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1"/>
  </p:sldMasterIdLst>
  <p:notesMasterIdLst>
    <p:notesMasterId r:id="rId101"/>
  </p:notesMasterIdLst>
  <p:handoutMasterIdLst>
    <p:handoutMasterId r:id="rId102"/>
  </p:handoutMasterIdLst>
  <p:sldIdLst>
    <p:sldId id="256" r:id="rId2"/>
    <p:sldId id="345" r:id="rId3"/>
    <p:sldId id="346" r:id="rId4"/>
    <p:sldId id="358" r:id="rId5"/>
    <p:sldId id="359" r:id="rId6"/>
    <p:sldId id="360" r:id="rId7"/>
    <p:sldId id="361" r:id="rId8"/>
    <p:sldId id="362" r:id="rId9"/>
    <p:sldId id="363" r:id="rId10"/>
    <p:sldId id="453" r:id="rId11"/>
    <p:sldId id="454" r:id="rId12"/>
    <p:sldId id="364" r:id="rId13"/>
    <p:sldId id="455" r:id="rId14"/>
    <p:sldId id="456"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3" r:id="rId33"/>
    <p:sldId id="384" r:id="rId34"/>
    <p:sldId id="385" r:id="rId35"/>
    <p:sldId id="386" r:id="rId36"/>
    <p:sldId id="387" r:id="rId37"/>
    <p:sldId id="388" r:id="rId38"/>
    <p:sldId id="389" r:id="rId39"/>
    <p:sldId id="391" r:id="rId40"/>
    <p:sldId id="390" r:id="rId41"/>
    <p:sldId id="392" r:id="rId42"/>
    <p:sldId id="394" r:id="rId43"/>
    <p:sldId id="395" r:id="rId44"/>
    <p:sldId id="457" r:id="rId45"/>
    <p:sldId id="396" r:id="rId46"/>
    <p:sldId id="458" r:id="rId47"/>
    <p:sldId id="397" r:id="rId48"/>
    <p:sldId id="459" r:id="rId49"/>
    <p:sldId id="398" r:id="rId50"/>
    <p:sldId id="460" r:id="rId51"/>
    <p:sldId id="399" r:id="rId52"/>
    <p:sldId id="400" r:id="rId53"/>
    <p:sldId id="401" r:id="rId54"/>
    <p:sldId id="402" r:id="rId55"/>
    <p:sldId id="404" r:id="rId56"/>
    <p:sldId id="424" r:id="rId57"/>
    <p:sldId id="425" r:id="rId58"/>
    <p:sldId id="426" r:id="rId59"/>
    <p:sldId id="427" r:id="rId60"/>
    <p:sldId id="428" r:id="rId61"/>
    <p:sldId id="429" r:id="rId62"/>
    <p:sldId id="431" r:id="rId63"/>
    <p:sldId id="432" r:id="rId64"/>
    <p:sldId id="433" r:id="rId65"/>
    <p:sldId id="434" r:id="rId66"/>
    <p:sldId id="435" r:id="rId67"/>
    <p:sldId id="436" r:id="rId68"/>
    <p:sldId id="437" r:id="rId69"/>
    <p:sldId id="438" r:id="rId70"/>
    <p:sldId id="439" r:id="rId71"/>
    <p:sldId id="440" r:id="rId72"/>
    <p:sldId id="443" r:id="rId73"/>
    <p:sldId id="444" r:id="rId74"/>
    <p:sldId id="445" r:id="rId75"/>
    <p:sldId id="446" r:id="rId76"/>
    <p:sldId id="450" r:id="rId77"/>
    <p:sldId id="451" r:id="rId78"/>
    <p:sldId id="452" r:id="rId79"/>
    <p:sldId id="405" r:id="rId80"/>
    <p:sldId id="407" r:id="rId81"/>
    <p:sldId id="462" r:id="rId82"/>
    <p:sldId id="463" r:id="rId83"/>
    <p:sldId id="464" r:id="rId84"/>
    <p:sldId id="409" r:id="rId85"/>
    <p:sldId id="461" r:id="rId86"/>
    <p:sldId id="408" r:id="rId87"/>
    <p:sldId id="410" r:id="rId88"/>
    <p:sldId id="411" r:id="rId89"/>
    <p:sldId id="412" r:id="rId90"/>
    <p:sldId id="413" r:id="rId91"/>
    <p:sldId id="414" r:id="rId92"/>
    <p:sldId id="415" r:id="rId93"/>
    <p:sldId id="417" r:id="rId94"/>
    <p:sldId id="418" r:id="rId95"/>
    <p:sldId id="419" r:id="rId96"/>
    <p:sldId id="422" r:id="rId97"/>
    <p:sldId id="420" r:id="rId98"/>
    <p:sldId id="423" r:id="rId99"/>
    <p:sldId id="421" r:id="rId100"/>
  </p:sldIdLst>
  <p:sldSz cx="9144000" cy="6858000" type="screen4x3"/>
  <p:notesSz cx="6781800" cy="9926638"/>
  <p:defaultTextStyle>
    <a:defPPr>
      <a:defRPr lang="en-US"/>
    </a:defPPr>
    <a:lvl1pPr algn="l" rtl="0" fontAlgn="base">
      <a:spcBef>
        <a:spcPct val="0"/>
      </a:spcBef>
      <a:spcAft>
        <a:spcPct val="0"/>
      </a:spcAft>
      <a:defRPr sz="2400" u="sng" kern="1200">
        <a:solidFill>
          <a:schemeClr val="tx1"/>
        </a:solidFill>
        <a:latin typeface="Arial" charset="0"/>
        <a:ea typeface="+mn-ea"/>
        <a:cs typeface="Arial" charset="0"/>
      </a:defRPr>
    </a:lvl1pPr>
    <a:lvl2pPr marL="457200" algn="l" rtl="0" fontAlgn="base">
      <a:spcBef>
        <a:spcPct val="0"/>
      </a:spcBef>
      <a:spcAft>
        <a:spcPct val="0"/>
      </a:spcAft>
      <a:defRPr sz="2400" u="sng" kern="1200">
        <a:solidFill>
          <a:schemeClr val="tx1"/>
        </a:solidFill>
        <a:latin typeface="Arial" charset="0"/>
        <a:ea typeface="+mn-ea"/>
        <a:cs typeface="Arial" charset="0"/>
      </a:defRPr>
    </a:lvl2pPr>
    <a:lvl3pPr marL="914400" algn="l" rtl="0" fontAlgn="base">
      <a:spcBef>
        <a:spcPct val="0"/>
      </a:spcBef>
      <a:spcAft>
        <a:spcPct val="0"/>
      </a:spcAft>
      <a:defRPr sz="2400" u="sng" kern="1200">
        <a:solidFill>
          <a:schemeClr val="tx1"/>
        </a:solidFill>
        <a:latin typeface="Arial" charset="0"/>
        <a:ea typeface="+mn-ea"/>
        <a:cs typeface="Arial" charset="0"/>
      </a:defRPr>
    </a:lvl3pPr>
    <a:lvl4pPr marL="1371600" algn="l" rtl="0" fontAlgn="base">
      <a:spcBef>
        <a:spcPct val="0"/>
      </a:spcBef>
      <a:spcAft>
        <a:spcPct val="0"/>
      </a:spcAft>
      <a:defRPr sz="2400" u="sng" kern="1200">
        <a:solidFill>
          <a:schemeClr val="tx1"/>
        </a:solidFill>
        <a:latin typeface="Arial" charset="0"/>
        <a:ea typeface="+mn-ea"/>
        <a:cs typeface="Arial" charset="0"/>
      </a:defRPr>
    </a:lvl4pPr>
    <a:lvl5pPr marL="1828800" algn="l" rtl="0" fontAlgn="base">
      <a:spcBef>
        <a:spcPct val="0"/>
      </a:spcBef>
      <a:spcAft>
        <a:spcPct val="0"/>
      </a:spcAft>
      <a:defRPr sz="2400" u="sng" kern="1200">
        <a:solidFill>
          <a:schemeClr val="tx1"/>
        </a:solidFill>
        <a:latin typeface="Arial" charset="0"/>
        <a:ea typeface="+mn-ea"/>
        <a:cs typeface="Arial" charset="0"/>
      </a:defRPr>
    </a:lvl5pPr>
    <a:lvl6pPr marL="2286000" algn="l" defTabSz="914400" rtl="0" eaLnBrk="1" latinLnBrk="0" hangingPunct="1">
      <a:defRPr sz="2400" u="sng" kern="1200">
        <a:solidFill>
          <a:schemeClr val="tx1"/>
        </a:solidFill>
        <a:latin typeface="Arial" charset="0"/>
        <a:ea typeface="+mn-ea"/>
        <a:cs typeface="Arial" charset="0"/>
      </a:defRPr>
    </a:lvl6pPr>
    <a:lvl7pPr marL="2743200" algn="l" defTabSz="914400" rtl="0" eaLnBrk="1" latinLnBrk="0" hangingPunct="1">
      <a:defRPr sz="2400" u="sng" kern="1200">
        <a:solidFill>
          <a:schemeClr val="tx1"/>
        </a:solidFill>
        <a:latin typeface="Arial" charset="0"/>
        <a:ea typeface="+mn-ea"/>
        <a:cs typeface="Arial" charset="0"/>
      </a:defRPr>
    </a:lvl7pPr>
    <a:lvl8pPr marL="3200400" algn="l" defTabSz="914400" rtl="0" eaLnBrk="1" latinLnBrk="0" hangingPunct="1">
      <a:defRPr sz="2400" u="sng" kern="1200">
        <a:solidFill>
          <a:schemeClr val="tx1"/>
        </a:solidFill>
        <a:latin typeface="Arial" charset="0"/>
        <a:ea typeface="+mn-ea"/>
        <a:cs typeface="Arial" charset="0"/>
      </a:defRPr>
    </a:lvl8pPr>
    <a:lvl9pPr marL="3657600" algn="l" defTabSz="914400" rtl="0" eaLnBrk="1" latinLnBrk="0" hangingPunct="1">
      <a:defRPr sz="2400" u="sng"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BDF"/>
    <a:srgbClr val="006600"/>
    <a:srgbClr val="666633"/>
    <a:srgbClr val="336600"/>
    <a:srgbClr val="000099"/>
    <a:srgbClr val="FEF800"/>
    <a:srgbClr val="E9E400"/>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198" autoAdjust="0"/>
    <p:restoredTop sz="94660"/>
  </p:normalViewPr>
  <p:slideViewPr>
    <p:cSldViewPr snapToGrid="0">
      <p:cViewPr varScale="1">
        <p:scale>
          <a:sx n="75" d="100"/>
          <a:sy n="75" d="100"/>
        </p:scale>
        <p:origin x="-50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49" d="100"/>
          <a:sy n="49" d="100"/>
        </p:scale>
        <p:origin x="-2022" y="-108"/>
      </p:cViewPr>
      <p:guideLst>
        <p:guide orient="horz" pos="3127"/>
        <p:guide pos="2136"/>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384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u="none">
                <a:latin typeface="Times New Roman" pitchFamily="18" charset="0"/>
                <a:cs typeface="+mn-cs"/>
              </a:defRPr>
            </a:lvl1pPr>
          </a:lstStyle>
          <a:p>
            <a:pPr>
              <a:defRPr/>
            </a:pPr>
            <a:endParaRPr lang="en-US"/>
          </a:p>
        </p:txBody>
      </p:sp>
      <p:sp>
        <p:nvSpPr>
          <p:cNvPr id="26627" name="Rectangle 3"/>
          <p:cNvSpPr>
            <a:spLocks noGrp="1" noChangeArrowheads="1"/>
          </p:cNvSpPr>
          <p:nvPr>
            <p:ph type="dt" sz="quarter" idx="1"/>
          </p:nvPr>
        </p:nvSpPr>
        <p:spPr bwMode="auto">
          <a:xfrm>
            <a:off x="3843338" y="0"/>
            <a:ext cx="2938462"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u="none">
                <a:latin typeface="Times New Roman" pitchFamily="18" charset="0"/>
                <a:cs typeface="+mn-cs"/>
              </a:defRPr>
            </a:lvl1pPr>
          </a:lstStyle>
          <a:p>
            <a:pPr>
              <a:defRPr/>
            </a:pPr>
            <a:r>
              <a:rPr lang="en-US"/>
              <a:t>MCA-101, Fundamentals of IT</a:t>
            </a:r>
          </a:p>
        </p:txBody>
      </p:sp>
      <p:sp>
        <p:nvSpPr>
          <p:cNvPr id="26628" name="Rectangle 4"/>
          <p:cNvSpPr>
            <a:spLocks noGrp="1" noChangeArrowheads="1"/>
          </p:cNvSpPr>
          <p:nvPr>
            <p:ph type="ftr" sz="quarter" idx="2"/>
          </p:nvPr>
        </p:nvSpPr>
        <p:spPr bwMode="auto">
          <a:xfrm>
            <a:off x="0" y="9429750"/>
            <a:ext cx="67818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50000"/>
              </a:spcBef>
              <a:defRPr sz="1200" b="1" u="none">
                <a:latin typeface="Times New Roman" pitchFamily="18" charset="0"/>
                <a:cs typeface="Arial" pitchFamily="34" charset="0"/>
              </a:defRPr>
            </a:lvl1pPr>
          </a:lstStyle>
          <a:p>
            <a:pPr>
              <a:defRPr/>
            </a:pPr>
            <a:r>
              <a:rPr lang="en-US"/>
              <a:t>© </a:t>
            </a:r>
            <a:r>
              <a:rPr lang="en-US" sz="1100"/>
              <a:t>Bharati Vidyapeeth’s Institute of Computer Applications and Management, New Delhi-63 by Vishal Jain</a:t>
            </a:r>
          </a:p>
          <a:p>
            <a:pPr>
              <a:defRPr/>
            </a:pPr>
            <a:endParaRPr lang="en-US"/>
          </a:p>
        </p:txBody>
      </p:sp>
      <p:sp>
        <p:nvSpPr>
          <p:cNvPr id="26629" name="Rectangle 5"/>
          <p:cNvSpPr>
            <a:spLocks noGrp="1" noChangeArrowheads="1"/>
          </p:cNvSpPr>
          <p:nvPr>
            <p:ph type="sldNum" sz="quarter" idx="3"/>
          </p:nvPr>
        </p:nvSpPr>
        <p:spPr bwMode="auto">
          <a:xfrm>
            <a:off x="3843338" y="9429750"/>
            <a:ext cx="2938462"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u="none">
                <a:latin typeface="Times New Roman" pitchFamily="18" charset="0"/>
                <a:cs typeface="+mn-cs"/>
              </a:defRPr>
            </a:lvl1pPr>
          </a:lstStyle>
          <a:p>
            <a:pPr>
              <a:defRPr/>
            </a:pPr>
            <a:r>
              <a:rPr lang="en-US"/>
              <a:t>U4.</a:t>
            </a:r>
            <a:fld id="{8DAEB96F-E45D-4F00-B870-764975997B1B}"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384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u="none">
                <a:latin typeface="Times New Roman" pitchFamily="18" charset="0"/>
                <a:cs typeface="+mn-cs"/>
              </a:defRPr>
            </a:lvl1pPr>
          </a:lstStyle>
          <a:p>
            <a:pPr>
              <a:defRPr/>
            </a:pPr>
            <a:endParaRPr lang="en-US"/>
          </a:p>
        </p:txBody>
      </p:sp>
      <p:sp>
        <p:nvSpPr>
          <p:cNvPr id="35843" name="Rectangle 3"/>
          <p:cNvSpPr>
            <a:spLocks noGrp="1" noChangeArrowheads="1"/>
          </p:cNvSpPr>
          <p:nvPr>
            <p:ph type="dt" idx="1"/>
          </p:nvPr>
        </p:nvSpPr>
        <p:spPr bwMode="auto">
          <a:xfrm>
            <a:off x="3841750" y="0"/>
            <a:ext cx="29384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u="none">
                <a:latin typeface="Times New Roman" pitchFamily="18" charset="0"/>
                <a:cs typeface="+mn-cs"/>
              </a:defRPr>
            </a:lvl1pPr>
          </a:lstStyle>
          <a:p>
            <a:pPr>
              <a:defRPr/>
            </a:pPr>
            <a:endParaRPr lang="en-US"/>
          </a:p>
        </p:txBody>
      </p:sp>
      <p:sp>
        <p:nvSpPr>
          <p:cNvPr id="108548" name="Rectangle 4"/>
          <p:cNvSpPr>
            <a:spLocks noGrp="1" noRot="1" noChangeAspect="1" noChangeArrowheads="1" noTextEdit="1"/>
          </p:cNvSpPr>
          <p:nvPr>
            <p:ph type="sldImg" idx="2"/>
          </p:nvPr>
        </p:nvSpPr>
        <p:spPr bwMode="auto">
          <a:xfrm>
            <a:off x="909638" y="744538"/>
            <a:ext cx="4964112" cy="3722687"/>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677863" y="4714875"/>
            <a:ext cx="54260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9428163"/>
            <a:ext cx="29384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u="none">
                <a:latin typeface="Times New Roman" pitchFamily="18" charset="0"/>
                <a:cs typeface="+mn-cs"/>
              </a:defRPr>
            </a:lvl1pPr>
          </a:lstStyle>
          <a:p>
            <a:pPr>
              <a:defRPr/>
            </a:pPr>
            <a:endParaRPr lang="en-US"/>
          </a:p>
        </p:txBody>
      </p:sp>
      <p:sp>
        <p:nvSpPr>
          <p:cNvPr id="35847" name="Rectangle 7"/>
          <p:cNvSpPr>
            <a:spLocks noGrp="1" noChangeArrowheads="1"/>
          </p:cNvSpPr>
          <p:nvPr>
            <p:ph type="sldNum" sz="quarter" idx="5"/>
          </p:nvPr>
        </p:nvSpPr>
        <p:spPr bwMode="auto">
          <a:xfrm>
            <a:off x="3841750" y="9428163"/>
            <a:ext cx="29384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u="none">
                <a:latin typeface="Times New Roman" pitchFamily="18" charset="0"/>
                <a:cs typeface="+mn-cs"/>
              </a:defRPr>
            </a:lvl1pPr>
          </a:lstStyle>
          <a:p>
            <a:pPr>
              <a:defRPr/>
            </a:pPr>
            <a:fld id="{C3183708-9811-4F84-930D-55451E89553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Arial" pitchFamily="34" charset="0"/>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Arial" pitchFamily="34" charset="0"/>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Arial" pitchFamily="34" charset="0"/>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Arial" pitchFamily="34" charset="0"/>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66361CC8-D93A-4123-895D-662BB62F1935}" type="slidenum">
              <a:rPr lang="en-US" altLang="en-US" smtClean="0">
                <a:cs typeface="Arial" charset="0"/>
              </a:rPr>
              <a:pPr/>
              <a:t>99</a:t>
            </a:fld>
            <a:endParaRPr lang="en-US" altLang="en-US" smtClean="0">
              <a:cs typeface="Arial" charset="0"/>
            </a:endParaRPr>
          </a:p>
        </p:txBody>
      </p:sp>
      <p:sp>
        <p:nvSpPr>
          <p:cNvPr id="109571" name="Rectangle 2"/>
          <p:cNvSpPr>
            <a:spLocks noGrp="1" noChangeArrowheads="1"/>
          </p:cNvSpPr>
          <p:nvPr>
            <p:ph type="body" idx="1"/>
          </p:nvPr>
        </p:nvSpPr>
        <p:spPr>
          <a:xfrm>
            <a:off x="904875" y="4718050"/>
            <a:ext cx="4972050" cy="4181475"/>
          </a:xfrm>
          <a:noFill/>
          <a:ln/>
        </p:spPr>
        <p:txBody>
          <a:bodyPr lIns="89067" tIns="43752" rIns="89067" bIns="43752"/>
          <a:lstStyle/>
          <a:p>
            <a:pPr eaLnBrk="1" hangingPunct="1"/>
            <a:endParaRPr lang="en-IN" altLang="en-US" smtClean="0">
              <a:cs typeface="Arial" charset="0"/>
            </a:endParaRPr>
          </a:p>
        </p:txBody>
      </p:sp>
      <p:sp>
        <p:nvSpPr>
          <p:cNvPr id="109572" name="Rectangle 3"/>
          <p:cNvSpPr>
            <a:spLocks noGrp="1" noRot="1" noChangeAspect="1" noChangeArrowheads="1" noTextEdit="1"/>
          </p:cNvSpPr>
          <p:nvPr>
            <p:ph type="sldImg"/>
          </p:nvPr>
        </p:nvSpPr>
        <p:spPr>
          <a:xfrm>
            <a:off x="1076325" y="868363"/>
            <a:ext cx="4630738" cy="3473450"/>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21"/>
          <p:cNvPicPr>
            <a:picLocks noChangeAspect="1" noChangeArrowheads="1"/>
          </p:cNvPicPr>
          <p:nvPr userDrawn="1"/>
        </p:nvPicPr>
        <p:blipFill>
          <a:blip r:embed="rId2"/>
          <a:srcRect/>
          <a:stretch>
            <a:fillRect/>
          </a:stretch>
        </p:blipFill>
        <p:spPr bwMode="auto">
          <a:xfrm>
            <a:off x="3270250" y="57150"/>
            <a:ext cx="2633663" cy="1158875"/>
          </a:xfrm>
          <a:prstGeom prst="rect">
            <a:avLst/>
          </a:prstGeom>
          <a:noFill/>
          <a:ln w="9525">
            <a:noFill/>
            <a:miter lim="800000"/>
            <a:headEnd/>
            <a:tailEnd/>
          </a:ln>
        </p:spPr>
      </p:pic>
      <p:grpSp>
        <p:nvGrpSpPr>
          <p:cNvPr id="4" name="Group 30"/>
          <p:cNvGrpSpPr>
            <a:grpSpLocks/>
          </p:cNvGrpSpPr>
          <p:nvPr userDrawn="1"/>
        </p:nvGrpSpPr>
        <p:grpSpPr bwMode="auto">
          <a:xfrm>
            <a:off x="0" y="6513513"/>
            <a:ext cx="9144000" cy="344487"/>
            <a:chOff x="0" y="4103"/>
            <a:chExt cx="5760" cy="217"/>
          </a:xfrm>
        </p:grpSpPr>
        <p:sp>
          <p:nvSpPr>
            <p:cNvPr id="5" name="Rectangle 23"/>
            <p:cNvSpPr>
              <a:spLocks noChangeArrowheads="1"/>
            </p:cNvSpPr>
            <p:nvPr userDrawn="1"/>
          </p:nvSpPr>
          <p:spPr bwMode="auto">
            <a:xfrm>
              <a:off x="0" y="4103"/>
              <a:ext cx="5760" cy="217"/>
            </a:xfrm>
            <a:prstGeom prst="rect">
              <a:avLst/>
            </a:prstGeom>
            <a:solidFill>
              <a:srgbClr val="000099"/>
            </a:solidFill>
            <a:ln w="9525">
              <a:solidFill>
                <a:schemeClr val="tx1"/>
              </a:solidFill>
              <a:miter lim="800000"/>
              <a:headEnd/>
              <a:tailEnd/>
            </a:ln>
          </p:spPr>
          <p:txBody>
            <a:bodyPr wrap="none" anchor="ctr"/>
            <a:lstStyle>
              <a:lvl1pPr eaLnBrk="0" hangingPunct="0">
                <a:defRPr sz="2400" u="sng">
                  <a:solidFill>
                    <a:schemeClr val="tx1"/>
                  </a:solidFill>
                  <a:latin typeface="Arial" charset="0"/>
                  <a:cs typeface="Arial" charset="0"/>
                </a:defRPr>
              </a:lvl1pPr>
              <a:lvl2pPr marL="742950" indent="-285750" eaLnBrk="0" hangingPunct="0">
                <a:defRPr sz="2400" u="sng">
                  <a:solidFill>
                    <a:schemeClr val="tx1"/>
                  </a:solidFill>
                  <a:latin typeface="Arial" charset="0"/>
                  <a:cs typeface="Arial" charset="0"/>
                </a:defRPr>
              </a:lvl2pPr>
              <a:lvl3pPr marL="1143000" indent="-228600" eaLnBrk="0" hangingPunct="0">
                <a:defRPr sz="2400" u="sng">
                  <a:solidFill>
                    <a:schemeClr val="tx1"/>
                  </a:solidFill>
                  <a:latin typeface="Arial" charset="0"/>
                  <a:cs typeface="Arial" charset="0"/>
                </a:defRPr>
              </a:lvl3pPr>
              <a:lvl4pPr marL="1600200" indent="-228600" eaLnBrk="0" hangingPunct="0">
                <a:defRPr sz="2400" u="sng">
                  <a:solidFill>
                    <a:schemeClr val="tx1"/>
                  </a:solidFill>
                  <a:latin typeface="Arial" charset="0"/>
                  <a:cs typeface="Arial" charset="0"/>
                </a:defRPr>
              </a:lvl4pPr>
              <a:lvl5pPr marL="2057400" indent="-228600" eaLnBrk="0" hangingPunct="0">
                <a:defRPr sz="2400" u="sng">
                  <a:solidFill>
                    <a:schemeClr val="tx1"/>
                  </a:solidFill>
                  <a:latin typeface="Arial" charset="0"/>
                  <a:cs typeface="Arial" charset="0"/>
                </a:defRPr>
              </a:lvl5pPr>
              <a:lvl6pPr marL="2514600" indent="-228600" eaLnBrk="0" fontAlgn="base" hangingPunct="0">
                <a:spcBef>
                  <a:spcPct val="0"/>
                </a:spcBef>
                <a:spcAft>
                  <a:spcPct val="0"/>
                </a:spcAft>
                <a:defRPr sz="2400" u="sng">
                  <a:solidFill>
                    <a:schemeClr val="tx1"/>
                  </a:solidFill>
                  <a:latin typeface="Arial" charset="0"/>
                  <a:cs typeface="Arial" charset="0"/>
                </a:defRPr>
              </a:lvl6pPr>
              <a:lvl7pPr marL="2971800" indent="-228600" eaLnBrk="0" fontAlgn="base" hangingPunct="0">
                <a:spcBef>
                  <a:spcPct val="0"/>
                </a:spcBef>
                <a:spcAft>
                  <a:spcPct val="0"/>
                </a:spcAft>
                <a:defRPr sz="2400" u="sng">
                  <a:solidFill>
                    <a:schemeClr val="tx1"/>
                  </a:solidFill>
                  <a:latin typeface="Arial" charset="0"/>
                  <a:cs typeface="Arial" charset="0"/>
                </a:defRPr>
              </a:lvl7pPr>
              <a:lvl8pPr marL="3429000" indent="-228600" eaLnBrk="0" fontAlgn="base" hangingPunct="0">
                <a:spcBef>
                  <a:spcPct val="0"/>
                </a:spcBef>
                <a:spcAft>
                  <a:spcPct val="0"/>
                </a:spcAft>
                <a:defRPr sz="2400" u="sng">
                  <a:solidFill>
                    <a:schemeClr val="tx1"/>
                  </a:solidFill>
                  <a:latin typeface="Arial" charset="0"/>
                  <a:cs typeface="Arial" charset="0"/>
                </a:defRPr>
              </a:lvl8pPr>
              <a:lvl9pPr marL="3886200" indent="-228600" eaLnBrk="0" fontAlgn="base" hangingPunct="0">
                <a:spcBef>
                  <a:spcPct val="0"/>
                </a:spcBef>
                <a:spcAft>
                  <a:spcPct val="0"/>
                </a:spcAft>
                <a:defRPr sz="2400" u="sng">
                  <a:solidFill>
                    <a:schemeClr val="tx1"/>
                  </a:solidFill>
                  <a:latin typeface="Arial" charset="0"/>
                  <a:cs typeface="Arial" charset="0"/>
                </a:defRPr>
              </a:lvl9pPr>
            </a:lstStyle>
            <a:p>
              <a:pPr eaLnBrk="1" hangingPunct="1">
                <a:defRPr/>
              </a:pPr>
              <a:endParaRPr lang="en-US" altLang="en-US" smtClean="0"/>
            </a:p>
          </p:txBody>
        </p:sp>
        <p:sp>
          <p:nvSpPr>
            <p:cNvPr id="6" name="Text Box 25"/>
            <p:cNvSpPr txBox="1">
              <a:spLocks noChangeArrowheads="1"/>
            </p:cNvSpPr>
            <p:nvPr userDrawn="1"/>
          </p:nvSpPr>
          <p:spPr bwMode="auto">
            <a:xfrm>
              <a:off x="50" y="4115"/>
              <a:ext cx="529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u="sng">
                  <a:solidFill>
                    <a:schemeClr val="tx1"/>
                  </a:solidFill>
                  <a:latin typeface="Arial" charset="0"/>
                  <a:cs typeface="Arial" charset="0"/>
                </a:defRPr>
              </a:lvl1pPr>
              <a:lvl2pPr marL="742950" indent="-285750" eaLnBrk="0" hangingPunct="0">
                <a:defRPr sz="2400" u="sng">
                  <a:solidFill>
                    <a:schemeClr val="tx1"/>
                  </a:solidFill>
                  <a:latin typeface="Arial" charset="0"/>
                  <a:cs typeface="Arial" charset="0"/>
                </a:defRPr>
              </a:lvl2pPr>
              <a:lvl3pPr marL="1143000" indent="-228600" eaLnBrk="0" hangingPunct="0">
                <a:defRPr sz="2400" u="sng">
                  <a:solidFill>
                    <a:schemeClr val="tx1"/>
                  </a:solidFill>
                  <a:latin typeface="Arial" charset="0"/>
                  <a:cs typeface="Arial" charset="0"/>
                </a:defRPr>
              </a:lvl3pPr>
              <a:lvl4pPr marL="1600200" indent="-228600" eaLnBrk="0" hangingPunct="0">
                <a:defRPr sz="2400" u="sng">
                  <a:solidFill>
                    <a:schemeClr val="tx1"/>
                  </a:solidFill>
                  <a:latin typeface="Arial" charset="0"/>
                  <a:cs typeface="Arial" charset="0"/>
                </a:defRPr>
              </a:lvl4pPr>
              <a:lvl5pPr marL="2057400" indent="-228600" eaLnBrk="0" hangingPunct="0">
                <a:defRPr sz="2400" u="sng">
                  <a:solidFill>
                    <a:schemeClr val="tx1"/>
                  </a:solidFill>
                  <a:latin typeface="Arial" charset="0"/>
                  <a:cs typeface="Arial" charset="0"/>
                </a:defRPr>
              </a:lvl5pPr>
              <a:lvl6pPr marL="2514600" indent="-228600" eaLnBrk="0" fontAlgn="base" hangingPunct="0">
                <a:spcBef>
                  <a:spcPct val="0"/>
                </a:spcBef>
                <a:spcAft>
                  <a:spcPct val="0"/>
                </a:spcAft>
                <a:defRPr sz="2400" u="sng">
                  <a:solidFill>
                    <a:schemeClr val="tx1"/>
                  </a:solidFill>
                  <a:latin typeface="Arial" charset="0"/>
                  <a:cs typeface="Arial" charset="0"/>
                </a:defRPr>
              </a:lvl6pPr>
              <a:lvl7pPr marL="2971800" indent="-228600" eaLnBrk="0" fontAlgn="base" hangingPunct="0">
                <a:spcBef>
                  <a:spcPct val="0"/>
                </a:spcBef>
                <a:spcAft>
                  <a:spcPct val="0"/>
                </a:spcAft>
                <a:defRPr sz="2400" u="sng">
                  <a:solidFill>
                    <a:schemeClr val="tx1"/>
                  </a:solidFill>
                  <a:latin typeface="Arial" charset="0"/>
                  <a:cs typeface="Arial" charset="0"/>
                </a:defRPr>
              </a:lvl7pPr>
              <a:lvl8pPr marL="3429000" indent="-228600" eaLnBrk="0" fontAlgn="base" hangingPunct="0">
                <a:spcBef>
                  <a:spcPct val="0"/>
                </a:spcBef>
                <a:spcAft>
                  <a:spcPct val="0"/>
                </a:spcAft>
                <a:defRPr sz="2400" u="sng">
                  <a:solidFill>
                    <a:schemeClr val="tx1"/>
                  </a:solidFill>
                  <a:latin typeface="Arial" charset="0"/>
                  <a:cs typeface="Arial" charset="0"/>
                </a:defRPr>
              </a:lvl8pPr>
              <a:lvl9pPr marL="3886200" indent="-228600" eaLnBrk="0" fontAlgn="base" hangingPunct="0">
                <a:spcBef>
                  <a:spcPct val="0"/>
                </a:spcBef>
                <a:spcAft>
                  <a:spcPct val="0"/>
                </a:spcAft>
                <a:defRPr sz="2400" u="sng">
                  <a:solidFill>
                    <a:schemeClr val="tx1"/>
                  </a:solidFill>
                  <a:latin typeface="Arial" charset="0"/>
                  <a:cs typeface="Arial" charset="0"/>
                </a:defRPr>
              </a:lvl9pPr>
            </a:lstStyle>
            <a:p>
              <a:pPr eaLnBrk="1" hangingPunct="1">
                <a:spcBef>
                  <a:spcPct val="50000"/>
                </a:spcBef>
                <a:defRPr/>
              </a:pPr>
              <a:r>
                <a:rPr lang="en-US" altLang="en-US" sz="1200" b="1" u="none" dirty="0" smtClean="0">
                  <a:solidFill>
                    <a:schemeClr val="bg1"/>
                  </a:solidFill>
                </a:rPr>
                <a:t>© </a:t>
              </a:r>
              <a:r>
                <a:rPr lang="en-US" altLang="en-US" sz="1100" b="1" u="none" dirty="0" err="1" smtClean="0">
                  <a:solidFill>
                    <a:schemeClr val="bg1"/>
                  </a:solidFill>
                </a:rPr>
                <a:t>Bharati</a:t>
              </a:r>
              <a:r>
                <a:rPr lang="en-US" altLang="en-US" sz="1100" b="1" u="none" dirty="0" smtClean="0">
                  <a:solidFill>
                    <a:schemeClr val="bg1"/>
                  </a:solidFill>
                </a:rPr>
                <a:t> </a:t>
              </a:r>
              <a:r>
                <a:rPr lang="en-US" altLang="en-US" sz="1100" b="1" u="none" dirty="0" err="1" smtClean="0">
                  <a:solidFill>
                    <a:schemeClr val="bg1"/>
                  </a:solidFill>
                </a:rPr>
                <a:t>Vidyapeeth’s</a:t>
              </a:r>
              <a:r>
                <a:rPr lang="en-US" altLang="en-US" sz="1100" b="1" u="none" dirty="0" smtClean="0">
                  <a:solidFill>
                    <a:schemeClr val="bg1"/>
                  </a:solidFill>
                </a:rPr>
                <a:t> Institute of Computer Applications and Management, New Delhi-63 by </a:t>
              </a:r>
              <a:r>
                <a:rPr lang="en-US" altLang="en-US" sz="1100" b="1" u="none" dirty="0" err="1" smtClean="0">
                  <a:solidFill>
                    <a:schemeClr val="bg1"/>
                  </a:solidFill>
                </a:rPr>
                <a:t>Narinder</a:t>
              </a:r>
              <a:r>
                <a:rPr lang="en-US" altLang="en-US" sz="1100" b="1" u="none" dirty="0" smtClean="0">
                  <a:solidFill>
                    <a:schemeClr val="bg1"/>
                  </a:solidFill>
                </a:rPr>
                <a:t> </a:t>
              </a:r>
              <a:r>
                <a:rPr lang="en-US" altLang="en-US" sz="1100" b="1" u="none" dirty="0" err="1" smtClean="0">
                  <a:solidFill>
                    <a:schemeClr val="bg1"/>
                  </a:solidFill>
                </a:rPr>
                <a:t>Kaur</a:t>
              </a:r>
              <a:endParaRPr lang="en-US" altLang="en-US" sz="1100" b="1" u="none" dirty="0" smtClean="0">
                <a:solidFill>
                  <a:schemeClr val="bg1"/>
                </a:solidFill>
              </a:endParaRPr>
            </a:p>
          </p:txBody>
        </p:sp>
        <p:sp>
          <p:nvSpPr>
            <p:cNvPr id="7" name="Text Box 8"/>
            <p:cNvSpPr txBox="1">
              <a:spLocks noChangeArrowheads="1"/>
            </p:cNvSpPr>
            <p:nvPr/>
          </p:nvSpPr>
          <p:spPr bwMode="auto">
            <a:xfrm>
              <a:off x="5441" y="4139"/>
              <a:ext cx="299" cy="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sz="2400" u="sng">
                  <a:solidFill>
                    <a:schemeClr val="tx1"/>
                  </a:solidFill>
                  <a:latin typeface="Arial" charset="0"/>
                  <a:cs typeface="Arial" charset="0"/>
                </a:defRPr>
              </a:lvl1pPr>
              <a:lvl2pPr marL="742950" indent="-285750" eaLnBrk="0" hangingPunct="0">
                <a:defRPr sz="2400" u="sng">
                  <a:solidFill>
                    <a:schemeClr val="tx1"/>
                  </a:solidFill>
                  <a:latin typeface="Arial" charset="0"/>
                  <a:cs typeface="Arial" charset="0"/>
                </a:defRPr>
              </a:lvl2pPr>
              <a:lvl3pPr marL="1143000" indent="-228600" eaLnBrk="0" hangingPunct="0">
                <a:defRPr sz="2400" u="sng">
                  <a:solidFill>
                    <a:schemeClr val="tx1"/>
                  </a:solidFill>
                  <a:latin typeface="Arial" charset="0"/>
                  <a:cs typeface="Arial" charset="0"/>
                </a:defRPr>
              </a:lvl3pPr>
              <a:lvl4pPr marL="1600200" indent="-228600" eaLnBrk="0" hangingPunct="0">
                <a:defRPr sz="2400" u="sng">
                  <a:solidFill>
                    <a:schemeClr val="tx1"/>
                  </a:solidFill>
                  <a:latin typeface="Arial" charset="0"/>
                  <a:cs typeface="Arial" charset="0"/>
                </a:defRPr>
              </a:lvl4pPr>
              <a:lvl5pPr marL="2057400" indent="-228600" eaLnBrk="0" hangingPunct="0">
                <a:defRPr sz="2400" u="sng">
                  <a:solidFill>
                    <a:schemeClr val="tx1"/>
                  </a:solidFill>
                  <a:latin typeface="Arial" charset="0"/>
                  <a:cs typeface="Arial" charset="0"/>
                </a:defRPr>
              </a:lvl5pPr>
              <a:lvl6pPr marL="2514600" indent="-228600" eaLnBrk="0" fontAlgn="base" hangingPunct="0">
                <a:spcBef>
                  <a:spcPct val="0"/>
                </a:spcBef>
                <a:spcAft>
                  <a:spcPct val="0"/>
                </a:spcAft>
                <a:defRPr sz="2400" u="sng">
                  <a:solidFill>
                    <a:schemeClr val="tx1"/>
                  </a:solidFill>
                  <a:latin typeface="Arial" charset="0"/>
                  <a:cs typeface="Arial" charset="0"/>
                </a:defRPr>
              </a:lvl6pPr>
              <a:lvl7pPr marL="2971800" indent="-228600" eaLnBrk="0" fontAlgn="base" hangingPunct="0">
                <a:spcBef>
                  <a:spcPct val="0"/>
                </a:spcBef>
                <a:spcAft>
                  <a:spcPct val="0"/>
                </a:spcAft>
                <a:defRPr sz="2400" u="sng">
                  <a:solidFill>
                    <a:schemeClr val="tx1"/>
                  </a:solidFill>
                  <a:latin typeface="Arial" charset="0"/>
                  <a:cs typeface="Arial" charset="0"/>
                </a:defRPr>
              </a:lvl7pPr>
              <a:lvl8pPr marL="3429000" indent="-228600" eaLnBrk="0" fontAlgn="base" hangingPunct="0">
                <a:spcBef>
                  <a:spcPct val="0"/>
                </a:spcBef>
                <a:spcAft>
                  <a:spcPct val="0"/>
                </a:spcAft>
                <a:defRPr sz="2400" u="sng">
                  <a:solidFill>
                    <a:schemeClr val="tx1"/>
                  </a:solidFill>
                  <a:latin typeface="Arial" charset="0"/>
                  <a:cs typeface="Arial" charset="0"/>
                </a:defRPr>
              </a:lvl8pPr>
              <a:lvl9pPr marL="3886200" indent="-228600" eaLnBrk="0" fontAlgn="base" hangingPunct="0">
                <a:spcBef>
                  <a:spcPct val="0"/>
                </a:spcBef>
                <a:spcAft>
                  <a:spcPct val="0"/>
                </a:spcAft>
                <a:defRPr sz="2400" u="sng">
                  <a:solidFill>
                    <a:schemeClr val="tx1"/>
                  </a:solidFill>
                  <a:latin typeface="Arial" charset="0"/>
                  <a:cs typeface="Arial" charset="0"/>
                </a:defRPr>
              </a:lvl9pPr>
            </a:lstStyle>
            <a:p>
              <a:pPr algn="ctr">
                <a:spcBef>
                  <a:spcPct val="50000"/>
                </a:spcBef>
                <a:defRPr/>
              </a:pPr>
              <a:r>
                <a:rPr lang="en-US" altLang="en-US" sz="1200" b="1" u="none" smtClean="0">
                  <a:solidFill>
                    <a:srgbClr val="000099"/>
                  </a:solidFill>
                </a:rPr>
                <a:t> </a:t>
              </a:r>
              <a:r>
                <a:rPr lang="en-US" altLang="en-US" sz="1200" b="1" u="none" smtClean="0">
                  <a:solidFill>
                    <a:schemeClr val="bg1"/>
                  </a:solidFill>
                </a:rPr>
                <a:t>U1.</a:t>
              </a:r>
              <a:fld id="{6DDD7724-37B8-4868-ACA2-9FAC1769CEE8}" type="slidenum">
                <a:rPr lang="en-US" altLang="en-US" sz="1200" b="1" u="none" smtClean="0">
                  <a:solidFill>
                    <a:schemeClr val="bg1"/>
                  </a:solidFill>
                </a:rPr>
                <a:pPr algn="ctr">
                  <a:spcBef>
                    <a:spcPct val="50000"/>
                  </a:spcBef>
                  <a:defRPr/>
                </a:pPr>
                <a:t>‹#›</a:t>
              </a:fld>
              <a:endParaRPr lang="en-US" altLang="en-US" sz="1200" b="1" u="none" smtClean="0">
                <a:solidFill>
                  <a:schemeClr val="bg1"/>
                </a:solidFill>
              </a:endParaRPr>
            </a:p>
          </p:txBody>
        </p:sp>
      </p:grpSp>
      <p:grpSp>
        <p:nvGrpSpPr>
          <p:cNvPr id="8" name="Group 36"/>
          <p:cNvGrpSpPr>
            <a:grpSpLocks/>
          </p:cNvGrpSpPr>
          <p:nvPr userDrawn="1"/>
        </p:nvGrpSpPr>
        <p:grpSpPr bwMode="auto">
          <a:xfrm>
            <a:off x="0" y="1274763"/>
            <a:ext cx="9144000" cy="204787"/>
            <a:chOff x="0" y="803"/>
            <a:chExt cx="5760" cy="129"/>
          </a:xfrm>
        </p:grpSpPr>
        <p:sp>
          <p:nvSpPr>
            <p:cNvPr id="9" name="Rectangle 31"/>
            <p:cNvSpPr>
              <a:spLocks noChangeArrowheads="1"/>
            </p:cNvSpPr>
            <p:nvPr userDrawn="1"/>
          </p:nvSpPr>
          <p:spPr bwMode="auto">
            <a:xfrm>
              <a:off x="0" y="803"/>
              <a:ext cx="5760" cy="91"/>
            </a:xfrm>
            <a:prstGeom prst="rect">
              <a:avLst/>
            </a:prstGeom>
            <a:solidFill>
              <a:srgbClr val="000099"/>
            </a:solidFill>
            <a:ln w="9525">
              <a:solidFill>
                <a:schemeClr val="tx1"/>
              </a:solidFill>
              <a:miter lim="800000"/>
              <a:headEnd/>
              <a:tailEnd/>
            </a:ln>
          </p:spPr>
          <p:txBody>
            <a:bodyPr wrap="none" anchor="ctr"/>
            <a:lstStyle>
              <a:lvl1pPr eaLnBrk="0" hangingPunct="0">
                <a:defRPr sz="2400" u="sng">
                  <a:solidFill>
                    <a:schemeClr val="tx1"/>
                  </a:solidFill>
                  <a:latin typeface="Arial" charset="0"/>
                  <a:cs typeface="Arial" charset="0"/>
                </a:defRPr>
              </a:lvl1pPr>
              <a:lvl2pPr marL="742950" indent="-285750" eaLnBrk="0" hangingPunct="0">
                <a:defRPr sz="2400" u="sng">
                  <a:solidFill>
                    <a:schemeClr val="tx1"/>
                  </a:solidFill>
                  <a:latin typeface="Arial" charset="0"/>
                  <a:cs typeface="Arial" charset="0"/>
                </a:defRPr>
              </a:lvl2pPr>
              <a:lvl3pPr marL="1143000" indent="-228600" eaLnBrk="0" hangingPunct="0">
                <a:defRPr sz="2400" u="sng">
                  <a:solidFill>
                    <a:schemeClr val="tx1"/>
                  </a:solidFill>
                  <a:latin typeface="Arial" charset="0"/>
                  <a:cs typeface="Arial" charset="0"/>
                </a:defRPr>
              </a:lvl3pPr>
              <a:lvl4pPr marL="1600200" indent="-228600" eaLnBrk="0" hangingPunct="0">
                <a:defRPr sz="2400" u="sng">
                  <a:solidFill>
                    <a:schemeClr val="tx1"/>
                  </a:solidFill>
                  <a:latin typeface="Arial" charset="0"/>
                  <a:cs typeface="Arial" charset="0"/>
                </a:defRPr>
              </a:lvl4pPr>
              <a:lvl5pPr marL="2057400" indent="-228600" eaLnBrk="0" hangingPunct="0">
                <a:defRPr sz="2400" u="sng">
                  <a:solidFill>
                    <a:schemeClr val="tx1"/>
                  </a:solidFill>
                  <a:latin typeface="Arial" charset="0"/>
                  <a:cs typeface="Arial" charset="0"/>
                </a:defRPr>
              </a:lvl5pPr>
              <a:lvl6pPr marL="2514600" indent="-228600" eaLnBrk="0" fontAlgn="base" hangingPunct="0">
                <a:spcBef>
                  <a:spcPct val="0"/>
                </a:spcBef>
                <a:spcAft>
                  <a:spcPct val="0"/>
                </a:spcAft>
                <a:defRPr sz="2400" u="sng">
                  <a:solidFill>
                    <a:schemeClr val="tx1"/>
                  </a:solidFill>
                  <a:latin typeface="Arial" charset="0"/>
                  <a:cs typeface="Arial" charset="0"/>
                </a:defRPr>
              </a:lvl6pPr>
              <a:lvl7pPr marL="2971800" indent="-228600" eaLnBrk="0" fontAlgn="base" hangingPunct="0">
                <a:spcBef>
                  <a:spcPct val="0"/>
                </a:spcBef>
                <a:spcAft>
                  <a:spcPct val="0"/>
                </a:spcAft>
                <a:defRPr sz="2400" u="sng">
                  <a:solidFill>
                    <a:schemeClr val="tx1"/>
                  </a:solidFill>
                  <a:latin typeface="Arial" charset="0"/>
                  <a:cs typeface="Arial" charset="0"/>
                </a:defRPr>
              </a:lvl7pPr>
              <a:lvl8pPr marL="3429000" indent="-228600" eaLnBrk="0" fontAlgn="base" hangingPunct="0">
                <a:spcBef>
                  <a:spcPct val="0"/>
                </a:spcBef>
                <a:spcAft>
                  <a:spcPct val="0"/>
                </a:spcAft>
                <a:defRPr sz="2400" u="sng">
                  <a:solidFill>
                    <a:schemeClr val="tx1"/>
                  </a:solidFill>
                  <a:latin typeface="Arial" charset="0"/>
                  <a:cs typeface="Arial" charset="0"/>
                </a:defRPr>
              </a:lvl8pPr>
              <a:lvl9pPr marL="3886200" indent="-228600" eaLnBrk="0" fontAlgn="base" hangingPunct="0">
                <a:spcBef>
                  <a:spcPct val="0"/>
                </a:spcBef>
                <a:spcAft>
                  <a:spcPct val="0"/>
                </a:spcAft>
                <a:defRPr sz="2400" u="sng">
                  <a:solidFill>
                    <a:schemeClr val="tx1"/>
                  </a:solidFill>
                  <a:latin typeface="Arial" charset="0"/>
                  <a:cs typeface="Arial" charset="0"/>
                </a:defRPr>
              </a:lvl9pPr>
            </a:lstStyle>
            <a:p>
              <a:pPr eaLnBrk="1" hangingPunct="1">
                <a:defRPr/>
              </a:pPr>
              <a:endParaRPr lang="en-US" altLang="en-US" smtClean="0"/>
            </a:p>
          </p:txBody>
        </p:sp>
        <p:sp>
          <p:nvSpPr>
            <p:cNvPr id="10" name="Rectangle 35"/>
            <p:cNvSpPr>
              <a:spLocks noChangeArrowheads="1"/>
            </p:cNvSpPr>
            <p:nvPr userDrawn="1"/>
          </p:nvSpPr>
          <p:spPr bwMode="auto">
            <a:xfrm>
              <a:off x="0" y="905"/>
              <a:ext cx="5760" cy="27"/>
            </a:xfrm>
            <a:prstGeom prst="rect">
              <a:avLst/>
            </a:prstGeom>
            <a:solidFill>
              <a:srgbClr val="FF0000"/>
            </a:solidFill>
            <a:ln w="9525">
              <a:solidFill>
                <a:schemeClr val="tx1"/>
              </a:solidFill>
              <a:miter lim="800000"/>
              <a:headEnd/>
              <a:tailEnd/>
            </a:ln>
          </p:spPr>
          <p:txBody>
            <a:bodyPr wrap="none" anchor="ctr"/>
            <a:lstStyle>
              <a:lvl1pPr eaLnBrk="0" hangingPunct="0">
                <a:defRPr sz="2400" u="sng">
                  <a:solidFill>
                    <a:schemeClr val="tx1"/>
                  </a:solidFill>
                  <a:latin typeface="Arial" charset="0"/>
                  <a:cs typeface="Arial" charset="0"/>
                </a:defRPr>
              </a:lvl1pPr>
              <a:lvl2pPr marL="742950" indent="-285750" eaLnBrk="0" hangingPunct="0">
                <a:defRPr sz="2400" u="sng">
                  <a:solidFill>
                    <a:schemeClr val="tx1"/>
                  </a:solidFill>
                  <a:latin typeface="Arial" charset="0"/>
                  <a:cs typeface="Arial" charset="0"/>
                </a:defRPr>
              </a:lvl2pPr>
              <a:lvl3pPr marL="1143000" indent="-228600" eaLnBrk="0" hangingPunct="0">
                <a:defRPr sz="2400" u="sng">
                  <a:solidFill>
                    <a:schemeClr val="tx1"/>
                  </a:solidFill>
                  <a:latin typeface="Arial" charset="0"/>
                  <a:cs typeface="Arial" charset="0"/>
                </a:defRPr>
              </a:lvl3pPr>
              <a:lvl4pPr marL="1600200" indent="-228600" eaLnBrk="0" hangingPunct="0">
                <a:defRPr sz="2400" u="sng">
                  <a:solidFill>
                    <a:schemeClr val="tx1"/>
                  </a:solidFill>
                  <a:latin typeface="Arial" charset="0"/>
                  <a:cs typeface="Arial" charset="0"/>
                </a:defRPr>
              </a:lvl4pPr>
              <a:lvl5pPr marL="2057400" indent="-228600" eaLnBrk="0" hangingPunct="0">
                <a:defRPr sz="2400" u="sng">
                  <a:solidFill>
                    <a:schemeClr val="tx1"/>
                  </a:solidFill>
                  <a:latin typeface="Arial" charset="0"/>
                  <a:cs typeface="Arial" charset="0"/>
                </a:defRPr>
              </a:lvl5pPr>
              <a:lvl6pPr marL="2514600" indent="-228600" eaLnBrk="0" fontAlgn="base" hangingPunct="0">
                <a:spcBef>
                  <a:spcPct val="0"/>
                </a:spcBef>
                <a:spcAft>
                  <a:spcPct val="0"/>
                </a:spcAft>
                <a:defRPr sz="2400" u="sng">
                  <a:solidFill>
                    <a:schemeClr val="tx1"/>
                  </a:solidFill>
                  <a:latin typeface="Arial" charset="0"/>
                  <a:cs typeface="Arial" charset="0"/>
                </a:defRPr>
              </a:lvl6pPr>
              <a:lvl7pPr marL="2971800" indent="-228600" eaLnBrk="0" fontAlgn="base" hangingPunct="0">
                <a:spcBef>
                  <a:spcPct val="0"/>
                </a:spcBef>
                <a:spcAft>
                  <a:spcPct val="0"/>
                </a:spcAft>
                <a:defRPr sz="2400" u="sng">
                  <a:solidFill>
                    <a:schemeClr val="tx1"/>
                  </a:solidFill>
                  <a:latin typeface="Arial" charset="0"/>
                  <a:cs typeface="Arial" charset="0"/>
                </a:defRPr>
              </a:lvl7pPr>
              <a:lvl8pPr marL="3429000" indent="-228600" eaLnBrk="0" fontAlgn="base" hangingPunct="0">
                <a:spcBef>
                  <a:spcPct val="0"/>
                </a:spcBef>
                <a:spcAft>
                  <a:spcPct val="0"/>
                </a:spcAft>
                <a:defRPr sz="2400" u="sng">
                  <a:solidFill>
                    <a:schemeClr val="tx1"/>
                  </a:solidFill>
                  <a:latin typeface="Arial" charset="0"/>
                  <a:cs typeface="Arial" charset="0"/>
                </a:defRPr>
              </a:lvl8pPr>
              <a:lvl9pPr marL="3886200" indent="-228600" eaLnBrk="0" fontAlgn="base" hangingPunct="0">
                <a:spcBef>
                  <a:spcPct val="0"/>
                </a:spcBef>
                <a:spcAft>
                  <a:spcPct val="0"/>
                </a:spcAft>
                <a:defRPr sz="2400" u="sng">
                  <a:solidFill>
                    <a:schemeClr val="tx1"/>
                  </a:solidFill>
                  <a:latin typeface="Arial" charset="0"/>
                  <a:cs typeface="Arial" charset="0"/>
                </a:defRPr>
              </a:lvl9pPr>
            </a:lstStyle>
            <a:p>
              <a:pPr eaLnBrk="1" hangingPunct="1">
                <a:defRPr/>
              </a:pPr>
              <a:endParaRPr lang="en-US" altLang="en-US" smtClean="0"/>
            </a:p>
          </p:txBody>
        </p:sp>
      </p:grpSp>
      <p:sp>
        <p:nvSpPr>
          <p:cNvPr id="147459" name="Rectangle 3"/>
          <p:cNvSpPr>
            <a:spLocks noGrp="1" noChangeArrowheads="1"/>
          </p:cNvSpPr>
          <p:nvPr>
            <p:ph type="subTitle" idx="1"/>
          </p:nvPr>
        </p:nvSpPr>
        <p:spPr>
          <a:xfrm>
            <a:off x="1389063" y="2676525"/>
            <a:ext cx="6400800" cy="2716213"/>
          </a:xfrm>
        </p:spPr>
        <p:txBody>
          <a:bodyPr/>
          <a:lstStyle>
            <a:lvl1pPr marL="0" indent="0" algn="ctr">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5450" y="274638"/>
            <a:ext cx="2176463" cy="5964237"/>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2888" y="274638"/>
            <a:ext cx="6380162" cy="59642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42888" y="1014413"/>
            <a:ext cx="4278312" cy="52244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3600" y="1014413"/>
            <a:ext cx="4278313" cy="52244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242888" y="1014413"/>
            <a:ext cx="8709025" cy="5224462"/>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242888" y="1014413"/>
            <a:ext cx="4278312"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3600" y="1014413"/>
            <a:ext cx="4278313"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42888" y="1014413"/>
            <a:ext cx="8709025" cy="52244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1027" name="Picture 32"/>
          <p:cNvPicPr>
            <a:picLocks noChangeAspect="1" noChangeArrowheads="1"/>
          </p:cNvPicPr>
          <p:nvPr userDrawn="1"/>
        </p:nvPicPr>
        <p:blipFill>
          <a:blip r:embed="rId15"/>
          <a:srcRect/>
          <a:stretch>
            <a:fillRect/>
          </a:stretch>
        </p:blipFill>
        <p:spPr bwMode="auto">
          <a:xfrm>
            <a:off x="0" y="0"/>
            <a:ext cx="1465263" cy="644525"/>
          </a:xfrm>
          <a:prstGeom prst="rect">
            <a:avLst/>
          </a:prstGeom>
          <a:noFill/>
          <a:ln w="9525">
            <a:noFill/>
            <a:miter lim="800000"/>
            <a:headEnd/>
            <a:tailEnd/>
          </a:ln>
        </p:spPr>
      </p:pic>
      <p:grpSp>
        <p:nvGrpSpPr>
          <p:cNvPr id="1028" name="Group 33"/>
          <p:cNvGrpSpPr>
            <a:grpSpLocks/>
          </p:cNvGrpSpPr>
          <p:nvPr userDrawn="1"/>
        </p:nvGrpSpPr>
        <p:grpSpPr bwMode="auto">
          <a:xfrm>
            <a:off x="0" y="6513513"/>
            <a:ext cx="9144000" cy="344487"/>
            <a:chOff x="0" y="4103"/>
            <a:chExt cx="5760" cy="217"/>
          </a:xfrm>
        </p:grpSpPr>
        <p:sp>
          <p:nvSpPr>
            <p:cNvPr id="1041" name="Rectangle 34"/>
            <p:cNvSpPr>
              <a:spLocks noChangeArrowheads="1"/>
            </p:cNvSpPr>
            <p:nvPr userDrawn="1"/>
          </p:nvSpPr>
          <p:spPr bwMode="auto">
            <a:xfrm>
              <a:off x="0" y="4103"/>
              <a:ext cx="5760" cy="217"/>
            </a:xfrm>
            <a:prstGeom prst="rect">
              <a:avLst/>
            </a:prstGeom>
            <a:solidFill>
              <a:srgbClr val="000099"/>
            </a:solidFill>
            <a:ln w="9525">
              <a:solidFill>
                <a:schemeClr val="tx1"/>
              </a:solidFill>
              <a:miter lim="800000"/>
              <a:headEnd/>
              <a:tailEnd/>
            </a:ln>
          </p:spPr>
          <p:txBody>
            <a:bodyPr wrap="none" anchor="ctr"/>
            <a:lstStyle>
              <a:lvl1pPr eaLnBrk="0" hangingPunct="0">
                <a:defRPr sz="2400" u="sng">
                  <a:solidFill>
                    <a:schemeClr val="tx1"/>
                  </a:solidFill>
                  <a:latin typeface="Arial" charset="0"/>
                  <a:cs typeface="Arial" charset="0"/>
                </a:defRPr>
              </a:lvl1pPr>
              <a:lvl2pPr marL="742950" indent="-285750" eaLnBrk="0" hangingPunct="0">
                <a:defRPr sz="2400" u="sng">
                  <a:solidFill>
                    <a:schemeClr val="tx1"/>
                  </a:solidFill>
                  <a:latin typeface="Arial" charset="0"/>
                  <a:cs typeface="Arial" charset="0"/>
                </a:defRPr>
              </a:lvl2pPr>
              <a:lvl3pPr marL="1143000" indent="-228600" eaLnBrk="0" hangingPunct="0">
                <a:defRPr sz="2400" u="sng">
                  <a:solidFill>
                    <a:schemeClr val="tx1"/>
                  </a:solidFill>
                  <a:latin typeface="Arial" charset="0"/>
                  <a:cs typeface="Arial" charset="0"/>
                </a:defRPr>
              </a:lvl3pPr>
              <a:lvl4pPr marL="1600200" indent="-228600" eaLnBrk="0" hangingPunct="0">
                <a:defRPr sz="2400" u="sng">
                  <a:solidFill>
                    <a:schemeClr val="tx1"/>
                  </a:solidFill>
                  <a:latin typeface="Arial" charset="0"/>
                  <a:cs typeface="Arial" charset="0"/>
                </a:defRPr>
              </a:lvl4pPr>
              <a:lvl5pPr marL="2057400" indent="-228600" eaLnBrk="0" hangingPunct="0">
                <a:defRPr sz="2400" u="sng">
                  <a:solidFill>
                    <a:schemeClr val="tx1"/>
                  </a:solidFill>
                  <a:latin typeface="Arial" charset="0"/>
                  <a:cs typeface="Arial" charset="0"/>
                </a:defRPr>
              </a:lvl5pPr>
              <a:lvl6pPr marL="2514600" indent="-228600" eaLnBrk="0" fontAlgn="base" hangingPunct="0">
                <a:spcBef>
                  <a:spcPct val="0"/>
                </a:spcBef>
                <a:spcAft>
                  <a:spcPct val="0"/>
                </a:spcAft>
                <a:defRPr sz="2400" u="sng">
                  <a:solidFill>
                    <a:schemeClr val="tx1"/>
                  </a:solidFill>
                  <a:latin typeface="Arial" charset="0"/>
                  <a:cs typeface="Arial" charset="0"/>
                </a:defRPr>
              </a:lvl6pPr>
              <a:lvl7pPr marL="2971800" indent="-228600" eaLnBrk="0" fontAlgn="base" hangingPunct="0">
                <a:spcBef>
                  <a:spcPct val="0"/>
                </a:spcBef>
                <a:spcAft>
                  <a:spcPct val="0"/>
                </a:spcAft>
                <a:defRPr sz="2400" u="sng">
                  <a:solidFill>
                    <a:schemeClr val="tx1"/>
                  </a:solidFill>
                  <a:latin typeface="Arial" charset="0"/>
                  <a:cs typeface="Arial" charset="0"/>
                </a:defRPr>
              </a:lvl7pPr>
              <a:lvl8pPr marL="3429000" indent="-228600" eaLnBrk="0" fontAlgn="base" hangingPunct="0">
                <a:spcBef>
                  <a:spcPct val="0"/>
                </a:spcBef>
                <a:spcAft>
                  <a:spcPct val="0"/>
                </a:spcAft>
                <a:defRPr sz="2400" u="sng">
                  <a:solidFill>
                    <a:schemeClr val="tx1"/>
                  </a:solidFill>
                  <a:latin typeface="Arial" charset="0"/>
                  <a:cs typeface="Arial" charset="0"/>
                </a:defRPr>
              </a:lvl8pPr>
              <a:lvl9pPr marL="3886200" indent="-228600" eaLnBrk="0" fontAlgn="base" hangingPunct="0">
                <a:spcBef>
                  <a:spcPct val="0"/>
                </a:spcBef>
                <a:spcAft>
                  <a:spcPct val="0"/>
                </a:spcAft>
                <a:defRPr sz="2400" u="sng">
                  <a:solidFill>
                    <a:schemeClr val="tx1"/>
                  </a:solidFill>
                  <a:latin typeface="Arial" charset="0"/>
                  <a:cs typeface="Arial" charset="0"/>
                </a:defRPr>
              </a:lvl9pPr>
            </a:lstStyle>
            <a:p>
              <a:pPr eaLnBrk="1" hangingPunct="1">
                <a:defRPr/>
              </a:pPr>
              <a:endParaRPr lang="en-US" altLang="en-US" smtClean="0"/>
            </a:p>
          </p:txBody>
        </p:sp>
        <p:sp>
          <p:nvSpPr>
            <p:cNvPr id="1042" name="Text Box 35"/>
            <p:cNvSpPr txBox="1">
              <a:spLocks noChangeArrowheads="1"/>
            </p:cNvSpPr>
            <p:nvPr userDrawn="1"/>
          </p:nvSpPr>
          <p:spPr bwMode="auto">
            <a:xfrm>
              <a:off x="50" y="4115"/>
              <a:ext cx="5290" cy="1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u="sng">
                  <a:solidFill>
                    <a:schemeClr val="tx1"/>
                  </a:solidFill>
                  <a:latin typeface="Arial" charset="0"/>
                  <a:cs typeface="Arial" charset="0"/>
                </a:defRPr>
              </a:lvl1pPr>
              <a:lvl2pPr marL="742950" indent="-285750" eaLnBrk="0" hangingPunct="0">
                <a:defRPr sz="2400" u="sng">
                  <a:solidFill>
                    <a:schemeClr val="tx1"/>
                  </a:solidFill>
                  <a:latin typeface="Arial" charset="0"/>
                  <a:cs typeface="Arial" charset="0"/>
                </a:defRPr>
              </a:lvl2pPr>
              <a:lvl3pPr marL="1143000" indent="-228600" eaLnBrk="0" hangingPunct="0">
                <a:defRPr sz="2400" u="sng">
                  <a:solidFill>
                    <a:schemeClr val="tx1"/>
                  </a:solidFill>
                  <a:latin typeface="Arial" charset="0"/>
                  <a:cs typeface="Arial" charset="0"/>
                </a:defRPr>
              </a:lvl3pPr>
              <a:lvl4pPr marL="1600200" indent="-228600" eaLnBrk="0" hangingPunct="0">
                <a:defRPr sz="2400" u="sng">
                  <a:solidFill>
                    <a:schemeClr val="tx1"/>
                  </a:solidFill>
                  <a:latin typeface="Arial" charset="0"/>
                  <a:cs typeface="Arial" charset="0"/>
                </a:defRPr>
              </a:lvl4pPr>
              <a:lvl5pPr marL="2057400" indent="-228600" eaLnBrk="0" hangingPunct="0">
                <a:defRPr sz="2400" u="sng">
                  <a:solidFill>
                    <a:schemeClr val="tx1"/>
                  </a:solidFill>
                  <a:latin typeface="Arial" charset="0"/>
                  <a:cs typeface="Arial" charset="0"/>
                </a:defRPr>
              </a:lvl5pPr>
              <a:lvl6pPr marL="2514600" indent="-228600" eaLnBrk="0" fontAlgn="base" hangingPunct="0">
                <a:spcBef>
                  <a:spcPct val="0"/>
                </a:spcBef>
                <a:spcAft>
                  <a:spcPct val="0"/>
                </a:spcAft>
                <a:defRPr sz="2400" u="sng">
                  <a:solidFill>
                    <a:schemeClr val="tx1"/>
                  </a:solidFill>
                  <a:latin typeface="Arial" charset="0"/>
                  <a:cs typeface="Arial" charset="0"/>
                </a:defRPr>
              </a:lvl6pPr>
              <a:lvl7pPr marL="2971800" indent="-228600" eaLnBrk="0" fontAlgn="base" hangingPunct="0">
                <a:spcBef>
                  <a:spcPct val="0"/>
                </a:spcBef>
                <a:spcAft>
                  <a:spcPct val="0"/>
                </a:spcAft>
                <a:defRPr sz="2400" u="sng">
                  <a:solidFill>
                    <a:schemeClr val="tx1"/>
                  </a:solidFill>
                  <a:latin typeface="Arial" charset="0"/>
                  <a:cs typeface="Arial" charset="0"/>
                </a:defRPr>
              </a:lvl7pPr>
              <a:lvl8pPr marL="3429000" indent="-228600" eaLnBrk="0" fontAlgn="base" hangingPunct="0">
                <a:spcBef>
                  <a:spcPct val="0"/>
                </a:spcBef>
                <a:spcAft>
                  <a:spcPct val="0"/>
                </a:spcAft>
                <a:defRPr sz="2400" u="sng">
                  <a:solidFill>
                    <a:schemeClr val="tx1"/>
                  </a:solidFill>
                  <a:latin typeface="Arial" charset="0"/>
                  <a:cs typeface="Arial" charset="0"/>
                </a:defRPr>
              </a:lvl8pPr>
              <a:lvl9pPr marL="3886200" indent="-228600" eaLnBrk="0" fontAlgn="base" hangingPunct="0">
                <a:spcBef>
                  <a:spcPct val="0"/>
                </a:spcBef>
                <a:spcAft>
                  <a:spcPct val="0"/>
                </a:spcAft>
                <a:defRPr sz="2400" u="sng">
                  <a:solidFill>
                    <a:schemeClr val="tx1"/>
                  </a:solidFill>
                  <a:latin typeface="Arial" charset="0"/>
                  <a:cs typeface="Arial" charset="0"/>
                </a:defRPr>
              </a:lvl9pPr>
            </a:lstStyle>
            <a:p>
              <a:pPr eaLnBrk="1" hangingPunct="1">
                <a:spcBef>
                  <a:spcPct val="50000"/>
                </a:spcBef>
                <a:defRPr/>
              </a:pPr>
              <a:r>
                <a:rPr lang="en-US" altLang="en-US" sz="1100" b="1" u="none" dirty="0" smtClean="0">
                  <a:solidFill>
                    <a:schemeClr val="bg1"/>
                  </a:solidFill>
                </a:rPr>
                <a:t>© </a:t>
              </a:r>
              <a:r>
                <a:rPr lang="en-US" altLang="en-US" sz="1100" b="1" u="none" dirty="0" err="1" smtClean="0">
                  <a:solidFill>
                    <a:schemeClr val="bg1"/>
                  </a:solidFill>
                </a:rPr>
                <a:t>Bharati</a:t>
              </a:r>
              <a:r>
                <a:rPr lang="en-US" altLang="en-US" sz="1100" b="1" u="none" dirty="0" smtClean="0">
                  <a:solidFill>
                    <a:schemeClr val="bg1"/>
                  </a:solidFill>
                </a:rPr>
                <a:t> </a:t>
              </a:r>
              <a:r>
                <a:rPr lang="en-US" altLang="en-US" sz="1100" b="1" u="none" dirty="0" err="1" smtClean="0">
                  <a:solidFill>
                    <a:schemeClr val="bg1"/>
                  </a:solidFill>
                </a:rPr>
                <a:t>Vidyapeeth’s</a:t>
              </a:r>
              <a:r>
                <a:rPr lang="en-US" altLang="en-US" sz="1100" b="1" u="none" dirty="0" smtClean="0">
                  <a:solidFill>
                    <a:schemeClr val="bg1"/>
                  </a:solidFill>
                </a:rPr>
                <a:t> Institute of Computer Applications and Management, New Delhi-63 by </a:t>
              </a:r>
              <a:r>
                <a:rPr lang="en-US" altLang="en-US" sz="1100" b="1" u="none" dirty="0" err="1" smtClean="0">
                  <a:solidFill>
                    <a:schemeClr val="bg1"/>
                  </a:solidFill>
                </a:rPr>
                <a:t>Narinder</a:t>
              </a:r>
              <a:r>
                <a:rPr lang="en-US" altLang="en-US" sz="1100" b="1" u="none" dirty="0" smtClean="0">
                  <a:solidFill>
                    <a:schemeClr val="bg1"/>
                  </a:solidFill>
                </a:rPr>
                <a:t> </a:t>
              </a:r>
              <a:r>
                <a:rPr lang="en-US" altLang="en-US" sz="1100" b="1" u="none" dirty="0" err="1" smtClean="0">
                  <a:solidFill>
                    <a:schemeClr val="bg1"/>
                  </a:solidFill>
                </a:rPr>
                <a:t>Kaur</a:t>
              </a:r>
              <a:r>
                <a:rPr lang="en-US" altLang="en-US" sz="1100" b="1" u="none" dirty="0" smtClean="0">
                  <a:solidFill>
                    <a:schemeClr val="bg1"/>
                  </a:solidFill>
                </a:rPr>
                <a:t> </a:t>
              </a:r>
              <a:endParaRPr lang="en-US" altLang="en-US" sz="1100" b="1" u="none" dirty="0" smtClean="0">
                <a:solidFill>
                  <a:schemeClr val="bg1"/>
                </a:solidFill>
              </a:endParaRPr>
            </a:p>
          </p:txBody>
        </p:sp>
        <p:sp>
          <p:nvSpPr>
            <p:cNvPr id="1043" name="Text Box 36"/>
            <p:cNvSpPr txBox="1">
              <a:spLocks noChangeArrowheads="1"/>
            </p:cNvSpPr>
            <p:nvPr/>
          </p:nvSpPr>
          <p:spPr bwMode="auto">
            <a:xfrm>
              <a:off x="5441" y="4139"/>
              <a:ext cx="299" cy="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sz="2400" u="sng">
                  <a:solidFill>
                    <a:schemeClr val="tx1"/>
                  </a:solidFill>
                  <a:latin typeface="Arial" charset="0"/>
                  <a:cs typeface="Arial" charset="0"/>
                </a:defRPr>
              </a:lvl1pPr>
              <a:lvl2pPr marL="742950" indent="-285750" eaLnBrk="0" hangingPunct="0">
                <a:defRPr sz="2400" u="sng">
                  <a:solidFill>
                    <a:schemeClr val="tx1"/>
                  </a:solidFill>
                  <a:latin typeface="Arial" charset="0"/>
                  <a:cs typeface="Arial" charset="0"/>
                </a:defRPr>
              </a:lvl2pPr>
              <a:lvl3pPr marL="1143000" indent="-228600" eaLnBrk="0" hangingPunct="0">
                <a:defRPr sz="2400" u="sng">
                  <a:solidFill>
                    <a:schemeClr val="tx1"/>
                  </a:solidFill>
                  <a:latin typeface="Arial" charset="0"/>
                  <a:cs typeface="Arial" charset="0"/>
                </a:defRPr>
              </a:lvl3pPr>
              <a:lvl4pPr marL="1600200" indent="-228600" eaLnBrk="0" hangingPunct="0">
                <a:defRPr sz="2400" u="sng">
                  <a:solidFill>
                    <a:schemeClr val="tx1"/>
                  </a:solidFill>
                  <a:latin typeface="Arial" charset="0"/>
                  <a:cs typeface="Arial" charset="0"/>
                </a:defRPr>
              </a:lvl4pPr>
              <a:lvl5pPr marL="2057400" indent="-228600" eaLnBrk="0" hangingPunct="0">
                <a:defRPr sz="2400" u="sng">
                  <a:solidFill>
                    <a:schemeClr val="tx1"/>
                  </a:solidFill>
                  <a:latin typeface="Arial" charset="0"/>
                  <a:cs typeface="Arial" charset="0"/>
                </a:defRPr>
              </a:lvl5pPr>
              <a:lvl6pPr marL="2514600" indent="-228600" eaLnBrk="0" fontAlgn="base" hangingPunct="0">
                <a:spcBef>
                  <a:spcPct val="0"/>
                </a:spcBef>
                <a:spcAft>
                  <a:spcPct val="0"/>
                </a:spcAft>
                <a:defRPr sz="2400" u="sng">
                  <a:solidFill>
                    <a:schemeClr val="tx1"/>
                  </a:solidFill>
                  <a:latin typeface="Arial" charset="0"/>
                  <a:cs typeface="Arial" charset="0"/>
                </a:defRPr>
              </a:lvl6pPr>
              <a:lvl7pPr marL="2971800" indent="-228600" eaLnBrk="0" fontAlgn="base" hangingPunct="0">
                <a:spcBef>
                  <a:spcPct val="0"/>
                </a:spcBef>
                <a:spcAft>
                  <a:spcPct val="0"/>
                </a:spcAft>
                <a:defRPr sz="2400" u="sng">
                  <a:solidFill>
                    <a:schemeClr val="tx1"/>
                  </a:solidFill>
                  <a:latin typeface="Arial" charset="0"/>
                  <a:cs typeface="Arial" charset="0"/>
                </a:defRPr>
              </a:lvl7pPr>
              <a:lvl8pPr marL="3429000" indent="-228600" eaLnBrk="0" fontAlgn="base" hangingPunct="0">
                <a:spcBef>
                  <a:spcPct val="0"/>
                </a:spcBef>
                <a:spcAft>
                  <a:spcPct val="0"/>
                </a:spcAft>
                <a:defRPr sz="2400" u="sng">
                  <a:solidFill>
                    <a:schemeClr val="tx1"/>
                  </a:solidFill>
                  <a:latin typeface="Arial" charset="0"/>
                  <a:cs typeface="Arial" charset="0"/>
                </a:defRPr>
              </a:lvl8pPr>
              <a:lvl9pPr marL="3886200" indent="-228600" eaLnBrk="0" fontAlgn="base" hangingPunct="0">
                <a:spcBef>
                  <a:spcPct val="0"/>
                </a:spcBef>
                <a:spcAft>
                  <a:spcPct val="0"/>
                </a:spcAft>
                <a:defRPr sz="2400" u="sng">
                  <a:solidFill>
                    <a:schemeClr val="tx1"/>
                  </a:solidFill>
                  <a:latin typeface="Arial" charset="0"/>
                  <a:cs typeface="Arial" charset="0"/>
                </a:defRPr>
              </a:lvl9pPr>
            </a:lstStyle>
            <a:p>
              <a:pPr algn="ctr">
                <a:spcBef>
                  <a:spcPct val="50000"/>
                </a:spcBef>
                <a:defRPr/>
              </a:pPr>
              <a:r>
                <a:rPr lang="en-US" altLang="en-US" sz="1100" b="1" u="none" smtClean="0">
                  <a:solidFill>
                    <a:schemeClr val="bg1"/>
                  </a:solidFill>
                </a:rPr>
                <a:t>U4.</a:t>
              </a:r>
              <a:r>
                <a:rPr lang="en-US" altLang="en-US" sz="1100" b="1" u="none" smtClean="0">
                  <a:solidFill>
                    <a:srgbClr val="000099"/>
                  </a:solidFill>
                </a:rPr>
                <a:t>. </a:t>
              </a:r>
              <a:fld id="{C93FE728-E509-4081-B31F-EA4D67BEE996}" type="slidenum">
                <a:rPr lang="en-US" altLang="en-US" sz="1100" b="1" u="none" smtClean="0">
                  <a:solidFill>
                    <a:schemeClr val="bg1"/>
                  </a:solidFill>
                </a:rPr>
                <a:pPr algn="ctr">
                  <a:spcBef>
                    <a:spcPct val="50000"/>
                  </a:spcBef>
                  <a:defRPr/>
                </a:pPr>
                <a:t>‹#›</a:t>
              </a:fld>
              <a:endParaRPr lang="en-US" altLang="en-US" sz="1100" b="1" u="none" smtClean="0">
                <a:solidFill>
                  <a:schemeClr val="bg1"/>
                </a:solidFill>
              </a:endParaRPr>
            </a:p>
          </p:txBody>
        </p:sp>
      </p:grpSp>
      <p:sp>
        <p:nvSpPr>
          <p:cNvPr id="1029" name="Text Box 37"/>
          <p:cNvSpPr txBox="1">
            <a:spLocks noChangeArrowheads="1"/>
          </p:cNvSpPr>
          <p:nvPr userDrawn="1"/>
        </p:nvSpPr>
        <p:spPr bwMode="auto">
          <a:xfrm>
            <a:off x="1506538" y="142875"/>
            <a:ext cx="74136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u="sng">
                <a:solidFill>
                  <a:schemeClr val="tx1"/>
                </a:solidFill>
                <a:latin typeface="Arial" charset="0"/>
                <a:cs typeface="Arial" charset="0"/>
              </a:defRPr>
            </a:lvl1pPr>
            <a:lvl2pPr marL="742950" indent="-285750" eaLnBrk="0" hangingPunct="0">
              <a:defRPr sz="2400" u="sng">
                <a:solidFill>
                  <a:schemeClr val="tx1"/>
                </a:solidFill>
                <a:latin typeface="Arial" charset="0"/>
                <a:cs typeface="Arial" charset="0"/>
              </a:defRPr>
            </a:lvl2pPr>
            <a:lvl3pPr marL="1143000" indent="-228600" eaLnBrk="0" hangingPunct="0">
              <a:defRPr sz="2400" u="sng">
                <a:solidFill>
                  <a:schemeClr val="tx1"/>
                </a:solidFill>
                <a:latin typeface="Arial" charset="0"/>
                <a:cs typeface="Arial" charset="0"/>
              </a:defRPr>
            </a:lvl3pPr>
            <a:lvl4pPr marL="1600200" indent="-228600" eaLnBrk="0" hangingPunct="0">
              <a:defRPr sz="2400" u="sng">
                <a:solidFill>
                  <a:schemeClr val="tx1"/>
                </a:solidFill>
                <a:latin typeface="Arial" charset="0"/>
                <a:cs typeface="Arial" charset="0"/>
              </a:defRPr>
            </a:lvl4pPr>
            <a:lvl5pPr marL="2057400" indent="-228600" eaLnBrk="0" hangingPunct="0">
              <a:defRPr sz="2400" u="sng">
                <a:solidFill>
                  <a:schemeClr val="tx1"/>
                </a:solidFill>
                <a:latin typeface="Arial" charset="0"/>
                <a:cs typeface="Arial" charset="0"/>
              </a:defRPr>
            </a:lvl5pPr>
            <a:lvl6pPr marL="2514600" indent="-228600" eaLnBrk="0" fontAlgn="base" hangingPunct="0">
              <a:spcBef>
                <a:spcPct val="0"/>
              </a:spcBef>
              <a:spcAft>
                <a:spcPct val="0"/>
              </a:spcAft>
              <a:defRPr sz="2400" u="sng">
                <a:solidFill>
                  <a:schemeClr val="tx1"/>
                </a:solidFill>
                <a:latin typeface="Arial" charset="0"/>
                <a:cs typeface="Arial" charset="0"/>
              </a:defRPr>
            </a:lvl6pPr>
            <a:lvl7pPr marL="2971800" indent="-228600" eaLnBrk="0" fontAlgn="base" hangingPunct="0">
              <a:spcBef>
                <a:spcPct val="0"/>
              </a:spcBef>
              <a:spcAft>
                <a:spcPct val="0"/>
              </a:spcAft>
              <a:defRPr sz="2400" u="sng">
                <a:solidFill>
                  <a:schemeClr val="tx1"/>
                </a:solidFill>
                <a:latin typeface="Arial" charset="0"/>
                <a:cs typeface="Arial" charset="0"/>
              </a:defRPr>
            </a:lvl7pPr>
            <a:lvl8pPr marL="3429000" indent="-228600" eaLnBrk="0" fontAlgn="base" hangingPunct="0">
              <a:spcBef>
                <a:spcPct val="0"/>
              </a:spcBef>
              <a:spcAft>
                <a:spcPct val="0"/>
              </a:spcAft>
              <a:defRPr sz="2400" u="sng">
                <a:solidFill>
                  <a:schemeClr val="tx1"/>
                </a:solidFill>
                <a:latin typeface="Arial" charset="0"/>
                <a:cs typeface="Arial" charset="0"/>
              </a:defRPr>
            </a:lvl8pPr>
            <a:lvl9pPr marL="3886200" indent="-228600" eaLnBrk="0" fontAlgn="base" hangingPunct="0">
              <a:spcBef>
                <a:spcPct val="0"/>
              </a:spcBef>
              <a:spcAft>
                <a:spcPct val="0"/>
              </a:spcAft>
              <a:defRPr sz="2400" u="sng">
                <a:solidFill>
                  <a:schemeClr val="tx1"/>
                </a:solidFill>
                <a:latin typeface="Arial" charset="0"/>
                <a:cs typeface="Arial" charset="0"/>
              </a:defRPr>
            </a:lvl9pPr>
          </a:lstStyle>
          <a:p>
            <a:pPr eaLnBrk="1" hangingPunct="1">
              <a:spcBef>
                <a:spcPct val="50000"/>
              </a:spcBef>
              <a:defRPr/>
            </a:pPr>
            <a:endParaRPr lang="en-IN" altLang="en-US" u="none" smtClean="0">
              <a:latin typeface="Times New Roman" pitchFamily="18" charset="0"/>
            </a:endParaRPr>
          </a:p>
        </p:txBody>
      </p:sp>
      <p:sp>
        <p:nvSpPr>
          <p:cNvPr id="1030" name="Rectangle 40"/>
          <p:cNvSpPr>
            <a:spLocks noChangeArrowheads="1"/>
          </p:cNvSpPr>
          <p:nvPr userDrawn="1"/>
        </p:nvSpPr>
        <p:spPr bwMode="auto">
          <a:xfrm>
            <a:off x="0" y="693738"/>
            <a:ext cx="9144000" cy="144462"/>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2400" u="sng">
                <a:solidFill>
                  <a:schemeClr val="tx1"/>
                </a:solidFill>
                <a:latin typeface="Arial" charset="0"/>
                <a:cs typeface="Arial" charset="0"/>
              </a:defRPr>
            </a:lvl1pPr>
            <a:lvl2pPr marL="742950" indent="-285750" eaLnBrk="0" hangingPunct="0">
              <a:defRPr sz="2400" u="sng">
                <a:solidFill>
                  <a:schemeClr val="tx1"/>
                </a:solidFill>
                <a:latin typeface="Arial" charset="0"/>
                <a:cs typeface="Arial" charset="0"/>
              </a:defRPr>
            </a:lvl2pPr>
            <a:lvl3pPr marL="1143000" indent="-228600" eaLnBrk="0" hangingPunct="0">
              <a:defRPr sz="2400" u="sng">
                <a:solidFill>
                  <a:schemeClr val="tx1"/>
                </a:solidFill>
                <a:latin typeface="Arial" charset="0"/>
                <a:cs typeface="Arial" charset="0"/>
              </a:defRPr>
            </a:lvl3pPr>
            <a:lvl4pPr marL="1600200" indent="-228600" eaLnBrk="0" hangingPunct="0">
              <a:defRPr sz="2400" u="sng">
                <a:solidFill>
                  <a:schemeClr val="tx1"/>
                </a:solidFill>
                <a:latin typeface="Arial" charset="0"/>
                <a:cs typeface="Arial" charset="0"/>
              </a:defRPr>
            </a:lvl4pPr>
            <a:lvl5pPr marL="2057400" indent="-228600" eaLnBrk="0" hangingPunct="0">
              <a:defRPr sz="2400" u="sng">
                <a:solidFill>
                  <a:schemeClr val="tx1"/>
                </a:solidFill>
                <a:latin typeface="Arial" charset="0"/>
                <a:cs typeface="Arial" charset="0"/>
              </a:defRPr>
            </a:lvl5pPr>
            <a:lvl6pPr marL="2514600" indent="-228600" eaLnBrk="0" fontAlgn="base" hangingPunct="0">
              <a:spcBef>
                <a:spcPct val="0"/>
              </a:spcBef>
              <a:spcAft>
                <a:spcPct val="0"/>
              </a:spcAft>
              <a:defRPr sz="2400" u="sng">
                <a:solidFill>
                  <a:schemeClr val="tx1"/>
                </a:solidFill>
                <a:latin typeface="Arial" charset="0"/>
                <a:cs typeface="Arial" charset="0"/>
              </a:defRPr>
            </a:lvl6pPr>
            <a:lvl7pPr marL="2971800" indent="-228600" eaLnBrk="0" fontAlgn="base" hangingPunct="0">
              <a:spcBef>
                <a:spcPct val="0"/>
              </a:spcBef>
              <a:spcAft>
                <a:spcPct val="0"/>
              </a:spcAft>
              <a:defRPr sz="2400" u="sng">
                <a:solidFill>
                  <a:schemeClr val="tx1"/>
                </a:solidFill>
                <a:latin typeface="Arial" charset="0"/>
                <a:cs typeface="Arial" charset="0"/>
              </a:defRPr>
            </a:lvl7pPr>
            <a:lvl8pPr marL="3429000" indent="-228600" eaLnBrk="0" fontAlgn="base" hangingPunct="0">
              <a:spcBef>
                <a:spcPct val="0"/>
              </a:spcBef>
              <a:spcAft>
                <a:spcPct val="0"/>
              </a:spcAft>
              <a:defRPr sz="2400" u="sng">
                <a:solidFill>
                  <a:schemeClr val="tx1"/>
                </a:solidFill>
                <a:latin typeface="Arial" charset="0"/>
                <a:cs typeface="Arial" charset="0"/>
              </a:defRPr>
            </a:lvl8pPr>
            <a:lvl9pPr marL="3886200" indent="-228600" eaLnBrk="0" fontAlgn="base" hangingPunct="0">
              <a:spcBef>
                <a:spcPct val="0"/>
              </a:spcBef>
              <a:spcAft>
                <a:spcPct val="0"/>
              </a:spcAft>
              <a:defRPr sz="2400" u="sng">
                <a:solidFill>
                  <a:schemeClr val="tx1"/>
                </a:solidFill>
                <a:latin typeface="Arial" charset="0"/>
                <a:cs typeface="Arial" charset="0"/>
              </a:defRPr>
            </a:lvl9pPr>
          </a:lstStyle>
          <a:p>
            <a:pPr eaLnBrk="1" hangingPunct="1">
              <a:defRPr/>
            </a:pPr>
            <a:endParaRPr lang="en-US" altLang="en-US" smtClean="0"/>
          </a:p>
        </p:txBody>
      </p:sp>
      <p:sp>
        <p:nvSpPr>
          <p:cNvPr id="1031" name="Rectangle 41"/>
          <p:cNvSpPr>
            <a:spLocks noChangeArrowheads="1"/>
          </p:cNvSpPr>
          <p:nvPr userDrawn="1"/>
        </p:nvSpPr>
        <p:spPr bwMode="auto">
          <a:xfrm>
            <a:off x="0" y="841375"/>
            <a:ext cx="9144000" cy="42863"/>
          </a:xfrm>
          <a:prstGeom prst="rect">
            <a:avLst/>
          </a:prstGeom>
          <a:solidFill>
            <a:srgbClr val="FF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2400" u="sng">
                <a:solidFill>
                  <a:schemeClr val="tx1"/>
                </a:solidFill>
                <a:latin typeface="Arial" charset="0"/>
                <a:cs typeface="Arial" charset="0"/>
              </a:defRPr>
            </a:lvl1pPr>
            <a:lvl2pPr marL="742950" indent="-285750" eaLnBrk="0" hangingPunct="0">
              <a:defRPr sz="2400" u="sng">
                <a:solidFill>
                  <a:schemeClr val="tx1"/>
                </a:solidFill>
                <a:latin typeface="Arial" charset="0"/>
                <a:cs typeface="Arial" charset="0"/>
              </a:defRPr>
            </a:lvl2pPr>
            <a:lvl3pPr marL="1143000" indent="-228600" eaLnBrk="0" hangingPunct="0">
              <a:defRPr sz="2400" u="sng">
                <a:solidFill>
                  <a:schemeClr val="tx1"/>
                </a:solidFill>
                <a:latin typeface="Arial" charset="0"/>
                <a:cs typeface="Arial" charset="0"/>
              </a:defRPr>
            </a:lvl3pPr>
            <a:lvl4pPr marL="1600200" indent="-228600" eaLnBrk="0" hangingPunct="0">
              <a:defRPr sz="2400" u="sng">
                <a:solidFill>
                  <a:schemeClr val="tx1"/>
                </a:solidFill>
                <a:latin typeface="Arial" charset="0"/>
                <a:cs typeface="Arial" charset="0"/>
              </a:defRPr>
            </a:lvl4pPr>
            <a:lvl5pPr marL="2057400" indent="-228600" eaLnBrk="0" hangingPunct="0">
              <a:defRPr sz="2400" u="sng">
                <a:solidFill>
                  <a:schemeClr val="tx1"/>
                </a:solidFill>
                <a:latin typeface="Arial" charset="0"/>
                <a:cs typeface="Arial" charset="0"/>
              </a:defRPr>
            </a:lvl5pPr>
            <a:lvl6pPr marL="2514600" indent="-228600" eaLnBrk="0" fontAlgn="base" hangingPunct="0">
              <a:spcBef>
                <a:spcPct val="0"/>
              </a:spcBef>
              <a:spcAft>
                <a:spcPct val="0"/>
              </a:spcAft>
              <a:defRPr sz="2400" u="sng">
                <a:solidFill>
                  <a:schemeClr val="tx1"/>
                </a:solidFill>
                <a:latin typeface="Arial" charset="0"/>
                <a:cs typeface="Arial" charset="0"/>
              </a:defRPr>
            </a:lvl6pPr>
            <a:lvl7pPr marL="2971800" indent="-228600" eaLnBrk="0" fontAlgn="base" hangingPunct="0">
              <a:spcBef>
                <a:spcPct val="0"/>
              </a:spcBef>
              <a:spcAft>
                <a:spcPct val="0"/>
              </a:spcAft>
              <a:defRPr sz="2400" u="sng">
                <a:solidFill>
                  <a:schemeClr val="tx1"/>
                </a:solidFill>
                <a:latin typeface="Arial" charset="0"/>
                <a:cs typeface="Arial" charset="0"/>
              </a:defRPr>
            </a:lvl7pPr>
            <a:lvl8pPr marL="3429000" indent="-228600" eaLnBrk="0" fontAlgn="base" hangingPunct="0">
              <a:spcBef>
                <a:spcPct val="0"/>
              </a:spcBef>
              <a:spcAft>
                <a:spcPct val="0"/>
              </a:spcAft>
              <a:defRPr sz="2400" u="sng">
                <a:solidFill>
                  <a:schemeClr val="tx1"/>
                </a:solidFill>
                <a:latin typeface="Arial" charset="0"/>
                <a:cs typeface="Arial" charset="0"/>
              </a:defRPr>
            </a:lvl8pPr>
            <a:lvl9pPr marL="3886200" indent="-228600" eaLnBrk="0" fontAlgn="base" hangingPunct="0">
              <a:spcBef>
                <a:spcPct val="0"/>
              </a:spcBef>
              <a:spcAft>
                <a:spcPct val="0"/>
              </a:spcAft>
              <a:defRPr sz="2400" u="sng">
                <a:solidFill>
                  <a:schemeClr val="tx1"/>
                </a:solidFill>
                <a:latin typeface="Arial" charset="0"/>
                <a:cs typeface="Arial" charset="0"/>
              </a:defRPr>
            </a:lvl9pPr>
          </a:lstStyle>
          <a:p>
            <a:pPr eaLnBrk="1" hangingPunct="1">
              <a:defRPr/>
            </a:pPr>
            <a:endParaRPr lang="en-US" altLang="en-US" smtClean="0"/>
          </a:p>
        </p:txBody>
      </p:sp>
      <p:sp>
        <p:nvSpPr>
          <p:cNvPr id="1032" name="Rectangle 43"/>
          <p:cNvSpPr>
            <a:spLocks noChangeArrowheads="1"/>
          </p:cNvSpPr>
          <p:nvPr userDrawn="1"/>
        </p:nvSpPr>
        <p:spPr bwMode="auto">
          <a:xfrm>
            <a:off x="1495425" y="0"/>
            <a:ext cx="7648575" cy="696913"/>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2400" u="sng">
                <a:solidFill>
                  <a:schemeClr val="tx1"/>
                </a:solidFill>
                <a:latin typeface="Arial" charset="0"/>
                <a:cs typeface="Arial" charset="0"/>
              </a:defRPr>
            </a:lvl1pPr>
            <a:lvl2pPr marL="742950" indent="-285750" eaLnBrk="0" hangingPunct="0">
              <a:defRPr sz="2400" u="sng">
                <a:solidFill>
                  <a:schemeClr val="tx1"/>
                </a:solidFill>
                <a:latin typeface="Arial" charset="0"/>
                <a:cs typeface="Arial" charset="0"/>
              </a:defRPr>
            </a:lvl2pPr>
            <a:lvl3pPr marL="1143000" indent="-228600" eaLnBrk="0" hangingPunct="0">
              <a:defRPr sz="2400" u="sng">
                <a:solidFill>
                  <a:schemeClr val="tx1"/>
                </a:solidFill>
                <a:latin typeface="Arial" charset="0"/>
                <a:cs typeface="Arial" charset="0"/>
              </a:defRPr>
            </a:lvl3pPr>
            <a:lvl4pPr marL="1600200" indent="-228600" eaLnBrk="0" hangingPunct="0">
              <a:defRPr sz="2400" u="sng">
                <a:solidFill>
                  <a:schemeClr val="tx1"/>
                </a:solidFill>
                <a:latin typeface="Arial" charset="0"/>
                <a:cs typeface="Arial" charset="0"/>
              </a:defRPr>
            </a:lvl4pPr>
            <a:lvl5pPr marL="2057400" indent="-228600" eaLnBrk="0" hangingPunct="0">
              <a:defRPr sz="2400" u="sng">
                <a:solidFill>
                  <a:schemeClr val="tx1"/>
                </a:solidFill>
                <a:latin typeface="Arial" charset="0"/>
                <a:cs typeface="Arial" charset="0"/>
              </a:defRPr>
            </a:lvl5pPr>
            <a:lvl6pPr marL="2514600" indent="-228600" eaLnBrk="0" fontAlgn="base" hangingPunct="0">
              <a:spcBef>
                <a:spcPct val="0"/>
              </a:spcBef>
              <a:spcAft>
                <a:spcPct val="0"/>
              </a:spcAft>
              <a:defRPr sz="2400" u="sng">
                <a:solidFill>
                  <a:schemeClr val="tx1"/>
                </a:solidFill>
                <a:latin typeface="Arial" charset="0"/>
                <a:cs typeface="Arial" charset="0"/>
              </a:defRPr>
            </a:lvl6pPr>
            <a:lvl7pPr marL="2971800" indent="-228600" eaLnBrk="0" fontAlgn="base" hangingPunct="0">
              <a:spcBef>
                <a:spcPct val="0"/>
              </a:spcBef>
              <a:spcAft>
                <a:spcPct val="0"/>
              </a:spcAft>
              <a:defRPr sz="2400" u="sng">
                <a:solidFill>
                  <a:schemeClr val="tx1"/>
                </a:solidFill>
                <a:latin typeface="Arial" charset="0"/>
                <a:cs typeface="Arial" charset="0"/>
              </a:defRPr>
            </a:lvl7pPr>
            <a:lvl8pPr marL="3429000" indent="-228600" eaLnBrk="0" fontAlgn="base" hangingPunct="0">
              <a:spcBef>
                <a:spcPct val="0"/>
              </a:spcBef>
              <a:spcAft>
                <a:spcPct val="0"/>
              </a:spcAft>
              <a:defRPr sz="2400" u="sng">
                <a:solidFill>
                  <a:schemeClr val="tx1"/>
                </a:solidFill>
                <a:latin typeface="Arial" charset="0"/>
                <a:cs typeface="Arial" charset="0"/>
              </a:defRPr>
            </a:lvl8pPr>
            <a:lvl9pPr marL="3886200" indent="-228600" eaLnBrk="0" fontAlgn="base" hangingPunct="0">
              <a:spcBef>
                <a:spcPct val="0"/>
              </a:spcBef>
              <a:spcAft>
                <a:spcPct val="0"/>
              </a:spcAft>
              <a:defRPr sz="2400" u="sng">
                <a:solidFill>
                  <a:schemeClr val="tx1"/>
                </a:solidFill>
                <a:latin typeface="Arial" charset="0"/>
                <a:cs typeface="Arial" charset="0"/>
              </a:defRPr>
            </a:lvl9pPr>
          </a:lstStyle>
          <a:p>
            <a:pPr algn="ctr" eaLnBrk="1" hangingPunct="1">
              <a:defRPr/>
            </a:pPr>
            <a:endParaRPr lang="en-IN" altLang="en-US" u="none" smtClean="0">
              <a:solidFill>
                <a:srgbClr val="FEF800"/>
              </a:solidFill>
              <a:latin typeface="Times New Roman" pitchFamily="18" charset="0"/>
            </a:endParaRPr>
          </a:p>
        </p:txBody>
      </p:sp>
      <p:pic>
        <p:nvPicPr>
          <p:cNvPr id="1033" name="Picture 44"/>
          <p:cNvPicPr>
            <a:picLocks noChangeAspect="1" noChangeArrowheads="1"/>
          </p:cNvPicPr>
          <p:nvPr userDrawn="1"/>
        </p:nvPicPr>
        <p:blipFill>
          <a:blip r:embed="rId15"/>
          <a:srcRect/>
          <a:stretch>
            <a:fillRect/>
          </a:stretch>
        </p:blipFill>
        <p:spPr bwMode="auto">
          <a:xfrm>
            <a:off x="0" y="0"/>
            <a:ext cx="1465263" cy="644525"/>
          </a:xfrm>
          <a:prstGeom prst="rect">
            <a:avLst/>
          </a:prstGeom>
          <a:noFill/>
          <a:ln w="9525">
            <a:noFill/>
            <a:miter lim="800000"/>
            <a:headEnd/>
            <a:tailEnd/>
          </a:ln>
        </p:spPr>
      </p:pic>
      <p:sp>
        <p:nvSpPr>
          <p:cNvPr id="1034" name="Rectangle 45"/>
          <p:cNvSpPr>
            <a:spLocks noChangeArrowheads="1"/>
          </p:cNvSpPr>
          <p:nvPr userDrawn="1"/>
        </p:nvSpPr>
        <p:spPr bwMode="auto">
          <a:xfrm>
            <a:off x="1495425" y="0"/>
            <a:ext cx="7648575" cy="696913"/>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2400" u="sng">
                <a:solidFill>
                  <a:schemeClr val="tx1"/>
                </a:solidFill>
                <a:latin typeface="Arial" charset="0"/>
                <a:cs typeface="Arial" charset="0"/>
              </a:defRPr>
            </a:lvl1pPr>
            <a:lvl2pPr marL="742950" indent="-285750" eaLnBrk="0" hangingPunct="0">
              <a:defRPr sz="2400" u="sng">
                <a:solidFill>
                  <a:schemeClr val="tx1"/>
                </a:solidFill>
                <a:latin typeface="Arial" charset="0"/>
                <a:cs typeface="Arial" charset="0"/>
              </a:defRPr>
            </a:lvl2pPr>
            <a:lvl3pPr marL="1143000" indent="-228600" eaLnBrk="0" hangingPunct="0">
              <a:defRPr sz="2400" u="sng">
                <a:solidFill>
                  <a:schemeClr val="tx1"/>
                </a:solidFill>
                <a:latin typeface="Arial" charset="0"/>
                <a:cs typeface="Arial" charset="0"/>
              </a:defRPr>
            </a:lvl3pPr>
            <a:lvl4pPr marL="1600200" indent="-228600" eaLnBrk="0" hangingPunct="0">
              <a:defRPr sz="2400" u="sng">
                <a:solidFill>
                  <a:schemeClr val="tx1"/>
                </a:solidFill>
                <a:latin typeface="Arial" charset="0"/>
                <a:cs typeface="Arial" charset="0"/>
              </a:defRPr>
            </a:lvl4pPr>
            <a:lvl5pPr marL="2057400" indent="-228600" eaLnBrk="0" hangingPunct="0">
              <a:defRPr sz="2400" u="sng">
                <a:solidFill>
                  <a:schemeClr val="tx1"/>
                </a:solidFill>
                <a:latin typeface="Arial" charset="0"/>
                <a:cs typeface="Arial" charset="0"/>
              </a:defRPr>
            </a:lvl5pPr>
            <a:lvl6pPr marL="2514600" indent="-228600" eaLnBrk="0" fontAlgn="base" hangingPunct="0">
              <a:spcBef>
                <a:spcPct val="0"/>
              </a:spcBef>
              <a:spcAft>
                <a:spcPct val="0"/>
              </a:spcAft>
              <a:defRPr sz="2400" u="sng">
                <a:solidFill>
                  <a:schemeClr val="tx1"/>
                </a:solidFill>
                <a:latin typeface="Arial" charset="0"/>
                <a:cs typeface="Arial" charset="0"/>
              </a:defRPr>
            </a:lvl6pPr>
            <a:lvl7pPr marL="2971800" indent="-228600" eaLnBrk="0" fontAlgn="base" hangingPunct="0">
              <a:spcBef>
                <a:spcPct val="0"/>
              </a:spcBef>
              <a:spcAft>
                <a:spcPct val="0"/>
              </a:spcAft>
              <a:defRPr sz="2400" u="sng">
                <a:solidFill>
                  <a:schemeClr val="tx1"/>
                </a:solidFill>
                <a:latin typeface="Arial" charset="0"/>
                <a:cs typeface="Arial" charset="0"/>
              </a:defRPr>
            </a:lvl7pPr>
            <a:lvl8pPr marL="3429000" indent="-228600" eaLnBrk="0" fontAlgn="base" hangingPunct="0">
              <a:spcBef>
                <a:spcPct val="0"/>
              </a:spcBef>
              <a:spcAft>
                <a:spcPct val="0"/>
              </a:spcAft>
              <a:defRPr sz="2400" u="sng">
                <a:solidFill>
                  <a:schemeClr val="tx1"/>
                </a:solidFill>
                <a:latin typeface="Arial" charset="0"/>
                <a:cs typeface="Arial" charset="0"/>
              </a:defRPr>
            </a:lvl8pPr>
            <a:lvl9pPr marL="3886200" indent="-228600" eaLnBrk="0" fontAlgn="base" hangingPunct="0">
              <a:spcBef>
                <a:spcPct val="0"/>
              </a:spcBef>
              <a:spcAft>
                <a:spcPct val="0"/>
              </a:spcAft>
              <a:defRPr sz="2400" u="sng">
                <a:solidFill>
                  <a:schemeClr val="tx1"/>
                </a:solidFill>
                <a:latin typeface="Arial" charset="0"/>
                <a:cs typeface="Arial" charset="0"/>
              </a:defRPr>
            </a:lvl9pPr>
          </a:lstStyle>
          <a:p>
            <a:pPr algn="ctr" eaLnBrk="1" hangingPunct="1">
              <a:defRPr/>
            </a:pPr>
            <a:endParaRPr lang="en-IN" altLang="en-US" u="none" smtClean="0">
              <a:solidFill>
                <a:srgbClr val="FEF800"/>
              </a:solidFill>
              <a:latin typeface="Times New Roman" pitchFamily="18" charset="0"/>
            </a:endParaRPr>
          </a:p>
        </p:txBody>
      </p:sp>
      <p:sp>
        <p:nvSpPr>
          <p:cNvPr id="1035" name="Rectangle 46"/>
          <p:cNvSpPr>
            <a:spLocks noChangeArrowheads="1"/>
          </p:cNvSpPr>
          <p:nvPr userDrawn="1"/>
        </p:nvSpPr>
        <p:spPr bwMode="auto">
          <a:xfrm>
            <a:off x="0" y="693738"/>
            <a:ext cx="9144000" cy="144462"/>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2400" u="sng">
                <a:solidFill>
                  <a:schemeClr val="tx1"/>
                </a:solidFill>
                <a:latin typeface="Arial" charset="0"/>
                <a:cs typeface="Arial" charset="0"/>
              </a:defRPr>
            </a:lvl1pPr>
            <a:lvl2pPr marL="742950" indent="-285750" eaLnBrk="0" hangingPunct="0">
              <a:defRPr sz="2400" u="sng">
                <a:solidFill>
                  <a:schemeClr val="tx1"/>
                </a:solidFill>
                <a:latin typeface="Arial" charset="0"/>
                <a:cs typeface="Arial" charset="0"/>
              </a:defRPr>
            </a:lvl2pPr>
            <a:lvl3pPr marL="1143000" indent="-228600" eaLnBrk="0" hangingPunct="0">
              <a:defRPr sz="2400" u="sng">
                <a:solidFill>
                  <a:schemeClr val="tx1"/>
                </a:solidFill>
                <a:latin typeface="Arial" charset="0"/>
                <a:cs typeface="Arial" charset="0"/>
              </a:defRPr>
            </a:lvl3pPr>
            <a:lvl4pPr marL="1600200" indent="-228600" eaLnBrk="0" hangingPunct="0">
              <a:defRPr sz="2400" u="sng">
                <a:solidFill>
                  <a:schemeClr val="tx1"/>
                </a:solidFill>
                <a:latin typeface="Arial" charset="0"/>
                <a:cs typeface="Arial" charset="0"/>
              </a:defRPr>
            </a:lvl4pPr>
            <a:lvl5pPr marL="2057400" indent="-228600" eaLnBrk="0" hangingPunct="0">
              <a:defRPr sz="2400" u="sng">
                <a:solidFill>
                  <a:schemeClr val="tx1"/>
                </a:solidFill>
                <a:latin typeface="Arial" charset="0"/>
                <a:cs typeface="Arial" charset="0"/>
              </a:defRPr>
            </a:lvl5pPr>
            <a:lvl6pPr marL="2514600" indent="-228600" eaLnBrk="0" fontAlgn="base" hangingPunct="0">
              <a:spcBef>
                <a:spcPct val="0"/>
              </a:spcBef>
              <a:spcAft>
                <a:spcPct val="0"/>
              </a:spcAft>
              <a:defRPr sz="2400" u="sng">
                <a:solidFill>
                  <a:schemeClr val="tx1"/>
                </a:solidFill>
                <a:latin typeface="Arial" charset="0"/>
                <a:cs typeface="Arial" charset="0"/>
              </a:defRPr>
            </a:lvl6pPr>
            <a:lvl7pPr marL="2971800" indent="-228600" eaLnBrk="0" fontAlgn="base" hangingPunct="0">
              <a:spcBef>
                <a:spcPct val="0"/>
              </a:spcBef>
              <a:spcAft>
                <a:spcPct val="0"/>
              </a:spcAft>
              <a:defRPr sz="2400" u="sng">
                <a:solidFill>
                  <a:schemeClr val="tx1"/>
                </a:solidFill>
                <a:latin typeface="Arial" charset="0"/>
                <a:cs typeface="Arial" charset="0"/>
              </a:defRPr>
            </a:lvl7pPr>
            <a:lvl8pPr marL="3429000" indent="-228600" eaLnBrk="0" fontAlgn="base" hangingPunct="0">
              <a:spcBef>
                <a:spcPct val="0"/>
              </a:spcBef>
              <a:spcAft>
                <a:spcPct val="0"/>
              </a:spcAft>
              <a:defRPr sz="2400" u="sng">
                <a:solidFill>
                  <a:schemeClr val="tx1"/>
                </a:solidFill>
                <a:latin typeface="Arial" charset="0"/>
                <a:cs typeface="Arial" charset="0"/>
              </a:defRPr>
            </a:lvl8pPr>
            <a:lvl9pPr marL="3886200" indent="-228600" eaLnBrk="0" fontAlgn="base" hangingPunct="0">
              <a:spcBef>
                <a:spcPct val="0"/>
              </a:spcBef>
              <a:spcAft>
                <a:spcPct val="0"/>
              </a:spcAft>
              <a:defRPr sz="2400" u="sng">
                <a:solidFill>
                  <a:schemeClr val="tx1"/>
                </a:solidFill>
                <a:latin typeface="Arial" charset="0"/>
                <a:cs typeface="Arial" charset="0"/>
              </a:defRPr>
            </a:lvl9pPr>
          </a:lstStyle>
          <a:p>
            <a:pPr eaLnBrk="1" hangingPunct="1">
              <a:defRPr/>
            </a:pPr>
            <a:endParaRPr lang="en-US" altLang="en-US" smtClean="0"/>
          </a:p>
        </p:txBody>
      </p:sp>
      <p:pic>
        <p:nvPicPr>
          <p:cNvPr id="1036" name="Picture 47"/>
          <p:cNvPicPr>
            <a:picLocks noChangeAspect="1" noChangeArrowheads="1"/>
          </p:cNvPicPr>
          <p:nvPr userDrawn="1"/>
        </p:nvPicPr>
        <p:blipFill>
          <a:blip r:embed="rId15"/>
          <a:srcRect/>
          <a:stretch>
            <a:fillRect/>
          </a:stretch>
        </p:blipFill>
        <p:spPr bwMode="auto">
          <a:xfrm>
            <a:off x="0" y="0"/>
            <a:ext cx="1465263" cy="644525"/>
          </a:xfrm>
          <a:prstGeom prst="rect">
            <a:avLst/>
          </a:prstGeom>
          <a:noFill/>
          <a:ln w="9525">
            <a:noFill/>
            <a:miter lim="800000"/>
            <a:headEnd/>
            <a:tailEnd/>
          </a:ln>
        </p:spPr>
      </p:pic>
      <p:sp>
        <p:nvSpPr>
          <p:cNvPr id="1037" name="Rectangle 48"/>
          <p:cNvSpPr>
            <a:spLocks noChangeArrowheads="1"/>
          </p:cNvSpPr>
          <p:nvPr userDrawn="1"/>
        </p:nvSpPr>
        <p:spPr bwMode="auto">
          <a:xfrm>
            <a:off x="0" y="693738"/>
            <a:ext cx="9144000" cy="144462"/>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2400" u="sng">
                <a:solidFill>
                  <a:schemeClr val="tx1"/>
                </a:solidFill>
                <a:latin typeface="Arial" charset="0"/>
                <a:cs typeface="Arial" charset="0"/>
              </a:defRPr>
            </a:lvl1pPr>
            <a:lvl2pPr marL="742950" indent="-285750" eaLnBrk="0" hangingPunct="0">
              <a:defRPr sz="2400" u="sng">
                <a:solidFill>
                  <a:schemeClr val="tx1"/>
                </a:solidFill>
                <a:latin typeface="Arial" charset="0"/>
                <a:cs typeface="Arial" charset="0"/>
              </a:defRPr>
            </a:lvl2pPr>
            <a:lvl3pPr marL="1143000" indent="-228600" eaLnBrk="0" hangingPunct="0">
              <a:defRPr sz="2400" u="sng">
                <a:solidFill>
                  <a:schemeClr val="tx1"/>
                </a:solidFill>
                <a:latin typeface="Arial" charset="0"/>
                <a:cs typeface="Arial" charset="0"/>
              </a:defRPr>
            </a:lvl3pPr>
            <a:lvl4pPr marL="1600200" indent="-228600" eaLnBrk="0" hangingPunct="0">
              <a:defRPr sz="2400" u="sng">
                <a:solidFill>
                  <a:schemeClr val="tx1"/>
                </a:solidFill>
                <a:latin typeface="Arial" charset="0"/>
                <a:cs typeface="Arial" charset="0"/>
              </a:defRPr>
            </a:lvl4pPr>
            <a:lvl5pPr marL="2057400" indent="-228600" eaLnBrk="0" hangingPunct="0">
              <a:defRPr sz="2400" u="sng">
                <a:solidFill>
                  <a:schemeClr val="tx1"/>
                </a:solidFill>
                <a:latin typeface="Arial" charset="0"/>
                <a:cs typeface="Arial" charset="0"/>
              </a:defRPr>
            </a:lvl5pPr>
            <a:lvl6pPr marL="2514600" indent="-228600" eaLnBrk="0" fontAlgn="base" hangingPunct="0">
              <a:spcBef>
                <a:spcPct val="0"/>
              </a:spcBef>
              <a:spcAft>
                <a:spcPct val="0"/>
              </a:spcAft>
              <a:defRPr sz="2400" u="sng">
                <a:solidFill>
                  <a:schemeClr val="tx1"/>
                </a:solidFill>
                <a:latin typeface="Arial" charset="0"/>
                <a:cs typeface="Arial" charset="0"/>
              </a:defRPr>
            </a:lvl6pPr>
            <a:lvl7pPr marL="2971800" indent="-228600" eaLnBrk="0" fontAlgn="base" hangingPunct="0">
              <a:spcBef>
                <a:spcPct val="0"/>
              </a:spcBef>
              <a:spcAft>
                <a:spcPct val="0"/>
              </a:spcAft>
              <a:defRPr sz="2400" u="sng">
                <a:solidFill>
                  <a:schemeClr val="tx1"/>
                </a:solidFill>
                <a:latin typeface="Arial" charset="0"/>
                <a:cs typeface="Arial" charset="0"/>
              </a:defRPr>
            </a:lvl7pPr>
            <a:lvl8pPr marL="3429000" indent="-228600" eaLnBrk="0" fontAlgn="base" hangingPunct="0">
              <a:spcBef>
                <a:spcPct val="0"/>
              </a:spcBef>
              <a:spcAft>
                <a:spcPct val="0"/>
              </a:spcAft>
              <a:defRPr sz="2400" u="sng">
                <a:solidFill>
                  <a:schemeClr val="tx1"/>
                </a:solidFill>
                <a:latin typeface="Arial" charset="0"/>
                <a:cs typeface="Arial" charset="0"/>
              </a:defRPr>
            </a:lvl8pPr>
            <a:lvl9pPr marL="3886200" indent="-228600" eaLnBrk="0" fontAlgn="base" hangingPunct="0">
              <a:spcBef>
                <a:spcPct val="0"/>
              </a:spcBef>
              <a:spcAft>
                <a:spcPct val="0"/>
              </a:spcAft>
              <a:defRPr sz="2400" u="sng">
                <a:solidFill>
                  <a:schemeClr val="tx1"/>
                </a:solidFill>
                <a:latin typeface="Arial" charset="0"/>
                <a:cs typeface="Arial" charset="0"/>
              </a:defRPr>
            </a:lvl9pPr>
          </a:lstStyle>
          <a:p>
            <a:pPr eaLnBrk="1" hangingPunct="1">
              <a:defRPr/>
            </a:pPr>
            <a:endParaRPr lang="en-US" altLang="en-US" smtClean="0"/>
          </a:p>
        </p:txBody>
      </p:sp>
      <p:pic>
        <p:nvPicPr>
          <p:cNvPr id="1038" name="Picture 49"/>
          <p:cNvPicPr>
            <a:picLocks noChangeAspect="1" noChangeArrowheads="1"/>
          </p:cNvPicPr>
          <p:nvPr userDrawn="1"/>
        </p:nvPicPr>
        <p:blipFill>
          <a:blip r:embed="rId15"/>
          <a:srcRect/>
          <a:stretch>
            <a:fillRect/>
          </a:stretch>
        </p:blipFill>
        <p:spPr bwMode="auto">
          <a:xfrm>
            <a:off x="0" y="0"/>
            <a:ext cx="1465263" cy="644525"/>
          </a:xfrm>
          <a:prstGeom prst="rect">
            <a:avLst/>
          </a:prstGeom>
          <a:noFill/>
          <a:ln w="9525">
            <a:noFill/>
            <a:miter lim="800000"/>
            <a:headEnd/>
            <a:tailEnd/>
          </a:ln>
        </p:spPr>
      </p:pic>
      <p:sp>
        <p:nvSpPr>
          <p:cNvPr id="1039" name="Rectangle 50"/>
          <p:cNvSpPr>
            <a:spLocks noChangeArrowheads="1"/>
          </p:cNvSpPr>
          <p:nvPr userDrawn="1"/>
        </p:nvSpPr>
        <p:spPr bwMode="auto">
          <a:xfrm>
            <a:off x="0" y="693738"/>
            <a:ext cx="9144000" cy="144462"/>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2400" u="sng">
                <a:solidFill>
                  <a:schemeClr val="tx1"/>
                </a:solidFill>
                <a:latin typeface="Arial" charset="0"/>
                <a:cs typeface="Arial" charset="0"/>
              </a:defRPr>
            </a:lvl1pPr>
            <a:lvl2pPr marL="742950" indent="-285750" eaLnBrk="0" hangingPunct="0">
              <a:defRPr sz="2400" u="sng">
                <a:solidFill>
                  <a:schemeClr val="tx1"/>
                </a:solidFill>
                <a:latin typeface="Arial" charset="0"/>
                <a:cs typeface="Arial" charset="0"/>
              </a:defRPr>
            </a:lvl2pPr>
            <a:lvl3pPr marL="1143000" indent="-228600" eaLnBrk="0" hangingPunct="0">
              <a:defRPr sz="2400" u="sng">
                <a:solidFill>
                  <a:schemeClr val="tx1"/>
                </a:solidFill>
                <a:latin typeface="Arial" charset="0"/>
                <a:cs typeface="Arial" charset="0"/>
              </a:defRPr>
            </a:lvl3pPr>
            <a:lvl4pPr marL="1600200" indent="-228600" eaLnBrk="0" hangingPunct="0">
              <a:defRPr sz="2400" u="sng">
                <a:solidFill>
                  <a:schemeClr val="tx1"/>
                </a:solidFill>
                <a:latin typeface="Arial" charset="0"/>
                <a:cs typeface="Arial" charset="0"/>
              </a:defRPr>
            </a:lvl4pPr>
            <a:lvl5pPr marL="2057400" indent="-228600" eaLnBrk="0" hangingPunct="0">
              <a:defRPr sz="2400" u="sng">
                <a:solidFill>
                  <a:schemeClr val="tx1"/>
                </a:solidFill>
                <a:latin typeface="Arial" charset="0"/>
                <a:cs typeface="Arial" charset="0"/>
              </a:defRPr>
            </a:lvl5pPr>
            <a:lvl6pPr marL="2514600" indent="-228600" eaLnBrk="0" fontAlgn="base" hangingPunct="0">
              <a:spcBef>
                <a:spcPct val="0"/>
              </a:spcBef>
              <a:spcAft>
                <a:spcPct val="0"/>
              </a:spcAft>
              <a:defRPr sz="2400" u="sng">
                <a:solidFill>
                  <a:schemeClr val="tx1"/>
                </a:solidFill>
                <a:latin typeface="Arial" charset="0"/>
                <a:cs typeface="Arial" charset="0"/>
              </a:defRPr>
            </a:lvl6pPr>
            <a:lvl7pPr marL="2971800" indent="-228600" eaLnBrk="0" fontAlgn="base" hangingPunct="0">
              <a:spcBef>
                <a:spcPct val="0"/>
              </a:spcBef>
              <a:spcAft>
                <a:spcPct val="0"/>
              </a:spcAft>
              <a:defRPr sz="2400" u="sng">
                <a:solidFill>
                  <a:schemeClr val="tx1"/>
                </a:solidFill>
                <a:latin typeface="Arial" charset="0"/>
                <a:cs typeface="Arial" charset="0"/>
              </a:defRPr>
            </a:lvl7pPr>
            <a:lvl8pPr marL="3429000" indent="-228600" eaLnBrk="0" fontAlgn="base" hangingPunct="0">
              <a:spcBef>
                <a:spcPct val="0"/>
              </a:spcBef>
              <a:spcAft>
                <a:spcPct val="0"/>
              </a:spcAft>
              <a:defRPr sz="2400" u="sng">
                <a:solidFill>
                  <a:schemeClr val="tx1"/>
                </a:solidFill>
                <a:latin typeface="Arial" charset="0"/>
                <a:cs typeface="Arial" charset="0"/>
              </a:defRPr>
            </a:lvl8pPr>
            <a:lvl9pPr marL="3886200" indent="-228600" eaLnBrk="0" fontAlgn="base" hangingPunct="0">
              <a:spcBef>
                <a:spcPct val="0"/>
              </a:spcBef>
              <a:spcAft>
                <a:spcPct val="0"/>
              </a:spcAft>
              <a:defRPr sz="2400" u="sng">
                <a:solidFill>
                  <a:schemeClr val="tx1"/>
                </a:solidFill>
                <a:latin typeface="Arial" charset="0"/>
                <a:cs typeface="Arial" charset="0"/>
              </a:defRPr>
            </a:lvl9pPr>
          </a:lstStyle>
          <a:p>
            <a:pPr eaLnBrk="1" hangingPunct="1">
              <a:defRPr/>
            </a:pPr>
            <a:endParaRPr lang="en-US" altLang="en-US" smtClean="0"/>
          </a:p>
        </p:txBody>
      </p:sp>
      <p:pic>
        <p:nvPicPr>
          <p:cNvPr id="1040" name="Picture 51"/>
          <p:cNvPicPr>
            <a:picLocks noChangeAspect="1" noChangeArrowheads="1"/>
          </p:cNvPicPr>
          <p:nvPr userDrawn="1"/>
        </p:nvPicPr>
        <p:blipFill>
          <a:blip r:embed="rId15"/>
          <a:srcRect/>
          <a:stretch>
            <a:fillRect/>
          </a:stretch>
        </p:blipFill>
        <p:spPr bwMode="auto">
          <a:xfrm>
            <a:off x="0" y="0"/>
            <a:ext cx="1465263" cy="6445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45"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
        <a:defRPr sz="2400">
          <a:solidFill>
            <a:schemeClr val="tx1"/>
          </a:solidFill>
          <a:latin typeface="+mn-lt"/>
          <a:cs typeface="+mn-cs"/>
        </a:defRPr>
      </a:lvl2pPr>
      <a:lvl3pPr marL="1143000" indent="-228600" algn="l" rtl="0" eaLnBrk="0" fontAlgn="base" hangingPunct="0">
        <a:spcBef>
          <a:spcPct val="20000"/>
        </a:spcBef>
        <a:spcAft>
          <a:spcPct val="0"/>
        </a:spcAft>
        <a:buClr>
          <a:schemeClr val="tx1"/>
        </a:buClr>
        <a:buFont typeface="Wingdings" pitchFamily="2" charset="2"/>
        <a:buChar char="ü"/>
        <a:defRPr sz="2200">
          <a:solidFill>
            <a:srgbClr val="993300"/>
          </a:solidFill>
          <a:latin typeface="+mn-lt"/>
          <a:cs typeface="+mn-cs"/>
        </a:defRPr>
      </a:lvl3pPr>
      <a:lvl4pPr marL="1600200" indent="-228600" algn="l" rtl="0" eaLnBrk="0" fontAlgn="base" hangingPunct="0">
        <a:spcBef>
          <a:spcPct val="20000"/>
        </a:spcBef>
        <a:spcAft>
          <a:spcPct val="0"/>
        </a:spcAft>
        <a:buBlip>
          <a:blip r:embed="rId16"/>
        </a:buBlip>
        <a:defRPr sz="2100">
          <a:solidFill>
            <a:srgbClr val="000099"/>
          </a:solidFill>
          <a:latin typeface="+mn-lt"/>
          <a:cs typeface="+mn-cs"/>
        </a:defRPr>
      </a:lvl4pPr>
      <a:lvl5pPr marL="2057400" indent="-228600" algn="l" rtl="0" eaLnBrk="0" fontAlgn="base" hangingPunct="0">
        <a:spcBef>
          <a:spcPct val="20000"/>
        </a:spcBef>
        <a:spcAft>
          <a:spcPct val="0"/>
        </a:spcAft>
        <a:buBlip>
          <a:blip r:embed="rId17"/>
        </a:buBlip>
        <a:defRPr sz="1600">
          <a:solidFill>
            <a:schemeClr val="tx1"/>
          </a:solidFill>
          <a:latin typeface="+mn-lt"/>
          <a:cs typeface="+mn-cs"/>
        </a:defRPr>
      </a:lvl5pPr>
      <a:lvl6pPr marL="2514600" indent="-228600" algn="l" rtl="0" fontAlgn="base">
        <a:spcBef>
          <a:spcPct val="20000"/>
        </a:spcBef>
        <a:spcAft>
          <a:spcPct val="0"/>
        </a:spcAft>
        <a:buBlip>
          <a:blip r:embed="rId17"/>
        </a:buBlip>
        <a:defRPr sz="1600">
          <a:solidFill>
            <a:schemeClr val="tx1"/>
          </a:solidFill>
          <a:latin typeface="+mn-lt"/>
          <a:cs typeface="+mn-cs"/>
        </a:defRPr>
      </a:lvl6pPr>
      <a:lvl7pPr marL="2971800" indent="-228600" algn="l" rtl="0" fontAlgn="base">
        <a:spcBef>
          <a:spcPct val="20000"/>
        </a:spcBef>
        <a:spcAft>
          <a:spcPct val="0"/>
        </a:spcAft>
        <a:buBlip>
          <a:blip r:embed="rId17"/>
        </a:buBlip>
        <a:defRPr sz="1600">
          <a:solidFill>
            <a:schemeClr val="tx1"/>
          </a:solidFill>
          <a:latin typeface="+mn-lt"/>
          <a:cs typeface="+mn-cs"/>
        </a:defRPr>
      </a:lvl7pPr>
      <a:lvl8pPr marL="3429000" indent="-228600" algn="l" rtl="0" fontAlgn="base">
        <a:spcBef>
          <a:spcPct val="20000"/>
        </a:spcBef>
        <a:spcAft>
          <a:spcPct val="0"/>
        </a:spcAft>
        <a:buBlip>
          <a:blip r:embed="rId17"/>
        </a:buBlip>
        <a:defRPr sz="1600">
          <a:solidFill>
            <a:schemeClr val="tx1"/>
          </a:solidFill>
          <a:latin typeface="+mn-lt"/>
          <a:cs typeface="+mn-cs"/>
        </a:defRPr>
      </a:lvl8pPr>
      <a:lvl9pPr marL="3886200" indent="-228600" algn="l" rtl="0" fontAlgn="base">
        <a:spcBef>
          <a:spcPct val="20000"/>
        </a:spcBef>
        <a:spcAft>
          <a:spcPct val="0"/>
        </a:spcAft>
        <a:buBlip>
          <a:blip r:embed="rId17"/>
        </a:buBlip>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9.gi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bwMode="auto">
          <a:xfrm>
            <a:off x="839788" y="2662238"/>
            <a:ext cx="7772400" cy="2295525"/>
          </a:xfrm>
          <a:prstGeom prst="rect">
            <a:avLst/>
          </a:prstGeom>
          <a:noFill/>
          <a:ln w="0">
            <a:solidFill>
              <a:schemeClr val="bg1"/>
            </a:solidFill>
            <a:miter lim="800000"/>
            <a:headEnd/>
            <a:tailEnd/>
          </a:ln>
        </p:spPr>
        <p:txBody>
          <a:bodyPr/>
          <a:lstStyle/>
          <a:p>
            <a:pPr eaLnBrk="1" hangingPunct="1"/>
            <a:r>
              <a:rPr lang="en-US" altLang="en-US" sz="5000" b="1" smtClean="0">
                <a:solidFill>
                  <a:schemeClr val="tx1"/>
                </a:solidFill>
                <a:latin typeface="Arial" charset="0"/>
                <a:cs typeface="Arial" charset="0"/>
              </a:rPr>
              <a:t>Fundamentals of </a:t>
            </a:r>
            <a:br>
              <a:rPr lang="en-US" altLang="en-US" sz="5000" b="1" smtClean="0">
                <a:solidFill>
                  <a:schemeClr val="tx1"/>
                </a:solidFill>
                <a:latin typeface="Arial" charset="0"/>
                <a:cs typeface="Arial" charset="0"/>
              </a:rPr>
            </a:br>
            <a:r>
              <a:rPr lang="en-US" altLang="en-US" sz="5000" b="1" smtClean="0">
                <a:solidFill>
                  <a:schemeClr val="tx1"/>
                </a:solidFill>
                <a:latin typeface="Arial" charset="0"/>
                <a:cs typeface="Arial" charset="0"/>
              </a:rPr>
              <a:t>Information Technology</a:t>
            </a:r>
            <a:br>
              <a:rPr lang="en-US" altLang="en-US" sz="5000" b="1" smtClean="0">
                <a:solidFill>
                  <a:schemeClr val="tx1"/>
                </a:solidFill>
                <a:latin typeface="Arial" charset="0"/>
                <a:cs typeface="Arial" charset="0"/>
              </a:rPr>
            </a:br>
            <a:r>
              <a:rPr lang="en-US" altLang="en-US" sz="5000" b="1" smtClean="0">
                <a:solidFill>
                  <a:schemeClr val="tx1"/>
                </a:solidFill>
                <a:latin typeface="Arial" charset="0"/>
                <a:cs typeface="Arial" charset="0"/>
              </a:rPr>
              <a:t>UNIT - IV</a:t>
            </a:r>
          </a:p>
        </p:txBody>
      </p:sp>
      <p:graphicFrame>
        <p:nvGraphicFramePr>
          <p:cNvPr id="3075" name="AutoShape 4"/>
          <p:cNvGraphicFramePr>
            <a:graphicFrameLocks noChangeAspect="1"/>
          </p:cNvGraphicFramePr>
          <p:nvPr/>
        </p:nvGraphicFramePr>
        <p:xfrm>
          <a:off x="395288" y="4297363"/>
          <a:ext cx="914400" cy="914400"/>
        </p:xfrm>
        <a:graphic>
          <a:graphicData uri="http://schemas.openxmlformats.org/presentationml/2006/ole">
            <p:oleObj spid="_x0000_s3075" name="File" r:id="rId3" imgW="0" imgH="0" progId="Outlook.FileAttach">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down)">
                                      <p:cBhvr>
                                        <p:cTn id="7" dur="580">
                                          <p:stCondLst>
                                            <p:cond delay="0"/>
                                          </p:stCondLst>
                                        </p:cTn>
                                        <p:tgtEl>
                                          <p:spTgt spid="4098"/>
                                        </p:tgtEl>
                                      </p:cBhvr>
                                    </p:animEffect>
                                    <p:anim calcmode="lin" valueType="num">
                                      <p:cBhvr>
                                        <p:cTn id="8" dur="1822" tmFilter="0,0; 0.14,0.36; 0.43,0.73; 0.71,0.91; 1.0,1.0">
                                          <p:stCondLst>
                                            <p:cond delay="0"/>
                                          </p:stCondLst>
                                        </p:cTn>
                                        <p:tgtEl>
                                          <p:spTgt spid="409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09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09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09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098"/>
                                        </p:tgtEl>
                                        <p:attrNameLst>
                                          <p:attrName>ppt_y</p:attrName>
                                        </p:attrNameLst>
                                      </p:cBhvr>
                                      <p:tavLst>
                                        <p:tav tm="0" fmla="#ppt_y-sin(pi*$)/81">
                                          <p:val>
                                            <p:fltVal val="0"/>
                                          </p:val>
                                        </p:tav>
                                        <p:tav tm="100000">
                                          <p:val>
                                            <p:fltVal val="1"/>
                                          </p:val>
                                        </p:tav>
                                      </p:tavLst>
                                    </p:anim>
                                    <p:animScale>
                                      <p:cBhvr>
                                        <p:cTn id="13" dur="26">
                                          <p:stCondLst>
                                            <p:cond delay="650"/>
                                          </p:stCondLst>
                                        </p:cTn>
                                        <p:tgtEl>
                                          <p:spTgt spid="4098"/>
                                        </p:tgtEl>
                                      </p:cBhvr>
                                      <p:to x="100000" y="60000"/>
                                    </p:animScale>
                                    <p:animScale>
                                      <p:cBhvr>
                                        <p:cTn id="14" dur="166" decel="50000">
                                          <p:stCondLst>
                                            <p:cond delay="676"/>
                                          </p:stCondLst>
                                        </p:cTn>
                                        <p:tgtEl>
                                          <p:spTgt spid="4098"/>
                                        </p:tgtEl>
                                      </p:cBhvr>
                                      <p:to x="100000" y="100000"/>
                                    </p:animScale>
                                    <p:animScale>
                                      <p:cBhvr>
                                        <p:cTn id="15" dur="26">
                                          <p:stCondLst>
                                            <p:cond delay="1312"/>
                                          </p:stCondLst>
                                        </p:cTn>
                                        <p:tgtEl>
                                          <p:spTgt spid="4098"/>
                                        </p:tgtEl>
                                      </p:cBhvr>
                                      <p:to x="100000" y="80000"/>
                                    </p:animScale>
                                    <p:animScale>
                                      <p:cBhvr>
                                        <p:cTn id="16" dur="166" decel="50000">
                                          <p:stCondLst>
                                            <p:cond delay="1338"/>
                                          </p:stCondLst>
                                        </p:cTn>
                                        <p:tgtEl>
                                          <p:spTgt spid="4098"/>
                                        </p:tgtEl>
                                      </p:cBhvr>
                                      <p:to x="100000" y="100000"/>
                                    </p:animScale>
                                    <p:animScale>
                                      <p:cBhvr>
                                        <p:cTn id="17" dur="26">
                                          <p:stCondLst>
                                            <p:cond delay="1642"/>
                                          </p:stCondLst>
                                        </p:cTn>
                                        <p:tgtEl>
                                          <p:spTgt spid="4098"/>
                                        </p:tgtEl>
                                      </p:cBhvr>
                                      <p:to x="100000" y="90000"/>
                                    </p:animScale>
                                    <p:animScale>
                                      <p:cBhvr>
                                        <p:cTn id="18" dur="166" decel="50000">
                                          <p:stCondLst>
                                            <p:cond delay="1668"/>
                                          </p:stCondLst>
                                        </p:cTn>
                                        <p:tgtEl>
                                          <p:spTgt spid="4098"/>
                                        </p:tgtEl>
                                      </p:cBhvr>
                                      <p:to x="100000" y="100000"/>
                                    </p:animScale>
                                    <p:animScale>
                                      <p:cBhvr>
                                        <p:cTn id="19" dur="26">
                                          <p:stCondLst>
                                            <p:cond delay="1808"/>
                                          </p:stCondLst>
                                        </p:cTn>
                                        <p:tgtEl>
                                          <p:spTgt spid="4098"/>
                                        </p:tgtEl>
                                      </p:cBhvr>
                                      <p:to x="100000" y="95000"/>
                                    </p:animScale>
                                    <p:animScale>
                                      <p:cBhvr>
                                        <p:cTn id="20" dur="166" decel="50000">
                                          <p:stCondLst>
                                            <p:cond delay="1834"/>
                                          </p:stCondLst>
                                        </p:cTn>
                                        <p:tgtEl>
                                          <p:spTgt spid="409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739775"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solidFill>
                  <a:srgbClr val="FFFF00"/>
                </a:solidFill>
              </a:rPr>
              <a:t>Strengths &amp; weaknesses </a:t>
            </a:r>
          </a:p>
        </p:txBody>
      </p:sp>
      <p:sp>
        <p:nvSpPr>
          <p:cNvPr id="3" name="Content Placeholder 2"/>
          <p:cNvSpPr>
            <a:spLocks noGrp="1"/>
          </p:cNvSpPr>
          <p:nvPr>
            <p:ph idx="1"/>
          </p:nvPr>
        </p:nvSpPr>
        <p:spPr>
          <a:xfrm>
            <a:off x="217488" y="1697038"/>
            <a:ext cx="8475662" cy="3429000"/>
          </a:xfrm>
        </p:spPr>
        <p:txBody>
          <a:bodyPr/>
          <a:lstStyle/>
          <a:p>
            <a:pPr algn="just">
              <a:defRPr/>
            </a:pPr>
            <a:r>
              <a:rPr lang="en-US" sz="2000" dirty="0" smtClean="0">
                <a:latin typeface="+mj-lt"/>
              </a:rPr>
              <a:t>Both coaxial cable and twisted pair cable can support network speeds in both the megabit and gigabit ranges. </a:t>
            </a:r>
          </a:p>
          <a:p>
            <a:pPr algn="just">
              <a:defRPr/>
            </a:pPr>
            <a:r>
              <a:rPr lang="en-US" sz="2000" dirty="0" smtClean="0">
                <a:latin typeface="+mj-lt"/>
              </a:rPr>
              <a:t>Both are susceptible in varying degrees to signal interference, where external signals interfere with transmission inside the cable, and signal leakage, where signals inside the cable leak out and become a source of interference to other devices. </a:t>
            </a:r>
          </a:p>
          <a:p>
            <a:pPr algn="just">
              <a:defRPr/>
            </a:pPr>
            <a:r>
              <a:rPr lang="en-US" sz="2000" dirty="0" smtClean="0">
                <a:latin typeface="+mj-lt"/>
              </a:rPr>
              <a:t>Coaxial cable, being of a standard design, varies little in its susceptibility to interference. For twisted pair cable, however, the cables resistance to interference depends in large part on the degree to which the twisting scheme remains in place, and therefore can vary widely.</a:t>
            </a:r>
            <a:br>
              <a:rPr lang="en-US" sz="2000" dirty="0" smtClean="0">
                <a:latin typeface="+mj-lt"/>
              </a:rPr>
            </a:br>
            <a:endParaRPr lang="en-US" sz="2000" dirty="0">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5588" y="1619250"/>
            <a:ext cx="8709025" cy="3970338"/>
          </a:xfrm>
        </p:spPr>
        <p:txBody>
          <a:bodyPr/>
          <a:lstStyle/>
          <a:p>
            <a:pPr>
              <a:defRPr/>
            </a:pPr>
            <a:r>
              <a:rPr lang="en-US" sz="2000" dirty="0" smtClean="0">
                <a:latin typeface="+mj-lt"/>
              </a:rPr>
              <a:t>Microwave transmission also requires line of sight in order to work properly. In order to allow two way communications two frequencies are used. However, this does not mean that there has to be two antennas because the frequencies can be dealt with by one antenna at both ends.</a:t>
            </a:r>
          </a:p>
          <a:p>
            <a:pPr>
              <a:defRPr/>
            </a:pPr>
            <a:r>
              <a:rPr lang="en-US" sz="2000" dirty="0" smtClean="0">
                <a:latin typeface="+mj-lt"/>
              </a:rPr>
              <a:t>The distance covered by microwave signals is based upon the height of the antenna. In order to increase this coverage each antenna has a built-in repeater that regenerates the signal before passing it on to the next antenna in line. The placement of the antenna to do this is approximately 25 miles.</a:t>
            </a:r>
          </a:p>
          <a:p>
            <a:pPr>
              <a:defRPr/>
            </a:pPr>
            <a:r>
              <a:rPr lang="en-US" sz="2000" dirty="0" smtClean="0">
                <a:latin typeface="+mj-lt"/>
              </a:rPr>
              <a:t>The main drawback of microwave signals is that they can be affected by weather, especially rain.</a:t>
            </a:r>
          </a:p>
          <a:p>
            <a:pPr>
              <a:defRPr/>
            </a:pPr>
            <a:endParaRPr lang="en-US" sz="2000" dirty="0">
              <a:latin typeface="+mj-lt"/>
            </a:endParaRPr>
          </a:p>
        </p:txBody>
      </p:sp>
      <p:sp>
        <p:nvSpPr>
          <p:cNvPr id="13315" name="Rectangle 2"/>
          <p:cNvSpPr>
            <a:spLocks noGrp="1" noChangeArrowheads="1"/>
          </p:cNvSpPr>
          <p:nvPr>
            <p:ph type="title"/>
          </p:nvPr>
        </p:nvSpPr>
        <p:spPr bwMode="auto">
          <a:xfrm>
            <a:off x="736600" y="0"/>
            <a:ext cx="8229600" cy="647700"/>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Microwave transmission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595313"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Microwave</a:t>
            </a:r>
          </a:p>
        </p:txBody>
      </p:sp>
      <p:pic>
        <p:nvPicPr>
          <p:cNvPr id="14339" name="Picture 5"/>
          <p:cNvPicPr>
            <a:picLocks noGrp="1" noChangeAspect="1" noChangeArrowheads="1"/>
          </p:cNvPicPr>
          <p:nvPr>
            <p:ph idx="1"/>
          </p:nvPr>
        </p:nvPicPr>
        <p:blipFill>
          <a:blip r:embed="rId2"/>
          <a:srcRect/>
          <a:stretch>
            <a:fillRect/>
          </a:stretch>
        </p:blipFill>
        <p:spPr>
          <a:xfrm>
            <a:off x="596900" y="1701800"/>
            <a:ext cx="7999413" cy="3848100"/>
          </a:xfrm>
          <a:noFill/>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lang="en-US" altLang="en-US" smtClean="0"/>
          </a:p>
        </p:txBody>
      </p:sp>
      <p:sp>
        <p:nvSpPr>
          <p:cNvPr id="3" name="Content Placeholder 2"/>
          <p:cNvSpPr>
            <a:spLocks noGrp="1"/>
          </p:cNvSpPr>
          <p:nvPr>
            <p:ph idx="1"/>
          </p:nvPr>
        </p:nvSpPr>
        <p:spPr>
          <a:xfrm>
            <a:off x="434975" y="1631950"/>
            <a:ext cx="8374063" cy="3713163"/>
          </a:xfrm>
        </p:spPr>
        <p:txBody>
          <a:bodyPr/>
          <a:lstStyle/>
          <a:p>
            <a:pPr algn="just">
              <a:defRPr/>
            </a:pPr>
            <a:r>
              <a:rPr lang="en-US" sz="2000" dirty="0" smtClean="0">
                <a:latin typeface="+mj-lt"/>
              </a:rPr>
              <a:t>Microwaves are widely used for point-to-point communications because their small wavelength allows conveniently-sized antennas to direct them in narrow beams, which can be pointed directly at the receiving antenna. This allows nearby microwave equipment to use the same frequencies without interfering with each other, as lower frequency radio waves do. </a:t>
            </a:r>
          </a:p>
          <a:p>
            <a:pPr algn="just">
              <a:defRPr/>
            </a:pPr>
            <a:r>
              <a:rPr lang="en-US" sz="2000" dirty="0" smtClean="0">
                <a:latin typeface="+mj-lt"/>
              </a:rPr>
              <a:t>Another advantage is that the high frequency of microwaves gives the microwave band a very large information-carrying capacity; the microwave band has a bandwidth 30 times that of all the rest of the radio spectrum below it. </a:t>
            </a:r>
          </a:p>
          <a:p>
            <a:pPr algn="just">
              <a:defRPr/>
            </a:pPr>
            <a:r>
              <a:rPr lang="en-US" sz="2000" dirty="0" smtClean="0">
                <a:latin typeface="+mj-lt"/>
              </a:rPr>
              <a:t>A disadvantage is that microwaves are limited to line of sight propagation; they cannot pass around hills or mountains as lower frequency radio waves can.</a:t>
            </a:r>
            <a:endParaRPr lang="en-US" sz="2000" dirty="0">
              <a:latin typeface="+mj-lt"/>
            </a:endParaRPr>
          </a:p>
        </p:txBody>
      </p:sp>
      <p:sp>
        <p:nvSpPr>
          <p:cNvPr id="4" name="Rectangle 2"/>
          <p:cNvSpPr txBox="1">
            <a:spLocks noChangeArrowheads="1"/>
          </p:cNvSpPr>
          <p:nvPr/>
        </p:nvSpPr>
        <p:spPr bwMode="auto">
          <a:xfrm>
            <a:off x="595313" y="0"/>
            <a:ext cx="8229600" cy="647700"/>
          </a:xfrm>
          <a:prstGeom prst="rect">
            <a:avLst/>
          </a:prstGeom>
          <a:noFill/>
          <a:ln w="12700" algn="ctr">
            <a:miter lim="800000"/>
            <a:headEnd/>
            <a:tailEnd/>
          </a:ln>
        </p:spPr>
        <p:txBody>
          <a:bodyPr lIns="63500" tIns="25400" rIns="63500" bIns="25400">
            <a:spAutoFit/>
          </a:bodyPr>
          <a:lstStyle/>
          <a:p>
            <a:pPr algn="ctr" eaLnBrk="0" hangingPunct="0">
              <a:lnSpc>
                <a:spcPct val="88000"/>
              </a:lnSpc>
              <a:defRPr/>
            </a:pPr>
            <a:r>
              <a:rPr lang="en-US" sz="4400" b="1" u="none" kern="0" dirty="0">
                <a:solidFill>
                  <a:srgbClr val="FEF800"/>
                </a:solidFill>
                <a:latin typeface="Avant Garde" charset="0"/>
                <a:ea typeface="+mj-ea"/>
                <a:cs typeface="+mj-cs"/>
              </a:rPr>
              <a:t>Microwave transmission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bwMode="auto">
          <a:xfrm>
            <a:off x="457200" y="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b="1" smtClean="0">
                <a:solidFill>
                  <a:srgbClr val="FFFF00"/>
                </a:solidFill>
              </a:rPr>
              <a:t>Satellite communication</a:t>
            </a:r>
          </a:p>
        </p:txBody>
      </p:sp>
      <p:sp>
        <p:nvSpPr>
          <p:cNvPr id="3" name="Content Placeholder 2"/>
          <p:cNvSpPr>
            <a:spLocks noGrp="1"/>
          </p:cNvSpPr>
          <p:nvPr>
            <p:ph idx="1"/>
          </p:nvPr>
        </p:nvSpPr>
        <p:spPr>
          <a:xfrm>
            <a:off x="242888" y="1014413"/>
            <a:ext cx="8709025" cy="3532187"/>
          </a:xfrm>
        </p:spPr>
        <p:txBody>
          <a:bodyPr/>
          <a:lstStyle/>
          <a:p>
            <a:pPr>
              <a:defRPr/>
            </a:pPr>
            <a:r>
              <a:rPr lang="en-US" sz="2200" dirty="0" smtClean="0">
                <a:latin typeface="+mj-lt"/>
              </a:rPr>
              <a:t>A </a:t>
            </a:r>
            <a:r>
              <a:rPr lang="en-US" sz="2200" b="1" dirty="0" smtClean="0">
                <a:latin typeface="+mj-lt"/>
              </a:rPr>
              <a:t>communications satellite</a:t>
            </a:r>
            <a:r>
              <a:rPr lang="en-US" sz="2200" dirty="0" smtClean="0">
                <a:latin typeface="+mj-lt"/>
              </a:rPr>
              <a:t> or </a:t>
            </a:r>
            <a:r>
              <a:rPr lang="en-US" sz="2200" b="1" dirty="0" err="1" smtClean="0">
                <a:latin typeface="+mj-lt"/>
              </a:rPr>
              <a:t>comsat</a:t>
            </a:r>
            <a:r>
              <a:rPr lang="en-US" sz="2200" dirty="0" smtClean="0">
                <a:latin typeface="+mj-lt"/>
              </a:rPr>
              <a:t> is an artificial satellite sent to space for the purpose of telecommunications. Modern communications satellites use a variety of orbits including geostationary orbits, </a:t>
            </a:r>
            <a:r>
              <a:rPr lang="en-US" sz="2200" dirty="0" err="1" smtClean="0">
                <a:latin typeface="+mj-lt"/>
              </a:rPr>
              <a:t>Molniya</a:t>
            </a:r>
            <a:r>
              <a:rPr lang="en-US" sz="2200" dirty="0" smtClean="0">
                <a:latin typeface="+mj-lt"/>
              </a:rPr>
              <a:t> orbits, elliptical orbits and low (polar and non-polar) Earth orbits.</a:t>
            </a:r>
          </a:p>
          <a:p>
            <a:pPr>
              <a:defRPr/>
            </a:pPr>
            <a:r>
              <a:rPr lang="en-US" sz="2200" dirty="0" smtClean="0">
                <a:latin typeface="+mj-lt"/>
              </a:rPr>
              <a:t>For fixed (point-to-point) services, communications satellites provide a microwave radio relay technology complementary to that of communication cables They are also used for mobile applications such as communications to ships, vehicles, planes and hand-held terminals, and for TV and radio broadcasting.</a:t>
            </a:r>
          </a:p>
          <a:p>
            <a:pPr>
              <a:defRPr/>
            </a:pPr>
            <a:endParaRPr lang="en-US" sz="2200" dirty="0">
              <a:latin typeface="+mj-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595313"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Satellite</a:t>
            </a:r>
          </a:p>
        </p:txBody>
      </p:sp>
      <p:pic>
        <p:nvPicPr>
          <p:cNvPr id="17411" name="Picture 5"/>
          <p:cNvPicPr>
            <a:picLocks noGrp="1" noChangeAspect="1" noChangeArrowheads="1"/>
          </p:cNvPicPr>
          <p:nvPr>
            <p:ph idx="1"/>
          </p:nvPr>
        </p:nvPicPr>
        <p:blipFill>
          <a:blip r:embed="rId2"/>
          <a:srcRect/>
          <a:stretch>
            <a:fillRect/>
          </a:stretch>
        </p:blipFill>
        <p:spPr>
          <a:xfrm>
            <a:off x="1744663" y="1831975"/>
            <a:ext cx="5703887" cy="3589338"/>
          </a:xfrm>
          <a:noFill/>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595313"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Optical Fiber</a:t>
            </a:r>
          </a:p>
        </p:txBody>
      </p:sp>
      <p:pic>
        <p:nvPicPr>
          <p:cNvPr id="18435" name="Picture 5"/>
          <p:cNvPicPr>
            <a:picLocks noGrp="1" noChangeAspect="1" noChangeArrowheads="1"/>
          </p:cNvPicPr>
          <p:nvPr>
            <p:ph idx="1"/>
          </p:nvPr>
        </p:nvPicPr>
        <p:blipFill>
          <a:blip r:embed="rId2"/>
          <a:srcRect/>
          <a:stretch>
            <a:fillRect/>
          </a:stretch>
        </p:blipFill>
        <p:spPr>
          <a:xfrm>
            <a:off x="642938" y="819150"/>
            <a:ext cx="8088312" cy="2259013"/>
          </a:xfrm>
          <a:noFill/>
        </p:spPr>
      </p:pic>
      <p:sp>
        <p:nvSpPr>
          <p:cNvPr id="4" name="TextBox 3"/>
          <p:cNvSpPr txBox="1"/>
          <p:nvPr/>
        </p:nvSpPr>
        <p:spPr>
          <a:xfrm>
            <a:off x="296863" y="2987675"/>
            <a:ext cx="8524875" cy="3416300"/>
          </a:xfrm>
          <a:prstGeom prst="rect">
            <a:avLst/>
          </a:prstGeom>
          <a:noFill/>
        </p:spPr>
        <p:txBody>
          <a:bodyPr>
            <a:spAutoFit/>
          </a:bodyPr>
          <a:lstStyle/>
          <a:p>
            <a:pPr algn="just">
              <a:defRPr/>
            </a:pPr>
            <a:r>
              <a:rPr lang="en-US" sz="1800" u="none" dirty="0">
                <a:latin typeface="+mj-lt"/>
              </a:rPr>
              <a:t>A technology that uses glass (or plastic) threads (fibers) to transmit data. A fiber optic cable consists of a bundle of glass threads, each of which is capable of transmitting messages modulated onto light waves.</a:t>
            </a:r>
          </a:p>
          <a:p>
            <a:pPr algn="just">
              <a:defRPr/>
            </a:pPr>
            <a:endParaRPr lang="en-US" sz="1800" u="none" dirty="0">
              <a:latin typeface="+mj-lt"/>
            </a:endParaRPr>
          </a:p>
          <a:p>
            <a:pPr algn="just">
              <a:buFont typeface="Arial" pitchFamily="34" charset="0"/>
              <a:buChar char="•"/>
              <a:defRPr/>
            </a:pPr>
            <a:r>
              <a:rPr lang="en-US" sz="1800" u="none" dirty="0">
                <a:latin typeface="+mj-lt"/>
              </a:rPr>
              <a:t> Fiber optics has several </a:t>
            </a:r>
            <a:r>
              <a:rPr lang="en-US" sz="1800" b="1" u="none" dirty="0">
                <a:latin typeface="+mj-lt"/>
              </a:rPr>
              <a:t>advantages</a:t>
            </a:r>
            <a:r>
              <a:rPr lang="en-US" sz="1800" u="none" dirty="0">
                <a:latin typeface="+mj-lt"/>
              </a:rPr>
              <a:t> over traditional metal communications lines:</a:t>
            </a:r>
          </a:p>
          <a:p>
            <a:pPr algn="just">
              <a:buFont typeface="Arial" pitchFamily="34" charset="0"/>
              <a:buChar char="•"/>
              <a:defRPr/>
            </a:pPr>
            <a:r>
              <a:rPr lang="en-US" sz="1800" u="none" dirty="0">
                <a:latin typeface="+mj-lt"/>
              </a:rPr>
              <a:t> Fiber optic cables have a much greater bandwidth than metal cables. This means that they can carry more data. Fiber optic cables are less susceptible than metal cables to interference. Fiber optic cables are much thinner and lighter than metal wires. Data can be transmitted digitally (the natural form for computer data) rather than analogically. </a:t>
            </a:r>
          </a:p>
          <a:p>
            <a:pPr algn="just">
              <a:buFont typeface="Arial" pitchFamily="34" charset="0"/>
              <a:buChar char="•"/>
              <a:defRPr/>
            </a:pPr>
            <a:r>
              <a:rPr lang="en-US" sz="1800" u="none" dirty="0">
                <a:latin typeface="+mj-lt"/>
              </a:rPr>
              <a:t> The main </a:t>
            </a:r>
            <a:r>
              <a:rPr lang="en-US" sz="1800" b="1" u="none" dirty="0">
                <a:latin typeface="+mj-lt"/>
              </a:rPr>
              <a:t>disadvantage</a:t>
            </a:r>
            <a:r>
              <a:rPr lang="en-US" sz="1800" u="none" dirty="0">
                <a:latin typeface="+mj-lt"/>
              </a:rPr>
              <a:t> of fiber optics is that the cables are expensive to install. In addition, they are more fragile than wire and are difficult to splice.</a:t>
            </a:r>
          </a:p>
          <a:p>
            <a:pPr algn="just">
              <a:defRPr/>
            </a:pPr>
            <a:endParaRPr lang="en-US" sz="1800" u="none" dirty="0">
              <a:latin typeface="+mj-lt"/>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595313"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Digital and Analog Data</a:t>
            </a:r>
          </a:p>
        </p:txBody>
      </p:sp>
      <p:sp>
        <p:nvSpPr>
          <p:cNvPr id="19459" name="Rectangle 5"/>
          <p:cNvSpPr>
            <a:spLocks noChangeArrowheads="1"/>
          </p:cNvSpPr>
          <p:nvPr/>
        </p:nvSpPr>
        <p:spPr bwMode="auto">
          <a:xfrm>
            <a:off x="508000" y="1192213"/>
            <a:ext cx="7878763" cy="3378200"/>
          </a:xfrm>
          <a:prstGeom prst="rect">
            <a:avLst/>
          </a:prstGeom>
          <a:noFill/>
          <a:ln w="9525">
            <a:noFill/>
            <a:miter lim="800000"/>
            <a:headEnd/>
            <a:tailEnd/>
          </a:ln>
        </p:spPr>
        <p:txBody>
          <a:bodyPr>
            <a:spAutoFit/>
          </a:bodyPr>
          <a:lstStyle/>
          <a:p>
            <a:r>
              <a:rPr lang="en-US" altLang="en-US" u="none"/>
              <a:t>§ </a:t>
            </a:r>
            <a:r>
              <a:rPr lang="en-US" altLang="en-US" i="1" u="none"/>
              <a:t>Analog signal</a:t>
            </a:r>
            <a:r>
              <a:rPr lang="en-US" altLang="en-US" u="none"/>
              <a:t>: Transmitted power varies over a</a:t>
            </a:r>
          </a:p>
          <a:p>
            <a:r>
              <a:rPr lang="en-US" altLang="en-US" u="none"/>
              <a:t>continuous range. Example: sound, light, and radio</a:t>
            </a:r>
          </a:p>
          <a:p>
            <a:r>
              <a:rPr lang="en-US" altLang="en-US" u="none"/>
              <a:t>Waves</a:t>
            </a:r>
          </a:p>
          <a:p>
            <a:endParaRPr lang="en-US" altLang="en-US" u="none"/>
          </a:p>
          <a:p>
            <a:r>
              <a:rPr lang="en-US" altLang="en-US" u="none"/>
              <a:t>§ </a:t>
            </a:r>
            <a:r>
              <a:rPr lang="en-US" altLang="en-US" i="1" u="none"/>
              <a:t>Digital signal</a:t>
            </a:r>
            <a:r>
              <a:rPr lang="en-US" altLang="en-US" u="none"/>
              <a:t>: Sequence of voltage pulses represented</a:t>
            </a:r>
          </a:p>
          <a:p>
            <a:r>
              <a:rPr lang="en-US" altLang="en-US" u="none"/>
              <a:t>in binary form</a:t>
            </a:r>
          </a:p>
          <a:p>
            <a:endParaRPr lang="en-US" altLang="en-US" u="none"/>
          </a:p>
          <a:p>
            <a:r>
              <a:rPr lang="en-US" altLang="en-US" u="none"/>
              <a:t>§ Computer generated data signal is digital, whereas</a:t>
            </a:r>
          </a:p>
          <a:p>
            <a:r>
              <a:rPr lang="en-US" altLang="en-US" u="none"/>
              <a:t>telephone lines carry analog signals</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595313"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Digital and Analog Data</a:t>
            </a:r>
          </a:p>
        </p:txBody>
      </p:sp>
      <p:sp>
        <p:nvSpPr>
          <p:cNvPr id="20483" name="Rectangle 3"/>
          <p:cNvSpPr>
            <a:spLocks noChangeArrowheads="1"/>
          </p:cNvSpPr>
          <p:nvPr/>
        </p:nvSpPr>
        <p:spPr bwMode="auto">
          <a:xfrm>
            <a:off x="508000" y="1192213"/>
            <a:ext cx="7878763" cy="3378200"/>
          </a:xfrm>
          <a:prstGeom prst="rect">
            <a:avLst/>
          </a:prstGeom>
          <a:noFill/>
          <a:ln w="9525">
            <a:noFill/>
            <a:miter lim="800000"/>
            <a:headEnd/>
            <a:tailEnd/>
          </a:ln>
        </p:spPr>
        <p:txBody>
          <a:bodyPr>
            <a:spAutoFit/>
          </a:bodyPr>
          <a:lstStyle/>
          <a:p>
            <a:r>
              <a:rPr lang="en-US" altLang="en-US" u="none"/>
              <a:t>§ </a:t>
            </a:r>
            <a:r>
              <a:rPr lang="en-US" altLang="en-US" i="1" u="none"/>
              <a:t>Analog signal</a:t>
            </a:r>
            <a:r>
              <a:rPr lang="en-US" altLang="en-US" u="none"/>
              <a:t>: Transmitted power varies over a</a:t>
            </a:r>
          </a:p>
          <a:p>
            <a:r>
              <a:rPr lang="en-US" altLang="en-US" u="none"/>
              <a:t>continuous range. Example: sound, light, and radio</a:t>
            </a:r>
          </a:p>
          <a:p>
            <a:r>
              <a:rPr lang="en-US" altLang="en-US" u="none"/>
              <a:t>Waves</a:t>
            </a:r>
          </a:p>
          <a:p>
            <a:endParaRPr lang="en-US" altLang="en-US" u="none"/>
          </a:p>
          <a:p>
            <a:r>
              <a:rPr lang="en-US" altLang="en-US" u="none"/>
              <a:t>§ </a:t>
            </a:r>
            <a:r>
              <a:rPr lang="en-US" altLang="en-US" i="1" u="none"/>
              <a:t>Digital signal</a:t>
            </a:r>
            <a:r>
              <a:rPr lang="en-US" altLang="en-US" u="none"/>
              <a:t>: Sequence of voltage pulses represented</a:t>
            </a:r>
          </a:p>
          <a:p>
            <a:r>
              <a:rPr lang="en-US" altLang="en-US" u="none"/>
              <a:t>in binary form</a:t>
            </a:r>
          </a:p>
          <a:p>
            <a:endParaRPr lang="en-US" altLang="en-US" u="none"/>
          </a:p>
          <a:p>
            <a:r>
              <a:rPr lang="en-US" altLang="en-US" u="none"/>
              <a:t>§ Computer generated data signal is digital, whereas</a:t>
            </a:r>
          </a:p>
          <a:p>
            <a:r>
              <a:rPr lang="en-US" altLang="en-US" u="none"/>
              <a:t>telephone lines carry analog signals</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595313"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Digital and Analog Data</a:t>
            </a:r>
          </a:p>
        </p:txBody>
      </p:sp>
      <p:sp>
        <p:nvSpPr>
          <p:cNvPr id="21507" name="Rectangle 3"/>
          <p:cNvSpPr>
            <a:spLocks noChangeArrowheads="1"/>
          </p:cNvSpPr>
          <p:nvPr/>
        </p:nvSpPr>
        <p:spPr bwMode="auto">
          <a:xfrm>
            <a:off x="508000" y="1192213"/>
            <a:ext cx="7878763" cy="4473575"/>
          </a:xfrm>
          <a:prstGeom prst="rect">
            <a:avLst/>
          </a:prstGeom>
          <a:noFill/>
          <a:ln w="9525">
            <a:noFill/>
            <a:miter lim="800000"/>
            <a:headEnd/>
            <a:tailEnd/>
          </a:ln>
        </p:spPr>
        <p:txBody>
          <a:bodyPr>
            <a:spAutoFit/>
          </a:bodyPr>
          <a:lstStyle/>
          <a:p>
            <a:r>
              <a:rPr lang="en-US" altLang="en-US" u="none"/>
              <a:t>§ When digital data is to be sent over an analog facility,</a:t>
            </a:r>
          </a:p>
          <a:p>
            <a:r>
              <a:rPr lang="en-US" altLang="en-US" u="none"/>
              <a:t>digital signals must be converted to analog form</a:t>
            </a:r>
          </a:p>
          <a:p>
            <a:endParaRPr lang="en-US" altLang="en-US" u="none"/>
          </a:p>
          <a:p>
            <a:r>
              <a:rPr lang="en-US" altLang="en-US" u="none"/>
              <a:t>§ Conversion of digital signal to analog form is known as</a:t>
            </a:r>
          </a:p>
          <a:p>
            <a:r>
              <a:rPr lang="en-US" altLang="en-US" u="none"/>
              <a:t>Modulation</a:t>
            </a:r>
          </a:p>
          <a:p>
            <a:endParaRPr lang="en-US" altLang="en-US" u="none"/>
          </a:p>
          <a:p>
            <a:r>
              <a:rPr lang="en-US" altLang="en-US" u="none"/>
              <a:t>§ Conversion of analog signal to digital form is known as</a:t>
            </a:r>
          </a:p>
          <a:p>
            <a:r>
              <a:rPr lang="en-US" altLang="en-US" u="none"/>
              <a:t>Demodulation</a:t>
            </a:r>
          </a:p>
          <a:p>
            <a:endParaRPr lang="en-US" altLang="en-US" u="none"/>
          </a:p>
          <a:p>
            <a:r>
              <a:rPr lang="en-US" altLang="en-US" u="none"/>
              <a:t>§ Digital transmission of data is preferred over analog</a:t>
            </a:r>
          </a:p>
          <a:p>
            <a:r>
              <a:rPr lang="en-US" altLang="en-US" u="none"/>
              <a:t>transmission of data due to lower cost, higher</a:t>
            </a:r>
          </a:p>
          <a:p>
            <a:r>
              <a:rPr lang="en-US" altLang="en-US" u="none"/>
              <a:t>transmission speeds, and lower error rate</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1530350" y="0"/>
            <a:ext cx="761365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Learning Objectives</a:t>
            </a:r>
          </a:p>
        </p:txBody>
      </p:sp>
      <p:sp>
        <p:nvSpPr>
          <p:cNvPr id="4099" name="Rectangle 3"/>
          <p:cNvSpPr>
            <a:spLocks noGrp="1" noChangeArrowheads="1"/>
          </p:cNvSpPr>
          <p:nvPr>
            <p:ph type="body" idx="1"/>
          </p:nvPr>
        </p:nvSpPr>
        <p:spPr>
          <a:xfrm>
            <a:off x="509588" y="1014413"/>
            <a:ext cx="8328025" cy="4862512"/>
          </a:xfrm>
          <a:noFill/>
        </p:spPr>
        <p:txBody>
          <a:bodyPr lIns="90488" tIns="44450" rIns="90488" bIns="44450"/>
          <a:lstStyle/>
          <a:p>
            <a:pPr marL="569913" lvl="1" indent="-455613" algn="just" eaLnBrk="1" hangingPunct="1">
              <a:buFont typeface="Wingdings" pitchFamily="2" charset="2"/>
              <a:buNone/>
            </a:pPr>
            <a:r>
              <a:rPr lang="en-US" altLang="en-US" sz="2800" smtClean="0"/>
              <a:t>In this Unit we will discuss :</a:t>
            </a:r>
          </a:p>
          <a:p>
            <a:pPr marL="569913" lvl="1" indent="-455613" algn="just" eaLnBrk="1" hangingPunct="1"/>
            <a:r>
              <a:rPr lang="en-US" altLang="en-US" smtClean="0"/>
              <a:t>Basic elements of a Communication System</a:t>
            </a:r>
          </a:p>
          <a:p>
            <a:pPr marL="569913" lvl="1" indent="-455613" algn="just" eaLnBrk="1" hangingPunct="1"/>
            <a:r>
              <a:rPr lang="en-US" altLang="en-US" smtClean="0"/>
              <a:t>Data transmission media</a:t>
            </a:r>
          </a:p>
          <a:p>
            <a:pPr marL="569913" lvl="1" indent="-455613" algn="just" eaLnBrk="1" hangingPunct="1"/>
            <a:r>
              <a:rPr lang="en-US" altLang="en-US" smtClean="0"/>
              <a:t>Digital and Analog Transmission</a:t>
            </a:r>
          </a:p>
          <a:p>
            <a:pPr marL="569913" lvl="1" indent="-455613" algn="just" eaLnBrk="1" hangingPunct="1"/>
            <a:r>
              <a:rPr lang="en-US" altLang="en-US" smtClean="0"/>
              <a:t>Network topologies</a:t>
            </a:r>
          </a:p>
          <a:p>
            <a:pPr marL="569913" lvl="1" indent="-455613" algn="just" eaLnBrk="1" hangingPunct="1"/>
            <a:r>
              <a:rPr lang="en-US" altLang="en-US" smtClean="0"/>
              <a:t>Network Types (LAN, WAN and MAN)</a:t>
            </a:r>
          </a:p>
          <a:p>
            <a:pPr marL="569913" lvl="1" indent="-455613" algn="just" eaLnBrk="1" hangingPunct="1"/>
            <a:r>
              <a:rPr lang="en-US" altLang="en-US" smtClean="0"/>
              <a:t>Introduction to Communication protocols</a:t>
            </a:r>
          </a:p>
          <a:p>
            <a:pPr marL="569913" lvl="1" indent="-455613" algn="just" eaLnBrk="1" hangingPunct="1"/>
            <a:r>
              <a:rPr lang="en-US" altLang="en-US" smtClean="0"/>
              <a:t>Inter networking tools </a:t>
            </a:r>
            <a:r>
              <a:rPr lang="en-US" altLang="en-US" sz="2000" smtClean="0"/>
              <a:t>	</a:t>
            </a:r>
          </a:p>
          <a:p>
            <a:pPr marL="1377950" lvl="2" algn="just" eaLnBrk="1" hangingPunct="1">
              <a:buFont typeface="Wingdings" pitchFamily="2" charset="2"/>
              <a:buNone/>
            </a:pPr>
            <a:endParaRPr lang="en-US" altLang="en-US" sz="200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Digital and Analog Signals</a:t>
            </a:r>
          </a:p>
        </p:txBody>
      </p:sp>
      <p:pic>
        <p:nvPicPr>
          <p:cNvPr id="22531" name="Picture 4"/>
          <p:cNvPicPr>
            <a:picLocks noGrp="1" noChangeAspect="1" noChangeArrowheads="1"/>
          </p:cNvPicPr>
          <p:nvPr>
            <p:ph idx="1"/>
          </p:nvPr>
        </p:nvPicPr>
        <p:blipFill>
          <a:blip r:embed="rId2"/>
          <a:srcRect/>
          <a:stretch>
            <a:fillRect/>
          </a:stretch>
        </p:blipFill>
        <p:spPr>
          <a:xfrm>
            <a:off x="1857375" y="1803400"/>
            <a:ext cx="5478463" cy="3644900"/>
          </a:xfrm>
          <a:noFill/>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Modulation Techniques</a:t>
            </a:r>
          </a:p>
        </p:txBody>
      </p:sp>
      <p:sp>
        <p:nvSpPr>
          <p:cNvPr id="23555" name="Rectangle 5"/>
          <p:cNvSpPr>
            <a:spLocks noChangeArrowheads="1"/>
          </p:cNvSpPr>
          <p:nvPr/>
        </p:nvSpPr>
        <p:spPr bwMode="auto">
          <a:xfrm>
            <a:off x="357188" y="1244600"/>
            <a:ext cx="8491537" cy="4108450"/>
          </a:xfrm>
          <a:prstGeom prst="rect">
            <a:avLst/>
          </a:prstGeom>
          <a:noFill/>
          <a:ln w="9525">
            <a:noFill/>
            <a:miter lim="800000"/>
            <a:headEnd/>
            <a:tailEnd/>
          </a:ln>
        </p:spPr>
        <p:txBody>
          <a:bodyPr>
            <a:spAutoFit/>
          </a:bodyPr>
          <a:lstStyle/>
          <a:p>
            <a:r>
              <a:rPr lang="en-US" altLang="en-US" u="none"/>
              <a:t>§ </a:t>
            </a:r>
            <a:r>
              <a:rPr lang="en-US" altLang="en-US" b="1" u="none"/>
              <a:t>Amplitude Modulation (AM): </a:t>
            </a:r>
            <a:r>
              <a:rPr lang="en-US" altLang="en-US" u="none"/>
              <a:t>Two binary values (0 and</a:t>
            </a:r>
          </a:p>
          <a:p>
            <a:r>
              <a:rPr lang="en-US" altLang="en-US" u="none"/>
              <a:t>1) of digital data are represented by two different</a:t>
            </a:r>
          </a:p>
          <a:p>
            <a:r>
              <a:rPr lang="en-US" altLang="en-US" u="none"/>
              <a:t>amplitudes of the carrier signal, keeping frequency and</a:t>
            </a:r>
          </a:p>
          <a:p>
            <a:r>
              <a:rPr lang="en-US" altLang="en-US" u="none"/>
              <a:t>phase constant</a:t>
            </a:r>
          </a:p>
          <a:p>
            <a:endParaRPr lang="en-US" altLang="en-US" u="none"/>
          </a:p>
          <a:p>
            <a:r>
              <a:rPr lang="en-US" altLang="en-US" u="none"/>
              <a:t>§ </a:t>
            </a:r>
            <a:r>
              <a:rPr lang="en-US" altLang="en-US" b="1" u="none"/>
              <a:t>Frequency Modulation (FM): </a:t>
            </a:r>
            <a:r>
              <a:rPr lang="en-US" altLang="en-US" u="none"/>
              <a:t>Two binary values of</a:t>
            </a:r>
          </a:p>
          <a:p>
            <a:r>
              <a:rPr lang="en-US" altLang="en-US" u="none"/>
              <a:t>digital data are represented by two different frequencies,</a:t>
            </a:r>
          </a:p>
          <a:p>
            <a:r>
              <a:rPr lang="en-US" altLang="en-US" u="none"/>
              <a:t>while amplitude and phase are kept constant</a:t>
            </a:r>
          </a:p>
          <a:p>
            <a:endParaRPr lang="en-US" altLang="en-US" u="none"/>
          </a:p>
          <a:p>
            <a:r>
              <a:rPr lang="en-US" altLang="en-US" u="none"/>
              <a:t>§ </a:t>
            </a:r>
            <a:r>
              <a:rPr lang="en-US" altLang="en-US" b="1" u="none"/>
              <a:t>Phase Modulation (PM): </a:t>
            </a:r>
            <a:r>
              <a:rPr lang="en-US" altLang="en-US" u="none"/>
              <a:t>Two binary values of digital</a:t>
            </a:r>
          </a:p>
          <a:p>
            <a:r>
              <a:rPr lang="en-US" altLang="en-US" u="none"/>
              <a:t>data are represented by shift in phase of carrier signal</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MODEM</a:t>
            </a:r>
          </a:p>
        </p:txBody>
      </p:sp>
      <p:sp>
        <p:nvSpPr>
          <p:cNvPr id="24579" name="Rectangle 3"/>
          <p:cNvSpPr>
            <a:spLocks noChangeArrowheads="1"/>
          </p:cNvSpPr>
          <p:nvPr/>
        </p:nvSpPr>
        <p:spPr bwMode="auto">
          <a:xfrm>
            <a:off x="357188" y="1244600"/>
            <a:ext cx="8491537" cy="3378200"/>
          </a:xfrm>
          <a:prstGeom prst="rect">
            <a:avLst/>
          </a:prstGeom>
          <a:noFill/>
          <a:ln w="9525">
            <a:noFill/>
            <a:miter lim="800000"/>
            <a:headEnd/>
            <a:tailEnd/>
          </a:ln>
        </p:spPr>
        <p:txBody>
          <a:bodyPr>
            <a:spAutoFit/>
          </a:bodyPr>
          <a:lstStyle/>
          <a:p>
            <a:r>
              <a:rPr lang="en-US" altLang="en-US" u="none"/>
              <a:t>§ Modem is short for </a:t>
            </a:r>
            <a:r>
              <a:rPr lang="en-US" altLang="en-US" b="1" u="none"/>
              <a:t>MO</a:t>
            </a:r>
            <a:r>
              <a:rPr lang="en-US" altLang="en-US" u="none"/>
              <a:t>dulator/</a:t>
            </a:r>
            <a:r>
              <a:rPr lang="en-US" altLang="en-US" b="1" u="none"/>
              <a:t>DEM</a:t>
            </a:r>
            <a:r>
              <a:rPr lang="en-US" altLang="en-US" u="none"/>
              <a:t>odulator</a:t>
            </a:r>
          </a:p>
          <a:p>
            <a:endParaRPr lang="en-US" altLang="en-US" u="none"/>
          </a:p>
          <a:p>
            <a:r>
              <a:rPr lang="en-US" altLang="en-US" u="none"/>
              <a:t>§ Special device used for conversion of digital data to</a:t>
            </a:r>
          </a:p>
          <a:p>
            <a:r>
              <a:rPr lang="en-US" altLang="en-US" u="none"/>
              <a:t>analog form (modulation) and vice-versa (demodulation)</a:t>
            </a:r>
          </a:p>
          <a:p>
            <a:endParaRPr lang="en-US" altLang="en-US" u="none"/>
          </a:p>
          <a:p>
            <a:r>
              <a:rPr lang="en-US" altLang="en-US" u="none"/>
              <a:t>§ Essential piece of hardware where two digital devices</a:t>
            </a:r>
          </a:p>
          <a:p>
            <a:r>
              <a:rPr lang="en-US" altLang="en-US" u="none"/>
              <a:t>(say two computers) want to communicate over an</a:t>
            </a:r>
          </a:p>
          <a:p>
            <a:r>
              <a:rPr lang="en-US" altLang="en-US" u="none"/>
              <a:t>analog transmission channel (say a telephone line)</a:t>
            </a:r>
          </a:p>
          <a:p>
            <a:endParaRPr lang="en-US" altLang="en-US" u="none"/>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Use of MODEM</a:t>
            </a:r>
          </a:p>
        </p:txBody>
      </p:sp>
      <p:pic>
        <p:nvPicPr>
          <p:cNvPr id="25603" name="Picture 4"/>
          <p:cNvPicPr>
            <a:picLocks noGrp="1" noChangeAspect="1" noChangeArrowheads="1"/>
          </p:cNvPicPr>
          <p:nvPr>
            <p:ph idx="1"/>
          </p:nvPr>
        </p:nvPicPr>
        <p:blipFill>
          <a:blip r:embed="rId2"/>
          <a:srcRect/>
          <a:stretch>
            <a:fillRect/>
          </a:stretch>
        </p:blipFill>
        <p:spPr>
          <a:xfrm>
            <a:off x="868363" y="1736725"/>
            <a:ext cx="7458075" cy="3779838"/>
          </a:xfrm>
          <a:noFill/>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MODEM</a:t>
            </a:r>
          </a:p>
        </p:txBody>
      </p:sp>
      <p:sp>
        <p:nvSpPr>
          <p:cNvPr id="26627" name="Rectangle 5"/>
          <p:cNvSpPr>
            <a:spLocks noChangeArrowheads="1"/>
          </p:cNvSpPr>
          <p:nvPr/>
        </p:nvSpPr>
        <p:spPr bwMode="auto">
          <a:xfrm>
            <a:off x="331788" y="1370013"/>
            <a:ext cx="5422900" cy="1917700"/>
          </a:xfrm>
          <a:prstGeom prst="rect">
            <a:avLst/>
          </a:prstGeom>
          <a:noFill/>
          <a:ln w="9525">
            <a:noFill/>
            <a:miter lim="800000"/>
            <a:headEnd/>
            <a:tailEnd/>
          </a:ln>
        </p:spPr>
        <p:txBody>
          <a:bodyPr>
            <a:spAutoFit/>
          </a:bodyPr>
          <a:lstStyle/>
          <a:p>
            <a:r>
              <a:rPr lang="en-US" altLang="en-US" u="none"/>
              <a:t>Factors for MODEM Selection : -</a:t>
            </a:r>
          </a:p>
          <a:p>
            <a:endParaRPr lang="en-US" altLang="en-US" u="none"/>
          </a:p>
          <a:p>
            <a:r>
              <a:rPr lang="en-US" altLang="en-US" u="none"/>
              <a:t>§ Transmission speed</a:t>
            </a:r>
          </a:p>
          <a:p>
            <a:r>
              <a:rPr lang="en-US" altLang="en-US" u="none"/>
              <a:t>§ Internal versus external</a:t>
            </a:r>
          </a:p>
          <a:p>
            <a:r>
              <a:rPr lang="en-US" altLang="en-US" u="none"/>
              <a:t>§ Facsimile facility</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Transmission Services</a:t>
            </a:r>
          </a:p>
        </p:txBody>
      </p:sp>
      <p:sp>
        <p:nvSpPr>
          <p:cNvPr id="27651" name="Rectangle 3"/>
          <p:cNvSpPr>
            <a:spLocks noChangeArrowheads="1"/>
          </p:cNvSpPr>
          <p:nvPr/>
        </p:nvSpPr>
        <p:spPr bwMode="auto">
          <a:xfrm>
            <a:off x="331788" y="1370013"/>
            <a:ext cx="8629650" cy="4838700"/>
          </a:xfrm>
          <a:prstGeom prst="rect">
            <a:avLst/>
          </a:prstGeom>
          <a:noFill/>
          <a:ln w="9525">
            <a:noFill/>
            <a:miter lim="800000"/>
            <a:headEnd/>
            <a:tailEnd/>
          </a:ln>
        </p:spPr>
        <p:txBody>
          <a:bodyPr>
            <a:spAutoFit/>
          </a:bodyPr>
          <a:lstStyle/>
          <a:p>
            <a:r>
              <a:rPr lang="en-US" altLang="en-US" u="none"/>
              <a:t>Data transmission service providers are popularly</a:t>
            </a:r>
          </a:p>
          <a:p>
            <a:r>
              <a:rPr lang="en-US" altLang="en-US" u="none"/>
              <a:t>known as </a:t>
            </a:r>
            <a:r>
              <a:rPr lang="en-US" altLang="en-US" i="1" u="none"/>
              <a:t>common carriers</a:t>
            </a:r>
          </a:p>
          <a:p>
            <a:endParaRPr lang="en-US" altLang="en-US" i="1" u="none"/>
          </a:p>
          <a:p>
            <a:r>
              <a:rPr lang="en-US" altLang="en-US" u="none"/>
              <a:t>Various types of services offered by common carriers</a:t>
            </a:r>
          </a:p>
          <a:p>
            <a:r>
              <a:rPr lang="en-US" altLang="en-US" u="none"/>
              <a:t>are:</a:t>
            </a:r>
          </a:p>
          <a:p>
            <a:r>
              <a:rPr lang="en-US" altLang="en-US" u="none"/>
              <a:t>§ </a:t>
            </a:r>
            <a:r>
              <a:rPr lang="en-US" altLang="en-US" b="1" u="none"/>
              <a:t>Dial-up line: </a:t>
            </a:r>
            <a:r>
              <a:rPr lang="en-US" altLang="en-US" u="none"/>
              <a:t>Operates in a manner similar to a</a:t>
            </a:r>
          </a:p>
          <a:p>
            <a:r>
              <a:rPr lang="en-US" altLang="en-US" u="none"/>
              <a:t>telephone line</a:t>
            </a:r>
          </a:p>
          <a:p>
            <a:r>
              <a:rPr lang="en-US" altLang="en-US" u="none"/>
              <a:t>§ </a:t>
            </a:r>
            <a:r>
              <a:rPr lang="en-US" altLang="en-US" b="1" u="none"/>
              <a:t>Leased line: </a:t>
            </a:r>
            <a:r>
              <a:rPr lang="en-US" altLang="en-US" u="none"/>
              <a:t>Special conditioned telephone line</a:t>
            </a:r>
          </a:p>
          <a:p>
            <a:r>
              <a:rPr lang="en-US" altLang="en-US" u="none"/>
              <a:t>that directly and permanently connects two</a:t>
            </a:r>
          </a:p>
          <a:p>
            <a:r>
              <a:rPr lang="en-US" altLang="en-US" u="none"/>
              <a:t>computers</a:t>
            </a:r>
          </a:p>
          <a:p>
            <a:r>
              <a:rPr lang="en-US" altLang="en-US" u="none"/>
              <a:t>§ </a:t>
            </a:r>
            <a:r>
              <a:rPr lang="en-US" altLang="en-US" b="1" u="none"/>
              <a:t>Integrated Services Digital Network (ISDN):</a:t>
            </a:r>
          </a:p>
          <a:p>
            <a:r>
              <a:rPr lang="en-US" altLang="en-US" u="none"/>
              <a:t>Telephone system that provides digital (not analog)</a:t>
            </a:r>
          </a:p>
          <a:p>
            <a:r>
              <a:rPr lang="en-US" altLang="en-US" u="none"/>
              <a:t>telephone and data services</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Transmission Services</a:t>
            </a:r>
          </a:p>
        </p:txBody>
      </p:sp>
      <p:sp>
        <p:nvSpPr>
          <p:cNvPr id="28675" name="Rectangle 3"/>
          <p:cNvSpPr>
            <a:spLocks noChangeArrowheads="1"/>
          </p:cNvSpPr>
          <p:nvPr/>
        </p:nvSpPr>
        <p:spPr bwMode="auto">
          <a:xfrm>
            <a:off x="331788" y="1370013"/>
            <a:ext cx="8629650" cy="2282825"/>
          </a:xfrm>
          <a:prstGeom prst="rect">
            <a:avLst/>
          </a:prstGeom>
          <a:noFill/>
          <a:ln w="9525">
            <a:noFill/>
            <a:miter lim="800000"/>
            <a:headEnd/>
            <a:tailEnd/>
          </a:ln>
        </p:spPr>
        <p:txBody>
          <a:bodyPr>
            <a:spAutoFit/>
          </a:bodyPr>
          <a:lstStyle/>
          <a:p>
            <a:r>
              <a:rPr lang="en-US" altLang="en-US" b="1" u="none"/>
              <a:t>Value Added Network (VAN): </a:t>
            </a:r>
            <a:r>
              <a:rPr lang="en-US" altLang="en-US" u="none"/>
              <a:t>Provides value-added</a:t>
            </a:r>
          </a:p>
          <a:p>
            <a:r>
              <a:rPr lang="en-US" altLang="en-US" u="none"/>
              <a:t>data transmission service. Value added over and</a:t>
            </a:r>
          </a:p>
          <a:p>
            <a:r>
              <a:rPr lang="en-US" altLang="en-US" u="none"/>
              <a:t>above the standard services of common carriers may</a:t>
            </a:r>
          </a:p>
          <a:p>
            <a:r>
              <a:rPr lang="en-US" altLang="en-US" u="none"/>
              <a:t>include e-mail, data encryption/decryption, access to</a:t>
            </a:r>
          </a:p>
          <a:p>
            <a:r>
              <a:rPr lang="en-US" altLang="en-US" u="none"/>
              <a:t>commercial databases, and code conversion for</a:t>
            </a:r>
          </a:p>
          <a:p>
            <a:r>
              <a:rPr lang="en-US" altLang="en-US" u="none"/>
              <a:t>communication between computers</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Multiplexing</a:t>
            </a:r>
          </a:p>
        </p:txBody>
      </p:sp>
      <p:sp>
        <p:nvSpPr>
          <p:cNvPr id="29699" name="Rectangle 3"/>
          <p:cNvSpPr>
            <a:spLocks noChangeArrowheads="1"/>
          </p:cNvSpPr>
          <p:nvPr/>
        </p:nvSpPr>
        <p:spPr bwMode="auto">
          <a:xfrm>
            <a:off x="331788" y="1370013"/>
            <a:ext cx="8629650" cy="3743325"/>
          </a:xfrm>
          <a:prstGeom prst="rect">
            <a:avLst/>
          </a:prstGeom>
          <a:noFill/>
          <a:ln w="9525">
            <a:noFill/>
            <a:miter lim="800000"/>
            <a:headEnd/>
            <a:tailEnd/>
          </a:ln>
        </p:spPr>
        <p:txBody>
          <a:bodyPr>
            <a:spAutoFit/>
          </a:bodyPr>
          <a:lstStyle/>
          <a:p>
            <a:r>
              <a:rPr lang="en-US" altLang="en-US" u="none"/>
              <a:t>§ Method of dividing physical channel into many logical</a:t>
            </a:r>
          </a:p>
          <a:p>
            <a:r>
              <a:rPr lang="en-US" altLang="en-US" u="none"/>
              <a:t>channels so that a number of independent signals may</a:t>
            </a:r>
          </a:p>
          <a:p>
            <a:r>
              <a:rPr lang="en-US" altLang="en-US" u="none"/>
              <a:t>be simultaneously transmitted</a:t>
            </a:r>
          </a:p>
          <a:p>
            <a:endParaRPr lang="en-US" altLang="en-US" u="none"/>
          </a:p>
          <a:p>
            <a:r>
              <a:rPr lang="en-US" altLang="en-US" u="none"/>
              <a:t>§ Electronic device that performs multiplexing is known</a:t>
            </a:r>
          </a:p>
          <a:p>
            <a:r>
              <a:rPr lang="en-US" altLang="en-US" u="none"/>
              <a:t>as a </a:t>
            </a:r>
            <a:r>
              <a:rPr lang="en-US" altLang="en-US" i="1" u="none"/>
              <a:t>multiplexer</a:t>
            </a:r>
          </a:p>
          <a:p>
            <a:endParaRPr lang="en-US" altLang="en-US" i="1" u="none"/>
          </a:p>
          <a:p>
            <a:r>
              <a:rPr lang="en-US" altLang="en-US" u="none"/>
              <a:t>§ Multiplexing enables a single transmission medium to</a:t>
            </a:r>
          </a:p>
          <a:p>
            <a:r>
              <a:rPr lang="en-US" altLang="en-US" u="none"/>
              <a:t>concurrently transmit data between several</a:t>
            </a:r>
          </a:p>
          <a:p>
            <a:r>
              <a:rPr lang="en-US" altLang="en-US" u="none"/>
              <a:t>transmitters and receivers</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Multiplexing</a:t>
            </a:r>
          </a:p>
        </p:txBody>
      </p:sp>
      <p:sp>
        <p:nvSpPr>
          <p:cNvPr id="30723" name="Rectangle 3"/>
          <p:cNvSpPr>
            <a:spLocks noChangeArrowheads="1"/>
          </p:cNvSpPr>
          <p:nvPr/>
        </p:nvSpPr>
        <p:spPr bwMode="auto">
          <a:xfrm>
            <a:off x="331788" y="1370013"/>
            <a:ext cx="8629650" cy="3743325"/>
          </a:xfrm>
          <a:prstGeom prst="rect">
            <a:avLst/>
          </a:prstGeom>
          <a:noFill/>
          <a:ln w="9525">
            <a:noFill/>
            <a:miter lim="800000"/>
            <a:headEnd/>
            <a:tailEnd/>
          </a:ln>
        </p:spPr>
        <p:txBody>
          <a:bodyPr>
            <a:spAutoFit/>
          </a:bodyPr>
          <a:lstStyle/>
          <a:p>
            <a:r>
              <a:rPr lang="en-US" altLang="en-US" u="none"/>
              <a:t>§ Method of dividing physical channel into many logical</a:t>
            </a:r>
          </a:p>
          <a:p>
            <a:r>
              <a:rPr lang="en-US" altLang="en-US" u="none"/>
              <a:t>channels so that a number of independent signals may</a:t>
            </a:r>
          </a:p>
          <a:p>
            <a:r>
              <a:rPr lang="en-US" altLang="en-US" u="none"/>
              <a:t>be simultaneously transmitted</a:t>
            </a:r>
          </a:p>
          <a:p>
            <a:endParaRPr lang="en-US" altLang="en-US" u="none"/>
          </a:p>
          <a:p>
            <a:r>
              <a:rPr lang="en-US" altLang="en-US" u="none"/>
              <a:t>§ Electronic device that performs multiplexing is known</a:t>
            </a:r>
          </a:p>
          <a:p>
            <a:r>
              <a:rPr lang="en-US" altLang="en-US" u="none"/>
              <a:t>as a </a:t>
            </a:r>
            <a:r>
              <a:rPr lang="en-US" altLang="en-US" i="1" u="none"/>
              <a:t>multiplexer</a:t>
            </a:r>
          </a:p>
          <a:p>
            <a:endParaRPr lang="en-US" altLang="en-US" i="1" u="none"/>
          </a:p>
          <a:p>
            <a:r>
              <a:rPr lang="en-US" altLang="en-US" u="none"/>
              <a:t>§ Multiplexing enables a single transmission medium to</a:t>
            </a:r>
          </a:p>
          <a:p>
            <a:r>
              <a:rPr lang="en-US" altLang="en-US" u="none"/>
              <a:t>concurrently transmit data between several</a:t>
            </a:r>
          </a:p>
          <a:p>
            <a:r>
              <a:rPr lang="en-US" altLang="en-US" u="none"/>
              <a:t>transmitters and receivers</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Types of Multiplexing</a:t>
            </a:r>
          </a:p>
        </p:txBody>
      </p:sp>
      <p:sp>
        <p:nvSpPr>
          <p:cNvPr id="31747" name="Rectangle 3"/>
          <p:cNvSpPr>
            <a:spLocks noChangeArrowheads="1"/>
          </p:cNvSpPr>
          <p:nvPr/>
        </p:nvSpPr>
        <p:spPr bwMode="auto">
          <a:xfrm>
            <a:off x="331788" y="1370013"/>
            <a:ext cx="8629650" cy="3378200"/>
          </a:xfrm>
          <a:prstGeom prst="rect">
            <a:avLst/>
          </a:prstGeom>
          <a:noFill/>
          <a:ln w="9525">
            <a:noFill/>
            <a:miter lim="800000"/>
            <a:headEnd/>
            <a:tailEnd/>
          </a:ln>
        </p:spPr>
        <p:txBody>
          <a:bodyPr>
            <a:spAutoFit/>
          </a:bodyPr>
          <a:lstStyle/>
          <a:p>
            <a:r>
              <a:rPr lang="en-US" altLang="en-US" u="none"/>
              <a:t>§ </a:t>
            </a:r>
            <a:r>
              <a:rPr lang="en-US" altLang="en-US" b="1" u="none"/>
              <a:t>Frequency-Division Multiplexing (FDM): </a:t>
            </a:r>
            <a:r>
              <a:rPr lang="en-US" altLang="en-US" u="none"/>
              <a:t>Available</a:t>
            </a:r>
          </a:p>
          <a:p>
            <a:r>
              <a:rPr lang="en-US" altLang="en-US" u="none"/>
              <a:t>bandwidth of a physical medium is divided into several</a:t>
            </a:r>
          </a:p>
          <a:p>
            <a:r>
              <a:rPr lang="en-US" altLang="en-US" u="none"/>
              <a:t>smaller, disjoint logical bandwidths. Each component</a:t>
            </a:r>
          </a:p>
          <a:p>
            <a:r>
              <a:rPr lang="en-US" altLang="en-US" u="none"/>
              <a:t>bandwidth is used as a separate communication line</a:t>
            </a:r>
          </a:p>
          <a:p>
            <a:endParaRPr lang="en-US" altLang="en-US" u="none"/>
          </a:p>
          <a:p>
            <a:r>
              <a:rPr lang="en-US" altLang="en-US" u="none"/>
              <a:t>§ </a:t>
            </a:r>
            <a:r>
              <a:rPr lang="en-US" altLang="en-US" b="1" u="none"/>
              <a:t>Time-Division Multiplexing (TDM): </a:t>
            </a:r>
            <a:r>
              <a:rPr lang="en-US" altLang="en-US" u="none"/>
              <a:t>Total time</a:t>
            </a:r>
          </a:p>
          <a:p>
            <a:r>
              <a:rPr lang="en-US" altLang="en-US" u="none"/>
              <a:t>available in a channel is divided among several users,</a:t>
            </a:r>
          </a:p>
          <a:p>
            <a:r>
              <a:rPr lang="en-US" altLang="en-US" u="none"/>
              <a:t>and each user of the channel is allotted a time slice</a:t>
            </a:r>
          </a:p>
          <a:p>
            <a:r>
              <a:rPr lang="en-US" altLang="en-US" u="none"/>
              <a:t>during which he/she may transmit a message</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Basic Elements</a:t>
            </a:r>
          </a:p>
        </p:txBody>
      </p:sp>
      <p:pic>
        <p:nvPicPr>
          <p:cNvPr id="5123" name="Picture 4"/>
          <p:cNvPicPr>
            <a:picLocks noGrp="1" noChangeAspect="1" noChangeArrowheads="1"/>
          </p:cNvPicPr>
          <p:nvPr>
            <p:ph idx="1"/>
          </p:nvPr>
        </p:nvPicPr>
        <p:blipFill>
          <a:blip r:embed="rId2"/>
          <a:srcRect/>
          <a:stretch>
            <a:fillRect/>
          </a:stretch>
        </p:blipFill>
        <p:spPr>
          <a:xfrm>
            <a:off x="1165225" y="2166938"/>
            <a:ext cx="7229475" cy="2052637"/>
          </a:xfrm>
          <a:noFill/>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FDM</a:t>
            </a:r>
          </a:p>
        </p:txBody>
      </p:sp>
      <p:sp>
        <p:nvSpPr>
          <p:cNvPr id="32771" name="Rectangle 3"/>
          <p:cNvSpPr>
            <a:spLocks noChangeArrowheads="1"/>
          </p:cNvSpPr>
          <p:nvPr/>
        </p:nvSpPr>
        <p:spPr bwMode="auto">
          <a:xfrm>
            <a:off x="331788" y="1370013"/>
            <a:ext cx="8629650" cy="457200"/>
          </a:xfrm>
          <a:prstGeom prst="rect">
            <a:avLst/>
          </a:prstGeom>
          <a:noFill/>
          <a:ln w="9525">
            <a:noFill/>
            <a:miter lim="800000"/>
            <a:headEnd/>
            <a:tailEnd/>
          </a:ln>
        </p:spPr>
        <p:txBody>
          <a:bodyPr>
            <a:spAutoFit/>
          </a:bodyPr>
          <a:lstStyle/>
          <a:p>
            <a:endParaRPr lang="en-US" altLang="en-US" u="none"/>
          </a:p>
        </p:txBody>
      </p:sp>
      <p:pic>
        <p:nvPicPr>
          <p:cNvPr id="32772" name="Picture 4"/>
          <p:cNvPicPr>
            <a:picLocks noGrp="1" noChangeAspect="1" noChangeArrowheads="1"/>
          </p:cNvPicPr>
          <p:nvPr>
            <p:ph idx="1"/>
          </p:nvPr>
        </p:nvPicPr>
        <p:blipFill>
          <a:blip r:embed="rId2"/>
          <a:srcRect/>
          <a:stretch>
            <a:fillRect/>
          </a:stretch>
        </p:blipFill>
        <p:spPr>
          <a:xfrm>
            <a:off x="1182688" y="1747838"/>
            <a:ext cx="6829425" cy="3757612"/>
          </a:xfrm>
          <a:noFill/>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TDM</a:t>
            </a:r>
          </a:p>
        </p:txBody>
      </p:sp>
      <p:sp>
        <p:nvSpPr>
          <p:cNvPr id="33795" name="Rectangle 3"/>
          <p:cNvSpPr>
            <a:spLocks noChangeArrowheads="1"/>
          </p:cNvSpPr>
          <p:nvPr/>
        </p:nvSpPr>
        <p:spPr bwMode="auto">
          <a:xfrm>
            <a:off x="331788" y="1370013"/>
            <a:ext cx="8629650" cy="457200"/>
          </a:xfrm>
          <a:prstGeom prst="rect">
            <a:avLst/>
          </a:prstGeom>
          <a:noFill/>
          <a:ln w="9525">
            <a:noFill/>
            <a:miter lim="800000"/>
            <a:headEnd/>
            <a:tailEnd/>
          </a:ln>
        </p:spPr>
        <p:txBody>
          <a:bodyPr>
            <a:spAutoFit/>
          </a:bodyPr>
          <a:lstStyle/>
          <a:p>
            <a:endParaRPr lang="en-US" altLang="en-US" u="none"/>
          </a:p>
        </p:txBody>
      </p:sp>
      <p:pic>
        <p:nvPicPr>
          <p:cNvPr id="33796" name="Picture 6"/>
          <p:cNvPicPr>
            <a:picLocks noGrp="1" noChangeAspect="1" noChangeArrowheads="1"/>
          </p:cNvPicPr>
          <p:nvPr>
            <p:ph idx="1"/>
          </p:nvPr>
        </p:nvPicPr>
        <p:blipFill>
          <a:blip r:embed="rId2"/>
          <a:srcRect/>
          <a:stretch>
            <a:fillRect/>
          </a:stretch>
        </p:blipFill>
        <p:spPr>
          <a:xfrm>
            <a:off x="1182688" y="1860550"/>
            <a:ext cx="6829425" cy="3532188"/>
          </a:xfrm>
          <a:noFill/>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Transmission Modes</a:t>
            </a:r>
          </a:p>
        </p:txBody>
      </p:sp>
      <p:sp>
        <p:nvSpPr>
          <p:cNvPr id="34819" name="Rectangle 3"/>
          <p:cNvSpPr>
            <a:spLocks noChangeArrowheads="1"/>
          </p:cNvSpPr>
          <p:nvPr/>
        </p:nvSpPr>
        <p:spPr bwMode="auto">
          <a:xfrm>
            <a:off x="331788" y="1370013"/>
            <a:ext cx="8629650" cy="457200"/>
          </a:xfrm>
          <a:prstGeom prst="rect">
            <a:avLst/>
          </a:prstGeom>
          <a:noFill/>
          <a:ln w="9525">
            <a:noFill/>
            <a:miter lim="800000"/>
            <a:headEnd/>
            <a:tailEnd/>
          </a:ln>
        </p:spPr>
        <p:txBody>
          <a:bodyPr>
            <a:spAutoFit/>
          </a:bodyPr>
          <a:lstStyle/>
          <a:p>
            <a:endParaRPr lang="en-US" altLang="en-US" u="none"/>
          </a:p>
        </p:txBody>
      </p:sp>
      <p:sp>
        <p:nvSpPr>
          <p:cNvPr id="34820" name="Rectangle 4"/>
          <p:cNvSpPr>
            <a:spLocks noChangeArrowheads="1"/>
          </p:cNvSpPr>
          <p:nvPr/>
        </p:nvSpPr>
        <p:spPr bwMode="auto">
          <a:xfrm>
            <a:off x="382588" y="1190625"/>
            <a:ext cx="8442325" cy="4473575"/>
          </a:xfrm>
          <a:prstGeom prst="rect">
            <a:avLst/>
          </a:prstGeom>
          <a:noFill/>
          <a:ln w="9525">
            <a:noFill/>
            <a:miter lim="800000"/>
            <a:headEnd/>
            <a:tailEnd/>
          </a:ln>
        </p:spPr>
        <p:txBody>
          <a:bodyPr>
            <a:spAutoFit/>
          </a:bodyPr>
          <a:lstStyle/>
          <a:p>
            <a:r>
              <a:rPr lang="en-US" altLang="en-US" u="none"/>
              <a:t>§ Two modes of data transmission on a communication</a:t>
            </a:r>
          </a:p>
          <a:p>
            <a:r>
              <a:rPr lang="en-US" altLang="en-US" u="none"/>
              <a:t>line are asynchronous and synchronous</a:t>
            </a:r>
          </a:p>
          <a:p>
            <a:endParaRPr lang="en-US" altLang="en-US" u="none"/>
          </a:p>
          <a:p>
            <a:r>
              <a:rPr lang="en-US" altLang="en-US" b="1" u="none"/>
              <a:t>Asynchronous transmission</a:t>
            </a:r>
          </a:p>
          <a:p>
            <a:endParaRPr lang="en-US" altLang="en-US" u="none"/>
          </a:p>
          <a:p>
            <a:r>
              <a:rPr lang="en-US" altLang="en-US" u="none"/>
              <a:t>§ Sender can send data at any convenient time and</a:t>
            </a:r>
          </a:p>
          <a:p>
            <a:r>
              <a:rPr lang="en-US" altLang="en-US" u="none"/>
              <a:t>the receiver will accept it</a:t>
            </a:r>
          </a:p>
          <a:p>
            <a:endParaRPr lang="en-US" altLang="en-US" u="none"/>
          </a:p>
          <a:p>
            <a:r>
              <a:rPr lang="en-US" altLang="en-US" u="none"/>
              <a:t>§ Data is transmitted character by character at</a:t>
            </a:r>
          </a:p>
          <a:p>
            <a:r>
              <a:rPr lang="en-US" altLang="en-US" u="none"/>
              <a:t>irregular intervals</a:t>
            </a:r>
          </a:p>
          <a:p>
            <a:endParaRPr lang="en-US" altLang="en-US" u="none"/>
          </a:p>
          <a:p>
            <a:r>
              <a:rPr lang="en-US" altLang="en-US" u="none"/>
              <a:t>§ Well suited to many keyboard type terminals</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Transmission Modes</a:t>
            </a:r>
          </a:p>
        </p:txBody>
      </p:sp>
      <p:sp>
        <p:nvSpPr>
          <p:cNvPr id="35843" name="Rectangle 3"/>
          <p:cNvSpPr>
            <a:spLocks noChangeArrowheads="1"/>
          </p:cNvSpPr>
          <p:nvPr/>
        </p:nvSpPr>
        <p:spPr bwMode="auto">
          <a:xfrm>
            <a:off x="331788" y="1370013"/>
            <a:ext cx="8629650" cy="457200"/>
          </a:xfrm>
          <a:prstGeom prst="rect">
            <a:avLst/>
          </a:prstGeom>
          <a:noFill/>
          <a:ln w="9525">
            <a:noFill/>
            <a:miter lim="800000"/>
            <a:headEnd/>
            <a:tailEnd/>
          </a:ln>
        </p:spPr>
        <p:txBody>
          <a:bodyPr>
            <a:spAutoFit/>
          </a:bodyPr>
          <a:lstStyle/>
          <a:p>
            <a:endParaRPr lang="en-US" altLang="en-US" u="none"/>
          </a:p>
        </p:txBody>
      </p:sp>
      <p:sp>
        <p:nvSpPr>
          <p:cNvPr id="35844" name="Rectangle 4"/>
          <p:cNvSpPr>
            <a:spLocks noChangeArrowheads="1"/>
          </p:cNvSpPr>
          <p:nvPr/>
        </p:nvSpPr>
        <p:spPr bwMode="auto">
          <a:xfrm>
            <a:off x="382588" y="1190625"/>
            <a:ext cx="8442325" cy="4838700"/>
          </a:xfrm>
          <a:prstGeom prst="rect">
            <a:avLst/>
          </a:prstGeom>
          <a:noFill/>
          <a:ln w="9525">
            <a:noFill/>
            <a:miter lim="800000"/>
            <a:headEnd/>
            <a:tailEnd/>
          </a:ln>
        </p:spPr>
        <p:txBody>
          <a:bodyPr>
            <a:spAutoFit/>
          </a:bodyPr>
          <a:lstStyle/>
          <a:p>
            <a:r>
              <a:rPr lang="en-US" altLang="en-US" b="1" u="none"/>
              <a:t>Synchronous transmission</a:t>
            </a:r>
          </a:p>
          <a:p>
            <a:endParaRPr lang="en-US" altLang="en-US" b="1" u="none"/>
          </a:p>
          <a:p>
            <a:r>
              <a:rPr lang="en-US" altLang="en-US" u="none"/>
              <a:t>§ Sender and receiver must synchronize with each</a:t>
            </a:r>
          </a:p>
          <a:p>
            <a:r>
              <a:rPr lang="en-US" altLang="en-US" u="none"/>
              <a:t>other to get ready for data transmission before it</a:t>
            </a:r>
          </a:p>
          <a:p>
            <a:r>
              <a:rPr lang="en-US" altLang="en-US" u="none"/>
              <a:t>takes place</a:t>
            </a:r>
          </a:p>
          <a:p>
            <a:endParaRPr lang="en-US" altLang="en-US" u="none"/>
          </a:p>
          <a:p>
            <a:r>
              <a:rPr lang="en-US" altLang="en-US" u="none"/>
              <a:t>§ Entire blocks of characters are framed and</a:t>
            </a:r>
          </a:p>
          <a:p>
            <a:r>
              <a:rPr lang="en-US" altLang="en-US" u="none"/>
              <a:t>transmitted together</a:t>
            </a:r>
          </a:p>
          <a:p>
            <a:endParaRPr lang="en-US" altLang="en-US" u="none"/>
          </a:p>
          <a:p>
            <a:r>
              <a:rPr lang="en-US" altLang="en-US" u="none"/>
              <a:t>§ Well suited to remote communication between a</a:t>
            </a:r>
          </a:p>
          <a:p>
            <a:r>
              <a:rPr lang="en-US" altLang="en-US" u="none"/>
              <a:t>computer and such devices as buffered terminals</a:t>
            </a:r>
          </a:p>
          <a:p>
            <a:r>
              <a:rPr lang="en-US" altLang="en-US" u="none"/>
              <a:t>and printers</a:t>
            </a:r>
          </a:p>
          <a:p>
            <a:endParaRPr lang="en-US" altLang="en-US" u="none"/>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Transmission Modes</a:t>
            </a:r>
          </a:p>
        </p:txBody>
      </p:sp>
      <p:sp>
        <p:nvSpPr>
          <p:cNvPr id="36867" name="Rectangle 3"/>
          <p:cNvSpPr>
            <a:spLocks noChangeArrowheads="1"/>
          </p:cNvSpPr>
          <p:nvPr/>
        </p:nvSpPr>
        <p:spPr bwMode="auto">
          <a:xfrm>
            <a:off x="331788" y="1370013"/>
            <a:ext cx="8629650" cy="457200"/>
          </a:xfrm>
          <a:prstGeom prst="rect">
            <a:avLst/>
          </a:prstGeom>
          <a:noFill/>
          <a:ln w="9525">
            <a:noFill/>
            <a:miter lim="800000"/>
            <a:headEnd/>
            <a:tailEnd/>
          </a:ln>
        </p:spPr>
        <p:txBody>
          <a:bodyPr>
            <a:spAutoFit/>
          </a:bodyPr>
          <a:lstStyle/>
          <a:p>
            <a:endParaRPr lang="en-US" altLang="en-US" u="none"/>
          </a:p>
        </p:txBody>
      </p:sp>
      <p:pic>
        <p:nvPicPr>
          <p:cNvPr id="36868" name="Picture 5"/>
          <p:cNvPicPr>
            <a:picLocks noGrp="1" noChangeAspect="1" noChangeArrowheads="1"/>
          </p:cNvPicPr>
          <p:nvPr>
            <p:ph idx="1"/>
          </p:nvPr>
        </p:nvPicPr>
        <p:blipFill>
          <a:blip r:embed="rId2"/>
          <a:srcRect/>
          <a:stretch>
            <a:fillRect/>
          </a:stretch>
        </p:blipFill>
        <p:spPr>
          <a:xfrm>
            <a:off x="1631950" y="2436813"/>
            <a:ext cx="5929313" cy="1903412"/>
          </a:xfrm>
          <a:noFill/>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Transmission Modes</a:t>
            </a:r>
          </a:p>
        </p:txBody>
      </p:sp>
      <p:sp>
        <p:nvSpPr>
          <p:cNvPr id="37891" name="Rectangle 3"/>
          <p:cNvSpPr>
            <a:spLocks noChangeArrowheads="1"/>
          </p:cNvSpPr>
          <p:nvPr/>
        </p:nvSpPr>
        <p:spPr bwMode="auto">
          <a:xfrm>
            <a:off x="331788" y="1370013"/>
            <a:ext cx="8629650" cy="457200"/>
          </a:xfrm>
          <a:prstGeom prst="rect">
            <a:avLst/>
          </a:prstGeom>
          <a:noFill/>
          <a:ln w="9525">
            <a:noFill/>
            <a:miter lim="800000"/>
            <a:headEnd/>
            <a:tailEnd/>
          </a:ln>
        </p:spPr>
        <p:txBody>
          <a:bodyPr>
            <a:spAutoFit/>
          </a:bodyPr>
          <a:lstStyle/>
          <a:p>
            <a:endParaRPr lang="en-US" altLang="en-US" u="none"/>
          </a:p>
        </p:txBody>
      </p:sp>
      <p:pic>
        <p:nvPicPr>
          <p:cNvPr id="37892" name="Picture 6"/>
          <p:cNvPicPr>
            <a:picLocks noGrp="1" noChangeAspect="1" noChangeArrowheads="1"/>
          </p:cNvPicPr>
          <p:nvPr>
            <p:ph idx="1"/>
          </p:nvPr>
        </p:nvPicPr>
        <p:blipFill>
          <a:blip r:embed="rId2"/>
          <a:srcRect/>
          <a:stretch>
            <a:fillRect/>
          </a:stretch>
        </p:blipFill>
        <p:spPr>
          <a:xfrm>
            <a:off x="1408113" y="2451100"/>
            <a:ext cx="6378575" cy="2351088"/>
          </a:xfrm>
          <a:noFill/>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Switching Techniques</a:t>
            </a:r>
          </a:p>
        </p:txBody>
      </p:sp>
      <p:sp>
        <p:nvSpPr>
          <p:cNvPr id="38915" name="Rectangle 3"/>
          <p:cNvSpPr>
            <a:spLocks noChangeArrowheads="1"/>
          </p:cNvSpPr>
          <p:nvPr/>
        </p:nvSpPr>
        <p:spPr bwMode="auto">
          <a:xfrm>
            <a:off x="331788" y="1370013"/>
            <a:ext cx="8629650" cy="457200"/>
          </a:xfrm>
          <a:prstGeom prst="rect">
            <a:avLst/>
          </a:prstGeom>
          <a:noFill/>
          <a:ln w="9525">
            <a:noFill/>
            <a:miter lim="800000"/>
            <a:headEnd/>
            <a:tailEnd/>
          </a:ln>
        </p:spPr>
        <p:txBody>
          <a:bodyPr>
            <a:spAutoFit/>
          </a:bodyPr>
          <a:lstStyle/>
          <a:p>
            <a:endParaRPr lang="en-US" altLang="en-US" u="none"/>
          </a:p>
        </p:txBody>
      </p:sp>
      <p:sp>
        <p:nvSpPr>
          <p:cNvPr id="38916" name="Text Box 7"/>
          <p:cNvSpPr txBox="1">
            <a:spLocks noChangeArrowheads="1"/>
          </p:cNvSpPr>
          <p:nvPr/>
        </p:nvSpPr>
        <p:spPr bwMode="auto">
          <a:xfrm>
            <a:off x="300038" y="1114425"/>
            <a:ext cx="8480425" cy="5386388"/>
          </a:xfrm>
          <a:prstGeom prst="rect">
            <a:avLst/>
          </a:prstGeom>
          <a:noFill/>
          <a:ln w="9525">
            <a:noFill/>
            <a:miter lim="800000"/>
            <a:headEnd/>
            <a:tailEnd/>
          </a:ln>
        </p:spPr>
        <p:txBody>
          <a:bodyPr>
            <a:spAutoFit/>
          </a:bodyPr>
          <a:lstStyle/>
          <a:p>
            <a:r>
              <a:rPr lang="en-US" altLang="en-US" u="none"/>
              <a:t>§ Data is often transmitted from source to destination</a:t>
            </a:r>
          </a:p>
          <a:p>
            <a:r>
              <a:rPr lang="en-US" altLang="en-US" u="none"/>
              <a:t>through a network of intermediate nodes</a:t>
            </a:r>
          </a:p>
          <a:p>
            <a:endParaRPr lang="en-US" altLang="en-US" u="none"/>
          </a:p>
          <a:p>
            <a:r>
              <a:rPr lang="en-US" altLang="en-US" u="none"/>
              <a:t>§ Switching techniques deal with the methods of</a:t>
            </a:r>
          </a:p>
          <a:p>
            <a:r>
              <a:rPr lang="en-US" altLang="en-US" u="none"/>
              <a:t>establishing communication links between the sender</a:t>
            </a:r>
          </a:p>
          <a:p>
            <a:r>
              <a:rPr lang="en-US" altLang="en-US" u="none"/>
              <a:t>and receiver in a communication network</a:t>
            </a:r>
          </a:p>
          <a:p>
            <a:endParaRPr lang="en-US" altLang="en-US" u="none"/>
          </a:p>
          <a:p>
            <a:r>
              <a:rPr lang="en-US" altLang="en-US" u="none"/>
              <a:t>Three commonly used switching techniques are:</a:t>
            </a:r>
          </a:p>
          <a:p>
            <a:endParaRPr lang="en-US" altLang="en-US" u="none"/>
          </a:p>
          <a:p>
            <a:r>
              <a:rPr lang="en-US" altLang="en-US" u="none"/>
              <a:t>§ </a:t>
            </a:r>
            <a:r>
              <a:rPr lang="en-US" altLang="en-US" b="1" u="none"/>
              <a:t>Circuit switching: </a:t>
            </a:r>
            <a:r>
              <a:rPr lang="en-US" altLang="en-US" u="none"/>
              <a:t>Dedicated physical path is</a:t>
            </a:r>
          </a:p>
          <a:p>
            <a:r>
              <a:rPr lang="en-US" altLang="en-US" u="none"/>
              <a:t>established between sending and receiving stations</a:t>
            </a:r>
          </a:p>
          <a:p>
            <a:r>
              <a:rPr lang="en-US" altLang="en-US" u="none"/>
              <a:t>through nodes of the network for the duration of</a:t>
            </a:r>
          </a:p>
          <a:p>
            <a:r>
              <a:rPr lang="en-US" altLang="en-US" u="none"/>
              <a:t>communication</a:t>
            </a:r>
          </a:p>
          <a:p>
            <a:pPr>
              <a:spcBef>
                <a:spcPct val="50000"/>
              </a:spcBef>
            </a:pPr>
            <a:endParaRPr lang="en-US" altLang="en-US" u="none"/>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Switching Techniques</a:t>
            </a:r>
          </a:p>
        </p:txBody>
      </p:sp>
      <p:sp>
        <p:nvSpPr>
          <p:cNvPr id="39939" name="Rectangle 3"/>
          <p:cNvSpPr>
            <a:spLocks noChangeArrowheads="1"/>
          </p:cNvSpPr>
          <p:nvPr/>
        </p:nvSpPr>
        <p:spPr bwMode="auto">
          <a:xfrm>
            <a:off x="331788" y="1370013"/>
            <a:ext cx="8629650" cy="457200"/>
          </a:xfrm>
          <a:prstGeom prst="rect">
            <a:avLst/>
          </a:prstGeom>
          <a:noFill/>
          <a:ln w="9525">
            <a:noFill/>
            <a:miter lim="800000"/>
            <a:headEnd/>
            <a:tailEnd/>
          </a:ln>
        </p:spPr>
        <p:txBody>
          <a:bodyPr>
            <a:spAutoFit/>
          </a:bodyPr>
          <a:lstStyle/>
          <a:p>
            <a:endParaRPr lang="en-US" altLang="en-US" u="none"/>
          </a:p>
        </p:txBody>
      </p:sp>
      <p:sp>
        <p:nvSpPr>
          <p:cNvPr id="39940" name="Text Box 4"/>
          <p:cNvSpPr txBox="1">
            <a:spLocks noChangeArrowheads="1"/>
          </p:cNvSpPr>
          <p:nvPr/>
        </p:nvSpPr>
        <p:spPr bwMode="auto">
          <a:xfrm>
            <a:off x="300038" y="1114425"/>
            <a:ext cx="8480425" cy="5021263"/>
          </a:xfrm>
          <a:prstGeom prst="rect">
            <a:avLst/>
          </a:prstGeom>
          <a:noFill/>
          <a:ln w="9525">
            <a:noFill/>
            <a:miter lim="800000"/>
            <a:headEnd/>
            <a:tailEnd/>
          </a:ln>
        </p:spPr>
        <p:txBody>
          <a:bodyPr>
            <a:spAutoFit/>
          </a:bodyPr>
          <a:lstStyle/>
          <a:p>
            <a:r>
              <a:rPr lang="en-US" altLang="en-US" u="none"/>
              <a:t>§ </a:t>
            </a:r>
            <a:r>
              <a:rPr lang="en-US" altLang="en-US" b="1" u="none"/>
              <a:t>Message switching: </a:t>
            </a:r>
            <a:r>
              <a:rPr lang="en-US" altLang="en-US" u="none"/>
              <a:t>Sender appends receiver’s</a:t>
            </a:r>
          </a:p>
          <a:p>
            <a:r>
              <a:rPr lang="en-US" altLang="en-US" u="none"/>
              <a:t>destination address to the message and it is</a:t>
            </a:r>
          </a:p>
          <a:p>
            <a:r>
              <a:rPr lang="en-US" altLang="en-US" u="none"/>
              <a:t>transmitted from source to destination either by</a:t>
            </a:r>
          </a:p>
          <a:p>
            <a:r>
              <a:rPr lang="en-US" altLang="en-US" u="none"/>
              <a:t>store-and-forward method or broadcast method</a:t>
            </a:r>
          </a:p>
          <a:p>
            <a:endParaRPr lang="en-US" altLang="en-US" u="none"/>
          </a:p>
          <a:p>
            <a:r>
              <a:rPr lang="en-US" altLang="en-US" u="none"/>
              <a:t>§ </a:t>
            </a:r>
            <a:r>
              <a:rPr lang="en-US" altLang="en-US" b="1" u="none"/>
              <a:t>Packet switching: </a:t>
            </a:r>
            <a:r>
              <a:rPr lang="en-US" altLang="en-US" u="none"/>
              <a:t>Message is split up into fixed size</a:t>
            </a:r>
          </a:p>
          <a:p>
            <a:r>
              <a:rPr lang="en-US" altLang="en-US" u="none"/>
              <a:t>packets and each packet is transmitted independently</a:t>
            </a:r>
          </a:p>
          <a:p>
            <a:r>
              <a:rPr lang="en-US" altLang="en-US" u="none"/>
              <a:t>from source to destination node. Either store-and forward</a:t>
            </a:r>
          </a:p>
          <a:p>
            <a:r>
              <a:rPr lang="en-US" altLang="en-US" u="none"/>
              <a:t>or broadcast method is used for transmitting</a:t>
            </a:r>
          </a:p>
          <a:p>
            <a:r>
              <a:rPr lang="en-US" altLang="en-US" u="none"/>
              <a:t>the packets. All the packets of a message are reassembled</a:t>
            </a:r>
          </a:p>
          <a:p>
            <a:r>
              <a:rPr lang="en-US" altLang="en-US" u="none"/>
              <a:t>into original message at the destination</a:t>
            </a:r>
          </a:p>
          <a:p>
            <a:r>
              <a:rPr lang="en-US" altLang="en-US" u="none"/>
              <a:t>node</a:t>
            </a:r>
          </a:p>
          <a:p>
            <a:pPr>
              <a:spcBef>
                <a:spcPct val="50000"/>
              </a:spcBef>
            </a:pPr>
            <a:endParaRPr lang="en-US" altLang="en-US" u="none"/>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Circuit Switching </a:t>
            </a:r>
          </a:p>
        </p:txBody>
      </p:sp>
      <p:sp>
        <p:nvSpPr>
          <p:cNvPr id="40963" name="Rectangle 3"/>
          <p:cNvSpPr>
            <a:spLocks noChangeArrowheads="1"/>
          </p:cNvSpPr>
          <p:nvPr/>
        </p:nvSpPr>
        <p:spPr bwMode="auto">
          <a:xfrm>
            <a:off x="331788" y="1370013"/>
            <a:ext cx="8629650" cy="457200"/>
          </a:xfrm>
          <a:prstGeom prst="rect">
            <a:avLst/>
          </a:prstGeom>
          <a:noFill/>
          <a:ln w="9525">
            <a:noFill/>
            <a:miter lim="800000"/>
            <a:headEnd/>
            <a:tailEnd/>
          </a:ln>
        </p:spPr>
        <p:txBody>
          <a:bodyPr>
            <a:spAutoFit/>
          </a:bodyPr>
          <a:lstStyle/>
          <a:p>
            <a:endParaRPr lang="en-US" altLang="en-US" u="none"/>
          </a:p>
        </p:txBody>
      </p:sp>
      <p:pic>
        <p:nvPicPr>
          <p:cNvPr id="40964" name="Picture 5"/>
          <p:cNvPicPr>
            <a:picLocks noGrp="1" noChangeAspect="1" noChangeArrowheads="1"/>
          </p:cNvPicPr>
          <p:nvPr>
            <p:ph idx="1"/>
          </p:nvPr>
        </p:nvPicPr>
        <p:blipFill>
          <a:blip r:embed="rId2"/>
          <a:srcRect/>
          <a:stretch>
            <a:fillRect/>
          </a:stretch>
        </p:blipFill>
        <p:spPr>
          <a:xfrm>
            <a:off x="957263" y="1741488"/>
            <a:ext cx="7278687" cy="3768725"/>
          </a:xfrm>
          <a:noFill/>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Message Switching </a:t>
            </a:r>
          </a:p>
        </p:txBody>
      </p:sp>
      <p:sp>
        <p:nvSpPr>
          <p:cNvPr id="41987" name="Rectangle 3"/>
          <p:cNvSpPr>
            <a:spLocks noChangeArrowheads="1"/>
          </p:cNvSpPr>
          <p:nvPr/>
        </p:nvSpPr>
        <p:spPr bwMode="auto">
          <a:xfrm>
            <a:off x="331788" y="1370013"/>
            <a:ext cx="8629650" cy="457200"/>
          </a:xfrm>
          <a:prstGeom prst="rect">
            <a:avLst/>
          </a:prstGeom>
          <a:noFill/>
          <a:ln w="9525">
            <a:noFill/>
            <a:miter lim="800000"/>
            <a:headEnd/>
            <a:tailEnd/>
          </a:ln>
        </p:spPr>
        <p:txBody>
          <a:bodyPr>
            <a:spAutoFit/>
          </a:bodyPr>
          <a:lstStyle/>
          <a:p>
            <a:endParaRPr lang="en-US" altLang="en-US" u="none"/>
          </a:p>
        </p:txBody>
      </p:sp>
      <p:pic>
        <p:nvPicPr>
          <p:cNvPr id="41988" name="Picture 6"/>
          <p:cNvPicPr>
            <a:picLocks noGrp="1" noChangeAspect="1" noChangeArrowheads="1"/>
          </p:cNvPicPr>
          <p:nvPr>
            <p:ph idx="1"/>
          </p:nvPr>
        </p:nvPicPr>
        <p:blipFill>
          <a:blip r:embed="rId2"/>
          <a:srcRect/>
          <a:stretch>
            <a:fillRect/>
          </a:stretch>
        </p:blipFill>
        <p:spPr>
          <a:xfrm>
            <a:off x="1339850" y="1590675"/>
            <a:ext cx="6515100" cy="4071938"/>
          </a:xfrm>
          <a:noFill/>
        </p:spPr>
      </p:pic>
      <p:sp>
        <p:nvSpPr>
          <p:cNvPr id="41989" name="Text Box 7"/>
          <p:cNvSpPr txBox="1">
            <a:spLocks noChangeArrowheads="1"/>
          </p:cNvSpPr>
          <p:nvPr/>
        </p:nvSpPr>
        <p:spPr bwMode="auto">
          <a:xfrm>
            <a:off x="2079625" y="1101725"/>
            <a:ext cx="6413500" cy="457200"/>
          </a:xfrm>
          <a:prstGeom prst="rect">
            <a:avLst/>
          </a:prstGeom>
          <a:noFill/>
          <a:ln w="9525">
            <a:noFill/>
            <a:miter lim="800000"/>
            <a:headEnd/>
            <a:tailEnd/>
          </a:ln>
        </p:spPr>
        <p:txBody>
          <a:bodyPr>
            <a:spAutoFit/>
          </a:bodyPr>
          <a:lstStyle/>
          <a:p>
            <a:pPr>
              <a:spcBef>
                <a:spcPct val="50000"/>
              </a:spcBef>
            </a:pPr>
            <a:r>
              <a:rPr lang="en-US" altLang="en-US" b="1" u="none"/>
              <a:t>Store and Forward Method</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595313"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Transmission Modes</a:t>
            </a:r>
          </a:p>
        </p:txBody>
      </p:sp>
      <p:pic>
        <p:nvPicPr>
          <p:cNvPr id="6147" name="Picture 5"/>
          <p:cNvPicPr>
            <a:picLocks noGrp="1" noChangeAspect="1" noChangeArrowheads="1"/>
          </p:cNvPicPr>
          <p:nvPr>
            <p:ph idx="1"/>
          </p:nvPr>
        </p:nvPicPr>
        <p:blipFill>
          <a:blip r:embed="rId2"/>
          <a:srcRect/>
          <a:stretch>
            <a:fillRect/>
          </a:stretch>
        </p:blipFill>
        <p:spPr>
          <a:xfrm>
            <a:off x="1811338" y="1924050"/>
            <a:ext cx="5462587" cy="2941638"/>
          </a:xfrm>
          <a:noFill/>
        </p:spPr>
      </p:pic>
      <p:sp>
        <p:nvSpPr>
          <p:cNvPr id="6148" name="Text Box 7"/>
          <p:cNvSpPr txBox="1">
            <a:spLocks noChangeArrowheads="1"/>
          </p:cNvSpPr>
          <p:nvPr/>
        </p:nvSpPr>
        <p:spPr bwMode="auto">
          <a:xfrm>
            <a:off x="2617788" y="1089025"/>
            <a:ext cx="3921125" cy="457200"/>
          </a:xfrm>
          <a:prstGeom prst="rect">
            <a:avLst/>
          </a:prstGeom>
          <a:noFill/>
          <a:ln w="9525">
            <a:noFill/>
            <a:miter lim="800000"/>
            <a:headEnd/>
            <a:tailEnd/>
          </a:ln>
        </p:spPr>
        <p:txBody>
          <a:bodyPr>
            <a:spAutoFit/>
          </a:bodyPr>
          <a:lstStyle/>
          <a:p>
            <a:pPr>
              <a:spcBef>
                <a:spcPct val="50000"/>
              </a:spcBef>
            </a:pPr>
            <a:r>
              <a:rPr lang="en-US" altLang="en-US" b="1" u="none"/>
              <a:t>Transmission Modes</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Message Switching</a:t>
            </a:r>
          </a:p>
        </p:txBody>
      </p:sp>
      <p:sp>
        <p:nvSpPr>
          <p:cNvPr id="43011" name="Rectangle 3"/>
          <p:cNvSpPr>
            <a:spLocks noChangeArrowheads="1"/>
          </p:cNvSpPr>
          <p:nvPr/>
        </p:nvSpPr>
        <p:spPr bwMode="auto">
          <a:xfrm>
            <a:off x="331788" y="1370013"/>
            <a:ext cx="8629650" cy="457200"/>
          </a:xfrm>
          <a:prstGeom prst="rect">
            <a:avLst/>
          </a:prstGeom>
          <a:noFill/>
          <a:ln w="9525">
            <a:noFill/>
            <a:miter lim="800000"/>
            <a:headEnd/>
            <a:tailEnd/>
          </a:ln>
        </p:spPr>
        <p:txBody>
          <a:bodyPr>
            <a:spAutoFit/>
          </a:bodyPr>
          <a:lstStyle/>
          <a:p>
            <a:endParaRPr lang="en-US" altLang="en-US" u="none"/>
          </a:p>
        </p:txBody>
      </p:sp>
      <p:sp>
        <p:nvSpPr>
          <p:cNvPr id="43012" name="Text Box 4"/>
          <p:cNvSpPr txBox="1">
            <a:spLocks noChangeArrowheads="1"/>
          </p:cNvSpPr>
          <p:nvPr/>
        </p:nvSpPr>
        <p:spPr bwMode="auto">
          <a:xfrm>
            <a:off x="300038" y="1114425"/>
            <a:ext cx="8480425" cy="457200"/>
          </a:xfrm>
          <a:prstGeom prst="rect">
            <a:avLst/>
          </a:prstGeom>
          <a:noFill/>
          <a:ln w="9525">
            <a:noFill/>
            <a:miter lim="800000"/>
            <a:headEnd/>
            <a:tailEnd/>
          </a:ln>
        </p:spPr>
        <p:txBody>
          <a:bodyPr>
            <a:spAutoFit/>
          </a:bodyPr>
          <a:lstStyle/>
          <a:p>
            <a:pPr>
              <a:spcBef>
                <a:spcPct val="50000"/>
              </a:spcBef>
            </a:pPr>
            <a:endParaRPr lang="en-US" altLang="en-US" u="none"/>
          </a:p>
        </p:txBody>
      </p:sp>
      <p:pic>
        <p:nvPicPr>
          <p:cNvPr id="43013" name="Picture 5"/>
          <p:cNvPicPr>
            <a:picLocks noGrp="1" noChangeAspect="1" noChangeArrowheads="1"/>
          </p:cNvPicPr>
          <p:nvPr>
            <p:ph idx="1"/>
          </p:nvPr>
        </p:nvPicPr>
        <p:blipFill>
          <a:blip r:embed="rId2"/>
          <a:srcRect/>
          <a:stretch>
            <a:fillRect/>
          </a:stretch>
        </p:blipFill>
        <p:spPr>
          <a:xfrm>
            <a:off x="1227138" y="2495550"/>
            <a:ext cx="6738937" cy="2260600"/>
          </a:xfrm>
          <a:noFill/>
        </p:spPr>
      </p:pic>
      <p:sp>
        <p:nvSpPr>
          <p:cNvPr id="43014" name="Text Box 7"/>
          <p:cNvSpPr txBox="1">
            <a:spLocks noChangeArrowheads="1"/>
          </p:cNvSpPr>
          <p:nvPr/>
        </p:nvSpPr>
        <p:spPr bwMode="auto">
          <a:xfrm>
            <a:off x="2443163" y="1077913"/>
            <a:ext cx="4370387" cy="457200"/>
          </a:xfrm>
          <a:prstGeom prst="rect">
            <a:avLst/>
          </a:prstGeom>
          <a:noFill/>
          <a:ln w="9525">
            <a:noFill/>
            <a:miter lim="800000"/>
            <a:headEnd/>
            <a:tailEnd/>
          </a:ln>
        </p:spPr>
        <p:txBody>
          <a:bodyPr>
            <a:spAutoFit/>
          </a:bodyPr>
          <a:lstStyle/>
          <a:p>
            <a:pPr>
              <a:spcBef>
                <a:spcPct val="50000"/>
              </a:spcBef>
            </a:pPr>
            <a:r>
              <a:rPr lang="en-US" altLang="en-US" b="1" u="none"/>
              <a:t>Broadcast Method</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Message Switching</a:t>
            </a:r>
          </a:p>
        </p:txBody>
      </p:sp>
      <p:sp>
        <p:nvSpPr>
          <p:cNvPr id="44035" name="Rectangle 3"/>
          <p:cNvSpPr>
            <a:spLocks noChangeArrowheads="1"/>
          </p:cNvSpPr>
          <p:nvPr/>
        </p:nvSpPr>
        <p:spPr bwMode="auto">
          <a:xfrm>
            <a:off x="331788" y="1370013"/>
            <a:ext cx="8629650" cy="457200"/>
          </a:xfrm>
          <a:prstGeom prst="rect">
            <a:avLst/>
          </a:prstGeom>
          <a:noFill/>
          <a:ln w="9525">
            <a:noFill/>
            <a:miter lim="800000"/>
            <a:headEnd/>
            <a:tailEnd/>
          </a:ln>
        </p:spPr>
        <p:txBody>
          <a:bodyPr>
            <a:spAutoFit/>
          </a:bodyPr>
          <a:lstStyle/>
          <a:p>
            <a:endParaRPr lang="en-US" altLang="en-US" u="none"/>
          </a:p>
        </p:txBody>
      </p:sp>
      <p:sp>
        <p:nvSpPr>
          <p:cNvPr id="44036" name="Text Box 4"/>
          <p:cNvSpPr txBox="1">
            <a:spLocks noChangeArrowheads="1"/>
          </p:cNvSpPr>
          <p:nvPr/>
        </p:nvSpPr>
        <p:spPr bwMode="auto">
          <a:xfrm>
            <a:off x="300038" y="1114425"/>
            <a:ext cx="8480425" cy="457200"/>
          </a:xfrm>
          <a:prstGeom prst="rect">
            <a:avLst/>
          </a:prstGeom>
          <a:noFill/>
          <a:ln w="9525">
            <a:noFill/>
            <a:miter lim="800000"/>
            <a:headEnd/>
            <a:tailEnd/>
          </a:ln>
        </p:spPr>
        <p:txBody>
          <a:bodyPr>
            <a:spAutoFit/>
          </a:bodyPr>
          <a:lstStyle/>
          <a:p>
            <a:pPr>
              <a:spcBef>
                <a:spcPct val="50000"/>
              </a:spcBef>
            </a:pPr>
            <a:endParaRPr lang="en-US" altLang="en-US" u="none"/>
          </a:p>
        </p:txBody>
      </p:sp>
      <p:sp>
        <p:nvSpPr>
          <p:cNvPr id="44037" name="Text Box 9"/>
          <p:cNvSpPr txBox="1">
            <a:spLocks noChangeArrowheads="1"/>
          </p:cNvSpPr>
          <p:nvPr/>
        </p:nvSpPr>
        <p:spPr bwMode="auto">
          <a:xfrm>
            <a:off x="238125" y="1127125"/>
            <a:ext cx="8429625" cy="5386388"/>
          </a:xfrm>
          <a:prstGeom prst="rect">
            <a:avLst/>
          </a:prstGeom>
          <a:noFill/>
          <a:ln w="9525">
            <a:noFill/>
            <a:miter lim="800000"/>
            <a:headEnd/>
            <a:tailEnd/>
          </a:ln>
        </p:spPr>
        <p:txBody>
          <a:bodyPr>
            <a:spAutoFit/>
          </a:bodyPr>
          <a:lstStyle/>
          <a:p>
            <a:r>
              <a:rPr lang="en-US" altLang="en-US" u="none"/>
              <a:t>§ In a WAN, when multiple paths exist between the source</a:t>
            </a:r>
          </a:p>
          <a:p>
            <a:r>
              <a:rPr lang="en-US" altLang="en-US" u="none"/>
              <a:t>and destination nodes of a packet, any one of the paths</a:t>
            </a:r>
          </a:p>
          <a:p>
            <a:r>
              <a:rPr lang="en-US" altLang="en-US" u="none"/>
              <a:t>may be used to transfer the packet</a:t>
            </a:r>
          </a:p>
          <a:p>
            <a:endParaRPr lang="en-US" altLang="en-US" u="none"/>
          </a:p>
          <a:p>
            <a:r>
              <a:rPr lang="en-US" altLang="en-US" u="none"/>
              <a:t>§ Selection of path to be used for transmitting a packet is</a:t>
            </a:r>
          </a:p>
          <a:p>
            <a:r>
              <a:rPr lang="en-US" altLang="en-US" u="none"/>
              <a:t>determined by the routing technique used</a:t>
            </a:r>
          </a:p>
          <a:p>
            <a:endParaRPr lang="en-US" altLang="en-US" u="none"/>
          </a:p>
          <a:p>
            <a:r>
              <a:rPr lang="en-US" altLang="en-US" u="none"/>
              <a:t>Two popularly used routing algorithms are:</a:t>
            </a:r>
          </a:p>
          <a:p>
            <a:endParaRPr lang="en-US" altLang="en-US" u="none"/>
          </a:p>
          <a:p>
            <a:r>
              <a:rPr lang="en-US" altLang="en-US" u="none"/>
              <a:t>§ </a:t>
            </a:r>
            <a:r>
              <a:rPr lang="en-US" altLang="en-US" b="1" u="none"/>
              <a:t>Source routing: </a:t>
            </a:r>
            <a:r>
              <a:rPr lang="en-US" altLang="en-US" u="none"/>
              <a:t>Source node selects the entire path</a:t>
            </a:r>
          </a:p>
          <a:p>
            <a:r>
              <a:rPr lang="en-US" altLang="en-US" u="none"/>
              <a:t>before sending the packet</a:t>
            </a:r>
          </a:p>
          <a:p>
            <a:r>
              <a:rPr lang="en-US" altLang="en-US" u="none"/>
              <a:t>§ </a:t>
            </a:r>
            <a:r>
              <a:rPr lang="en-US" altLang="en-US" b="1" u="none"/>
              <a:t>Hop-by-hop routing: </a:t>
            </a:r>
            <a:r>
              <a:rPr lang="en-US" altLang="en-US" u="none"/>
              <a:t>Each node along the path</a:t>
            </a:r>
          </a:p>
          <a:p>
            <a:r>
              <a:rPr lang="en-US" altLang="en-US" u="none"/>
              <a:t>decides only the next node for the path</a:t>
            </a:r>
          </a:p>
          <a:p>
            <a:pPr>
              <a:spcBef>
                <a:spcPct val="50000"/>
              </a:spcBef>
            </a:pPr>
            <a:endParaRPr lang="en-US" altLang="en-US" u="none"/>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Topologies</a:t>
            </a:r>
          </a:p>
        </p:txBody>
      </p:sp>
      <p:sp>
        <p:nvSpPr>
          <p:cNvPr id="45059" name="Rectangle 3"/>
          <p:cNvSpPr>
            <a:spLocks noChangeArrowheads="1"/>
          </p:cNvSpPr>
          <p:nvPr/>
        </p:nvSpPr>
        <p:spPr bwMode="auto">
          <a:xfrm>
            <a:off x="331788" y="1370013"/>
            <a:ext cx="8629650" cy="457200"/>
          </a:xfrm>
          <a:prstGeom prst="rect">
            <a:avLst/>
          </a:prstGeom>
          <a:noFill/>
          <a:ln w="9525">
            <a:noFill/>
            <a:miter lim="800000"/>
            <a:headEnd/>
            <a:tailEnd/>
          </a:ln>
        </p:spPr>
        <p:txBody>
          <a:bodyPr>
            <a:spAutoFit/>
          </a:bodyPr>
          <a:lstStyle/>
          <a:p>
            <a:endParaRPr lang="en-US" altLang="en-US" u="none"/>
          </a:p>
        </p:txBody>
      </p:sp>
      <p:sp>
        <p:nvSpPr>
          <p:cNvPr id="45060" name="Text Box 4"/>
          <p:cNvSpPr txBox="1">
            <a:spLocks noChangeArrowheads="1"/>
          </p:cNvSpPr>
          <p:nvPr/>
        </p:nvSpPr>
        <p:spPr bwMode="auto">
          <a:xfrm>
            <a:off x="300038" y="1114425"/>
            <a:ext cx="8480425" cy="457200"/>
          </a:xfrm>
          <a:prstGeom prst="rect">
            <a:avLst/>
          </a:prstGeom>
          <a:noFill/>
          <a:ln w="9525">
            <a:noFill/>
            <a:miter lim="800000"/>
            <a:headEnd/>
            <a:tailEnd/>
          </a:ln>
        </p:spPr>
        <p:txBody>
          <a:bodyPr>
            <a:spAutoFit/>
          </a:bodyPr>
          <a:lstStyle/>
          <a:p>
            <a:pPr>
              <a:spcBef>
                <a:spcPct val="50000"/>
              </a:spcBef>
            </a:pPr>
            <a:endParaRPr lang="en-US" altLang="en-US" u="none"/>
          </a:p>
        </p:txBody>
      </p:sp>
      <p:sp>
        <p:nvSpPr>
          <p:cNvPr id="45061" name="Text Box 5"/>
          <p:cNvSpPr txBox="1">
            <a:spLocks noChangeArrowheads="1"/>
          </p:cNvSpPr>
          <p:nvPr/>
        </p:nvSpPr>
        <p:spPr bwMode="auto">
          <a:xfrm>
            <a:off x="238125" y="1127125"/>
            <a:ext cx="8429625" cy="4291013"/>
          </a:xfrm>
          <a:prstGeom prst="rect">
            <a:avLst/>
          </a:prstGeom>
          <a:noFill/>
          <a:ln w="9525">
            <a:noFill/>
            <a:miter lim="800000"/>
            <a:headEnd/>
            <a:tailEnd/>
          </a:ln>
        </p:spPr>
        <p:txBody>
          <a:bodyPr>
            <a:spAutoFit/>
          </a:bodyPr>
          <a:lstStyle/>
          <a:p>
            <a:r>
              <a:rPr lang="en-US" altLang="en-US" u="none"/>
              <a:t>§ Term </a:t>
            </a:r>
            <a:r>
              <a:rPr lang="en-US" altLang="en-US" i="1" u="none"/>
              <a:t>network topology </a:t>
            </a:r>
            <a:r>
              <a:rPr lang="en-US" altLang="en-US" u="none"/>
              <a:t>refers to the way in which</a:t>
            </a:r>
          </a:p>
          <a:p>
            <a:r>
              <a:rPr lang="en-US" altLang="en-US" u="none"/>
              <a:t>the nodes of a network are linked together</a:t>
            </a:r>
          </a:p>
          <a:p>
            <a:endParaRPr lang="en-US" altLang="en-US" u="none"/>
          </a:p>
          <a:p>
            <a:r>
              <a:rPr lang="en-US" altLang="en-US" u="none"/>
              <a:t>§ Although number network topologies are possible,</a:t>
            </a:r>
          </a:p>
          <a:p>
            <a:r>
              <a:rPr lang="en-US" altLang="en-US" u="none"/>
              <a:t>four major ones are:</a:t>
            </a:r>
          </a:p>
          <a:p>
            <a:endParaRPr lang="en-US" altLang="en-US" u="none"/>
          </a:p>
          <a:p>
            <a:r>
              <a:rPr lang="en-US" altLang="en-US" u="none"/>
              <a:t>§ Star network</a:t>
            </a:r>
          </a:p>
          <a:p>
            <a:r>
              <a:rPr lang="en-US" altLang="en-US" u="none"/>
              <a:t>§ Ring network</a:t>
            </a:r>
          </a:p>
          <a:p>
            <a:r>
              <a:rPr lang="en-US" altLang="en-US" u="none"/>
              <a:t>§ Completely connected network</a:t>
            </a:r>
          </a:p>
          <a:p>
            <a:r>
              <a:rPr lang="en-US" altLang="en-US" u="none"/>
              <a:t>§ Multi-access bus network</a:t>
            </a:r>
          </a:p>
          <a:p>
            <a:pPr>
              <a:spcBef>
                <a:spcPct val="50000"/>
              </a:spcBef>
            </a:pPr>
            <a:endParaRPr lang="en-US" altLang="en-US" u="none"/>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Star</a:t>
            </a:r>
          </a:p>
        </p:txBody>
      </p:sp>
      <p:sp>
        <p:nvSpPr>
          <p:cNvPr id="46083" name="Rectangle 3"/>
          <p:cNvSpPr>
            <a:spLocks noChangeArrowheads="1"/>
          </p:cNvSpPr>
          <p:nvPr/>
        </p:nvSpPr>
        <p:spPr bwMode="auto">
          <a:xfrm>
            <a:off x="331788" y="1370013"/>
            <a:ext cx="8629650" cy="457200"/>
          </a:xfrm>
          <a:prstGeom prst="rect">
            <a:avLst/>
          </a:prstGeom>
          <a:noFill/>
          <a:ln w="9525">
            <a:noFill/>
            <a:miter lim="800000"/>
            <a:headEnd/>
            <a:tailEnd/>
          </a:ln>
        </p:spPr>
        <p:txBody>
          <a:bodyPr>
            <a:spAutoFit/>
          </a:bodyPr>
          <a:lstStyle/>
          <a:p>
            <a:endParaRPr lang="en-US" altLang="en-US" u="none"/>
          </a:p>
        </p:txBody>
      </p:sp>
      <p:sp>
        <p:nvSpPr>
          <p:cNvPr id="46084" name="Text Box 4"/>
          <p:cNvSpPr txBox="1">
            <a:spLocks noChangeArrowheads="1"/>
          </p:cNvSpPr>
          <p:nvPr/>
        </p:nvSpPr>
        <p:spPr bwMode="auto">
          <a:xfrm>
            <a:off x="300038" y="1114425"/>
            <a:ext cx="8480425" cy="457200"/>
          </a:xfrm>
          <a:prstGeom prst="rect">
            <a:avLst/>
          </a:prstGeom>
          <a:noFill/>
          <a:ln w="9525">
            <a:noFill/>
            <a:miter lim="800000"/>
            <a:headEnd/>
            <a:tailEnd/>
          </a:ln>
        </p:spPr>
        <p:txBody>
          <a:bodyPr>
            <a:spAutoFit/>
          </a:bodyPr>
          <a:lstStyle/>
          <a:p>
            <a:pPr>
              <a:spcBef>
                <a:spcPct val="50000"/>
              </a:spcBef>
            </a:pPr>
            <a:endParaRPr lang="en-US" altLang="en-US" u="none"/>
          </a:p>
        </p:txBody>
      </p:sp>
      <p:pic>
        <p:nvPicPr>
          <p:cNvPr id="46085" name="Picture 6"/>
          <p:cNvPicPr>
            <a:picLocks noGrp="1" noChangeAspect="1" noChangeArrowheads="1"/>
          </p:cNvPicPr>
          <p:nvPr>
            <p:ph idx="1"/>
          </p:nvPr>
        </p:nvPicPr>
        <p:blipFill>
          <a:blip r:embed="rId2"/>
          <a:srcRect/>
          <a:stretch>
            <a:fillRect/>
          </a:stretch>
        </p:blipFill>
        <p:spPr>
          <a:xfrm>
            <a:off x="2308225" y="1803400"/>
            <a:ext cx="4578350" cy="3644900"/>
          </a:xfrm>
          <a:noFill/>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Star</a:t>
            </a:r>
          </a:p>
        </p:txBody>
      </p:sp>
      <p:sp>
        <p:nvSpPr>
          <p:cNvPr id="47107" name="Rectangle 3"/>
          <p:cNvSpPr>
            <a:spLocks noChangeArrowheads="1"/>
          </p:cNvSpPr>
          <p:nvPr/>
        </p:nvSpPr>
        <p:spPr bwMode="auto">
          <a:xfrm>
            <a:off x="331788" y="1370013"/>
            <a:ext cx="8629650" cy="457200"/>
          </a:xfrm>
          <a:prstGeom prst="rect">
            <a:avLst/>
          </a:prstGeom>
          <a:noFill/>
          <a:ln w="9525">
            <a:noFill/>
            <a:miter lim="800000"/>
            <a:headEnd/>
            <a:tailEnd/>
          </a:ln>
        </p:spPr>
        <p:txBody>
          <a:bodyPr>
            <a:spAutoFit/>
          </a:bodyPr>
          <a:lstStyle/>
          <a:p>
            <a:endParaRPr lang="en-US" altLang="en-US" u="none"/>
          </a:p>
        </p:txBody>
      </p:sp>
      <p:sp>
        <p:nvSpPr>
          <p:cNvPr id="47108" name="Text Box 4"/>
          <p:cNvSpPr txBox="1">
            <a:spLocks noChangeArrowheads="1"/>
          </p:cNvSpPr>
          <p:nvPr/>
        </p:nvSpPr>
        <p:spPr bwMode="auto">
          <a:xfrm>
            <a:off x="300038" y="1114425"/>
            <a:ext cx="8480425" cy="457200"/>
          </a:xfrm>
          <a:prstGeom prst="rect">
            <a:avLst/>
          </a:prstGeom>
          <a:noFill/>
          <a:ln w="9525">
            <a:noFill/>
            <a:miter lim="800000"/>
            <a:headEnd/>
            <a:tailEnd/>
          </a:ln>
        </p:spPr>
        <p:txBody>
          <a:bodyPr>
            <a:spAutoFit/>
          </a:bodyPr>
          <a:lstStyle/>
          <a:p>
            <a:pPr>
              <a:spcBef>
                <a:spcPct val="50000"/>
              </a:spcBef>
            </a:pPr>
            <a:endParaRPr lang="en-US" altLang="en-US" u="none"/>
          </a:p>
        </p:txBody>
      </p:sp>
      <p:sp>
        <p:nvSpPr>
          <p:cNvPr id="47109" name="Content Placeholder 1"/>
          <p:cNvSpPr>
            <a:spLocks noGrp="1"/>
          </p:cNvSpPr>
          <p:nvPr>
            <p:ph idx="1"/>
          </p:nvPr>
        </p:nvSpPr>
        <p:spPr/>
        <p:txBody>
          <a:bodyPr/>
          <a:lstStyle/>
          <a:p>
            <a:r>
              <a:rPr lang="en-US" smtClean="0"/>
              <a:t>A star network features a central connection point called a "hub node" that may be a network hub , switch or router . Devices typically connect to the hub with Unshielded Twisted Pair (UTP) Ethernet. Compared to the bus topology, a star network generally requires more cable, but a failure in any star network cable will only take down one computer's network access and not the entire LAN. (If the hub fails, however, the entire network also fails.) </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Ring</a:t>
            </a:r>
          </a:p>
        </p:txBody>
      </p:sp>
      <p:sp>
        <p:nvSpPr>
          <p:cNvPr id="48131" name="Rectangle 3"/>
          <p:cNvSpPr>
            <a:spLocks noChangeArrowheads="1"/>
          </p:cNvSpPr>
          <p:nvPr/>
        </p:nvSpPr>
        <p:spPr bwMode="auto">
          <a:xfrm>
            <a:off x="331788" y="1370013"/>
            <a:ext cx="8629650" cy="457200"/>
          </a:xfrm>
          <a:prstGeom prst="rect">
            <a:avLst/>
          </a:prstGeom>
          <a:noFill/>
          <a:ln w="9525">
            <a:noFill/>
            <a:miter lim="800000"/>
            <a:headEnd/>
            <a:tailEnd/>
          </a:ln>
        </p:spPr>
        <p:txBody>
          <a:bodyPr>
            <a:spAutoFit/>
          </a:bodyPr>
          <a:lstStyle/>
          <a:p>
            <a:endParaRPr lang="en-US" altLang="en-US" u="none"/>
          </a:p>
        </p:txBody>
      </p:sp>
      <p:sp>
        <p:nvSpPr>
          <p:cNvPr id="48132" name="Text Box 4"/>
          <p:cNvSpPr txBox="1">
            <a:spLocks noChangeArrowheads="1"/>
          </p:cNvSpPr>
          <p:nvPr/>
        </p:nvSpPr>
        <p:spPr bwMode="auto">
          <a:xfrm>
            <a:off x="300038" y="1114425"/>
            <a:ext cx="8480425" cy="457200"/>
          </a:xfrm>
          <a:prstGeom prst="rect">
            <a:avLst/>
          </a:prstGeom>
          <a:noFill/>
          <a:ln w="9525">
            <a:noFill/>
            <a:miter lim="800000"/>
            <a:headEnd/>
            <a:tailEnd/>
          </a:ln>
        </p:spPr>
        <p:txBody>
          <a:bodyPr>
            <a:spAutoFit/>
          </a:bodyPr>
          <a:lstStyle/>
          <a:p>
            <a:pPr>
              <a:spcBef>
                <a:spcPct val="50000"/>
              </a:spcBef>
            </a:pPr>
            <a:endParaRPr lang="en-US" altLang="en-US" u="none"/>
          </a:p>
        </p:txBody>
      </p:sp>
      <p:pic>
        <p:nvPicPr>
          <p:cNvPr id="48133" name="Picture 6"/>
          <p:cNvPicPr>
            <a:picLocks noGrp="1" noChangeAspect="1" noChangeArrowheads="1"/>
          </p:cNvPicPr>
          <p:nvPr>
            <p:ph idx="1"/>
          </p:nvPr>
        </p:nvPicPr>
        <p:blipFill>
          <a:blip r:embed="rId2"/>
          <a:srcRect/>
          <a:stretch>
            <a:fillRect/>
          </a:stretch>
        </p:blipFill>
        <p:spPr>
          <a:xfrm>
            <a:off x="2262188" y="1960563"/>
            <a:ext cx="4668837" cy="3330575"/>
          </a:xfrm>
          <a:noFill/>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Ring</a:t>
            </a:r>
          </a:p>
        </p:txBody>
      </p:sp>
      <p:sp>
        <p:nvSpPr>
          <p:cNvPr id="49155" name="Rectangle 3"/>
          <p:cNvSpPr>
            <a:spLocks noChangeArrowheads="1"/>
          </p:cNvSpPr>
          <p:nvPr/>
        </p:nvSpPr>
        <p:spPr bwMode="auto">
          <a:xfrm>
            <a:off x="331788" y="1370013"/>
            <a:ext cx="8629650" cy="457200"/>
          </a:xfrm>
          <a:prstGeom prst="rect">
            <a:avLst/>
          </a:prstGeom>
          <a:noFill/>
          <a:ln w="9525">
            <a:noFill/>
            <a:miter lim="800000"/>
            <a:headEnd/>
            <a:tailEnd/>
          </a:ln>
        </p:spPr>
        <p:txBody>
          <a:bodyPr>
            <a:spAutoFit/>
          </a:bodyPr>
          <a:lstStyle/>
          <a:p>
            <a:endParaRPr lang="en-US" altLang="en-US" u="none"/>
          </a:p>
        </p:txBody>
      </p:sp>
      <p:sp>
        <p:nvSpPr>
          <p:cNvPr id="49156" name="Text Box 4"/>
          <p:cNvSpPr txBox="1">
            <a:spLocks noChangeArrowheads="1"/>
          </p:cNvSpPr>
          <p:nvPr/>
        </p:nvSpPr>
        <p:spPr bwMode="auto">
          <a:xfrm>
            <a:off x="300038" y="1114425"/>
            <a:ext cx="8480425" cy="457200"/>
          </a:xfrm>
          <a:prstGeom prst="rect">
            <a:avLst/>
          </a:prstGeom>
          <a:noFill/>
          <a:ln w="9525">
            <a:noFill/>
            <a:miter lim="800000"/>
            <a:headEnd/>
            <a:tailEnd/>
          </a:ln>
        </p:spPr>
        <p:txBody>
          <a:bodyPr>
            <a:spAutoFit/>
          </a:bodyPr>
          <a:lstStyle/>
          <a:p>
            <a:pPr>
              <a:spcBef>
                <a:spcPct val="50000"/>
              </a:spcBef>
            </a:pPr>
            <a:endParaRPr lang="en-US" altLang="en-US" u="none"/>
          </a:p>
        </p:txBody>
      </p:sp>
      <p:sp>
        <p:nvSpPr>
          <p:cNvPr id="49157" name="Content Placeholder 1"/>
          <p:cNvSpPr>
            <a:spLocks noGrp="1"/>
          </p:cNvSpPr>
          <p:nvPr>
            <p:ph idx="1"/>
          </p:nvPr>
        </p:nvSpPr>
        <p:spPr/>
        <p:txBody>
          <a:bodyPr/>
          <a:lstStyle/>
          <a:p>
            <a:r>
              <a:rPr lang="en-US" smtClean="0"/>
              <a:t>In a ring network, every device has exactly two neighbors for communication purposes. All messages travel through a ring in the same direction (either "clockwise" or "counterclockwise"). A failure in any cable or device breaks the loop and can take down the entire network. To implement a ring network, one typically uses FDDI, SONET or Token Ring technology.</a:t>
            </a:r>
          </a:p>
          <a:p>
            <a:endParaRPr lang="en-US" smtClean="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Completely Connected</a:t>
            </a:r>
          </a:p>
        </p:txBody>
      </p:sp>
      <p:sp>
        <p:nvSpPr>
          <p:cNvPr id="50179" name="Rectangle 3"/>
          <p:cNvSpPr>
            <a:spLocks noChangeArrowheads="1"/>
          </p:cNvSpPr>
          <p:nvPr/>
        </p:nvSpPr>
        <p:spPr bwMode="auto">
          <a:xfrm>
            <a:off x="331788" y="1370013"/>
            <a:ext cx="8629650" cy="457200"/>
          </a:xfrm>
          <a:prstGeom prst="rect">
            <a:avLst/>
          </a:prstGeom>
          <a:noFill/>
          <a:ln w="9525">
            <a:noFill/>
            <a:miter lim="800000"/>
            <a:headEnd/>
            <a:tailEnd/>
          </a:ln>
        </p:spPr>
        <p:txBody>
          <a:bodyPr>
            <a:spAutoFit/>
          </a:bodyPr>
          <a:lstStyle/>
          <a:p>
            <a:endParaRPr lang="en-US" altLang="en-US" u="none"/>
          </a:p>
        </p:txBody>
      </p:sp>
      <p:sp>
        <p:nvSpPr>
          <p:cNvPr id="50180" name="Text Box 4"/>
          <p:cNvSpPr txBox="1">
            <a:spLocks noChangeArrowheads="1"/>
          </p:cNvSpPr>
          <p:nvPr/>
        </p:nvSpPr>
        <p:spPr bwMode="auto">
          <a:xfrm>
            <a:off x="300038" y="1114425"/>
            <a:ext cx="8480425" cy="457200"/>
          </a:xfrm>
          <a:prstGeom prst="rect">
            <a:avLst/>
          </a:prstGeom>
          <a:noFill/>
          <a:ln w="9525">
            <a:noFill/>
            <a:miter lim="800000"/>
            <a:headEnd/>
            <a:tailEnd/>
          </a:ln>
        </p:spPr>
        <p:txBody>
          <a:bodyPr>
            <a:spAutoFit/>
          </a:bodyPr>
          <a:lstStyle/>
          <a:p>
            <a:pPr>
              <a:spcBef>
                <a:spcPct val="50000"/>
              </a:spcBef>
            </a:pPr>
            <a:endParaRPr lang="en-US" altLang="en-US" u="none"/>
          </a:p>
        </p:txBody>
      </p:sp>
      <p:pic>
        <p:nvPicPr>
          <p:cNvPr id="50181" name="Picture 7"/>
          <p:cNvPicPr>
            <a:picLocks noGrp="1" noChangeAspect="1" noChangeArrowheads="1"/>
          </p:cNvPicPr>
          <p:nvPr>
            <p:ph idx="1"/>
          </p:nvPr>
        </p:nvPicPr>
        <p:blipFill>
          <a:blip r:embed="rId2"/>
          <a:srcRect/>
          <a:stretch>
            <a:fillRect/>
          </a:stretch>
        </p:blipFill>
        <p:spPr>
          <a:xfrm>
            <a:off x="1835150" y="1893888"/>
            <a:ext cx="5524500" cy="3465512"/>
          </a:xfrm>
          <a:noFill/>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Completely Connected</a:t>
            </a:r>
          </a:p>
        </p:txBody>
      </p:sp>
      <p:sp>
        <p:nvSpPr>
          <p:cNvPr id="51203" name="Rectangle 3"/>
          <p:cNvSpPr>
            <a:spLocks noChangeArrowheads="1"/>
          </p:cNvSpPr>
          <p:nvPr/>
        </p:nvSpPr>
        <p:spPr bwMode="auto">
          <a:xfrm>
            <a:off x="331788" y="1370013"/>
            <a:ext cx="8629650" cy="457200"/>
          </a:xfrm>
          <a:prstGeom prst="rect">
            <a:avLst/>
          </a:prstGeom>
          <a:noFill/>
          <a:ln w="9525">
            <a:noFill/>
            <a:miter lim="800000"/>
            <a:headEnd/>
            <a:tailEnd/>
          </a:ln>
        </p:spPr>
        <p:txBody>
          <a:bodyPr>
            <a:spAutoFit/>
          </a:bodyPr>
          <a:lstStyle/>
          <a:p>
            <a:endParaRPr lang="en-US" altLang="en-US" u="none"/>
          </a:p>
        </p:txBody>
      </p:sp>
      <p:sp>
        <p:nvSpPr>
          <p:cNvPr id="51204" name="Text Box 4"/>
          <p:cNvSpPr txBox="1">
            <a:spLocks noChangeArrowheads="1"/>
          </p:cNvSpPr>
          <p:nvPr/>
        </p:nvSpPr>
        <p:spPr bwMode="auto">
          <a:xfrm>
            <a:off x="300038" y="1114425"/>
            <a:ext cx="8480425" cy="457200"/>
          </a:xfrm>
          <a:prstGeom prst="rect">
            <a:avLst/>
          </a:prstGeom>
          <a:noFill/>
          <a:ln w="9525">
            <a:noFill/>
            <a:miter lim="800000"/>
            <a:headEnd/>
            <a:tailEnd/>
          </a:ln>
        </p:spPr>
        <p:txBody>
          <a:bodyPr>
            <a:spAutoFit/>
          </a:bodyPr>
          <a:lstStyle/>
          <a:p>
            <a:pPr>
              <a:spcBef>
                <a:spcPct val="50000"/>
              </a:spcBef>
            </a:pPr>
            <a:endParaRPr lang="en-US" altLang="en-US" u="none"/>
          </a:p>
        </p:txBody>
      </p:sp>
      <p:sp>
        <p:nvSpPr>
          <p:cNvPr id="51205" name="Content Placeholder 1"/>
          <p:cNvSpPr>
            <a:spLocks noGrp="1"/>
          </p:cNvSpPr>
          <p:nvPr>
            <p:ph idx="1"/>
          </p:nvPr>
        </p:nvSpPr>
        <p:spPr/>
        <p:txBody>
          <a:bodyPr/>
          <a:lstStyle/>
          <a:p>
            <a:r>
              <a:rPr lang="en-US" smtClean="0"/>
              <a:t>Mesh topologies involve the concept of routes. Unlike each of the previous topologies, messages sent on a mesh network can take any of several possible paths from source to destination. (Recall that even in a ring, although two cable paths exist, messages can only travel in one direction.) Some WANs , most notably the Internet, employ mesh routing. A mesh network in which every device connects to every other is called a full mesh. As shown in the illustration below, partial mesh networks also exist in which some devices connect only indirectly to others. </a:t>
            </a:r>
          </a:p>
          <a:p>
            <a:endParaRPr lang="en-US" smtClean="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BUS</a:t>
            </a:r>
          </a:p>
        </p:txBody>
      </p:sp>
      <p:sp>
        <p:nvSpPr>
          <p:cNvPr id="52227" name="Rectangle 3"/>
          <p:cNvSpPr>
            <a:spLocks noChangeArrowheads="1"/>
          </p:cNvSpPr>
          <p:nvPr/>
        </p:nvSpPr>
        <p:spPr bwMode="auto">
          <a:xfrm>
            <a:off x="331788" y="1370013"/>
            <a:ext cx="8629650" cy="457200"/>
          </a:xfrm>
          <a:prstGeom prst="rect">
            <a:avLst/>
          </a:prstGeom>
          <a:noFill/>
          <a:ln w="9525">
            <a:noFill/>
            <a:miter lim="800000"/>
            <a:headEnd/>
            <a:tailEnd/>
          </a:ln>
        </p:spPr>
        <p:txBody>
          <a:bodyPr>
            <a:spAutoFit/>
          </a:bodyPr>
          <a:lstStyle/>
          <a:p>
            <a:endParaRPr lang="en-US" altLang="en-US" u="none"/>
          </a:p>
        </p:txBody>
      </p:sp>
      <p:sp>
        <p:nvSpPr>
          <p:cNvPr id="52228" name="Text Box 4"/>
          <p:cNvSpPr txBox="1">
            <a:spLocks noChangeArrowheads="1"/>
          </p:cNvSpPr>
          <p:nvPr/>
        </p:nvSpPr>
        <p:spPr bwMode="auto">
          <a:xfrm>
            <a:off x="300038" y="1114425"/>
            <a:ext cx="8480425" cy="457200"/>
          </a:xfrm>
          <a:prstGeom prst="rect">
            <a:avLst/>
          </a:prstGeom>
          <a:noFill/>
          <a:ln w="9525">
            <a:noFill/>
            <a:miter lim="800000"/>
            <a:headEnd/>
            <a:tailEnd/>
          </a:ln>
        </p:spPr>
        <p:txBody>
          <a:bodyPr>
            <a:spAutoFit/>
          </a:bodyPr>
          <a:lstStyle/>
          <a:p>
            <a:pPr>
              <a:spcBef>
                <a:spcPct val="50000"/>
              </a:spcBef>
            </a:pPr>
            <a:endParaRPr lang="en-US" altLang="en-US" u="none"/>
          </a:p>
        </p:txBody>
      </p:sp>
      <p:pic>
        <p:nvPicPr>
          <p:cNvPr id="52229" name="Picture 7"/>
          <p:cNvPicPr>
            <a:picLocks noGrp="1" noChangeAspect="1" noChangeArrowheads="1"/>
          </p:cNvPicPr>
          <p:nvPr>
            <p:ph idx="1"/>
          </p:nvPr>
        </p:nvPicPr>
        <p:blipFill>
          <a:blip r:embed="rId2"/>
          <a:srcRect/>
          <a:stretch>
            <a:fillRect/>
          </a:stretch>
        </p:blipFill>
        <p:spPr>
          <a:xfrm>
            <a:off x="1744663" y="1920875"/>
            <a:ext cx="5703887" cy="3409950"/>
          </a:xfrm>
          <a:noFill/>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595313"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Transmission Speed</a:t>
            </a:r>
          </a:p>
        </p:txBody>
      </p:sp>
      <p:sp>
        <p:nvSpPr>
          <p:cNvPr id="7171" name="Rectangle 6"/>
          <p:cNvSpPr>
            <a:spLocks noChangeArrowheads="1"/>
          </p:cNvSpPr>
          <p:nvPr/>
        </p:nvSpPr>
        <p:spPr bwMode="auto">
          <a:xfrm>
            <a:off x="544513" y="1557338"/>
            <a:ext cx="8029575" cy="2282825"/>
          </a:xfrm>
          <a:prstGeom prst="rect">
            <a:avLst/>
          </a:prstGeom>
          <a:noFill/>
          <a:ln w="9525">
            <a:noFill/>
            <a:miter lim="800000"/>
            <a:headEnd/>
            <a:tailEnd/>
          </a:ln>
        </p:spPr>
        <p:txBody>
          <a:bodyPr>
            <a:spAutoFit/>
          </a:bodyPr>
          <a:lstStyle/>
          <a:p>
            <a:r>
              <a:rPr lang="en-US" altLang="en-US" u="none"/>
              <a:t>§ </a:t>
            </a:r>
            <a:r>
              <a:rPr lang="en-US" altLang="en-US" b="1" u="none"/>
              <a:t>Bandwidth</a:t>
            </a:r>
            <a:r>
              <a:rPr lang="en-US" altLang="en-US" u="none"/>
              <a:t>: Range of frequencies available for data</a:t>
            </a:r>
          </a:p>
          <a:p>
            <a:r>
              <a:rPr lang="en-US" altLang="en-US" u="none"/>
              <a:t>transmission. It refers to data transmission rate. Higher</a:t>
            </a:r>
          </a:p>
          <a:p>
            <a:r>
              <a:rPr lang="en-US" altLang="en-US" u="none"/>
              <a:t>the bandwidth, the more data it can transmit</a:t>
            </a:r>
          </a:p>
          <a:p>
            <a:endParaRPr lang="en-US" altLang="en-US" u="none"/>
          </a:p>
          <a:p>
            <a:r>
              <a:rPr lang="en-US" altLang="en-US" u="none"/>
              <a:t>§ </a:t>
            </a:r>
            <a:r>
              <a:rPr lang="en-US" altLang="en-US" b="1" u="none"/>
              <a:t>Baud</a:t>
            </a:r>
            <a:r>
              <a:rPr lang="en-US" altLang="en-US" u="none"/>
              <a:t>: Unit of measurement of data transfer rate.</a:t>
            </a:r>
          </a:p>
          <a:p>
            <a:r>
              <a:rPr lang="en-US" altLang="en-US" u="none"/>
              <a:t>Measured in bits per second (bps)</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BUS</a:t>
            </a:r>
          </a:p>
        </p:txBody>
      </p:sp>
      <p:sp>
        <p:nvSpPr>
          <p:cNvPr id="53251" name="Rectangle 3"/>
          <p:cNvSpPr>
            <a:spLocks noChangeArrowheads="1"/>
          </p:cNvSpPr>
          <p:nvPr/>
        </p:nvSpPr>
        <p:spPr bwMode="auto">
          <a:xfrm>
            <a:off x="331788" y="1370013"/>
            <a:ext cx="8629650" cy="457200"/>
          </a:xfrm>
          <a:prstGeom prst="rect">
            <a:avLst/>
          </a:prstGeom>
          <a:noFill/>
          <a:ln w="9525">
            <a:noFill/>
            <a:miter lim="800000"/>
            <a:headEnd/>
            <a:tailEnd/>
          </a:ln>
        </p:spPr>
        <p:txBody>
          <a:bodyPr>
            <a:spAutoFit/>
          </a:bodyPr>
          <a:lstStyle/>
          <a:p>
            <a:endParaRPr lang="en-US" altLang="en-US" u="none"/>
          </a:p>
        </p:txBody>
      </p:sp>
      <p:sp>
        <p:nvSpPr>
          <p:cNvPr id="53252" name="Text Box 4"/>
          <p:cNvSpPr txBox="1">
            <a:spLocks noChangeArrowheads="1"/>
          </p:cNvSpPr>
          <p:nvPr/>
        </p:nvSpPr>
        <p:spPr bwMode="auto">
          <a:xfrm>
            <a:off x="300038" y="1114425"/>
            <a:ext cx="8480425" cy="457200"/>
          </a:xfrm>
          <a:prstGeom prst="rect">
            <a:avLst/>
          </a:prstGeom>
          <a:noFill/>
          <a:ln w="9525">
            <a:noFill/>
            <a:miter lim="800000"/>
            <a:headEnd/>
            <a:tailEnd/>
          </a:ln>
        </p:spPr>
        <p:txBody>
          <a:bodyPr>
            <a:spAutoFit/>
          </a:bodyPr>
          <a:lstStyle/>
          <a:p>
            <a:pPr>
              <a:spcBef>
                <a:spcPct val="50000"/>
              </a:spcBef>
            </a:pPr>
            <a:endParaRPr lang="en-US" altLang="en-US" u="none"/>
          </a:p>
        </p:txBody>
      </p:sp>
      <p:sp>
        <p:nvSpPr>
          <p:cNvPr id="53253" name="Content Placeholder 1"/>
          <p:cNvSpPr>
            <a:spLocks noGrp="1"/>
          </p:cNvSpPr>
          <p:nvPr>
            <p:ph idx="1"/>
          </p:nvPr>
        </p:nvSpPr>
        <p:spPr/>
        <p:txBody>
          <a:bodyPr/>
          <a:lstStyle/>
          <a:p>
            <a:r>
              <a:rPr lang="en-US" smtClean="0"/>
              <a:t>Bus networks (not to be confused with the system bus of a computer) use a common backbone to connect all devices. A single cable, the backbone functions as a shared communication medium that devices attach or tap into with an interface connector. A device wanting to communicate with another device on the network sends a broadcast message onto the wire that all other devices see, but only the intended recipient actually accepts and processes the message. </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Hybrid</a:t>
            </a:r>
          </a:p>
        </p:txBody>
      </p:sp>
      <p:sp>
        <p:nvSpPr>
          <p:cNvPr id="54275" name="Rectangle 3"/>
          <p:cNvSpPr>
            <a:spLocks noChangeArrowheads="1"/>
          </p:cNvSpPr>
          <p:nvPr/>
        </p:nvSpPr>
        <p:spPr bwMode="auto">
          <a:xfrm>
            <a:off x="331788" y="1370013"/>
            <a:ext cx="8629650" cy="457200"/>
          </a:xfrm>
          <a:prstGeom prst="rect">
            <a:avLst/>
          </a:prstGeom>
          <a:noFill/>
          <a:ln w="9525">
            <a:noFill/>
            <a:miter lim="800000"/>
            <a:headEnd/>
            <a:tailEnd/>
          </a:ln>
        </p:spPr>
        <p:txBody>
          <a:bodyPr>
            <a:spAutoFit/>
          </a:bodyPr>
          <a:lstStyle/>
          <a:p>
            <a:endParaRPr lang="en-US" altLang="en-US" u="none"/>
          </a:p>
        </p:txBody>
      </p:sp>
      <p:sp>
        <p:nvSpPr>
          <p:cNvPr id="54276" name="Text Box 4"/>
          <p:cNvSpPr txBox="1">
            <a:spLocks noChangeArrowheads="1"/>
          </p:cNvSpPr>
          <p:nvPr/>
        </p:nvSpPr>
        <p:spPr bwMode="auto">
          <a:xfrm>
            <a:off x="300038" y="1114425"/>
            <a:ext cx="8480425" cy="457200"/>
          </a:xfrm>
          <a:prstGeom prst="rect">
            <a:avLst/>
          </a:prstGeom>
          <a:noFill/>
          <a:ln w="9525">
            <a:noFill/>
            <a:miter lim="800000"/>
            <a:headEnd/>
            <a:tailEnd/>
          </a:ln>
        </p:spPr>
        <p:txBody>
          <a:bodyPr>
            <a:spAutoFit/>
          </a:bodyPr>
          <a:lstStyle/>
          <a:p>
            <a:pPr>
              <a:spcBef>
                <a:spcPct val="50000"/>
              </a:spcBef>
            </a:pPr>
            <a:endParaRPr lang="en-US" altLang="en-US" u="none"/>
          </a:p>
        </p:txBody>
      </p:sp>
      <p:pic>
        <p:nvPicPr>
          <p:cNvPr id="54277" name="Picture 7"/>
          <p:cNvPicPr>
            <a:picLocks noGrp="1" noChangeAspect="1" noChangeArrowheads="1"/>
          </p:cNvPicPr>
          <p:nvPr>
            <p:ph idx="1"/>
          </p:nvPr>
        </p:nvPicPr>
        <p:blipFill>
          <a:blip r:embed="rId2"/>
          <a:srcRect/>
          <a:stretch>
            <a:fillRect/>
          </a:stretch>
        </p:blipFill>
        <p:spPr>
          <a:xfrm>
            <a:off x="1339850" y="2022475"/>
            <a:ext cx="6513513" cy="3206750"/>
          </a:xfrm>
          <a:noFill/>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Network Types</a:t>
            </a:r>
          </a:p>
        </p:txBody>
      </p:sp>
      <p:sp>
        <p:nvSpPr>
          <p:cNvPr id="55299" name="Rectangle 3"/>
          <p:cNvSpPr>
            <a:spLocks noChangeArrowheads="1"/>
          </p:cNvSpPr>
          <p:nvPr/>
        </p:nvSpPr>
        <p:spPr bwMode="auto">
          <a:xfrm>
            <a:off x="331788" y="1370013"/>
            <a:ext cx="8629650" cy="457200"/>
          </a:xfrm>
          <a:prstGeom prst="rect">
            <a:avLst/>
          </a:prstGeom>
          <a:noFill/>
          <a:ln w="9525">
            <a:noFill/>
            <a:miter lim="800000"/>
            <a:headEnd/>
            <a:tailEnd/>
          </a:ln>
        </p:spPr>
        <p:txBody>
          <a:bodyPr>
            <a:spAutoFit/>
          </a:bodyPr>
          <a:lstStyle/>
          <a:p>
            <a:endParaRPr lang="en-US" altLang="en-US" u="none"/>
          </a:p>
        </p:txBody>
      </p:sp>
      <p:sp>
        <p:nvSpPr>
          <p:cNvPr id="55300" name="Text Box 4"/>
          <p:cNvSpPr txBox="1">
            <a:spLocks noChangeArrowheads="1"/>
          </p:cNvSpPr>
          <p:nvPr/>
        </p:nvSpPr>
        <p:spPr bwMode="auto">
          <a:xfrm>
            <a:off x="300038" y="1114425"/>
            <a:ext cx="8480425" cy="457200"/>
          </a:xfrm>
          <a:prstGeom prst="rect">
            <a:avLst/>
          </a:prstGeom>
          <a:noFill/>
          <a:ln w="9525">
            <a:noFill/>
            <a:miter lim="800000"/>
            <a:headEnd/>
            <a:tailEnd/>
          </a:ln>
        </p:spPr>
        <p:txBody>
          <a:bodyPr>
            <a:spAutoFit/>
          </a:bodyPr>
          <a:lstStyle/>
          <a:p>
            <a:pPr>
              <a:spcBef>
                <a:spcPct val="50000"/>
              </a:spcBef>
            </a:pPr>
            <a:endParaRPr lang="en-US" altLang="en-US" u="none"/>
          </a:p>
        </p:txBody>
      </p:sp>
      <p:sp>
        <p:nvSpPr>
          <p:cNvPr id="55301" name="Text Box 7"/>
          <p:cNvSpPr txBox="1">
            <a:spLocks noChangeArrowheads="1"/>
          </p:cNvSpPr>
          <p:nvPr/>
        </p:nvSpPr>
        <p:spPr bwMode="auto">
          <a:xfrm>
            <a:off x="350838" y="1039813"/>
            <a:ext cx="8216900" cy="5448300"/>
          </a:xfrm>
          <a:prstGeom prst="rect">
            <a:avLst/>
          </a:prstGeom>
          <a:noFill/>
          <a:ln w="9525">
            <a:noFill/>
            <a:miter lim="800000"/>
            <a:headEnd/>
            <a:tailEnd/>
          </a:ln>
        </p:spPr>
        <p:txBody>
          <a:bodyPr>
            <a:spAutoFit/>
          </a:bodyPr>
          <a:lstStyle/>
          <a:p>
            <a:r>
              <a:rPr lang="en-US" altLang="en-US" u="none"/>
              <a:t>Networks are broadly classified into two types: Local</a:t>
            </a:r>
          </a:p>
          <a:p>
            <a:r>
              <a:rPr lang="en-US" altLang="en-US" u="none"/>
              <a:t>Area Network (LAN) and Wide Area Network (WAN)</a:t>
            </a:r>
          </a:p>
          <a:p>
            <a:endParaRPr lang="en-US" altLang="en-US" u="none"/>
          </a:p>
          <a:p>
            <a:r>
              <a:rPr lang="en-US" altLang="en-US" u="none"/>
              <a:t>§ </a:t>
            </a:r>
            <a:r>
              <a:rPr lang="en-US" altLang="en-US" b="1" u="none"/>
              <a:t>Local Area Network (LAN) as compared to WAN:</a:t>
            </a:r>
          </a:p>
          <a:p>
            <a:endParaRPr lang="en-US" altLang="en-US" u="none"/>
          </a:p>
          <a:p>
            <a:r>
              <a:rPr lang="en-US" altLang="en-US" i="1" u="none"/>
              <a:t>§ Limited to a small geographic coverage</a:t>
            </a:r>
          </a:p>
          <a:p>
            <a:r>
              <a:rPr lang="en-US" altLang="en-US" i="1" u="none"/>
              <a:t>§ Has much higher data transmission rate</a:t>
            </a:r>
          </a:p>
          <a:p>
            <a:r>
              <a:rPr lang="en-US" altLang="en-US" i="1" u="none"/>
              <a:t>§ Experiences fewer data transmission errors</a:t>
            </a:r>
          </a:p>
          <a:p>
            <a:r>
              <a:rPr lang="en-US" altLang="en-US" i="1" u="none"/>
              <a:t>§ Has lower data communication cost</a:t>
            </a:r>
          </a:p>
          <a:p>
            <a:r>
              <a:rPr lang="en-US" altLang="en-US" i="1" u="none"/>
              <a:t>§ Typically owned by a single organization</a:t>
            </a:r>
          </a:p>
          <a:p>
            <a:r>
              <a:rPr lang="en-US" altLang="en-US" i="1" u="none"/>
              <a:t>§ Networks that share some of the characteristics of both</a:t>
            </a:r>
          </a:p>
          <a:p>
            <a:r>
              <a:rPr lang="en-US" altLang="en-US" i="1" u="none"/>
              <a:t>LANs and WANs are referred to as Metropolitan Area</a:t>
            </a:r>
          </a:p>
          <a:p>
            <a:r>
              <a:rPr lang="en-US" altLang="en-US" i="1" u="none"/>
              <a:t>Network (MAN)</a:t>
            </a:r>
          </a:p>
          <a:p>
            <a:pPr>
              <a:spcBef>
                <a:spcPct val="50000"/>
              </a:spcBef>
            </a:pPr>
            <a:endParaRPr lang="en-US" altLang="en-US" u="none"/>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Communication Protocols</a:t>
            </a:r>
          </a:p>
        </p:txBody>
      </p:sp>
      <p:sp>
        <p:nvSpPr>
          <p:cNvPr id="56323" name="Rectangle 3"/>
          <p:cNvSpPr>
            <a:spLocks noChangeArrowheads="1"/>
          </p:cNvSpPr>
          <p:nvPr/>
        </p:nvSpPr>
        <p:spPr bwMode="auto">
          <a:xfrm>
            <a:off x="331788" y="1370013"/>
            <a:ext cx="8629650" cy="457200"/>
          </a:xfrm>
          <a:prstGeom prst="rect">
            <a:avLst/>
          </a:prstGeom>
          <a:noFill/>
          <a:ln w="9525">
            <a:noFill/>
            <a:miter lim="800000"/>
            <a:headEnd/>
            <a:tailEnd/>
          </a:ln>
        </p:spPr>
        <p:txBody>
          <a:bodyPr>
            <a:spAutoFit/>
          </a:bodyPr>
          <a:lstStyle/>
          <a:p>
            <a:endParaRPr lang="en-US" altLang="en-US" u="none"/>
          </a:p>
        </p:txBody>
      </p:sp>
      <p:sp>
        <p:nvSpPr>
          <p:cNvPr id="56324" name="Text Box 4"/>
          <p:cNvSpPr txBox="1">
            <a:spLocks noChangeArrowheads="1"/>
          </p:cNvSpPr>
          <p:nvPr/>
        </p:nvSpPr>
        <p:spPr bwMode="auto">
          <a:xfrm>
            <a:off x="300038" y="1114425"/>
            <a:ext cx="8480425" cy="457200"/>
          </a:xfrm>
          <a:prstGeom prst="rect">
            <a:avLst/>
          </a:prstGeom>
          <a:noFill/>
          <a:ln w="9525">
            <a:noFill/>
            <a:miter lim="800000"/>
            <a:headEnd/>
            <a:tailEnd/>
          </a:ln>
        </p:spPr>
        <p:txBody>
          <a:bodyPr>
            <a:spAutoFit/>
          </a:bodyPr>
          <a:lstStyle/>
          <a:p>
            <a:pPr>
              <a:spcBef>
                <a:spcPct val="50000"/>
              </a:spcBef>
            </a:pPr>
            <a:endParaRPr lang="en-US" altLang="en-US" u="none"/>
          </a:p>
        </p:txBody>
      </p:sp>
      <p:sp>
        <p:nvSpPr>
          <p:cNvPr id="56325" name="Text Box 5"/>
          <p:cNvSpPr txBox="1">
            <a:spLocks noChangeArrowheads="1"/>
          </p:cNvSpPr>
          <p:nvPr/>
        </p:nvSpPr>
        <p:spPr bwMode="auto">
          <a:xfrm>
            <a:off x="350838" y="1039813"/>
            <a:ext cx="8216900" cy="5021262"/>
          </a:xfrm>
          <a:prstGeom prst="rect">
            <a:avLst/>
          </a:prstGeom>
          <a:noFill/>
          <a:ln w="9525">
            <a:noFill/>
            <a:miter lim="800000"/>
            <a:headEnd/>
            <a:tailEnd/>
          </a:ln>
        </p:spPr>
        <p:txBody>
          <a:bodyPr>
            <a:spAutoFit/>
          </a:bodyPr>
          <a:lstStyle/>
          <a:p>
            <a:r>
              <a:rPr lang="en-US" altLang="en-US" u="none"/>
              <a:t>Protocol is a set of formal operating rules, procedures,</a:t>
            </a:r>
          </a:p>
          <a:p>
            <a:r>
              <a:rPr lang="en-US" altLang="en-US" u="none"/>
              <a:t>or conventions that govern a given process</a:t>
            </a:r>
          </a:p>
          <a:p>
            <a:endParaRPr lang="en-US" altLang="en-US" u="none"/>
          </a:p>
          <a:p>
            <a:r>
              <a:rPr lang="en-US" altLang="en-US" u="none"/>
              <a:t>Communication protocol describes rules that govern</a:t>
            </a:r>
          </a:p>
          <a:p>
            <a:r>
              <a:rPr lang="en-US" altLang="en-US" u="none"/>
              <a:t>transmission of data over communication networks</a:t>
            </a:r>
          </a:p>
          <a:p>
            <a:endParaRPr lang="en-US" altLang="en-US" u="none"/>
          </a:p>
          <a:p>
            <a:r>
              <a:rPr lang="en-US" altLang="en-US" u="none"/>
              <a:t>§ Roles of communication protocol:</a:t>
            </a:r>
          </a:p>
          <a:p>
            <a:r>
              <a:rPr lang="en-US" altLang="en-US" u="none"/>
              <a:t>§ Data sequencing</a:t>
            </a:r>
          </a:p>
          <a:p>
            <a:r>
              <a:rPr lang="en-US" altLang="en-US" u="none"/>
              <a:t>§ Data routing</a:t>
            </a:r>
          </a:p>
          <a:p>
            <a:r>
              <a:rPr lang="en-US" altLang="en-US" u="none"/>
              <a:t>§ Data formatting</a:t>
            </a:r>
          </a:p>
          <a:p>
            <a:r>
              <a:rPr lang="en-US" altLang="en-US" u="none"/>
              <a:t>§ Flow control</a:t>
            </a:r>
          </a:p>
          <a:p>
            <a:r>
              <a:rPr lang="en-US" altLang="en-US" u="none"/>
              <a:t>§ Error control</a:t>
            </a:r>
          </a:p>
          <a:p>
            <a:pPr>
              <a:spcBef>
                <a:spcPct val="50000"/>
              </a:spcBef>
            </a:pPr>
            <a:endParaRPr lang="en-US" altLang="en-US" u="none"/>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Communication Protocols</a:t>
            </a:r>
          </a:p>
        </p:txBody>
      </p:sp>
      <p:sp>
        <p:nvSpPr>
          <p:cNvPr id="57347" name="Rectangle 3"/>
          <p:cNvSpPr>
            <a:spLocks noChangeArrowheads="1"/>
          </p:cNvSpPr>
          <p:nvPr/>
        </p:nvSpPr>
        <p:spPr bwMode="auto">
          <a:xfrm>
            <a:off x="331788" y="1370013"/>
            <a:ext cx="8629650" cy="457200"/>
          </a:xfrm>
          <a:prstGeom prst="rect">
            <a:avLst/>
          </a:prstGeom>
          <a:noFill/>
          <a:ln w="9525">
            <a:noFill/>
            <a:miter lim="800000"/>
            <a:headEnd/>
            <a:tailEnd/>
          </a:ln>
        </p:spPr>
        <p:txBody>
          <a:bodyPr>
            <a:spAutoFit/>
          </a:bodyPr>
          <a:lstStyle/>
          <a:p>
            <a:endParaRPr lang="en-US" altLang="en-US" u="none"/>
          </a:p>
        </p:txBody>
      </p:sp>
      <p:sp>
        <p:nvSpPr>
          <p:cNvPr id="57348" name="Text Box 4"/>
          <p:cNvSpPr txBox="1">
            <a:spLocks noChangeArrowheads="1"/>
          </p:cNvSpPr>
          <p:nvPr/>
        </p:nvSpPr>
        <p:spPr bwMode="auto">
          <a:xfrm>
            <a:off x="300038" y="1114425"/>
            <a:ext cx="8480425" cy="457200"/>
          </a:xfrm>
          <a:prstGeom prst="rect">
            <a:avLst/>
          </a:prstGeom>
          <a:noFill/>
          <a:ln w="9525">
            <a:noFill/>
            <a:miter lim="800000"/>
            <a:headEnd/>
            <a:tailEnd/>
          </a:ln>
        </p:spPr>
        <p:txBody>
          <a:bodyPr>
            <a:spAutoFit/>
          </a:bodyPr>
          <a:lstStyle/>
          <a:p>
            <a:pPr>
              <a:spcBef>
                <a:spcPct val="50000"/>
              </a:spcBef>
            </a:pPr>
            <a:endParaRPr lang="en-US" altLang="en-US" u="none"/>
          </a:p>
        </p:txBody>
      </p:sp>
      <p:sp>
        <p:nvSpPr>
          <p:cNvPr id="57349" name="Text Box 5"/>
          <p:cNvSpPr txBox="1">
            <a:spLocks noChangeArrowheads="1"/>
          </p:cNvSpPr>
          <p:nvPr/>
        </p:nvSpPr>
        <p:spPr bwMode="auto">
          <a:xfrm>
            <a:off x="350838" y="1039813"/>
            <a:ext cx="8216900" cy="4473575"/>
          </a:xfrm>
          <a:prstGeom prst="rect">
            <a:avLst/>
          </a:prstGeom>
          <a:noFill/>
          <a:ln w="9525">
            <a:noFill/>
            <a:miter lim="800000"/>
            <a:headEnd/>
            <a:tailEnd/>
          </a:ln>
        </p:spPr>
        <p:txBody>
          <a:bodyPr>
            <a:spAutoFit/>
          </a:bodyPr>
          <a:lstStyle/>
          <a:p>
            <a:r>
              <a:rPr lang="en-US" altLang="en-US" u="none"/>
              <a:t>§ Precedence and order of transmission</a:t>
            </a:r>
          </a:p>
          <a:p>
            <a:r>
              <a:rPr lang="en-US" altLang="en-US" u="none"/>
              <a:t>§ Connection establishment and termination</a:t>
            </a:r>
          </a:p>
          <a:p>
            <a:r>
              <a:rPr lang="en-US" altLang="en-US" u="none"/>
              <a:t>§ Data security</a:t>
            </a:r>
          </a:p>
          <a:p>
            <a:r>
              <a:rPr lang="en-US" altLang="en-US" u="none"/>
              <a:t>§ Log information.</a:t>
            </a:r>
          </a:p>
          <a:p>
            <a:endParaRPr lang="en-US" altLang="en-US" u="none"/>
          </a:p>
          <a:p>
            <a:r>
              <a:rPr lang="en-US" altLang="en-US" u="none"/>
              <a:t>§ Communication protocols are normally split up into a</a:t>
            </a:r>
          </a:p>
          <a:p>
            <a:r>
              <a:rPr lang="en-US" altLang="en-US" u="none"/>
              <a:t>series of modules logically composed of a succession of</a:t>
            </a:r>
          </a:p>
          <a:p>
            <a:r>
              <a:rPr lang="en-US" altLang="en-US" u="none"/>
              <a:t>layers.</a:t>
            </a:r>
          </a:p>
          <a:p>
            <a:endParaRPr lang="en-US" altLang="en-US" u="none"/>
          </a:p>
          <a:p>
            <a:r>
              <a:rPr lang="en-US" altLang="en-US" u="none"/>
              <a:t>§ Terms </a:t>
            </a:r>
            <a:r>
              <a:rPr lang="en-US" altLang="en-US" i="1" u="none"/>
              <a:t>protocol suite</a:t>
            </a:r>
            <a:r>
              <a:rPr lang="en-US" altLang="en-US" u="none"/>
              <a:t>, </a:t>
            </a:r>
            <a:r>
              <a:rPr lang="en-US" altLang="en-US" i="1" u="none"/>
              <a:t>protocol family</a:t>
            </a:r>
            <a:r>
              <a:rPr lang="en-US" altLang="en-US" u="none"/>
              <a:t>, or </a:t>
            </a:r>
            <a:r>
              <a:rPr lang="en-US" altLang="en-US" i="1" u="none"/>
              <a:t>protocol stack</a:t>
            </a:r>
          </a:p>
          <a:p>
            <a:r>
              <a:rPr lang="en-US" altLang="en-US" u="none"/>
              <a:t>are used to refer to the collection of protocols (of all</a:t>
            </a:r>
          </a:p>
          <a:p>
            <a:r>
              <a:rPr lang="en-US" altLang="en-US" u="none"/>
              <a:t>layers) of a network system</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OSI Model</a:t>
            </a:r>
          </a:p>
        </p:txBody>
      </p:sp>
      <p:sp>
        <p:nvSpPr>
          <p:cNvPr id="59395" name="Rectangle 3"/>
          <p:cNvSpPr>
            <a:spLocks noChangeArrowheads="1"/>
          </p:cNvSpPr>
          <p:nvPr/>
        </p:nvSpPr>
        <p:spPr bwMode="auto">
          <a:xfrm>
            <a:off x="331788" y="1370013"/>
            <a:ext cx="8629650" cy="457200"/>
          </a:xfrm>
          <a:prstGeom prst="rect">
            <a:avLst/>
          </a:prstGeom>
          <a:noFill/>
          <a:ln w="9525">
            <a:noFill/>
            <a:miter lim="800000"/>
            <a:headEnd/>
            <a:tailEnd/>
          </a:ln>
        </p:spPr>
        <p:txBody>
          <a:bodyPr>
            <a:spAutoFit/>
          </a:bodyPr>
          <a:lstStyle/>
          <a:p>
            <a:endParaRPr lang="en-US" altLang="en-US" u="none"/>
          </a:p>
        </p:txBody>
      </p:sp>
      <p:sp>
        <p:nvSpPr>
          <p:cNvPr id="59396" name="Text Box 4"/>
          <p:cNvSpPr txBox="1">
            <a:spLocks noChangeArrowheads="1"/>
          </p:cNvSpPr>
          <p:nvPr/>
        </p:nvSpPr>
        <p:spPr bwMode="auto">
          <a:xfrm>
            <a:off x="350838" y="1039813"/>
            <a:ext cx="8216900" cy="5203825"/>
          </a:xfrm>
          <a:prstGeom prst="rect">
            <a:avLst/>
          </a:prstGeom>
          <a:noFill/>
          <a:ln w="9525">
            <a:noFill/>
            <a:miter lim="800000"/>
            <a:headEnd/>
            <a:tailEnd/>
          </a:ln>
        </p:spPr>
        <p:txBody>
          <a:bodyPr>
            <a:spAutoFit/>
          </a:bodyPr>
          <a:lstStyle/>
          <a:p>
            <a:r>
              <a:rPr lang="en-US" altLang="en-US" u="none"/>
              <a:t>§ The Open System Interconnection (OSI) model is</a:t>
            </a:r>
          </a:p>
          <a:p>
            <a:r>
              <a:rPr lang="en-US" altLang="en-US" u="none"/>
              <a:t>framework for defining standards for linking</a:t>
            </a:r>
          </a:p>
          <a:p>
            <a:r>
              <a:rPr lang="en-US" altLang="en-US" u="none"/>
              <a:t>heterogeneous computers in a packet switched</a:t>
            </a:r>
          </a:p>
          <a:p>
            <a:r>
              <a:rPr lang="en-US" altLang="en-US" u="none"/>
              <a:t>Network</a:t>
            </a:r>
          </a:p>
          <a:p>
            <a:endParaRPr lang="en-US" altLang="en-US" u="none"/>
          </a:p>
          <a:p>
            <a:r>
              <a:rPr lang="en-US" altLang="en-US" u="none"/>
              <a:t>§ Standardized OSI protocol makes it possible for any</a:t>
            </a:r>
          </a:p>
          <a:p>
            <a:r>
              <a:rPr lang="en-US" altLang="en-US" u="none"/>
              <a:t>two heterogeneous computer systems, located</a:t>
            </a:r>
          </a:p>
          <a:p>
            <a:r>
              <a:rPr lang="en-US" altLang="en-US" u="none"/>
              <a:t>anywhere in the world, to easily communicate with</a:t>
            </a:r>
          </a:p>
          <a:p>
            <a:r>
              <a:rPr lang="en-US" altLang="en-US" u="none"/>
              <a:t>each other</a:t>
            </a:r>
          </a:p>
          <a:p>
            <a:endParaRPr lang="en-US" altLang="en-US" u="none"/>
          </a:p>
          <a:p>
            <a:r>
              <a:rPr lang="en-US" altLang="en-US" u="none"/>
              <a:t>§ Separate set of protocols is defined for each layer in its</a:t>
            </a:r>
          </a:p>
          <a:p>
            <a:r>
              <a:rPr lang="en-US" altLang="en-US" u="none"/>
              <a:t>seven-layer architecture. Each layer has an</a:t>
            </a:r>
          </a:p>
          <a:p>
            <a:r>
              <a:rPr lang="en-US" altLang="en-US" u="none"/>
              <a:t>independent function</a:t>
            </a:r>
          </a:p>
          <a:p>
            <a:endParaRPr lang="en-US" altLang="en-US" u="none"/>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bwMode="auto">
          <a:xfrm>
            <a:off x="66675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eaLnBrk="1" hangingPunct="1">
              <a:lnSpc>
                <a:spcPct val="88000"/>
              </a:lnSpc>
            </a:pPr>
            <a:r>
              <a:rPr lang="en-US" altLang="en-US" b="1" smtClean="0">
                <a:solidFill>
                  <a:srgbClr val="FEF800"/>
                </a:solidFill>
                <a:latin typeface="Avant Garde" charset="0"/>
              </a:rPr>
              <a:t>OSI Model</a:t>
            </a:r>
          </a:p>
        </p:txBody>
      </p:sp>
      <p:pic>
        <p:nvPicPr>
          <p:cNvPr id="60419" name="Picture 5"/>
          <p:cNvPicPr>
            <a:picLocks noGrp="1" noChangeAspect="1" noChangeArrowheads="1"/>
          </p:cNvPicPr>
          <p:nvPr>
            <p:ph idx="1"/>
          </p:nvPr>
        </p:nvPicPr>
        <p:blipFill>
          <a:blip r:embed="rId2"/>
          <a:srcRect/>
          <a:stretch>
            <a:fillRect/>
          </a:stretch>
        </p:blipFill>
        <p:spPr>
          <a:xfrm>
            <a:off x="2230438" y="1419225"/>
            <a:ext cx="4733925" cy="4413250"/>
          </a:xfrm>
          <a:noFill/>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bwMode="auto">
          <a:xfrm>
            <a:off x="66675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eaLnBrk="1" hangingPunct="1">
              <a:lnSpc>
                <a:spcPct val="88000"/>
              </a:lnSpc>
            </a:pPr>
            <a:r>
              <a:rPr lang="en-US" altLang="en-US" b="1" smtClean="0">
                <a:solidFill>
                  <a:srgbClr val="FEF800"/>
                </a:solidFill>
                <a:latin typeface="Avant Garde" charset="0"/>
              </a:rPr>
              <a:t>Physical Layer</a:t>
            </a:r>
          </a:p>
        </p:txBody>
      </p:sp>
      <p:pic>
        <p:nvPicPr>
          <p:cNvPr id="61443" name="Picture 5"/>
          <p:cNvPicPr>
            <a:picLocks noGrp="1" noChangeAspect="1" noChangeArrowheads="1"/>
          </p:cNvPicPr>
          <p:nvPr>
            <p:ph idx="1"/>
          </p:nvPr>
        </p:nvPicPr>
        <p:blipFill>
          <a:blip r:embed="rId2"/>
          <a:srcRect/>
          <a:stretch>
            <a:fillRect/>
          </a:stretch>
        </p:blipFill>
        <p:spPr>
          <a:xfrm>
            <a:off x="0" y="3106738"/>
            <a:ext cx="8709025" cy="3135312"/>
          </a:xfrm>
          <a:noFill/>
        </p:spPr>
      </p:pic>
      <p:sp>
        <p:nvSpPr>
          <p:cNvPr id="61444" name="Rectangle 6"/>
          <p:cNvSpPr>
            <a:spLocks noChangeArrowheads="1"/>
          </p:cNvSpPr>
          <p:nvPr/>
        </p:nvSpPr>
        <p:spPr bwMode="auto">
          <a:xfrm>
            <a:off x="857250" y="1090613"/>
            <a:ext cx="7543800" cy="1797050"/>
          </a:xfrm>
          <a:prstGeom prst="rect">
            <a:avLst/>
          </a:prstGeom>
          <a:solidFill>
            <a:schemeClr val="bg1"/>
          </a:solidFill>
          <a:ln w="57150">
            <a:solidFill>
              <a:srgbClr val="FF0066"/>
            </a:solidFill>
            <a:miter lim="800000"/>
            <a:headEnd/>
            <a:tailEnd/>
          </a:ln>
        </p:spPr>
        <p:txBody>
          <a:bodyPr>
            <a:spAutoFit/>
          </a:bodyPr>
          <a:lstStyle/>
          <a:p>
            <a:pPr algn="ctr">
              <a:spcBef>
                <a:spcPts val="1200"/>
              </a:spcBef>
              <a:spcAft>
                <a:spcPts val="1000"/>
              </a:spcAft>
            </a:pPr>
            <a:r>
              <a:rPr lang="en-US" altLang="en-US" sz="3600" b="1" i="1"/>
              <a:t>The physical layer is responsible for transmitting individual bits from one node to the next.</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bwMode="auto">
          <a:xfrm>
            <a:off x="66675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eaLnBrk="1" hangingPunct="1">
              <a:lnSpc>
                <a:spcPct val="88000"/>
              </a:lnSpc>
            </a:pPr>
            <a:r>
              <a:rPr lang="en-US" altLang="en-US" b="1" smtClean="0">
                <a:solidFill>
                  <a:srgbClr val="FEF800"/>
                </a:solidFill>
                <a:latin typeface="Avant Garde" charset="0"/>
              </a:rPr>
              <a:t>Physical Layer</a:t>
            </a:r>
          </a:p>
        </p:txBody>
      </p:sp>
      <p:sp>
        <p:nvSpPr>
          <p:cNvPr id="62467" name="Text Box 6"/>
          <p:cNvSpPr txBox="1">
            <a:spLocks noChangeArrowheads="1"/>
          </p:cNvSpPr>
          <p:nvPr/>
        </p:nvSpPr>
        <p:spPr bwMode="auto">
          <a:xfrm>
            <a:off x="476250" y="1352550"/>
            <a:ext cx="8115300" cy="5262979"/>
          </a:xfrm>
          <a:prstGeom prst="rect">
            <a:avLst/>
          </a:prstGeom>
          <a:noFill/>
          <a:ln w="9525">
            <a:noFill/>
            <a:miter lim="800000"/>
            <a:headEnd/>
            <a:tailEnd/>
          </a:ln>
        </p:spPr>
        <p:txBody>
          <a:bodyPr>
            <a:spAutoFit/>
          </a:bodyPr>
          <a:lstStyle/>
          <a:p>
            <a:pPr>
              <a:spcBef>
                <a:spcPct val="50000"/>
              </a:spcBef>
            </a:pPr>
            <a:r>
              <a:rPr lang="en-US" altLang="en-US" b="1" dirty="0"/>
              <a:t>Responsibilities of Physical Layer :-</a:t>
            </a:r>
          </a:p>
          <a:p>
            <a:pPr>
              <a:spcBef>
                <a:spcPct val="50000"/>
              </a:spcBef>
              <a:buFontTx/>
              <a:buChar char="•"/>
            </a:pPr>
            <a:r>
              <a:rPr lang="en-US" altLang="en-US" dirty="0" smtClean="0"/>
              <a:t>Deals with Physical </a:t>
            </a:r>
            <a:r>
              <a:rPr lang="en-US" altLang="en-US" dirty="0"/>
              <a:t>Characteristics of </a:t>
            </a:r>
            <a:r>
              <a:rPr lang="en-US" altLang="en-US" dirty="0" smtClean="0"/>
              <a:t>medium.</a:t>
            </a:r>
            <a:endParaRPr lang="en-US" altLang="en-US" dirty="0"/>
          </a:p>
          <a:p>
            <a:pPr>
              <a:spcBef>
                <a:spcPct val="50000"/>
              </a:spcBef>
              <a:buFontTx/>
              <a:buChar char="•"/>
            </a:pPr>
            <a:r>
              <a:rPr lang="en-US" altLang="en-US" dirty="0"/>
              <a:t>Representation of </a:t>
            </a:r>
            <a:r>
              <a:rPr lang="en-US" altLang="en-US" dirty="0" smtClean="0"/>
              <a:t>bits (how to represent 0 and 1 by volts)</a:t>
            </a:r>
            <a:endParaRPr lang="en-US" altLang="en-US" dirty="0"/>
          </a:p>
          <a:p>
            <a:pPr>
              <a:spcBef>
                <a:spcPct val="50000"/>
              </a:spcBef>
              <a:buFontTx/>
              <a:buChar char="•"/>
            </a:pPr>
            <a:r>
              <a:rPr lang="en-US" altLang="en-US" dirty="0" smtClean="0"/>
              <a:t>Design issue mainly deals with mechanical, electrical and timing interfaces.</a:t>
            </a:r>
          </a:p>
          <a:p>
            <a:pPr>
              <a:spcBef>
                <a:spcPct val="50000"/>
              </a:spcBef>
              <a:buFontTx/>
              <a:buChar char="•"/>
            </a:pPr>
            <a:r>
              <a:rPr lang="en-US" altLang="en-US" dirty="0" smtClean="0"/>
              <a:t>Synchronization </a:t>
            </a:r>
            <a:r>
              <a:rPr lang="en-US" altLang="en-US" dirty="0"/>
              <a:t>of bits</a:t>
            </a:r>
          </a:p>
          <a:p>
            <a:pPr>
              <a:spcBef>
                <a:spcPct val="50000"/>
              </a:spcBef>
              <a:buFontTx/>
              <a:buChar char="•"/>
            </a:pPr>
            <a:r>
              <a:rPr lang="en-US" altLang="en-US" dirty="0" smtClean="0"/>
              <a:t>Transmission technique (baseband or broadband)</a:t>
            </a:r>
            <a:endParaRPr lang="en-US" altLang="en-US" dirty="0"/>
          </a:p>
          <a:p>
            <a:pPr>
              <a:spcBef>
                <a:spcPct val="50000"/>
              </a:spcBef>
              <a:buFontTx/>
              <a:buChar char="•"/>
            </a:pPr>
            <a:r>
              <a:rPr lang="en-US" altLang="en-US" dirty="0"/>
              <a:t>Physical topology</a:t>
            </a:r>
          </a:p>
          <a:p>
            <a:pPr>
              <a:spcBef>
                <a:spcPct val="50000"/>
              </a:spcBef>
              <a:buFontTx/>
              <a:buChar char="•"/>
            </a:pPr>
            <a:r>
              <a:rPr lang="en-US" altLang="en-US" dirty="0"/>
              <a:t>Transmission mode</a:t>
            </a:r>
          </a:p>
          <a:p>
            <a:pPr>
              <a:spcBef>
                <a:spcPct val="50000"/>
              </a:spcBef>
            </a:pPr>
            <a:endParaRPr lang="en-US" altLang="en-US"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bwMode="auto">
          <a:xfrm>
            <a:off x="66675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eaLnBrk="1" hangingPunct="1">
              <a:lnSpc>
                <a:spcPct val="88000"/>
              </a:lnSpc>
            </a:pPr>
            <a:r>
              <a:rPr lang="en-US" altLang="en-US" b="1" smtClean="0">
                <a:solidFill>
                  <a:srgbClr val="FEF800"/>
                </a:solidFill>
                <a:latin typeface="Avant Garde" charset="0"/>
              </a:rPr>
              <a:t>Data Link Layer</a:t>
            </a:r>
          </a:p>
        </p:txBody>
      </p:sp>
      <p:sp>
        <p:nvSpPr>
          <p:cNvPr id="63491" name="Rectangle 7"/>
          <p:cNvSpPr>
            <a:spLocks noChangeArrowheads="1"/>
          </p:cNvSpPr>
          <p:nvPr/>
        </p:nvSpPr>
        <p:spPr bwMode="auto">
          <a:xfrm>
            <a:off x="838200" y="995363"/>
            <a:ext cx="7543800" cy="1797050"/>
          </a:xfrm>
          <a:prstGeom prst="rect">
            <a:avLst/>
          </a:prstGeom>
          <a:solidFill>
            <a:schemeClr val="bg1"/>
          </a:solidFill>
          <a:ln w="57150">
            <a:solidFill>
              <a:srgbClr val="FF0066"/>
            </a:solidFill>
            <a:miter lim="800000"/>
            <a:headEnd/>
            <a:tailEnd/>
          </a:ln>
        </p:spPr>
        <p:txBody>
          <a:bodyPr>
            <a:spAutoFit/>
          </a:bodyPr>
          <a:lstStyle/>
          <a:p>
            <a:pPr algn="ctr">
              <a:spcBef>
                <a:spcPts val="1200"/>
              </a:spcBef>
              <a:spcAft>
                <a:spcPts val="1000"/>
              </a:spcAft>
            </a:pPr>
            <a:r>
              <a:rPr lang="en-US" altLang="en-US" sz="3600" b="1" i="1"/>
              <a:t>The data link layer is responsible for transmitting frames from </a:t>
            </a:r>
            <a:br>
              <a:rPr lang="en-US" altLang="en-US" sz="3600" b="1" i="1"/>
            </a:br>
            <a:r>
              <a:rPr lang="en-US" altLang="en-US" sz="3600" b="1" i="1"/>
              <a:t>one node to the next.</a:t>
            </a:r>
          </a:p>
        </p:txBody>
      </p:sp>
      <p:pic>
        <p:nvPicPr>
          <p:cNvPr id="63492" name="Picture 8"/>
          <p:cNvPicPr>
            <a:picLocks noGrp="1" noChangeAspect="1" noChangeArrowheads="1"/>
          </p:cNvPicPr>
          <p:nvPr>
            <p:ph idx="1"/>
          </p:nvPr>
        </p:nvPicPr>
        <p:blipFill>
          <a:blip r:embed="rId2"/>
          <a:srcRect/>
          <a:stretch>
            <a:fillRect/>
          </a:stretch>
        </p:blipFill>
        <p:spPr>
          <a:xfrm>
            <a:off x="0" y="2974975"/>
            <a:ext cx="9144000" cy="3008313"/>
          </a:xfrm>
          <a:noFill/>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595313"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Transmission Speed</a:t>
            </a:r>
          </a:p>
        </p:txBody>
      </p:sp>
      <p:sp>
        <p:nvSpPr>
          <p:cNvPr id="8195" name="Rectangle 3"/>
          <p:cNvSpPr>
            <a:spLocks noChangeArrowheads="1"/>
          </p:cNvSpPr>
          <p:nvPr/>
        </p:nvSpPr>
        <p:spPr bwMode="auto">
          <a:xfrm>
            <a:off x="544513" y="1168400"/>
            <a:ext cx="8029575" cy="4473575"/>
          </a:xfrm>
          <a:prstGeom prst="rect">
            <a:avLst/>
          </a:prstGeom>
          <a:noFill/>
          <a:ln w="9525">
            <a:noFill/>
            <a:miter lim="800000"/>
            <a:headEnd/>
            <a:tailEnd/>
          </a:ln>
        </p:spPr>
        <p:txBody>
          <a:bodyPr>
            <a:spAutoFit/>
          </a:bodyPr>
          <a:lstStyle/>
          <a:p>
            <a:r>
              <a:rPr lang="en-US" altLang="en-US" u="none"/>
              <a:t>§ </a:t>
            </a:r>
            <a:r>
              <a:rPr lang="en-US" altLang="en-US" b="1" u="none"/>
              <a:t>Narrowband</a:t>
            </a:r>
            <a:r>
              <a:rPr lang="en-US" altLang="en-US" u="none"/>
              <a:t>: Sub-voice grade channels in range from</a:t>
            </a:r>
          </a:p>
          <a:p>
            <a:r>
              <a:rPr lang="en-US" altLang="en-US" u="none"/>
              <a:t>45 to 300 baud. Mainly used for telegraph lines and</a:t>
            </a:r>
          </a:p>
          <a:p>
            <a:r>
              <a:rPr lang="en-US" altLang="en-US" u="none"/>
              <a:t>low-speed terminals</a:t>
            </a:r>
          </a:p>
          <a:p>
            <a:endParaRPr lang="en-US" altLang="en-US" u="none"/>
          </a:p>
          <a:p>
            <a:r>
              <a:rPr lang="en-US" altLang="en-US" u="none"/>
              <a:t>§ </a:t>
            </a:r>
            <a:r>
              <a:rPr lang="en-US" altLang="en-US" b="1" u="none"/>
              <a:t>Voiceband</a:t>
            </a:r>
            <a:r>
              <a:rPr lang="en-US" altLang="en-US" u="none"/>
              <a:t>: Voice grade channels with speed up to</a:t>
            </a:r>
          </a:p>
          <a:p>
            <a:r>
              <a:rPr lang="en-US" altLang="en-US" u="none"/>
              <a:t>9600 baud. Mainly used for ordinary telephone voice</a:t>
            </a:r>
          </a:p>
          <a:p>
            <a:r>
              <a:rPr lang="en-US" altLang="en-US" u="none"/>
              <a:t>communication and slow I/O devices</a:t>
            </a:r>
          </a:p>
          <a:p>
            <a:endParaRPr lang="en-US" altLang="en-US" u="none"/>
          </a:p>
          <a:p>
            <a:r>
              <a:rPr lang="en-US" altLang="en-US" u="none"/>
              <a:t>§ </a:t>
            </a:r>
            <a:r>
              <a:rPr lang="en-US" altLang="en-US" b="1" u="none"/>
              <a:t>Broadband</a:t>
            </a:r>
            <a:r>
              <a:rPr lang="en-US" altLang="en-US" u="none"/>
              <a:t>: High speed channels with speed up to 1</a:t>
            </a:r>
          </a:p>
          <a:p>
            <a:r>
              <a:rPr lang="en-US" altLang="en-US" u="none"/>
              <a:t>million baud or more. Mainly used for high-speed</a:t>
            </a:r>
          </a:p>
          <a:p>
            <a:r>
              <a:rPr lang="en-US" altLang="en-US" u="none"/>
              <a:t>computer-to-computer communication or for</a:t>
            </a:r>
          </a:p>
          <a:p>
            <a:r>
              <a:rPr lang="en-US" altLang="en-US" u="none"/>
              <a:t>simultaneous transmission of data</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bwMode="auto">
          <a:xfrm>
            <a:off x="66675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eaLnBrk="1" hangingPunct="1">
              <a:lnSpc>
                <a:spcPct val="88000"/>
              </a:lnSpc>
            </a:pPr>
            <a:r>
              <a:rPr lang="en-US" altLang="en-US" b="1" smtClean="0">
                <a:solidFill>
                  <a:srgbClr val="FEF800"/>
                </a:solidFill>
                <a:latin typeface="Avant Garde" charset="0"/>
              </a:rPr>
              <a:t>Data Link Layer</a:t>
            </a:r>
          </a:p>
        </p:txBody>
      </p:sp>
      <p:sp>
        <p:nvSpPr>
          <p:cNvPr id="64515" name="Text Box 6"/>
          <p:cNvSpPr txBox="1">
            <a:spLocks noChangeArrowheads="1"/>
          </p:cNvSpPr>
          <p:nvPr/>
        </p:nvSpPr>
        <p:spPr bwMode="auto">
          <a:xfrm>
            <a:off x="381000" y="1143000"/>
            <a:ext cx="8362950" cy="457200"/>
          </a:xfrm>
          <a:prstGeom prst="rect">
            <a:avLst/>
          </a:prstGeom>
          <a:noFill/>
          <a:ln w="9525">
            <a:noFill/>
            <a:miter lim="800000"/>
            <a:headEnd/>
            <a:tailEnd/>
          </a:ln>
        </p:spPr>
        <p:txBody>
          <a:bodyPr>
            <a:spAutoFit/>
          </a:bodyPr>
          <a:lstStyle/>
          <a:p>
            <a:pPr>
              <a:spcBef>
                <a:spcPct val="50000"/>
              </a:spcBef>
            </a:pPr>
            <a:endParaRPr lang="en-US" altLang="en-US"/>
          </a:p>
        </p:txBody>
      </p:sp>
      <p:sp>
        <p:nvSpPr>
          <p:cNvPr id="64516" name="Rectangle 7"/>
          <p:cNvSpPr>
            <a:spLocks noChangeArrowheads="1"/>
          </p:cNvSpPr>
          <p:nvPr/>
        </p:nvSpPr>
        <p:spPr bwMode="auto">
          <a:xfrm>
            <a:off x="476250" y="1314450"/>
            <a:ext cx="8005141" cy="4708981"/>
          </a:xfrm>
          <a:prstGeom prst="rect">
            <a:avLst/>
          </a:prstGeom>
          <a:noFill/>
          <a:ln w="9525">
            <a:noFill/>
            <a:miter lim="800000"/>
            <a:headEnd/>
            <a:tailEnd/>
          </a:ln>
        </p:spPr>
        <p:txBody>
          <a:bodyPr wrap="square">
            <a:spAutoFit/>
          </a:bodyPr>
          <a:lstStyle/>
          <a:p>
            <a:pPr>
              <a:spcBef>
                <a:spcPct val="50000"/>
              </a:spcBef>
            </a:pPr>
            <a:r>
              <a:rPr lang="en-US" altLang="en-US" sz="2000" b="1" dirty="0"/>
              <a:t>Responsibilities of Data Link Layer :-</a:t>
            </a:r>
          </a:p>
          <a:p>
            <a:pPr>
              <a:spcBef>
                <a:spcPct val="50000"/>
              </a:spcBef>
              <a:buFontTx/>
              <a:buChar char="•"/>
            </a:pPr>
            <a:r>
              <a:rPr lang="en-US" altLang="en-US" sz="2000" dirty="0" smtClean="0"/>
              <a:t>Framing – it breaks down the data into data frames and transfer them sequentially. Frames consist of character count, flag bytes, physical addresses, error codes etc.</a:t>
            </a:r>
          </a:p>
          <a:p>
            <a:pPr>
              <a:spcBef>
                <a:spcPct val="50000"/>
              </a:spcBef>
              <a:buFontTx/>
              <a:buChar char="•"/>
            </a:pPr>
            <a:r>
              <a:rPr lang="en-US" altLang="en-US" sz="2000" dirty="0" smtClean="0"/>
              <a:t>Link establishment and termination.</a:t>
            </a:r>
            <a:endParaRPr lang="en-US" altLang="en-US" sz="2000" dirty="0"/>
          </a:p>
          <a:p>
            <a:pPr>
              <a:spcBef>
                <a:spcPct val="50000"/>
              </a:spcBef>
              <a:buFontTx/>
              <a:buChar char="•"/>
            </a:pPr>
            <a:r>
              <a:rPr lang="en-US" altLang="en-US" sz="2000" dirty="0" smtClean="0"/>
              <a:t>Flow </a:t>
            </a:r>
            <a:r>
              <a:rPr lang="en-US" altLang="en-US" sz="2000" dirty="0"/>
              <a:t>Control </a:t>
            </a:r>
            <a:r>
              <a:rPr lang="en-US" altLang="en-US" sz="2000" dirty="0" smtClean="0"/>
              <a:t>– Regulating flow of control so that slow receivers are nor swamped by fast senders. Acknowledgment frames are used for this purpose.</a:t>
            </a:r>
          </a:p>
          <a:p>
            <a:pPr>
              <a:spcBef>
                <a:spcPct val="50000"/>
              </a:spcBef>
              <a:buFontTx/>
              <a:buChar char="•"/>
            </a:pPr>
            <a:r>
              <a:rPr lang="en-US" altLang="en-US" sz="2000" dirty="0" smtClean="0"/>
              <a:t>Error Control- uses error detection and error </a:t>
            </a:r>
            <a:r>
              <a:rPr lang="en-US" altLang="en-US" sz="2000" dirty="0" err="1" smtClean="0"/>
              <a:t>coorection</a:t>
            </a:r>
            <a:r>
              <a:rPr lang="en-US" altLang="en-US" sz="2000" dirty="0" smtClean="0"/>
              <a:t> codes to deal with errors that creep between data.</a:t>
            </a:r>
            <a:endParaRPr lang="en-US" altLang="en-US" sz="2000" dirty="0"/>
          </a:p>
          <a:p>
            <a:pPr>
              <a:spcBef>
                <a:spcPct val="50000"/>
              </a:spcBef>
              <a:buFontTx/>
              <a:buChar char="•"/>
            </a:pPr>
            <a:r>
              <a:rPr lang="en-US" altLang="en-US" sz="2000" dirty="0"/>
              <a:t>Access </a:t>
            </a:r>
            <a:r>
              <a:rPr lang="en-US" altLang="en-US" sz="2000" dirty="0" smtClean="0"/>
              <a:t>Control- how to control access over shared channel. </a:t>
            </a:r>
          </a:p>
          <a:p>
            <a:pPr>
              <a:spcBef>
                <a:spcPct val="50000"/>
              </a:spcBef>
            </a:pPr>
            <a:r>
              <a:rPr lang="en-US" altLang="en-US" sz="2000" dirty="0" smtClean="0"/>
              <a:t>This is done by a sub layer called MAC (Medium Access Control).</a:t>
            </a:r>
            <a:endParaRPr lang="en-US" altLang="en-US" sz="2000" dirty="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bwMode="auto">
          <a:xfrm>
            <a:off x="66675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eaLnBrk="1" hangingPunct="1">
              <a:lnSpc>
                <a:spcPct val="88000"/>
              </a:lnSpc>
            </a:pPr>
            <a:r>
              <a:rPr lang="en-US" altLang="en-US" b="1" smtClean="0">
                <a:solidFill>
                  <a:srgbClr val="FEF800"/>
                </a:solidFill>
                <a:latin typeface="Avant Garde" charset="0"/>
              </a:rPr>
              <a:t>Node to Node Delivery</a:t>
            </a:r>
          </a:p>
        </p:txBody>
      </p:sp>
      <p:pic>
        <p:nvPicPr>
          <p:cNvPr id="65539" name="Picture 6"/>
          <p:cNvPicPr>
            <a:picLocks noGrp="1" noChangeAspect="1" noChangeArrowheads="1"/>
          </p:cNvPicPr>
          <p:nvPr>
            <p:ph idx="1"/>
          </p:nvPr>
        </p:nvPicPr>
        <p:blipFill>
          <a:blip r:embed="rId2"/>
          <a:srcRect/>
          <a:stretch>
            <a:fillRect/>
          </a:stretch>
        </p:blipFill>
        <p:spPr>
          <a:xfrm>
            <a:off x="404813" y="1014413"/>
            <a:ext cx="8385175" cy="5224462"/>
          </a:xfrm>
          <a:noFill/>
        </p:spPr>
      </p:pic>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bwMode="auto">
          <a:xfrm>
            <a:off x="66675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eaLnBrk="1" hangingPunct="1">
              <a:lnSpc>
                <a:spcPct val="88000"/>
              </a:lnSpc>
            </a:pPr>
            <a:r>
              <a:rPr lang="en-US" altLang="en-US" b="1" smtClean="0">
                <a:solidFill>
                  <a:srgbClr val="FEF800"/>
                </a:solidFill>
                <a:latin typeface="Avant Garde" charset="0"/>
              </a:rPr>
              <a:t>Node to Node Delivery</a:t>
            </a:r>
          </a:p>
        </p:txBody>
      </p:sp>
      <p:sp>
        <p:nvSpPr>
          <p:cNvPr id="920581" name="Text Box 5"/>
          <p:cNvSpPr txBox="1">
            <a:spLocks noChangeArrowheads="1"/>
          </p:cNvSpPr>
          <p:nvPr/>
        </p:nvSpPr>
        <p:spPr bwMode="auto">
          <a:xfrm>
            <a:off x="258763" y="1106488"/>
            <a:ext cx="1814512" cy="617537"/>
          </a:xfrm>
          <a:prstGeom prst="rect">
            <a:avLst/>
          </a:prstGeom>
          <a:solidFill>
            <a:schemeClr val="bg1"/>
          </a:solidFill>
          <a:ln w="38100">
            <a:solidFill>
              <a:srgbClr val="FF3300"/>
            </a:solidFill>
            <a:miter lim="800000"/>
            <a:headEnd/>
            <a:tailEnd/>
          </a:ln>
          <a:effectLst/>
        </p:spPr>
        <p:txBody>
          <a:bodyPr wrap="none">
            <a:spAutoFit/>
          </a:bodyPr>
          <a:lstStyle/>
          <a:p>
            <a:pPr>
              <a:defRPr/>
            </a:pPr>
            <a:r>
              <a:rPr lang="en-US" sz="3200" b="1" i="1">
                <a:effectLst>
                  <a:outerShdw blurRad="38100" dist="38100" dir="2700000" algn="tl">
                    <a:srgbClr val="C0C0C0"/>
                  </a:outerShdw>
                </a:effectLst>
                <a:latin typeface="Arial" pitchFamily="34" charset="0"/>
                <a:cs typeface="+mn-cs"/>
              </a:rPr>
              <a:t>Example </a:t>
            </a:r>
          </a:p>
        </p:txBody>
      </p:sp>
      <p:sp>
        <p:nvSpPr>
          <p:cNvPr id="67588" name="Rectangle 6"/>
          <p:cNvSpPr>
            <a:spLocks noChangeArrowheads="1"/>
          </p:cNvSpPr>
          <p:nvPr/>
        </p:nvSpPr>
        <p:spPr bwMode="auto">
          <a:xfrm>
            <a:off x="342900" y="1936750"/>
            <a:ext cx="8458200" cy="3539430"/>
          </a:xfrm>
          <a:prstGeom prst="rect">
            <a:avLst/>
          </a:prstGeom>
          <a:noFill/>
          <a:ln w="9525">
            <a:noFill/>
            <a:miter lim="800000"/>
            <a:headEnd/>
            <a:tailEnd/>
          </a:ln>
        </p:spPr>
        <p:txBody>
          <a:bodyPr>
            <a:spAutoFit/>
          </a:bodyPr>
          <a:lstStyle/>
          <a:p>
            <a:pPr>
              <a:spcBef>
                <a:spcPct val="50000"/>
              </a:spcBef>
            </a:pPr>
            <a:r>
              <a:rPr lang="en-US" altLang="en-US" sz="2800" dirty="0">
                <a:latin typeface="Times" pitchFamily="18" charset="0"/>
              </a:rPr>
              <a:t>In </a:t>
            </a:r>
            <a:r>
              <a:rPr lang="en-US" altLang="en-US" sz="2800" dirty="0" smtClean="0">
                <a:latin typeface="Times" pitchFamily="18" charset="0"/>
              </a:rPr>
              <a:t>Figure (next slide),  </a:t>
            </a:r>
            <a:r>
              <a:rPr lang="en-US" altLang="en-US" sz="2800" dirty="0">
                <a:latin typeface="Times" pitchFamily="18" charset="0"/>
              </a:rPr>
              <a:t>a node with physical address 10 sends a frame to a node with physical address 87. The two nodes are connected by a link. At the data link level this frame contains physical addresses in the header. These are the only addresses needed. The rest of the header contains other information needed at this level. The trailer usually contains extra bits needed for error detection</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bwMode="auto">
          <a:xfrm>
            <a:off x="66675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eaLnBrk="1" hangingPunct="1">
              <a:lnSpc>
                <a:spcPct val="88000"/>
              </a:lnSpc>
            </a:pPr>
            <a:r>
              <a:rPr lang="en-US" altLang="en-US" b="1" smtClean="0">
                <a:solidFill>
                  <a:srgbClr val="FEF800"/>
                </a:solidFill>
                <a:latin typeface="Avant Garde" charset="0"/>
              </a:rPr>
              <a:t>Node to Node Delivery</a:t>
            </a:r>
          </a:p>
        </p:txBody>
      </p:sp>
      <p:sp>
        <p:nvSpPr>
          <p:cNvPr id="921603" name="Text Box 3"/>
          <p:cNvSpPr txBox="1">
            <a:spLocks noChangeArrowheads="1"/>
          </p:cNvSpPr>
          <p:nvPr/>
        </p:nvSpPr>
        <p:spPr bwMode="auto">
          <a:xfrm>
            <a:off x="258763" y="1106488"/>
            <a:ext cx="1814512" cy="617537"/>
          </a:xfrm>
          <a:prstGeom prst="rect">
            <a:avLst/>
          </a:prstGeom>
          <a:solidFill>
            <a:schemeClr val="bg1"/>
          </a:solidFill>
          <a:ln w="38100">
            <a:solidFill>
              <a:srgbClr val="FF3300"/>
            </a:solidFill>
            <a:miter lim="800000"/>
            <a:headEnd/>
            <a:tailEnd/>
          </a:ln>
          <a:effectLst/>
        </p:spPr>
        <p:txBody>
          <a:bodyPr wrap="none">
            <a:spAutoFit/>
          </a:bodyPr>
          <a:lstStyle/>
          <a:p>
            <a:pPr>
              <a:defRPr/>
            </a:pPr>
            <a:r>
              <a:rPr lang="en-US" sz="3200" b="1" i="1">
                <a:effectLst>
                  <a:outerShdw blurRad="38100" dist="38100" dir="2700000" algn="tl">
                    <a:srgbClr val="C0C0C0"/>
                  </a:outerShdw>
                </a:effectLst>
                <a:latin typeface="Arial" pitchFamily="34" charset="0"/>
                <a:cs typeface="+mn-cs"/>
              </a:rPr>
              <a:t>Example </a:t>
            </a:r>
          </a:p>
        </p:txBody>
      </p:sp>
      <p:pic>
        <p:nvPicPr>
          <p:cNvPr id="68612" name="Picture 5"/>
          <p:cNvPicPr>
            <a:picLocks noGrp="1" noChangeAspect="1" noChangeArrowheads="1"/>
          </p:cNvPicPr>
          <p:nvPr>
            <p:ph idx="1"/>
          </p:nvPr>
        </p:nvPicPr>
        <p:blipFill>
          <a:blip r:embed="rId2"/>
          <a:srcRect/>
          <a:stretch>
            <a:fillRect/>
          </a:stretch>
        </p:blipFill>
        <p:spPr>
          <a:xfrm>
            <a:off x="434975" y="2700338"/>
            <a:ext cx="8709025" cy="2576512"/>
          </a:xfrm>
          <a:noFill/>
        </p:spPr>
      </p:pic>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bwMode="auto">
          <a:xfrm>
            <a:off x="66675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eaLnBrk="1" hangingPunct="1">
              <a:lnSpc>
                <a:spcPct val="88000"/>
              </a:lnSpc>
            </a:pPr>
            <a:r>
              <a:rPr lang="en-US" altLang="en-US" b="1" smtClean="0">
                <a:solidFill>
                  <a:srgbClr val="FEF800"/>
                </a:solidFill>
                <a:latin typeface="Avant Garde" charset="0"/>
              </a:rPr>
              <a:t>Network Layer</a:t>
            </a:r>
          </a:p>
        </p:txBody>
      </p:sp>
      <p:pic>
        <p:nvPicPr>
          <p:cNvPr id="69635" name="Picture 6"/>
          <p:cNvPicPr>
            <a:picLocks noGrp="1" noChangeAspect="1" noChangeArrowheads="1"/>
          </p:cNvPicPr>
          <p:nvPr>
            <p:ph idx="1"/>
          </p:nvPr>
        </p:nvPicPr>
        <p:blipFill>
          <a:blip r:embed="rId2"/>
          <a:srcRect/>
          <a:stretch>
            <a:fillRect/>
          </a:stretch>
        </p:blipFill>
        <p:spPr>
          <a:xfrm>
            <a:off x="301625" y="3548063"/>
            <a:ext cx="8842375" cy="2689225"/>
          </a:xfrm>
          <a:noFill/>
        </p:spPr>
      </p:pic>
      <p:sp>
        <p:nvSpPr>
          <p:cNvPr id="69636" name="Rectangle 8"/>
          <p:cNvSpPr>
            <a:spLocks noChangeArrowheads="1"/>
          </p:cNvSpPr>
          <p:nvPr/>
        </p:nvSpPr>
        <p:spPr bwMode="auto">
          <a:xfrm>
            <a:off x="914400" y="1090613"/>
            <a:ext cx="7543800" cy="2346325"/>
          </a:xfrm>
          <a:prstGeom prst="rect">
            <a:avLst/>
          </a:prstGeom>
          <a:solidFill>
            <a:schemeClr val="bg1"/>
          </a:solidFill>
          <a:ln w="57150">
            <a:solidFill>
              <a:srgbClr val="FF0066"/>
            </a:solidFill>
            <a:miter lim="800000"/>
            <a:headEnd/>
            <a:tailEnd/>
          </a:ln>
        </p:spPr>
        <p:txBody>
          <a:bodyPr>
            <a:spAutoFit/>
          </a:bodyPr>
          <a:lstStyle/>
          <a:p>
            <a:pPr algn="ctr">
              <a:spcBef>
                <a:spcPts val="1200"/>
              </a:spcBef>
              <a:spcAft>
                <a:spcPts val="1000"/>
              </a:spcAft>
            </a:pPr>
            <a:r>
              <a:rPr lang="en-US" altLang="en-US" sz="3600" b="1" i="1"/>
              <a:t>The network layer is responsible for the delivery of packets from the original source to the </a:t>
            </a:r>
            <a:br>
              <a:rPr lang="en-US" altLang="en-US" sz="3600" b="1" i="1"/>
            </a:br>
            <a:r>
              <a:rPr lang="en-US" altLang="en-US" sz="3600" b="1" i="1"/>
              <a:t>final destination.</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bwMode="auto">
          <a:xfrm>
            <a:off x="66675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eaLnBrk="1" hangingPunct="1">
              <a:lnSpc>
                <a:spcPct val="88000"/>
              </a:lnSpc>
            </a:pPr>
            <a:r>
              <a:rPr lang="en-US" altLang="en-US" b="1" smtClean="0">
                <a:solidFill>
                  <a:srgbClr val="FEF800"/>
                </a:solidFill>
                <a:latin typeface="Avant Garde" charset="0"/>
              </a:rPr>
              <a:t>Network Layer</a:t>
            </a:r>
          </a:p>
        </p:txBody>
      </p:sp>
      <p:sp>
        <p:nvSpPr>
          <p:cNvPr id="70659" name="Text Box 6"/>
          <p:cNvSpPr txBox="1">
            <a:spLocks noChangeArrowheads="1"/>
          </p:cNvSpPr>
          <p:nvPr/>
        </p:nvSpPr>
        <p:spPr bwMode="auto">
          <a:xfrm>
            <a:off x="366511" y="1012065"/>
            <a:ext cx="8262334" cy="6863417"/>
          </a:xfrm>
          <a:prstGeom prst="rect">
            <a:avLst/>
          </a:prstGeom>
          <a:noFill/>
          <a:ln w="9525">
            <a:noFill/>
            <a:miter lim="800000"/>
            <a:headEnd/>
            <a:tailEnd/>
          </a:ln>
        </p:spPr>
        <p:txBody>
          <a:bodyPr wrap="square">
            <a:spAutoFit/>
          </a:bodyPr>
          <a:lstStyle/>
          <a:p>
            <a:pPr>
              <a:spcBef>
                <a:spcPct val="50000"/>
              </a:spcBef>
            </a:pPr>
            <a:r>
              <a:rPr lang="en-US" altLang="en-US" sz="2000" b="1" dirty="0"/>
              <a:t>Responsibilities of Network Layer :-</a:t>
            </a:r>
          </a:p>
          <a:p>
            <a:pPr>
              <a:spcBef>
                <a:spcPct val="50000"/>
              </a:spcBef>
              <a:buFontTx/>
              <a:buChar char="•"/>
            </a:pPr>
            <a:r>
              <a:rPr lang="en-US" altLang="en-US" sz="2000" dirty="0"/>
              <a:t>Logical Addressing</a:t>
            </a:r>
          </a:p>
          <a:p>
            <a:pPr>
              <a:spcBef>
                <a:spcPct val="50000"/>
              </a:spcBef>
              <a:buFontTx/>
              <a:buChar char="•"/>
            </a:pPr>
            <a:r>
              <a:rPr lang="en-US" altLang="en-US" sz="2000" dirty="0" smtClean="0"/>
              <a:t>Implementation of connectionless and connection oriented services. Done by means of datagram subnets and virtual circuit subnet.</a:t>
            </a:r>
          </a:p>
          <a:p>
            <a:pPr>
              <a:spcBef>
                <a:spcPct val="50000"/>
              </a:spcBef>
              <a:buFontTx/>
              <a:buChar char="•"/>
            </a:pPr>
            <a:r>
              <a:rPr lang="en-US" altLang="en-US" sz="2000" dirty="0" smtClean="0"/>
              <a:t>Routing (static or dynamic)</a:t>
            </a:r>
          </a:p>
          <a:p>
            <a:pPr>
              <a:spcBef>
                <a:spcPct val="50000"/>
              </a:spcBef>
              <a:buFontTx/>
              <a:buChar char="•"/>
            </a:pPr>
            <a:r>
              <a:rPr lang="en-US" altLang="en-US" sz="2000" dirty="0" smtClean="0"/>
              <a:t>Routing </a:t>
            </a:r>
            <a:r>
              <a:rPr lang="en-US" altLang="en-US" sz="2000" dirty="0" err="1" smtClean="0"/>
              <a:t>algos</a:t>
            </a:r>
            <a:r>
              <a:rPr lang="en-US" altLang="en-US" sz="2000" dirty="0" smtClean="0"/>
              <a:t> may be adaptive or non adaptive. Non adaptive </a:t>
            </a:r>
            <a:r>
              <a:rPr lang="en-US" altLang="en-US" sz="2000" dirty="0" err="1" smtClean="0"/>
              <a:t>algos</a:t>
            </a:r>
            <a:r>
              <a:rPr lang="en-US" altLang="en-US" sz="2000" dirty="0" smtClean="0"/>
              <a:t> do not change their routing decisions on the basis of current traffic and topology. Instead they select the route in advance, off-line.</a:t>
            </a:r>
          </a:p>
          <a:p>
            <a:pPr>
              <a:spcBef>
                <a:spcPct val="50000"/>
              </a:spcBef>
              <a:buFontTx/>
              <a:buChar char="•"/>
            </a:pPr>
            <a:r>
              <a:rPr lang="en-US" altLang="en-US" sz="2000" dirty="0" smtClean="0"/>
              <a:t>Some examples of routing </a:t>
            </a:r>
            <a:r>
              <a:rPr lang="en-US" altLang="en-US" sz="2000" dirty="0" err="1" smtClean="0"/>
              <a:t>algos</a:t>
            </a:r>
            <a:r>
              <a:rPr lang="en-US" altLang="en-US" sz="2000" dirty="0" smtClean="0"/>
              <a:t> are:</a:t>
            </a:r>
          </a:p>
          <a:p>
            <a:pPr lvl="1">
              <a:spcBef>
                <a:spcPct val="50000"/>
              </a:spcBef>
            </a:pPr>
            <a:r>
              <a:rPr lang="en-US" altLang="en-US" sz="2000" u="none" dirty="0" smtClean="0"/>
              <a:t>Flooding			Shortest Path</a:t>
            </a:r>
          </a:p>
          <a:p>
            <a:pPr lvl="1">
              <a:spcBef>
                <a:spcPct val="50000"/>
              </a:spcBef>
            </a:pPr>
            <a:r>
              <a:rPr lang="en-US" altLang="en-US" sz="2000" u="none" dirty="0" smtClean="0"/>
              <a:t>Broadcasting		Link State</a:t>
            </a:r>
          </a:p>
          <a:p>
            <a:pPr lvl="1">
              <a:spcBef>
                <a:spcPct val="50000"/>
              </a:spcBef>
            </a:pPr>
            <a:r>
              <a:rPr lang="en-US" altLang="en-US" sz="2000" u="none" dirty="0" smtClean="0"/>
              <a:t>Multicasting			Distance Vector</a:t>
            </a:r>
          </a:p>
          <a:p>
            <a:pPr lvl="1">
              <a:spcBef>
                <a:spcPct val="50000"/>
              </a:spcBef>
            </a:pPr>
            <a:r>
              <a:rPr lang="en-US" altLang="en-US" sz="2000" u="none" dirty="0" smtClean="0"/>
              <a:t>Hierarchical</a:t>
            </a:r>
          </a:p>
          <a:p>
            <a:pPr lvl="1">
              <a:spcBef>
                <a:spcPct val="50000"/>
              </a:spcBef>
              <a:buFontTx/>
              <a:buChar char="•"/>
            </a:pPr>
            <a:endParaRPr lang="en-US" altLang="en-US" sz="2000" dirty="0" smtClean="0"/>
          </a:p>
          <a:p>
            <a:pPr>
              <a:spcBef>
                <a:spcPct val="50000"/>
              </a:spcBef>
            </a:pPr>
            <a:endParaRPr lang="en-US" altLang="en-US" sz="2000" dirty="0"/>
          </a:p>
          <a:p>
            <a:pPr>
              <a:spcBef>
                <a:spcPct val="50000"/>
              </a:spcBef>
              <a:buFontTx/>
              <a:buChar char="•"/>
            </a:pPr>
            <a:endParaRPr lang="en-US" altLang="en-US" sz="2000" dirty="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bwMode="auto">
          <a:xfrm>
            <a:off x="66675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eaLnBrk="1" hangingPunct="1">
              <a:lnSpc>
                <a:spcPct val="88000"/>
              </a:lnSpc>
            </a:pPr>
            <a:r>
              <a:rPr lang="en-US" altLang="en-US" b="1" smtClean="0">
                <a:solidFill>
                  <a:srgbClr val="FEF800"/>
                </a:solidFill>
                <a:latin typeface="Avant Garde" charset="0"/>
              </a:rPr>
              <a:t>Source – to - Destination</a:t>
            </a:r>
          </a:p>
        </p:txBody>
      </p:sp>
      <p:pic>
        <p:nvPicPr>
          <p:cNvPr id="71683" name="Picture 6"/>
          <p:cNvPicPr>
            <a:picLocks noGrp="1" noChangeAspect="1" noChangeArrowheads="1"/>
          </p:cNvPicPr>
          <p:nvPr>
            <p:ph idx="1"/>
          </p:nvPr>
        </p:nvPicPr>
        <p:blipFill>
          <a:blip r:embed="rId2"/>
          <a:srcRect/>
          <a:stretch>
            <a:fillRect/>
          </a:stretch>
        </p:blipFill>
        <p:spPr>
          <a:xfrm>
            <a:off x="715963" y="1014413"/>
            <a:ext cx="7761287" cy="5224462"/>
          </a:xfrm>
          <a:noFill/>
        </p:spPr>
      </p:pic>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bwMode="auto">
          <a:xfrm>
            <a:off x="66675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eaLnBrk="1" hangingPunct="1">
              <a:lnSpc>
                <a:spcPct val="88000"/>
              </a:lnSpc>
            </a:pPr>
            <a:r>
              <a:rPr lang="en-US" altLang="en-US" b="1" smtClean="0">
                <a:solidFill>
                  <a:srgbClr val="FEF800"/>
                </a:solidFill>
                <a:latin typeface="Avant Garde" charset="0"/>
              </a:rPr>
              <a:t>   Source – to - Destination</a:t>
            </a:r>
          </a:p>
        </p:txBody>
      </p:sp>
      <p:sp>
        <p:nvSpPr>
          <p:cNvPr id="924677" name="Text Box 5"/>
          <p:cNvSpPr txBox="1">
            <a:spLocks noChangeArrowheads="1"/>
          </p:cNvSpPr>
          <p:nvPr/>
        </p:nvSpPr>
        <p:spPr bwMode="auto">
          <a:xfrm>
            <a:off x="0" y="1011238"/>
            <a:ext cx="1712913" cy="617537"/>
          </a:xfrm>
          <a:prstGeom prst="rect">
            <a:avLst/>
          </a:prstGeom>
          <a:solidFill>
            <a:schemeClr val="bg1"/>
          </a:solidFill>
          <a:ln w="38100">
            <a:solidFill>
              <a:srgbClr val="FF3300"/>
            </a:solidFill>
            <a:miter lim="800000"/>
            <a:headEnd/>
            <a:tailEnd/>
          </a:ln>
          <a:effectLst/>
        </p:spPr>
        <p:txBody>
          <a:bodyPr wrap="none">
            <a:spAutoFit/>
          </a:bodyPr>
          <a:lstStyle/>
          <a:p>
            <a:pPr>
              <a:defRPr/>
            </a:pPr>
            <a:r>
              <a:rPr lang="en-US" sz="3200" b="1" i="1">
                <a:effectLst>
                  <a:outerShdw blurRad="38100" dist="38100" dir="2700000" algn="tl">
                    <a:srgbClr val="C0C0C0"/>
                  </a:outerShdw>
                </a:effectLst>
                <a:latin typeface="Arial" pitchFamily="34" charset="0"/>
                <a:cs typeface="+mn-cs"/>
              </a:rPr>
              <a:t>Example</a:t>
            </a:r>
          </a:p>
        </p:txBody>
      </p:sp>
      <p:sp>
        <p:nvSpPr>
          <p:cNvPr id="72708" name="Rectangle 6"/>
          <p:cNvSpPr>
            <a:spLocks noChangeArrowheads="1"/>
          </p:cNvSpPr>
          <p:nvPr/>
        </p:nvSpPr>
        <p:spPr bwMode="auto">
          <a:xfrm>
            <a:off x="84138" y="1841500"/>
            <a:ext cx="8458200" cy="3935413"/>
          </a:xfrm>
          <a:prstGeom prst="rect">
            <a:avLst/>
          </a:prstGeom>
          <a:noFill/>
          <a:ln w="9525">
            <a:noFill/>
            <a:miter lim="800000"/>
            <a:headEnd/>
            <a:tailEnd/>
          </a:ln>
        </p:spPr>
        <p:txBody>
          <a:bodyPr>
            <a:spAutoFit/>
          </a:bodyPr>
          <a:lstStyle/>
          <a:p>
            <a:pPr>
              <a:spcBef>
                <a:spcPct val="50000"/>
              </a:spcBef>
            </a:pPr>
            <a:r>
              <a:rPr lang="en-US" altLang="en-US" sz="2800">
                <a:latin typeface="Times" pitchFamily="18" charset="0"/>
              </a:rPr>
              <a:t>In Figure, we want to send data from a node with network address A and physical address 10, located on one LAN, to a node with a network address P and physical address 95, located on another LAN. Because the two devices are located on different networks, we cannot use physical addresses only; the physical addresses only have local jurisdiction. What we need here are universal addresses that can pass through the LAN boundaries. The network (logical) addresses have this characteristic. </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bwMode="auto">
          <a:xfrm>
            <a:off x="66675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eaLnBrk="1" hangingPunct="1">
              <a:lnSpc>
                <a:spcPct val="88000"/>
              </a:lnSpc>
            </a:pPr>
            <a:r>
              <a:rPr lang="en-US" altLang="en-US" b="1" smtClean="0">
                <a:solidFill>
                  <a:srgbClr val="FEF800"/>
                </a:solidFill>
                <a:latin typeface="Avant Garde" charset="0"/>
              </a:rPr>
              <a:t>   Source – to - Destination</a:t>
            </a:r>
          </a:p>
        </p:txBody>
      </p:sp>
      <p:sp>
        <p:nvSpPr>
          <p:cNvPr id="925699" name="Text Box 3"/>
          <p:cNvSpPr txBox="1">
            <a:spLocks noChangeArrowheads="1"/>
          </p:cNvSpPr>
          <p:nvPr/>
        </p:nvSpPr>
        <p:spPr bwMode="auto">
          <a:xfrm>
            <a:off x="0" y="1011238"/>
            <a:ext cx="1712913" cy="617537"/>
          </a:xfrm>
          <a:prstGeom prst="rect">
            <a:avLst/>
          </a:prstGeom>
          <a:solidFill>
            <a:schemeClr val="bg1"/>
          </a:solidFill>
          <a:ln w="38100">
            <a:solidFill>
              <a:srgbClr val="FF3300"/>
            </a:solidFill>
            <a:miter lim="800000"/>
            <a:headEnd/>
            <a:tailEnd/>
          </a:ln>
          <a:effectLst/>
        </p:spPr>
        <p:txBody>
          <a:bodyPr wrap="none">
            <a:spAutoFit/>
          </a:bodyPr>
          <a:lstStyle/>
          <a:p>
            <a:pPr>
              <a:defRPr/>
            </a:pPr>
            <a:r>
              <a:rPr lang="en-US" sz="3200" b="1" i="1">
                <a:effectLst>
                  <a:outerShdw blurRad="38100" dist="38100" dir="2700000" algn="tl">
                    <a:srgbClr val="C0C0C0"/>
                  </a:outerShdw>
                </a:effectLst>
                <a:latin typeface="Arial" pitchFamily="34" charset="0"/>
                <a:cs typeface="+mn-cs"/>
              </a:rPr>
              <a:t>Example</a:t>
            </a:r>
          </a:p>
        </p:txBody>
      </p:sp>
      <p:pic>
        <p:nvPicPr>
          <p:cNvPr id="73732" name="Picture 5"/>
          <p:cNvPicPr>
            <a:picLocks noGrp="1" noChangeAspect="1" noChangeArrowheads="1"/>
          </p:cNvPicPr>
          <p:nvPr>
            <p:ph idx="1"/>
          </p:nvPr>
        </p:nvPicPr>
        <p:blipFill>
          <a:blip r:embed="rId2"/>
          <a:srcRect/>
          <a:stretch>
            <a:fillRect/>
          </a:stretch>
        </p:blipFill>
        <p:spPr>
          <a:xfrm>
            <a:off x="2543175" y="1014413"/>
            <a:ext cx="4106863" cy="5224462"/>
          </a:xfrm>
          <a:noFill/>
        </p:spPr>
      </p:pic>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bwMode="auto">
          <a:xfrm>
            <a:off x="66675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eaLnBrk="1" hangingPunct="1">
              <a:lnSpc>
                <a:spcPct val="88000"/>
              </a:lnSpc>
            </a:pPr>
            <a:r>
              <a:rPr lang="en-US" altLang="en-US" b="1" smtClean="0">
                <a:solidFill>
                  <a:srgbClr val="FEF800"/>
                </a:solidFill>
                <a:latin typeface="Avant Garde" charset="0"/>
              </a:rPr>
              <a:t>   Transport Layer</a:t>
            </a:r>
          </a:p>
        </p:txBody>
      </p:sp>
      <p:sp>
        <p:nvSpPr>
          <p:cNvPr id="74755" name="Rectangle 7"/>
          <p:cNvSpPr>
            <a:spLocks noChangeArrowheads="1"/>
          </p:cNvSpPr>
          <p:nvPr/>
        </p:nvSpPr>
        <p:spPr bwMode="auto">
          <a:xfrm>
            <a:off x="800100" y="995363"/>
            <a:ext cx="7543800" cy="1797050"/>
          </a:xfrm>
          <a:prstGeom prst="rect">
            <a:avLst/>
          </a:prstGeom>
          <a:solidFill>
            <a:schemeClr val="bg1"/>
          </a:solidFill>
          <a:ln w="57150">
            <a:solidFill>
              <a:srgbClr val="FF0066"/>
            </a:solidFill>
            <a:miter lim="800000"/>
            <a:headEnd/>
            <a:tailEnd/>
          </a:ln>
        </p:spPr>
        <p:txBody>
          <a:bodyPr>
            <a:spAutoFit/>
          </a:bodyPr>
          <a:lstStyle/>
          <a:p>
            <a:pPr algn="ctr">
              <a:spcBef>
                <a:spcPts val="1200"/>
              </a:spcBef>
              <a:spcAft>
                <a:spcPts val="1000"/>
              </a:spcAft>
            </a:pPr>
            <a:r>
              <a:rPr lang="en-US" altLang="en-US" sz="3600" b="1" i="1"/>
              <a:t>The transport layer is responsible for delivery of a message from one process to another.</a:t>
            </a:r>
          </a:p>
        </p:txBody>
      </p:sp>
      <p:pic>
        <p:nvPicPr>
          <p:cNvPr id="74756" name="Picture 8"/>
          <p:cNvPicPr>
            <a:picLocks noGrp="1" noChangeAspect="1" noChangeArrowheads="1"/>
          </p:cNvPicPr>
          <p:nvPr>
            <p:ph idx="1"/>
          </p:nvPr>
        </p:nvPicPr>
        <p:blipFill>
          <a:blip r:embed="rId2"/>
          <a:srcRect/>
          <a:stretch>
            <a:fillRect/>
          </a:stretch>
        </p:blipFill>
        <p:spPr>
          <a:xfrm>
            <a:off x="434975" y="3387725"/>
            <a:ext cx="8709025" cy="2838450"/>
          </a:xfrm>
          <a:noFill/>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95313"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Transmission Media</a:t>
            </a:r>
          </a:p>
        </p:txBody>
      </p:sp>
      <p:sp>
        <p:nvSpPr>
          <p:cNvPr id="9219" name="Rectangle 3"/>
          <p:cNvSpPr>
            <a:spLocks noChangeArrowheads="1"/>
          </p:cNvSpPr>
          <p:nvPr/>
        </p:nvSpPr>
        <p:spPr bwMode="auto">
          <a:xfrm>
            <a:off x="544513" y="1168400"/>
            <a:ext cx="8029575" cy="2647950"/>
          </a:xfrm>
          <a:prstGeom prst="rect">
            <a:avLst/>
          </a:prstGeom>
          <a:noFill/>
          <a:ln w="9525">
            <a:noFill/>
            <a:miter lim="800000"/>
            <a:headEnd/>
            <a:tailEnd/>
          </a:ln>
        </p:spPr>
        <p:txBody>
          <a:bodyPr>
            <a:spAutoFit/>
          </a:bodyPr>
          <a:lstStyle/>
          <a:p>
            <a:r>
              <a:rPr lang="en-US" altLang="en-US" u="none"/>
              <a:t>The most commonly used ones are:</a:t>
            </a:r>
          </a:p>
          <a:p>
            <a:endParaRPr lang="en-US" altLang="en-US" u="none"/>
          </a:p>
          <a:p>
            <a:r>
              <a:rPr lang="en-US" altLang="en-US" u="none"/>
              <a:t>§ Twisted-pair wire (UTP cable)</a:t>
            </a:r>
          </a:p>
          <a:p>
            <a:r>
              <a:rPr lang="en-US" altLang="en-US" u="none"/>
              <a:t>§ Coaxial cable</a:t>
            </a:r>
          </a:p>
          <a:p>
            <a:r>
              <a:rPr lang="en-US" altLang="en-US" u="none"/>
              <a:t>§ Microwave system</a:t>
            </a:r>
          </a:p>
          <a:p>
            <a:r>
              <a:rPr lang="en-US" altLang="en-US" u="none"/>
              <a:t>§ Communications satellite</a:t>
            </a:r>
          </a:p>
          <a:p>
            <a:r>
              <a:rPr lang="en-US" altLang="en-US" u="none"/>
              <a:t>§ Optical fibers</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bwMode="auto">
          <a:xfrm>
            <a:off x="66675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eaLnBrk="1" hangingPunct="1">
              <a:lnSpc>
                <a:spcPct val="88000"/>
              </a:lnSpc>
            </a:pPr>
            <a:r>
              <a:rPr lang="en-US" altLang="en-US" b="1" smtClean="0">
                <a:solidFill>
                  <a:srgbClr val="FEF800"/>
                </a:solidFill>
                <a:latin typeface="Avant Garde" charset="0"/>
              </a:rPr>
              <a:t>   Transport Layer</a:t>
            </a:r>
          </a:p>
        </p:txBody>
      </p:sp>
      <p:sp>
        <p:nvSpPr>
          <p:cNvPr id="75779" name="Text Box 6"/>
          <p:cNvSpPr txBox="1">
            <a:spLocks noChangeArrowheads="1"/>
          </p:cNvSpPr>
          <p:nvPr/>
        </p:nvSpPr>
        <p:spPr bwMode="auto">
          <a:xfrm>
            <a:off x="381000" y="1257300"/>
            <a:ext cx="8420100" cy="5940088"/>
          </a:xfrm>
          <a:prstGeom prst="rect">
            <a:avLst/>
          </a:prstGeom>
          <a:noFill/>
          <a:ln w="9525">
            <a:noFill/>
            <a:miter lim="800000"/>
            <a:headEnd/>
            <a:tailEnd/>
          </a:ln>
        </p:spPr>
        <p:txBody>
          <a:bodyPr>
            <a:spAutoFit/>
          </a:bodyPr>
          <a:lstStyle/>
          <a:p>
            <a:pPr>
              <a:spcBef>
                <a:spcPct val="50000"/>
              </a:spcBef>
            </a:pPr>
            <a:r>
              <a:rPr lang="en-US" altLang="en-US" sz="2000" dirty="0" smtClean="0"/>
              <a:t>Its task is to provide </a:t>
            </a:r>
            <a:r>
              <a:rPr lang="en-US" altLang="en-US" sz="2000" dirty="0" err="1" smtClean="0"/>
              <a:t>relaible</a:t>
            </a:r>
            <a:r>
              <a:rPr lang="en-US" altLang="en-US" sz="2000" dirty="0" smtClean="0"/>
              <a:t>, cost-effective data transport from the source machine to destination machine, independently of the physical network or network I use.</a:t>
            </a:r>
          </a:p>
          <a:p>
            <a:pPr>
              <a:spcBef>
                <a:spcPct val="50000"/>
              </a:spcBef>
            </a:pPr>
            <a:r>
              <a:rPr lang="en-US" altLang="en-US" sz="2000" b="1" dirty="0" smtClean="0"/>
              <a:t>Responsibilities </a:t>
            </a:r>
            <a:r>
              <a:rPr lang="en-US" altLang="en-US" sz="2000" b="1" dirty="0"/>
              <a:t>of Transport Layer :-</a:t>
            </a:r>
          </a:p>
          <a:p>
            <a:pPr>
              <a:spcBef>
                <a:spcPct val="50000"/>
              </a:spcBef>
              <a:buFontTx/>
              <a:buChar char="•"/>
            </a:pPr>
            <a:r>
              <a:rPr lang="en-US" altLang="en-US" sz="2000" dirty="0" smtClean="0"/>
              <a:t> Provides host to host, end-to-end communication services for applications.</a:t>
            </a:r>
            <a:endParaRPr lang="en-US" altLang="en-US" sz="2000" dirty="0"/>
          </a:p>
          <a:p>
            <a:pPr>
              <a:spcBef>
                <a:spcPct val="50000"/>
              </a:spcBef>
              <a:buFontTx/>
              <a:buChar char="•"/>
            </a:pPr>
            <a:r>
              <a:rPr lang="en-US" altLang="en-US" sz="2000" dirty="0"/>
              <a:t>Segmentation and reassembly</a:t>
            </a:r>
          </a:p>
          <a:p>
            <a:pPr>
              <a:spcBef>
                <a:spcPct val="50000"/>
              </a:spcBef>
              <a:buFontTx/>
              <a:buChar char="•"/>
            </a:pPr>
            <a:r>
              <a:rPr lang="en-US" altLang="en-US" sz="2000" dirty="0"/>
              <a:t>Connection control</a:t>
            </a:r>
          </a:p>
          <a:p>
            <a:pPr>
              <a:spcBef>
                <a:spcPct val="50000"/>
              </a:spcBef>
              <a:buFontTx/>
              <a:buChar char="•"/>
            </a:pPr>
            <a:r>
              <a:rPr lang="en-US" altLang="en-US" sz="2000" dirty="0"/>
              <a:t>Flow control</a:t>
            </a:r>
          </a:p>
          <a:p>
            <a:pPr>
              <a:spcBef>
                <a:spcPct val="50000"/>
              </a:spcBef>
              <a:buFontTx/>
              <a:buChar char="•"/>
            </a:pPr>
            <a:r>
              <a:rPr lang="en-US" altLang="en-US" sz="2000" dirty="0"/>
              <a:t>Error </a:t>
            </a:r>
            <a:r>
              <a:rPr lang="en-US" altLang="en-US" sz="2000" dirty="0" smtClean="0"/>
              <a:t>Control</a:t>
            </a:r>
          </a:p>
          <a:p>
            <a:pPr>
              <a:spcBef>
                <a:spcPct val="50000"/>
              </a:spcBef>
              <a:buFontTx/>
              <a:buChar char="•"/>
            </a:pPr>
            <a:r>
              <a:rPr lang="en-US" altLang="en-US" sz="2000" dirty="0" smtClean="0"/>
              <a:t> Congestion avoidance</a:t>
            </a:r>
            <a:endParaRPr lang="en-US" altLang="en-US" sz="2000" dirty="0"/>
          </a:p>
          <a:p>
            <a:pPr>
              <a:spcBef>
                <a:spcPct val="50000"/>
              </a:spcBef>
            </a:pPr>
            <a:endParaRPr lang="en-US" altLang="en-US" sz="2000" dirty="0"/>
          </a:p>
          <a:p>
            <a:pPr>
              <a:spcBef>
                <a:spcPct val="50000"/>
              </a:spcBef>
            </a:pPr>
            <a:endParaRPr lang="en-US" altLang="en-US" sz="2000" dirty="0"/>
          </a:p>
          <a:p>
            <a:pPr>
              <a:spcBef>
                <a:spcPct val="50000"/>
              </a:spcBef>
            </a:pPr>
            <a:endParaRPr lang="en-US" altLang="en-US" sz="2000" dirty="0"/>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bwMode="auto">
          <a:xfrm>
            <a:off x="66675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eaLnBrk="1" hangingPunct="1">
              <a:lnSpc>
                <a:spcPct val="88000"/>
              </a:lnSpc>
            </a:pPr>
            <a:r>
              <a:rPr lang="en-US" altLang="en-US" b="1" smtClean="0">
                <a:solidFill>
                  <a:srgbClr val="FEF800"/>
                </a:solidFill>
                <a:latin typeface="Avant Garde" charset="0"/>
              </a:rPr>
              <a:t>   Process to Process</a:t>
            </a:r>
          </a:p>
        </p:txBody>
      </p:sp>
      <p:pic>
        <p:nvPicPr>
          <p:cNvPr id="76803" name="Picture 6"/>
          <p:cNvPicPr>
            <a:picLocks noGrp="1" noChangeAspect="1" noChangeArrowheads="1"/>
          </p:cNvPicPr>
          <p:nvPr>
            <p:ph idx="1"/>
          </p:nvPr>
        </p:nvPicPr>
        <p:blipFill>
          <a:blip r:embed="rId2"/>
          <a:srcRect/>
          <a:stretch>
            <a:fillRect/>
          </a:stretch>
        </p:blipFill>
        <p:spPr>
          <a:xfrm>
            <a:off x="242888" y="2114550"/>
            <a:ext cx="8709025" cy="3022600"/>
          </a:xfrm>
          <a:noFill/>
        </p:spPr>
      </p:pic>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bwMode="auto">
          <a:xfrm>
            <a:off x="66675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eaLnBrk="1" hangingPunct="1">
              <a:lnSpc>
                <a:spcPct val="88000"/>
              </a:lnSpc>
            </a:pPr>
            <a:r>
              <a:rPr lang="en-US" altLang="en-US" b="1" smtClean="0">
                <a:solidFill>
                  <a:srgbClr val="FEF800"/>
                </a:solidFill>
                <a:latin typeface="Avant Garde" charset="0"/>
              </a:rPr>
              <a:t>Session Layer</a:t>
            </a:r>
          </a:p>
        </p:txBody>
      </p:sp>
      <p:sp>
        <p:nvSpPr>
          <p:cNvPr id="79875" name="Text Box 3"/>
          <p:cNvSpPr txBox="1">
            <a:spLocks noChangeArrowheads="1"/>
          </p:cNvSpPr>
          <p:nvPr/>
        </p:nvSpPr>
        <p:spPr bwMode="auto">
          <a:xfrm>
            <a:off x="0" y="2725738"/>
            <a:ext cx="9144000" cy="1104900"/>
          </a:xfrm>
          <a:prstGeom prst="rect">
            <a:avLst/>
          </a:prstGeom>
          <a:solidFill>
            <a:schemeClr val="bg1"/>
          </a:solidFill>
          <a:ln w="38100">
            <a:solidFill>
              <a:srgbClr val="FF3300"/>
            </a:solidFill>
            <a:miter lim="800000"/>
            <a:headEnd/>
            <a:tailEnd/>
          </a:ln>
        </p:spPr>
        <p:txBody>
          <a:bodyPr>
            <a:spAutoFit/>
          </a:bodyPr>
          <a:lstStyle/>
          <a:p>
            <a:pPr algn="ctr"/>
            <a:r>
              <a:rPr lang="en-US" altLang="en-US" sz="3200" b="1" i="1"/>
              <a:t>The session layer is responsible for dialog control and synchronization. </a:t>
            </a: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bwMode="auto">
          <a:xfrm>
            <a:off x="66675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eaLnBrk="1" hangingPunct="1">
              <a:lnSpc>
                <a:spcPct val="88000"/>
              </a:lnSpc>
            </a:pPr>
            <a:r>
              <a:rPr lang="en-US" altLang="en-US" b="1" smtClean="0">
                <a:solidFill>
                  <a:srgbClr val="FEF800"/>
                </a:solidFill>
                <a:latin typeface="Avant Garde" charset="0"/>
              </a:rPr>
              <a:t>Presentation Layer</a:t>
            </a:r>
          </a:p>
        </p:txBody>
      </p:sp>
      <p:sp>
        <p:nvSpPr>
          <p:cNvPr id="80899" name="Text Box 3"/>
          <p:cNvSpPr txBox="1">
            <a:spLocks noChangeArrowheads="1"/>
          </p:cNvSpPr>
          <p:nvPr/>
        </p:nvSpPr>
        <p:spPr bwMode="auto">
          <a:xfrm>
            <a:off x="0" y="2725738"/>
            <a:ext cx="9144000" cy="1104900"/>
          </a:xfrm>
          <a:prstGeom prst="rect">
            <a:avLst/>
          </a:prstGeom>
          <a:solidFill>
            <a:schemeClr val="bg1"/>
          </a:solidFill>
          <a:ln w="38100">
            <a:solidFill>
              <a:srgbClr val="FF3300"/>
            </a:solidFill>
            <a:miter lim="800000"/>
            <a:headEnd/>
            <a:tailEnd/>
          </a:ln>
        </p:spPr>
        <p:txBody>
          <a:bodyPr>
            <a:spAutoFit/>
          </a:bodyPr>
          <a:lstStyle/>
          <a:p>
            <a:pPr algn="ctr"/>
            <a:r>
              <a:rPr lang="en-US" altLang="en-US" sz="3200" b="1" i="1"/>
              <a:t>The presentation layer is responsible for translation, compression, and encryption.</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bwMode="auto">
          <a:xfrm>
            <a:off x="66675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eaLnBrk="1" hangingPunct="1">
              <a:lnSpc>
                <a:spcPct val="88000"/>
              </a:lnSpc>
            </a:pPr>
            <a:r>
              <a:rPr lang="en-US" altLang="en-US" b="1" smtClean="0">
                <a:solidFill>
                  <a:srgbClr val="FEF800"/>
                </a:solidFill>
                <a:latin typeface="Avant Garde" charset="0"/>
              </a:rPr>
              <a:t>   Application Layer</a:t>
            </a:r>
          </a:p>
        </p:txBody>
      </p:sp>
      <p:pic>
        <p:nvPicPr>
          <p:cNvPr id="81923" name="Picture 6"/>
          <p:cNvPicPr>
            <a:picLocks noGrp="1" noChangeAspect="1" noChangeArrowheads="1"/>
          </p:cNvPicPr>
          <p:nvPr>
            <p:ph idx="1"/>
          </p:nvPr>
        </p:nvPicPr>
        <p:blipFill>
          <a:blip r:embed="rId2"/>
          <a:srcRect/>
          <a:stretch>
            <a:fillRect/>
          </a:stretch>
        </p:blipFill>
        <p:spPr>
          <a:xfrm>
            <a:off x="0" y="2225675"/>
            <a:ext cx="8899525" cy="4248150"/>
          </a:xfrm>
          <a:noFill/>
        </p:spPr>
      </p:pic>
      <p:sp>
        <p:nvSpPr>
          <p:cNvPr id="81924" name="Rectangle 8"/>
          <p:cNvSpPr>
            <a:spLocks noChangeArrowheads="1"/>
          </p:cNvSpPr>
          <p:nvPr/>
        </p:nvSpPr>
        <p:spPr bwMode="auto">
          <a:xfrm>
            <a:off x="914400" y="995363"/>
            <a:ext cx="7543800" cy="1247775"/>
          </a:xfrm>
          <a:prstGeom prst="rect">
            <a:avLst/>
          </a:prstGeom>
          <a:solidFill>
            <a:schemeClr val="bg1"/>
          </a:solidFill>
          <a:ln w="57150">
            <a:solidFill>
              <a:srgbClr val="FF0066"/>
            </a:solidFill>
            <a:miter lim="800000"/>
            <a:headEnd/>
            <a:tailEnd/>
          </a:ln>
        </p:spPr>
        <p:txBody>
          <a:bodyPr>
            <a:spAutoFit/>
          </a:bodyPr>
          <a:lstStyle/>
          <a:p>
            <a:pPr algn="ctr">
              <a:spcBef>
                <a:spcPts val="1200"/>
              </a:spcBef>
              <a:spcAft>
                <a:spcPts val="1000"/>
              </a:spcAft>
            </a:pPr>
            <a:r>
              <a:rPr lang="en-US" altLang="en-US" sz="3600" b="1" i="1"/>
              <a:t>The application layer is responsible for providing services to the user.</a:t>
            </a: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bwMode="auto">
          <a:xfrm>
            <a:off x="66675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eaLnBrk="1" hangingPunct="1">
              <a:lnSpc>
                <a:spcPct val="88000"/>
              </a:lnSpc>
            </a:pPr>
            <a:r>
              <a:rPr lang="en-US" altLang="en-US" b="1" smtClean="0">
                <a:solidFill>
                  <a:srgbClr val="FEF800"/>
                </a:solidFill>
                <a:latin typeface="Avant Garde" charset="0"/>
              </a:rPr>
              <a:t>   Application Layer</a:t>
            </a:r>
          </a:p>
        </p:txBody>
      </p:sp>
      <p:sp>
        <p:nvSpPr>
          <p:cNvPr id="82947" name="Text Box 6"/>
          <p:cNvSpPr txBox="1">
            <a:spLocks noChangeArrowheads="1"/>
          </p:cNvSpPr>
          <p:nvPr/>
        </p:nvSpPr>
        <p:spPr bwMode="auto">
          <a:xfrm>
            <a:off x="361950" y="1295400"/>
            <a:ext cx="8324850" cy="2677656"/>
          </a:xfrm>
          <a:prstGeom prst="rect">
            <a:avLst/>
          </a:prstGeom>
          <a:noFill/>
          <a:ln w="9525">
            <a:noFill/>
            <a:miter lim="800000"/>
            <a:headEnd/>
            <a:tailEnd/>
          </a:ln>
        </p:spPr>
        <p:txBody>
          <a:bodyPr>
            <a:spAutoFit/>
          </a:bodyPr>
          <a:lstStyle/>
          <a:p>
            <a:pPr>
              <a:spcBef>
                <a:spcPct val="50000"/>
              </a:spcBef>
            </a:pPr>
            <a:r>
              <a:rPr lang="en-US" altLang="en-US" b="1" dirty="0"/>
              <a:t>Services provided by the Application Layer :-</a:t>
            </a:r>
          </a:p>
          <a:p>
            <a:pPr>
              <a:spcBef>
                <a:spcPct val="50000"/>
              </a:spcBef>
              <a:buFontTx/>
              <a:buChar char="•"/>
            </a:pPr>
            <a:r>
              <a:rPr lang="en-US" altLang="en-US" dirty="0" smtClean="0"/>
              <a:t>Remote File </a:t>
            </a:r>
            <a:r>
              <a:rPr lang="en-US" altLang="en-US" dirty="0"/>
              <a:t>transfer, access and management</a:t>
            </a:r>
          </a:p>
          <a:p>
            <a:pPr>
              <a:spcBef>
                <a:spcPct val="50000"/>
              </a:spcBef>
              <a:buFontTx/>
              <a:buChar char="•"/>
            </a:pPr>
            <a:r>
              <a:rPr lang="en-US" altLang="en-US" dirty="0" smtClean="0"/>
              <a:t> Network Messages , Mail </a:t>
            </a:r>
            <a:r>
              <a:rPr lang="en-US" altLang="en-US" dirty="0"/>
              <a:t>services</a:t>
            </a:r>
          </a:p>
          <a:p>
            <a:pPr>
              <a:spcBef>
                <a:spcPct val="50000"/>
              </a:spcBef>
              <a:buFontTx/>
              <a:buChar char="•"/>
            </a:pPr>
            <a:r>
              <a:rPr lang="en-US" altLang="en-US" dirty="0"/>
              <a:t>Directory </a:t>
            </a:r>
            <a:r>
              <a:rPr lang="en-US" altLang="en-US" dirty="0" smtClean="0"/>
              <a:t>services</a:t>
            </a:r>
          </a:p>
          <a:p>
            <a:pPr>
              <a:spcBef>
                <a:spcPct val="50000"/>
              </a:spcBef>
              <a:buFontTx/>
              <a:buChar char="•"/>
            </a:pPr>
            <a:r>
              <a:rPr lang="en-US" altLang="en-US" dirty="0" smtClean="0"/>
              <a:t> Resource Sharing.</a:t>
            </a:r>
            <a:endParaRPr lang="en-US" altLang="en-US" dirty="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bwMode="auto">
          <a:xfrm>
            <a:off x="457200" y="0"/>
            <a:ext cx="8229600" cy="647165"/>
          </a:xfrm>
          <a:noFill/>
          <a:ln w="12700" algn="ctr">
            <a:miter lim="800000"/>
            <a:headEnd/>
            <a:tailEnd/>
          </a:ln>
        </p:spPr>
        <p:txBody>
          <a:bodyPr vert="horz" wrap="square" lIns="63500" tIns="25400" rIns="63500" bIns="25400" numCol="1" anchor="t" anchorCtr="0" compatLnSpc="1">
            <a:prstTxWarp prst="textNoShape">
              <a:avLst/>
            </a:prstTxWarp>
            <a:spAutoFit/>
          </a:bodyPr>
          <a:lstStyle/>
          <a:p>
            <a:pPr eaLnBrk="1" hangingPunct="1">
              <a:lnSpc>
                <a:spcPct val="88000"/>
              </a:lnSpc>
            </a:pPr>
            <a:r>
              <a:rPr lang="en-US" altLang="en-US" b="1" dirty="0" smtClean="0">
                <a:solidFill>
                  <a:srgbClr val="FEF800"/>
                </a:solidFill>
                <a:latin typeface="Avant Garde" charset="0"/>
              </a:rPr>
              <a:t>Summary of OSI Model</a:t>
            </a:r>
          </a:p>
        </p:txBody>
      </p:sp>
      <p:graphicFrame>
        <p:nvGraphicFramePr>
          <p:cNvPr id="936963" name="Group 3"/>
          <p:cNvGraphicFramePr>
            <a:graphicFrameLocks noGrp="1"/>
          </p:cNvGraphicFramePr>
          <p:nvPr>
            <p:ph idx="1"/>
          </p:nvPr>
        </p:nvGraphicFramePr>
        <p:xfrm>
          <a:off x="242888" y="1014413"/>
          <a:ext cx="8709025" cy="5049838"/>
        </p:xfrm>
        <a:graphic>
          <a:graphicData uri="http://schemas.openxmlformats.org/drawingml/2006/table">
            <a:tbl>
              <a:tblPr/>
              <a:tblGrid>
                <a:gridCol w="4354512"/>
                <a:gridCol w="4354513"/>
              </a:tblGrid>
              <a:tr h="1827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cs typeface="Arial" pitchFamily="34" charset="0"/>
                        </a:rPr>
                        <a:t>Physical layer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Deals with the mechanical and electrical specification of the interface and transmission media.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56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pitchFamily="34" charset="0"/>
                          <a:cs typeface="Arial" pitchFamily="34" charset="0"/>
                        </a:rPr>
                        <a:t>Data Link Layer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cs typeface="Arial" pitchFamily="34" charset="0"/>
                        </a:rPr>
                        <a:t>Transforms the physical layer, to a reliable link and is responsible for node-to-node delivery.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97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pitchFamily="34" charset="0"/>
                          <a:cs typeface="Arial" pitchFamily="34" charset="0"/>
                        </a:rPr>
                        <a:t>Network Layer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Responsible for the source-to-destination delivery of a packet across multiple links.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bwMode="auto">
          <a:xfrm>
            <a:off x="457200" y="0"/>
            <a:ext cx="8229600" cy="647165"/>
          </a:xfrm>
          <a:noFill/>
          <a:ln w="12700" algn="ctr">
            <a:miter lim="800000"/>
            <a:headEnd/>
            <a:tailEnd/>
          </a:ln>
        </p:spPr>
        <p:txBody>
          <a:bodyPr vert="horz" wrap="square" lIns="63500" tIns="25400" rIns="63500" bIns="25400" numCol="1" anchor="t" anchorCtr="0" compatLnSpc="1">
            <a:prstTxWarp prst="textNoShape">
              <a:avLst/>
            </a:prstTxWarp>
            <a:spAutoFit/>
          </a:bodyPr>
          <a:lstStyle/>
          <a:p>
            <a:pPr eaLnBrk="1" hangingPunct="1">
              <a:lnSpc>
                <a:spcPct val="88000"/>
              </a:lnSpc>
            </a:pPr>
            <a:r>
              <a:rPr lang="en-US" altLang="en-US" b="1" dirty="0" smtClean="0">
                <a:solidFill>
                  <a:srgbClr val="FEF800"/>
                </a:solidFill>
                <a:latin typeface="Avant Garde" charset="0"/>
              </a:rPr>
              <a:t>Summary of OSI Model</a:t>
            </a:r>
          </a:p>
        </p:txBody>
      </p:sp>
      <p:graphicFrame>
        <p:nvGraphicFramePr>
          <p:cNvPr id="937987" name="Group 3"/>
          <p:cNvGraphicFramePr>
            <a:graphicFrameLocks noGrp="1"/>
          </p:cNvGraphicFramePr>
          <p:nvPr>
            <p:ph idx="1"/>
          </p:nvPr>
        </p:nvGraphicFramePr>
        <p:xfrm>
          <a:off x="242888" y="1014413"/>
          <a:ext cx="8709025" cy="5070476"/>
        </p:xfrm>
        <a:graphic>
          <a:graphicData uri="http://schemas.openxmlformats.org/drawingml/2006/table">
            <a:tbl>
              <a:tblPr/>
              <a:tblGrid>
                <a:gridCol w="4354512"/>
                <a:gridCol w="4354513"/>
              </a:tblGrid>
              <a:tr h="157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pitchFamily="34" charset="0"/>
                          <a:cs typeface="Arial" pitchFamily="34" charset="0"/>
                        </a:rPr>
                        <a:t>Transport Layer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Responsible for the source-to-destination (end-to-end) delivery of the entire message.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66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pitchFamily="34" charset="0"/>
                          <a:cs typeface="Arial" pitchFamily="34" charset="0"/>
                        </a:rPr>
                        <a:t>Session Layer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It establishes, maintains and synchronizes the interaction between communicating systems.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33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pitchFamily="34" charset="0"/>
                          <a:cs typeface="Arial" pitchFamily="34" charset="0"/>
                        </a:rPr>
                        <a:t>Presentation Layer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It concerns with the syntax and semantics of the information between two systems.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bwMode="auto">
          <a:xfrm>
            <a:off x="476250" y="0"/>
            <a:ext cx="8229600" cy="647165"/>
          </a:xfrm>
          <a:noFill/>
          <a:ln w="12700" algn="ctr">
            <a:miter lim="800000"/>
            <a:headEnd/>
            <a:tailEnd/>
          </a:ln>
        </p:spPr>
        <p:txBody>
          <a:bodyPr vert="horz" wrap="square" lIns="63500" tIns="25400" rIns="63500" bIns="25400" numCol="1" anchor="t" anchorCtr="0" compatLnSpc="1">
            <a:prstTxWarp prst="textNoShape">
              <a:avLst/>
            </a:prstTxWarp>
            <a:spAutoFit/>
          </a:bodyPr>
          <a:lstStyle/>
          <a:p>
            <a:pPr eaLnBrk="1" hangingPunct="1">
              <a:lnSpc>
                <a:spcPct val="88000"/>
              </a:lnSpc>
            </a:pPr>
            <a:r>
              <a:rPr lang="en-US" altLang="en-US" b="1" dirty="0" smtClean="0">
                <a:solidFill>
                  <a:srgbClr val="FEF800"/>
                </a:solidFill>
                <a:latin typeface="Avant Garde" charset="0"/>
              </a:rPr>
              <a:t>Summary of OSI Model</a:t>
            </a:r>
          </a:p>
        </p:txBody>
      </p:sp>
      <p:graphicFrame>
        <p:nvGraphicFramePr>
          <p:cNvPr id="939011" name="Group 3"/>
          <p:cNvGraphicFramePr>
            <a:graphicFrameLocks noGrp="1"/>
          </p:cNvGraphicFramePr>
          <p:nvPr>
            <p:ph idx="1"/>
          </p:nvPr>
        </p:nvGraphicFramePr>
        <p:xfrm>
          <a:off x="0" y="2481263"/>
          <a:ext cx="8709025" cy="1920875"/>
        </p:xfrm>
        <a:graphic>
          <a:graphicData uri="http://schemas.openxmlformats.org/drawingml/2006/table">
            <a:tbl>
              <a:tblPr/>
              <a:tblGrid>
                <a:gridCol w="4354513"/>
                <a:gridCol w="4354512"/>
              </a:tblGrid>
              <a:tr h="1920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pitchFamily="34" charset="0"/>
                          <a:cs typeface="Arial" pitchFamily="34" charset="0"/>
                        </a:rPr>
                        <a:t>Application Layer</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It provides user interfaces and support for services such as E-Mail, Remote Login and other types of Distributed Information Services.</a:t>
                      </a: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OSI Model</a:t>
            </a:r>
          </a:p>
        </p:txBody>
      </p:sp>
      <p:sp>
        <p:nvSpPr>
          <p:cNvPr id="90115" name="Rectangle 3"/>
          <p:cNvSpPr>
            <a:spLocks noChangeArrowheads="1"/>
          </p:cNvSpPr>
          <p:nvPr/>
        </p:nvSpPr>
        <p:spPr bwMode="auto">
          <a:xfrm>
            <a:off x="331788" y="1370013"/>
            <a:ext cx="8629650" cy="457200"/>
          </a:xfrm>
          <a:prstGeom prst="rect">
            <a:avLst/>
          </a:prstGeom>
          <a:noFill/>
          <a:ln w="9525">
            <a:noFill/>
            <a:miter lim="800000"/>
            <a:headEnd/>
            <a:tailEnd/>
          </a:ln>
        </p:spPr>
        <p:txBody>
          <a:bodyPr>
            <a:spAutoFit/>
          </a:bodyPr>
          <a:lstStyle/>
          <a:p>
            <a:endParaRPr lang="en-US" altLang="en-US" u="none"/>
          </a:p>
        </p:txBody>
      </p:sp>
      <p:pic>
        <p:nvPicPr>
          <p:cNvPr id="90116" name="Picture 5"/>
          <p:cNvPicPr>
            <a:picLocks noGrp="1" noChangeAspect="1" noChangeArrowheads="1"/>
          </p:cNvPicPr>
          <p:nvPr>
            <p:ph idx="1"/>
          </p:nvPr>
        </p:nvPicPr>
        <p:blipFill>
          <a:blip r:embed="rId2"/>
          <a:srcRect/>
          <a:stretch>
            <a:fillRect/>
          </a:stretch>
        </p:blipFill>
        <p:spPr>
          <a:xfrm>
            <a:off x="250825" y="1084263"/>
            <a:ext cx="8618538" cy="5226050"/>
          </a:xfrm>
          <a:noFill/>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595313"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Twisted Pair</a:t>
            </a:r>
          </a:p>
        </p:txBody>
      </p:sp>
      <p:pic>
        <p:nvPicPr>
          <p:cNvPr id="10243" name="Picture 4"/>
          <p:cNvPicPr>
            <a:picLocks noGrp="1" noChangeAspect="1" noChangeArrowheads="1"/>
          </p:cNvPicPr>
          <p:nvPr>
            <p:ph idx="1"/>
          </p:nvPr>
        </p:nvPicPr>
        <p:blipFill>
          <a:blip r:embed="rId2"/>
          <a:srcRect/>
          <a:stretch>
            <a:fillRect/>
          </a:stretch>
        </p:blipFill>
        <p:spPr>
          <a:xfrm>
            <a:off x="1600200" y="5192713"/>
            <a:ext cx="5703888" cy="889000"/>
          </a:xfrm>
          <a:noFill/>
        </p:spPr>
      </p:pic>
      <p:sp>
        <p:nvSpPr>
          <p:cNvPr id="4" name="TextBox 3"/>
          <p:cNvSpPr txBox="1"/>
          <p:nvPr/>
        </p:nvSpPr>
        <p:spPr>
          <a:xfrm>
            <a:off x="704850" y="1120775"/>
            <a:ext cx="7947025" cy="4248150"/>
          </a:xfrm>
          <a:prstGeom prst="rect">
            <a:avLst/>
          </a:prstGeom>
          <a:noFill/>
        </p:spPr>
        <p:txBody>
          <a:bodyPr>
            <a:spAutoFit/>
          </a:bodyPr>
          <a:lstStyle/>
          <a:p>
            <a:pPr algn="just">
              <a:defRPr/>
            </a:pPr>
            <a:r>
              <a:rPr lang="en-US" sz="1800" u="none" dirty="0">
                <a:latin typeface="+mj-lt"/>
              </a:rPr>
              <a:t>A type of cable that consists of two independently insulated wires twisted around one another. The use of two wires twisted together helps to reduce crosstalk and electromagnetic induction. While twisted-pair cable is used by older telephone networks and is the least expensive type of local-area network (LAN) cable, most networks contain some twisted-pair cabling at some point along the network. </a:t>
            </a:r>
          </a:p>
          <a:p>
            <a:pPr algn="just">
              <a:defRPr/>
            </a:pPr>
            <a:endParaRPr lang="en-US" sz="1800" u="none" dirty="0">
              <a:latin typeface="+mj-lt"/>
            </a:endParaRPr>
          </a:p>
          <a:p>
            <a:pPr algn="just">
              <a:defRPr/>
            </a:pPr>
            <a:r>
              <a:rPr lang="en-US" sz="1800" u="none" dirty="0">
                <a:latin typeface="+mj-lt"/>
              </a:rPr>
              <a:t>Twisted pair cabling comes in two varieties: shielded and unshielded. The design common to both varieties is two conductors twisted around each other, with one conductor serving as the forward circuit and the other as the return circuit. Unshielded twisted pair cable (UTP) is less expensive than shielded twisted pair (STP) cable. However, the lack of shielding around UTP cable makes it more susceptible to interference from electronic devices.</a:t>
            </a:r>
            <a:br>
              <a:rPr lang="en-US" sz="1800" u="none" dirty="0">
                <a:latin typeface="+mj-lt"/>
              </a:rPr>
            </a:br>
            <a:r>
              <a:rPr lang="en-US" sz="1800" u="none" dirty="0">
                <a:latin typeface="+mj-lt"/>
              </a:rPr>
              <a:t/>
            </a:r>
            <a:br>
              <a:rPr lang="en-US" sz="1800" u="none" dirty="0">
                <a:latin typeface="+mj-lt"/>
              </a:rPr>
            </a:br>
            <a:endParaRPr lang="en-US" sz="1800" u="none" dirty="0">
              <a:latin typeface="+mj-lt"/>
            </a:endParaRPr>
          </a:p>
          <a:p>
            <a:pPr algn="just">
              <a:defRPr/>
            </a:pPr>
            <a:endParaRPr lang="en-US" sz="1800" u="none" dirty="0">
              <a:latin typeface="+mj-lt"/>
            </a:endParaRP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Internetworking Devices</a:t>
            </a:r>
          </a:p>
        </p:txBody>
      </p:sp>
      <p:sp>
        <p:nvSpPr>
          <p:cNvPr id="92163" name="Rectangle 3"/>
          <p:cNvSpPr>
            <a:spLocks noChangeArrowheads="1"/>
          </p:cNvSpPr>
          <p:nvPr/>
        </p:nvSpPr>
        <p:spPr bwMode="auto">
          <a:xfrm>
            <a:off x="331788" y="1370013"/>
            <a:ext cx="8629650" cy="457200"/>
          </a:xfrm>
          <a:prstGeom prst="rect">
            <a:avLst/>
          </a:prstGeom>
          <a:noFill/>
          <a:ln w="9525">
            <a:noFill/>
            <a:miter lim="800000"/>
            <a:headEnd/>
            <a:tailEnd/>
          </a:ln>
        </p:spPr>
        <p:txBody>
          <a:bodyPr>
            <a:spAutoFit/>
          </a:bodyPr>
          <a:lstStyle/>
          <a:p>
            <a:endParaRPr lang="en-US" altLang="en-US" u="none"/>
          </a:p>
        </p:txBody>
      </p:sp>
      <p:sp>
        <p:nvSpPr>
          <p:cNvPr id="92164" name="Text Box 7"/>
          <p:cNvSpPr txBox="1">
            <a:spLocks noChangeArrowheads="1"/>
          </p:cNvSpPr>
          <p:nvPr/>
        </p:nvSpPr>
        <p:spPr bwMode="auto">
          <a:xfrm>
            <a:off x="312738" y="1152525"/>
            <a:ext cx="8442325" cy="5078313"/>
          </a:xfrm>
          <a:prstGeom prst="rect">
            <a:avLst/>
          </a:prstGeom>
          <a:noFill/>
          <a:ln w="9525">
            <a:noFill/>
            <a:miter lim="800000"/>
            <a:headEnd/>
            <a:tailEnd/>
          </a:ln>
        </p:spPr>
        <p:txBody>
          <a:bodyPr>
            <a:spAutoFit/>
          </a:bodyPr>
          <a:lstStyle/>
          <a:p>
            <a:r>
              <a:rPr lang="en-US" altLang="en-US" u="none" dirty="0"/>
              <a:t>§ Interconnecting two or more networks to form a single</a:t>
            </a:r>
          </a:p>
          <a:p>
            <a:r>
              <a:rPr lang="en-US" altLang="en-US" u="none" dirty="0"/>
              <a:t>network is called </a:t>
            </a:r>
            <a:r>
              <a:rPr lang="en-US" altLang="en-US" i="1" u="none" dirty="0"/>
              <a:t>internetworking</a:t>
            </a:r>
            <a:r>
              <a:rPr lang="en-US" altLang="en-US" u="none" dirty="0"/>
              <a:t>, and the resulting</a:t>
            </a:r>
          </a:p>
          <a:p>
            <a:r>
              <a:rPr lang="en-US" altLang="en-US" u="none" dirty="0"/>
              <a:t>network is called an </a:t>
            </a:r>
            <a:r>
              <a:rPr lang="en-US" altLang="en-US" i="1" u="none" dirty="0" smtClean="0"/>
              <a:t>internetwork.</a:t>
            </a:r>
            <a:endParaRPr lang="en-US" altLang="en-US" i="1" u="none" dirty="0"/>
          </a:p>
          <a:p>
            <a:endParaRPr lang="en-US" altLang="en-US" i="1" u="none" dirty="0"/>
          </a:p>
          <a:p>
            <a:r>
              <a:rPr lang="en-US" altLang="en-US" u="none" dirty="0"/>
              <a:t>§ Goal of internetworking is to hide details of different</a:t>
            </a:r>
          </a:p>
          <a:p>
            <a:r>
              <a:rPr lang="en-US" altLang="en-US" u="none" dirty="0"/>
              <a:t>physical networks, so that resulting internetwork</a:t>
            </a:r>
          </a:p>
          <a:p>
            <a:r>
              <a:rPr lang="en-US" altLang="en-US" u="none" dirty="0"/>
              <a:t>functions as a single coordinated </a:t>
            </a:r>
            <a:r>
              <a:rPr lang="en-US" altLang="en-US" u="none" dirty="0" smtClean="0"/>
              <a:t>unit.</a:t>
            </a:r>
            <a:endParaRPr lang="en-US" altLang="en-US" u="none" dirty="0"/>
          </a:p>
          <a:p>
            <a:endParaRPr lang="en-US" altLang="en-US" u="none" dirty="0"/>
          </a:p>
          <a:p>
            <a:r>
              <a:rPr lang="en-US" altLang="en-US" u="none" dirty="0"/>
              <a:t>§ Tools such as bridges, routers, </a:t>
            </a:r>
            <a:r>
              <a:rPr lang="en-US" altLang="en-US" u="none" dirty="0" err="1"/>
              <a:t>brouters</a:t>
            </a:r>
            <a:r>
              <a:rPr lang="en-US" altLang="en-US" u="none" dirty="0"/>
              <a:t>, and gateways</a:t>
            </a:r>
          </a:p>
          <a:p>
            <a:r>
              <a:rPr lang="en-US" altLang="en-US" u="none" dirty="0"/>
              <a:t>are used for </a:t>
            </a:r>
            <a:r>
              <a:rPr lang="en-US" altLang="en-US" u="none" dirty="0" smtClean="0"/>
              <a:t>internetworking.</a:t>
            </a:r>
            <a:endParaRPr lang="en-US" altLang="en-US" u="none" dirty="0"/>
          </a:p>
          <a:p>
            <a:endParaRPr lang="en-US" altLang="en-US" u="none" dirty="0"/>
          </a:p>
          <a:p>
            <a:r>
              <a:rPr lang="en-US" altLang="en-US" u="none" dirty="0"/>
              <a:t>§ The Internet is the best example of an </a:t>
            </a:r>
            <a:r>
              <a:rPr lang="en-US" altLang="en-US" u="none" dirty="0" smtClean="0"/>
              <a:t>internetwork.</a:t>
            </a:r>
            <a:endParaRPr lang="en-US" altLang="en-US" u="none" dirty="0"/>
          </a:p>
          <a:p>
            <a:pPr>
              <a:spcBef>
                <a:spcPct val="50000"/>
              </a:spcBef>
            </a:pPr>
            <a:endParaRPr lang="en-US" altLang="en-US" u="none" dirty="0"/>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4800" b="1" dirty="0" smtClean="0">
                <a:solidFill>
                  <a:srgbClr val="FFFF00"/>
                </a:solidFill>
              </a:rPr>
              <a:t>Hubs</a:t>
            </a:r>
            <a:endParaRPr lang="en-US" sz="4800" b="1" dirty="0">
              <a:solidFill>
                <a:srgbClr val="FFFF00"/>
              </a:solidFill>
            </a:endParaRPr>
          </a:p>
        </p:txBody>
      </p:sp>
      <p:sp>
        <p:nvSpPr>
          <p:cNvPr id="3" name="Content Placeholder 2"/>
          <p:cNvSpPr>
            <a:spLocks noGrp="1"/>
          </p:cNvSpPr>
          <p:nvPr>
            <p:ph idx="1"/>
          </p:nvPr>
        </p:nvSpPr>
        <p:spPr/>
        <p:txBody>
          <a:bodyPr/>
          <a:lstStyle/>
          <a:p>
            <a:pPr>
              <a:buNone/>
            </a:pPr>
            <a:r>
              <a:rPr lang="en-US" sz="2000" b="1" dirty="0" smtClean="0"/>
              <a:t>Hubs</a:t>
            </a:r>
            <a:r>
              <a:rPr lang="en-US" sz="2000" dirty="0" smtClean="0"/>
              <a:t> are used to build a LAN by connecting different computers in a star/hierarchal network topology, the most common type on LANs now a day. A hub is a very simple (or dumb) device, once it gets bits of data sent from computer A to B, it does not check the destination, instead, it forwards that signal to all other computers (B, C, D…) within the network. B will then pick it up while other nodes discard it. This implies that the traffic is shared.</a:t>
            </a:r>
          </a:p>
          <a:p>
            <a:pPr>
              <a:buNone/>
            </a:pPr>
            <a:r>
              <a:rPr lang="en-US" sz="2000" dirty="0" smtClean="0"/>
              <a:t>There are mainly two types of hubs: </a:t>
            </a:r>
          </a:p>
          <a:p>
            <a:pPr>
              <a:buNone/>
            </a:pPr>
            <a:r>
              <a:rPr lang="en-US" sz="2000" dirty="0" smtClean="0"/>
              <a:t>1. Passive: The signal is forwarded as it is (so it doesn’t need power supply).</a:t>
            </a:r>
            <a:br>
              <a:rPr lang="en-US" sz="2000" dirty="0" smtClean="0"/>
            </a:br>
            <a:r>
              <a:rPr lang="en-US" sz="2000" dirty="0" smtClean="0"/>
              <a:t>2. Active: The signal is amplified, so they work as repeaters. In fact they have been called multiport repeaters. (use power supply) </a:t>
            </a:r>
          </a:p>
          <a:p>
            <a:pPr>
              <a:buNone/>
            </a:pPr>
            <a:r>
              <a:rPr lang="en-US" sz="2000" dirty="0" smtClean="0"/>
              <a:t>Hubs can be connected to other hubs using an uplink port to extend the network.</a:t>
            </a:r>
          </a:p>
          <a:p>
            <a:pPr>
              <a:buNone/>
            </a:pPr>
            <a:r>
              <a:rPr lang="en-US" sz="2000" dirty="0" smtClean="0"/>
              <a:t>Hubs work on the physical layer (lowest layer). That’s the reason they can’t deal with addressing or data filtering.</a:t>
            </a:r>
          </a:p>
          <a:p>
            <a:pPr>
              <a:buNone/>
            </a:pPr>
            <a:endParaRPr lang="en-US" sz="20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958" y="0"/>
            <a:ext cx="8229600" cy="1143000"/>
          </a:xfrm>
        </p:spPr>
        <p:txBody>
          <a:bodyPr/>
          <a:lstStyle/>
          <a:p>
            <a:r>
              <a:rPr lang="en-US" b="1" dirty="0" smtClean="0">
                <a:solidFill>
                  <a:srgbClr val="FFFF00"/>
                </a:solidFill>
              </a:rPr>
              <a:t>Repeaters</a:t>
            </a:r>
            <a:endParaRPr lang="en-US" b="1" dirty="0">
              <a:solidFill>
                <a:srgbClr val="FFFF00"/>
              </a:solidFill>
            </a:endParaRPr>
          </a:p>
        </p:txBody>
      </p:sp>
      <p:sp>
        <p:nvSpPr>
          <p:cNvPr id="3" name="Content Placeholder 2"/>
          <p:cNvSpPr>
            <a:spLocks noGrp="1"/>
          </p:cNvSpPr>
          <p:nvPr>
            <p:ph idx="1"/>
          </p:nvPr>
        </p:nvSpPr>
        <p:spPr/>
        <p:txBody>
          <a:bodyPr/>
          <a:lstStyle/>
          <a:p>
            <a:r>
              <a:rPr lang="en-US" sz="2000" dirty="0" smtClean="0"/>
              <a:t>As signals travel along a network cable (or any other medium of transmission), they degrade and become distorted in a process that is called attenuation. If a cable is long enough, the attenuation will finally make a signal unrecognizable by the receiver.</a:t>
            </a:r>
          </a:p>
          <a:p>
            <a:r>
              <a:rPr lang="en-US" sz="2000" dirty="0" smtClean="0"/>
              <a:t>A Repeater enables signals to travel longer distances over a network. Repeaters work at the OSI's Physical layer. A repeater regenerates the received signals and then retransmits the regenerated (or conditioned) signals on other segments.</a:t>
            </a:r>
          </a:p>
          <a:p>
            <a:endParaRPr lang="en-US" sz="2000" dirty="0"/>
          </a:p>
        </p:txBody>
      </p:sp>
      <p:pic>
        <p:nvPicPr>
          <p:cNvPr id="4" name="Picture 3" descr="repeater.jpg"/>
          <p:cNvPicPr>
            <a:picLocks noChangeAspect="1"/>
          </p:cNvPicPr>
          <p:nvPr/>
        </p:nvPicPr>
        <p:blipFill>
          <a:blip r:embed="rId2"/>
          <a:stretch>
            <a:fillRect/>
          </a:stretch>
        </p:blipFill>
        <p:spPr>
          <a:xfrm>
            <a:off x="1066027" y="3929924"/>
            <a:ext cx="6532508" cy="2402581"/>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957" y="0"/>
            <a:ext cx="8229600" cy="1143000"/>
          </a:xfrm>
        </p:spPr>
        <p:txBody>
          <a:bodyPr/>
          <a:lstStyle/>
          <a:p>
            <a:r>
              <a:rPr lang="en-US" b="1" dirty="0" smtClean="0">
                <a:solidFill>
                  <a:srgbClr val="FFFF00"/>
                </a:solidFill>
              </a:rPr>
              <a:t>Switches</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US" sz="2000" b="1" dirty="0" smtClean="0"/>
              <a:t>Switches</a:t>
            </a:r>
            <a:r>
              <a:rPr lang="en-US" sz="2000" dirty="0" smtClean="0"/>
              <a:t> on the other hand are more advanced. Instead of broadcasting the frames everywhere, a switch actually checks for the destination MAC address and forward it to the relevant port to reach that computer only. It also protects frames from being sniffed by other computers sharing the same segment.</a:t>
            </a:r>
          </a:p>
          <a:p>
            <a:pPr algn="just"/>
            <a:endParaRPr lang="en-US" sz="2000" dirty="0" smtClean="0"/>
          </a:p>
          <a:p>
            <a:pPr algn="just"/>
            <a:r>
              <a:rPr lang="en-US" sz="2000" dirty="0" smtClean="0"/>
              <a:t>They build a table of which MAC address belongs to which segment. If a destination MAC address is not in the table it forwards to all segments except the source segment. If the destination is same as the source, frame is discarded.</a:t>
            </a:r>
          </a:p>
          <a:p>
            <a:pPr algn="just"/>
            <a:endParaRPr lang="en-US" sz="20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Bridges</a:t>
            </a:r>
          </a:p>
        </p:txBody>
      </p:sp>
      <p:sp>
        <p:nvSpPr>
          <p:cNvPr id="93187" name="Rectangle 3"/>
          <p:cNvSpPr>
            <a:spLocks noChangeArrowheads="1"/>
          </p:cNvSpPr>
          <p:nvPr/>
        </p:nvSpPr>
        <p:spPr bwMode="auto">
          <a:xfrm>
            <a:off x="331788" y="1370013"/>
            <a:ext cx="8629650" cy="457200"/>
          </a:xfrm>
          <a:prstGeom prst="rect">
            <a:avLst/>
          </a:prstGeom>
          <a:noFill/>
          <a:ln w="9525">
            <a:noFill/>
            <a:miter lim="800000"/>
            <a:headEnd/>
            <a:tailEnd/>
          </a:ln>
        </p:spPr>
        <p:txBody>
          <a:bodyPr>
            <a:spAutoFit/>
          </a:bodyPr>
          <a:lstStyle/>
          <a:p>
            <a:endParaRPr lang="en-US" altLang="en-US" u="none"/>
          </a:p>
        </p:txBody>
      </p:sp>
      <p:sp>
        <p:nvSpPr>
          <p:cNvPr id="93188" name="Text Box 4"/>
          <p:cNvSpPr txBox="1">
            <a:spLocks noChangeArrowheads="1"/>
          </p:cNvSpPr>
          <p:nvPr/>
        </p:nvSpPr>
        <p:spPr bwMode="auto">
          <a:xfrm>
            <a:off x="312738" y="1152525"/>
            <a:ext cx="8442325" cy="5478423"/>
          </a:xfrm>
          <a:prstGeom prst="rect">
            <a:avLst/>
          </a:prstGeom>
          <a:noFill/>
          <a:ln w="9525">
            <a:noFill/>
            <a:miter lim="800000"/>
            <a:headEnd/>
            <a:tailEnd/>
          </a:ln>
        </p:spPr>
        <p:txBody>
          <a:bodyPr>
            <a:spAutoFit/>
          </a:bodyPr>
          <a:lstStyle/>
          <a:p>
            <a:pPr algn="just">
              <a:buFont typeface="Arial" pitchFamily="34" charset="0"/>
              <a:buChar char="•"/>
            </a:pPr>
            <a:r>
              <a:rPr lang="en-US" sz="2000" u="none" dirty="0" smtClean="0"/>
              <a:t>Bridges are normally used to connect LAN segments within a limited geographic area (</a:t>
            </a:r>
            <a:r>
              <a:rPr lang="en-US" sz="2000" b="1" u="none" dirty="0" smtClean="0"/>
              <a:t>local bridges</a:t>
            </a:r>
            <a:r>
              <a:rPr lang="en-US" sz="2000" u="none" dirty="0" smtClean="0"/>
              <a:t>), like a building or a campus. It operates at the data link layer. It examines all frames and it recognizes where they came from, and where they are going to. It selectively (</a:t>
            </a:r>
            <a:r>
              <a:rPr lang="en-US" sz="2000" b="1" u="none" dirty="0" smtClean="0"/>
              <a:t>frame filtering</a:t>
            </a:r>
            <a:r>
              <a:rPr lang="en-US" sz="2000" u="none" dirty="0" smtClean="0"/>
              <a:t>) transfers frames from any port to other ports. It does not propagate noise signals and defective frames. It reduces traffic on each port and it improves security since each port will only transmit frames directed to nodes reachable from that port.</a:t>
            </a:r>
          </a:p>
          <a:p>
            <a:pPr algn="just"/>
            <a:r>
              <a:rPr lang="en-US" sz="2000" u="none" dirty="0" smtClean="0"/>
              <a:t> </a:t>
            </a:r>
          </a:p>
          <a:p>
            <a:pPr algn="just"/>
            <a:r>
              <a:rPr lang="en-US" sz="2000" u="none" dirty="0" smtClean="0"/>
              <a:t>Bridges can be used to:</a:t>
            </a:r>
          </a:p>
          <a:p>
            <a:pPr algn="just"/>
            <a:endParaRPr lang="en-US" sz="2000" u="none" dirty="0" smtClean="0"/>
          </a:p>
          <a:p>
            <a:pPr algn="just">
              <a:buFont typeface="Arial" pitchFamily="34" charset="0"/>
              <a:buChar char="•"/>
            </a:pPr>
            <a:r>
              <a:rPr lang="en-US" sz="2000" u="none" dirty="0" smtClean="0"/>
              <a:t>Expand the distance of a segment.</a:t>
            </a:r>
          </a:p>
          <a:p>
            <a:pPr algn="just">
              <a:buFont typeface="Arial" pitchFamily="34" charset="0"/>
              <a:buChar char="•"/>
            </a:pPr>
            <a:r>
              <a:rPr lang="en-US" sz="2000" u="none" dirty="0" smtClean="0"/>
              <a:t>Provide for an increased number of computers on the network.</a:t>
            </a:r>
          </a:p>
          <a:p>
            <a:pPr algn="just">
              <a:buFont typeface="Arial" pitchFamily="34" charset="0"/>
              <a:buChar char="•"/>
            </a:pPr>
            <a:r>
              <a:rPr lang="en-US" sz="2000" u="none" dirty="0" smtClean="0"/>
              <a:t>Reduce traffic bottlenecks resulting from an excessive number of attached computers.</a:t>
            </a:r>
          </a:p>
          <a:p>
            <a:pPr algn="just">
              <a:buFont typeface="Arial" pitchFamily="34" charset="0"/>
              <a:buChar char="•"/>
            </a:pPr>
            <a:endParaRPr lang="en-US" altLang="en-US" sz="2000" u="none" dirty="0"/>
          </a:p>
          <a:p>
            <a:pPr algn="just">
              <a:spcBef>
                <a:spcPct val="50000"/>
              </a:spcBef>
              <a:buFont typeface="Arial" pitchFamily="34" charset="0"/>
              <a:buChar char="•"/>
            </a:pPr>
            <a:endParaRPr lang="en-US" altLang="en-US" sz="2000" u="none" dirty="0"/>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19458" name="AutoShape 2" descr="http://www.tutorialsweb.com/images/networking-images/osi-bridging.gif"/>
          <p:cNvSpPr>
            <a:spLocks noChangeAspect="1" noChangeArrowheads="1"/>
          </p:cNvSpPr>
          <p:nvPr/>
        </p:nvSpPr>
        <p:spPr bwMode="auto">
          <a:xfrm>
            <a:off x="155575" y="-1165225"/>
            <a:ext cx="3933825" cy="24384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60" name="AutoShape 4" descr="http://www.tutorialsweb.com/images/networking-images/osi-bridging.gif"/>
          <p:cNvSpPr>
            <a:spLocks noChangeAspect="1" noChangeArrowheads="1"/>
          </p:cNvSpPr>
          <p:nvPr/>
        </p:nvSpPr>
        <p:spPr bwMode="auto">
          <a:xfrm>
            <a:off x="63500" y="-136525"/>
            <a:ext cx="3933825" cy="24384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osi-bridging.gif"/>
          <p:cNvPicPr>
            <a:picLocks noChangeAspect="1"/>
          </p:cNvPicPr>
          <p:nvPr/>
        </p:nvPicPr>
        <p:blipFill>
          <a:blip r:embed="rId2"/>
          <a:stretch>
            <a:fillRect/>
          </a:stretch>
        </p:blipFill>
        <p:spPr>
          <a:xfrm>
            <a:off x="1236372" y="1361396"/>
            <a:ext cx="7465105" cy="4627280"/>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Routers</a:t>
            </a:r>
          </a:p>
        </p:txBody>
      </p:sp>
      <p:sp>
        <p:nvSpPr>
          <p:cNvPr id="94211" name="Rectangle 3"/>
          <p:cNvSpPr>
            <a:spLocks noChangeArrowheads="1"/>
          </p:cNvSpPr>
          <p:nvPr/>
        </p:nvSpPr>
        <p:spPr bwMode="auto">
          <a:xfrm>
            <a:off x="331788" y="1370013"/>
            <a:ext cx="8629650" cy="457200"/>
          </a:xfrm>
          <a:prstGeom prst="rect">
            <a:avLst/>
          </a:prstGeom>
          <a:noFill/>
          <a:ln w="9525">
            <a:noFill/>
            <a:miter lim="800000"/>
            <a:headEnd/>
            <a:tailEnd/>
          </a:ln>
        </p:spPr>
        <p:txBody>
          <a:bodyPr>
            <a:spAutoFit/>
          </a:bodyPr>
          <a:lstStyle/>
          <a:p>
            <a:endParaRPr lang="en-US" altLang="en-US" u="none"/>
          </a:p>
        </p:txBody>
      </p:sp>
      <p:sp>
        <p:nvSpPr>
          <p:cNvPr id="94212" name="Text Box 4"/>
          <p:cNvSpPr txBox="1">
            <a:spLocks noChangeArrowheads="1"/>
          </p:cNvSpPr>
          <p:nvPr/>
        </p:nvSpPr>
        <p:spPr bwMode="auto">
          <a:xfrm>
            <a:off x="312738" y="1152525"/>
            <a:ext cx="8442325" cy="3970318"/>
          </a:xfrm>
          <a:prstGeom prst="rect">
            <a:avLst/>
          </a:prstGeom>
          <a:noFill/>
          <a:ln w="9525">
            <a:noFill/>
            <a:miter lim="800000"/>
            <a:headEnd/>
            <a:tailEnd/>
          </a:ln>
        </p:spPr>
        <p:txBody>
          <a:bodyPr>
            <a:spAutoFit/>
          </a:bodyPr>
          <a:lstStyle/>
          <a:p>
            <a:pPr algn="just"/>
            <a:r>
              <a:rPr lang="en-US" sz="1800" u="none" dirty="0" smtClean="0"/>
              <a:t>A router is used to route data packets between two networks. It reads the information in each packet to tell where it is going. They can connect networks with different architectures such as Token Ring and Ethernet. Although they can transform information at the data link level. </a:t>
            </a:r>
          </a:p>
          <a:p>
            <a:pPr algn="just"/>
            <a:r>
              <a:rPr lang="en-US" sz="1800" u="none" dirty="0" smtClean="0"/>
              <a:t>If the routing table does not indicate the proper address of a packet, the packet is discarded.</a:t>
            </a:r>
          </a:p>
          <a:p>
            <a:pPr algn="just"/>
            <a:r>
              <a:rPr lang="en-US" sz="1800" u="none" dirty="0" smtClean="0"/>
              <a:t>Routers can share status and routing information with one another and use this information to bypass slow or malfunctioning connections. outers do not look at the destination node address; they only look at the network address. </a:t>
            </a:r>
          </a:p>
          <a:p>
            <a:pPr algn="just"/>
            <a:endParaRPr lang="en-US" sz="1800" u="none" dirty="0" smtClean="0"/>
          </a:p>
          <a:p>
            <a:pPr algn="just"/>
            <a:r>
              <a:rPr lang="en-US" sz="1800" u="none" dirty="0" smtClean="0"/>
              <a:t>Routers will only pass the information if the network address is known. This ability to control the data passing through the router reduces the amount of traffic between networks and allows routers to use these links more efficiently than bridge</a:t>
            </a:r>
            <a:endParaRPr lang="en-US" altLang="en-US" sz="1800" u="none" dirty="0"/>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Gateways</a:t>
            </a:r>
          </a:p>
        </p:txBody>
      </p:sp>
      <p:sp>
        <p:nvSpPr>
          <p:cNvPr id="95235" name="Rectangle 3"/>
          <p:cNvSpPr>
            <a:spLocks noChangeArrowheads="1"/>
          </p:cNvSpPr>
          <p:nvPr/>
        </p:nvSpPr>
        <p:spPr bwMode="auto">
          <a:xfrm>
            <a:off x="331788" y="1370013"/>
            <a:ext cx="8629650" cy="457200"/>
          </a:xfrm>
          <a:prstGeom prst="rect">
            <a:avLst/>
          </a:prstGeom>
          <a:noFill/>
          <a:ln w="9525">
            <a:noFill/>
            <a:miter lim="800000"/>
            <a:headEnd/>
            <a:tailEnd/>
          </a:ln>
        </p:spPr>
        <p:txBody>
          <a:bodyPr>
            <a:spAutoFit/>
          </a:bodyPr>
          <a:lstStyle/>
          <a:p>
            <a:endParaRPr lang="en-US" altLang="en-US" u="none"/>
          </a:p>
        </p:txBody>
      </p:sp>
      <p:sp>
        <p:nvSpPr>
          <p:cNvPr id="95236" name="Text Box 4"/>
          <p:cNvSpPr txBox="1">
            <a:spLocks noChangeArrowheads="1"/>
          </p:cNvSpPr>
          <p:nvPr/>
        </p:nvSpPr>
        <p:spPr bwMode="auto">
          <a:xfrm>
            <a:off x="312738" y="1152525"/>
            <a:ext cx="8442325" cy="5632311"/>
          </a:xfrm>
          <a:prstGeom prst="rect">
            <a:avLst/>
          </a:prstGeom>
          <a:noFill/>
          <a:ln w="9525">
            <a:noFill/>
            <a:miter lim="800000"/>
            <a:headEnd/>
            <a:tailEnd/>
          </a:ln>
        </p:spPr>
        <p:txBody>
          <a:bodyPr>
            <a:spAutoFit/>
          </a:bodyPr>
          <a:lstStyle/>
          <a:p>
            <a:pPr algn="just"/>
            <a:r>
              <a:rPr lang="en-US" sz="2000" u="none" dirty="0" smtClean="0"/>
              <a:t>Gateways are very intelligent devices or else can be a computer running the appropriate software to connect and translate data between networks with different protocols or architecture, so their work is much more complex than a normal router.</a:t>
            </a:r>
          </a:p>
          <a:p>
            <a:pPr algn="just"/>
            <a:r>
              <a:rPr lang="en-US" sz="2000" u="none" dirty="0" smtClean="0"/>
              <a:t>Gateways make communication possible between different architectures and environments. They repackage and convert data going from one environment to another so that each environment can understand the other's environment data.</a:t>
            </a:r>
          </a:p>
          <a:p>
            <a:pPr algn="just"/>
            <a:r>
              <a:rPr lang="en-US" sz="2000" u="none" dirty="0" smtClean="0"/>
              <a:t>A gateway repackages information to match the requirements of the destination system. Gateways can change the format of a message so that it will conform to the application program at the receiving end of the transfer.</a:t>
            </a:r>
          </a:p>
          <a:p>
            <a:pPr algn="just"/>
            <a:r>
              <a:rPr lang="en-US" sz="2000" u="none" dirty="0" smtClean="0"/>
              <a:t>A gateway links two systems that do not use the same:</a:t>
            </a:r>
          </a:p>
          <a:p>
            <a:pPr algn="just">
              <a:buFont typeface="Arial" pitchFamily="34" charset="0"/>
              <a:buChar char="•"/>
            </a:pPr>
            <a:r>
              <a:rPr lang="en-US" sz="2000" u="none" dirty="0" smtClean="0"/>
              <a:t>Communication protocols</a:t>
            </a:r>
          </a:p>
          <a:p>
            <a:pPr algn="just">
              <a:buFont typeface="Arial" pitchFamily="34" charset="0"/>
              <a:buChar char="•"/>
            </a:pPr>
            <a:r>
              <a:rPr lang="en-US" sz="2000" u="none" dirty="0" smtClean="0"/>
              <a:t>Data formatting structures</a:t>
            </a:r>
          </a:p>
          <a:p>
            <a:pPr algn="just">
              <a:buFont typeface="Arial" pitchFamily="34" charset="0"/>
              <a:buChar char="•"/>
            </a:pPr>
            <a:r>
              <a:rPr lang="en-US" sz="2000" u="none" dirty="0" smtClean="0"/>
              <a:t>Languages</a:t>
            </a:r>
          </a:p>
          <a:p>
            <a:pPr algn="just">
              <a:buFont typeface="Arial" pitchFamily="34" charset="0"/>
              <a:buChar char="•"/>
            </a:pPr>
            <a:r>
              <a:rPr lang="en-US" sz="2000" u="none" dirty="0" smtClean="0"/>
              <a:t>Architecture</a:t>
            </a:r>
          </a:p>
          <a:p>
            <a:pPr algn="just"/>
            <a:endParaRPr lang="en-US" altLang="en-US" sz="2000" u="none" dirty="0"/>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Wireless Communication</a:t>
            </a:r>
          </a:p>
        </p:txBody>
      </p:sp>
      <p:sp>
        <p:nvSpPr>
          <p:cNvPr id="96259" name="Rectangle 3"/>
          <p:cNvSpPr>
            <a:spLocks noChangeArrowheads="1"/>
          </p:cNvSpPr>
          <p:nvPr/>
        </p:nvSpPr>
        <p:spPr bwMode="auto">
          <a:xfrm>
            <a:off x="331788" y="1370013"/>
            <a:ext cx="8629650" cy="457200"/>
          </a:xfrm>
          <a:prstGeom prst="rect">
            <a:avLst/>
          </a:prstGeom>
          <a:noFill/>
          <a:ln w="9525">
            <a:noFill/>
            <a:miter lim="800000"/>
            <a:headEnd/>
            <a:tailEnd/>
          </a:ln>
        </p:spPr>
        <p:txBody>
          <a:bodyPr>
            <a:spAutoFit/>
          </a:bodyPr>
          <a:lstStyle/>
          <a:p>
            <a:endParaRPr lang="en-US" altLang="en-US" u="none"/>
          </a:p>
        </p:txBody>
      </p:sp>
      <p:sp>
        <p:nvSpPr>
          <p:cNvPr id="96260" name="Text Box 4"/>
          <p:cNvSpPr txBox="1">
            <a:spLocks noChangeArrowheads="1"/>
          </p:cNvSpPr>
          <p:nvPr/>
        </p:nvSpPr>
        <p:spPr bwMode="auto">
          <a:xfrm>
            <a:off x="312738" y="1152525"/>
            <a:ext cx="8442325" cy="4838700"/>
          </a:xfrm>
          <a:prstGeom prst="rect">
            <a:avLst/>
          </a:prstGeom>
          <a:noFill/>
          <a:ln w="9525">
            <a:noFill/>
            <a:miter lim="800000"/>
            <a:headEnd/>
            <a:tailEnd/>
          </a:ln>
        </p:spPr>
        <p:txBody>
          <a:bodyPr>
            <a:spAutoFit/>
          </a:bodyPr>
          <a:lstStyle/>
          <a:p>
            <a:r>
              <a:rPr lang="en-US" altLang="en-US" u="none"/>
              <a:t>§ Wireless computing system uses wireless communication</a:t>
            </a:r>
          </a:p>
          <a:p>
            <a:r>
              <a:rPr lang="en-US" altLang="en-US" u="none"/>
              <a:t>technologies for interconnecting computer systems</a:t>
            </a:r>
          </a:p>
          <a:p>
            <a:r>
              <a:rPr lang="en-US" altLang="en-US" u="none"/>
              <a:t>§ Enhances functionality of computing equipment by freeing</a:t>
            </a:r>
          </a:p>
          <a:p>
            <a:r>
              <a:rPr lang="en-US" altLang="en-US" u="none"/>
              <a:t>communication from location constraints of wired</a:t>
            </a:r>
          </a:p>
          <a:p>
            <a:r>
              <a:rPr lang="en-US" altLang="en-US" u="none"/>
              <a:t>computing systems</a:t>
            </a:r>
          </a:p>
          <a:p>
            <a:r>
              <a:rPr lang="en-US" altLang="en-US" u="none"/>
              <a:t>§ Wireless computing systems are of two types:</a:t>
            </a:r>
          </a:p>
          <a:p>
            <a:endParaRPr lang="en-US" altLang="en-US" u="none"/>
          </a:p>
          <a:p>
            <a:r>
              <a:rPr lang="en-US" altLang="en-US" u="none"/>
              <a:t>§ </a:t>
            </a:r>
            <a:r>
              <a:rPr lang="en-US" altLang="en-US" b="1" u="none"/>
              <a:t>Fixed wireless systems: </a:t>
            </a:r>
            <a:r>
              <a:rPr lang="en-US" altLang="en-US" u="none"/>
              <a:t>Support little or no</a:t>
            </a:r>
          </a:p>
          <a:p>
            <a:r>
              <a:rPr lang="en-US" altLang="en-US" u="none"/>
              <a:t>mobility of the computing equipment associated with</a:t>
            </a:r>
          </a:p>
          <a:p>
            <a:r>
              <a:rPr lang="en-US" altLang="en-US" u="none"/>
              <a:t>the wireless network</a:t>
            </a:r>
          </a:p>
          <a:p>
            <a:r>
              <a:rPr lang="en-US" altLang="en-US" u="none"/>
              <a:t>§ </a:t>
            </a:r>
            <a:r>
              <a:rPr lang="en-US" altLang="en-US" b="1" u="none"/>
              <a:t>Mobile wireless systems: </a:t>
            </a:r>
            <a:r>
              <a:rPr lang="en-US" altLang="en-US" u="none"/>
              <a:t>Support mobility of the</a:t>
            </a:r>
          </a:p>
          <a:p>
            <a:r>
              <a:rPr lang="en-US" altLang="en-US" u="none"/>
              <a:t>computing equipment to access resources associated</a:t>
            </a:r>
          </a:p>
          <a:p>
            <a:r>
              <a:rPr lang="en-US" altLang="en-US" u="none"/>
              <a:t>with the wireless network</a:t>
            </a: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Wireless Technology</a:t>
            </a:r>
          </a:p>
        </p:txBody>
      </p:sp>
      <p:sp>
        <p:nvSpPr>
          <p:cNvPr id="97283" name="Rectangle 3"/>
          <p:cNvSpPr>
            <a:spLocks noChangeArrowheads="1"/>
          </p:cNvSpPr>
          <p:nvPr/>
        </p:nvSpPr>
        <p:spPr bwMode="auto">
          <a:xfrm>
            <a:off x="331788" y="1370013"/>
            <a:ext cx="8629650" cy="457200"/>
          </a:xfrm>
          <a:prstGeom prst="rect">
            <a:avLst/>
          </a:prstGeom>
          <a:noFill/>
          <a:ln w="9525">
            <a:noFill/>
            <a:miter lim="800000"/>
            <a:headEnd/>
            <a:tailEnd/>
          </a:ln>
        </p:spPr>
        <p:txBody>
          <a:bodyPr>
            <a:spAutoFit/>
          </a:bodyPr>
          <a:lstStyle/>
          <a:p>
            <a:endParaRPr lang="en-US" altLang="en-US" u="none"/>
          </a:p>
        </p:txBody>
      </p:sp>
      <p:sp>
        <p:nvSpPr>
          <p:cNvPr id="97284" name="Text Box 4"/>
          <p:cNvSpPr txBox="1">
            <a:spLocks noChangeArrowheads="1"/>
          </p:cNvSpPr>
          <p:nvPr/>
        </p:nvSpPr>
        <p:spPr bwMode="auto">
          <a:xfrm>
            <a:off x="312738" y="1152525"/>
            <a:ext cx="8442325" cy="2647950"/>
          </a:xfrm>
          <a:prstGeom prst="rect">
            <a:avLst/>
          </a:prstGeom>
          <a:noFill/>
          <a:ln w="9525">
            <a:noFill/>
            <a:miter lim="800000"/>
            <a:headEnd/>
            <a:tailEnd/>
          </a:ln>
        </p:spPr>
        <p:txBody>
          <a:bodyPr>
            <a:spAutoFit/>
          </a:bodyPr>
          <a:lstStyle/>
          <a:p>
            <a:r>
              <a:rPr lang="en-US" altLang="en-US" u="none"/>
              <a:t>§ 2G and 3G</a:t>
            </a:r>
          </a:p>
          <a:p>
            <a:r>
              <a:rPr lang="en-US" altLang="en-US" u="none"/>
              <a:t>§ Wireless LAN</a:t>
            </a:r>
          </a:p>
          <a:p>
            <a:r>
              <a:rPr lang="en-US" altLang="en-US" u="none"/>
              <a:t>§ WiMAX</a:t>
            </a:r>
          </a:p>
          <a:p>
            <a:r>
              <a:rPr lang="en-US" altLang="en-US" u="none"/>
              <a:t>§ Wireless Local Loop (WLL)</a:t>
            </a:r>
          </a:p>
          <a:p>
            <a:r>
              <a:rPr lang="en-US" altLang="en-US" u="none"/>
              <a:t>§ Radio-router</a:t>
            </a:r>
          </a:p>
          <a:p>
            <a:r>
              <a:rPr lang="en-US" altLang="en-US" u="none"/>
              <a:t>§ Multihop Wireless Network</a:t>
            </a:r>
          </a:p>
          <a:p>
            <a:r>
              <a:rPr lang="en-US" altLang="en-US" u="none"/>
              <a:t>§ Wireless Application Protocol (WAP)</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595313"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Coaxial Cable</a:t>
            </a:r>
          </a:p>
        </p:txBody>
      </p:sp>
      <p:pic>
        <p:nvPicPr>
          <p:cNvPr id="11267" name="Picture 5"/>
          <p:cNvPicPr>
            <a:picLocks noGrp="1" noChangeAspect="1" noChangeArrowheads="1"/>
          </p:cNvPicPr>
          <p:nvPr>
            <p:ph idx="1"/>
          </p:nvPr>
        </p:nvPicPr>
        <p:blipFill>
          <a:blip r:embed="rId2"/>
          <a:srcRect/>
          <a:stretch>
            <a:fillRect/>
          </a:stretch>
        </p:blipFill>
        <p:spPr>
          <a:xfrm>
            <a:off x="1843088" y="884238"/>
            <a:ext cx="4695825" cy="2257425"/>
          </a:xfrm>
          <a:noFill/>
        </p:spPr>
      </p:pic>
      <p:sp>
        <p:nvSpPr>
          <p:cNvPr id="4" name="TextBox 3"/>
          <p:cNvSpPr txBox="1"/>
          <p:nvPr/>
        </p:nvSpPr>
        <p:spPr>
          <a:xfrm>
            <a:off x="282575" y="3368675"/>
            <a:ext cx="8551863" cy="3170238"/>
          </a:xfrm>
          <a:prstGeom prst="rect">
            <a:avLst/>
          </a:prstGeom>
          <a:noFill/>
        </p:spPr>
        <p:txBody>
          <a:bodyPr>
            <a:spAutoFit/>
          </a:bodyPr>
          <a:lstStyle/>
          <a:p>
            <a:pPr algn="just">
              <a:defRPr/>
            </a:pPr>
            <a:r>
              <a:rPr lang="en-US" sz="2000" u="none" dirty="0">
                <a:latin typeface="+mj-lt"/>
              </a:rPr>
              <a:t>Coaxial cable, sometimes referred to as coax, has four internal layers. At the core is an inner conductor. An insulating layer covers the inner conductor, and a second conductive layer in turn covers the inner insulating layer. The final layer is a thin insulating layer that is the visible, outer layer of the cable. Coaxial cable is generally less expensive than twisted pair cable. Coaxial cable is seldom used in computer networks anymore, but is widely used for cable television services and video connections, like those used by closed circuit surveillance systems.</a:t>
            </a:r>
            <a:br>
              <a:rPr lang="en-US" sz="2000" u="none" dirty="0">
                <a:latin typeface="+mj-lt"/>
              </a:rPr>
            </a:br>
            <a:r>
              <a:rPr lang="en-US" sz="2000" u="none" dirty="0">
                <a:latin typeface="+mj-lt"/>
              </a:rPr>
              <a:t/>
            </a:r>
            <a:br>
              <a:rPr lang="en-US" sz="2000" u="none" dirty="0">
                <a:latin typeface="+mj-lt"/>
              </a:rPr>
            </a:br>
            <a:endParaRPr lang="en-US" sz="2000" u="none" dirty="0">
              <a:latin typeface="+mj-lt"/>
            </a:endParaRPr>
          </a:p>
          <a:p>
            <a:pPr algn="just">
              <a:defRPr/>
            </a:pPr>
            <a:endParaRPr lang="en-US" sz="2000" u="none" dirty="0">
              <a:latin typeface="+mj-lt"/>
            </a:endParaRP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Distributed Computing</a:t>
            </a:r>
          </a:p>
        </p:txBody>
      </p:sp>
      <p:sp>
        <p:nvSpPr>
          <p:cNvPr id="98307" name="Rectangle 3"/>
          <p:cNvSpPr>
            <a:spLocks noChangeArrowheads="1"/>
          </p:cNvSpPr>
          <p:nvPr/>
        </p:nvSpPr>
        <p:spPr bwMode="auto">
          <a:xfrm>
            <a:off x="331788" y="1370013"/>
            <a:ext cx="8629650" cy="457200"/>
          </a:xfrm>
          <a:prstGeom prst="rect">
            <a:avLst/>
          </a:prstGeom>
          <a:noFill/>
          <a:ln w="9525">
            <a:noFill/>
            <a:miter lim="800000"/>
            <a:headEnd/>
            <a:tailEnd/>
          </a:ln>
        </p:spPr>
        <p:txBody>
          <a:bodyPr>
            <a:spAutoFit/>
          </a:bodyPr>
          <a:lstStyle/>
          <a:p>
            <a:endParaRPr lang="en-US" altLang="en-US" u="none"/>
          </a:p>
        </p:txBody>
      </p:sp>
      <p:sp>
        <p:nvSpPr>
          <p:cNvPr id="98308" name="Text Box 4"/>
          <p:cNvSpPr txBox="1">
            <a:spLocks noChangeArrowheads="1"/>
          </p:cNvSpPr>
          <p:nvPr/>
        </p:nvSpPr>
        <p:spPr bwMode="auto">
          <a:xfrm>
            <a:off x="312738" y="1152525"/>
            <a:ext cx="8442325" cy="3743325"/>
          </a:xfrm>
          <a:prstGeom prst="rect">
            <a:avLst/>
          </a:prstGeom>
          <a:noFill/>
          <a:ln w="9525">
            <a:noFill/>
            <a:miter lim="800000"/>
            <a:headEnd/>
            <a:tailEnd/>
          </a:ln>
        </p:spPr>
        <p:txBody>
          <a:bodyPr>
            <a:spAutoFit/>
          </a:bodyPr>
          <a:lstStyle/>
          <a:p>
            <a:r>
              <a:rPr lang="en-US" altLang="en-US" u="none"/>
              <a:t>§ Configuration where many independent computer</a:t>
            </a:r>
          </a:p>
          <a:p>
            <a:r>
              <a:rPr lang="en-US" altLang="en-US" u="none"/>
              <a:t>systems are connected, and messages, processing task,</a:t>
            </a:r>
          </a:p>
          <a:p>
            <a:r>
              <a:rPr lang="en-US" altLang="en-US" u="none"/>
              <a:t>programs, data, and other resources are transmitted</a:t>
            </a:r>
          </a:p>
          <a:p>
            <a:r>
              <a:rPr lang="en-US" altLang="en-US" u="none"/>
              <a:t>between cooperating computer systems</a:t>
            </a:r>
          </a:p>
          <a:p>
            <a:endParaRPr lang="en-US" altLang="en-US" u="none"/>
          </a:p>
          <a:p>
            <a:r>
              <a:rPr lang="en-US" altLang="en-US" u="none"/>
              <a:t>§ Such an arrangement enables sharing of many</a:t>
            </a:r>
          </a:p>
          <a:p>
            <a:r>
              <a:rPr lang="en-US" altLang="en-US" u="none"/>
              <a:t>hardware and software resources as well as information</a:t>
            </a:r>
          </a:p>
          <a:p>
            <a:r>
              <a:rPr lang="en-US" altLang="en-US" u="none"/>
              <a:t>among several users who may be sitting far away from</a:t>
            </a:r>
          </a:p>
          <a:p>
            <a:r>
              <a:rPr lang="en-US" altLang="en-US" u="none"/>
              <a:t>each other</a:t>
            </a:r>
          </a:p>
          <a:p>
            <a:endParaRPr lang="en-US" altLang="en-US" u="none"/>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Distributed Computing</a:t>
            </a:r>
          </a:p>
        </p:txBody>
      </p:sp>
      <p:sp>
        <p:nvSpPr>
          <p:cNvPr id="99331" name="Rectangle 3"/>
          <p:cNvSpPr>
            <a:spLocks noChangeArrowheads="1"/>
          </p:cNvSpPr>
          <p:nvPr/>
        </p:nvSpPr>
        <p:spPr bwMode="auto">
          <a:xfrm>
            <a:off x="331788" y="1370013"/>
            <a:ext cx="8629650" cy="457200"/>
          </a:xfrm>
          <a:prstGeom prst="rect">
            <a:avLst/>
          </a:prstGeom>
          <a:noFill/>
          <a:ln w="9525">
            <a:noFill/>
            <a:miter lim="800000"/>
            <a:headEnd/>
            <a:tailEnd/>
          </a:ln>
        </p:spPr>
        <p:txBody>
          <a:bodyPr>
            <a:spAutoFit/>
          </a:bodyPr>
          <a:lstStyle/>
          <a:p>
            <a:endParaRPr lang="en-US" altLang="en-US" u="none"/>
          </a:p>
        </p:txBody>
      </p:sp>
      <p:sp>
        <p:nvSpPr>
          <p:cNvPr id="99332" name="Text Box 4"/>
          <p:cNvSpPr txBox="1">
            <a:spLocks noChangeArrowheads="1"/>
          </p:cNvSpPr>
          <p:nvPr/>
        </p:nvSpPr>
        <p:spPr bwMode="auto">
          <a:xfrm>
            <a:off x="312738" y="1152525"/>
            <a:ext cx="8442325" cy="2647950"/>
          </a:xfrm>
          <a:prstGeom prst="rect">
            <a:avLst/>
          </a:prstGeom>
          <a:noFill/>
          <a:ln w="9525">
            <a:noFill/>
            <a:miter lim="800000"/>
            <a:headEnd/>
            <a:tailEnd/>
          </a:ln>
        </p:spPr>
        <p:txBody>
          <a:bodyPr>
            <a:spAutoFit/>
          </a:bodyPr>
          <a:lstStyle/>
          <a:p>
            <a:r>
              <a:rPr lang="en-US" altLang="en-US" u="none"/>
              <a:t>§ Inherently distributed applications</a:t>
            </a:r>
          </a:p>
          <a:p>
            <a:r>
              <a:rPr lang="en-US" altLang="en-US" u="none"/>
              <a:t>§ Information sharing among distributed users</a:t>
            </a:r>
          </a:p>
          <a:p>
            <a:r>
              <a:rPr lang="en-US" altLang="en-US" u="none"/>
              <a:t>§ Resource sharing</a:t>
            </a:r>
          </a:p>
          <a:p>
            <a:r>
              <a:rPr lang="en-US" altLang="en-US" u="none"/>
              <a:t>§ Shorter response times and higher throughput</a:t>
            </a:r>
          </a:p>
          <a:p>
            <a:r>
              <a:rPr lang="en-US" altLang="en-US" u="none"/>
              <a:t>§ Higher reliability</a:t>
            </a:r>
          </a:p>
          <a:p>
            <a:r>
              <a:rPr lang="en-US" altLang="en-US" u="none"/>
              <a:t>§ Extensibility and incremental growth</a:t>
            </a:r>
          </a:p>
          <a:p>
            <a:r>
              <a:rPr lang="en-US" altLang="en-US" u="none"/>
              <a:t>§ Better flexibility in meeting users’ needs</a:t>
            </a: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Conclusion</a:t>
            </a:r>
          </a:p>
        </p:txBody>
      </p:sp>
      <p:sp>
        <p:nvSpPr>
          <p:cNvPr id="100355" name="Rectangle 3"/>
          <p:cNvSpPr>
            <a:spLocks noChangeArrowheads="1"/>
          </p:cNvSpPr>
          <p:nvPr/>
        </p:nvSpPr>
        <p:spPr bwMode="auto">
          <a:xfrm>
            <a:off x="331788" y="1370013"/>
            <a:ext cx="8629650" cy="457200"/>
          </a:xfrm>
          <a:prstGeom prst="rect">
            <a:avLst/>
          </a:prstGeom>
          <a:noFill/>
          <a:ln w="9525">
            <a:noFill/>
            <a:miter lim="800000"/>
            <a:headEnd/>
            <a:tailEnd/>
          </a:ln>
        </p:spPr>
        <p:txBody>
          <a:bodyPr>
            <a:spAutoFit/>
          </a:bodyPr>
          <a:lstStyle/>
          <a:p>
            <a:endParaRPr lang="en-US" altLang="en-US" u="none"/>
          </a:p>
        </p:txBody>
      </p:sp>
      <p:sp>
        <p:nvSpPr>
          <p:cNvPr id="100356" name="Text Box 4"/>
          <p:cNvSpPr txBox="1">
            <a:spLocks noChangeArrowheads="1"/>
          </p:cNvSpPr>
          <p:nvPr/>
        </p:nvSpPr>
        <p:spPr bwMode="auto">
          <a:xfrm>
            <a:off x="312738" y="1152525"/>
            <a:ext cx="8442325" cy="457200"/>
          </a:xfrm>
          <a:prstGeom prst="rect">
            <a:avLst/>
          </a:prstGeom>
          <a:noFill/>
          <a:ln w="9525">
            <a:noFill/>
            <a:miter lim="800000"/>
            <a:headEnd/>
            <a:tailEnd/>
          </a:ln>
        </p:spPr>
        <p:txBody>
          <a:bodyPr>
            <a:spAutoFit/>
          </a:bodyPr>
          <a:lstStyle/>
          <a:p>
            <a:endParaRPr lang="en-US" altLang="en-US" u="none"/>
          </a:p>
        </p:txBody>
      </p:sp>
      <p:pic>
        <p:nvPicPr>
          <p:cNvPr id="100357" name="Picture 5"/>
          <p:cNvPicPr>
            <a:picLocks noGrp="1" noChangeAspect="1" noChangeArrowheads="1"/>
          </p:cNvPicPr>
          <p:nvPr>
            <p:ph idx="1"/>
          </p:nvPr>
        </p:nvPicPr>
        <p:blipFill>
          <a:blip r:embed="rId2"/>
          <a:srcRect/>
          <a:stretch>
            <a:fillRect/>
          </a:stretch>
        </p:blipFill>
        <p:spPr>
          <a:xfrm>
            <a:off x="1025525" y="1639888"/>
            <a:ext cx="7143750" cy="3971925"/>
          </a:xfrm>
          <a:noFill/>
        </p:spPr>
      </p:pic>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Conclusion</a:t>
            </a:r>
          </a:p>
        </p:txBody>
      </p:sp>
      <p:sp>
        <p:nvSpPr>
          <p:cNvPr id="101379" name="Rectangle 3"/>
          <p:cNvSpPr>
            <a:spLocks noChangeArrowheads="1"/>
          </p:cNvSpPr>
          <p:nvPr/>
        </p:nvSpPr>
        <p:spPr bwMode="auto">
          <a:xfrm>
            <a:off x="331788" y="1370013"/>
            <a:ext cx="8629650" cy="457200"/>
          </a:xfrm>
          <a:prstGeom prst="rect">
            <a:avLst/>
          </a:prstGeom>
          <a:noFill/>
          <a:ln w="9525">
            <a:noFill/>
            <a:miter lim="800000"/>
            <a:headEnd/>
            <a:tailEnd/>
          </a:ln>
        </p:spPr>
        <p:txBody>
          <a:bodyPr>
            <a:spAutoFit/>
          </a:bodyPr>
          <a:lstStyle/>
          <a:p>
            <a:endParaRPr lang="en-US" altLang="en-US" u="none"/>
          </a:p>
        </p:txBody>
      </p:sp>
      <p:sp>
        <p:nvSpPr>
          <p:cNvPr id="101380" name="Text Box 4"/>
          <p:cNvSpPr txBox="1">
            <a:spLocks noChangeArrowheads="1"/>
          </p:cNvSpPr>
          <p:nvPr/>
        </p:nvSpPr>
        <p:spPr bwMode="auto">
          <a:xfrm>
            <a:off x="312738" y="1152525"/>
            <a:ext cx="8442325" cy="457200"/>
          </a:xfrm>
          <a:prstGeom prst="rect">
            <a:avLst/>
          </a:prstGeom>
          <a:noFill/>
          <a:ln w="9525">
            <a:noFill/>
            <a:miter lim="800000"/>
            <a:headEnd/>
            <a:tailEnd/>
          </a:ln>
        </p:spPr>
        <p:txBody>
          <a:bodyPr>
            <a:spAutoFit/>
          </a:bodyPr>
          <a:lstStyle/>
          <a:p>
            <a:endParaRPr lang="en-US" altLang="en-US" u="none"/>
          </a:p>
        </p:txBody>
      </p:sp>
      <p:pic>
        <p:nvPicPr>
          <p:cNvPr id="101381" name="Picture 7"/>
          <p:cNvPicPr>
            <a:picLocks noGrp="1" noChangeAspect="1" noChangeArrowheads="1"/>
          </p:cNvPicPr>
          <p:nvPr>
            <p:ph idx="1"/>
          </p:nvPr>
        </p:nvPicPr>
        <p:blipFill>
          <a:blip r:embed="rId2"/>
          <a:srcRect/>
          <a:stretch>
            <a:fillRect/>
          </a:stretch>
        </p:blipFill>
        <p:spPr>
          <a:xfrm>
            <a:off x="979488" y="1617663"/>
            <a:ext cx="7234237" cy="4016375"/>
          </a:xfrm>
          <a:noFill/>
        </p:spPr>
      </p:pic>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Objective Type Questions</a:t>
            </a:r>
          </a:p>
        </p:txBody>
      </p:sp>
      <p:sp>
        <p:nvSpPr>
          <p:cNvPr id="102403" name="Rectangle 3"/>
          <p:cNvSpPr>
            <a:spLocks noChangeArrowheads="1"/>
          </p:cNvSpPr>
          <p:nvPr/>
        </p:nvSpPr>
        <p:spPr bwMode="auto">
          <a:xfrm>
            <a:off x="331788" y="1370013"/>
            <a:ext cx="8629650" cy="457200"/>
          </a:xfrm>
          <a:prstGeom prst="rect">
            <a:avLst/>
          </a:prstGeom>
          <a:noFill/>
          <a:ln w="9525">
            <a:noFill/>
            <a:miter lim="800000"/>
            <a:headEnd/>
            <a:tailEnd/>
          </a:ln>
        </p:spPr>
        <p:txBody>
          <a:bodyPr>
            <a:spAutoFit/>
          </a:bodyPr>
          <a:lstStyle/>
          <a:p>
            <a:endParaRPr lang="en-US" altLang="en-US" u="none"/>
          </a:p>
        </p:txBody>
      </p:sp>
      <p:sp>
        <p:nvSpPr>
          <p:cNvPr id="102404" name="Text Box 4"/>
          <p:cNvSpPr txBox="1">
            <a:spLocks noChangeArrowheads="1"/>
          </p:cNvSpPr>
          <p:nvPr/>
        </p:nvSpPr>
        <p:spPr bwMode="auto">
          <a:xfrm>
            <a:off x="312738" y="1152525"/>
            <a:ext cx="8442325" cy="457200"/>
          </a:xfrm>
          <a:prstGeom prst="rect">
            <a:avLst/>
          </a:prstGeom>
          <a:noFill/>
          <a:ln w="9525">
            <a:noFill/>
            <a:miter lim="800000"/>
            <a:headEnd/>
            <a:tailEnd/>
          </a:ln>
        </p:spPr>
        <p:txBody>
          <a:bodyPr>
            <a:spAutoFit/>
          </a:bodyPr>
          <a:lstStyle/>
          <a:p>
            <a:endParaRPr lang="en-US" altLang="en-US" u="none"/>
          </a:p>
        </p:txBody>
      </p:sp>
      <p:sp>
        <p:nvSpPr>
          <p:cNvPr id="102405" name="Text Box 7"/>
          <p:cNvSpPr txBox="1">
            <a:spLocks noChangeArrowheads="1"/>
          </p:cNvSpPr>
          <p:nvPr/>
        </p:nvSpPr>
        <p:spPr bwMode="auto">
          <a:xfrm>
            <a:off x="234950" y="1100138"/>
            <a:ext cx="8575675" cy="1004887"/>
          </a:xfrm>
          <a:prstGeom prst="rect">
            <a:avLst/>
          </a:prstGeom>
          <a:noFill/>
          <a:ln w="9525">
            <a:noFill/>
            <a:miter lim="800000"/>
            <a:headEnd/>
            <a:tailEnd/>
          </a:ln>
        </p:spPr>
        <p:txBody>
          <a:bodyPr>
            <a:spAutoFit/>
          </a:bodyPr>
          <a:lstStyle/>
          <a:p>
            <a:pPr marL="457200" indent="-457200">
              <a:spcBef>
                <a:spcPct val="50000"/>
              </a:spcBef>
            </a:pPr>
            <a:endParaRPr lang="en-US" altLang="en-US" u="none"/>
          </a:p>
          <a:p>
            <a:pPr marL="457200" indent="-457200">
              <a:spcBef>
                <a:spcPct val="50000"/>
              </a:spcBef>
              <a:buFontTx/>
              <a:buChar char="•"/>
            </a:pPr>
            <a:endParaRPr lang="en-US" altLang="en-US" u="none"/>
          </a:p>
        </p:txBody>
      </p:sp>
      <p:sp>
        <p:nvSpPr>
          <p:cNvPr id="102406" name="Text Box 8"/>
          <p:cNvSpPr txBox="1">
            <a:spLocks noChangeArrowheads="1"/>
          </p:cNvSpPr>
          <p:nvPr/>
        </p:nvSpPr>
        <p:spPr bwMode="auto">
          <a:xfrm>
            <a:off x="284163" y="1149350"/>
            <a:ext cx="8415337" cy="5799138"/>
          </a:xfrm>
          <a:prstGeom prst="rect">
            <a:avLst/>
          </a:prstGeom>
          <a:noFill/>
          <a:ln w="9525">
            <a:noFill/>
            <a:miter lim="800000"/>
            <a:headEnd/>
            <a:tailEnd/>
          </a:ln>
        </p:spPr>
        <p:txBody>
          <a:bodyPr>
            <a:spAutoFit/>
          </a:bodyPr>
          <a:lstStyle/>
          <a:p>
            <a:pPr marL="457200" indent="-457200">
              <a:spcBef>
                <a:spcPct val="50000"/>
              </a:spcBef>
              <a:buFontTx/>
              <a:buAutoNum type="arabicPeriod"/>
            </a:pPr>
            <a:r>
              <a:rPr lang="en-US" altLang="en-US" u="none"/>
              <a:t>What is ISDN ?</a:t>
            </a:r>
          </a:p>
          <a:p>
            <a:pPr marL="457200" indent="-457200">
              <a:spcBef>
                <a:spcPct val="50000"/>
              </a:spcBef>
              <a:buFontTx/>
              <a:buAutoNum type="arabicPeriod"/>
            </a:pPr>
            <a:r>
              <a:rPr lang="en-US" altLang="en-US" u="none"/>
              <a:t>NIC stands for __________.</a:t>
            </a:r>
          </a:p>
          <a:p>
            <a:pPr marL="457200" indent="-457200">
              <a:spcBef>
                <a:spcPct val="50000"/>
              </a:spcBef>
              <a:buFontTx/>
              <a:buAutoNum type="arabicPeriod"/>
            </a:pPr>
            <a:r>
              <a:rPr lang="en-US" altLang="en-US" u="none"/>
              <a:t>What do you mean by LAN ?</a:t>
            </a:r>
          </a:p>
          <a:p>
            <a:pPr marL="457200" indent="-457200">
              <a:spcBef>
                <a:spcPct val="50000"/>
              </a:spcBef>
              <a:buFontTx/>
              <a:buAutoNum type="arabicPeriod"/>
            </a:pPr>
            <a:r>
              <a:rPr lang="en-US" altLang="en-US" u="none"/>
              <a:t>What is a repeater ?</a:t>
            </a:r>
          </a:p>
          <a:p>
            <a:pPr marL="457200" indent="-457200">
              <a:spcBef>
                <a:spcPct val="50000"/>
              </a:spcBef>
              <a:buFontTx/>
              <a:buAutoNum type="arabicPeriod"/>
            </a:pPr>
            <a:r>
              <a:rPr lang="en-US" altLang="en-US" u="none"/>
              <a:t>What is Multiplexing ?</a:t>
            </a:r>
          </a:p>
          <a:p>
            <a:pPr marL="457200" indent="-457200">
              <a:spcBef>
                <a:spcPct val="50000"/>
              </a:spcBef>
              <a:buFontTx/>
              <a:buAutoNum type="arabicPeriod"/>
            </a:pPr>
            <a:r>
              <a:rPr lang="en-US" altLang="en-US" u="none"/>
              <a:t>What do you mean by Bitrate and Baudrate ?</a:t>
            </a:r>
          </a:p>
          <a:p>
            <a:pPr marL="457200" indent="-457200">
              <a:spcBef>
                <a:spcPct val="50000"/>
              </a:spcBef>
              <a:buFontTx/>
              <a:buAutoNum type="arabicPeriod"/>
            </a:pPr>
            <a:r>
              <a:rPr lang="en-US" altLang="en-US" u="none"/>
              <a:t>What do you mean by Hop-by-Hop routing?</a:t>
            </a:r>
          </a:p>
          <a:p>
            <a:pPr marL="457200" indent="-457200">
              <a:spcBef>
                <a:spcPct val="50000"/>
              </a:spcBef>
              <a:buFontTx/>
              <a:buAutoNum type="arabicPeriod"/>
            </a:pPr>
            <a:r>
              <a:rPr lang="en-US" altLang="en-US" u="none"/>
              <a:t>What is  Source routing ?</a:t>
            </a:r>
          </a:p>
          <a:p>
            <a:pPr marL="457200" indent="-457200">
              <a:spcBef>
                <a:spcPct val="50000"/>
              </a:spcBef>
              <a:buFontTx/>
              <a:buAutoNum type="arabicPeriod"/>
            </a:pPr>
            <a:r>
              <a:rPr lang="en-US" altLang="en-US" u="none"/>
              <a:t>What is half-Duplex transmission modes ?</a:t>
            </a:r>
          </a:p>
          <a:p>
            <a:pPr marL="457200" indent="-457200">
              <a:spcBef>
                <a:spcPct val="50000"/>
              </a:spcBef>
              <a:buFontTx/>
              <a:buAutoNum type="arabicPeriod"/>
            </a:pPr>
            <a:r>
              <a:rPr lang="en-US" altLang="en-US" sz="1800" u="none"/>
              <a:t> Difference between Synchronous and Asynchronous Communication.</a:t>
            </a:r>
          </a:p>
          <a:p>
            <a:pPr marL="457200" indent="-457200">
              <a:spcBef>
                <a:spcPct val="50000"/>
              </a:spcBef>
              <a:buFontTx/>
              <a:buAutoNum type="arabicPeriod"/>
            </a:pPr>
            <a:endParaRPr lang="en-US" altLang="en-US" u="none"/>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Short Type Questions</a:t>
            </a:r>
          </a:p>
        </p:txBody>
      </p:sp>
      <p:sp>
        <p:nvSpPr>
          <p:cNvPr id="103427" name="Rectangle 3"/>
          <p:cNvSpPr>
            <a:spLocks noChangeArrowheads="1"/>
          </p:cNvSpPr>
          <p:nvPr/>
        </p:nvSpPr>
        <p:spPr bwMode="auto">
          <a:xfrm>
            <a:off x="331788" y="1370013"/>
            <a:ext cx="8629650" cy="457200"/>
          </a:xfrm>
          <a:prstGeom prst="rect">
            <a:avLst/>
          </a:prstGeom>
          <a:noFill/>
          <a:ln w="9525">
            <a:noFill/>
            <a:miter lim="800000"/>
            <a:headEnd/>
            <a:tailEnd/>
          </a:ln>
        </p:spPr>
        <p:txBody>
          <a:bodyPr>
            <a:spAutoFit/>
          </a:bodyPr>
          <a:lstStyle/>
          <a:p>
            <a:endParaRPr lang="en-US" altLang="en-US" u="none"/>
          </a:p>
        </p:txBody>
      </p:sp>
      <p:sp>
        <p:nvSpPr>
          <p:cNvPr id="103428" name="Text Box 4"/>
          <p:cNvSpPr txBox="1">
            <a:spLocks noChangeArrowheads="1"/>
          </p:cNvSpPr>
          <p:nvPr/>
        </p:nvSpPr>
        <p:spPr bwMode="auto">
          <a:xfrm>
            <a:off x="312738" y="1152525"/>
            <a:ext cx="8442325" cy="457200"/>
          </a:xfrm>
          <a:prstGeom prst="rect">
            <a:avLst/>
          </a:prstGeom>
          <a:noFill/>
          <a:ln w="9525">
            <a:noFill/>
            <a:miter lim="800000"/>
            <a:headEnd/>
            <a:tailEnd/>
          </a:ln>
        </p:spPr>
        <p:txBody>
          <a:bodyPr>
            <a:spAutoFit/>
          </a:bodyPr>
          <a:lstStyle/>
          <a:p>
            <a:endParaRPr lang="en-US" altLang="en-US" u="none"/>
          </a:p>
        </p:txBody>
      </p:sp>
      <p:sp>
        <p:nvSpPr>
          <p:cNvPr id="103429" name="Text Box 7"/>
          <p:cNvSpPr txBox="1">
            <a:spLocks noChangeArrowheads="1"/>
          </p:cNvSpPr>
          <p:nvPr/>
        </p:nvSpPr>
        <p:spPr bwMode="auto">
          <a:xfrm>
            <a:off x="407988" y="1162050"/>
            <a:ext cx="8389937" cy="4838700"/>
          </a:xfrm>
          <a:prstGeom prst="rect">
            <a:avLst/>
          </a:prstGeom>
          <a:noFill/>
          <a:ln w="9525">
            <a:noFill/>
            <a:miter lim="800000"/>
            <a:headEnd/>
            <a:tailEnd/>
          </a:ln>
        </p:spPr>
        <p:txBody>
          <a:bodyPr>
            <a:spAutoFit/>
          </a:bodyPr>
          <a:lstStyle/>
          <a:p>
            <a:pPr marL="457200" indent="-457200">
              <a:spcBef>
                <a:spcPct val="50000"/>
              </a:spcBef>
              <a:buFontTx/>
              <a:buAutoNum type="arabicPeriod"/>
            </a:pPr>
            <a:r>
              <a:rPr lang="en-US" altLang="en-US" u="none"/>
              <a:t>What is Value Added Network?</a:t>
            </a:r>
          </a:p>
          <a:p>
            <a:pPr marL="457200" indent="-457200">
              <a:spcBef>
                <a:spcPct val="50000"/>
              </a:spcBef>
              <a:buFontTx/>
              <a:buAutoNum type="arabicPeriod"/>
            </a:pPr>
            <a:r>
              <a:rPr lang="en-US" altLang="en-US" u="none"/>
              <a:t>List some applications that can benefit from wireless computing systems.</a:t>
            </a:r>
          </a:p>
          <a:p>
            <a:pPr marL="457200" indent="-457200">
              <a:spcBef>
                <a:spcPct val="50000"/>
              </a:spcBef>
              <a:buFontTx/>
              <a:buAutoNum type="arabicPeriod"/>
            </a:pPr>
            <a:r>
              <a:rPr lang="en-US" altLang="en-US" u="none"/>
              <a:t>Why is layering used in design of communication networks ?</a:t>
            </a:r>
          </a:p>
          <a:p>
            <a:pPr marL="457200" indent="-457200">
              <a:spcBef>
                <a:spcPct val="50000"/>
              </a:spcBef>
              <a:buFontTx/>
              <a:buAutoNum type="arabicPeriod"/>
            </a:pPr>
            <a:r>
              <a:rPr lang="en-US" altLang="en-US" u="none"/>
              <a:t>What is packet switching ?</a:t>
            </a:r>
          </a:p>
          <a:p>
            <a:pPr marL="457200" indent="-457200">
              <a:spcBef>
                <a:spcPct val="50000"/>
              </a:spcBef>
              <a:buFontTx/>
              <a:buAutoNum type="arabicPeriod"/>
            </a:pPr>
            <a:r>
              <a:rPr lang="en-US" altLang="en-US" u="none"/>
              <a:t>What is routing ?</a:t>
            </a:r>
          </a:p>
          <a:p>
            <a:pPr marL="457200" indent="-457200">
              <a:spcBef>
                <a:spcPct val="50000"/>
              </a:spcBef>
              <a:buFontTx/>
              <a:buAutoNum type="arabicPeriod"/>
            </a:pPr>
            <a:r>
              <a:rPr lang="en-US" altLang="en-US" u="none"/>
              <a:t>What is a multiplexer ?</a:t>
            </a:r>
          </a:p>
          <a:p>
            <a:pPr marL="457200" indent="-457200">
              <a:spcBef>
                <a:spcPct val="50000"/>
              </a:spcBef>
              <a:buFontTx/>
              <a:buAutoNum type="arabicPeriod"/>
            </a:pPr>
            <a:r>
              <a:rPr lang="en-US" altLang="en-US" u="none"/>
              <a:t>What do you understand by Modulation and Demodulation ?</a:t>
            </a: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Short Type Questions</a:t>
            </a:r>
          </a:p>
        </p:txBody>
      </p:sp>
      <p:sp>
        <p:nvSpPr>
          <p:cNvPr id="104451" name="Rectangle 3"/>
          <p:cNvSpPr>
            <a:spLocks noChangeArrowheads="1"/>
          </p:cNvSpPr>
          <p:nvPr/>
        </p:nvSpPr>
        <p:spPr bwMode="auto">
          <a:xfrm>
            <a:off x="331788" y="1370013"/>
            <a:ext cx="8629650" cy="457200"/>
          </a:xfrm>
          <a:prstGeom prst="rect">
            <a:avLst/>
          </a:prstGeom>
          <a:noFill/>
          <a:ln w="9525">
            <a:noFill/>
            <a:miter lim="800000"/>
            <a:headEnd/>
            <a:tailEnd/>
          </a:ln>
        </p:spPr>
        <p:txBody>
          <a:bodyPr>
            <a:spAutoFit/>
          </a:bodyPr>
          <a:lstStyle/>
          <a:p>
            <a:endParaRPr lang="en-US" altLang="en-US" u="none"/>
          </a:p>
        </p:txBody>
      </p:sp>
      <p:sp>
        <p:nvSpPr>
          <p:cNvPr id="104452" name="Text Box 4"/>
          <p:cNvSpPr txBox="1">
            <a:spLocks noChangeArrowheads="1"/>
          </p:cNvSpPr>
          <p:nvPr/>
        </p:nvSpPr>
        <p:spPr bwMode="auto">
          <a:xfrm>
            <a:off x="312738" y="1152525"/>
            <a:ext cx="8442325" cy="457200"/>
          </a:xfrm>
          <a:prstGeom prst="rect">
            <a:avLst/>
          </a:prstGeom>
          <a:noFill/>
          <a:ln w="9525">
            <a:noFill/>
            <a:miter lim="800000"/>
            <a:headEnd/>
            <a:tailEnd/>
          </a:ln>
        </p:spPr>
        <p:txBody>
          <a:bodyPr>
            <a:spAutoFit/>
          </a:bodyPr>
          <a:lstStyle/>
          <a:p>
            <a:endParaRPr lang="en-US" altLang="en-US" u="none"/>
          </a:p>
        </p:txBody>
      </p:sp>
      <p:sp>
        <p:nvSpPr>
          <p:cNvPr id="104453" name="Text Box 5"/>
          <p:cNvSpPr txBox="1">
            <a:spLocks noChangeArrowheads="1"/>
          </p:cNvSpPr>
          <p:nvPr/>
        </p:nvSpPr>
        <p:spPr bwMode="auto">
          <a:xfrm>
            <a:off x="407988" y="1162050"/>
            <a:ext cx="8389937" cy="1552575"/>
          </a:xfrm>
          <a:prstGeom prst="rect">
            <a:avLst/>
          </a:prstGeom>
          <a:noFill/>
          <a:ln w="9525">
            <a:noFill/>
            <a:miter lim="800000"/>
            <a:headEnd/>
            <a:tailEnd/>
          </a:ln>
        </p:spPr>
        <p:txBody>
          <a:bodyPr>
            <a:spAutoFit/>
          </a:bodyPr>
          <a:lstStyle/>
          <a:p>
            <a:pPr marL="457200" indent="-457200">
              <a:spcBef>
                <a:spcPct val="50000"/>
              </a:spcBef>
            </a:pPr>
            <a:r>
              <a:rPr lang="en-US" altLang="en-US" u="none"/>
              <a:t>8. Write a short note on router ?</a:t>
            </a:r>
          </a:p>
          <a:p>
            <a:pPr marL="457200" indent="-457200">
              <a:spcBef>
                <a:spcPct val="50000"/>
              </a:spcBef>
            </a:pPr>
            <a:r>
              <a:rPr lang="en-US" altLang="en-US" u="none"/>
              <a:t>9. What is a Computer Network ?</a:t>
            </a:r>
          </a:p>
          <a:p>
            <a:pPr marL="457200" indent="-457200">
              <a:spcBef>
                <a:spcPct val="50000"/>
              </a:spcBef>
            </a:pPr>
            <a:r>
              <a:rPr lang="en-US" altLang="en-US" u="none"/>
              <a:t>10. Explain the terms – “bandwidth” and “baud” ?</a:t>
            </a: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Long Type Questions</a:t>
            </a:r>
          </a:p>
        </p:txBody>
      </p:sp>
      <p:sp>
        <p:nvSpPr>
          <p:cNvPr id="105475" name="Rectangle 3"/>
          <p:cNvSpPr>
            <a:spLocks noChangeArrowheads="1"/>
          </p:cNvSpPr>
          <p:nvPr/>
        </p:nvSpPr>
        <p:spPr bwMode="auto">
          <a:xfrm>
            <a:off x="331788" y="1370013"/>
            <a:ext cx="8629650" cy="457200"/>
          </a:xfrm>
          <a:prstGeom prst="rect">
            <a:avLst/>
          </a:prstGeom>
          <a:noFill/>
          <a:ln w="9525">
            <a:noFill/>
            <a:miter lim="800000"/>
            <a:headEnd/>
            <a:tailEnd/>
          </a:ln>
        </p:spPr>
        <p:txBody>
          <a:bodyPr>
            <a:spAutoFit/>
          </a:bodyPr>
          <a:lstStyle/>
          <a:p>
            <a:endParaRPr lang="en-US" altLang="en-US" u="none"/>
          </a:p>
        </p:txBody>
      </p:sp>
      <p:sp>
        <p:nvSpPr>
          <p:cNvPr id="105476" name="Text Box 4"/>
          <p:cNvSpPr txBox="1">
            <a:spLocks noChangeArrowheads="1"/>
          </p:cNvSpPr>
          <p:nvPr/>
        </p:nvSpPr>
        <p:spPr bwMode="auto">
          <a:xfrm>
            <a:off x="312738" y="1152525"/>
            <a:ext cx="8442325" cy="457200"/>
          </a:xfrm>
          <a:prstGeom prst="rect">
            <a:avLst/>
          </a:prstGeom>
          <a:noFill/>
          <a:ln w="9525">
            <a:noFill/>
            <a:miter lim="800000"/>
            <a:headEnd/>
            <a:tailEnd/>
          </a:ln>
        </p:spPr>
        <p:txBody>
          <a:bodyPr>
            <a:spAutoFit/>
          </a:bodyPr>
          <a:lstStyle/>
          <a:p>
            <a:endParaRPr lang="en-US" altLang="en-US" u="none"/>
          </a:p>
        </p:txBody>
      </p:sp>
      <p:sp>
        <p:nvSpPr>
          <p:cNvPr id="105477" name="Text Box 7"/>
          <p:cNvSpPr txBox="1">
            <a:spLocks noChangeArrowheads="1"/>
          </p:cNvSpPr>
          <p:nvPr/>
        </p:nvSpPr>
        <p:spPr bwMode="auto">
          <a:xfrm>
            <a:off x="358775" y="1100138"/>
            <a:ext cx="8377238" cy="5203825"/>
          </a:xfrm>
          <a:prstGeom prst="rect">
            <a:avLst/>
          </a:prstGeom>
          <a:noFill/>
          <a:ln w="9525">
            <a:noFill/>
            <a:miter lim="800000"/>
            <a:headEnd/>
            <a:tailEnd/>
          </a:ln>
        </p:spPr>
        <p:txBody>
          <a:bodyPr>
            <a:spAutoFit/>
          </a:bodyPr>
          <a:lstStyle/>
          <a:p>
            <a:pPr marL="457200" indent="-457200">
              <a:spcBef>
                <a:spcPct val="50000"/>
              </a:spcBef>
              <a:buFontTx/>
              <a:buAutoNum type="arabicPeriod"/>
            </a:pPr>
            <a:r>
              <a:rPr lang="en-US" altLang="en-US" u="none"/>
              <a:t>What are internetworking devices ?</a:t>
            </a:r>
          </a:p>
          <a:p>
            <a:pPr marL="457200" indent="-457200">
              <a:spcBef>
                <a:spcPct val="50000"/>
              </a:spcBef>
              <a:buFontTx/>
              <a:buAutoNum type="arabicPeriod"/>
            </a:pPr>
            <a:r>
              <a:rPr lang="en-US" altLang="en-US" u="none"/>
              <a:t>Explain transmission media ?</a:t>
            </a:r>
          </a:p>
          <a:p>
            <a:pPr marL="457200" indent="-457200">
              <a:spcBef>
                <a:spcPct val="50000"/>
              </a:spcBef>
              <a:buFontTx/>
              <a:buAutoNum type="arabicPeriod"/>
            </a:pPr>
            <a:r>
              <a:rPr lang="en-US" altLang="en-US" u="none"/>
              <a:t>Difference between Analog and Digital transmission of data. Write their advantages and disadvantages.</a:t>
            </a:r>
          </a:p>
          <a:p>
            <a:pPr marL="457200" indent="-457200">
              <a:spcBef>
                <a:spcPct val="50000"/>
              </a:spcBef>
              <a:buFontTx/>
              <a:buAutoNum type="arabicPeriod"/>
            </a:pPr>
            <a:r>
              <a:rPr lang="en-US" altLang="en-US" u="none"/>
              <a:t>Write a short note on different types of Data Transmission Services.</a:t>
            </a:r>
          </a:p>
          <a:p>
            <a:pPr marL="457200" indent="-457200">
              <a:spcBef>
                <a:spcPct val="50000"/>
              </a:spcBef>
              <a:buFontTx/>
              <a:buAutoNum type="arabicPeriod"/>
            </a:pPr>
            <a:r>
              <a:rPr lang="en-US" altLang="en-US" u="none"/>
              <a:t>Explain Store-and-forward method of message switching. What are its advantages and disadvantages.</a:t>
            </a:r>
          </a:p>
          <a:p>
            <a:pPr marL="457200" indent="-457200">
              <a:spcBef>
                <a:spcPct val="50000"/>
              </a:spcBef>
              <a:buFontTx/>
              <a:buAutoNum type="arabicPeriod"/>
            </a:pPr>
            <a:r>
              <a:rPr lang="en-US" altLang="en-US" u="none"/>
              <a:t>What is a communication protocol ? What normal functions are performed by these protocols.</a:t>
            </a:r>
          </a:p>
          <a:p>
            <a:pPr marL="457200" indent="-457200">
              <a:spcBef>
                <a:spcPct val="50000"/>
              </a:spcBef>
              <a:buFontTx/>
              <a:buAutoNum type="arabicPeriod"/>
            </a:pPr>
            <a:r>
              <a:rPr lang="en-US" altLang="en-US" u="none"/>
              <a:t>What is Distributed Computing system ?</a:t>
            </a: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bwMode="auto">
          <a:xfrm>
            <a:off x="914400" y="0"/>
            <a:ext cx="822960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Long Type Questions</a:t>
            </a:r>
          </a:p>
        </p:txBody>
      </p:sp>
      <p:sp>
        <p:nvSpPr>
          <p:cNvPr id="106499" name="Rectangle 3"/>
          <p:cNvSpPr>
            <a:spLocks noChangeArrowheads="1"/>
          </p:cNvSpPr>
          <p:nvPr/>
        </p:nvSpPr>
        <p:spPr bwMode="auto">
          <a:xfrm>
            <a:off x="331788" y="1370013"/>
            <a:ext cx="8629650" cy="457200"/>
          </a:xfrm>
          <a:prstGeom prst="rect">
            <a:avLst/>
          </a:prstGeom>
          <a:noFill/>
          <a:ln w="9525">
            <a:noFill/>
            <a:miter lim="800000"/>
            <a:headEnd/>
            <a:tailEnd/>
          </a:ln>
        </p:spPr>
        <p:txBody>
          <a:bodyPr>
            <a:spAutoFit/>
          </a:bodyPr>
          <a:lstStyle/>
          <a:p>
            <a:endParaRPr lang="en-US" altLang="en-US" u="none"/>
          </a:p>
        </p:txBody>
      </p:sp>
      <p:sp>
        <p:nvSpPr>
          <p:cNvPr id="106500" name="Text Box 4"/>
          <p:cNvSpPr txBox="1">
            <a:spLocks noChangeArrowheads="1"/>
          </p:cNvSpPr>
          <p:nvPr/>
        </p:nvSpPr>
        <p:spPr bwMode="auto">
          <a:xfrm>
            <a:off x="312738" y="1152525"/>
            <a:ext cx="8442325" cy="457200"/>
          </a:xfrm>
          <a:prstGeom prst="rect">
            <a:avLst/>
          </a:prstGeom>
          <a:noFill/>
          <a:ln w="9525">
            <a:noFill/>
            <a:miter lim="800000"/>
            <a:headEnd/>
            <a:tailEnd/>
          </a:ln>
        </p:spPr>
        <p:txBody>
          <a:bodyPr>
            <a:spAutoFit/>
          </a:bodyPr>
          <a:lstStyle/>
          <a:p>
            <a:endParaRPr lang="en-US" altLang="en-US" u="none"/>
          </a:p>
        </p:txBody>
      </p:sp>
      <p:sp>
        <p:nvSpPr>
          <p:cNvPr id="106501" name="Text Box 5"/>
          <p:cNvSpPr txBox="1">
            <a:spLocks noChangeArrowheads="1"/>
          </p:cNvSpPr>
          <p:nvPr/>
        </p:nvSpPr>
        <p:spPr bwMode="auto">
          <a:xfrm>
            <a:off x="358775" y="1100138"/>
            <a:ext cx="8377238" cy="457200"/>
          </a:xfrm>
          <a:prstGeom prst="rect">
            <a:avLst/>
          </a:prstGeom>
          <a:noFill/>
          <a:ln w="9525">
            <a:noFill/>
            <a:miter lim="800000"/>
            <a:headEnd/>
            <a:tailEnd/>
          </a:ln>
        </p:spPr>
        <p:txBody>
          <a:bodyPr>
            <a:spAutoFit/>
          </a:bodyPr>
          <a:lstStyle/>
          <a:p>
            <a:pPr marL="457200" indent="-457200">
              <a:spcBef>
                <a:spcPct val="50000"/>
              </a:spcBef>
            </a:pPr>
            <a:endParaRPr lang="en-US" altLang="en-US" u="none"/>
          </a:p>
        </p:txBody>
      </p:sp>
      <p:sp>
        <p:nvSpPr>
          <p:cNvPr id="106502" name="Text Box 6"/>
          <p:cNvSpPr txBox="1">
            <a:spLocks noChangeArrowheads="1"/>
          </p:cNvSpPr>
          <p:nvPr/>
        </p:nvSpPr>
        <p:spPr bwMode="auto">
          <a:xfrm>
            <a:off x="333375" y="1050925"/>
            <a:ext cx="8451850" cy="5568950"/>
          </a:xfrm>
          <a:prstGeom prst="rect">
            <a:avLst/>
          </a:prstGeom>
          <a:noFill/>
          <a:ln w="9525">
            <a:noFill/>
            <a:miter lim="800000"/>
            <a:headEnd/>
            <a:tailEnd/>
          </a:ln>
        </p:spPr>
        <p:txBody>
          <a:bodyPr>
            <a:spAutoFit/>
          </a:bodyPr>
          <a:lstStyle/>
          <a:p>
            <a:pPr marL="457200" indent="-457200">
              <a:spcBef>
                <a:spcPct val="50000"/>
              </a:spcBef>
            </a:pPr>
            <a:r>
              <a:rPr lang="en-US" altLang="en-US" u="none"/>
              <a:t>8. Differentiate among LAN, MAN &amp; WAN with examples.</a:t>
            </a:r>
          </a:p>
          <a:p>
            <a:pPr marL="457200" indent="-457200">
              <a:spcBef>
                <a:spcPct val="50000"/>
              </a:spcBef>
            </a:pPr>
            <a:r>
              <a:rPr lang="en-US" altLang="en-US" u="none"/>
              <a:t>9. What is network?  Explain the tradeoffs of various topologies of network.</a:t>
            </a:r>
          </a:p>
          <a:p>
            <a:pPr marL="457200" indent="-457200">
              <a:spcBef>
                <a:spcPct val="50000"/>
              </a:spcBef>
            </a:pPr>
            <a:r>
              <a:rPr lang="en-US" altLang="en-US" u="none"/>
              <a:t>10. Discuss the features of different layers of the OSI reference model with complete diagram. How it is different from TCP-IP model?</a:t>
            </a:r>
          </a:p>
          <a:p>
            <a:pPr marL="457200" indent="-457200">
              <a:spcBef>
                <a:spcPct val="50000"/>
              </a:spcBef>
            </a:pPr>
            <a:r>
              <a:rPr lang="en-US" altLang="en-US" u="none"/>
              <a:t>11. Explain the types of   Switching techniques along with illustrative diagrams. What are their advantages and limitations?</a:t>
            </a:r>
          </a:p>
          <a:p>
            <a:pPr marL="457200" indent="-457200">
              <a:spcBef>
                <a:spcPct val="50000"/>
              </a:spcBef>
            </a:pPr>
            <a:r>
              <a:rPr lang="en-US" altLang="en-US" u="none"/>
              <a:t>12. Differentiate among Narrowband, Voice band and Broad communication channels.  Give a practical application of each.</a:t>
            </a:r>
          </a:p>
          <a:p>
            <a:pPr marL="457200" indent="-457200"/>
            <a:endParaRPr lang="en-US" altLang="en-US" u="none"/>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bwMode="auto">
          <a:xfrm>
            <a:off x="1638300" y="146050"/>
            <a:ext cx="7227888"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altLang="en-US" b="1" smtClean="0">
                <a:solidFill>
                  <a:srgbClr val="FEF800"/>
                </a:solidFill>
                <a:latin typeface="Avant Garde" charset="0"/>
              </a:rPr>
              <a:t>References</a:t>
            </a:r>
          </a:p>
        </p:txBody>
      </p:sp>
      <p:sp>
        <p:nvSpPr>
          <p:cNvPr id="107523" name="Rectangle 3"/>
          <p:cNvSpPr>
            <a:spLocks noGrp="1" noChangeArrowheads="1"/>
          </p:cNvSpPr>
          <p:nvPr>
            <p:ph type="body" sz="half" idx="1"/>
          </p:nvPr>
        </p:nvSpPr>
        <p:spPr>
          <a:xfrm>
            <a:off x="296863" y="1009650"/>
            <a:ext cx="8540750" cy="5246688"/>
          </a:xfrm>
          <a:noFill/>
        </p:spPr>
        <p:txBody>
          <a:bodyPr lIns="90488" tIns="44450" rIns="90488" bIns="44450"/>
          <a:lstStyle/>
          <a:p>
            <a:pPr marL="0" indent="0" algn="just" eaLnBrk="1" hangingPunct="1">
              <a:lnSpc>
                <a:spcPct val="80000"/>
              </a:lnSpc>
              <a:buFontTx/>
              <a:buNone/>
            </a:pPr>
            <a:r>
              <a:rPr lang="en-US" altLang="en-US" sz="2000" b="1" smtClean="0"/>
              <a:t>Main Reading Books:</a:t>
            </a:r>
            <a:endParaRPr lang="en-US" altLang="en-US" sz="2000" smtClean="0"/>
          </a:p>
          <a:p>
            <a:pPr marL="0" indent="0" algn="just" eaLnBrk="1" hangingPunct="1">
              <a:lnSpc>
                <a:spcPct val="80000"/>
              </a:lnSpc>
              <a:buFontTx/>
              <a:buNone/>
            </a:pPr>
            <a:r>
              <a:rPr lang="en-US" altLang="en-US" sz="2000" smtClean="0"/>
              <a:t>1. P. K. Sinha and Priti Sinha , “Computer Fundamentals”, BPB Publications, 2007.</a:t>
            </a:r>
          </a:p>
          <a:p>
            <a:pPr marL="0" indent="0" algn="just" eaLnBrk="1" hangingPunct="1">
              <a:lnSpc>
                <a:spcPct val="80000"/>
              </a:lnSpc>
              <a:buFontTx/>
              <a:buNone/>
            </a:pPr>
            <a:r>
              <a:rPr lang="en-US" altLang="en-US" sz="2000" smtClean="0"/>
              <a:t>2. Alex Leon and Mathews Leon, “Fundamentals of Information Technology”, Leon Techworld, 2007.</a:t>
            </a:r>
          </a:p>
          <a:p>
            <a:pPr marL="0" indent="0" algn="just" eaLnBrk="1" hangingPunct="1">
              <a:lnSpc>
                <a:spcPct val="80000"/>
              </a:lnSpc>
              <a:buFontTx/>
              <a:buNone/>
            </a:pPr>
            <a:r>
              <a:rPr lang="en-US" altLang="en-US" sz="2000" smtClean="0"/>
              <a:t>3. V. Rajaraman, “Introduction to Information Technology”, PHI, 2006.</a:t>
            </a:r>
          </a:p>
          <a:p>
            <a:pPr marL="0" indent="0" algn="just" eaLnBrk="1" hangingPunct="1">
              <a:lnSpc>
                <a:spcPct val="80000"/>
              </a:lnSpc>
              <a:buFontTx/>
              <a:buNone/>
            </a:pPr>
            <a:endParaRPr lang="en-US" altLang="en-US" sz="2000" smtClean="0"/>
          </a:p>
          <a:p>
            <a:pPr marL="0" indent="0" algn="just" eaLnBrk="1" hangingPunct="1">
              <a:lnSpc>
                <a:spcPct val="80000"/>
              </a:lnSpc>
              <a:buFontTx/>
              <a:buNone/>
            </a:pPr>
            <a:r>
              <a:rPr lang="en-US" altLang="en-US" sz="2000" b="1" smtClean="0"/>
              <a:t>REFERENCES:</a:t>
            </a:r>
            <a:endParaRPr lang="en-US" altLang="en-US" sz="2000" smtClean="0"/>
          </a:p>
          <a:p>
            <a:pPr marL="0" indent="0" algn="just" eaLnBrk="1" hangingPunct="1">
              <a:lnSpc>
                <a:spcPct val="80000"/>
              </a:lnSpc>
              <a:buFontTx/>
              <a:buNone/>
            </a:pPr>
            <a:r>
              <a:rPr lang="en-US" altLang="en-US" sz="2000" smtClean="0"/>
              <a:t>1. Alex Leon and Mathews Leon, “Introduction to Computers”, Vikas Publishing House,2007.</a:t>
            </a:r>
          </a:p>
          <a:p>
            <a:pPr marL="0" indent="0" algn="just" eaLnBrk="1" hangingPunct="1">
              <a:lnSpc>
                <a:spcPct val="80000"/>
              </a:lnSpc>
              <a:buFontTx/>
              <a:buNone/>
            </a:pPr>
            <a:r>
              <a:rPr lang="en-US" altLang="en-US" sz="2000" smtClean="0"/>
              <a:t>2. Norton Peter, “Introduction to computers”, TMH, 4th Ed., 2006.</a:t>
            </a:r>
          </a:p>
          <a:p>
            <a:pPr marL="0" indent="0" algn="just" eaLnBrk="1" hangingPunct="1">
              <a:lnSpc>
                <a:spcPct val="80000"/>
              </a:lnSpc>
              <a:buFontTx/>
              <a:buNone/>
            </a:pPr>
            <a:r>
              <a:rPr lang="en-US" altLang="en-US" sz="2000" smtClean="0"/>
              <a:t>3. Simon Haykins, “Communication System”, John Wiley &amp; Sons, 2006.</a:t>
            </a:r>
          </a:p>
          <a:p>
            <a:pPr marL="0" indent="0" algn="just" eaLnBrk="1" hangingPunct="1">
              <a:lnSpc>
                <a:spcPct val="80000"/>
              </a:lnSpc>
              <a:buFontTx/>
              <a:buNone/>
            </a:pPr>
            <a:r>
              <a:rPr lang="en-US" altLang="en-US" sz="2000" smtClean="0"/>
              <a:t>4. B. Basaraj, “Digital Fundamentals”, Vikas Publications, 1999.</a:t>
            </a:r>
          </a:p>
          <a:p>
            <a:pPr marL="0" indent="0" algn="just" eaLnBrk="1" hangingPunct="1">
              <a:lnSpc>
                <a:spcPct val="80000"/>
              </a:lnSpc>
              <a:buFontTx/>
              <a:buNone/>
            </a:pPr>
            <a:r>
              <a:rPr lang="en-US" altLang="en-US" sz="2000" smtClean="0"/>
              <a:t>5. V. Rajaraman, “Fundamentals of Computers”, PHI, 5th Ed., 2006.</a:t>
            </a:r>
          </a:p>
          <a:p>
            <a:pPr marL="0" indent="0" algn="just" eaLnBrk="1" hangingPunct="1">
              <a:lnSpc>
                <a:spcPct val="80000"/>
              </a:lnSpc>
              <a:buFontTx/>
              <a:buNone/>
            </a:pPr>
            <a:r>
              <a:rPr lang="en-US" altLang="en-US" sz="2000" smtClean="0"/>
              <a:t>6. David Anfinson and Ken Quamme, “IT Essentials PC Hardware and  Software Component on Guide”, Pearson, 3rd Ed., 2008.</a:t>
            </a:r>
          </a:p>
          <a:p>
            <a:pPr marL="0" indent="0" algn="just" eaLnBrk="1" hangingPunct="1">
              <a:lnSpc>
                <a:spcPct val="80000"/>
              </a:lnSpc>
              <a:buFontTx/>
              <a:buNone/>
            </a:pPr>
            <a:r>
              <a:rPr lang="en-US" altLang="en-US" sz="2000" smtClean="0"/>
              <a:t>7. Malvino and Leach, “Digital Principles and Application”, TMH, 1999.</a:t>
            </a:r>
          </a:p>
          <a:p>
            <a:pPr marL="0" indent="0" algn="just" eaLnBrk="1" hangingPunct="1">
              <a:lnSpc>
                <a:spcPct val="80000"/>
              </a:lnSpc>
              <a:buFontTx/>
              <a:buNone/>
            </a:pPr>
            <a:r>
              <a:rPr lang="en-US" altLang="en-US" sz="2000" smtClean="0"/>
              <a:t>8. Ramesh S. Gaonkar, "Microprocessor Architecture Programming and Application with 8085”, PHI, 2001.</a:t>
            </a:r>
            <a:endParaRPr lang="en-US" altLang="en-US" sz="2000" b="1" smtClean="0"/>
          </a:p>
          <a:p>
            <a:pPr marL="0" indent="0" algn="just" eaLnBrk="1" hangingPunct="1">
              <a:lnSpc>
                <a:spcPct val="80000"/>
              </a:lnSpc>
              <a:buFontTx/>
              <a:buNone/>
            </a:pPr>
            <a:endParaRPr lang="en-US" altLang="en-US" sz="2000" smtClean="0"/>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Presentation_MC_HR_141004">
  <a:themeElements>
    <a:clrScheme name="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tion_MC_HR_141004">
      <a:majorFont>
        <a:latin typeface="Times New Roman"/>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sng"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sng" strike="noStrike" cap="none" normalizeH="0" baseline="0" smtClean="0">
            <a:ln>
              <a:noFill/>
            </a:ln>
            <a:solidFill>
              <a:schemeClr val="tx1"/>
            </a:solidFill>
            <a:effectLst/>
            <a:latin typeface="Arial" pitchFamily="34" charset="0"/>
          </a:defRPr>
        </a:defPPr>
      </a:lstStyle>
    </a:lnDef>
  </a:objectDefaults>
  <a:extraClrSchemeLst>
    <a:extraClrScheme>
      <a:clrScheme name="Presentation_MC_HR_14100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_MC_HR_14100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_MC_HR_14100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_MC_HR_14100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_MC_HR_14100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_MC_HR_14100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Presentation_MC_HR_141004</Template>
  <TotalTime>2525</TotalTime>
  <Words>5067</Words>
  <Application>Microsoft PowerPoint</Application>
  <PresentationFormat>On-screen Show (4:3)</PresentationFormat>
  <Paragraphs>581</Paragraphs>
  <Slides>99</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99</vt:i4>
      </vt:variant>
    </vt:vector>
  </HeadingPairs>
  <TitlesOfParts>
    <vt:vector size="101" baseType="lpstr">
      <vt:lpstr>Presentation_MC_HR_141004</vt:lpstr>
      <vt:lpstr>File</vt:lpstr>
      <vt:lpstr>Fundamentals of  Information Technology UNIT - IV</vt:lpstr>
      <vt:lpstr>Learning Objectives</vt:lpstr>
      <vt:lpstr>Basic Elements</vt:lpstr>
      <vt:lpstr>Transmission Modes</vt:lpstr>
      <vt:lpstr>Transmission Speed</vt:lpstr>
      <vt:lpstr>Transmission Speed</vt:lpstr>
      <vt:lpstr>Transmission Media</vt:lpstr>
      <vt:lpstr>Twisted Pair</vt:lpstr>
      <vt:lpstr>Coaxial Cable</vt:lpstr>
      <vt:lpstr>Strengths &amp; weaknesses </vt:lpstr>
      <vt:lpstr>Microwave transmission</vt:lpstr>
      <vt:lpstr>Microwave</vt:lpstr>
      <vt:lpstr>Slide 13</vt:lpstr>
      <vt:lpstr>Satellite communication</vt:lpstr>
      <vt:lpstr>Satellite</vt:lpstr>
      <vt:lpstr>Optical Fiber</vt:lpstr>
      <vt:lpstr>Digital and Analog Data</vt:lpstr>
      <vt:lpstr>Digital and Analog Data</vt:lpstr>
      <vt:lpstr>Digital and Analog Data</vt:lpstr>
      <vt:lpstr>Digital and Analog Signals</vt:lpstr>
      <vt:lpstr>Modulation Techniques</vt:lpstr>
      <vt:lpstr>MODEM</vt:lpstr>
      <vt:lpstr>Use of MODEM</vt:lpstr>
      <vt:lpstr>MODEM</vt:lpstr>
      <vt:lpstr>Transmission Services</vt:lpstr>
      <vt:lpstr>Transmission Services</vt:lpstr>
      <vt:lpstr>Multiplexing</vt:lpstr>
      <vt:lpstr>Multiplexing</vt:lpstr>
      <vt:lpstr>Types of Multiplexing</vt:lpstr>
      <vt:lpstr>FDM</vt:lpstr>
      <vt:lpstr>TDM</vt:lpstr>
      <vt:lpstr>Transmission Modes</vt:lpstr>
      <vt:lpstr>Transmission Modes</vt:lpstr>
      <vt:lpstr>Transmission Modes</vt:lpstr>
      <vt:lpstr>Transmission Modes</vt:lpstr>
      <vt:lpstr>Switching Techniques</vt:lpstr>
      <vt:lpstr>Switching Techniques</vt:lpstr>
      <vt:lpstr>Circuit Switching </vt:lpstr>
      <vt:lpstr>Message Switching </vt:lpstr>
      <vt:lpstr>Message Switching</vt:lpstr>
      <vt:lpstr>Message Switching</vt:lpstr>
      <vt:lpstr>Topologies</vt:lpstr>
      <vt:lpstr>Star</vt:lpstr>
      <vt:lpstr>Star</vt:lpstr>
      <vt:lpstr>Ring</vt:lpstr>
      <vt:lpstr>Ring</vt:lpstr>
      <vt:lpstr>Completely Connected</vt:lpstr>
      <vt:lpstr>Completely Connected</vt:lpstr>
      <vt:lpstr>BUS</vt:lpstr>
      <vt:lpstr>BUS</vt:lpstr>
      <vt:lpstr>Hybrid</vt:lpstr>
      <vt:lpstr>Network Types</vt:lpstr>
      <vt:lpstr>Communication Protocols</vt:lpstr>
      <vt:lpstr>Communication Protocols</vt:lpstr>
      <vt:lpstr>OSI Model</vt:lpstr>
      <vt:lpstr>OSI Model</vt:lpstr>
      <vt:lpstr>Physical Layer</vt:lpstr>
      <vt:lpstr>Physical Layer</vt:lpstr>
      <vt:lpstr>Data Link Layer</vt:lpstr>
      <vt:lpstr>Data Link Layer</vt:lpstr>
      <vt:lpstr>Node to Node Delivery</vt:lpstr>
      <vt:lpstr>Node to Node Delivery</vt:lpstr>
      <vt:lpstr>Node to Node Delivery</vt:lpstr>
      <vt:lpstr>Network Layer</vt:lpstr>
      <vt:lpstr>Network Layer</vt:lpstr>
      <vt:lpstr>Source – to - Destination</vt:lpstr>
      <vt:lpstr>   Source – to - Destination</vt:lpstr>
      <vt:lpstr>   Source – to - Destination</vt:lpstr>
      <vt:lpstr>   Transport Layer</vt:lpstr>
      <vt:lpstr>   Transport Layer</vt:lpstr>
      <vt:lpstr>   Process to Process</vt:lpstr>
      <vt:lpstr>Session Layer</vt:lpstr>
      <vt:lpstr>Presentation Layer</vt:lpstr>
      <vt:lpstr>   Application Layer</vt:lpstr>
      <vt:lpstr>   Application Layer</vt:lpstr>
      <vt:lpstr>Summary of OSI Model</vt:lpstr>
      <vt:lpstr>Summary of OSI Model</vt:lpstr>
      <vt:lpstr>Summary of OSI Model</vt:lpstr>
      <vt:lpstr>OSI Model</vt:lpstr>
      <vt:lpstr>Internetworking Devices</vt:lpstr>
      <vt:lpstr>Hubs</vt:lpstr>
      <vt:lpstr>Repeaters</vt:lpstr>
      <vt:lpstr>Switches</vt:lpstr>
      <vt:lpstr>Bridges</vt:lpstr>
      <vt:lpstr>Slide 85</vt:lpstr>
      <vt:lpstr>Routers</vt:lpstr>
      <vt:lpstr>Gateways</vt:lpstr>
      <vt:lpstr>Wireless Communication</vt:lpstr>
      <vt:lpstr>Wireless Technology</vt:lpstr>
      <vt:lpstr>Distributed Computing</vt:lpstr>
      <vt:lpstr>Distributed Computing</vt:lpstr>
      <vt:lpstr>Conclusion</vt:lpstr>
      <vt:lpstr>Conclusion</vt:lpstr>
      <vt:lpstr>Objective Type Questions</vt:lpstr>
      <vt:lpstr>Short Type Questions</vt:lpstr>
      <vt:lpstr>Short Type Questions</vt:lpstr>
      <vt:lpstr>Long Type Questions</vt:lpstr>
      <vt:lpstr>Long Type Questions</vt:lpstr>
      <vt:lpstr>References</vt:lpstr>
    </vt:vector>
  </TitlesOfParts>
  <Company>Capital One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IT</dc:title>
  <dc:creator>Vishal Jain</dc:creator>
  <cp:lastModifiedBy>vaibhav</cp:lastModifiedBy>
  <cp:revision>336</cp:revision>
  <cp:lastPrinted>2000-01-06T22:07:45Z</cp:lastPrinted>
  <dcterms:created xsi:type="dcterms:W3CDTF">2000-01-06T15:07:49Z</dcterms:created>
  <dcterms:modified xsi:type="dcterms:W3CDTF">2014-10-29T10:26:34Z</dcterms:modified>
</cp:coreProperties>
</file>