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87"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6" r:id="rId30"/>
    <p:sldId id="288" r:id="rId31"/>
    <p:sldId id="375" r:id="rId32"/>
    <p:sldId id="289" r:id="rId33"/>
    <p:sldId id="292" r:id="rId34"/>
    <p:sldId id="293" r:id="rId35"/>
    <p:sldId id="295" r:id="rId36"/>
    <p:sldId id="397" r:id="rId37"/>
    <p:sldId id="343" r:id="rId38"/>
    <p:sldId id="345" r:id="rId39"/>
    <p:sldId id="398" r:id="rId40"/>
    <p:sldId id="347" r:id="rId41"/>
    <p:sldId id="348" r:id="rId42"/>
    <p:sldId id="354" r:id="rId43"/>
    <p:sldId id="399" r:id="rId44"/>
    <p:sldId id="400" r:id="rId45"/>
    <p:sldId id="362" r:id="rId46"/>
    <p:sldId id="363" r:id="rId47"/>
    <p:sldId id="364" r:id="rId48"/>
    <p:sldId id="299" r:id="rId49"/>
    <p:sldId id="298" r:id="rId50"/>
    <p:sldId id="296" r:id="rId51"/>
    <p:sldId id="297" r:id="rId52"/>
    <p:sldId id="300" r:id="rId53"/>
    <p:sldId id="367" r:id="rId54"/>
    <p:sldId id="368" r:id="rId55"/>
    <p:sldId id="369" r:id="rId56"/>
    <p:sldId id="304" r:id="rId57"/>
    <p:sldId id="305" r:id="rId58"/>
    <p:sldId id="306" r:id="rId59"/>
    <p:sldId id="307" r:id="rId60"/>
    <p:sldId id="370" r:id="rId61"/>
    <p:sldId id="371" r:id="rId62"/>
    <p:sldId id="380" r:id="rId63"/>
    <p:sldId id="381" r:id="rId64"/>
    <p:sldId id="382" r:id="rId65"/>
    <p:sldId id="392" r:id="rId66"/>
    <p:sldId id="393" r:id="rId67"/>
    <p:sldId id="394" r:id="rId68"/>
    <p:sldId id="395" r:id="rId69"/>
    <p:sldId id="383" r:id="rId70"/>
    <p:sldId id="396" r:id="rId71"/>
    <p:sldId id="384" r:id="rId72"/>
    <p:sldId id="385" r:id="rId73"/>
    <p:sldId id="386" r:id="rId74"/>
    <p:sldId id="387" r:id="rId75"/>
    <p:sldId id="388" r:id="rId76"/>
    <p:sldId id="389" r:id="rId77"/>
    <p:sldId id="390" r:id="rId78"/>
    <p:sldId id="391" r:id="rId79"/>
    <p:sldId id="372" r:id="rId80"/>
    <p:sldId id="314" r:id="rId81"/>
    <p:sldId id="315" r:id="rId82"/>
    <p:sldId id="316" r:id="rId83"/>
    <p:sldId id="317" r:id="rId84"/>
    <p:sldId id="318" r:id="rId85"/>
    <p:sldId id="319" r:id="rId86"/>
    <p:sldId id="376" r:id="rId87"/>
    <p:sldId id="377" r:id="rId88"/>
    <p:sldId id="378" r:id="rId89"/>
    <p:sldId id="379" r:id="rId90"/>
    <p:sldId id="334" r:id="rId91"/>
    <p:sldId id="336" r:id="rId92"/>
    <p:sldId id="337" r:id="rId93"/>
    <p:sldId id="373" r:id="rId94"/>
    <p:sldId id="374"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F0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61" autoAdjust="0"/>
    <p:restoredTop sz="94660"/>
  </p:normalViewPr>
  <p:slideViewPr>
    <p:cSldViewPr>
      <p:cViewPr varScale="1">
        <p:scale>
          <a:sx n="69" d="100"/>
          <a:sy n="69" d="100"/>
        </p:scale>
        <p:origin x="-450" y="-12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D49AE3-A955-4FE3-A7F9-AB97CDC79EE5}" type="datetimeFigureOut">
              <a:rPr lang="en-US" smtClean="0"/>
              <a:pPr/>
              <a:t>8/5/2013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BCE031-F0BE-4E1C-BB12-CBF520E5C919}" type="slidenum">
              <a:rPr lang="en-US" smtClean="0"/>
              <a:pPr/>
              <a:t>‹#›</a:t>
            </a:fld>
            <a:endParaRPr lang="en-US"/>
          </a:p>
        </p:txBody>
      </p:sp>
    </p:spTree>
    <p:extLst>
      <p:ext uri="{BB962C8B-B14F-4D97-AF65-F5344CB8AC3E}">
        <p14:creationId xmlns="" xmlns:p14="http://schemas.microsoft.com/office/powerpoint/2010/main" val="320832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CE031-F0BE-4E1C-BB12-CBF520E5C91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8"/>
          <p:cNvSpPr>
            <a:spLocks noGrp="1" noChangeArrowheads="1"/>
          </p:cNvSpPr>
          <p:nvPr>
            <p:ph type="sldNum" sz="quarter"/>
          </p:nvPr>
        </p:nvSpPr>
        <p:spPr>
          <a:noFill/>
        </p:spPr>
        <p:txBody>
          <a:bodyPr/>
          <a:lstStyle/>
          <a:p>
            <a:pPr>
              <a:buFont typeface="Times New Roman" pitchFamily="18" charset="0"/>
              <a:buNone/>
            </a:pPr>
            <a:fld id="{59D18D08-494F-4E43-B9DB-4A7AF6D0C62F}" type="slidenum">
              <a:rPr lang="en-US" smtClean="0">
                <a:latin typeface="Times New Roman" pitchFamily="18" charset="0"/>
              </a:rPr>
              <a:pPr>
                <a:buFont typeface="Times New Roman" pitchFamily="18" charset="0"/>
                <a:buNone/>
              </a:pPr>
              <a:t>23</a:t>
            </a:fld>
            <a:endParaRPr lang="en-US" smtClean="0">
              <a:latin typeface="Times New Roman" pitchFamily="18" charset="0"/>
            </a:endParaRPr>
          </a:p>
        </p:txBody>
      </p:sp>
      <p:sp>
        <p:nvSpPr>
          <p:cNvPr id="106499"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6500"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8"/>
          <p:cNvSpPr>
            <a:spLocks noGrp="1" noChangeArrowheads="1"/>
          </p:cNvSpPr>
          <p:nvPr>
            <p:ph type="sldNum" sz="quarter"/>
          </p:nvPr>
        </p:nvSpPr>
        <p:spPr>
          <a:noFill/>
        </p:spPr>
        <p:txBody>
          <a:bodyPr/>
          <a:lstStyle/>
          <a:p>
            <a:pPr>
              <a:buFont typeface="Times New Roman" pitchFamily="18" charset="0"/>
              <a:buNone/>
            </a:pPr>
            <a:fld id="{C764B7A1-0851-43F2-8157-72AE7EBAC388}" type="slidenum">
              <a:rPr lang="en-US" smtClean="0">
                <a:latin typeface="Times New Roman" pitchFamily="18" charset="0"/>
              </a:rPr>
              <a:pPr>
                <a:buFont typeface="Times New Roman" pitchFamily="18" charset="0"/>
                <a:buNone/>
              </a:pPr>
              <a:t>24</a:t>
            </a:fld>
            <a:endParaRPr lang="en-US" smtClean="0">
              <a:latin typeface="Times New Roman" pitchFamily="18" charset="0"/>
            </a:endParaRPr>
          </a:p>
        </p:txBody>
      </p:sp>
      <p:sp>
        <p:nvSpPr>
          <p:cNvPr id="107523"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7524"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8"/>
          <p:cNvSpPr>
            <a:spLocks noGrp="1" noChangeArrowheads="1"/>
          </p:cNvSpPr>
          <p:nvPr>
            <p:ph type="sldNum" sz="quarter"/>
          </p:nvPr>
        </p:nvSpPr>
        <p:spPr>
          <a:noFill/>
        </p:spPr>
        <p:txBody>
          <a:bodyPr/>
          <a:lstStyle/>
          <a:p>
            <a:pPr>
              <a:buFont typeface="Times New Roman" pitchFamily="18" charset="0"/>
              <a:buNone/>
            </a:pPr>
            <a:fld id="{5ACCFC52-13A2-428D-88F3-7B4893933615}" type="slidenum">
              <a:rPr lang="en-US" smtClean="0">
                <a:latin typeface="Times New Roman" pitchFamily="18" charset="0"/>
              </a:rPr>
              <a:pPr>
                <a:buFont typeface="Times New Roman" pitchFamily="18" charset="0"/>
                <a:buNone/>
              </a:pPr>
              <a:t>25</a:t>
            </a:fld>
            <a:endParaRPr lang="en-US" smtClean="0">
              <a:latin typeface="Times New Roman" pitchFamily="18" charset="0"/>
            </a:endParaRPr>
          </a:p>
        </p:txBody>
      </p:sp>
      <p:sp>
        <p:nvSpPr>
          <p:cNvPr id="10854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8548"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8"/>
          <p:cNvSpPr>
            <a:spLocks noGrp="1" noChangeArrowheads="1"/>
          </p:cNvSpPr>
          <p:nvPr>
            <p:ph type="sldNum" sz="quarter"/>
          </p:nvPr>
        </p:nvSpPr>
        <p:spPr>
          <a:noFill/>
        </p:spPr>
        <p:txBody>
          <a:bodyPr/>
          <a:lstStyle/>
          <a:p>
            <a:pPr>
              <a:buFont typeface="Times New Roman" pitchFamily="18" charset="0"/>
              <a:buNone/>
            </a:pPr>
            <a:fld id="{4CBBD9DB-9785-4292-9F6F-B98AA80922F8}" type="slidenum">
              <a:rPr lang="en-US" smtClean="0">
                <a:latin typeface="Times New Roman" pitchFamily="18" charset="0"/>
              </a:rPr>
              <a:pPr>
                <a:buFont typeface="Times New Roman" pitchFamily="18" charset="0"/>
                <a:buNone/>
              </a:pPr>
              <a:t>26</a:t>
            </a:fld>
            <a:endParaRPr lang="en-US" smtClean="0">
              <a:latin typeface="Times New Roman" pitchFamily="18" charset="0"/>
            </a:endParaRPr>
          </a:p>
        </p:txBody>
      </p:sp>
      <p:sp>
        <p:nvSpPr>
          <p:cNvPr id="10957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9572"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8"/>
          <p:cNvSpPr>
            <a:spLocks noGrp="1" noChangeArrowheads="1"/>
          </p:cNvSpPr>
          <p:nvPr>
            <p:ph type="sldNum" sz="quarter"/>
          </p:nvPr>
        </p:nvSpPr>
        <p:spPr>
          <a:noFill/>
        </p:spPr>
        <p:txBody>
          <a:bodyPr/>
          <a:lstStyle/>
          <a:p>
            <a:pPr>
              <a:buFont typeface="Times New Roman" pitchFamily="18" charset="0"/>
              <a:buNone/>
            </a:pPr>
            <a:fld id="{35F57FCC-880A-4DE2-9E6A-8E74A243D4B6}" type="slidenum">
              <a:rPr lang="en-US" smtClean="0">
                <a:latin typeface="Times New Roman" pitchFamily="18" charset="0"/>
              </a:rPr>
              <a:pPr>
                <a:buFont typeface="Times New Roman" pitchFamily="18" charset="0"/>
                <a:buNone/>
              </a:pPr>
              <a:t>27</a:t>
            </a:fld>
            <a:endParaRPr lang="en-US" smtClean="0">
              <a:latin typeface="Times New Roman" pitchFamily="18" charset="0"/>
            </a:endParaRPr>
          </a:p>
        </p:txBody>
      </p:sp>
      <p:sp>
        <p:nvSpPr>
          <p:cNvPr id="11059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10596"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8"/>
          <p:cNvSpPr>
            <a:spLocks noGrp="1" noChangeArrowheads="1"/>
          </p:cNvSpPr>
          <p:nvPr>
            <p:ph type="sldNum" sz="quarter"/>
          </p:nvPr>
        </p:nvSpPr>
        <p:spPr>
          <a:noFill/>
        </p:spPr>
        <p:txBody>
          <a:bodyPr/>
          <a:lstStyle/>
          <a:p>
            <a:pPr>
              <a:buFont typeface="Times New Roman" pitchFamily="18" charset="0"/>
              <a:buNone/>
            </a:pPr>
            <a:fld id="{5A504E15-C8FC-45B7-B15F-E5E224DE3460}" type="slidenum">
              <a:rPr lang="en-US" smtClean="0">
                <a:latin typeface="Times New Roman" pitchFamily="18" charset="0"/>
              </a:rPr>
              <a:pPr>
                <a:buFont typeface="Times New Roman" pitchFamily="18" charset="0"/>
                <a:buNone/>
              </a:pPr>
              <a:t>28</a:t>
            </a:fld>
            <a:endParaRPr lang="en-US" smtClean="0">
              <a:latin typeface="Times New Roman" pitchFamily="18" charset="0"/>
            </a:endParaRPr>
          </a:p>
        </p:txBody>
      </p:sp>
      <p:sp>
        <p:nvSpPr>
          <p:cNvPr id="11366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13668"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8"/>
          <p:cNvSpPr>
            <a:spLocks noGrp="1" noChangeArrowheads="1"/>
          </p:cNvSpPr>
          <p:nvPr>
            <p:ph type="sldNum" sz="quarter"/>
          </p:nvPr>
        </p:nvSpPr>
        <p:spPr>
          <a:noFill/>
        </p:spPr>
        <p:txBody>
          <a:bodyPr/>
          <a:lstStyle/>
          <a:p>
            <a:pPr>
              <a:buFont typeface="Times New Roman" pitchFamily="18" charset="0"/>
              <a:buNone/>
            </a:pPr>
            <a:fld id="{428EDEE3-0D56-4066-8D98-CF21817B40A9}" type="slidenum">
              <a:rPr lang="en-US" smtClean="0">
                <a:latin typeface="Times New Roman" pitchFamily="18" charset="0"/>
              </a:rPr>
              <a:pPr>
                <a:buFont typeface="Times New Roman" pitchFamily="18" charset="0"/>
                <a:buNone/>
              </a:pPr>
              <a:t>29</a:t>
            </a:fld>
            <a:endParaRPr lang="en-US" smtClean="0">
              <a:latin typeface="Times New Roman" pitchFamily="18" charset="0"/>
            </a:endParaRPr>
          </a:p>
        </p:txBody>
      </p:sp>
      <p:sp>
        <p:nvSpPr>
          <p:cNvPr id="11469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14692"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p:nvPr>
        </p:nvSpPr>
        <p:spPr>
          <a:noFill/>
        </p:spPr>
        <p:txBody>
          <a:bodyPr/>
          <a:lstStyle/>
          <a:p>
            <a:pPr>
              <a:buFont typeface="Times New Roman" pitchFamily="18" charset="0"/>
              <a:buNone/>
            </a:pPr>
            <a:fld id="{35BD50A3-F914-4589-B047-31BE1E42B43D}" type="slidenum">
              <a:rPr lang="en-US" smtClean="0">
                <a:latin typeface="Times New Roman" pitchFamily="18" charset="0"/>
              </a:rPr>
              <a:pPr>
                <a:buFont typeface="Times New Roman" pitchFamily="18" charset="0"/>
                <a:buNone/>
              </a:pPr>
              <a:t>30</a:t>
            </a:fld>
            <a:endParaRPr lang="en-US" smtClean="0">
              <a:latin typeface="Times New Roman" pitchFamily="18" charset="0"/>
            </a:endParaRPr>
          </a:p>
        </p:txBody>
      </p:sp>
      <p:sp>
        <p:nvSpPr>
          <p:cNvPr id="87043"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87044"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p:cNvSpPr>
            <a:spLocks noGrp="1" noChangeArrowheads="1"/>
          </p:cNvSpPr>
          <p:nvPr>
            <p:ph type="sldNum" sz="quarter"/>
          </p:nvPr>
        </p:nvSpPr>
        <p:spPr>
          <a:noFill/>
        </p:spPr>
        <p:txBody>
          <a:bodyPr/>
          <a:lstStyle/>
          <a:p>
            <a:pPr>
              <a:buFont typeface="Times New Roman" pitchFamily="18" charset="0"/>
              <a:buNone/>
            </a:pPr>
            <a:fld id="{62ECB0D4-A258-426F-9D72-1AEF7517EED6}" type="slidenum">
              <a:rPr lang="en-US" smtClean="0">
                <a:latin typeface="Times New Roman" pitchFamily="18" charset="0"/>
              </a:rPr>
              <a:pPr>
                <a:buFont typeface="Times New Roman" pitchFamily="18" charset="0"/>
                <a:buNone/>
              </a:pPr>
              <a:t>32</a:t>
            </a:fld>
            <a:endParaRPr lang="en-US" smtClean="0">
              <a:latin typeface="Times New Roman" pitchFamily="18" charset="0"/>
            </a:endParaRPr>
          </a:p>
        </p:txBody>
      </p:sp>
      <p:sp>
        <p:nvSpPr>
          <p:cNvPr id="8806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88068"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8"/>
          <p:cNvSpPr>
            <a:spLocks noGrp="1" noChangeArrowheads="1"/>
          </p:cNvSpPr>
          <p:nvPr>
            <p:ph type="sldNum" sz="quarter"/>
          </p:nvPr>
        </p:nvSpPr>
        <p:spPr>
          <a:noFill/>
        </p:spPr>
        <p:txBody>
          <a:bodyPr/>
          <a:lstStyle/>
          <a:p>
            <a:pPr>
              <a:buFont typeface="Times New Roman" pitchFamily="18" charset="0"/>
              <a:buNone/>
            </a:pPr>
            <a:fld id="{067E8C50-1088-4503-BF2D-CFE67FAADE9E}" type="slidenum">
              <a:rPr lang="en-US" smtClean="0">
                <a:latin typeface="Times New Roman" pitchFamily="18" charset="0"/>
              </a:rPr>
              <a:pPr>
                <a:buFont typeface="Times New Roman" pitchFamily="18" charset="0"/>
                <a:buNone/>
              </a:pPr>
              <a:t>35</a:t>
            </a:fld>
            <a:endParaRPr lang="en-US" smtClean="0">
              <a:latin typeface="Times New Roman" pitchFamily="18" charset="0"/>
            </a:endParaRPr>
          </a:p>
        </p:txBody>
      </p:sp>
      <p:sp>
        <p:nvSpPr>
          <p:cNvPr id="96259"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96260"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8"/>
          <p:cNvSpPr>
            <a:spLocks noGrp="1" noChangeArrowheads="1"/>
          </p:cNvSpPr>
          <p:nvPr>
            <p:ph type="sldNum" sz="quarter"/>
          </p:nvPr>
        </p:nvSpPr>
        <p:spPr>
          <a:noFill/>
        </p:spPr>
        <p:txBody>
          <a:bodyPr/>
          <a:lstStyle/>
          <a:p>
            <a:pPr>
              <a:buFont typeface="Times New Roman" pitchFamily="18" charset="0"/>
              <a:buNone/>
            </a:pPr>
            <a:fld id="{ACB31280-25F1-4E85-B4FE-B327A40E8A37}" type="slidenum">
              <a:rPr lang="en-US" smtClean="0">
                <a:latin typeface="Times New Roman" pitchFamily="18" charset="0"/>
              </a:rPr>
              <a:pPr>
                <a:buFont typeface="Times New Roman" pitchFamily="18" charset="0"/>
                <a:buNone/>
              </a:pPr>
              <a:t>14</a:t>
            </a:fld>
            <a:endParaRPr lang="en-US" smtClean="0">
              <a:latin typeface="Times New Roman" pitchFamily="18" charset="0"/>
            </a:endParaRPr>
          </a:p>
        </p:txBody>
      </p:sp>
      <p:sp>
        <p:nvSpPr>
          <p:cNvPr id="97283"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5071970-298C-41C3-BE48-5382E1CE9084}"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a:t>
            </a:fld>
            <a:endParaRPr lang="en-US" sz="1200">
              <a:solidFill>
                <a:srgbClr val="000000"/>
              </a:solidFill>
            </a:endParaRPr>
          </a:p>
        </p:txBody>
      </p:sp>
      <p:sp>
        <p:nvSpPr>
          <p:cNvPr id="97284" name="Rectangle 2"/>
          <p:cNvSpPr>
            <a:spLocks noGrp="1" noRot="1" noChangeAspect="1" noChangeArrowheads="1" noTextEdit="1"/>
          </p:cNvSpPr>
          <p:nvPr>
            <p:ph type="sldImg"/>
          </p:nvPr>
        </p:nvSpPr>
        <p:spPr>
          <a:xfrm>
            <a:off x="1143000" y="685800"/>
            <a:ext cx="4570413" cy="3427413"/>
          </a:xfrm>
          <a:solidFill>
            <a:srgbClr val="FFFFFF"/>
          </a:solidFill>
          <a:ln/>
        </p:spPr>
      </p:sp>
      <p:sp>
        <p:nvSpPr>
          <p:cNvPr id="97285" name="Rectangle 3"/>
          <p:cNvSpPr>
            <a:spLocks noGrp="1" noChangeArrowheads="1"/>
          </p:cNvSpPr>
          <p:nvPr>
            <p:ph type="body" idx="1"/>
          </p:nvPr>
        </p:nvSpPr>
        <p:spPr>
          <a:xfrm>
            <a:off x="914400" y="4343400"/>
            <a:ext cx="5027613" cy="4113213"/>
          </a:xfrm>
          <a:noFill/>
          <a:ln/>
        </p:spPr>
        <p:txBody>
          <a:bodyPr wrap="none" anchor="ct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latin typeface="Times New Roman" pitchFamily="18" charset="0"/>
              <a:ea typeface="新細明體" charset="0"/>
              <a:cs typeface="新細明體"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8"/>
          <p:cNvSpPr>
            <a:spLocks noGrp="1" noChangeArrowheads="1"/>
          </p:cNvSpPr>
          <p:nvPr>
            <p:ph type="sldNum" sz="quarter"/>
          </p:nvPr>
        </p:nvSpPr>
        <p:spPr>
          <a:noFill/>
        </p:spPr>
        <p:txBody>
          <a:bodyPr/>
          <a:lstStyle/>
          <a:p>
            <a:pPr>
              <a:buFont typeface="Times New Roman" pitchFamily="18" charset="0"/>
              <a:buNone/>
            </a:pPr>
            <a:fld id="{DC41BDFC-F25A-49C2-BF26-8D44C2119CE9}" type="slidenum">
              <a:rPr lang="en-US" smtClean="0">
                <a:latin typeface="Times New Roman" pitchFamily="18" charset="0"/>
                <a:cs typeface="Arial" pitchFamily="34" charset="0"/>
              </a:rPr>
              <a:pPr>
                <a:buFont typeface="Times New Roman" pitchFamily="18" charset="0"/>
                <a:buNone/>
              </a:pPr>
              <a:t>37</a:t>
            </a:fld>
            <a:endParaRPr lang="en-US" smtClean="0">
              <a:latin typeface="Times New Roman" pitchFamily="18" charset="0"/>
              <a:cs typeface="Arial" pitchFamily="34" charset="0"/>
            </a:endParaRPr>
          </a:p>
        </p:txBody>
      </p:sp>
      <p:sp>
        <p:nvSpPr>
          <p:cNvPr id="11571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15716"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8"/>
          <p:cNvSpPr>
            <a:spLocks noGrp="1" noChangeArrowheads="1"/>
          </p:cNvSpPr>
          <p:nvPr>
            <p:ph type="sldNum" sz="quarter"/>
          </p:nvPr>
        </p:nvSpPr>
        <p:spPr>
          <a:noFill/>
        </p:spPr>
        <p:txBody>
          <a:bodyPr/>
          <a:lstStyle/>
          <a:p>
            <a:pPr>
              <a:buFont typeface="Times New Roman" pitchFamily="18" charset="0"/>
              <a:buNone/>
            </a:pPr>
            <a:fld id="{FF225E4C-085D-40A6-8EFB-72A80126BEF9}" type="slidenum">
              <a:rPr lang="en-US" smtClean="0">
                <a:latin typeface="Times New Roman" pitchFamily="18" charset="0"/>
                <a:cs typeface="Arial" pitchFamily="34" charset="0"/>
              </a:rPr>
              <a:pPr>
                <a:buFont typeface="Times New Roman" pitchFamily="18" charset="0"/>
                <a:buNone/>
              </a:pPr>
              <a:t>38</a:t>
            </a:fld>
            <a:endParaRPr lang="en-US" smtClean="0">
              <a:latin typeface="Times New Roman" pitchFamily="18" charset="0"/>
              <a:cs typeface="Arial" pitchFamily="34" charset="0"/>
            </a:endParaRPr>
          </a:p>
        </p:txBody>
      </p:sp>
      <p:sp>
        <p:nvSpPr>
          <p:cNvPr id="117763"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17764"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8"/>
          <p:cNvSpPr>
            <a:spLocks noGrp="1" noChangeArrowheads="1"/>
          </p:cNvSpPr>
          <p:nvPr>
            <p:ph type="sldNum" sz="quarter"/>
          </p:nvPr>
        </p:nvSpPr>
        <p:spPr>
          <a:noFill/>
        </p:spPr>
        <p:txBody>
          <a:bodyPr/>
          <a:lstStyle/>
          <a:p>
            <a:pPr>
              <a:buFont typeface="Times New Roman" pitchFamily="18" charset="0"/>
              <a:buNone/>
            </a:pPr>
            <a:fld id="{592FCB38-8F32-4BE6-B3C4-B61E306FB6C2}" type="slidenum">
              <a:rPr lang="en-US" smtClean="0">
                <a:latin typeface="Times New Roman" pitchFamily="18" charset="0"/>
                <a:cs typeface="Arial" pitchFamily="34" charset="0"/>
              </a:rPr>
              <a:pPr>
                <a:buFont typeface="Times New Roman" pitchFamily="18" charset="0"/>
                <a:buNone/>
              </a:pPr>
              <a:t>40</a:t>
            </a:fld>
            <a:endParaRPr lang="en-US" smtClean="0">
              <a:latin typeface="Times New Roman" pitchFamily="18" charset="0"/>
              <a:cs typeface="Arial" pitchFamily="34" charset="0"/>
            </a:endParaRPr>
          </a:p>
        </p:txBody>
      </p:sp>
      <p:sp>
        <p:nvSpPr>
          <p:cNvPr id="11981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19812"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8"/>
          <p:cNvSpPr>
            <a:spLocks noGrp="1" noChangeArrowheads="1"/>
          </p:cNvSpPr>
          <p:nvPr>
            <p:ph type="sldNum" sz="quarter"/>
          </p:nvPr>
        </p:nvSpPr>
        <p:spPr>
          <a:noFill/>
        </p:spPr>
        <p:txBody>
          <a:bodyPr/>
          <a:lstStyle/>
          <a:p>
            <a:pPr>
              <a:buFont typeface="Times New Roman" pitchFamily="18" charset="0"/>
              <a:buNone/>
            </a:pPr>
            <a:fld id="{50580519-5A68-4F81-B7A5-B22D5B7BBC96}" type="slidenum">
              <a:rPr lang="en-US" smtClean="0">
                <a:latin typeface="Times New Roman" pitchFamily="18" charset="0"/>
                <a:cs typeface="Arial" pitchFamily="34" charset="0"/>
              </a:rPr>
              <a:pPr>
                <a:buFont typeface="Times New Roman" pitchFamily="18" charset="0"/>
                <a:buNone/>
              </a:pPr>
              <a:t>41</a:t>
            </a:fld>
            <a:endParaRPr lang="en-US" smtClean="0">
              <a:latin typeface="Times New Roman" pitchFamily="18" charset="0"/>
              <a:cs typeface="Arial" pitchFamily="34" charset="0"/>
            </a:endParaRPr>
          </a:p>
        </p:txBody>
      </p:sp>
      <p:sp>
        <p:nvSpPr>
          <p:cNvPr id="12083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20836"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8"/>
          <p:cNvSpPr>
            <a:spLocks noGrp="1" noChangeArrowheads="1"/>
          </p:cNvSpPr>
          <p:nvPr>
            <p:ph type="sldNum" sz="quarter"/>
          </p:nvPr>
        </p:nvSpPr>
        <p:spPr>
          <a:noFill/>
        </p:spPr>
        <p:txBody>
          <a:bodyPr/>
          <a:lstStyle/>
          <a:p>
            <a:pPr>
              <a:buFont typeface="Times New Roman" pitchFamily="18" charset="0"/>
              <a:buNone/>
            </a:pPr>
            <a:fld id="{E1F8297E-D12F-4286-A19D-02137A7790F1}" type="slidenum">
              <a:rPr lang="en-US" smtClean="0">
                <a:latin typeface="Times New Roman" pitchFamily="18" charset="0"/>
                <a:cs typeface="Arial" pitchFamily="34" charset="0"/>
              </a:rPr>
              <a:pPr>
                <a:buFont typeface="Times New Roman" pitchFamily="18" charset="0"/>
                <a:buNone/>
              </a:pPr>
              <a:t>45</a:t>
            </a:fld>
            <a:endParaRPr lang="en-US" smtClean="0">
              <a:latin typeface="Times New Roman" pitchFamily="18" charset="0"/>
              <a:cs typeface="Arial" pitchFamily="34" charset="0"/>
            </a:endParaRPr>
          </a:p>
        </p:txBody>
      </p:sp>
      <p:sp>
        <p:nvSpPr>
          <p:cNvPr id="13414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34148"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8"/>
          <p:cNvSpPr>
            <a:spLocks noGrp="1" noChangeArrowheads="1"/>
          </p:cNvSpPr>
          <p:nvPr>
            <p:ph type="sldNum" sz="quarter"/>
          </p:nvPr>
        </p:nvSpPr>
        <p:spPr>
          <a:noFill/>
        </p:spPr>
        <p:txBody>
          <a:bodyPr/>
          <a:lstStyle/>
          <a:p>
            <a:pPr>
              <a:buFont typeface="Times New Roman" pitchFamily="18" charset="0"/>
              <a:buNone/>
            </a:pPr>
            <a:fld id="{6F1A9073-7F37-4563-8A6A-4EB2B1F0711B}" type="slidenum">
              <a:rPr lang="en-US" smtClean="0">
                <a:latin typeface="Times New Roman" pitchFamily="18" charset="0"/>
                <a:cs typeface="Arial" pitchFamily="34" charset="0"/>
              </a:rPr>
              <a:pPr>
                <a:buFont typeface="Times New Roman" pitchFamily="18" charset="0"/>
                <a:buNone/>
              </a:pPr>
              <a:t>46</a:t>
            </a:fld>
            <a:endParaRPr lang="en-US" smtClean="0">
              <a:latin typeface="Times New Roman" pitchFamily="18" charset="0"/>
              <a:cs typeface="Arial" pitchFamily="34" charset="0"/>
            </a:endParaRPr>
          </a:p>
        </p:txBody>
      </p:sp>
      <p:sp>
        <p:nvSpPr>
          <p:cNvPr id="13517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35172"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8"/>
          <p:cNvSpPr>
            <a:spLocks noGrp="1" noChangeArrowheads="1"/>
          </p:cNvSpPr>
          <p:nvPr>
            <p:ph type="sldNum" sz="quarter"/>
          </p:nvPr>
        </p:nvSpPr>
        <p:spPr>
          <a:noFill/>
        </p:spPr>
        <p:txBody>
          <a:bodyPr/>
          <a:lstStyle/>
          <a:p>
            <a:pPr>
              <a:buFont typeface="Times New Roman" pitchFamily="18" charset="0"/>
              <a:buNone/>
            </a:pPr>
            <a:fld id="{3C2E393B-6FB2-4176-9CB9-61B18439B1C6}" type="slidenum">
              <a:rPr lang="en-US" smtClean="0">
                <a:latin typeface="Times New Roman" pitchFamily="18" charset="0"/>
                <a:cs typeface="Arial" pitchFamily="34" charset="0"/>
              </a:rPr>
              <a:pPr>
                <a:buFont typeface="Times New Roman" pitchFamily="18" charset="0"/>
                <a:buNone/>
              </a:pPr>
              <a:t>47</a:t>
            </a:fld>
            <a:endParaRPr lang="en-US" smtClean="0">
              <a:latin typeface="Times New Roman" pitchFamily="18" charset="0"/>
              <a:cs typeface="Arial" pitchFamily="34" charset="0"/>
            </a:endParaRPr>
          </a:p>
        </p:txBody>
      </p:sp>
      <p:sp>
        <p:nvSpPr>
          <p:cNvPr id="13619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36196"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p:spPr>
        <p:txBody>
          <a:bodyPr/>
          <a:lstStyle/>
          <a:p>
            <a:pPr>
              <a:buFont typeface="Times New Roman" pitchFamily="18" charset="0"/>
              <a:buNone/>
            </a:pPr>
            <a:fld id="{108B5EB0-AF30-48FF-9991-B0F8CE6016E4}" type="slidenum">
              <a:rPr lang="en-US" smtClean="0">
                <a:latin typeface="Times New Roman" pitchFamily="18" charset="0"/>
                <a:cs typeface="Arial" pitchFamily="34" charset="0"/>
              </a:rPr>
              <a:pPr>
                <a:buFont typeface="Times New Roman" pitchFamily="18" charset="0"/>
                <a:buNone/>
              </a:pPr>
              <a:t>60</a:t>
            </a:fld>
            <a:endParaRPr lang="en-US" smtClean="0">
              <a:latin typeface="Times New Roman" pitchFamily="18" charset="0"/>
              <a:cs typeface="Arial" pitchFamily="34" charset="0"/>
            </a:endParaRPr>
          </a:p>
        </p:txBody>
      </p:sp>
      <p:sp>
        <p:nvSpPr>
          <p:cNvPr id="66563"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5DF55C9-6E29-4DBE-88A2-2FD8FFD1FD23}"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60</a:t>
            </a:fld>
            <a:endParaRPr lang="en-US" sz="1200">
              <a:solidFill>
                <a:srgbClr val="000000"/>
              </a:solidFill>
            </a:endParaRPr>
          </a:p>
        </p:txBody>
      </p:sp>
      <p:sp>
        <p:nvSpPr>
          <p:cNvPr id="66564"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6D7142B-1B39-4955-9767-4FE0C3DD44DC}"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60</a:t>
            </a:fld>
            <a:endParaRPr lang="en-US" sz="1200">
              <a:solidFill>
                <a:srgbClr val="000000"/>
              </a:solidFill>
            </a:endParaRPr>
          </a:p>
        </p:txBody>
      </p:sp>
      <p:sp>
        <p:nvSpPr>
          <p:cNvPr id="66565"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66566" name="Rectangle 4"/>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p:nvPr>
        </p:nvSpPr>
        <p:spPr>
          <a:noFill/>
        </p:spPr>
        <p:txBody>
          <a:bodyPr/>
          <a:lstStyle/>
          <a:p>
            <a:pPr>
              <a:buFont typeface="Times New Roman" pitchFamily="18" charset="0"/>
              <a:buNone/>
            </a:pPr>
            <a:fld id="{FD9A0D70-666E-4E0E-AC50-61D76F370130}" type="slidenum">
              <a:rPr lang="en-US" smtClean="0">
                <a:latin typeface="Times New Roman" pitchFamily="18" charset="0"/>
                <a:cs typeface="Arial" pitchFamily="34" charset="0"/>
              </a:rPr>
              <a:pPr>
                <a:buFont typeface="Times New Roman" pitchFamily="18" charset="0"/>
                <a:buNone/>
              </a:pPr>
              <a:t>61</a:t>
            </a:fld>
            <a:endParaRPr lang="en-US" smtClean="0">
              <a:latin typeface="Times New Roman" pitchFamily="18" charset="0"/>
              <a:cs typeface="Arial" pitchFamily="34" charset="0"/>
            </a:endParaRPr>
          </a:p>
        </p:txBody>
      </p:sp>
      <p:sp>
        <p:nvSpPr>
          <p:cNvPr id="67587"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FC20DE8-5155-495E-95D8-B3D936160D8B}"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61</a:t>
            </a:fld>
            <a:endParaRPr lang="en-US" sz="1200">
              <a:solidFill>
                <a:srgbClr val="000000"/>
              </a:solidFill>
            </a:endParaRPr>
          </a:p>
        </p:txBody>
      </p:sp>
      <p:sp>
        <p:nvSpPr>
          <p:cNvPr id="67588"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35AE894-0A42-438F-8508-6665E2266B4F}"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61</a:t>
            </a:fld>
            <a:endParaRPr lang="en-US" sz="1200">
              <a:solidFill>
                <a:srgbClr val="000000"/>
              </a:solidFill>
            </a:endParaRPr>
          </a:p>
        </p:txBody>
      </p:sp>
      <p:sp>
        <p:nvSpPr>
          <p:cNvPr id="67589"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67590" name="Rectangle 4"/>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1"/>
          <p:cNvSpPr>
            <a:spLocks noGrp="1" noRot="1" noChangeAspect="1" noChangeArrowheads="1" noTextEdit="1"/>
          </p:cNvSpPr>
          <p:nvPr>
            <p:ph type="sldImg"/>
          </p:nvPr>
        </p:nvSpPr>
        <p:spPr>
          <a:ln/>
        </p:spPr>
      </p:sp>
      <p:sp>
        <p:nvSpPr>
          <p:cNvPr id="150531" name="Rectangle 2"/>
          <p:cNvSpPr txBox="1">
            <a:spLocks noGrp="1" noChangeArrowheads="1"/>
          </p:cNvSpPr>
          <p:nvPr>
            <p:ph type="body" idx="1"/>
          </p:nvPr>
        </p:nvSpPr>
        <p:spPr>
          <a:noFill/>
          <a:ln/>
        </p:spPr>
        <p:txBody>
          <a:bodyPr wrap="none" lIns="91414" tIns="45706" rIns="91414" bIns="45706"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8"/>
          <p:cNvSpPr>
            <a:spLocks noGrp="1" noChangeArrowheads="1"/>
          </p:cNvSpPr>
          <p:nvPr>
            <p:ph type="sldNum" sz="quarter"/>
          </p:nvPr>
        </p:nvSpPr>
        <p:spPr>
          <a:noFill/>
        </p:spPr>
        <p:txBody>
          <a:bodyPr/>
          <a:lstStyle/>
          <a:p>
            <a:pPr>
              <a:buFont typeface="Times New Roman" pitchFamily="18" charset="0"/>
              <a:buNone/>
            </a:pPr>
            <a:fld id="{788D0928-C59F-4649-9C61-EB835C22E2FD}" type="slidenum">
              <a:rPr lang="en-US" smtClean="0">
                <a:latin typeface="Times New Roman" pitchFamily="18" charset="0"/>
              </a:rPr>
              <a:pPr>
                <a:buFont typeface="Times New Roman" pitchFamily="18" charset="0"/>
                <a:buNone/>
              </a:pPr>
              <a:t>16</a:t>
            </a:fld>
            <a:endParaRPr lang="en-US" smtClean="0">
              <a:latin typeface="Times New Roman" pitchFamily="18" charset="0"/>
            </a:endParaRPr>
          </a:p>
        </p:txBody>
      </p:sp>
      <p:sp>
        <p:nvSpPr>
          <p:cNvPr id="9933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99332"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1"/>
          <p:cNvSpPr>
            <a:spLocks noGrp="1" noRot="1" noChangeAspect="1" noChangeArrowheads="1" noTextEdit="1"/>
          </p:cNvSpPr>
          <p:nvPr>
            <p:ph type="sldImg"/>
          </p:nvPr>
        </p:nvSpPr>
        <p:spPr>
          <a:ln/>
        </p:spPr>
      </p:sp>
      <p:sp>
        <p:nvSpPr>
          <p:cNvPr id="151555" name="Rectangle 2"/>
          <p:cNvSpPr txBox="1">
            <a:spLocks noGrp="1" noChangeArrowheads="1"/>
          </p:cNvSpPr>
          <p:nvPr>
            <p:ph type="body" idx="1"/>
          </p:nvPr>
        </p:nvSpPr>
        <p:spPr>
          <a:noFill/>
          <a:ln/>
        </p:spPr>
        <p:txBody>
          <a:bodyPr wrap="none" lIns="91414" tIns="45706" rIns="91414" bIns="45706" anchor="ct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1"/>
          <p:cNvSpPr>
            <a:spLocks noGrp="1" noRot="1" noChangeAspect="1" noChangeArrowheads="1" noTextEdit="1"/>
          </p:cNvSpPr>
          <p:nvPr>
            <p:ph type="sldImg"/>
          </p:nvPr>
        </p:nvSpPr>
        <p:spPr>
          <a:ln/>
        </p:spPr>
      </p:sp>
      <p:sp>
        <p:nvSpPr>
          <p:cNvPr id="152579" name="Rectangle 2"/>
          <p:cNvSpPr txBox="1">
            <a:spLocks noGrp="1" noChangeArrowheads="1"/>
          </p:cNvSpPr>
          <p:nvPr>
            <p:ph type="body" idx="1"/>
          </p:nvPr>
        </p:nvSpPr>
        <p:spPr>
          <a:noFill/>
          <a:ln/>
        </p:spPr>
        <p:txBody>
          <a:bodyPr wrap="none" lIns="91414" tIns="45706" rIns="91414" bIns="45706" anchor="ct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1"/>
          <p:cNvSpPr>
            <a:spLocks noGrp="1" noRot="1" noChangeAspect="1" noChangeArrowheads="1" noTextEdit="1"/>
          </p:cNvSpPr>
          <p:nvPr>
            <p:ph type="sldImg"/>
          </p:nvPr>
        </p:nvSpPr>
        <p:spPr>
          <a:ln/>
        </p:spPr>
      </p:sp>
      <p:sp>
        <p:nvSpPr>
          <p:cNvPr id="153603" name="Rectangle 2"/>
          <p:cNvSpPr txBox="1">
            <a:spLocks noGrp="1" noChangeArrowheads="1"/>
          </p:cNvSpPr>
          <p:nvPr>
            <p:ph type="body" idx="1"/>
          </p:nvPr>
        </p:nvSpPr>
        <p:spPr>
          <a:noFill/>
          <a:ln/>
        </p:spPr>
        <p:txBody>
          <a:bodyPr wrap="none" lIns="91414" tIns="45706" rIns="91414" bIns="45706" anchor="ct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
          <p:cNvSpPr>
            <a:spLocks noGrp="1" noRot="1" noChangeAspect="1" noChangeArrowheads="1" noTextEdit="1"/>
          </p:cNvSpPr>
          <p:nvPr>
            <p:ph type="sldImg"/>
          </p:nvPr>
        </p:nvSpPr>
        <p:spPr>
          <a:ln/>
        </p:spPr>
      </p:sp>
      <p:sp>
        <p:nvSpPr>
          <p:cNvPr id="144387" name="Rectangle 2"/>
          <p:cNvSpPr txBox="1">
            <a:spLocks noGrp="1" noChangeArrowheads="1"/>
          </p:cNvSpPr>
          <p:nvPr>
            <p:ph type="body" idx="1"/>
          </p:nvPr>
        </p:nvSpPr>
        <p:spPr>
          <a:noFill/>
          <a:ln/>
        </p:spPr>
        <p:txBody>
          <a:bodyPr wrap="none" lIns="91414" tIns="45706" rIns="91414" bIns="45706" anchor="ct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1"/>
          <p:cNvSpPr>
            <a:spLocks noGrp="1" noRot="1" noChangeAspect="1" noChangeArrowheads="1" noTextEdit="1"/>
          </p:cNvSpPr>
          <p:nvPr>
            <p:ph type="sldImg"/>
          </p:nvPr>
        </p:nvSpPr>
        <p:spPr>
          <a:ln/>
        </p:spPr>
      </p:sp>
      <p:sp>
        <p:nvSpPr>
          <p:cNvPr id="145411" name="Rectangle 2"/>
          <p:cNvSpPr txBox="1">
            <a:spLocks noGrp="1" noChangeArrowheads="1"/>
          </p:cNvSpPr>
          <p:nvPr>
            <p:ph type="body" idx="1"/>
          </p:nvPr>
        </p:nvSpPr>
        <p:spPr>
          <a:noFill/>
          <a:ln/>
        </p:spPr>
        <p:txBody>
          <a:bodyPr wrap="none" lIns="91414" tIns="45706" rIns="91414" bIns="45706" anchor="ct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
          <p:cNvSpPr>
            <a:spLocks noGrp="1" noRot="1" noChangeAspect="1" noChangeArrowheads="1" noTextEdit="1"/>
          </p:cNvSpPr>
          <p:nvPr>
            <p:ph type="sldImg"/>
          </p:nvPr>
        </p:nvSpPr>
        <p:spPr>
          <a:ln/>
        </p:spPr>
      </p:sp>
      <p:sp>
        <p:nvSpPr>
          <p:cNvPr id="146435" name="Rectangle 2"/>
          <p:cNvSpPr txBox="1">
            <a:spLocks noGrp="1" noChangeArrowheads="1"/>
          </p:cNvSpPr>
          <p:nvPr>
            <p:ph type="body" idx="1"/>
          </p:nvPr>
        </p:nvSpPr>
        <p:spPr>
          <a:noFill/>
          <a:ln/>
        </p:spPr>
        <p:txBody>
          <a:bodyPr wrap="none" lIns="91414" tIns="45706" rIns="91414" bIns="45706" anchor="ct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1"/>
          <p:cNvSpPr>
            <a:spLocks noGrp="1" noRot="1" noChangeAspect="1" noChangeArrowheads="1" noTextEdit="1"/>
          </p:cNvSpPr>
          <p:nvPr>
            <p:ph type="sldImg"/>
          </p:nvPr>
        </p:nvSpPr>
        <p:spPr>
          <a:ln/>
        </p:spPr>
      </p:sp>
      <p:sp>
        <p:nvSpPr>
          <p:cNvPr id="147459" name="Rectangle 2"/>
          <p:cNvSpPr txBox="1">
            <a:spLocks noGrp="1" noChangeArrowheads="1"/>
          </p:cNvSpPr>
          <p:nvPr>
            <p:ph type="body" idx="1"/>
          </p:nvPr>
        </p:nvSpPr>
        <p:spPr>
          <a:noFill/>
          <a:ln/>
        </p:spPr>
        <p:txBody>
          <a:bodyPr wrap="none" lIns="91414" tIns="45706" rIns="91414" bIns="45706" anchor="ct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1"/>
          <p:cNvSpPr>
            <a:spLocks noGrp="1" noRot="1" noChangeAspect="1" noChangeArrowheads="1" noTextEdit="1"/>
          </p:cNvSpPr>
          <p:nvPr>
            <p:ph type="sldImg"/>
          </p:nvPr>
        </p:nvSpPr>
        <p:spPr>
          <a:ln/>
        </p:spPr>
      </p:sp>
      <p:sp>
        <p:nvSpPr>
          <p:cNvPr id="148483" name="Rectangle 2"/>
          <p:cNvSpPr txBox="1">
            <a:spLocks noGrp="1" noChangeArrowheads="1"/>
          </p:cNvSpPr>
          <p:nvPr>
            <p:ph type="body" idx="1"/>
          </p:nvPr>
        </p:nvSpPr>
        <p:spPr>
          <a:noFill/>
          <a:ln/>
        </p:spPr>
        <p:txBody>
          <a:bodyPr wrap="none" lIns="91414" tIns="45706" rIns="91414" bIns="45706" anchor="ct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1"/>
          <p:cNvSpPr>
            <a:spLocks noGrp="1" noRot="1" noChangeAspect="1" noChangeArrowheads="1" noTextEdit="1"/>
          </p:cNvSpPr>
          <p:nvPr>
            <p:ph type="sldImg"/>
          </p:nvPr>
        </p:nvSpPr>
        <p:spPr>
          <a:ln/>
        </p:spPr>
      </p:sp>
      <p:sp>
        <p:nvSpPr>
          <p:cNvPr id="149507" name="Rectangle 2"/>
          <p:cNvSpPr txBox="1">
            <a:spLocks noGrp="1" noChangeArrowheads="1"/>
          </p:cNvSpPr>
          <p:nvPr>
            <p:ph type="body" idx="1"/>
          </p:nvPr>
        </p:nvSpPr>
        <p:spPr>
          <a:noFill/>
          <a:ln/>
        </p:spPr>
        <p:txBody>
          <a:bodyPr wrap="none" lIns="91414" tIns="45706" rIns="91414" bIns="45706" anchor="ct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p:spPr>
        <p:txBody>
          <a:bodyPr/>
          <a:lstStyle/>
          <a:p>
            <a:pPr>
              <a:buFont typeface="Times New Roman" pitchFamily="18" charset="0"/>
              <a:buNone/>
            </a:pPr>
            <a:fld id="{3AB45971-9D3E-4005-A36A-CE58694EA223}" type="slidenum">
              <a:rPr lang="en-US" smtClean="0">
                <a:latin typeface="Times New Roman" pitchFamily="18" charset="0"/>
                <a:cs typeface="Arial" pitchFamily="34" charset="0"/>
              </a:rPr>
              <a:pPr>
                <a:buFont typeface="Times New Roman" pitchFamily="18" charset="0"/>
                <a:buNone/>
              </a:pPr>
              <a:t>79</a:t>
            </a:fld>
            <a:endParaRPr lang="en-US" smtClean="0">
              <a:latin typeface="Times New Roman" pitchFamily="18" charset="0"/>
              <a:cs typeface="Arial" pitchFamily="34" charset="0"/>
            </a:endParaRPr>
          </a:p>
        </p:txBody>
      </p:sp>
      <p:sp>
        <p:nvSpPr>
          <p:cNvPr id="69635"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00178CF-D29A-48D5-AEBE-57274DF5A844}"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79</a:t>
            </a:fld>
            <a:endParaRPr lang="en-US" sz="1200">
              <a:solidFill>
                <a:srgbClr val="000000"/>
              </a:solidFill>
            </a:endParaRPr>
          </a:p>
        </p:txBody>
      </p:sp>
      <p:sp>
        <p:nvSpPr>
          <p:cNvPr id="69636"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688A02D-6F42-4913-9A00-5B65848ACBD1}"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79</a:t>
            </a:fld>
            <a:endParaRPr lang="en-US" sz="1200">
              <a:solidFill>
                <a:srgbClr val="000000"/>
              </a:solidFill>
            </a:endParaRPr>
          </a:p>
        </p:txBody>
      </p:sp>
      <p:sp>
        <p:nvSpPr>
          <p:cNvPr id="69637"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69638" name="Rectangle 4"/>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8"/>
          <p:cNvSpPr>
            <a:spLocks noGrp="1" noChangeArrowheads="1"/>
          </p:cNvSpPr>
          <p:nvPr>
            <p:ph type="sldNum" sz="quarter"/>
          </p:nvPr>
        </p:nvSpPr>
        <p:spPr>
          <a:noFill/>
        </p:spPr>
        <p:txBody>
          <a:bodyPr/>
          <a:lstStyle/>
          <a:p>
            <a:pPr>
              <a:buFont typeface="Times New Roman" pitchFamily="18" charset="0"/>
              <a:buNone/>
            </a:pPr>
            <a:fld id="{6A0A0AA0-A15B-40B1-899B-BE005658BCB2}" type="slidenum">
              <a:rPr lang="en-US" smtClean="0">
                <a:latin typeface="Times New Roman" pitchFamily="18" charset="0"/>
              </a:rPr>
              <a:pPr>
                <a:buFont typeface="Times New Roman" pitchFamily="18" charset="0"/>
                <a:buNone/>
              </a:pPr>
              <a:t>17</a:t>
            </a:fld>
            <a:endParaRPr lang="en-US" smtClean="0">
              <a:latin typeface="Times New Roman" pitchFamily="18" charset="0"/>
            </a:endParaRPr>
          </a:p>
        </p:txBody>
      </p:sp>
      <p:sp>
        <p:nvSpPr>
          <p:cNvPr id="10035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0356"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3491" name="Rectangle 2"/>
          <p:cNvSpPr>
            <a:spLocks noGrp="1" noChangeArrowheads="1"/>
          </p:cNvSpPr>
          <p:nvPr>
            <p:ph type="body" idx="1"/>
          </p:nvPr>
        </p:nvSpPr>
        <p:spPr>
          <a:xfrm>
            <a:off x="914400" y="4343400"/>
            <a:ext cx="5029200" cy="4114800"/>
          </a:xfrm>
          <a:noFill/>
          <a:ln/>
        </p:spPr>
        <p:txBody>
          <a:bodyPr wrap="none" lIns="91429" tIns="45714" rIns="91429" bIns="45714" anchor="ctr"/>
          <a:lstStyle/>
          <a:p>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4515" name="Rectangle 2"/>
          <p:cNvSpPr>
            <a:spLocks noGrp="1" noChangeArrowheads="1"/>
          </p:cNvSpPr>
          <p:nvPr>
            <p:ph type="body" idx="1"/>
          </p:nvPr>
        </p:nvSpPr>
        <p:spPr>
          <a:xfrm>
            <a:off x="914400" y="4343400"/>
            <a:ext cx="5029200" cy="4114800"/>
          </a:xfrm>
          <a:noFill/>
          <a:ln/>
        </p:spPr>
        <p:txBody>
          <a:bodyPr wrap="none" lIns="91429" tIns="45714" rIns="91429" bIns="45714" anchor="ctr"/>
          <a:lstStyle/>
          <a:p>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5539" name="Rectangle 2"/>
          <p:cNvSpPr>
            <a:spLocks noGrp="1" noChangeArrowheads="1"/>
          </p:cNvSpPr>
          <p:nvPr>
            <p:ph type="body" idx="1"/>
          </p:nvPr>
        </p:nvSpPr>
        <p:spPr>
          <a:xfrm>
            <a:off x="914400" y="4343400"/>
            <a:ext cx="5029200" cy="4114800"/>
          </a:xfrm>
          <a:noFill/>
          <a:ln/>
        </p:spPr>
        <p:txBody>
          <a:bodyPr wrap="none" lIns="91429" tIns="45714" rIns="91429" bIns="45714" anchor="ctr"/>
          <a:lstStyle/>
          <a:p>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9"/>
          <p:cNvSpPr>
            <a:spLocks noGrp="1" noChangeArrowheads="1"/>
          </p:cNvSpPr>
          <p:nvPr>
            <p:ph type="sldNum" sz="quarter"/>
          </p:nvPr>
        </p:nvSpPr>
        <p:spPr>
          <a:noFill/>
        </p:spPr>
        <p:txBody>
          <a:bodyPr/>
          <a:lstStyle/>
          <a:p>
            <a:pPr>
              <a:buFont typeface="Times New Roman" pitchFamily="18" charset="0"/>
              <a:buNone/>
            </a:pPr>
            <a:fld id="{B74F74F5-6F10-4C36-BCF6-11365AFF6848}" type="slidenum">
              <a:rPr lang="en-US" smtClean="0">
                <a:latin typeface="Times New Roman" pitchFamily="18" charset="0"/>
              </a:rPr>
              <a:pPr>
                <a:buFont typeface="Times New Roman" pitchFamily="18" charset="0"/>
                <a:buNone/>
              </a:pPr>
              <a:t>86</a:t>
            </a:fld>
            <a:endParaRPr lang="en-US" smtClean="0">
              <a:latin typeface="Times New Roman" pitchFamily="18" charset="0"/>
            </a:endParaRPr>
          </a:p>
        </p:txBody>
      </p:sp>
      <p:sp>
        <p:nvSpPr>
          <p:cNvPr id="12083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20836" name="Rectangle 2"/>
          <p:cNvSpPr>
            <a:spLocks noGrp="1" noChangeArrowheads="1"/>
          </p:cNvSpPr>
          <p:nvPr>
            <p:ph type="body" idx="1"/>
          </p:nvPr>
        </p:nvSpPr>
        <p:spPr>
          <a:xfrm>
            <a:off x="914400" y="4343400"/>
            <a:ext cx="5026025" cy="420528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p:spPr>
        <p:txBody>
          <a:bodyPr/>
          <a:lstStyle/>
          <a:p>
            <a:pPr>
              <a:buFont typeface="Times New Roman" pitchFamily="18" charset="0"/>
              <a:buNone/>
            </a:pPr>
            <a:fld id="{B1F8E35B-14CC-4827-B570-EADE2C33A8B7}" type="slidenum">
              <a:rPr lang="en-US" smtClean="0">
                <a:latin typeface="Times New Roman" pitchFamily="18" charset="0"/>
                <a:cs typeface="Arial" pitchFamily="34" charset="0"/>
              </a:rPr>
              <a:pPr>
                <a:buFont typeface="Times New Roman" pitchFamily="18" charset="0"/>
                <a:buNone/>
              </a:pPr>
              <a:t>90</a:t>
            </a:fld>
            <a:endParaRPr lang="en-US" smtClean="0">
              <a:latin typeface="Times New Roman" pitchFamily="18" charset="0"/>
              <a:cs typeface="Arial" pitchFamily="34" charset="0"/>
            </a:endParaRPr>
          </a:p>
        </p:txBody>
      </p:sp>
      <p:sp>
        <p:nvSpPr>
          <p:cNvPr id="81923"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58D6F58-4017-4036-BE7C-B4A65E769CD7}"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90</a:t>
            </a:fld>
            <a:endParaRPr lang="en-US" sz="1200">
              <a:solidFill>
                <a:srgbClr val="000000"/>
              </a:solidFill>
            </a:endParaRPr>
          </a:p>
        </p:txBody>
      </p:sp>
      <p:sp>
        <p:nvSpPr>
          <p:cNvPr id="81924"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BE19F3D-73B6-4527-AF24-353DFDFE12CE}"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90</a:t>
            </a:fld>
            <a:endParaRPr lang="en-US" sz="1200">
              <a:solidFill>
                <a:srgbClr val="000000"/>
              </a:solidFill>
            </a:endParaRPr>
          </a:p>
        </p:txBody>
      </p:sp>
      <p:sp>
        <p:nvSpPr>
          <p:cNvPr id="81925"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81926" name="Rectangle 4"/>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p:nvPr>
        </p:nvSpPr>
        <p:spPr>
          <a:noFill/>
        </p:spPr>
        <p:txBody>
          <a:bodyPr/>
          <a:lstStyle/>
          <a:p>
            <a:pPr>
              <a:buFont typeface="Times New Roman" pitchFamily="18" charset="0"/>
              <a:buNone/>
            </a:pPr>
            <a:fld id="{B5DBEF64-19F4-45CB-B161-AC5BF427421B}" type="slidenum">
              <a:rPr lang="en-US" smtClean="0">
                <a:latin typeface="Times New Roman" pitchFamily="18" charset="0"/>
                <a:cs typeface="Arial" pitchFamily="34" charset="0"/>
              </a:rPr>
              <a:pPr>
                <a:buFont typeface="Times New Roman" pitchFamily="18" charset="0"/>
                <a:buNone/>
              </a:pPr>
              <a:t>91</a:t>
            </a:fld>
            <a:endParaRPr lang="en-US" smtClean="0">
              <a:latin typeface="Times New Roman" pitchFamily="18" charset="0"/>
              <a:cs typeface="Arial" pitchFamily="34" charset="0"/>
            </a:endParaRPr>
          </a:p>
        </p:txBody>
      </p:sp>
      <p:sp>
        <p:nvSpPr>
          <p:cNvPr id="83971"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AB63509-020C-41B0-B8FF-6702817F3EB8}"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91</a:t>
            </a:fld>
            <a:endParaRPr lang="en-US" sz="1200">
              <a:solidFill>
                <a:srgbClr val="000000"/>
              </a:solidFill>
            </a:endParaRPr>
          </a:p>
        </p:txBody>
      </p:sp>
      <p:sp>
        <p:nvSpPr>
          <p:cNvPr id="83972"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5907A10-FE40-4CAD-97BB-D977EA278360}"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91</a:t>
            </a:fld>
            <a:endParaRPr lang="en-US" sz="1200">
              <a:solidFill>
                <a:srgbClr val="000000"/>
              </a:solidFill>
            </a:endParaRPr>
          </a:p>
        </p:txBody>
      </p:sp>
      <p:sp>
        <p:nvSpPr>
          <p:cNvPr id="83973"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83974" name="Rectangle 4"/>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p:spPr>
        <p:txBody>
          <a:bodyPr/>
          <a:lstStyle/>
          <a:p>
            <a:pPr>
              <a:buFont typeface="Times New Roman" pitchFamily="18" charset="0"/>
              <a:buNone/>
            </a:pPr>
            <a:fld id="{81E5C911-1460-4B7C-9A90-343B61180B45}" type="slidenum">
              <a:rPr lang="en-US" smtClean="0">
                <a:latin typeface="Times New Roman" pitchFamily="18" charset="0"/>
                <a:cs typeface="Arial" pitchFamily="34" charset="0"/>
              </a:rPr>
              <a:pPr>
                <a:buFont typeface="Times New Roman" pitchFamily="18" charset="0"/>
                <a:buNone/>
              </a:pPr>
              <a:t>92</a:t>
            </a:fld>
            <a:endParaRPr lang="en-US" smtClean="0">
              <a:latin typeface="Times New Roman" pitchFamily="18" charset="0"/>
              <a:cs typeface="Arial" pitchFamily="34" charset="0"/>
            </a:endParaRPr>
          </a:p>
        </p:txBody>
      </p:sp>
      <p:sp>
        <p:nvSpPr>
          <p:cNvPr id="84995"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5EF1B1B-BA0C-4345-A856-7874222C65A3}"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92</a:t>
            </a:fld>
            <a:endParaRPr lang="en-US" sz="1200">
              <a:solidFill>
                <a:srgbClr val="000000"/>
              </a:solidFill>
            </a:endParaRPr>
          </a:p>
        </p:txBody>
      </p:sp>
      <p:sp>
        <p:nvSpPr>
          <p:cNvPr id="84996"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FD47952-AD17-40F0-BC97-0A3B77E1C043}"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92</a:t>
            </a:fld>
            <a:endParaRPr lang="en-US" sz="1200">
              <a:solidFill>
                <a:srgbClr val="000000"/>
              </a:solidFill>
            </a:endParaRPr>
          </a:p>
        </p:txBody>
      </p:sp>
      <p:sp>
        <p:nvSpPr>
          <p:cNvPr id="84997"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84998" name="Rectangle 4"/>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8"/>
          <p:cNvSpPr>
            <a:spLocks noGrp="1" noChangeArrowheads="1"/>
          </p:cNvSpPr>
          <p:nvPr>
            <p:ph type="sldNum" sz="quarter"/>
          </p:nvPr>
        </p:nvSpPr>
        <p:spPr>
          <a:noFill/>
        </p:spPr>
        <p:txBody>
          <a:bodyPr/>
          <a:lstStyle/>
          <a:p>
            <a:pPr>
              <a:buFont typeface="Times New Roman" pitchFamily="18" charset="0"/>
              <a:buNone/>
            </a:pPr>
            <a:fld id="{1D7CFA2A-2A7E-4D45-BA59-314C78AC33B7}" type="slidenum">
              <a:rPr lang="en-US" smtClean="0">
                <a:latin typeface="Times New Roman" pitchFamily="18" charset="0"/>
              </a:rPr>
              <a:pPr>
                <a:buFont typeface="Times New Roman" pitchFamily="18" charset="0"/>
                <a:buNone/>
              </a:pPr>
              <a:t>93</a:t>
            </a:fld>
            <a:endParaRPr lang="en-US" smtClean="0">
              <a:latin typeface="Times New Roman" pitchFamily="18" charset="0"/>
            </a:endParaRPr>
          </a:p>
        </p:txBody>
      </p:sp>
      <p:sp>
        <p:nvSpPr>
          <p:cNvPr id="121859"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61F2549-A788-4EE6-BAAB-15B349A59A94}"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93</a:t>
            </a:fld>
            <a:endParaRPr lang="en-US" sz="1200">
              <a:solidFill>
                <a:srgbClr val="000000"/>
              </a:solidFill>
            </a:endParaRPr>
          </a:p>
        </p:txBody>
      </p:sp>
      <p:sp>
        <p:nvSpPr>
          <p:cNvPr id="12186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21861" name="Rectangle 3"/>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8"/>
          <p:cNvSpPr>
            <a:spLocks noGrp="1" noChangeArrowheads="1"/>
          </p:cNvSpPr>
          <p:nvPr>
            <p:ph type="sldNum" sz="quarter"/>
          </p:nvPr>
        </p:nvSpPr>
        <p:spPr>
          <a:noFill/>
        </p:spPr>
        <p:txBody>
          <a:bodyPr/>
          <a:lstStyle/>
          <a:p>
            <a:pPr>
              <a:buFont typeface="Times New Roman" pitchFamily="18" charset="0"/>
              <a:buNone/>
            </a:pPr>
            <a:fld id="{24714D04-7B6F-406E-9390-8585B0814BB3}" type="slidenum">
              <a:rPr lang="en-US" smtClean="0">
                <a:latin typeface="Times New Roman" pitchFamily="18" charset="0"/>
              </a:rPr>
              <a:pPr>
                <a:buFont typeface="Times New Roman" pitchFamily="18" charset="0"/>
                <a:buNone/>
              </a:pPr>
              <a:t>94</a:t>
            </a:fld>
            <a:endParaRPr lang="en-US" smtClean="0">
              <a:latin typeface="Times New Roman" pitchFamily="18" charset="0"/>
            </a:endParaRPr>
          </a:p>
        </p:txBody>
      </p:sp>
      <p:sp>
        <p:nvSpPr>
          <p:cNvPr id="122883"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65C4637-099B-436B-8B9D-DCF4CCAA56C9}"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94</a:t>
            </a:fld>
            <a:endParaRPr lang="en-US" sz="1200">
              <a:solidFill>
                <a:srgbClr val="000000"/>
              </a:solidFill>
            </a:endParaRPr>
          </a:p>
        </p:txBody>
      </p:sp>
      <p:sp>
        <p:nvSpPr>
          <p:cNvPr id="12288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22885" name="Rectangle 3"/>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8"/>
          <p:cNvSpPr>
            <a:spLocks noGrp="1" noChangeArrowheads="1"/>
          </p:cNvSpPr>
          <p:nvPr>
            <p:ph type="sldNum" sz="quarter"/>
          </p:nvPr>
        </p:nvSpPr>
        <p:spPr>
          <a:noFill/>
        </p:spPr>
        <p:txBody>
          <a:bodyPr/>
          <a:lstStyle/>
          <a:p>
            <a:pPr>
              <a:buFont typeface="Times New Roman" pitchFamily="18" charset="0"/>
              <a:buNone/>
            </a:pPr>
            <a:fld id="{4F111FE0-6FCE-40DB-86BA-E4AD68FCCF2A}" type="slidenum">
              <a:rPr lang="en-US" smtClean="0">
                <a:latin typeface="Times New Roman" pitchFamily="18" charset="0"/>
              </a:rPr>
              <a:pPr>
                <a:buFont typeface="Times New Roman" pitchFamily="18" charset="0"/>
                <a:buNone/>
              </a:pPr>
              <a:t>18</a:t>
            </a:fld>
            <a:endParaRPr lang="en-US" smtClean="0">
              <a:latin typeface="Times New Roman" pitchFamily="18" charset="0"/>
            </a:endParaRPr>
          </a:p>
        </p:txBody>
      </p:sp>
      <p:sp>
        <p:nvSpPr>
          <p:cNvPr id="101379"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1380"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8"/>
          <p:cNvSpPr>
            <a:spLocks noGrp="1" noChangeArrowheads="1"/>
          </p:cNvSpPr>
          <p:nvPr>
            <p:ph type="sldNum" sz="quarter"/>
          </p:nvPr>
        </p:nvSpPr>
        <p:spPr>
          <a:noFill/>
        </p:spPr>
        <p:txBody>
          <a:bodyPr/>
          <a:lstStyle/>
          <a:p>
            <a:pPr>
              <a:buFont typeface="Times New Roman" pitchFamily="18" charset="0"/>
              <a:buNone/>
            </a:pPr>
            <a:fld id="{05FFB0CD-56E9-4159-BB2F-6DE2D6EADD94}" type="slidenum">
              <a:rPr lang="en-US" smtClean="0">
                <a:latin typeface="Times New Roman" pitchFamily="18" charset="0"/>
              </a:rPr>
              <a:pPr>
                <a:buFont typeface="Times New Roman" pitchFamily="18" charset="0"/>
                <a:buNone/>
              </a:pPr>
              <a:t>19</a:t>
            </a:fld>
            <a:endParaRPr lang="en-US" smtClean="0">
              <a:latin typeface="Times New Roman" pitchFamily="18" charset="0"/>
            </a:endParaRPr>
          </a:p>
        </p:txBody>
      </p:sp>
      <p:sp>
        <p:nvSpPr>
          <p:cNvPr id="102403"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2404"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8"/>
          <p:cNvSpPr>
            <a:spLocks noGrp="1" noChangeArrowheads="1"/>
          </p:cNvSpPr>
          <p:nvPr>
            <p:ph type="sldNum" sz="quarter"/>
          </p:nvPr>
        </p:nvSpPr>
        <p:spPr>
          <a:noFill/>
        </p:spPr>
        <p:txBody>
          <a:bodyPr/>
          <a:lstStyle/>
          <a:p>
            <a:pPr>
              <a:buFont typeface="Times New Roman" pitchFamily="18" charset="0"/>
              <a:buNone/>
            </a:pPr>
            <a:fld id="{6CFCF9CD-B045-4EFE-81D1-E1F5D4E1DB6A}" type="slidenum">
              <a:rPr lang="en-US" smtClean="0">
                <a:latin typeface="Times New Roman" pitchFamily="18" charset="0"/>
              </a:rPr>
              <a:pPr>
                <a:buFont typeface="Times New Roman" pitchFamily="18" charset="0"/>
                <a:buNone/>
              </a:pPr>
              <a:t>20</a:t>
            </a:fld>
            <a:endParaRPr lang="en-US" smtClean="0">
              <a:latin typeface="Times New Roman" pitchFamily="18" charset="0"/>
            </a:endParaRPr>
          </a:p>
        </p:txBody>
      </p:sp>
      <p:sp>
        <p:nvSpPr>
          <p:cNvPr id="103427"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3428"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8"/>
          <p:cNvSpPr>
            <a:spLocks noGrp="1" noChangeArrowheads="1"/>
          </p:cNvSpPr>
          <p:nvPr>
            <p:ph type="sldNum" sz="quarter"/>
          </p:nvPr>
        </p:nvSpPr>
        <p:spPr>
          <a:noFill/>
        </p:spPr>
        <p:txBody>
          <a:bodyPr/>
          <a:lstStyle/>
          <a:p>
            <a:pPr>
              <a:buFont typeface="Times New Roman" pitchFamily="18" charset="0"/>
              <a:buNone/>
            </a:pPr>
            <a:fld id="{B15DDCEB-88C4-411B-8AEB-E85D739246CD}" type="slidenum">
              <a:rPr lang="en-US" smtClean="0">
                <a:latin typeface="Times New Roman" pitchFamily="18" charset="0"/>
              </a:rPr>
              <a:pPr>
                <a:buFont typeface="Times New Roman" pitchFamily="18" charset="0"/>
                <a:buNone/>
              </a:pPr>
              <a:t>21</a:t>
            </a:fld>
            <a:endParaRPr lang="en-US" smtClean="0">
              <a:latin typeface="Times New Roman" pitchFamily="18" charset="0"/>
            </a:endParaRPr>
          </a:p>
        </p:txBody>
      </p:sp>
      <p:sp>
        <p:nvSpPr>
          <p:cNvPr id="10445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4452"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8"/>
          <p:cNvSpPr>
            <a:spLocks noGrp="1" noChangeArrowheads="1"/>
          </p:cNvSpPr>
          <p:nvPr>
            <p:ph type="sldNum" sz="quarter"/>
          </p:nvPr>
        </p:nvSpPr>
        <p:spPr>
          <a:noFill/>
        </p:spPr>
        <p:txBody>
          <a:bodyPr/>
          <a:lstStyle/>
          <a:p>
            <a:pPr>
              <a:buFont typeface="Times New Roman" pitchFamily="18" charset="0"/>
              <a:buNone/>
            </a:pPr>
            <a:fld id="{C688D610-3E50-419A-9571-B32D921D6FB4}" type="slidenum">
              <a:rPr lang="en-US" smtClean="0">
                <a:latin typeface="Times New Roman" pitchFamily="18" charset="0"/>
              </a:rPr>
              <a:pPr>
                <a:buFont typeface="Times New Roman" pitchFamily="18" charset="0"/>
                <a:buNone/>
              </a:pPr>
              <a:t>22</a:t>
            </a:fld>
            <a:endParaRPr lang="en-US" smtClean="0">
              <a:latin typeface="Times New Roman" pitchFamily="18" charset="0"/>
            </a:endParaRPr>
          </a:p>
        </p:txBody>
      </p:sp>
      <p:sp>
        <p:nvSpPr>
          <p:cNvPr id="105475"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105476" name="Rectangle 2"/>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274638"/>
            <a:ext cx="2176463" cy="59610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2888" y="274638"/>
            <a:ext cx="6376987" cy="59610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242888"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2013"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42888" y="1014413"/>
            <a:ext cx="8705850" cy="522128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pic>
        <p:nvPicPr>
          <p:cNvPr id="1027" name="Picture 2"/>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31" name="Text Box 7"/>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32" name="Rectangle 8"/>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33" name="Rectangle 9"/>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34" name="Rectangle 10"/>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3" name="Picture 11"/>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36" name="Rectangle 12"/>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sp>
        <p:nvSpPr>
          <p:cNvPr id="1037" name="Rectangle 13"/>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4" name="Picture 14"/>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39" name="Rectangle 1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38" name="Picture 16"/>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41" name="Rectangle 17"/>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40" name="Picture 18"/>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pic>
        <p:nvPicPr>
          <p:cNvPr id="5" name="Picture 19"/>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grpSp>
        <p:nvGrpSpPr>
          <p:cNvPr id="10" name="Group 20"/>
          <p:cNvGrpSpPr>
            <a:grpSpLocks/>
          </p:cNvGrpSpPr>
          <p:nvPr userDrawn="1"/>
        </p:nvGrpSpPr>
        <p:grpSpPr bwMode="auto">
          <a:xfrm>
            <a:off x="-6802" y="6515101"/>
            <a:ext cx="9142413" cy="342899"/>
            <a:chOff x="0" y="4103"/>
            <a:chExt cx="5759" cy="216"/>
          </a:xfrm>
        </p:grpSpPr>
        <p:sp>
          <p:nvSpPr>
            <p:cNvPr id="1045" name="Rectangle 21"/>
            <p:cNvSpPr>
              <a:spLocks noChangeArrowheads="1"/>
            </p:cNvSpPr>
            <p:nvPr/>
          </p:nvSpPr>
          <p:spPr bwMode="auto">
            <a:xfrm>
              <a:off x="0" y="4103"/>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46" name="Text Box 22"/>
            <p:cNvSpPr txBox="1">
              <a:spLocks noChangeArrowheads="1"/>
            </p:cNvSpPr>
            <p:nvPr/>
          </p:nvSpPr>
          <p:spPr bwMode="auto">
            <a:xfrm>
              <a:off x="50" y="4115"/>
              <a:ext cx="5289" cy="165"/>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dirty="0">
                  <a:solidFill>
                    <a:srgbClr val="FFFFFF"/>
                  </a:solidFill>
                  <a:latin typeface="Arial" charset="0"/>
                </a:rPr>
                <a:t>© </a:t>
              </a:r>
              <a:r>
                <a:rPr lang="en-US" sz="1100" b="1" dirty="0" err="1">
                  <a:solidFill>
                    <a:srgbClr val="FFFFFF"/>
                  </a:solidFill>
                  <a:latin typeface="Arial" charset="0"/>
                </a:rPr>
                <a:t>Bharati</a:t>
              </a:r>
              <a:r>
                <a:rPr lang="en-US" sz="1100" b="1" dirty="0">
                  <a:solidFill>
                    <a:srgbClr val="FFFFFF"/>
                  </a:solidFill>
                  <a:latin typeface="Arial" charset="0"/>
                </a:rPr>
                <a:t> </a:t>
              </a:r>
              <a:r>
                <a:rPr lang="en-US" sz="1100" b="1" dirty="0" err="1">
                  <a:solidFill>
                    <a:srgbClr val="FFFFFF"/>
                  </a:solidFill>
                  <a:latin typeface="Arial" charset="0"/>
                </a:rPr>
                <a:t>Vidyapeeth’s</a:t>
              </a:r>
              <a:r>
                <a:rPr lang="en-US" sz="1100" b="1" dirty="0">
                  <a:solidFill>
                    <a:srgbClr val="FFFFFF"/>
                  </a:solidFill>
                  <a:latin typeface="Arial" charset="0"/>
                </a:rPr>
                <a:t> Institute of Computer Applications and Management, New Delhi-63</a:t>
              </a:r>
              <a:r>
                <a:rPr lang="en-US" sz="1100" b="1" dirty="0" smtClean="0">
                  <a:solidFill>
                    <a:srgbClr val="FFFFFF"/>
                  </a:solidFill>
                  <a:latin typeface="Arial" charset="0"/>
                </a:rPr>
                <a:t>. By Narinder Kaur, </a:t>
              </a:r>
              <a:r>
                <a:rPr lang="en-US" sz="1100" b="1" dirty="0" err="1" smtClean="0">
                  <a:solidFill>
                    <a:srgbClr val="FFFFFF"/>
                  </a:solidFill>
                  <a:latin typeface="Arial" charset="0"/>
                </a:rPr>
                <a:t>Asstt</a:t>
              </a:r>
              <a:r>
                <a:rPr lang="en-US" sz="1100" b="1" dirty="0" smtClean="0">
                  <a:solidFill>
                    <a:srgbClr val="FFFFFF"/>
                  </a:solidFill>
                  <a:latin typeface="Arial" charset="0"/>
                </a:rPr>
                <a:t>. Prof.</a:t>
              </a:r>
              <a:endParaRPr lang="en-US" sz="1100" b="1" dirty="0">
                <a:solidFill>
                  <a:srgbClr val="FFFFFF"/>
                </a:solidFill>
                <a:latin typeface="Arial" charset="0"/>
              </a:endParaRPr>
            </a:p>
          </p:txBody>
        </p:sp>
      </p:grpSp>
      <p:sp>
        <p:nvSpPr>
          <p:cNvPr id="1048" name="Text Box 24"/>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49" name="Rectangle 2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50" name="Rectangle 26"/>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51" name="Rectangle 27"/>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1047" name="Picture 28"/>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54" name="Rectangle 30"/>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7" name="Picture 31"/>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56" name="Rectangle 32"/>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52" name="Picture 33"/>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58" name="Rectangle 34"/>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8" name="Picture 35"/>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p:titleStyle>
    <p:body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t0.gstatic.com/images?q=tbn:ANd9GcSafcIJvhcdf3RRwpwd2Z6Ews5ScS5xeUGsWSvqOSJd_0L7yF3d"/>
          <p:cNvPicPr>
            <a:picLocks noChangeAspect="1" noChangeArrowheads="1"/>
          </p:cNvPicPr>
          <p:nvPr/>
        </p:nvPicPr>
        <p:blipFill>
          <a:blip r:embed="rId3"/>
          <a:srcRect/>
          <a:stretch>
            <a:fillRect/>
          </a:stretch>
        </p:blipFill>
        <p:spPr bwMode="auto">
          <a:xfrm>
            <a:off x="2971800" y="1066800"/>
            <a:ext cx="5105400" cy="3048809"/>
          </a:xfrm>
          <a:prstGeom prst="rect">
            <a:avLst/>
          </a:prstGeom>
          <a:noFill/>
        </p:spPr>
      </p:pic>
      <p:sp>
        <p:nvSpPr>
          <p:cNvPr id="3" name="Subtitle 2"/>
          <p:cNvSpPr>
            <a:spLocks noGrp="1"/>
          </p:cNvSpPr>
          <p:nvPr>
            <p:ph type="subTitle" idx="1"/>
          </p:nvPr>
        </p:nvSpPr>
        <p:spPr>
          <a:xfrm>
            <a:off x="762000" y="3733800"/>
            <a:ext cx="6400800" cy="1752600"/>
          </a:xfrm>
        </p:spPr>
        <p:txBody>
          <a:bodyPr/>
          <a:lstStyle/>
          <a:p>
            <a:r>
              <a:rPr lang="en-US" sz="3200" b="1" dirty="0" smtClean="0"/>
              <a:t>UNIT I </a:t>
            </a:r>
          </a:p>
          <a:p>
            <a:endParaRPr lang="en-US" sz="1400" b="1" dirty="0" smtClean="0"/>
          </a:p>
          <a:p>
            <a:r>
              <a:rPr lang="en-US" sz="3200" b="1" dirty="0" smtClean="0"/>
              <a:t>LINUX : The Operating System</a:t>
            </a:r>
            <a:endParaRPr lang="en-US"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14413"/>
            <a:ext cx="8186738" cy="5221287"/>
          </a:xfrm>
        </p:spPr>
        <p:txBody>
          <a:bodyPr/>
          <a:lstStyle/>
          <a:p>
            <a:pPr>
              <a:buNone/>
            </a:pPr>
            <a:endParaRPr lang="en-US" sz="2400" b="1" dirty="0" smtClean="0">
              <a:latin typeface="+mj-lt"/>
            </a:endParaRPr>
          </a:p>
          <a:p>
            <a:pPr>
              <a:buNone/>
            </a:pPr>
            <a:r>
              <a:rPr lang="en-US" sz="2400" b="1" dirty="0" smtClean="0">
                <a:latin typeface="+mj-lt"/>
              </a:rPr>
              <a:t>Natural, stable and secure </a:t>
            </a:r>
            <a:r>
              <a:rPr lang="en-US" sz="2400" dirty="0" smtClean="0">
                <a:latin typeface="+mj-lt"/>
              </a:rPr>
              <a:t>:</a:t>
            </a:r>
          </a:p>
          <a:p>
            <a:r>
              <a:rPr lang="en-US" sz="2400" dirty="0" err="1" smtClean="0">
                <a:latin typeface="+mj-lt"/>
              </a:rPr>
              <a:t>Slackware</a:t>
            </a:r>
            <a:endParaRPr lang="en-US" sz="2400" dirty="0" smtClean="0">
              <a:latin typeface="+mj-lt"/>
            </a:endParaRPr>
          </a:p>
          <a:p>
            <a:r>
              <a:rPr lang="en-US" sz="2400" dirty="0" smtClean="0">
                <a:latin typeface="+mj-lt"/>
              </a:rPr>
              <a:t>Red Hat</a:t>
            </a:r>
          </a:p>
          <a:p>
            <a:r>
              <a:rPr lang="en-US" sz="2400" dirty="0" err="1" smtClean="0">
                <a:latin typeface="+mj-lt"/>
              </a:rPr>
              <a:t>Debian</a:t>
            </a:r>
            <a:endParaRPr lang="en-US" sz="2400" dirty="0" smtClean="0">
              <a:latin typeface="+mj-lt"/>
            </a:endParaRPr>
          </a:p>
          <a:p>
            <a:endParaRPr lang="en-US" sz="2400" dirty="0" smtClean="0">
              <a:latin typeface="+mj-lt"/>
            </a:endParaRPr>
          </a:p>
          <a:p>
            <a:pPr>
              <a:buNone/>
            </a:pPr>
            <a:r>
              <a:rPr lang="en-US" sz="2400" b="1" dirty="0" smtClean="0">
                <a:latin typeface="+mj-lt"/>
              </a:rPr>
              <a:t>Run-from-CD solution</a:t>
            </a:r>
          </a:p>
          <a:p>
            <a:r>
              <a:rPr lang="en-US" sz="2400" dirty="0" err="1" smtClean="0">
                <a:latin typeface="+mj-lt"/>
              </a:rPr>
              <a:t>Knoppix</a:t>
            </a:r>
            <a:endParaRPr lang="en-US" sz="2400" dirty="0" smtClean="0">
              <a:latin typeface="+mj-lt"/>
            </a:endParaRPr>
          </a:p>
          <a:p>
            <a:r>
              <a:rPr lang="en-US" sz="2400" dirty="0" err="1" smtClean="0">
                <a:latin typeface="+mj-lt"/>
              </a:rPr>
              <a:t>CentOS</a:t>
            </a:r>
            <a:endParaRPr lang="en-US" sz="2400" dirty="0">
              <a:latin typeface="+mj-lt"/>
            </a:endParaRPr>
          </a:p>
        </p:txBody>
      </p:sp>
      <p:sp>
        <p:nvSpPr>
          <p:cNvPr id="4" name="Title 1"/>
          <p:cNvSpPr txBox="1">
            <a:spLocks/>
          </p:cNvSpPr>
          <p:nvPr/>
        </p:nvSpPr>
        <p:spPr>
          <a:xfrm>
            <a:off x="1905000" y="0"/>
            <a:ext cx="6477000" cy="6858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0" i="0" u="none" strike="noStrike" kern="0" cap="none" spc="0" normalizeH="0" baseline="0" noProof="0" dirty="0" smtClean="0">
                <a:ln>
                  <a:noFill/>
                </a:ln>
                <a:solidFill>
                  <a:srgbClr val="000000"/>
                </a:solidFill>
                <a:effectLst/>
                <a:uLnTx/>
                <a:uFillTx/>
                <a:latin typeface="+mj-lt"/>
                <a:ea typeface="+mj-ea"/>
                <a:cs typeface="+mj-cs"/>
              </a:rPr>
              <a:t> </a:t>
            </a:r>
            <a:r>
              <a:rPr lang="en-US" sz="4800" b="1" kern="0" dirty="0" smtClean="0">
                <a:solidFill>
                  <a:srgbClr val="FBEF03"/>
                </a:solidFill>
                <a:latin typeface="+mj-lt"/>
                <a:ea typeface="+mj-ea"/>
                <a:cs typeface="+mj-cs"/>
              </a:rPr>
              <a:t> Linux Distributions</a:t>
            </a:r>
            <a:endParaRPr kumimoji="0" lang="en-US" sz="4400" b="1" i="0" u="none" strike="noStrike" kern="0" cap="none" spc="0" normalizeH="0" baseline="0" noProof="0" dirty="0">
              <a:ln>
                <a:noFill/>
              </a:ln>
              <a:solidFill>
                <a:srgbClr val="FBEF03"/>
              </a:solidFill>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828800"/>
            <a:ext cx="7729538" cy="4406900"/>
          </a:xfrm>
        </p:spPr>
        <p:txBody>
          <a:bodyPr/>
          <a:lstStyle/>
          <a:p>
            <a:r>
              <a:rPr lang="en-US" dirty="0" smtClean="0">
                <a:latin typeface="+mj-lt"/>
              </a:rPr>
              <a:t>HP – UX </a:t>
            </a:r>
          </a:p>
          <a:p>
            <a:r>
              <a:rPr lang="en-US" dirty="0" smtClean="0">
                <a:latin typeface="+mj-lt"/>
              </a:rPr>
              <a:t>Solaris</a:t>
            </a:r>
          </a:p>
          <a:p>
            <a:r>
              <a:rPr lang="en-US" dirty="0" smtClean="0">
                <a:latin typeface="+mj-lt"/>
              </a:rPr>
              <a:t>IBM AIX</a:t>
            </a:r>
          </a:p>
          <a:p>
            <a:r>
              <a:rPr lang="en-US" dirty="0" smtClean="0">
                <a:latin typeface="+mj-lt"/>
              </a:rPr>
              <a:t>Mac OS</a:t>
            </a:r>
          </a:p>
          <a:p>
            <a:r>
              <a:rPr lang="en-US" dirty="0" smtClean="0">
                <a:latin typeface="+mj-lt"/>
              </a:rPr>
              <a:t>IRIX</a:t>
            </a:r>
          </a:p>
          <a:p>
            <a:r>
              <a:rPr lang="en-US" dirty="0" smtClean="0">
                <a:latin typeface="+mj-lt"/>
              </a:rPr>
              <a:t>Apple OS X</a:t>
            </a:r>
            <a:endParaRPr lang="en-US" dirty="0">
              <a:latin typeface="+mj-lt"/>
            </a:endParaRPr>
          </a:p>
        </p:txBody>
      </p:sp>
      <p:sp>
        <p:nvSpPr>
          <p:cNvPr id="4" name="Title 1"/>
          <p:cNvSpPr txBox="1">
            <a:spLocks/>
          </p:cNvSpPr>
          <p:nvPr/>
        </p:nvSpPr>
        <p:spPr>
          <a:xfrm>
            <a:off x="1905000" y="0"/>
            <a:ext cx="6477000" cy="6858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0" i="0" u="none" strike="noStrike" kern="0" cap="none" spc="0" normalizeH="0" baseline="0" noProof="0" dirty="0" smtClean="0">
                <a:ln>
                  <a:noFill/>
                </a:ln>
                <a:solidFill>
                  <a:srgbClr val="000000"/>
                </a:solidFill>
                <a:effectLst/>
                <a:uLnTx/>
                <a:uFillTx/>
                <a:latin typeface="+mj-lt"/>
                <a:ea typeface="+mj-ea"/>
                <a:cs typeface="+mj-cs"/>
              </a:rPr>
              <a:t> </a:t>
            </a:r>
            <a:r>
              <a:rPr lang="en-US" sz="4800" b="1" kern="0" dirty="0" smtClean="0">
                <a:solidFill>
                  <a:srgbClr val="FBEF03"/>
                </a:solidFill>
                <a:latin typeface="+mj-lt"/>
                <a:ea typeface="+mj-ea"/>
                <a:cs typeface="+mj-cs"/>
              </a:rPr>
              <a:t> Unix Distributions</a:t>
            </a:r>
            <a:endParaRPr kumimoji="0" lang="en-US" sz="4400" b="1" i="0" u="none" strike="noStrike" kern="0" cap="none" spc="0" normalizeH="0" baseline="0" noProof="0" dirty="0">
              <a:ln>
                <a:noFill/>
              </a:ln>
              <a:solidFill>
                <a:srgbClr val="FBEF03"/>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91538" cy="4635500"/>
          </a:xfrm>
        </p:spPr>
        <p:txBody>
          <a:bodyPr/>
          <a:lstStyle/>
          <a:p>
            <a:r>
              <a:rPr lang="en-US" dirty="0" smtClean="0">
                <a:latin typeface="+mj-lt"/>
              </a:rPr>
              <a:t>Multi user and Multi tasking</a:t>
            </a:r>
          </a:p>
          <a:p>
            <a:r>
              <a:rPr lang="en-US" dirty="0" smtClean="0">
                <a:latin typeface="+mj-lt"/>
              </a:rPr>
              <a:t>Multi processor</a:t>
            </a:r>
          </a:p>
          <a:p>
            <a:r>
              <a:rPr lang="en-US" dirty="0" smtClean="0">
                <a:latin typeface="+mj-lt"/>
              </a:rPr>
              <a:t>Multi threading</a:t>
            </a:r>
          </a:p>
          <a:p>
            <a:r>
              <a:rPr lang="en-US" dirty="0" smtClean="0">
                <a:latin typeface="+mj-lt"/>
              </a:rPr>
              <a:t>Highly customizable</a:t>
            </a:r>
          </a:p>
          <a:p>
            <a:r>
              <a:rPr lang="en-US" dirty="0" smtClean="0">
                <a:latin typeface="+mj-lt"/>
              </a:rPr>
              <a:t>Secure</a:t>
            </a:r>
          </a:p>
          <a:p>
            <a:r>
              <a:rPr lang="en-US" dirty="0" smtClean="0">
                <a:latin typeface="+mj-lt"/>
              </a:rPr>
              <a:t>Freely distributed and Open source</a:t>
            </a:r>
          </a:p>
          <a:p>
            <a:r>
              <a:rPr lang="en-US" dirty="0" smtClean="0">
                <a:latin typeface="+mj-lt"/>
              </a:rPr>
              <a:t>Stable</a:t>
            </a:r>
          </a:p>
          <a:p>
            <a:r>
              <a:rPr lang="en-US" dirty="0" smtClean="0">
                <a:latin typeface="+mj-lt"/>
              </a:rPr>
              <a:t>Network </a:t>
            </a:r>
            <a:r>
              <a:rPr lang="en-US" dirty="0" err="1" smtClean="0">
                <a:latin typeface="+mj-lt"/>
              </a:rPr>
              <a:t>Friendlinesss</a:t>
            </a:r>
            <a:endParaRPr lang="en-US" dirty="0" smtClean="0">
              <a:latin typeface="+mj-lt"/>
            </a:endParaRPr>
          </a:p>
          <a:p>
            <a:pPr>
              <a:buNone/>
            </a:pPr>
            <a:endParaRPr lang="en-US" dirty="0"/>
          </a:p>
        </p:txBody>
      </p:sp>
      <p:sp>
        <p:nvSpPr>
          <p:cNvPr id="4" name="Title 1"/>
          <p:cNvSpPr txBox="1">
            <a:spLocks/>
          </p:cNvSpPr>
          <p:nvPr/>
        </p:nvSpPr>
        <p:spPr>
          <a:xfrm>
            <a:off x="1905000" y="0"/>
            <a:ext cx="6477000" cy="6858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0" i="0" u="none" strike="noStrike" kern="0" cap="none" spc="0" normalizeH="0" baseline="0" noProof="0" dirty="0" smtClean="0">
                <a:ln>
                  <a:noFill/>
                </a:ln>
                <a:solidFill>
                  <a:srgbClr val="000000"/>
                </a:solidFill>
                <a:effectLst/>
                <a:uLnTx/>
                <a:uFillTx/>
                <a:latin typeface="+mj-lt"/>
                <a:ea typeface="+mj-ea"/>
                <a:cs typeface="+mj-cs"/>
              </a:rPr>
              <a:t> </a:t>
            </a:r>
            <a:r>
              <a:rPr lang="en-US" sz="4800" b="1" kern="0" dirty="0" smtClean="0">
                <a:solidFill>
                  <a:srgbClr val="FBEF03"/>
                </a:solidFill>
                <a:latin typeface="+mj-lt"/>
                <a:ea typeface="+mj-ea"/>
                <a:cs typeface="+mj-cs"/>
              </a:rPr>
              <a:t> Features of Linux</a:t>
            </a:r>
            <a:endParaRPr kumimoji="0" lang="en-US" sz="4400" b="1" i="0" u="none" strike="noStrike" kern="0" cap="none" spc="0" normalizeH="0" baseline="0" noProof="0" dirty="0">
              <a:ln>
                <a:noFill/>
              </a:ln>
              <a:solidFill>
                <a:srgbClr val="FBEF03"/>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415338" cy="4711700"/>
          </a:xfrm>
        </p:spPr>
        <p:txBody>
          <a:bodyPr/>
          <a:lstStyle/>
          <a:p>
            <a:r>
              <a:rPr lang="en-US" dirty="0" smtClean="0">
                <a:latin typeface="+mj-lt"/>
              </a:rPr>
              <a:t>Flexible</a:t>
            </a:r>
          </a:p>
          <a:p>
            <a:r>
              <a:rPr lang="en-US" dirty="0" smtClean="0">
                <a:latin typeface="+mj-lt"/>
              </a:rPr>
              <a:t>Compatible</a:t>
            </a:r>
          </a:p>
          <a:p>
            <a:r>
              <a:rPr lang="en-US" dirty="0" smtClean="0">
                <a:latin typeface="+mj-lt"/>
              </a:rPr>
              <a:t>Fast and easy installation</a:t>
            </a:r>
          </a:p>
          <a:p>
            <a:r>
              <a:rPr lang="en-US" dirty="0" smtClean="0">
                <a:latin typeface="+mj-lt"/>
              </a:rPr>
              <a:t>Hierarchical file system</a:t>
            </a:r>
          </a:p>
          <a:p>
            <a:r>
              <a:rPr lang="en-US" dirty="0" smtClean="0">
                <a:latin typeface="+mj-lt"/>
              </a:rPr>
              <a:t>Supports various common file systems</a:t>
            </a:r>
          </a:p>
          <a:p>
            <a:r>
              <a:rPr lang="en-US" dirty="0" smtClean="0">
                <a:latin typeface="+mj-lt"/>
              </a:rPr>
              <a:t>Supports many networking protocols like TCP, IP, IPv6, AX.25, X.25, DDP(</a:t>
            </a:r>
            <a:r>
              <a:rPr lang="en-US" dirty="0" err="1" smtClean="0">
                <a:latin typeface="+mj-lt"/>
              </a:rPr>
              <a:t>Appletalk</a:t>
            </a:r>
            <a:r>
              <a:rPr lang="en-US" dirty="0" smtClean="0">
                <a:latin typeface="+mj-lt"/>
              </a:rPr>
              <a:t>), etc.</a:t>
            </a:r>
          </a:p>
          <a:p>
            <a:endParaRPr lang="en-US" dirty="0"/>
          </a:p>
        </p:txBody>
      </p:sp>
      <p:sp>
        <p:nvSpPr>
          <p:cNvPr id="4" name="Title 1"/>
          <p:cNvSpPr txBox="1">
            <a:spLocks/>
          </p:cNvSpPr>
          <p:nvPr/>
        </p:nvSpPr>
        <p:spPr>
          <a:xfrm>
            <a:off x="1905000" y="0"/>
            <a:ext cx="6477000" cy="6858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0" i="0" u="none" strike="noStrike" kern="0" cap="none" spc="0" normalizeH="0" baseline="0" noProof="0" dirty="0" smtClean="0">
                <a:ln>
                  <a:noFill/>
                </a:ln>
                <a:solidFill>
                  <a:srgbClr val="000000"/>
                </a:solidFill>
                <a:effectLst/>
                <a:uLnTx/>
                <a:uFillTx/>
                <a:latin typeface="+mj-lt"/>
                <a:ea typeface="+mj-ea"/>
                <a:cs typeface="+mj-cs"/>
              </a:rPr>
              <a:t> </a:t>
            </a:r>
            <a:r>
              <a:rPr lang="en-US" sz="4800" b="1" kern="0" dirty="0" smtClean="0">
                <a:solidFill>
                  <a:srgbClr val="FBEF03"/>
                </a:solidFill>
                <a:latin typeface="+mj-lt"/>
                <a:ea typeface="+mj-ea"/>
                <a:cs typeface="+mj-cs"/>
              </a:rPr>
              <a:t> Features of Linux</a:t>
            </a:r>
            <a:endParaRPr kumimoji="0" lang="en-US" sz="4400" b="1" i="0" u="none" strike="noStrike" kern="0" cap="none" spc="0" normalizeH="0" baseline="0" noProof="0" dirty="0">
              <a:ln>
                <a:noFill/>
              </a:ln>
              <a:solidFill>
                <a:srgbClr val="FBEF03"/>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533400" y="1752600"/>
            <a:ext cx="8305800" cy="4572000"/>
          </a:xfrm>
          <a:prstGeom prst="rect">
            <a:avLst/>
          </a:prstGeom>
          <a:noFill/>
          <a:ln w="9525">
            <a:noFill/>
            <a:round/>
            <a:headEnd/>
            <a:tailEnd/>
          </a:ln>
        </p:spPr>
        <p:txBody>
          <a:bodyPr lIns="90000" tIns="46800" rIns="90000" bIns="46800"/>
          <a:lstStyle/>
          <a:p>
            <a:pPr marL="341313" indent="-341313" algn="just">
              <a:lnSpc>
                <a:spcPct val="90000"/>
              </a:lnSpc>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Support multiple, simultaneously logged in users</a:t>
            </a:r>
          </a:p>
          <a:p>
            <a:pPr marL="341313" indent="-341313" algn="just">
              <a:lnSpc>
                <a:spcPct val="90000"/>
              </a:lnSpc>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smtClean="0">
                <a:solidFill>
                  <a:srgbClr val="000000"/>
                </a:solidFill>
                <a:latin typeface="+mj-lt"/>
              </a:rPr>
              <a:t>Hierarchical </a:t>
            </a:r>
            <a:r>
              <a:rPr lang="en-US" sz="2400" dirty="0">
                <a:solidFill>
                  <a:srgbClr val="000000"/>
                </a:solidFill>
                <a:latin typeface="+mj-lt"/>
              </a:rPr>
              <a:t>file system</a:t>
            </a:r>
            <a:r>
              <a:rPr lang="en-US" sz="2400" dirty="0" smtClean="0">
                <a:solidFill>
                  <a:srgbClr val="000000"/>
                </a:solidFill>
                <a:latin typeface="+mj-lt"/>
              </a:rPr>
              <a:t>,</a:t>
            </a:r>
            <a:endParaRPr lang="en-US" sz="2400" dirty="0">
              <a:solidFill>
                <a:srgbClr val="000000"/>
              </a:solidFill>
              <a:latin typeface="+mj-lt"/>
            </a:endParaRPr>
          </a:p>
          <a:p>
            <a:pPr marL="341313" indent="-341313" algn="just">
              <a:lnSpc>
                <a:spcPct val="90000"/>
              </a:lnSpc>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smtClean="0">
                <a:solidFill>
                  <a:srgbClr val="000000"/>
                </a:solidFill>
                <a:latin typeface="+mj-lt"/>
              </a:rPr>
              <a:t>Support </a:t>
            </a:r>
            <a:r>
              <a:rPr lang="en-US" sz="2400" dirty="0">
                <a:solidFill>
                  <a:srgbClr val="000000"/>
                </a:solidFill>
                <a:latin typeface="+mj-lt"/>
              </a:rPr>
              <a:t>for running processes in foreground or background mode</a:t>
            </a:r>
          </a:p>
          <a:p>
            <a:pPr marL="341313" indent="-341313" algn="just">
              <a:lnSpc>
                <a:spcPct val="90000"/>
              </a:lnSpc>
              <a:spcBef>
                <a:spcPts val="700"/>
              </a:spcBef>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smtClean="0">
                <a:solidFill>
                  <a:srgbClr val="000000"/>
                </a:solidFill>
                <a:latin typeface="+mj-lt"/>
              </a:rPr>
              <a:t>Written </a:t>
            </a:r>
            <a:r>
              <a:rPr lang="en-US" sz="2400" dirty="0">
                <a:solidFill>
                  <a:srgbClr val="000000"/>
                </a:solidFill>
                <a:latin typeface="+mj-lt"/>
              </a:rPr>
              <a:t>in </a:t>
            </a:r>
            <a:r>
              <a:rPr lang="en-US" sz="2400" dirty="0" smtClean="0">
                <a:solidFill>
                  <a:srgbClr val="000000"/>
                </a:solidFill>
                <a:latin typeface="+mj-lt"/>
              </a:rPr>
              <a:t>C</a:t>
            </a:r>
          </a:p>
          <a:p>
            <a:pPr marL="341313" indent="-341313" algn="just">
              <a:lnSpc>
                <a:spcPct val="90000"/>
              </a:lnSpc>
              <a:spcBef>
                <a:spcPts val="700"/>
              </a:spcBef>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smtClean="0">
                <a:solidFill>
                  <a:srgbClr val="000000"/>
                </a:solidFill>
                <a:latin typeface="+mj-lt"/>
              </a:rPr>
              <a:t>Windows manager (KDE, Gnome)</a:t>
            </a:r>
          </a:p>
          <a:p>
            <a:pPr marL="341313" indent="-341313" algn="just">
              <a:lnSpc>
                <a:spcPct val="90000"/>
              </a:lnSpc>
              <a:spcBef>
                <a:spcPts val="700"/>
              </a:spcBef>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smtClean="0">
                <a:solidFill>
                  <a:srgbClr val="000000"/>
                </a:solidFill>
                <a:latin typeface="+mj-lt"/>
              </a:rPr>
              <a:t>Various office applications such as </a:t>
            </a:r>
            <a:r>
              <a:rPr lang="en-US" sz="2400" dirty="0" err="1" smtClean="0">
                <a:solidFill>
                  <a:srgbClr val="000000"/>
                </a:solidFill>
                <a:latin typeface="+mj-lt"/>
              </a:rPr>
              <a:t>OpenOfice</a:t>
            </a:r>
            <a:endParaRPr lang="en-US" sz="2400" dirty="0" smtClean="0">
              <a:solidFill>
                <a:srgbClr val="000000"/>
              </a:solidFill>
              <a:latin typeface="+mj-lt"/>
            </a:endParaRPr>
          </a:p>
          <a:p>
            <a:pPr marL="341313" indent="-341313" algn="just">
              <a:lnSpc>
                <a:spcPct val="90000"/>
              </a:lnSpc>
              <a:spcBef>
                <a:spcPts val="700"/>
              </a:spcBef>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smtClean="0">
                <a:solidFill>
                  <a:srgbClr val="000000"/>
                </a:solidFill>
                <a:latin typeface="+mj-lt"/>
              </a:rPr>
              <a:t>Shells like </a:t>
            </a:r>
            <a:r>
              <a:rPr lang="en-US" sz="2400" dirty="0" err="1" smtClean="0">
                <a:solidFill>
                  <a:srgbClr val="000000"/>
                </a:solidFill>
                <a:latin typeface="+mj-lt"/>
              </a:rPr>
              <a:t>ksh</a:t>
            </a:r>
            <a:r>
              <a:rPr lang="en-US" sz="2400" dirty="0" smtClean="0">
                <a:solidFill>
                  <a:srgbClr val="000000"/>
                </a:solidFill>
                <a:latin typeface="+mj-lt"/>
              </a:rPr>
              <a:t>, </a:t>
            </a:r>
            <a:r>
              <a:rPr lang="en-US" sz="2400" dirty="0" err="1" smtClean="0">
                <a:solidFill>
                  <a:srgbClr val="000000"/>
                </a:solidFill>
                <a:latin typeface="+mj-lt"/>
              </a:rPr>
              <a:t>csh</a:t>
            </a:r>
            <a:r>
              <a:rPr lang="en-US" sz="2400" dirty="0" smtClean="0">
                <a:solidFill>
                  <a:srgbClr val="000000"/>
                </a:solidFill>
                <a:latin typeface="+mj-lt"/>
              </a:rPr>
              <a:t>, bash.</a:t>
            </a:r>
          </a:p>
          <a:p>
            <a:pPr marL="341313" indent="-341313" algn="just">
              <a:lnSpc>
                <a:spcPct val="90000"/>
              </a:lnSpc>
              <a:spcBef>
                <a:spcPts val="700"/>
              </a:spcBef>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smtClean="0">
                <a:solidFill>
                  <a:srgbClr val="000000"/>
                </a:solidFill>
                <a:latin typeface="+mj-lt"/>
              </a:rPr>
              <a:t>Development tools like </a:t>
            </a:r>
            <a:r>
              <a:rPr lang="en-US" sz="2400" dirty="0" err="1" smtClean="0">
                <a:solidFill>
                  <a:srgbClr val="000000"/>
                </a:solidFill>
                <a:latin typeface="+mj-lt"/>
              </a:rPr>
              <a:t>perl</a:t>
            </a:r>
            <a:r>
              <a:rPr lang="en-US" sz="2400" dirty="0" smtClean="0">
                <a:solidFill>
                  <a:srgbClr val="000000"/>
                </a:solidFill>
                <a:latin typeface="+mj-lt"/>
              </a:rPr>
              <a:t>, python, c/C++ compiler etc</a:t>
            </a:r>
          </a:p>
          <a:p>
            <a:pPr marL="341313" indent="-341313" algn="just">
              <a:lnSpc>
                <a:spcPct val="90000"/>
              </a:lnSpc>
              <a:spcBef>
                <a:spcPts val="700"/>
              </a:spcBef>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smtClean="0">
                <a:solidFill>
                  <a:srgbClr val="000000"/>
                </a:solidFill>
                <a:latin typeface="+mj-lt"/>
              </a:rPr>
              <a:t>Back up and recovery tools</a:t>
            </a:r>
            <a:endParaRPr lang="en-US" sz="2400" dirty="0">
              <a:solidFill>
                <a:srgbClr val="000000"/>
              </a:solidFill>
              <a:latin typeface="+mj-lt"/>
            </a:endParaRPr>
          </a:p>
        </p:txBody>
      </p:sp>
      <p:sp>
        <p:nvSpPr>
          <p:cNvPr id="26627" name="Text Box 2"/>
          <p:cNvSpPr txBox="1">
            <a:spLocks noChangeArrowheads="1"/>
          </p:cNvSpPr>
          <p:nvPr/>
        </p:nvSpPr>
        <p:spPr bwMode="auto">
          <a:xfrm>
            <a:off x="1447800" y="-3175"/>
            <a:ext cx="7696200" cy="763588"/>
          </a:xfrm>
          <a:prstGeom prst="rect">
            <a:avLst/>
          </a:prstGeom>
          <a:noFill/>
          <a:ln w="9525">
            <a:noFill/>
            <a:round/>
            <a:headEnd/>
            <a:tailEnd/>
          </a:ln>
        </p:spPr>
        <p:txBody>
          <a:bodyPr lIns="90000" tIns="46800" rIns="90000" bIns="46800" anchor="b"/>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FFFF00"/>
                </a:solidFill>
                <a:latin typeface="+mj-lt"/>
              </a:rPr>
              <a:t>UNIX/Linux : Common Features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additive="repl">
                                        <p:cTn id="6" dur="1" fill="hold">
                                          <p:stCondLst>
                                            <p:cond delay="0"/>
                                          </p:stCondLst>
                                        </p:cTn>
                                        <p:tgtEl>
                                          <p:spTgt spid="28673">
                                            <p:txEl>
                                              <p:pRg st="0" end="0"/>
                                            </p:txEl>
                                          </p:spTgt>
                                        </p:tgtEl>
                                        <p:attrNameLst>
                                          <p:attrName>style.visibility</p:attrName>
                                        </p:attrNameLst>
                                      </p:cBhvr>
                                      <p:to>
                                        <p:strVal val="visible"/>
                                      </p:to>
                                    </p:set>
                                    <p:animEffect transition="in" filter="barn(inHorizontal)">
                                      <p:cBhvr additive="repl">
                                        <p:cTn id="7" dur="500"/>
                                        <p:tgtEl>
                                          <p:spTgt spid="286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additive="repl">
                                        <p:cTn id="11" dur="1" fill="hold">
                                          <p:stCondLst>
                                            <p:cond delay="0"/>
                                          </p:stCondLst>
                                        </p:cTn>
                                        <p:tgtEl>
                                          <p:spTgt spid="28673">
                                            <p:txEl>
                                              <p:pRg st="1" end="1"/>
                                            </p:txEl>
                                          </p:spTgt>
                                        </p:tgtEl>
                                        <p:attrNameLst>
                                          <p:attrName>style.visibility</p:attrName>
                                        </p:attrNameLst>
                                      </p:cBhvr>
                                      <p:to>
                                        <p:strVal val="visible"/>
                                      </p:to>
                                    </p:set>
                                    <p:animEffect transition="in" filter="barn(inHorizontal)">
                                      <p:cBhvr additive="repl">
                                        <p:cTn id="12" dur="500"/>
                                        <p:tgtEl>
                                          <p:spTgt spid="286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additive="repl">
                                        <p:cTn id="16" dur="1" fill="hold">
                                          <p:stCondLst>
                                            <p:cond delay="0"/>
                                          </p:stCondLst>
                                        </p:cTn>
                                        <p:tgtEl>
                                          <p:spTgt spid="28673">
                                            <p:txEl>
                                              <p:pRg st="2" end="2"/>
                                            </p:txEl>
                                          </p:spTgt>
                                        </p:tgtEl>
                                        <p:attrNameLst>
                                          <p:attrName>style.visibility</p:attrName>
                                        </p:attrNameLst>
                                      </p:cBhvr>
                                      <p:to>
                                        <p:strVal val="visible"/>
                                      </p:to>
                                    </p:set>
                                    <p:animEffect transition="in" filter="barn(inHorizontal)">
                                      <p:cBhvr additive="repl">
                                        <p:cTn id="17" dur="500"/>
                                        <p:tgtEl>
                                          <p:spTgt spid="286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additive="repl">
                                        <p:cTn id="21" dur="1" fill="hold">
                                          <p:stCondLst>
                                            <p:cond delay="0"/>
                                          </p:stCondLst>
                                        </p:cTn>
                                        <p:tgtEl>
                                          <p:spTgt spid="28673">
                                            <p:txEl>
                                              <p:pRg st="3" end="3"/>
                                            </p:txEl>
                                          </p:spTgt>
                                        </p:tgtEl>
                                        <p:attrNameLst>
                                          <p:attrName>style.visibility</p:attrName>
                                        </p:attrNameLst>
                                      </p:cBhvr>
                                      <p:to>
                                        <p:strVal val="visible"/>
                                      </p:to>
                                    </p:set>
                                    <p:animEffect transition="in" filter="barn(inHorizontal)">
                                      <p:cBhvr additive="repl">
                                        <p:cTn id="22" dur="500"/>
                                        <p:tgtEl>
                                          <p:spTgt spid="286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additive="repl">
                                        <p:cTn id="26" dur="1" fill="hold">
                                          <p:stCondLst>
                                            <p:cond delay="0"/>
                                          </p:stCondLst>
                                        </p:cTn>
                                        <p:tgtEl>
                                          <p:spTgt spid="28673">
                                            <p:txEl>
                                              <p:pRg st="4" end="4"/>
                                            </p:txEl>
                                          </p:spTgt>
                                        </p:tgtEl>
                                        <p:attrNameLst>
                                          <p:attrName>style.visibility</p:attrName>
                                        </p:attrNameLst>
                                      </p:cBhvr>
                                      <p:to>
                                        <p:strVal val="visible"/>
                                      </p:to>
                                    </p:set>
                                    <p:animEffect transition="in" filter="barn(inHorizontal)">
                                      <p:cBhvr additive="repl">
                                        <p:cTn id="27" dur="500"/>
                                        <p:tgtEl>
                                          <p:spTgt spid="2867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additive="repl">
                                        <p:cTn id="31" dur="1" fill="hold">
                                          <p:stCondLst>
                                            <p:cond delay="0"/>
                                          </p:stCondLst>
                                        </p:cTn>
                                        <p:tgtEl>
                                          <p:spTgt spid="28673">
                                            <p:txEl>
                                              <p:pRg st="5" end="5"/>
                                            </p:txEl>
                                          </p:spTgt>
                                        </p:tgtEl>
                                        <p:attrNameLst>
                                          <p:attrName>style.visibility</p:attrName>
                                        </p:attrNameLst>
                                      </p:cBhvr>
                                      <p:to>
                                        <p:strVal val="visible"/>
                                      </p:to>
                                    </p:set>
                                    <p:animEffect transition="in" filter="barn(inHorizontal)">
                                      <p:cBhvr additive="repl">
                                        <p:cTn id="32" dur="500"/>
                                        <p:tgtEl>
                                          <p:spTgt spid="2867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additive="repl">
                                        <p:cTn id="36" dur="1" fill="hold">
                                          <p:stCondLst>
                                            <p:cond delay="0"/>
                                          </p:stCondLst>
                                        </p:cTn>
                                        <p:tgtEl>
                                          <p:spTgt spid="28673">
                                            <p:txEl>
                                              <p:pRg st="6" end="6"/>
                                            </p:txEl>
                                          </p:spTgt>
                                        </p:tgtEl>
                                        <p:attrNameLst>
                                          <p:attrName>style.visibility</p:attrName>
                                        </p:attrNameLst>
                                      </p:cBhvr>
                                      <p:to>
                                        <p:strVal val="visible"/>
                                      </p:to>
                                    </p:set>
                                    <p:animEffect transition="in" filter="barn(inHorizontal)">
                                      <p:cBhvr additive="repl">
                                        <p:cTn id="37" dur="500"/>
                                        <p:tgtEl>
                                          <p:spTgt spid="2867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nodeType="clickEffect">
                                  <p:stCondLst>
                                    <p:cond delay="0"/>
                                  </p:stCondLst>
                                  <p:childTnLst>
                                    <p:set>
                                      <p:cBhvr additive="repl">
                                        <p:cTn id="41" dur="1" fill="hold">
                                          <p:stCondLst>
                                            <p:cond delay="0"/>
                                          </p:stCondLst>
                                        </p:cTn>
                                        <p:tgtEl>
                                          <p:spTgt spid="28673">
                                            <p:txEl>
                                              <p:pRg st="7" end="7"/>
                                            </p:txEl>
                                          </p:spTgt>
                                        </p:tgtEl>
                                        <p:attrNameLst>
                                          <p:attrName>style.visibility</p:attrName>
                                        </p:attrNameLst>
                                      </p:cBhvr>
                                      <p:to>
                                        <p:strVal val="visible"/>
                                      </p:to>
                                    </p:set>
                                    <p:animEffect transition="in" filter="barn(inHorizontal)">
                                      <p:cBhvr additive="repl">
                                        <p:cTn id="42" dur="500"/>
                                        <p:tgtEl>
                                          <p:spTgt spid="2867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nodeType="clickEffect">
                                  <p:stCondLst>
                                    <p:cond delay="0"/>
                                  </p:stCondLst>
                                  <p:childTnLst>
                                    <p:set>
                                      <p:cBhvr additive="repl">
                                        <p:cTn id="46" dur="1" fill="hold">
                                          <p:stCondLst>
                                            <p:cond delay="0"/>
                                          </p:stCondLst>
                                        </p:cTn>
                                        <p:tgtEl>
                                          <p:spTgt spid="28673">
                                            <p:txEl>
                                              <p:pRg st="8" end="8"/>
                                            </p:txEl>
                                          </p:spTgt>
                                        </p:tgtEl>
                                        <p:attrNameLst>
                                          <p:attrName>style.visibility</p:attrName>
                                        </p:attrNameLst>
                                      </p:cBhvr>
                                      <p:to>
                                        <p:strVal val="visible"/>
                                      </p:to>
                                    </p:set>
                                    <p:animEffect transition="in" filter="barn(inHorizontal)">
                                      <p:cBhvr additive="repl">
                                        <p:cTn id="47" dur="500"/>
                                        <p:tgtEl>
                                          <p:spTgt spid="2867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447800" y="-3175"/>
            <a:ext cx="7696200" cy="763588"/>
          </a:xfrm>
          <a:prstGeom prst="rect">
            <a:avLst/>
          </a:prstGeom>
          <a:noFill/>
          <a:ln w="9525">
            <a:noFill/>
            <a:round/>
            <a:headEnd/>
            <a:tailEnd/>
          </a:ln>
        </p:spPr>
        <p:txBody>
          <a:bodyPr lIns="90000" tIns="46800" rIns="90000" bIns="46800" anchor="b"/>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FFFF00"/>
                </a:solidFill>
                <a:latin typeface="+mj-lt"/>
              </a:rPr>
              <a:t>UNIX/Linux : </a:t>
            </a:r>
            <a:r>
              <a:rPr lang="en-US" sz="3600" b="1" dirty="0" smtClean="0">
                <a:solidFill>
                  <a:srgbClr val="FFFF00"/>
                </a:solidFill>
                <a:latin typeface="+mj-lt"/>
              </a:rPr>
              <a:t>Differences</a:t>
            </a:r>
            <a:endParaRPr lang="en-US" sz="3600" b="1" dirty="0">
              <a:solidFill>
                <a:srgbClr val="FFFF00"/>
              </a:solidFill>
              <a:latin typeface="+mj-lt"/>
            </a:endParaRPr>
          </a:p>
        </p:txBody>
      </p:sp>
      <p:sp>
        <p:nvSpPr>
          <p:cNvPr id="3" name="TextBox 2"/>
          <p:cNvSpPr txBox="1"/>
          <p:nvPr/>
        </p:nvSpPr>
        <p:spPr>
          <a:xfrm>
            <a:off x="381000" y="1447800"/>
            <a:ext cx="7315200" cy="5078313"/>
          </a:xfrm>
          <a:prstGeom prst="rect">
            <a:avLst/>
          </a:prstGeom>
          <a:noFill/>
        </p:spPr>
        <p:txBody>
          <a:bodyPr wrap="square" rtlCol="0">
            <a:spAutoFit/>
          </a:bodyPr>
          <a:lstStyle/>
          <a:p>
            <a:pPr>
              <a:buFont typeface="Arial" pitchFamily="34" charset="0"/>
              <a:buChar char="•"/>
            </a:pPr>
            <a:r>
              <a:rPr lang="en-US" dirty="0" smtClean="0"/>
              <a:t> </a:t>
            </a:r>
            <a:r>
              <a:rPr lang="en-US" sz="2400" dirty="0" smtClean="0">
                <a:latin typeface="+mj-lt"/>
              </a:rPr>
              <a:t>Linux is just a kernel</a:t>
            </a:r>
          </a:p>
          <a:p>
            <a:pPr>
              <a:buFont typeface="Arial" pitchFamily="34" charset="0"/>
              <a:buChar char="•"/>
            </a:pPr>
            <a:r>
              <a:rPr lang="en-US" sz="2400" dirty="0" smtClean="0">
                <a:latin typeface="+mj-lt"/>
              </a:rPr>
              <a:t> License and cost</a:t>
            </a:r>
          </a:p>
          <a:p>
            <a:pPr>
              <a:buFont typeface="Arial" pitchFamily="34" charset="0"/>
              <a:buChar char="•"/>
            </a:pPr>
            <a:r>
              <a:rPr lang="en-US" sz="2400" dirty="0" smtClean="0">
                <a:latin typeface="+mj-lt"/>
              </a:rPr>
              <a:t> Security firewall software</a:t>
            </a:r>
          </a:p>
          <a:p>
            <a:pPr>
              <a:buFont typeface="Arial" pitchFamily="34" charset="0"/>
              <a:buChar char="•"/>
            </a:pPr>
            <a:endParaRPr lang="en-US" sz="2400" dirty="0" smtClean="0">
              <a:latin typeface="+mj-lt"/>
            </a:endParaRPr>
          </a:p>
          <a:p>
            <a:pPr>
              <a:buFont typeface="Arial" pitchFamily="34" charset="0"/>
              <a:buChar char="•"/>
            </a:pPr>
            <a:r>
              <a:rPr lang="en-US" sz="2400" dirty="0" smtClean="0">
                <a:latin typeface="+mj-lt"/>
              </a:rPr>
              <a:t> System start up scripts</a:t>
            </a:r>
          </a:p>
          <a:p>
            <a:r>
              <a:rPr lang="en-US" sz="2400" dirty="0" smtClean="0">
                <a:latin typeface="+mj-lt"/>
              </a:rPr>
              <a:t>	HP – UX : /</a:t>
            </a:r>
            <a:r>
              <a:rPr lang="en-US" sz="2400" dirty="0" err="1" smtClean="0">
                <a:latin typeface="+mj-lt"/>
              </a:rPr>
              <a:t>sbin</a:t>
            </a:r>
            <a:r>
              <a:rPr lang="en-US" sz="2400" dirty="0" smtClean="0">
                <a:latin typeface="+mj-lt"/>
              </a:rPr>
              <a:t>/</a:t>
            </a:r>
            <a:r>
              <a:rPr lang="en-US" sz="2400" dirty="0" err="1" smtClean="0">
                <a:latin typeface="+mj-lt"/>
              </a:rPr>
              <a:t>init.d</a:t>
            </a:r>
            <a:endParaRPr lang="en-US" sz="2400" dirty="0" smtClean="0">
              <a:latin typeface="+mj-lt"/>
            </a:endParaRPr>
          </a:p>
          <a:p>
            <a:r>
              <a:rPr lang="en-US" sz="2400" dirty="0" smtClean="0">
                <a:latin typeface="+mj-lt"/>
              </a:rPr>
              <a:t>	AIX         : /</a:t>
            </a:r>
            <a:r>
              <a:rPr lang="en-US" sz="2400" dirty="0" err="1" smtClean="0">
                <a:latin typeface="+mj-lt"/>
              </a:rPr>
              <a:t>etx</a:t>
            </a:r>
            <a:r>
              <a:rPr lang="en-US" sz="2400" dirty="0" smtClean="0">
                <a:latin typeface="+mj-lt"/>
              </a:rPr>
              <a:t>/</a:t>
            </a:r>
            <a:r>
              <a:rPr lang="en-US" sz="2400" dirty="0" err="1" smtClean="0">
                <a:latin typeface="+mj-lt"/>
              </a:rPr>
              <a:t>rc.d</a:t>
            </a:r>
            <a:r>
              <a:rPr lang="en-US" sz="2400" dirty="0" smtClean="0">
                <a:latin typeface="+mj-lt"/>
              </a:rPr>
              <a:t>/</a:t>
            </a:r>
            <a:r>
              <a:rPr lang="en-US" sz="2400" dirty="0" err="1" smtClean="0">
                <a:latin typeface="+mj-lt"/>
              </a:rPr>
              <a:t>init.d</a:t>
            </a:r>
            <a:endParaRPr lang="en-US" sz="2400" dirty="0" smtClean="0">
              <a:latin typeface="+mj-lt"/>
            </a:endParaRPr>
          </a:p>
          <a:p>
            <a:r>
              <a:rPr lang="en-US" sz="2400" dirty="0" smtClean="0">
                <a:latin typeface="+mj-lt"/>
              </a:rPr>
              <a:t>	Linux      : /etc/</a:t>
            </a:r>
            <a:r>
              <a:rPr lang="en-US" sz="2400" dirty="0" err="1" smtClean="0">
                <a:latin typeface="+mj-lt"/>
              </a:rPr>
              <a:t>init.d</a:t>
            </a:r>
            <a:endParaRPr lang="en-US" sz="2400" dirty="0" smtClean="0">
              <a:latin typeface="+mj-lt"/>
            </a:endParaRPr>
          </a:p>
          <a:p>
            <a:endParaRPr lang="en-US" sz="2400" dirty="0" smtClean="0">
              <a:latin typeface="+mj-lt"/>
            </a:endParaRPr>
          </a:p>
          <a:p>
            <a:pPr>
              <a:buFont typeface="Arial" pitchFamily="34" charset="0"/>
              <a:buChar char="•"/>
            </a:pPr>
            <a:r>
              <a:rPr lang="en-US" sz="2400" dirty="0" smtClean="0">
                <a:latin typeface="+mj-lt"/>
              </a:rPr>
              <a:t> User friendly</a:t>
            </a:r>
          </a:p>
          <a:p>
            <a:pPr>
              <a:buFont typeface="Arial" pitchFamily="34" charset="0"/>
              <a:buChar char="•"/>
            </a:pPr>
            <a:r>
              <a:rPr lang="en-US" sz="2400" dirty="0" smtClean="0">
                <a:latin typeface="+mj-lt"/>
              </a:rPr>
              <a:t> Types of users</a:t>
            </a:r>
          </a:p>
          <a:p>
            <a:pPr>
              <a:buFont typeface="Arial" pitchFamily="34" charset="0"/>
              <a:buChar char="•"/>
            </a:pPr>
            <a:r>
              <a:rPr lang="en-US" sz="2400" dirty="0" smtClean="0">
                <a:latin typeface="+mj-lt"/>
              </a:rPr>
              <a:t>File system support</a:t>
            </a:r>
          </a:p>
          <a:p>
            <a:pPr>
              <a:buFont typeface="Arial" pitchFamily="34" charset="0"/>
              <a:buChar char="•"/>
            </a:pPr>
            <a:endParaRPr lang="en-US" dirty="0" smtClean="0"/>
          </a:p>
          <a:p>
            <a:pPr>
              <a:buFont typeface="Arial" pitchFamily="34" charset="0"/>
              <a:buChar cha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524000" y="228600"/>
            <a:ext cx="7620000" cy="609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a:solidFill>
                  <a:srgbClr val="FFFF00"/>
                </a:solidFill>
              </a:rPr>
              <a:t>Installation of </a:t>
            </a:r>
            <a:r>
              <a:rPr lang="en-US" sz="2800" b="1" dirty="0" err="1">
                <a:solidFill>
                  <a:srgbClr val="FFFF00"/>
                </a:solidFill>
              </a:rPr>
              <a:t>Mandriva</a:t>
            </a:r>
            <a:r>
              <a:rPr lang="en-US" sz="2800" b="1" dirty="0">
                <a:solidFill>
                  <a:srgbClr val="FFFF00"/>
                </a:solidFill>
              </a:rPr>
              <a:t> Linux 2010 Steps</a:t>
            </a:r>
          </a:p>
        </p:txBody>
      </p:sp>
      <p:pic>
        <p:nvPicPr>
          <p:cNvPr id="28675" name="Picture 2"/>
          <p:cNvPicPr>
            <a:picLocks noChangeAspect="1" noChangeArrowheads="1"/>
          </p:cNvPicPr>
          <p:nvPr/>
        </p:nvPicPr>
        <p:blipFill>
          <a:blip r:embed="rId3"/>
          <a:srcRect/>
          <a:stretch>
            <a:fillRect/>
          </a:stretch>
        </p:blipFill>
        <p:spPr bwMode="auto">
          <a:xfrm>
            <a:off x="0" y="914400"/>
            <a:ext cx="9144000" cy="538162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1371600" y="0"/>
            <a:ext cx="8001000" cy="3810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Choosing your Language</a:t>
            </a:r>
            <a:br>
              <a:rPr lang="en-US" sz="4400" b="1" dirty="0">
                <a:solidFill>
                  <a:srgbClr val="FFFF00"/>
                </a:solidFill>
                <a:latin typeface="+mj-lt"/>
              </a:rPr>
            </a:br>
            <a:endParaRPr lang="en-US" sz="4400" b="1" dirty="0">
              <a:solidFill>
                <a:srgbClr val="FFFF00"/>
              </a:solidFill>
              <a:latin typeface="+mj-lt"/>
            </a:endParaRPr>
          </a:p>
        </p:txBody>
      </p:sp>
      <p:pic>
        <p:nvPicPr>
          <p:cNvPr id="29699" name="Picture 2"/>
          <p:cNvPicPr>
            <a:picLocks noChangeAspect="1" noChangeArrowheads="1"/>
          </p:cNvPicPr>
          <p:nvPr/>
        </p:nvPicPr>
        <p:blipFill>
          <a:blip r:embed="rId3"/>
          <a:srcRect/>
          <a:stretch>
            <a:fillRect/>
          </a:stretch>
        </p:blipFill>
        <p:spPr bwMode="auto">
          <a:xfrm>
            <a:off x="246063" y="990600"/>
            <a:ext cx="8593137" cy="53340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1676400" y="0"/>
            <a:ext cx="7467600" cy="1160463"/>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500" b="1" dirty="0">
                <a:solidFill>
                  <a:srgbClr val="FFFF00"/>
                </a:solidFill>
                <a:latin typeface="+mj-lt"/>
              </a:rPr>
              <a:t>License Terms of the Distribution </a:t>
            </a:r>
            <a:br>
              <a:rPr lang="en-US" sz="3500" b="1" dirty="0">
                <a:solidFill>
                  <a:srgbClr val="FFFF00"/>
                </a:solidFill>
                <a:latin typeface="+mj-lt"/>
              </a:rPr>
            </a:br>
            <a:endParaRPr lang="en-US" sz="3500" b="1" dirty="0">
              <a:solidFill>
                <a:srgbClr val="FFFF00"/>
              </a:solidFill>
              <a:latin typeface="+mj-lt"/>
            </a:endParaRPr>
          </a:p>
        </p:txBody>
      </p:sp>
      <p:sp>
        <p:nvSpPr>
          <p:cNvPr id="30723"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0724" name="Picture 3"/>
          <p:cNvPicPr>
            <a:picLocks noChangeAspect="1" noChangeArrowheads="1"/>
          </p:cNvPicPr>
          <p:nvPr/>
        </p:nvPicPr>
        <p:blipFill>
          <a:blip r:embed="rId3"/>
          <a:srcRect/>
          <a:stretch>
            <a:fillRect/>
          </a:stretch>
        </p:blipFill>
        <p:spPr bwMode="auto">
          <a:xfrm>
            <a:off x="762000" y="838200"/>
            <a:ext cx="7620000" cy="54483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914400" y="0"/>
            <a:ext cx="8229600" cy="11430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Installation Class</a:t>
            </a:r>
          </a:p>
        </p:txBody>
      </p:sp>
      <p:sp>
        <p:nvSpPr>
          <p:cNvPr id="31747"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1748" name="Picture 3"/>
          <p:cNvPicPr>
            <a:picLocks noChangeAspect="1" noChangeArrowheads="1"/>
          </p:cNvPicPr>
          <p:nvPr/>
        </p:nvPicPr>
        <p:blipFill>
          <a:blip r:embed="rId3"/>
          <a:srcRect/>
          <a:stretch>
            <a:fillRect/>
          </a:stretch>
        </p:blipFill>
        <p:spPr bwMode="auto">
          <a:xfrm>
            <a:off x="762000" y="990600"/>
            <a:ext cx="7620000" cy="52959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smtClean="0">
                <a:solidFill>
                  <a:srgbClr val="FBEF03"/>
                </a:solidFill>
                <a:latin typeface="+mj-lt"/>
              </a:rPr>
              <a:t>Linux – The Operating System</a:t>
            </a:r>
            <a:endParaRPr lang="en-US" sz="3200" b="1" dirty="0">
              <a:solidFill>
                <a:srgbClr val="FBEF03"/>
              </a:solidFill>
              <a:latin typeface="+mj-lt"/>
            </a:endParaRPr>
          </a:p>
        </p:txBody>
      </p:sp>
      <p:sp>
        <p:nvSpPr>
          <p:cNvPr id="4" name="TextBox 3"/>
          <p:cNvSpPr txBox="1"/>
          <p:nvPr/>
        </p:nvSpPr>
        <p:spPr>
          <a:xfrm>
            <a:off x="457200" y="1524000"/>
            <a:ext cx="7924800" cy="3108543"/>
          </a:xfrm>
          <a:prstGeom prst="rect">
            <a:avLst/>
          </a:prstGeom>
          <a:noFill/>
        </p:spPr>
        <p:txBody>
          <a:bodyPr wrap="square" rtlCol="0">
            <a:spAutoFit/>
          </a:bodyPr>
          <a:lstStyle/>
          <a:p>
            <a:r>
              <a:rPr lang="en-US" sz="2800" dirty="0" smtClean="0">
                <a:latin typeface="+mj-lt"/>
              </a:rPr>
              <a:t>Linux is a </a:t>
            </a:r>
            <a:r>
              <a:rPr lang="en-US" sz="2800" b="1" i="1" dirty="0" smtClean="0">
                <a:latin typeface="+mj-lt"/>
              </a:rPr>
              <a:t>freely distributed</a:t>
            </a:r>
            <a:r>
              <a:rPr lang="en-US" sz="2800" dirty="0" smtClean="0">
                <a:latin typeface="+mj-lt"/>
              </a:rPr>
              <a:t> operating system that</a:t>
            </a:r>
          </a:p>
          <a:p>
            <a:pPr>
              <a:buFont typeface="Arial" pitchFamily="34" charset="0"/>
              <a:buChar char="•"/>
            </a:pPr>
            <a:endParaRPr lang="en-US" sz="2800" dirty="0">
              <a:latin typeface="+mj-lt"/>
            </a:endParaRPr>
          </a:p>
          <a:p>
            <a:pPr>
              <a:buFont typeface="Arial" pitchFamily="34" charset="0"/>
              <a:buChar char="•"/>
            </a:pPr>
            <a:r>
              <a:rPr lang="en-US" sz="2800" dirty="0" smtClean="0">
                <a:latin typeface="+mj-lt"/>
              </a:rPr>
              <a:t> Manages computer hardware resources (hard disk, I/O devices, Memory etc)</a:t>
            </a:r>
          </a:p>
          <a:p>
            <a:pPr>
              <a:buFont typeface="Arial" pitchFamily="34" charset="0"/>
              <a:buChar char="•"/>
            </a:pPr>
            <a:endParaRPr lang="en-US" sz="2800" dirty="0">
              <a:latin typeface="+mj-lt"/>
            </a:endParaRPr>
          </a:p>
          <a:p>
            <a:pPr>
              <a:buFont typeface="Arial" pitchFamily="34" charset="0"/>
              <a:buChar char="•"/>
            </a:pPr>
            <a:r>
              <a:rPr lang="en-US" sz="2800" dirty="0" smtClean="0">
                <a:latin typeface="+mj-lt"/>
              </a:rPr>
              <a:t> Provides common services for efficient execution to various application software.</a:t>
            </a:r>
            <a:endParaRPr lang="en-US" sz="28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600200" y="228600"/>
            <a:ext cx="7543800" cy="1312863"/>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solidFill>
                  <a:srgbClr val="FFFF00"/>
                </a:solidFill>
                <a:latin typeface="+mj-lt"/>
              </a:rPr>
              <a:t>Where to Install Mandriva on your Hard Disk</a:t>
            </a:r>
            <a:br>
              <a:rPr lang="en-US" sz="2800" b="1">
                <a:solidFill>
                  <a:srgbClr val="FFFF00"/>
                </a:solidFill>
                <a:latin typeface="+mj-lt"/>
              </a:rPr>
            </a:br>
            <a:endParaRPr lang="en-US" sz="2800" b="1">
              <a:solidFill>
                <a:srgbClr val="FFFF00"/>
              </a:solidFill>
              <a:latin typeface="+mj-lt"/>
            </a:endParaRPr>
          </a:p>
        </p:txBody>
      </p:sp>
      <p:sp>
        <p:nvSpPr>
          <p:cNvPr id="32771"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2772" name="Picture 3"/>
          <p:cNvPicPr>
            <a:picLocks noChangeAspect="1" noChangeArrowheads="1"/>
          </p:cNvPicPr>
          <p:nvPr/>
        </p:nvPicPr>
        <p:blipFill>
          <a:blip r:embed="rId3"/>
          <a:srcRect/>
          <a:stretch>
            <a:fillRect/>
          </a:stretch>
        </p:blipFill>
        <p:spPr bwMode="auto">
          <a:xfrm>
            <a:off x="762000" y="1066800"/>
            <a:ext cx="7620000" cy="53340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1600200" y="0"/>
            <a:ext cx="75438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Package Selection </a:t>
            </a:r>
          </a:p>
        </p:txBody>
      </p:sp>
      <p:sp>
        <p:nvSpPr>
          <p:cNvPr id="33795"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3796" name="Picture 3"/>
          <p:cNvPicPr>
            <a:picLocks noChangeAspect="1" noChangeArrowheads="1"/>
          </p:cNvPicPr>
          <p:nvPr/>
        </p:nvPicPr>
        <p:blipFill>
          <a:blip r:embed="rId3"/>
          <a:srcRect/>
          <a:stretch>
            <a:fillRect/>
          </a:stretch>
        </p:blipFill>
        <p:spPr bwMode="auto">
          <a:xfrm>
            <a:off x="762000" y="1066800"/>
            <a:ext cx="7648575" cy="5214938"/>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600200" y="0"/>
            <a:ext cx="7543800" cy="1236663"/>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500" b="1" dirty="0">
                <a:solidFill>
                  <a:srgbClr val="FFFF00"/>
                </a:solidFill>
                <a:latin typeface="+mj-lt"/>
              </a:rPr>
              <a:t>Choosing a Graphical Environment </a:t>
            </a:r>
            <a:r>
              <a:rPr lang="en-US" sz="4000" b="1" dirty="0">
                <a:solidFill>
                  <a:srgbClr val="FFFF00"/>
                </a:solidFill>
                <a:latin typeface="+mj-lt"/>
              </a:rPr>
              <a:t/>
            </a:r>
            <a:br>
              <a:rPr lang="en-US" sz="4000" b="1" dirty="0">
                <a:solidFill>
                  <a:srgbClr val="FFFF00"/>
                </a:solidFill>
                <a:latin typeface="+mj-lt"/>
              </a:rPr>
            </a:br>
            <a:endParaRPr lang="en-US" sz="4000" b="1" dirty="0">
              <a:solidFill>
                <a:srgbClr val="FFFF00"/>
              </a:solidFill>
              <a:latin typeface="+mj-lt"/>
            </a:endParaRPr>
          </a:p>
        </p:txBody>
      </p:sp>
      <p:sp>
        <p:nvSpPr>
          <p:cNvPr id="34819"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4820" name="Picture 3"/>
          <p:cNvPicPr>
            <a:picLocks noChangeAspect="1" noChangeArrowheads="1"/>
          </p:cNvPicPr>
          <p:nvPr/>
        </p:nvPicPr>
        <p:blipFill>
          <a:blip r:embed="rId3"/>
          <a:srcRect/>
          <a:stretch>
            <a:fillRect/>
          </a:stretch>
        </p:blipFill>
        <p:spPr bwMode="auto">
          <a:xfrm>
            <a:off x="762000" y="990600"/>
            <a:ext cx="7620000" cy="52959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1524000" y="0"/>
            <a:ext cx="7620000" cy="11430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500" b="1">
                <a:solidFill>
                  <a:srgbClr val="FFFF00"/>
                </a:solidFill>
                <a:latin typeface="+mj-lt"/>
              </a:rPr>
              <a:t>Choosing Package Groups to Install</a:t>
            </a:r>
          </a:p>
        </p:txBody>
      </p:sp>
      <p:sp>
        <p:nvSpPr>
          <p:cNvPr id="35843"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5844" name="Picture 3"/>
          <p:cNvPicPr>
            <a:picLocks noChangeAspect="1" noChangeArrowheads="1"/>
          </p:cNvPicPr>
          <p:nvPr/>
        </p:nvPicPr>
        <p:blipFill>
          <a:blip r:embed="rId3"/>
          <a:srcRect/>
          <a:stretch>
            <a:fillRect/>
          </a:stretch>
        </p:blipFill>
        <p:spPr bwMode="auto">
          <a:xfrm>
            <a:off x="762000" y="990600"/>
            <a:ext cx="7620000" cy="52959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914400" y="304800"/>
            <a:ext cx="8229600" cy="1800225"/>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a:solidFill>
                  <a:srgbClr val="FFFF00"/>
                </a:solidFill>
                <a:latin typeface="+mj-lt"/>
              </a:rPr>
              <a:t>Choosing Individual Packages to Install </a:t>
            </a:r>
            <a:br>
              <a:rPr lang="en-US" sz="2800" b="1" dirty="0">
                <a:solidFill>
                  <a:srgbClr val="FFFF00"/>
                </a:solidFill>
                <a:latin typeface="+mj-lt"/>
              </a:rPr>
            </a:br>
            <a:endParaRPr lang="en-US" sz="2800" b="1" dirty="0">
              <a:solidFill>
                <a:srgbClr val="FFFF00"/>
              </a:solidFill>
              <a:latin typeface="+mj-lt"/>
            </a:endParaRPr>
          </a:p>
        </p:txBody>
      </p:sp>
      <p:sp>
        <p:nvSpPr>
          <p:cNvPr id="36867"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6868" name="Picture 3"/>
          <p:cNvPicPr>
            <a:picLocks noChangeAspect="1" noChangeArrowheads="1"/>
          </p:cNvPicPr>
          <p:nvPr/>
        </p:nvPicPr>
        <p:blipFill>
          <a:blip r:embed="rId3"/>
          <a:srcRect/>
          <a:stretch>
            <a:fillRect/>
          </a:stretch>
        </p:blipFill>
        <p:spPr bwMode="auto">
          <a:xfrm>
            <a:off x="762000" y="914400"/>
            <a:ext cx="7620000" cy="53721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1676400" y="0"/>
            <a:ext cx="74676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User Management </a:t>
            </a:r>
          </a:p>
        </p:txBody>
      </p:sp>
      <p:sp>
        <p:nvSpPr>
          <p:cNvPr id="37891"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7892" name="Picture 3"/>
          <p:cNvPicPr>
            <a:picLocks noChangeAspect="1" noChangeArrowheads="1"/>
          </p:cNvPicPr>
          <p:nvPr/>
        </p:nvPicPr>
        <p:blipFill>
          <a:blip r:embed="rId3"/>
          <a:srcRect/>
          <a:stretch>
            <a:fillRect/>
          </a:stretch>
        </p:blipFill>
        <p:spPr bwMode="auto">
          <a:xfrm>
            <a:off x="762000" y="1066800"/>
            <a:ext cx="7620000" cy="52197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1600200" y="0"/>
            <a:ext cx="7543800" cy="14351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Installing a </a:t>
            </a:r>
            <a:r>
              <a:rPr lang="en-US" sz="4400" b="1" dirty="0" err="1">
                <a:solidFill>
                  <a:srgbClr val="FFFF00"/>
                </a:solidFill>
                <a:latin typeface="+mj-lt"/>
              </a:rPr>
              <a:t>Bootloader</a:t>
            </a:r>
            <a:r>
              <a:rPr lang="en-US" sz="4400" b="1" dirty="0">
                <a:solidFill>
                  <a:srgbClr val="FFFF00"/>
                </a:solidFill>
                <a:latin typeface="+mj-lt"/>
              </a:rPr>
              <a:t/>
            </a:r>
            <a:br>
              <a:rPr lang="en-US" sz="4400" b="1" dirty="0">
                <a:solidFill>
                  <a:srgbClr val="FFFF00"/>
                </a:solidFill>
                <a:latin typeface="+mj-lt"/>
              </a:rPr>
            </a:br>
            <a:endParaRPr lang="en-US" sz="4400" b="1" dirty="0">
              <a:solidFill>
                <a:srgbClr val="FFFF00"/>
              </a:solidFill>
              <a:latin typeface="+mj-lt"/>
            </a:endParaRPr>
          </a:p>
        </p:txBody>
      </p:sp>
      <p:sp>
        <p:nvSpPr>
          <p:cNvPr id="38915"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8916" name="Picture 3"/>
          <p:cNvPicPr>
            <a:picLocks noChangeAspect="1" noChangeArrowheads="1"/>
          </p:cNvPicPr>
          <p:nvPr/>
        </p:nvPicPr>
        <p:blipFill>
          <a:blip r:embed="rId3"/>
          <a:srcRect/>
          <a:stretch>
            <a:fillRect/>
          </a:stretch>
        </p:blipFill>
        <p:spPr bwMode="auto">
          <a:xfrm>
            <a:off x="762000" y="914400"/>
            <a:ext cx="7620000" cy="53721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914400" y="0"/>
            <a:ext cx="8229600" cy="11430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FFFF00"/>
                </a:solidFill>
                <a:latin typeface="+mj-lt"/>
              </a:rPr>
              <a:t>Checking Miscellaneous Parameters</a:t>
            </a:r>
          </a:p>
        </p:txBody>
      </p:sp>
      <p:sp>
        <p:nvSpPr>
          <p:cNvPr id="39939"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39940" name="Picture 3"/>
          <p:cNvPicPr>
            <a:picLocks noChangeAspect="1" noChangeArrowheads="1"/>
          </p:cNvPicPr>
          <p:nvPr/>
        </p:nvPicPr>
        <p:blipFill>
          <a:blip r:embed="rId3"/>
          <a:srcRect/>
          <a:stretch>
            <a:fillRect/>
          </a:stretch>
        </p:blipFill>
        <p:spPr bwMode="auto">
          <a:xfrm>
            <a:off x="762000" y="1143000"/>
            <a:ext cx="7620000" cy="51435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600200" y="0"/>
            <a:ext cx="7543800" cy="1160463"/>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500" b="1" dirty="0">
                <a:solidFill>
                  <a:srgbClr val="FFFF00"/>
                </a:solidFill>
                <a:latin typeface="+mj-lt"/>
              </a:rPr>
              <a:t>Installing Updates from the Internet </a:t>
            </a:r>
            <a:br>
              <a:rPr lang="en-US" sz="3500" b="1" dirty="0">
                <a:solidFill>
                  <a:srgbClr val="FFFF00"/>
                </a:solidFill>
                <a:latin typeface="+mj-lt"/>
              </a:rPr>
            </a:br>
            <a:endParaRPr lang="en-US" sz="3500" b="1" dirty="0">
              <a:solidFill>
                <a:srgbClr val="FFFF00"/>
              </a:solidFill>
              <a:latin typeface="+mj-lt"/>
            </a:endParaRPr>
          </a:p>
        </p:txBody>
      </p:sp>
      <p:sp>
        <p:nvSpPr>
          <p:cNvPr id="43011"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43012" name="Picture 3"/>
          <p:cNvPicPr>
            <a:picLocks noChangeAspect="1" noChangeArrowheads="1"/>
          </p:cNvPicPr>
          <p:nvPr/>
        </p:nvPicPr>
        <p:blipFill>
          <a:blip r:embed="rId3"/>
          <a:srcRect/>
          <a:stretch>
            <a:fillRect/>
          </a:stretch>
        </p:blipFill>
        <p:spPr bwMode="auto">
          <a:xfrm>
            <a:off x="762000" y="990600"/>
            <a:ext cx="7620000" cy="52959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1676400" y="0"/>
            <a:ext cx="7467600" cy="14351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It's All Done! </a:t>
            </a:r>
            <a:br>
              <a:rPr lang="en-US" sz="4400" b="1" dirty="0">
                <a:solidFill>
                  <a:srgbClr val="FFFF00"/>
                </a:solidFill>
                <a:latin typeface="+mj-lt"/>
              </a:rPr>
            </a:br>
            <a:endParaRPr lang="en-US" sz="4400" b="1" dirty="0">
              <a:solidFill>
                <a:srgbClr val="FFFF00"/>
              </a:solidFill>
              <a:latin typeface="+mj-lt"/>
            </a:endParaRPr>
          </a:p>
        </p:txBody>
      </p:sp>
      <p:sp>
        <p:nvSpPr>
          <p:cNvPr id="44035"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pic>
        <p:nvPicPr>
          <p:cNvPr id="44036" name="Picture 3"/>
          <p:cNvPicPr>
            <a:picLocks noChangeAspect="1" noChangeArrowheads="1"/>
          </p:cNvPicPr>
          <p:nvPr/>
        </p:nvPicPr>
        <p:blipFill>
          <a:blip r:embed="rId3"/>
          <a:srcRect/>
          <a:stretch>
            <a:fillRect/>
          </a:stretch>
        </p:blipFill>
        <p:spPr bwMode="auto">
          <a:xfrm>
            <a:off x="762000" y="914400"/>
            <a:ext cx="7620000" cy="53721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0"/>
            <a:ext cx="2133600" cy="685800"/>
          </a:xfrm>
        </p:spPr>
        <p:txBody>
          <a:bodyPr/>
          <a:lstStyle/>
          <a:p>
            <a:r>
              <a:rPr lang="en-US" dirty="0" smtClean="0"/>
              <a:t> </a:t>
            </a:r>
            <a:r>
              <a:rPr lang="en-US" sz="4800" b="1" dirty="0" smtClean="0">
                <a:solidFill>
                  <a:srgbClr val="FBEF03"/>
                </a:solidFill>
              </a:rPr>
              <a:t>Unix</a:t>
            </a:r>
            <a:endParaRPr lang="en-US" b="1" dirty="0">
              <a:solidFill>
                <a:srgbClr val="FBEF03"/>
              </a:solidFill>
            </a:endParaRPr>
          </a:p>
        </p:txBody>
      </p:sp>
      <p:sp>
        <p:nvSpPr>
          <p:cNvPr id="3" name="Content Placeholder 2"/>
          <p:cNvSpPr>
            <a:spLocks noGrp="1"/>
          </p:cNvSpPr>
          <p:nvPr>
            <p:ph idx="1"/>
          </p:nvPr>
        </p:nvSpPr>
        <p:spPr>
          <a:xfrm>
            <a:off x="381000" y="1371600"/>
            <a:ext cx="7867650" cy="4495800"/>
          </a:xfrm>
        </p:spPr>
        <p:txBody>
          <a:bodyPr/>
          <a:lstStyle/>
          <a:p>
            <a:pPr algn="just"/>
            <a:r>
              <a:rPr lang="en-US" sz="2400" dirty="0" smtClean="0">
                <a:solidFill>
                  <a:srgbClr val="000066"/>
                </a:solidFill>
                <a:latin typeface="+mj-lt"/>
              </a:rPr>
              <a:t>The development began in 1960’s under the name </a:t>
            </a:r>
            <a:r>
              <a:rPr lang="en-US" sz="2400" dirty="0" err="1" smtClean="0">
                <a:solidFill>
                  <a:srgbClr val="000066"/>
                </a:solidFill>
                <a:latin typeface="+mj-lt"/>
              </a:rPr>
              <a:t>Multics</a:t>
            </a:r>
            <a:r>
              <a:rPr lang="en-US" sz="2400" dirty="0" smtClean="0">
                <a:solidFill>
                  <a:srgbClr val="000066"/>
                </a:solidFill>
                <a:latin typeface="+mj-lt"/>
              </a:rPr>
              <a:t>.</a:t>
            </a:r>
          </a:p>
          <a:p>
            <a:pPr algn="just"/>
            <a:r>
              <a:rPr lang="en-US" sz="2400" dirty="0" smtClean="0">
                <a:solidFill>
                  <a:srgbClr val="000066"/>
                </a:solidFill>
                <a:latin typeface="+mj-lt"/>
              </a:rPr>
              <a:t>First Version was created in Bell Labs in 1969 by Ken Thompson and Dennis Ritchie, and it was named </a:t>
            </a:r>
            <a:r>
              <a:rPr lang="en-US" sz="2400" dirty="0" err="1" smtClean="0">
                <a:solidFill>
                  <a:srgbClr val="000066"/>
                </a:solidFill>
                <a:latin typeface="+mj-lt"/>
              </a:rPr>
              <a:t>Unics</a:t>
            </a:r>
            <a:r>
              <a:rPr lang="en-US" sz="2400" dirty="0" smtClean="0">
                <a:solidFill>
                  <a:srgbClr val="000066"/>
                </a:solidFill>
                <a:latin typeface="+mj-lt"/>
              </a:rPr>
              <a:t>.</a:t>
            </a:r>
          </a:p>
          <a:p>
            <a:pPr algn="just"/>
            <a:r>
              <a:rPr lang="en-US" sz="2400" dirty="0" smtClean="0">
                <a:solidFill>
                  <a:srgbClr val="000066"/>
                </a:solidFill>
                <a:latin typeface="+mj-lt"/>
              </a:rPr>
              <a:t>Unix was entirely written in C language.</a:t>
            </a:r>
          </a:p>
          <a:p>
            <a:pPr algn="just"/>
            <a:r>
              <a:rPr lang="en-US" sz="2400" dirty="0" smtClean="0">
                <a:solidFill>
                  <a:srgbClr val="000066"/>
                </a:solidFill>
                <a:latin typeface="+mj-lt"/>
              </a:rPr>
              <a:t>In 1980’s, AT&amp;T Bell Labs implemented commercial license on Unix distribution and the first version System V was commercialized.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600200" y="0"/>
            <a:ext cx="7543800" cy="838200"/>
          </a:xfrm>
          <a:prstGeom prst="rect">
            <a:avLst/>
          </a:prstGeom>
          <a:noFill/>
          <a:ln w="9525">
            <a:noFill/>
            <a:round/>
            <a:headEnd/>
            <a:tailEnd/>
          </a:ln>
        </p:spPr>
        <p:txBody>
          <a:bodyPr lIns="90000" tIns="46800" rIns="90000" bIns="46800"/>
          <a:lstStyle/>
          <a:p>
            <a:pPr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Linux Architecture: Overview</a:t>
            </a:r>
          </a:p>
        </p:txBody>
      </p:sp>
      <p:sp>
        <p:nvSpPr>
          <p:cNvPr id="16387" name="Oval 2"/>
          <p:cNvSpPr>
            <a:spLocks noChangeArrowheads="1"/>
          </p:cNvSpPr>
          <p:nvPr/>
        </p:nvSpPr>
        <p:spPr bwMode="auto">
          <a:xfrm>
            <a:off x="1066800" y="1371600"/>
            <a:ext cx="7010400" cy="4953000"/>
          </a:xfrm>
          <a:prstGeom prst="ellipse">
            <a:avLst/>
          </a:prstGeom>
          <a:solidFill>
            <a:srgbClr val="FFFFFF"/>
          </a:solidFill>
          <a:ln w="44280">
            <a:solidFill>
              <a:srgbClr val="FF0000"/>
            </a:solidFill>
            <a:miter lim="800000"/>
            <a:headEnd/>
            <a:tailEnd/>
          </a:ln>
        </p:spPr>
        <p:txBody>
          <a:bodyPr wrap="none" anchor="ctr"/>
          <a:lstStyle/>
          <a:p>
            <a:endParaRPr lang="en-US"/>
          </a:p>
        </p:txBody>
      </p:sp>
      <p:sp>
        <p:nvSpPr>
          <p:cNvPr id="16388" name="Oval 3"/>
          <p:cNvSpPr>
            <a:spLocks noChangeArrowheads="1"/>
          </p:cNvSpPr>
          <p:nvPr/>
        </p:nvSpPr>
        <p:spPr bwMode="auto">
          <a:xfrm>
            <a:off x="1981200" y="2057400"/>
            <a:ext cx="4800600" cy="3429000"/>
          </a:xfrm>
          <a:prstGeom prst="ellipse">
            <a:avLst/>
          </a:prstGeom>
          <a:noFill/>
          <a:ln w="41400">
            <a:solidFill>
              <a:srgbClr val="993366"/>
            </a:solidFill>
            <a:miter lim="800000"/>
            <a:headEnd/>
            <a:tailEnd/>
          </a:ln>
        </p:spPr>
        <p:txBody>
          <a:bodyPr wrap="none" anchor="ctr"/>
          <a:lstStyle/>
          <a:p>
            <a:endParaRPr lang="en-US"/>
          </a:p>
        </p:txBody>
      </p:sp>
      <p:sp>
        <p:nvSpPr>
          <p:cNvPr id="16389" name="Oval 4"/>
          <p:cNvSpPr>
            <a:spLocks noChangeArrowheads="1"/>
          </p:cNvSpPr>
          <p:nvPr/>
        </p:nvSpPr>
        <p:spPr bwMode="auto">
          <a:xfrm>
            <a:off x="2743200" y="2514600"/>
            <a:ext cx="3276600" cy="2133600"/>
          </a:xfrm>
          <a:prstGeom prst="ellipse">
            <a:avLst/>
          </a:prstGeom>
          <a:solidFill>
            <a:srgbClr val="FFFFFF"/>
          </a:solidFill>
          <a:ln w="44280">
            <a:solidFill>
              <a:srgbClr val="FF9900"/>
            </a:solidFill>
            <a:miter lim="800000"/>
            <a:headEnd/>
            <a:tailEnd/>
          </a:ln>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1" dirty="0">
              <a:solidFill>
                <a:srgbClr val="000000"/>
              </a:solidFill>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1" dirty="0">
              <a:solidFill>
                <a:srgbClr val="000000"/>
              </a:solidFill>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1" dirty="0">
              <a:solidFill>
                <a:srgbClr val="000000"/>
              </a:solidFill>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000000"/>
                </a:solidFill>
                <a:latin typeface="+mj-lt"/>
              </a:rPr>
              <a:t>Kernel</a:t>
            </a:r>
          </a:p>
        </p:txBody>
      </p:sp>
      <p:sp>
        <p:nvSpPr>
          <p:cNvPr id="16390" name="Text Box 5"/>
          <p:cNvSpPr txBox="1">
            <a:spLocks noChangeArrowheads="1"/>
          </p:cNvSpPr>
          <p:nvPr/>
        </p:nvSpPr>
        <p:spPr bwMode="auto">
          <a:xfrm>
            <a:off x="2895600" y="4648200"/>
            <a:ext cx="3276600" cy="586957"/>
          </a:xfrm>
          <a:prstGeom prst="rect">
            <a:avLst/>
          </a:prstGeom>
          <a:noFill/>
          <a:ln w="9525">
            <a:noFill/>
            <a:round/>
            <a:headEnd/>
            <a:tailEnd/>
          </a:ln>
        </p:spPr>
        <p:txBody>
          <a:bodyPr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000000"/>
                </a:solidFill>
                <a:latin typeface="+mj-lt"/>
              </a:rPr>
              <a:t>O/S Services</a:t>
            </a:r>
          </a:p>
        </p:txBody>
      </p:sp>
      <p:sp>
        <p:nvSpPr>
          <p:cNvPr id="16391" name="Text Box 6"/>
          <p:cNvSpPr txBox="1">
            <a:spLocks noChangeArrowheads="1"/>
          </p:cNvSpPr>
          <p:nvPr/>
        </p:nvSpPr>
        <p:spPr bwMode="auto">
          <a:xfrm>
            <a:off x="1905000" y="5410200"/>
            <a:ext cx="5105400" cy="586957"/>
          </a:xfrm>
          <a:prstGeom prst="rect">
            <a:avLst/>
          </a:prstGeom>
          <a:noFill/>
          <a:ln w="9525">
            <a:noFill/>
            <a:round/>
            <a:headEnd/>
            <a:tailEnd/>
          </a:ln>
        </p:spPr>
        <p:txBody>
          <a:bodyPr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000000"/>
                </a:solidFill>
                <a:latin typeface="+mj-lt"/>
              </a:rPr>
              <a:t>User Applications</a:t>
            </a:r>
          </a:p>
        </p:txBody>
      </p:sp>
      <p:sp>
        <p:nvSpPr>
          <p:cNvPr id="16392" name="Oval 7"/>
          <p:cNvSpPr>
            <a:spLocks noChangeArrowheads="1"/>
          </p:cNvSpPr>
          <p:nvPr/>
        </p:nvSpPr>
        <p:spPr bwMode="auto">
          <a:xfrm>
            <a:off x="3505200" y="2895600"/>
            <a:ext cx="1295400" cy="990600"/>
          </a:xfrm>
          <a:prstGeom prst="ellipse">
            <a:avLst/>
          </a:prstGeom>
          <a:solidFill>
            <a:srgbClr val="FFFFFF"/>
          </a:solidFill>
          <a:ln w="44280">
            <a:solidFill>
              <a:srgbClr val="333333"/>
            </a:solidFill>
            <a:miter lim="800000"/>
            <a:headEnd/>
            <a:tailEnd/>
          </a:ln>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1">
              <a:solidFill>
                <a:srgbClr val="000000"/>
              </a:solidFill>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1">
              <a:solidFill>
                <a:srgbClr val="000000"/>
              </a:solidFill>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1">
              <a:solidFill>
                <a:srgbClr val="000000"/>
              </a:solidFill>
            </a:endParaRPr>
          </a:p>
        </p:txBody>
      </p:sp>
      <p:sp>
        <p:nvSpPr>
          <p:cNvPr id="16393" name="Text Box 8"/>
          <p:cNvSpPr txBox="1">
            <a:spLocks noChangeArrowheads="1"/>
          </p:cNvSpPr>
          <p:nvPr/>
        </p:nvSpPr>
        <p:spPr bwMode="auto">
          <a:xfrm>
            <a:off x="3810000" y="3124200"/>
            <a:ext cx="776288" cy="457200"/>
          </a:xfrm>
          <a:prstGeom prst="rect">
            <a:avLst/>
          </a:prstGeom>
          <a:solidFill>
            <a:srgbClr val="FFFFFF"/>
          </a:solidFill>
          <a:ln w="9525">
            <a:noFill/>
            <a:round/>
            <a:headEnd/>
            <a:tailEnd/>
          </a:ln>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a:solidFill>
                  <a:srgbClr val="000000"/>
                </a:solidFill>
              </a:rPr>
              <a:t>H/W</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descr="http://www.techtinker.com/linux/images/UnixArchitecture.gif"/>
          <p:cNvSpPr>
            <a:spLocks noChangeAspect="1" noChangeArrowheads="1"/>
          </p:cNvSpPr>
          <p:nvPr/>
        </p:nvSpPr>
        <p:spPr bwMode="auto">
          <a:xfrm>
            <a:off x="168275" y="-182563"/>
            <a:ext cx="304800" cy="304801"/>
          </a:xfrm>
          <a:prstGeom prst="rect">
            <a:avLst/>
          </a:prstGeom>
          <a:noFill/>
          <a:ln w="9525">
            <a:noFill/>
            <a:miter lim="800000"/>
            <a:headEnd/>
            <a:tailEnd/>
          </a:ln>
        </p:spPr>
        <p:txBody>
          <a:bodyPr/>
          <a:lstStyle/>
          <a:p>
            <a:endParaRPr lang="en-US"/>
          </a:p>
        </p:txBody>
      </p:sp>
      <p:sp>
        <p:nvSpPr>
          <p:cNvPr id="18435" name="AutoShape 4" descr="http://www.techtinker.com/linux/images/UnixArchitecture.gif"/>
          <p:cNvSpPr>
            <a:spLocks noChangeAspect="1" noChangeArrowheads="1"/>
          </p:cNvSpPr>
          <p:nvPr/>
        </p:nvSpPr>
        <p:spPr bwMode="auto">
          <a:xfrm>
            <a:off x="320675" y="-30163"/>
            <a:ext cx="304800" cy="304801"/>
          </a:xfrm>
          <a:prstGeom prst="rect">
            <a:avLst/>
          </a:prstGeom>
          <a:noFill/>
          <a:ln w="9525">
            <a:noFill/>
            <a:miter lim="800000"/>
            <a:headEnd/>
            <a:tailEnd/>
          </a:ln>
        </p:spPr>
        <p:txBody>
          <a:bodyPr/>
          <a:lstStyle/>
          <a:p>
            <a:endParaRPr lang="en-US"/>
          </a:p>
        </p:txBody>
      </p:sp>
      <p:pic>
        <p:nvPicPr>
          <p:cNvPr id="18436" name="Picture 6" descr="http://www.techtinker.com/linux/images/UnixArchitecture.gif"/>
          <p:cNvPicPr>
            <a:picLocks noChangeAspect="1" noChangeArrowheads="1"/>
          </p:cNvPicPr>
          <p:nvPr/>
        </p:nvPicPr>
        <p:blipFill>
          <a:blip r:embed="rId2"/>
          <a:srcRect/>
          <a:stretch>
            <a:fillRect/>
          </a:stretch>
        </p:blipFill>
        <p:spPr bwMode="auto">
          <a:xfrm>
            <a:off x="1600200" y="990600"/>
            <a:ext cx="5486400" cy="5486400"/>
          </a:xfrm>
          <a:prstGeom prst="rect">
            <a:avLst/>
          </a:prstGeom>
          <a:noFill/>
          <a:ln w="9525">
            <a:noFill/>
            <a:miter lim="800000"/>
            <a:headEnd/>
            <a:tailEnd/>
          </a:ln>
        </p:spPr>
      </p:pic>
      <p:sp>
        <p:nvSpPr>
          <p:cNvPr id="18437" name="Text Box 1"/>
          <p:cNvSpPr txBox="1">
            <a:spLocks noChangeArrowheads="1"/>
          </p:cNvSpPr>
          <p:nvPr/>
        </p:nvSpPr>
        <p:spPr bwMode="auto">
          <a:xfrm>
            <a:off x="1600200" y="0"/>
            <a:ext cx="7543800" cy="838200"/>
          </a:xfrm>
          <a:prstGeom prst="rect">
            <a:avLst/>
          </a:prstGeom>
          <a:noFill/>
          <a:ln w="9525">
            <a:noFill/>
            <a:round/>
            <a:headEnd/>
            <a:tailEnd/>
          </a:ln>
        </p:spPr>
        <p:txBody>
          <a:bodyPr lIns="90000" tIns="46800" rIns="90000" bIns="46800"/>
          <a:lstStyle/>
          <a:p>
            <a:pPr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FFFF00"/>
                </a:solidFill>
                <a:latin typeface="+mj-lt"/>
              </a:rPr>
              <a:t>Linux Architecture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600200" y="0"/>
            <a:ext cx="7543800" cy="763588"/>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Linux Architecture</a:t>
            </a:r>
          </a:p>
        </p:txBody>
      </p:sp>
      <p:sp>
        <p:nvSpPr>
          <p:cNvPr id="17411" name="Text Box 2"/>
          <p:cNvSpPr txBox="1">
            <a:spLocks noChangeArrowheads="1"/>
          </p:cNvSpPr>
          <p:nvPr/>
        </p:nvSpPr>
        <p:spPr bwMode="auto">
          <a:xfrm>
            <a:off x="242888" y="1014413"/>
            <a:ext cx="8707437" cy="5222875"/>
          </a:xfrm>
          <a:prstGeom prst="rect">
            <a:avLst/>
          </a:prstGeom>
          <a:noFill/>
          <a:ln w="9525">
            <a:noFill/>
            <a:round/>
            <a:headEnd/>
            <a:tailEnd/>
          </a:ln>
        </p:spPr>
        <p:txBody>
          <a:bodyPr wrap="none" anchor="ctr"/>
          <a:lstStyle/>
          <a:p>
            <a:endParaRPr lang="en-US"/>
          </a:p>
        </p:txBody>
      </p:sp>
      <p:sp>
        <p:nvSpPr>
          <p:cNvPr id="17413" name="Rounded Rectangle 5"/>
          <p:cNvSpPr>
            <a:spLocks noChangeArrowheads="1"/>
          </p:cNvSpPr>
          <p:nvPr/>
        </p:nvSpPr>
        <p:spPr bwMode="auto">
          <a:xfrm>
            <a:off x="685800" y="2362200"/>
            <a:ext cx="7696200" cy="685800"/>
          </a:xfrm>
          <a:prstGeom prst="roundRect">
            <a:avLst>
              <a:gd name="adj" fmla="val 16667"/>
            </a:avLst>
          </a:prstGeom>
          <a:noFill/>
          <a:ln w="9525" algn="ctr">
            <a:solidFill>
              <a:schemeClr val="tx1"/>
            </a:solidFill>
            <a:round/>
            <a:headEnd/>
            <a:tailEnd/>
          </a:ln>
        </p:spPr>
        <p:txBody>
          <a:bodyPr/>
          <a:lstStyle/>
          <a:p>
            <a:endParaRPr lang="en-US"/>
          </a:p>
        </p:txBody>
      </p:sp>
      <p:sp>
        <p:nvSpPr>
          <p:cNvPr id="17414" name="Rounded Rectangle 15"/>
          <p:cNvSpPr>
            <a:spLocks noChangeArrowheads="1"/>
          </p:cNvSpPr>
          <p:nvPr/>
        </p:nvSpPr>
        <p:spPr bwMode="auto">
          <a:xfrm>
            <a:off x="1447800" y="5257800"/>
            <a:ext cx="2286000" cy="990600"/>
          </a:xfrm>
          <a:prstGeom prst="roundRect">
            <a:avLst>
              <a:gd name="adj" fmla="val 16667"/>
            </a:avLst>
          </a:prstGeom>
          <a:noFill/>
          <a:ln w="9525" algn="ctr">
            <a:solidFill>
              <a:schemeClr val="tx1"/>
            </a:solidFill>
            <a:round/>
            <a:headEnd/>
            <a:tailEnd/>
          </a:ln>
        </p:spPr>
        <p:txBody>
          <a:bodyPr/>
          <a:lstStyle/>
          <a:p>
            <a:endParaRPr lang="en-US"/>
          </a:p>
        </p:txBody>
      </p:sp>
      <p:sp>
        <p:nvSpPr>
          <p:cNvPr id="17415" name="Rounded Rectangle 16"/>
          <p:cNvSpPr>
            <a:spLocks noChangeArrowheads="1"/>
          </p:cNvSpPr>
          <p:nvPr/>
        </p:nvSpPr>
        <p:spPr bwMode="auto">
          <a:xfrm>
            <a:off x="685800" y="3124200"/>
            <a:ext cx="7696200" cy="685800"/>
          </a:xfrm>
          <a:prstGeom prst="roundRect">
            <a:avLst>
              <a:gd name="adj" fmla="val 16667"/>
            </a:avLst>
          </a:prstGeom>
          <a:noFill/>
          <a:ln w="9525" algn="ctr">
            <a:solidFill>
              <a:schemeClr val="tx1"/>
            </a:solidFill>
            <a:round/>
            <a:headEnd/>
            <a:tailEnd/>
          </a:ln>
        </p:spPr>
        <p:txBody>
          <a:bodyPr/>
          <a:lstStyle/>
          <a:p>
            <a:endParaRPr lang="en-US"/>
          </a:p>
        </p:txBody>
      </p:sp>
      <p:sp>
        <p:nvSpPr>
          <p:cNvPr id="17416" name="Rounded Rectangle 20"/>
          <p:cNvSpPr>
            <a:spLocks noChangeArrowheads="1"/>
          </p:cNvSpPr>
          <p:nvPr/>
        </p:nvSpPr>
        <p:spPr bwMode="auto">
          <a:xfrm>
            <a:off x="304800" y="5105400"/>
            <a:ext cx="8458200" cy="1219200"/>
          </a:xfrm>
          <a:prstGeom prst="roundRect">
            <a:avLst>
              <a:gd name="adj" fmla="val 16667"/>
            </a:avLst>
          </a:prstGeom>
          <a:noFill/>
          <a:ln w="9525" algn="ctr">
            <a:solidFill>
              <a:schemeClr val="tx1"/>
            </a:solidFill>
            <a:round/>
            <a:headEnd/>
            <a:tailEnd/>
          </a:ln>
        </p:spPr>
        <p:txBody>
          <a:bodyPr/>
          <a:lstStyle/>
          <a:p>
            <a:endParaRPr lang="en-US"/>
          </a:p>
        </p:txBody>
      </p:sp>
      <p:sp>
        <p:nvSpPr>
          <p:cNvPr id="17417" name="Rounded Rectangle 21"/>
          <p:cNvSpPr>
            <a:spLocks noChangeArrowheads="1"/>
          </p:cNvSpPr>
          <p:nvPr/>
        </p:nvSpPr>
        <p:spPr bwMode="auto">
          <a:xfrm>
            <a:off x="6324600" y="5257800"/>
            <a:ext cx="2286000" cy="990600"/>
          </a:xfrm>
          <a:prstGeom prst="roundRect">
            <a:avLst>
              <a:gd name="adj" fmla="val 16667"/>
            </a:avLst>
          </a:prstGeom>
          <a:noFill/>
          <a:ln w="9525" algn="ctr">
            <a:solidFill>
              <a:schemeClr val="tx1"/>
            </a:solidFill>
            <a:round/>
            <a:headEnd/>
            <a:tailEnd/>
          </a:ln>
        </p:spPr>
        <p:txBody>
          <a:bodyPr/>
          <a:lstStyle/>
          <a:p>
            <a:endParaRPr lang="en-US"/>
          </a:p>
        </p:txBody>
      </p:sp>
      <p:sp>
        <p:nvSpPr>
          <p:cNvPr id="17418" name="Rounded Rectangle 22"/>
          <p:cNvSpPr>
            <a:spLocks noChangeArrowheads="1"/>
          </p:cNvSpPr>
          <p:nvPr/>
        </p:nvSpPr>
        <p:spPr bwMode="auto">
          <a:xfrm>
            <a:off x="3886200" y="5257800"/>
            <a:ext cx="2286000" cy="990600"/>
          </a:xfrm>
          <a:prstGeom prst="roundRect">
            <a:avLst>
              <a:gd name="adj" fmla="val 16667"/>
            </a:avLst>
          </a:prstGeom>
          <a:noFill/>
          <a:ln w="9525" algn="ctr">
            <a:solidFill>
              <a:schemeClr val="tx1"/>
            </a:solidFill>
            <a:round/>
            <a:headEnd/>
            <a:tailEnd/>
          </a:ln>
        </p:spPr>
        <p:txBody>
          <a:bodyPr/>
          <a:lstStyle/>
          <a:p>
            <a:endParaRPr lang="en-US"/>
          </a:p>
        </p:txBody>
      </p:sp>
      <p:sp>
        <p:nvSpPr>
          <p:cNvPr id="17419" name="Rounded Rectangle 23"/>
          <p:cNvSpPr>
            <a:spLocks noChangeArrowheads="1"/>
          </p:cNvSpPr>
          <p:nvPr/>
        </p:nvSpPr>
        <p:spPr bwMode="auto">
          <a:xfrm>
            <a:off x="685800" y="3886200"/>
            <a:ext cx="7696200" cy="685800"/>
          </a:xfrm>
          <a:prstGeom prst="roundRect">
            <a:avLst>
              <a:gd name="adj" fmla="val 16667"/>
            </a:avLst>
          </a:prstGeom>
          <a:noFill/>
          <a:ln w="9525" algn="ctr">
            <a:solidFill>
              <a:schemeClr val="tx1"/>
            </a:solidFill>
            <a:round/>
            <a:headEnd/>
            <a:tailEnd/>
          </a:ln>
        </p:spPr>
        <p:txBody>
          <a:bodyPr/>
          <a:lstStyle/>
          <a:p>
            <a:endParaRPr lang="en-US"/>
          </a:p>
        </p:txBody>
      </p:sp>
      <p:cxnSp>
        <p:nvCxnSpPr>
          <p:cNvPr id="17420" name="Straight Arrow Connector 25"/>
          <p:cNvCxnSpPr>
            <a:cxnSpLocks noChangeShapeType="1"/>
          </p:cNvCxnSpPr>
          <p:nvPr/>
        </p:nvCxnSpPr>
        <p:spPr bwMode="auto">
          <a:xfrm rot="5400000">
            <a:off x="4362450" y="4857750"/>
            <a:ext cx="304800" cy="38100"/>
          </a:xfrm>
          <a:prstGeom prst="straightConnector1">
            <a:avLst/>
          </a:prstGeom>
          <a:noFill/>
          <a:ln w="9525" algn="ctr">
            <a:solidFill>
              <a:schemeClr val="tx1"/>
            </a:solidFill>
            <a:round/>
            <a:headEnd/>
            <a:tailEnd type="arrow" w="med" len="med"/>
          </a:ln>
        </p:spPr>
      </p:cxnSp>
      <p:sp>
        <p:nvSpPr>
          <p:cNvPr id="17421" name="Rounded Rectangle 27"/>
          <p:cNvSpPr>
            <a:spLocks noChangeArrowheads="1"/>
          </p:cNvSpPr>
          <p:nvPr/>
        </p:nvSpPr>
        <p:spPr bwMode="auto">
          <a:xfrm>
            <a:off x="4648200" y="1219200"/>
            <a:ext cx="1676400" cy="914400"/>
          </a:xfrm>
          <a:prstGeom prst="roundRect">
            <a:avLst>
              <a:gd name="adj" fmla="val 16667"/>
            </a:avLst>
          </a:prstGeom>
          <a:noFill/>
          <a:ln w="9525" algn="ctr">
            <a:solidFill>
              <a:schemeClr val="tx1"/>
            </a:solidFill>
            <a:round/>
            <a:headEnd/>
            <a:tailEnd/>
          </a:ln>
        </p:spPr>
        <p:txBody>
          <a:bodyPr/>
          <a:lstStyle/>
          <a:p>
            <a:endParaRPr lang="en-US"/>
          </a:p>
        </p:txBody>
      </p:sp>
      <p:sp>
        <p:nvSpPr>
          <p:cNvPr id="17422" name="Rounded Rectangle 28"/>
          <p:cNvSpPr>
            <a:spLocks noChangeArrowheads="1"/>
          </p:cNvSpPr>
          <p:nvPr/>
        </p:nvSpPr>
        <p:spPr bwMode="auto">
          <a:xfrm>
            <a:off x="2743200" y="1219200"/>
            <a:ext cx="1676400" cy="914400"/>
          </a:xfrm>
          <a:prstGeom prst="roundRect">
            <a:avLst>
              <a:gd name="adj" fmla="val 16667"/>
            </a:avLst>
          </a:prstGeom>
          <a:noFill/>
          <a:ln w="9525" algn="ctr">
            <a:solidFill>
              <a:schemeClr val="tx1"/>
            </a:solidFill>
            <a:round/>
            <a:headEnd/>
            <a:tailEnd/>
          </a:ln>
        </p:spPr>
        <p:txBody>
          <a:bodyPr/>
          <a:lstStyle/>
          <a:p>
            <a:endParaRPr lang="en-US"/>
          </a:p>
        </p:txBody>
      </p:sp>
      <p:sp>
        <p:nvSpPr>
          <p:cNvPr id="17423" name="Rounded Rectangle 29"/>
          <p:cNvSpPr>
            <a:spLocks noChangeArrowheads="1"/>
          </p:cNvSpPr>
          <p:nvPr/>
        </p:nvSpPr>
        <p:spPr bwMode="auto">
          <a:xfrm>
            <a:off x="762000" y="1219200"/>
            <a:ext cx="1676400" cy="914400"/>
          </a:xfrm>
          <a:prstGeom prst="roundRect">
            <a:avLst>
              <a:gd name="adj" fmla="val 16667"/>
            </a:avLst>
          </a:prstGeom>
          <a:noFill/>
          <a:ln w="9525" algn="ctr">
            <a:solidFill>
              <a:schemeClr val="tx1"/>
            </a:solidFill>
            <a:round/>
            <a:headEnd/>
            <a:tailEnd/>
          </a:ln>
        </p:spPr>
        <p:txBody>
          <a:bodyPr/>
          <a:lstStyle/>
          <a:p>
            <a:endParaRPr lang="en-US"/>
          </a:p>
        </p:txBody>
      </p:sp>
      <p:sp>
        <p:nvSpPr>
          <p:cNvPr id="17424" name="Rounded Rectangle 30"/>
          <p:cNvSpPr>
            <a:spLocks noChangeArrowheads="1"/>
          </p:cNvSpPr>
          <p:nvPr/>
        </p:nvSpPr>
        <p:spPr bwMode="auto">
          <a:xfrm>
            <a:off x="6553200" y="1219200"/>
            <a:ext cx="1676400" cy="914400"/>
          </a:xfrm>
          <a:prstGeom prst="roundRect">
            <a:avLst>
              <a:gd name="adj" fmla="val 16667"/>
            </a:avLst>
          </a:prstGeom>
          <a:noFill/>
          <a:ln w="9525" algn="ctr">
            <a:solidFill>
              <a:schemeClr val="tx1"/>
            </a:solidFill>
            <a:round/>
            <a:headEnd/>
            <a:tailEnd/>
          </a:ln>
        </p:spPr>
        <p:txBody>
          <a:bodyPr/>
          <a:lstStyle/>
          <a:p>
            <a:endParaRPr lang="en-US"/>
          </a:p>
        </p:txBody>
      </p:sp>
      <p:sp>
        <p:nvSpPr>
          <p:cNvPr id="17425" name="TextBox 31"/>
          <p:cNvSpPr txBox="1">
            <a:spLocks noChangeArrowheads="1"/>
          </p:cNvSpPr>
          <p:nvPr/>
        </p:nvSpPr>
        <p:spPr bwMode="auto">
          <a:xfrm>
            <a:off x="457200" y="5334000"/>
            <a:ext cx="990600" cy="646331"/>
          </a:xfrm>
          <a:prstGeom prst="rect">
            <a:avLst/>
          </a:prstGeom>
          <a:noFill/>
          <a:ln w="9525">
            <a:noFill/>
            <a:miter lim="800000"/>
            <a:headEnd/>
            <a:tailEnd/>
          </a:ln>
        </p:spPr>
        <p:txBody>
          <a:bodyPr>
            <a:spAutoFit/>
          </a:bodyPr>
          <a:lstStyle/>
          <a:p>
            <a:r>
              <a:rPr lang="en-US" dirty="0" smtClean="0">
                <a:solidFill>
                  <a:schemeClr val="tx1"/>
                </a:solidFill>
              </a:rPr>
              <a:t>Hard</a:t>
            </a:r>
          </a:p>
          <a:p>
            <a:r>
              <a:rPr lang="en-US" dirty="0" smtClean="0">
                <a:solidFill>
                  <a:schemeClr val="tx1"/>
                </a:solidFill>
              </a:rPr>
              <a:t>ware</a:t>
            </a:r>
            <a:endParaRPr lang="en-US" dirty="0">
              <a:solidFill>
                <a:schemeClr val="tx1"/>
              </a:solidFill>
            </a:endParaRPr>
          </a:p>
        </p:txBody>
      </p:sp>
      <p:sp>
        <p:nvSpPr>
          <p:cNvPr id="17426" name="TextBox 32"/>
          <p:cNvSpPr txBox="1">
            <a:spLocks noChangeArrowheads="1"/>
          </p:cNvSpPr>
          <p:nvPr/>
        </p:nvSpPr>
        <p:spPr bwMode="auto">
          <a:xfrm>
            <a:off x="914400" y="1295400"/>
            <a:ext cx="1447800" cy="830263"/>
          </a:xfrm>
          <a:prstGeom prst="rect">
            <a:avLst/>
          </a:prstGeom>
          <a:noFill/>
          <a:ln w="9525">
            <a:noFill/>
            <a:miter lim="800000"/>
            <a:headEnd/>
            <a:tailEnd/>
          </a:ln>
        </p:spPr>
        <p:txBody>
          <a:bodyPr>
            <a:spAutoFit/>
          </a:bodyPr>
          <a:lstStyle/>
          <a:p>
            <a:r>
              <a:rPr lang="en-US">
                <a:solidFill>
                  <a:schemeClr val="tx1"/>
                </a:solidFill>
              </a:rPr>
              <a:t>System Softwares</a:t>
            </a:r>
          </a:p>
        </p:txBody>
      </p:sp>
      <p:sp>
        <p:nvSpPr>
          <p:cNvPr id="17427" name="TextBox 33"/>
          <p:cNvSpPr txBox="1">
            <a:spLocks noChangeArrowheads="1"/>
          </p:cNvSpPr>
          <p:nvPr/>
        </p:nvSpPr>
        <p:spPr bwMode="auto">
          <a:xfrm>
            <a:off x="2819400" y="1295400"/>
            <a:ext cx="1295400" cy="830263"/>
          </a:xfrm>
          <a:prstGeom prst="rect">
            <a:avLst/>
          </a:prstGeom>
          <a:noFill/>
          <a:ln w="9525">
            <a:noFill/>
            <a:miter lim="800000"/>
            <a:headEnd/>
            <a:tailEnd/>
          </a:ln>
        </p:spPr>
        <p:txBody>
          <a:bodyPr>
            <a:spAutoFit/>
          </a:bodyPr>
          <a:lstStyle/>
          <a:p>
            <a:pPr algn="just"/>
            <a:r>
              <a:rPr lang="en-US">
                <a:solidFill>
                  <a:schemeClr val="tx1"/>
                </a:solidFill>
              </a:rPr>
              <a:t>User</a:t>
            </a:r>
          </a:p>
          <a:p>
            <a:pPr algn="just"/>
            <a:r>
              <a:rPr lang="en-US">
                <a:solidFill>
                  <a:schemeClr val="tx1"/>
                </a:solidFill>
              </a:rPr>
              <a:t>Process</a:t>
            </a:r>
          </a:p>
        </p:txBody>
      </p:sp>
      <p:sp>
        <p:nvSpPr>
          <p:cNvPr id="17428" name="TextBox 34"/>
          <p:cNvSpPr txBox="1">
            <a:spLocks noChangeArrowheads="1"/>
          </p:cNvSpPr>
          <p:nvPr/>
        </p:nvSpPr>
        <p:spPr bwMode="auto">
          <a:xfrm>
            <a:off x="4953000" y="1295400"/>
            <a:ext cx="990600" cy="830263"/>
          </a:xfrm>
          <a:prstGeom prst="rect">
            <a:avLst/>
          </a:prstGeom>
          <a:noFill/>
          <a:ln w="9525">
            <a:noFill/>
            <a:miter lim="800000"/>
            <a:headEnd/>
            <a:tailEnd/>
          </a:ln>
        </p:spPr>
        <p:txBody>
          <a:bodyPr>
            <a:spAutoFit/>
          </a:bodyPr>
          <a:lstStyle/>
          <a:p>
            <a:r>
              <a:rPr lang="en-US">
                <a:solidFill>
                  <a:schemeClr val="tx1"/>
                </a:solidFill>
              </a:rPr>
              <a:t>User</a:t>
            </a:r>
          </a:p>
          <a:p>
            <a:r>
              <a:rPr lang="en-US">
                <a:solidFill>
                  <a:schemeClr val="tx1"/>
                </a:solidFill>
              </a:rPr>
              <a:t>Utility</a:t>
            </a:r>
          </a:p>
        </p:txBody>
      </p:sp>
      <p:sp>
        <p:nvSpPr>
          <p:cNvPr id="17429" name="TextBox 35"/>
          <p:cNvSpPr txBox="1">
            <a:spLocks noChangeArrowheads="1"/>
          </p:cNvSpPr>
          <p:nvPr/>
        </p:nvSpPr>
        <p:spPr bwMode="auto">
          <a:xfrm>
            <a:off x="6629400" y="1447800"/>
            <a:ext cx="1447800" cy="400050"/>
          </a:xfrm>
          <a:prstGeom prst="rect">
            <a:avLst/>
          </a:prstGeom>
          <a:noFill/>
          <a:ln w="9525">
            <a:noFill/>
            <a:miter lim="800000"/>
            <a:headEnd/>
            <a:tailEnd/>
          </a:ln>
        </p:spPr>
        <p:txBody>
          <a:bodyPr wrap="square">
            <a:spAutoFit/>
          </a:bodyPr>
          <a:lstStyle/>
          <a:p>
            <a:r>
              <a:rPr lang="en-US" sz="2000" dirty="0">
                <a:solidFill>
                  <a:schemeClr val="tx1"/>
                </a:solidFill>
              </a:rPr>
              <a:t>Compilers</a:t>
            </a:r>
          </a:p>
        </p:txBody>
      </p:sp>
      <p:sp>
        <p:nvSpPr>
          <p:cNvPr id="17430" name="TextBox 36"/>
          <p:cNvSpPr txBox="1">
            <a:spLocks noChangeArrowheads="1"/>
          </p:cNvSpPr>
          <p:nvPr/>
        </p:nvSpPr>
        <p:spPr bwMode="auto">
          <a:xfrm>
            <a:off x="3124200" y="2438400"/>
            <a:ext cx="2895600" cy="461963"/>
          </a:xfrm>
          <a:prstGeom prst="rect">
            <a:avLst/>
          </a:prstGeom>
          <a:noFill/>
          <a:ln w="9525">
            <a:noFill/>
            <a:miter lim="800000"/>
            <a:headEnd/>
            <a:tailEnd/>
          </a:ln>
        </p:spPr>
        <p:txBody>
          <a:bodyPr>
            <a:spAutoFit/>
          </a:bodyPr>
          <a:lstStyle/>
          <a:p>
            <a:r>
              <a:rPr lang="en-US">
                <a:solidFill>
                  <a:schemeClr val="tx1"/>
                </a:solidFill>
              </a:rPr>
              <a:t>System Libraries</a:t>
            </a:r>
          </a:p>
        </p:txBody>
      </p:sp>
      <p:sp>
        <p:nvSpPr>
          <p:cNvPr id="17431" name="TextBox 37"/>
          <p:cNvSpPr txBox="1">
            <a:spLocks noChangeArrowheads="1"/>
          </p:cNvSpPr>
          <p:nvPr/>
        </p:nvSpPr>
        <p:spPr bwMode="auto">
          <a:xfrm>
            <a:off x="3657600" y="3200400"/>
            <a:ext cx="1447800" cy="457200"/>
          </a:xfrm>
          <a:prstGeom prst="rect">
            <a:avLst/>
          </a:prstGeom>
          <a:noFill/>
          <a:ln w="9525">
            <a:noFill/>
            <a:miter lim="800000"/>
            <a:headEnd/>
            <a:tailEnd/>
          </a:ln>
        </p:spPr>
        <p:txBody>
          <a:bodyPr>
            <a:spAutoFit/>
          </a:bodyPr>
          <a:lstStyle/>
          <a:p>
            <a:r>
              <a:rPr lang="en-US">
                <a:solidFill>
                  <a:schemeClr val="tx1"/>
                </a:solidFill>
              </a:rPr>
              <a:t>Kernel</a:t>
            </a:r>
          </a:p>
        </p:txBody>
      </p:sp>
      <p:sp>
        <p:nvSpPr>
          <p:cNvPr id="17432" name="TextBox 38"/>
          <p:cNvSpPr txBox="1">
            <a:spLocks noChangeArrowheads="1"/>
          </p:cNvSpPr>
          <p:nvPr/>
        </p:nvSpPr>
        <p:spPr bwMode="auto">
          <a:xfrm>
            <a:off x="3276600" y="3962400"/>
            <a:ext cx="2743200" cy="461963"/>
          </a:xfrm>
          <a:prstGeom prst="rect">
            <a:avLst/>
          </a:prstGeom>
          <a:noFill/>
          <a:ln w="9525">
            <a:noFill/>
            <a:miter lim="800000"/>
            <a:headEnd/>
            <a:tailEnd/>
          </a:ln>
        </p:spPr>
        <p:txBody>
          <a:bodyPr>
            <a:spAutoFit/>
          </a:bodyPr>
          <a:lstStyle/>
          <a:p>
            <a:r>
              <a:rPr lang="en-US">
                <a:solidFill>
                  <a:schemeClr val="tx1"/>
                </a:solidFill>
              </a:rPr>
              <a:t>Kernel Modules</a:t>
            </a:r>
          </a:p>
        </p:txBody>
      </p:sp>
      <p:sp>
        <p:nvSpPr>
          <p:cNvPr id="17433" name="TextBox 39"/>
          <p:cNvSpPr txBox="1">
            <a:spLocks noChangeArrowheads="1"/>
          </p:cNvSpPr>
          <p:nvPr/>
        </p:nvSpPr>
        <p:spPr bwMode="auto">
          <a:xfrm>
            <a:off x="2133600" y="5486400"/>
            <a:ext cx="990600" cy="461963"/>
          </a:xfrm>
          <a:prstGeom prst="rect">
            <a:avLst/>
          </a:prstGeom>
          <a:noFill/>
          <a:ln w="9525">
            <a:noFill/>
            <a:miter lim="800000"/>
            <a:headEnd/>
            <a:tailEnd/>
          </a:ln>
        </p:spPr>
        <p:txBody>
          <a:bodyPr>
            <a:spAutoFit/>
          </a:bodyPr>
          <a:lstStyle/>
          <a:p>
            <a:r>
              <a:rPr lang="en-US">
                <a:solidFill>
                  <a:schemeClr val="tx1"/>
                </a:solidFill>
              </a:rPr>
              <a:t>CPU</a:t>
            </a:r>
          </a:p>
        </p:txBody>
      </p:sp>
      <p:sp>
        <p:nvSpPr>
          <p:cNvPr id="17434" name="TextBox 40"/>
          <p:cNvSpPr txBox="1">
            <a:spLocks noChangeArrowheads="1"/>
          </p:cNvSpPr>
          <p:nvPr/>
        </p:nvSpPr>
        <p:spPr bwMode="auto">
          <a:xfrm>
            <a:off x="4495800" y="5486400"/>
            <a:ext cx="990600" cy="461963"/>
          </a:xfrm>
          <a:prstGeom prst="rect">
            <a:avLst/>
          </a:prstGeom>
          <a:noFill/>
          <a:ln w="9525">
            <a:noFill/>
            <a:miter lim="800000"/>
            <a:headEnd/>
            <a:tailEnd/>
          </a:ln>
        </p:spPr>
        <p:txBody>
          <a:bodyPr>
            <a:spAutoFit/>
          </a:bodyPr>
          <a:lstStyle/>
          <a:p>
            <a:r>
              <a:rPr lang="en-US">
                <a:solidFill>
                  <a:schemeClr val="tx1"/>
                </a:solidFill>
              </a:rPr>
              <a:t>RAM</a:t>
            </a:r>
          </a:p>
        </p:txBody>
      </p:sp>
      <p:sp>
        <p:nvSpPr>
          <p:cNvPr id="17435" name="TextBox 41"/>
          <p:cNvSpPr txBox="1">
            <a:spLocks noChangeArrowheads="1"/>
          </p:cNvSpPr>
          <p:nvPr/>
        </p:nvSpPr>
        <p:spPr bwMode="auto">
          <a:xfrm>
            <a:off x="7162800" y="5486400"/>
            <a:ext cx="990600" cy="461963"/>
          </a:xfrm>
          <a:prstGeom prst="rect">
            <a:avLst/>
          </a:prstGeom>
          <a:noFill/>
          <a:ln w="9525">
            <a:noFill/>
            <a:miter lim="800000"/>
            <a:headEnd/>
            <a:tailEnd/>
          </a:ln>
        </p:spPr>
        <p:txBody>
          <a:bodyPr>
            <a:spAutoFit/>
          </a:bodyPr>
          <a:lstStyle/>
          <a:p>
            <a:r>
              <a:rPr lang="en-US">
                <a:solidFill>
                  <a:schemeClr val="tx1"/>
                </a:solidFill>
              </a:rPr>
              <a:t>I/O</a:t>
            </a:r>
          </a:p>
        </p:txBody>
      </p:sp>
      <p:sp>
        <p:nvSpPr>
          <p:cNvPr id="17436" name="Rounded Rectangle 42"/>
          <p:cNvSpPr>
            <a:spLocks noChangeArrowheads="1"/>
          </p:cNvSpPr>
          <p:nvPr/>
        </p:nvSpPr>
        <p:spPr bwMode="auto">
          <a:xfrm>
            <a:off x="381000" y="1066800"/>
            <a:ext cx="8153400" cy="3657600"/>
          </a:xfrm>
          <a:prstGeom prst="roundRect">
            <a:avLst>
              <a:gd name="adj" fmla="val 16667"/>
            </a:avLst>
          </a:prstGeom>
          <a:noFill/>
          <a:ln w="9525" algn="ctr">
            <a:solidFill>
              <a:schemeClr val="tx1"/>
            </a:solidFill>
            <a:round/>
            <a:headEnd/>
            <a:tailEnd/>
          </a:ln>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600200" y="0"/>
            <a:ext cx="7543800" cy="763588"/>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FFFF00"/>
                </a:solidFill>
                <a:latin typeface="+mj-lt"/>
              </a:rPr>
              <a:t>Linux OS Components</a:t>
            </a:r>
            <a:endParaRPr lang="en-US" sz="4400" b="1" dirty="0">
              <a:solidFill>
                <a:srgbClr val="FFFF00"/>
              </a:solidFill>
              <a:latin typeface="+mj-lt"/>
            </a:endParaRPr>
          </a:p>
        </p:txBody>
      </p:sp>
      <p:sp>
        <p:nvSpPr>
          <p:cNvPr id="3" name="TextBox 2"/>
          <p:cNvSpPr txBox="1"/>
          <p:nvPr/>
        </p:nvSpPr>
        <p:spPr>
          <a:xfrm>
            <a:off x="609600" y="1371600"/>
            <a:ext cx="8001000" cy="4154984"/>
          </a:xfrm>
          <a:prstGeom prst="rect">
            <a:avLst/>
          </a:prstGeom>
          <a:noFill/>
        </p:spPr>
        <p:txBody>
          <a:bodyPr wrap="square" rtlCol="0">
            <a:spAutoFit/>
          </a:bodyPr>
          <a:lstStyle/>
          <a:p>
            <a:r>
              <a:rPr lang="en-US" sz="2400" dirty="0" smtClean="0">
                <a:latin typeface="+mj-lt"/>
              </a:rPr>
              <a:t>Linux Operating System has primarily 3 major components:</a:t>
            </a:r>
          </a:p>
          <a:p>
            <a:endParaRPr lang="en-US" sz="2400" dirty="0" smtClean="0">
              <a:latin typeface="+mj-lt"/>
            </a:endParaRPr>
          </a:p>
          <a:p>
            <a:pPr>
              <a:buFont typeface="Arial" pitchFamily="34" charset="0"/>
              <a:buChar char="•"/>
            </a:pPr>
            <a:r>
              <a:rPr lang="en-US" sz="2400" b="1" dirty="0" smtClean="0">
                <a:latin typeface="+mj-lt"/>
              </a:rPr>
              <a:t>Kernel</a:t>
            </a:r>
            <a:r>
              <a:rPr lang="en-US" sz="2400" dirty="0" smtClean="0">
                <a:latin typeface="+mj-lt"/>
              </a:rPr>
              <a:t> – consists of various modules and it directly interacts with the underlying hardware.</a:t>
            </a:r>
          </a:p>
          <a:p>
            <a:endParaRPr lang="en-US" sz="2400" dirty="0" smtClean="0">
              <a:latin typeface="+mj-lt"/>
            </a:endParaRPr>
          </a:p>
          <a:p>
            <a:pPr>
              <a:buFont typeface="Arial" pitchFamily="34" charset="0"/>
              <a:buChar char="•"/>
            </a:pPr>
            <a:r>
              <a:rPr lang="en-US" sz="2400" b="1" dirty="0" smtClean="0">
                <a:latin typeface="+mj-lt"/>
              </a:rPr>
              <a:t>System Libraries</a:t>
            </a:r>
            <a:r>
              <a:rPr lang="en-US" sz="2400" dirty="0" smtClean="0">
                <a:latin typeface="+mj-lt"/>
              </a:rPr>
              <a:t> – are the special functions or programs using which application programs or system utilities accesses kernel’s features</a:t>
            </a:r>
          </a:p>
          <a:p>
            <a:endParaRPr lang="en-US" sz="2400" dirty="0" smtClean="0">
              <a:latin typeface="+mj-lt"/>
            </a:endParaRPr>
          </a:p>
          <a:p>
            <a:pPr>
              <a:buFont typeface="Arial" pitchFamily="34" charset="0"/>
              <a:buChar char="•"/>
            </a:pPr>
            <a:r>
              <a:rPr lang="en-US" sz="2400" b="1" dirty="0" smtClean="0">
                <a:latin typeface="+mj-lt"/>
              </a:rPr>
              <a:t>System utility </a:t>
            </a:r>
            <a:r>
              <a:rPr lang="en-US" sz="2400" dirty="0" smtClean="0">
                <a:latin typeface="+mj-lt"/>
              </a:rPr>
              <a:t>– programs that are responsible to do specialized, individual level tasks.</a:t>
            </a:r>
            <a:endParaRPr lang="en-US" sz="2400" dirty="0">
              <a:latin typeface="+mj-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600200" y="0"/>
            <a:ext cx="7543800" cy="763588"/>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FFFF00"/>
                </a:solidFill>
                <a:latin typeface="+mj-lt"/>
              </a:rPr>
              <a:t>Kernel mode </a:t>
            </a:r>
            <a:r>
              <a:rPr lang="en-US" sz="4400" b="1" dirty="0" err="1" smtClean="0">
                <a:solidFill>
                  <a:srgbClr val="FFFF00"/>
                </a:solidFill>
                <a:latin typeface="+mj-lt"/>
              </a:rPr>
              <a:t>vs</a:t>
            </a:r>
            <a:r>
              <a:rPr lang="en-US" sz="4400" b="1" dirty="0" smtClean="0">
                <a:solidFill>
                  <a:srgbClr val="FFFF00"/>
                </a:solidFill>
                <a:latin typeface="+mj-lt"/>
              </a:rPr>
              <a:t> User mode</a:t>
            </a:r>
            <a:endParaRPr lang="en-US" sz="4400" b="1" dirty="0">
              <a:solidFill>
                <a:srgbClr val="FFFF00"/>
              </a:solidFill>
              <a:latin typeface="+mj-lt"/>
            </a:endParaRPr>
          </a:p>
        </p:txBody>
      </p:sp>
      <p:sp>
        <p:nvSpPr>
          <p:cNvPr id="3" name="TextBox 2"/>
          <p:cNvSpPr txBox="1"/>
          <p:nvPr/>
        </p:nvSpPr>
        <p:spPr>
          <a:xfrm>
            <a:off x="685800" y="1524000"/>
            <a:ext cx="7315200" cy="3416320"/>
          </a:xfrm>
          <a:prstGeom prst="rect">
            <a:avLst/>
          </a:prstGeom>
          <a:noFill/>
        </p:spPr>
        <p:txBody>
          <a:bodyPr wrap="square" rtlCol="0">
            <a:spAutoFit/>
          </a:bodyPr>
          <a:lstStyle/>
          <a:p>
            <a:pPr algn="just"/>
            <a:r>
              <a:rPr lang="en-US" sz="2400" dirty="0" smtClean="0">
                <a:latin typeface="+mj-lt"/>
              </a:rPr>
              <a:t>Kernel component code executes in a special privileged mode called </a:t>
            </a:r>
            <a:r>
              <a:rPr lang="en-US" sz="2400" b="1" u="sng" dirty="0" smtClean="0">
                <a:latin typeface="+mj-lt"/>
              </a:rPr>
              <a:t>kernel mode </a:t>
            </a:r>
            <a:r>
              <a:rPr lang="en-US" sz="2400" dirty="0" smtClean="0">
                <a:latin typeface="+mj-lt"/>
              </a:rPr>
              <a:t> with full access to all resources of the computer.</a:t>
            </a:r>
          </a:p>
          <a:p>
            <a:pPr algn="just"/>
            <a:endParaRPr lang="en-US" sz="2400" dirty="0" smtClean="0">
              <a:latin typeface="+mj-lt"/>
            </a:endParaRPr>
          </a:p>
          <a:p>
            <a:pPr algn="just"/>
            <a:endParaRPr lang="en-US" sz="2400" dirty="0" smtClean="0">
              <a:latin typeface="+mj-lt"/>
            </a:endParaRPr>
          </a:p>
          <a:p>
            <a:pPr algn="just"/>
            <a:endParaRPr lang="en-US" sz="2400" b="1" u="sng" dirty="0" smtClean="0">
              <a:latin typeface="+mj-lt"/>
            </a:endParaRPr>
          </a:p>
          <a:p>
            <a:pPr algn="just"/>
            <a:r>
              <a:rPr lang="en-US" sz="2400" dirty="0" smtClean="0">
                <a:latin typeface="+mj-lt"/>
              </a:rPr>
              <a:t>User programs and other system programs work in</a:t>
            </a:r>
            <a:r>
              <a:rPr lang="en-US" sz="2400" b="1" u="sng" dirty="0" smtClean="0">
                <a:latin typeface="+mj-lt"/>
              </a:rPr>
              <a:t> user mode </a:t>
            </a:r>
            <a:r>
              <a:rPr lang="en-US" sz="2400" dirty="0" smtClean="0">
                <a:latin typeface="+mj-lt"/>
              </a:rPr>
              <a:t>which has no access to system hardware and kernel code.</a:t>
            </a:r>
            <a:endParaRPr lang="en-US" sz="2400" dirty="0">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1981200" y="0"/>
            <a:ext cx="7162800" cy="990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Applications &amp; User-Space</a:t>
            </a:r>
          </a:p>
        </p:txBody>
      </p:sp>
      <p:sp>
        <p:nvSpPr>
          <p:cNvPr id="25603" name="Text Box 2"/>
          <p:cNvSpPr txBox="1">
            <a:spLocks noChangeArrowheads="1"/>
          </p:cNvSpPr>
          <p:nvPr/>
        </p:nvSpPr>
        <p:spPr bwMode="auto">
          <a:xfrm>
            <a:off x="436563" y="1371600"/>
            <a:ext cx="8707437" cy="5222875"/>
          </a:xfrm>
          <a:prstGeom prst="rect">
            <a:avLst/>
          </a:prstGeom>
          <a:noFill/>
          <a:ln w="9525">
            <a:noFill/>
            <a:round/>
            <a:headEnd/>
            <a:tailEnd/>
          </a:ln>
        </p:spPr>
        <p:txBody>
          <a:bodyPr lIns="90000" tIns="46800" rIns="90000" bIns="46800"/>
          <a:lstStyle/>
          <a:p>
            <a:pPr marL="341313" indent="-341313" algn="just">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User applications </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Execute in </a:t>
            </a:r>
            <a:r>
              <a:rPr lang="en-US" sz="2400" b="1" i="1" dirty="0">
                <a:solidFill>
                  <a:srgbClr val="000000"/>
                </a:solidFill>
                <a:latin typeface="+mj-lt"/>
              </a:rPr>
              <a:t>User-Space</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Can access a subset of machine’s available resources</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Are unable to make a direct access to hardware.</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Communicate with the kernel via </a:t>
            </a:r>
            <a:r>
              <a:rPr lang="en-US" sz="2400" b="1" i="1" dirty="0">
                <a:solidFill>
                  <a:srgbClr val="000000"/>
                </a:solidFill>
                <a:latin typeface="+mj-lt"/>
              </a:rPr>
              <a:t>system calls</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solidFill>
                  <a:srgbClr val="000000"/>
                </a:solidFill>
                <a:latin typeface="+mj-lt"/>
              </a:rPr>
              <a:t>Use predefined libraries that rely on </a:t>
            </a:r>
            <a:r>
              <a:rPr lang="en-US" sz="2400" i="1" dirty="0">
                <a:solidFill>
                  <a:srgbClr val="000000"/>
                </a:solidFill>
                <a:latin typeface="+mj-lt"/>
              </a:rPr>
              <a:t>System Call Interface</a:t>
            </a:r>
            <a:r>
              <a:rPr lang="en-US" sz="2400" dirty="0">
                <a:solidFill>
                  <a:srgbClr val="000000"/>
                </a:solidFill>
                <a:latin typeface="+mj-lt"/>
              </a:rPr>
              <a:t> to instruct the kernel to carry out tasks on their behalf.</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981200" y="0"/>
            <a:ext cx="7162800" cy="990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FFFF00"/>
                </a:solidFill>
                <a:latin typeface="+mj-lt"/>
              </a:rPr>
              <a:t>Linux Booting Process</a:t>
            </a:r>
            <a:endParaRPr lang="en-US" sz="4400" b="1" dirty="0">
              <a:solidFill>
                <a:srgbClr val="FFFF00"/>
              </a:solidFill>
              <a:latin typeface="+mj-lt"/>
            </a:endParaRPr>
          </a:p>
        </p:txBody>
      </p:sp>
      <p:sp>
        <p:nvSpPr>
          <p:cNvPr id="3" name="Rectangle 2"/>
          <p:cNvSpPr/>
          <p:nvPr/>
        </p:nvSpPr>
        <p:spPr>
          <a:xfrm>
            <a:off x="457200" y="1143000"/>
            <a:ext cx="8305800" cy="4991110"/>
          </a:xfrm>
          <a:prstGeom prst="rect">
            <a:avLst/>
          </a:prstGeom>
        </p:spPr>
        <p:txBody>
          <a:bodyPr wrap="square">
            <a:spAutoFit/>
          </a:bodyPr>
          <a:lstStyle/>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smtClean="0">
                <a:solidFill>
                  <a:srgbClr val="000000"/>
                </a:solidFill>
              </a:rPr>
              <a:t>Booting is a bootstrapping process that starts operating systems when the user turns on a computer system </a:t>
            </a:r>
            <a:endParaRPr lang="en-US" sz="2200" dirty="0" smtClean="0">
              <a:solidFill>
                <a:srgbClr val="000000"/>
              </a:solidFill>
            </a:endParaRP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200" dirty="0" smtClean="0">
              <a:solidFill>
                <a:srgbClr val="000000"/>
              </a:solidFill>
            </a:endParaRP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smtClean="0">
                <a:solidFill>
                  <a:srgbClr val="000000"/>
                </a:solidFill>
              </a:rPr>
              <a:t>The stages in the Linux Booting process are as follows:</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smtClean="0">
                <a:solidFill>
                  <a:srgbClr val="000000"/>
                </a:solidFill>
              </a:rPr>
              <a:t>	</a:t>
            </a:r>
            <a:r>
              <a:rPr lang="en-US" sz="2200" dirty="0" smtClean="0">
                <a:solidFill>
                  <a:srgbClr val="000000"/>
                </a:solidFill>
              </a:rPr>
              <a:t>1. System Start Up</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smtClean="0">
                <a:solidFill>
                  <a:srgbClr val="000000"/>
                </a:solidFill>
              </a:rPr>
              <a:t>	</a:t>
            </a:r>
            <a:r>
              <a:rPr lang="en-US" sz="2200" dirty="0" smtClean="0">
                <a:solidFill>
                  <a:srgbClr val="000000"/>
                </a:solidFill>
              </a:rPr>
              <a:t>2. BIOS (Basic Input Output)</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smtClean="0">
                <a:solidFill>
                  <a:srgbClr val="000000"/>
                </a:solidFill>
              </a:rPr>
              <a:t>	</a:t>
            </a:r>
            <a:r>
              <a:rPr lang="en-US" sz="2200" dirty="0" smtClean="0">
                <a:solidFill>
                  <a:srgbClr val="000000"/>
                </a:solidFill>
              </a:rPr>
              <a:t>3. MBR (Master Boot Record)			- Boot loader Stage 1</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smtClean="0">
                <a:solidFill>
                  <a:srgbClr val="000000"/>
                </a:solidFill>
              </a:rPr>
              <a:t>	</a:t>
            </a:r>
            <a:r>
              <a:rPr lang="en-US" sz="2200" dirty="0" smtClean="0">
                <a:solidFill>
                  <a:srgbClr val="000000"/>
                </a:solidFill>
              </a:rPr>
              <a:t>4. GRUB (Grand Unified Boot loader)	- Boot Loader Stage 2</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smtClean="0">
                <a:solidFill>
                  <a:srgbClr val="000000"/>
                </a:solidFill>
              </a:rPr>
              <a:t>	</a:t>
            </a:r>
            <a:r>
              <a:rPr lang="en-US" sz="2200" dirty="0" smtClean="0">
                <a:solidFill>
                  <a:srgbClr val="000000"/>
                </a:solidFill>
              </a:rPr>
              <a:t>5. Kernel</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smtClean="0">
                <a:solidFill>
                  <a:srgbClr val="000000"/>
                </a:solidFill>
              </a:rPr>
              <a:t>	</a:t>
            </a:r>
            <a:r>
              <a:rPr lang="en-US" sz="2200" dirty="0" smtClean="0">
                <a:solidFill>
                  <a:srgbClr val="000000"/>
                </a:solidFill>
              </a:rPr>
              <a:t>6. Init</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200" dirty="0" smtClean="0">
                <a:solidFill>
                  <a:srgbClr val="000000"/>
                </a:solidFill>
              </a:rPr>
              <a:t>	</a:t>
            </a:r>
            <a:r>
              <a:rPr lang="en-US" sz="2200" dirty="0" smtClean="0">
                <a:solidFill>
                  <a:srgbClr val="000000"/>
                </a:solidFill>
              </a:rPr>
              <a:t>7. Run leve</a:t>
            </a:r>
            <a:r>
              <a:rPr lang="en-US" sz="2200" dirty="0" smtClean="0">
                <a:solidFill>
                  <a:srgbClr val="000000"/>
                </a:solidFill>
              </a:rPr>
              <a:t>l</a:t>
            </a:r>
            <a:endParaRPr lang="en-US" sz="2200" dirty="0" smtClean="0">
              <a:solidFill>
                <a:srgbClr val="000000"/>
              </a:solidFill>
            </a:endParaRP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447800" y="0"/>
            <a:ext cx="7696200" cy="14351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System startup</a:t>
            </a:r>
            <a:r>
              <a:rPr lang="en-US" sz="4400" dirty="0">
                <a:solidFill>
                  <a:srgbClr val="FFFF00"/>
                </a:solidFill>
                <a:latin typeface="+mj-lt"/>
              </a:rPr>
              <a:t/>
            </a:r>
            <a:br>
              <a:rPr lang="en-US" sz="4400" dirty="0">
                <a:solidFill>
                  <a:srgbClr val="FFFF00"/>
                </a:solidFill>
                <a:latin typeface="+mj-lt"/>
              </a:rPr>
            </a:br>
            <a:endParaRPr lang="en-US" sz="4400" dirty="0">
              <a:solidFill>
                <a:srgbClr val="FFFF00"/>
              </a:solidFill>
              <a:latin typeface="+mj-lt"/>
            </a:endParaRPr>
          </a:p>
        </p:txBody>
      </p:sp>
      <p:sp>
        <p:nvSpPr>
          <p:cNvPr id="45059" name="Text Box 2"/>
          <p:cNvSpPr txBox="1">
            <a:spLocks noChangeArrowheads="1"/>
          </p:cNvSpPr>
          <p:nvPr/>
        </p:nvSpPr>
        <p:spPr bwMode="auto">
          <a:xfrm>
            <a:off x="242888" y="1014413"/>
            <a:ext cx="8707437" cy="5222875"/>
          </a:xfrm>
          <a:prstGeom prst="rect">
            <a:avLst/>
          </a:prstGeom>
          <a:noFill/>
          <a:ln w="9525">
            <a:noFill/>
            <a:round/>
            <a:headEnd/>
            <a:tailEnd/>
          </a:ln>
        </p:spPr>
        <p:txBody>
          <a:bodyPr lIns="90000" tIns="46800" rIns="90000" bIns="46800"/>
          <a:lstStyle/>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3500" b="1" dirty="0">
                <a:solidFill>
                  <a:srgbClr val="000000"/>
                </a:solidFill>
                <a:latin typeface="+mj-lt"/>
              </a:rPr>
              <a:t>How computer startup?</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800" dirty="0">
              <a:solidFill>
                <a:srgbClr val="000000"/>
              </a:solidFill>
              <a:latin typeface="+mj-lt"/>
            </a:endParaRP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solidFill>
                  <a:srgbClr val="000000"/>
                </a:solidFill>
                <a:latin typeface="+mj-lt"/>
              </a:rPr>
              <a:t>When you power on your system, the power is supplied to SMPS and to all the devices connected to the machine.</a:t>
            </a: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solidFill>
                  <a:srgbClr val="000000"/>
                </a:solidFill>
                <a:latin typeface="+mj-lt"/>
              </a:rPr>
              <a:t>The CPU starts running its sequence of operations stored in its memory.</a:t>
            </a: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solidFill>
                  <a:srgbClr val="000000"/>
                </a:solidFill>
                <a:latin typeface="+mj-lt"/>
              </a:rPr>
              <a:t>The first instruction it will run is to pass control to BIOS to do the POST.</a:t>
            </a: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800" dirty="0">
              <a:solidFill>
                <a:srgbClr val="000000"/>
              </a:solidFill>
              <a:latin typeface="+mj-lt"/>
            </a:endParaRP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800" dirty="0">
              <a:solidFill>
                <a:srgbClr val="000000"/>
              </a:solidFill>
              <a:latin typeface="+mj-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524000" y="0"/>
            <a:ext cx="73152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a:solidFill>
                  <a:srgbClr val="FFFF00"/>
                </a:solidFill>
                <a:latin typeface="+mj-lt"/>
              </a:rPr>
              <a:t>How Linux boot?</a:t>
            </a:r>
          </a:p>
        </p:txBody>
      </p:sp>
      <p:pic>
        <p:nvPicPr>
          <p:cNvPr id="95234" name="Picture 2" descr="http://static.thegeekstuff.com/wp-content/uploads/2011/02/linux-boot-process.png"/>
          <p:cNvPicPr>
            <a:picLocks noChangeAspect="1" noChangeArrowheads="1"/>
          </p:cNvPicPr>
          <p:nvPr/>
        </p:nvPicPr>
        <p:blipFill>
          <a:blip r:embed="rId3"/>
          <a:srcRect/>
          <a:stretch>
            <a:fillRect/>
          </a:stretch>
        </p:blipFill>
        <p:spPr bwMode="auto">
          <a:xfrm>
            <a:off x="1676400" y="1066800"/>
            <a:ext cx="6019800" cy="5159116"/>
          </a:xfrm>
          <a:prstGeom prst="rect">
            <a:avLst/>
          </a:prstGeom>
          <a:noFill/>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447800" y="0"/>
            <a:ext cx="7696200" cy="14351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smtClean="0">
                <a:solidFill>
                  <a:srgbClr val="FFFF00"/>
                </a:solidFill>
                <a:latin typeface="+mj-lt"/>
              </a:rPr>
              <a:t>BIOS</a:t>
            </a:r>
            <a:endParaRPr lang="en-US" sz="4400" dirty="0">
              <a:solidFill>
                <a:srgbClr val="FFFF00"/>
              </a:solidFill>
              <a:latin typeface="+mj-lt"/>
            </a:endParaRPr>
          </a:p>
        </p:txBody>
      </p:sp>
      <p:sp>
        <p:nvSpPr>
          <p:cNvPr id="3" name="TextBox 2"/>
          <p:cNvSpPr txBox="1"/>
          <p:nvPr/>
        </p:nvSpPr>
        <p:spPr>
          <a:xfrm>
            <a:off x="457200" y="1447800"/>
            <a:ext cx="7315200" cy="4062651"/>
          </a:xfrm>
          <a:prstGeom prst="rect">
            <a:avLst/>
          </a:prstGeom>
          <a:noFill/>
        </p:spPr>
        <p:txBody>
          <a:bodyPr wrap="square" rtlCol="0">
            <a:spAutoFit/>
          </a:bodyPr>
          <a:lstStyle/>
          <a:p>
            <a:r>
              <a:rPr lang="en-US" sz="2400" dirty="0" smtClean="0"/>
              <a:t>The BIOS takes care of two things:</a:t>
            </a:r>
          </a:p>
          <a:p>
            <a:pPr marL="342900" indent="-342900">
              <a:buAutoNum type="arabicPeriod"/>
            </a:pPr>
            <a:r>
              <a:rPr lang="en-US" sz="2400" dirty="0" smtClean="0"/>
              <a:t>POST (Power On Self Test) checks for the availability of hardware.</a:t>
            </a:r>
          </a:p>
          <a:p>
            <a:pPr marL="342900" indent="-342900">
              <a:buAutoNum type="arabicPeriod"/>
            </a:pPr>
            <a:endParaRPr lang="en-US" sz="2400" dirty="0" smtClean="0"/>
          </a:p>
          <a:p>
            <a:pPr marL="342900" indent="-342900">
              <a:buAutoNum type="arabicPeriod"/>
            </a:pPr>
            <a:r>
              <a:rPr lang="en-US" sz="2400" dirty="0" smtClean="0"/>
              <a:t>Selecting first Boot device – It detects the bootable device such as CD, Floppy or Hard disk.</a:t>
            </a:r>
          </a:p>
          <a:p>
            <a:pPr marL="342900" indent="-342900"/>
            <a:r>
              <a:rPr lang="en-US" sz="2400" dirty="0" smtClean="0"/>
              <a:t>		</a:t>
            </a:r>
          </a:p>
          <a:p>
            <a:pPr marL="342900" indent="-342900"/>
            <a:r>
              <a:rPr lang="en-US" sz="2400" dirty="0" smtClean="0"/>
              <a:t>	</a:t>
            </a:r>
            <a:r>
              <a:rPr lang="en-US" sz="2400" dirty="0" smtClean="0"/>
              <a:t>- It searches, loads and executes the boot loader program stage1 (MBR).</a:t>
            </a:r>
          </a:p>
          <a:p>
            <a:pPr marL="342900" indent="-342900"/>
            <a:r>
              <a:rPr lang="en-US" sz="2400" dirty="0" smtClean="0"/>
              <a:t>	</a:t>
            </a:r>
            <a:r>
              <a:rPr lang="en-US" sz="2400" dirty="0" smtClean="0"/>
              <a:t>- Control is given to this program.</a:t>
            </a:r>
          </a:p>
          <a:p>
            <a:pPr marL="342900" indent="-342900"/>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014413"/>
            <a:ext cx="8520112" cy="5221287"/>
          </a:xfrm>
        </p:spPr>
        <p:txBody>
          <a:bodyPr/>
          <a:lstStyle/>
          <a:p>
            <a:pPr algn="just"/>
            <a:r>
              <a:rPr lang="en-US" sz="2400" dirty="0" smtClean="0">
                <a:solidFill>
                  <a:srgbClr val="000066"/>
                </a:solidFill>
                <a:latin typeface="+mj-lt"/>
              </a:rPr>
              <a:t>The &amp;University of California, Berkeley, continued the development of its own version of Unix, called BSD (</a:t>
            </a:r>
            <a:r>
              <a:rPr lang="en-US" sz="2400" dirty="0" err="1" smtClean="0">
                <a:solidFill>
                  <a:srgbClr val="000066"/>
                </a:solidFill>
                <a:latin typeface="+mj-lt"/>
              </a:rPr>
              <a:t>Berkely</a:t>
            </a:r>
            <a:r>
              <a:rPr lang="en-US" sz="2400" dirty="0" smtClean="0">
                <a:solidFill>
                  <a:srgbClr val="000066"/>
                </a:solidFill>
                <a:latin typeface="+mj-lt"/>
              </a:rPr>
              <a:t> Software Distribution).</a:t>
            </a:r>
          </a:p>
          <a:p>
            <a:pPr algn="just"/>
            <a:r>
              <a:rPr lang="en-US" sz="2400" dirty="0" smtClean="0">
                <a:latin typeface="+mj-lt"/>
              </a:rPr>
              <a:t>Through 1980’s and 90’s, many </a:t>
            </a:r>
            <a:r>
              <a:rPr lang="en-US" sz="2400" dirty="0" err="1" smtClean="0">
                <a:latin typeface="+mj-lt"/>
              </a:rPr>
              <a:t>companis</a:t>
            </a:r>
            <a:r>
              <a:rPr lang="en-US" sz="2400" dirty="0" smtClean="0">
                <a:latin typeface="+mj-lt"/>
              </a:rPr>
              <a:t> commercialized and licensed their own versions of Unix.</a:t>
            </a:r>
          </a:p>
          <a:p>
            <a:pPr algn="just"/>
            <a:r>
              <a:rPr lang="en-US" sz="2400" dirty="0" smtClean="0">
                <a:latin typeface="+mj-lt"/>
              </a:rPr>
              <a:t>In early 1990’s, AT&amp;T sold all their rights including its further development to Novell.</a:t>
            </a:r>
          </a:p>
          <a:p>
            <a:pPr algn="just"/>
            <a:r>
              <a:rPr lang="en-US" sz="2400" dirty="0" smtClean="0">
                <a:latin typeface="+mj-lt"/>
              </a:rPr>
              <a:t>In 1995, Novell sold all their rights including its further development to SCO (Santa Cruz Operation).</a:t>
            </a:r>
          </a:p>
          <a:p>
            <a:pPr algn="just"/>
            <a:r>
              <a:rPr lang="en-US" sz="2400" dirty="0" smtClean="0">
                <a:latin typeface="+mj-lt"/>
              </a:rPr>
              <a:t>In 2005, Sun Microsystems released the majority of its code with Open Solaris</a:t>
            </a:r>
          </a:p>
          <a:p>
            <a:pPr algn="just"/>
            <a:r>
              <a:rPr lang="en-US" sz="2400" dirty="0" smtClean="0">
                <a:latin typeface="+mj-lt"/>
              </a:rPr>
              <a:t>BSD continued its development and released free version of </a:t>
            </a:r>
            <a:r>
              <a:rPr lang="en-US" sz="2400" dirty="0" err="1" smtClean="0">
                <a:latin typeface="+mj-lt"/>
              </a:rPr>
              <a:t>unix</a:t>
            </a:r>
            <a:r>
              <a:rPr lang="en-US" sz="2400" dirty="0" smtClean="0">
                <a:latin typeface="+mj-lt"/>
              </a:rPr>
              <a:t>, called FreeBSD.</a:t>
            </a:r>
            <a:endParaRPr lang="en-US" sz="2400" dirty="0">
              <a:latin typeface="+mj-lt"/>
            </a:endParaRPr>
          </a:p>
        </p:txBody>
      </p:sp>
      <p:sp>
        <p:nvSpPr>
          <p:cNvPr id="4" name="Title 1"/>
          <p:cNvSpPr>
            <a:spLocks noGrp="1"/>
          </p:cNvSpPr>
          <p:nvPr>
            <p:ph type="title"/>
          </p:nvPr>
        </p:nvSpPr>
        <p:spPr>
          <a:xfrm>
            <a:off x="3581400" y="0"/>
            <a:ext cx="2133600" cy="685800"/>
          </a:xfrm>
        </p:spPr>
        <p:txBody>
          <a:bodyPr/>
          <a:lstStyle/>
          <a:p>
            <a:r>
              <a:rPr lang="en-US" dirty="0" smtClean="0"/>
              <a:t> </a:t>
            </a:r>
            <a:r>
              <a:rPr lang="en-US" sz="4800" b="1" dirty="0" smtClean="0">
                <a:solidFill>
                  <a:srgbClr val="FBEF03"/>
                </a:solidFill>
              </a:rPr>
              <a:t>Unix</a:t>
            </a:r>
            <a:endParaRPr lang="en-US" b="1" dirty="0">
              <a:solidFill>
                <a:srgbClr val="FBEF03"/>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1600200" y="0"/>
            <a:ext cx="7543800" cy="914400"/>
          </a:xfrm>
          <a:prstGeom prst="rect">
            <a:avLst/>
          </a:prstGeom>
          <a:noFill/>
          <a:ln w="9525">
            <a:noFill/>
            <a:round/>
            <a:headEnd/>
            <a:tailEnd/>
          </a:ln>
        </p:spPr>
        <p:txBody>
          <a:bodyPr lIns="90000" tIns="46800" rIns="90000" bIns="46800"/>
          <a:lstStyle/>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4400" b="1" dirty="0" smtClean="0">
                <a:solidFill>
                  <a:srgbClr val="FFFF00"/>
                </a:solidFill>
              </a:rPr>
              <a:t>MBR</a:t>
            </a:r>
            <a:r>
              <a:rPr lang="th-TH" sz="4400" b="1" dirty="0" smtClean="0">
                <a:solidFill>
                  <a:srgbClr val="FFFF00"/>
                </a:solidFill>
              </a:rPr>
              <a:t> </a:t>
            </a:r>
            <a:r>
              <a:rPr lang="en-US" sz="4400" b="1" dirty="0" smtClean="0">
                <a:solidFill>
                  <a:srgbClr val="FFFF00"/>
                </a:solidFill>
              </a:rPr>
              <a:t>(Master Boot Record)</a:t>
            </a:r>
          </a:p>
        </p:txBody>
      </p:sp>
      <p:sp>
        <p:nvSpPr>
          <p:cNvPr id="49155" name="Text Box 2"/>
          <p:cNvSpPr txBox="1">
            <a:spLocks noChangeArrowheads="1"/>
          </p:cNvSpPr>
          <p:nvPr/>
        </p:nvSpPr>
        <p:spPr bwMode="auto">
          <a:xfrm>
            <a:off x="242888" y="1014413"/>
            <a:ext cx="8707437" cy="5222875"/>
          </a:xfrm>
          <a:prstGeom prst="rect">
            <a:avLst/>
          </a:prstGeom>
          <a:noFill/>
          <a:ln w="9525">
            <a:noFill/>
            <a:round/>
            <a:headEnd/>
            <a:tailEnd/>
          </a:ln>
        </p:spPr>
        <p:txBody>
          <a:bodyPr lIns="90000" tIns="46800" rIns="90000" bIns="46800"/>
          <a:lstStyle/>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3200" b="1" dirty="0" smtClean="0">
              <a:solidFill>
                <a:srgbClr val="000000"/>
              </a:solidFill>
              <a:latin typeface="+mj-lt"/>
            </a:endParaRP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solidFill>
                  <a:srgbClr val="000000"/>
                </a:solidFill>
              </a:rPr>
              <a:t>The MBR is a 512-byte sector, located in the first sector on the disk </a:t>
            </a:r>
            <a:r>
              <a:rPr lang="en-US" sz="2800" dirty="0" smtClean="0">
                <a:solidFill>
                  <a:srgbClr val="000000"/>
                </a:solidFill>
              </a:rPr>
              <a:t>.</a:t>
            </a: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solidFill>
                  <a:srgbClr val="000000"/>
                </a:solidFill>
              </a:rPr>
              <a:t>MBR is a location on disk which have details about </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solidFill>
                  <a:srgbClr val="000000"/>
                </a:solidFill>
              </a:rPr>
              <a:t>	</a:t>
            </a:r>
            <a:r>
              <a:rPr lang="en-US" sz="2800" dirty="0" smtClean="0">
                <a:solidFill>
                  <a:srgbClr val="000000"/>
                </a:solidFill>
              </a:rPr>
              <a:t>		1. Primary Boot Loader Code (446 bytes)</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solidFill>
                  <a:srgbClr val="000000"/>
                </a:solidFill>
              </a:rPr>
              <a:t>	</a:t>
            </a:r>
            <a:r>
              <a:rPr lang="en-US" sz="2800" dirty="0" smtClean="0">
                <a:solidFill>
                  <a:srgbClr val="000000"/>
                </a:solidFill>
              </a:rPr>
              <a:t>		2. Partition Table (64 bytes)</a:t>
            </a: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solidFill>
                  <a:srgbClr val="000000"/>
                </a:solidFill>
              </a:rPr>
              <a:t>	</a:t>
            </a:r>
            <a:r>
              <a:rPr lang="en-US" sz="2800" dirty="0" smtClean="0">
                <a:solidFill>
                  <a:srgbClr val="000000"/>
                </a:solidFill>
              </a:rPr>
              <a:t>		3. Magic number (2 bytes)</a:t>
            </a:r>
            <a:endParaRPr lang="en-US" sz="2800" dirty="0" smtClean="0">
              <a:solidFill>
                <a:srgbClr val="000000"/>
              </a:solidFill>
            </a:endParaRP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3200" dirty="0" smtClean="0">
                <a:solidFill>
                  <a:srgbClr val="000000"/>
                </a:solidFill>
                <a:latin typeface="+mj-lt"/>
              </a:rPr>
              <a:t>It loads second stage boot loader (GRUB).</a:t>
            </a:r>
          </a:p>
          <a:p>
            <a:pPr marL="341313" indent="-341313">
              <a:spcBef>
                <a:spcPts val="700"/>
              </a:spcBef>
              <a:buFont typeface="Times New Roman"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solidFill>
                  <a:srgbClr val="000000"/>
                </a:solidFill>
                <a:latin typeface="+mj-lt"/>
              </a:rPr>
              <a:t>GRUB is loaded from first sector of first partition.</a:t>
            </a:r>
            <a:endParaRPr lang="en-US" sz="2500" dirty="0" smtClean="0">
              <a:solidFill>
                <a:srgbClr val="000000"/>
              </a:solidFill>
              <a:latin typeface="+mj-lt"/>
            </a:endParaRPr>
          </a:p>
          <a:p>
            <a:pPr marL="341313" indent="-341313">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500" dirty="0">
              <a:solidFill>
                <a:srgbClr val="000000"/>
              </a:solidFill>
              <a:latin typeface="+mj-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1676400" y="0"/>
            <a:ext cx="74676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MBR</a:t>
            </a:r>
            <a:r>
              <a:rPr lang="th-TH" sz="4400" b="1" dirty="0">
                <a:solidFill>
                  <a:srgbClr val="FFFF00"/>
                </a:solidFill>
                <a:latin typeface="+mj-lt"/>
              </a:rPr>
              <a:t> </a:t>
            </a:r>
            <a:r>
              <a:rPr lang="en-US" sz="4400" b="1" dirty="0">
                <a:solidFill>
                  <a:srgbClr val="FFFF00"/>
                </a:solidFill>
                <a:latin typeface="+mj-lt"/>
              </a:rPr>
              <a:t>(Master Boot Record)</a:t>
            </a:r>
          </a:p>
        </p:txBody>
      </p:sp>
      <p:grpSp>
        <p:nvGrpSpPr>
          <p:cNvPr id="2" name="Group 2"/>
          <p:cNvGrpSpPr>
            <a:grpSpLocks/>
          </p:cNvGrpSpPr>
          <p:nvPr/>
        </p:nvGrpSpPr>
        <p:grpSpPr bwMode="auto">
          <a:xfrm>
            <a:off x="762000" y="990600"/>
            <a:ext cx="7466013" cy="5446713"/>
            <a:chOff x="480" y="624"/>
            <a:chExt cx="4703" cy="3431"/>
          </a:xfrm>
        </p:grpSpPr>
        <p:pic>
          <p:nvPicPr>
            <p:cNvPr id="50180" name="Picture 3"/>
            <p:cNvPicPr>
              <a:picLocks noChangeAspect="1" noChangeArrowheads="1"/>
            </p:cNvPicPr>
            <p:nvPr/>
          </p:nvPicPr>
          <p:blipFill>
            <a:blip r:embed="rId3"/>
            <a:srcRect/>
            <a:stretch>
              <a:fillRect/>
            </a:stretch>
          </p:blipFill>
          <p:spPr bwMode="auto">
            <a:xfrm>
              <a:off x="480" y="624"/>
              <a:ext cx="4704" cy="3432"/>
            </a:xfrm>
            <a:prstGeom prst="rect">
              <a:avLst/>
            </a:prstGeom>
            <a:noFill/>
            <a:ln w="9525">
              <a:noFill/>
              <a:round/>
              <a:headEnd/>
              <a:tailEnd/>
            </a:ln>
          </p:spPr>
        </p:pic>
        <p:sp>
          <p:nvSpPr>
            <p:cNvPr id="50181" name="Text Box 4"/>
            <p:cNvSpPr txBox="1">
              <a:spLocks noChangeArrowheads="1"/>
            </p:cNvSpPr>
            <p:nvPr/>
          </p:nvSpPr>
          <p:spPr bwMode="auto">
            <a:xfrm>
              <a:off x="480" y="624"/>
              <a:ext cx="4704" cy="3432"/>
            </a:xfrm>
            <a:prstGeom prst="rect">
              <a:avLst/>
            </a:prstGeom>
            <a:noFill/>
            <a:ln w="9525">
              <a:noFill/>
              <a:round/>
              <a:headEnd/>
              <a:tailEnd/>
            </a:ln>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ChangeArrowheads="1"/>
          </p:cNvSpPr>
          <p:nvPr/>
        </p:nvSpPr>
        <p:spPr bwMode="auto">
          <a:xfrm>
            <a:off x="228600" y="1066800"/>
            <a:ext cx="8458200" cy="5262979"/>
          </a:xfrm>
          <a:prstGeom prst="rect">
            <a:avLst/>
          </a:prstGeom>
          <a:noFill/>
          <a:ln w="9525">
            <a:noFill/>
            <a:miter lim="800000"/>
            <a:headEnd/>
            <a:tailEnd/>
          </a:ln>
        </p:spPr>
        <p:txBody>
          <a:bodyPr wrap="square">
            <a:spAutoFit/>
          </a:bodyPr>
          <a:lstStyle/>
          <a:p>
            <a:pPr>
              <a:buFont typeface="Arial" pitchFamily="34" charset="0"/>
              <a:buChar char="•"/>
            </a:pPr>
            <a:r>
              <a:rPr lang="en-US" sz="2400" dirty="0" smtClean="0">
                <a:solidFill>
                  <a:schemeClr val="tx1"/>
                </a:solidFill>
                <a:latin typeface="+mj-lt"/>
              </a:rPr>
              <a:t> GRUB </a:t>
            </a:r>
            <a:r>
              <a:rPr lang="en-US" sz="2400" dirty="0">
                <a:solidFill>
                  <a:schemeClr val="tx1"/>
                </a:solidFill>
                <a:latin typeface="+mj-lt"/>
              </a:rPr>
              <a:t>stands for </a:t>
            </a:r>
            <a:r>
              <a:rPr lang="en-US" sz="2400" b="1" dirty="0" err="1">
                <a:solidFill>
                  <a:schemeClr val="tx1"/>
                </a:solidFill>
                <a:latin typeface="+mj-lt"/>
              </a:rPr>
              <a:t>GRand</a:t>
            </a:r>
            <a:r>
              <a:rPr lang="en-US" sz="2400" b="1" dirty="0">
                <a:solidFill>
                  <a:schemeClr val="tx1"/>
                </a:solidFill>
                <a:latin typeface="+mj-lt"/>
              </a:rPr>
              <a:t> Unified </a:t>
            </a:r>
            <a:r>
              <a:rPr lang="en-US" sz="2400" b="1" dirty="0" err="1">
                <a:solidFill>
                  <a:schemeClr val="tx1"/>
                </a:solidFill>
                <a:latin typeface="+mj-lt"/>
              </a:rPr>
              <a:t>Bootloader</a:t>
            </a:r>
            <a:r>
              <a:rPr lang="en-US" sz="2400" b="1" dirty="0" smtClean="0">
                <a:solidFill>
                  <a:schemeClr val="tx1"/>
                </a:solidFill>
                <a:latin typeface="+mj-lt"/>
              </a:rPr>
              <a:t>.</a:t>
            </a:r>
          </a:p>
          <a:p>
            <a:pPr>
              <a:buFont typeface="Arial" pitchFamily="34" charset="0"/>
              <a:buChar char="•"/>
            </a:pPr>
            <a:endParaRPr lang="en-US" sz="2400" b="1" dirty="0" smtClean="0">
              <a:solidFill>
                <a:schemeClr val="tx1"/>
              </a:solidFill>
              <a:latin typeface="+mj-lt"/>
            </a:endParaRPr>
          </a:p>
          <a:p>
            <a:pPr>
              <a:buFont typeface="Arial" pitchFamily="34" charset="0"/>
              <a:buChar char="•"/>
            </a:pPr>
            <a:r>
              <a:rPr lang="en-US" sz="2400" dirty="0" smtClean="0">
                <a:latin typeface="+mj-lt"/>
              </a:rPr>
              <a:t> If </a:t>
            </a:r>
            <a:r>
              <a:rPr lang="en-US" sz="2400" dirty="0" smtClean="0">
                <a:latin typeface="+mj-lt"/>
              </a:rPr>
              <a:t>you have multiple kernel images installed on your system, you can choose which one to be executed</a:t>
            </a:r>
            <a:r>
              <a:rPr lang="en-US" sz="2400" dirty="0" smtClean="0">
                <a:latin typeface="+mj-lt"/>
              </a:rPr>
              <a:t>.</a:t>
            </a:r>
          </a:p>
          <a:p>
            <a:pPr>
              <a:buFont typeface="Arial" pitchFamily="34" charset="0"/>
              <a:buChar char="•"/>
            </a:pPr>
            <a:endParaRPr lang="en-US" sz="2400" dirty="0" smtClean="0">
              <a:latin typeface="+mj-lt"/>
            </a:endParaRPr>
          </a:p>
          <a:p>
            <a:pPr>
              <a:buFont typeface="Arial" pitchFamily="34" charset="0"/>
              <a:buChar char="•"/>
            </a:pPr>
            <a:r>
              <a:rPr lang="en-US" sz="2400" dirty="0" smtClean="0">
                <a:latin typeface="+mj-lt"/>
              </a:rPr>
              <a:t> It </a:t>
            </a:r>
            <a:r>
              <a:rPr lang="en-US" sz="2400" dirty="0" smtClean="0">
                <a:latin typeface="+mj-lt"/>
              </a:rPr>
              <a:t>loads the default kernel image </a:t>
            </a:r>
            <a:r>
              <a:rPr lang="en-US" sz="2400" dirty="0" smtClean="0">
                <a:latin typeface="+mj-lt"/>
              </a:rPr>
              <a:t>into the memory as </a:t>
            </a:r>
            <a:r>
              <a:rPr lang="en-US" sz="2400" dirty="0" smtClean="0">
                <a:latin typeface="+mj-lt"/>
              </a:rPr>
              <a:t>specified in the grub configuration file</a:t>
            </a:r>
            <a:r>
              <a:rPr lang="en-US" sz="2400" dirty="0" smtClean="0">
                <a:latin typeface="+mj-lt"/>
              </a:rPr>
              <a:t>.</a:t>
            </a:r>
          </a:p>
          <a:p>
            <a:pPr>
              <a:buFont typeface="Arial" pitchFamily="34" charset="0"/>
              <a:buChar char="•"/>
            </a:pPr>
            <a:endParaRPr lang="en-US" sz="2400" dirty="0" smtClean="0">
              <a:latin typeface="+mj-lt"/>
            </a:endParaRPr>
          </a:p>
          <a:p>
            <a:pPr>
              <a:buFont typeface="Arial" pitchFamily="34" charset="0"/>
              <a:buChar char="•"/>
            </a:pPr>
            <a:r>
              <a:rPr lang="en-US" sz="2400" dirty="0" smtClean="0">
                <a:latin typeface="+mj-lt"/>
              </a:rPr>
              <a:t> Grub </a:t>
            </a:r>
            <a:r>
              <a:rPr lang="en-US" sz="2400" dirty="0" smtClean="0">
                <a:latin typeface="+mj-lt"/>
              </a:rPr>
              <a:t>configuration file is /</a:t>
            </a:r>
            <a:r>
              <a:rPr lang="en-US" sz="2400" dirty="0" smtClean="0">
                <a:latin typeface="+mj-lt"/>
              </a:rPr>
              <a:t>boot/grub/</a:t>
            </a:r>
            <a:r>
              <a:rPr lang="en-US" sz="2400" dirty="0" err="1" smtClean="0">
                <a:latin typeface="+mj-lt"/>
              </a:rPr>
              <a:t>grub.conf</a:t>
            </a:r>
            <a:r>
              <a:rPr lang="en-US" sz="2400" dirty="0" smtClean="0">
                <a:latin typeface="+mj-lt"/>
              </a:rPr>
              <a:t>.</a:t>
            </a:r>
          </a:p>
          <a:p>
            <a:pPr>
              <a:buFont typeface="Arial" pitchFamily="34" charset="0"/>
              <a:buChar char="•"/>
            </a:pPr>
            <a:endParaRPr lang="en-US" sz="2400" dirty="0" smtClean="0">
              <a:latin typeface="+mj-lt"/>
            </a:endParaRPr>
          </a:p>
          <a:p>
            <a:pPr>
              <a:buFont typeface="Arial" pitchFamily="34" charset="0"/>
              <a:buChar char="•"/>
            </a:pPr>
            <a:r>
              <a:rPr lang="en-US" sz="2400" dirty="0" smtClean="0">
                <a:latin typeface="+mj-lt"/>
              </a:rPr>
              <a:t> GRUB </a:t>
            </a:r>
            <a:r>
              <a:rPr lang="en-US" sz="2400" dirty="0" smtClean="0">
                <a:latin typeface="+mj-lt"/>
              </a:rPr>
              <a:t>has the knowledge of the </a:t>
            </a:r>
            <a:r>
              <a:rPr lang="en-US" sz="2400" dirty="0" err="1" smtClean="0">
                <a:latin typeface="+mj-lt"/>
              </a:rPr>
              <a:t>filesystem</a:t>
            </a:r>
            <a:r>
              <a:rPr lang="en-US" sz="2400" dirty="0" smtClean="0">
                <a:latin typeface="+mj-lt"/>
              </a:rPr>
              <a:t> (the older Linux loader LILO didn’t understand </a:t>
            </a:r>
            <a:r>
              <a:rPr lang="en-US" sz="2400" dirty="0" err="1" smtClean="0">
                <a:latin typeface="+mj-lt"/>
              </a:rPr>
              <a:t>filesystem</a:t>
            </a:r>
            <a:r>
              <a:rPr lang="en-US" sz="2400" dirty="0" smtClean="0">
                <a:latin typeface="+mj-lt"/>
              </a:rPr>
              <a:t>).</a:t>
            </a:r>
          </a:p>
          <a:p>
            <a:pPr>
              <a:buFont typeface="Arial" pitchFamily="34" charset="0"/>
              <a:buChar char="•"/>
            </a:pPr>
            <a:endParaRPr lang="en-US" sz="2400" dirty="0" smtClean="0">
              <a:latin typeface="+mj-lt"/>
            </a:endParaRPr>
          </a:p>
          <a:p>
            <a:pPr>
              <a:buFont typeface="Arial" pitchFamily="34" charset="0"/>
              <a:buChar char="•"/>
            </a:pPr>
            <a:r>
              <a:rPr lang="en-US" sz="2400" b="1" dirty="0" smtClean="0">
                <a:solidFill>
                  <a:schemeClr val="tx1"/>
                </a:solidFill>
                <a:latin typeface="+mj-lt"/>
              </a:rPr>
              <a:t> </a:t>
            </a:r>
            <a:r>
              <a:rPr lang="en-US" sz="2400" b="1" dirty="0" smtClean="0">
                <a:solidFill>
                  <a:schemeClr val="tx1"/>
                </a:solidFill>
                <a:latin typeface="+mj-lt"/>
              </a:rPr>
              <a:t>It passes the control to the kernel.</a:t>
            </a:r>
            <a:endParaRPr lang="en-US" sz="2400" b="1" dirty="0">
              <a:solidFill>
                <a:schemeClr val="tx1"/>
              </a:solidFill>
              <a:latin typeface="+mj-lt"/>
            </a:endParaRPr>
          </a:p>
        </p:txBody>
      </p:sp>
      <p:sp>
        <p:nvSpPr>
          <p:cNvPr id="56323" name="Rectangle 2"/>
          <p:cNvSpPr>
            <a:spLocks noChangeArrowheads="1"/>
          </p:cNvSpPr>
          <p:nvPr/>
        </p:nvSpPr>
        <p:spPr bwMode="auto">
          <a:xfrm>
            <a:off x="2286000" y="0"/>
            <a:ext cx="5181600" cy="708025"/>
          </a:xfrm>
          <a:prstGeom prst="rect">
            <a:avLst/>
          </a:prstGeom>
          <a:noFill/>
          <a:ln w="9525">
            <a:noFill/>
            <a:miter lim="800000"/>
            <a:headEnd/>
            <a:tailEnd/>
          </a:ln>
        </p:spPr>
        <p:txBody>
          <a:bodyPr>
            <a:spAutoFit/>
          </a:bodyPr>
          <a:lstStyle/>
          <a:p>
            <a:pPr algn="ctr"/>
            <a:r>
              <a:rPr lang="en-US" sz="4000" b="1" dirty="0">
                <a:solidFill>
                  <a:srgbClr val="FFFF00"/>
                </a:solidFill>
                <a:latin typeface="+mj-lt"/>
              </a:rPr>
              <a:t>GRUB</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86000" y="0"/>
            <a:ext cx="5181600" cy="708025"/>
          </a:xfrm>
          <a:prstGeom prst="rect">
            <a:avLst/>
          </a:prstGeom>
          <a:noFill/>
          <a:ln w="9525">
            <a:noFill/>
            <a:miter lim="800000"/>
            <a:headEnd/>
            <a:tailEnd/>
          </a:ln>
        </p:spPr>
        <p:txBody>
          <a:bodyPr>
            <a:spAutoFit/>
          </a:bodyPr>
          <a:lstStyle/>
          <a:p>
            <a:pPr algn="ctr"/>
            <a:r>
              <a:rPr lang="en-US" sz="4000" b="1" dirty="0" smtClean="0">
                <a:solidFill>
                  <a:srgbClr val="FFFF00"/>
                </a:solidFill>
                <a:latin typeface="+mj-lt"/>
              </a:rPr>
              <a:t>Kernel</a:t>
            </a:r>
            <a:endParaRPr lang="en-US" sz="4000" b="1" dirty="0">
              <a:solidFill>
                <a:srgbClr val="FFFF00"/>
              </a:solidFill>
              <a:latin typeface="+mj-lt"/>
            </a:endParaRPr>
          </a:p>
        </p:txBody>
      </p:sp>
      <p:sp>
        <p:nvSpPr>
          <p:cNvPr id="3" name="TextBox 2"/>
          <p:cNvSpPr txBox="1"/>
          <p:nvPr/>
        </p:nvSpPr>
        <p:spPr>
          <a:xfrm>
            <a:off x="304800" y="990600"/>
            <a:ext cx="8001000" cy="5262979"/>
          </a:xfrm>
          <a:prstGeom prst="rect">
            <a:avLst/>
          </a:prstGeom>
          <a:noFill/>
        </p:spPr>
        <p:txBody>
          <a:bodyPr wrap="square" rtlCol="0">
            <a:spAutoFit/>
          </a:bodyPr>
          <a:lstStyle/>
          <a:p>
            <a:pPr>
              <a:buFont typeface="Arial" pitchFamily="34" charset="0"/>
              <a:buChar char="•"/>
            </a:pPr>
            <a:r>
              <a:rPr lang="en-US" dirty="0" smtClean="0"/>
              <a:t> </a:t>
            </a:r>
            <a:r>
              <a:rPr lang="en-US" sz="2400" dirty="0" smtClean="0">
                <a:latin typeface="+mj-lt"/>
              </a:rPr>
              <a:t>It mounts </a:t>
            </a:r>
            <a:r>
              <a:rPr lang="en-US" sz="2400" dirty="0" smtClean="0">
                <a:latin typeface="+mj-lt"/>
              </a:rPr>
              <a:t>the root file system as specified in the “root=” in </a:t>
            </a:r>
            <a:r>
              <a:rPr lang="en-US" sz="2400" dirty="0" err="1" smtClean="0">
                <a:latin typeface="+mj-lt"/>
              </a:rPr>
              <a:t>grub.conf</a:t>
            </a:r>
            <a:r>
              <a:rPr lang="en-US" sz="2400" dirty="0" smtClean="0">
                <a:latin typeface="+mj-lt"/>
              </a:rPr>
              <a:t> </a:t>
            </a:r>
            <a:r>
              <a:rPr lang="en-US" sz="2400" dirty="0" smtClean="0">
                <a:latin typeface="+mj-lt"/>
              </a:rPr>
              <a:t>.</a:t>
            </a:r>
          </a:p>
          <a:p>
            <a:pPr>
              <a:buFont typeface="Arial" pitchFamily="34" charset="0"/>
              <a:buChar char="•"/>
            </a:pPr>
            <a:endParaRPr lang="en-US" sz="2400" dirty="0" smtClean="0">
              <a:latin typeface="+mj-lt"/>
            </a:endParaRPr>
          </a:p>
          <a:p>
            <a:pPr>
              <a:buFont typeface="Arial" pitchFamily="34" charset="0"/>
              <a:buChar char="•"/>
            </a:pPr>
            <a:r>
              <a:rPr lang="en-US" sz="2400" dirty="0" smtClean="0">
                <a:latin typeface="+mj-lt"/>
              </a:rPr>
              <a:t>Kernel initializes and configures the computer’s memory and configures the various hardware attached to the system.</a:t>
            </a:r>
          </a:p>
          <a:p>
            <a:pPr>
              <a:buFont typeface="Arial" pitchFamily="34" charset="0"/>
              <a:buChar char="•"/>
            </a:pPr>
            <a:endParaRPr lang="en-US" sz="2400" dirty="0" smtClean="0">
              <a:latin typeface="+mj-lt"/>
            </a:endParaRPr>
          </a:p>
          <a:p>
            <a:pPr>
              <a:buFont typeface="Arial" pitchFamily="34" charset="0"/>
              <a:buChar char="•"/>
            </a:pPr>
            <a:r>
              <a:rPr lang="en-US" sz="2400" dirty="0" smtClean="0">
                <a:latin typeface="+mj-lt"/>
              </a:rPr>
              <a:t> </a:t>
            </a:r>
            <a:r>
              <a:rPr lang="en-US" sz="2400" dirty="0" err="1" smtClean="0">
                <a:latin typeface="+mj-lt"/>
              </a:rPr>
              <a:t>initrd</a:t>
            </a:r>
            <a:r>
              <a:rPr lang="en-US" sz="2400" dirty="0" smtClean="0">
                <a:latin typeface="+mj-lt"/>
              </a:rPr>
              <a:t> (Initial RAM disk) is booted and </a:t>
            </a:r>
            <a:r>
              <a:rPr lang="en-US" sz="2400" dirty="0" err="1" smtClean="0">
                <a:latin typeface="+mj-lt"/>
              </a:rPr>
              <a:t>mountes</a:t>
            </a:r>
            <a:r>
              <a:rPr lang="en-US" sz="2400" dirty="0" smtClean="0">
                <a:latin typeface="+mj-lt"/>
              </a:rPr>
              <a:t> as the temporary root File system that allows the kernel to fully boot without having to mount any physical disks.</a:t>
            </a:r>
          </a:p>
          <a:p>
            <a:pPr>
              <a:buFont typeface="Arial" pitchFamily="34" charset="0"/>
              <a:buChar char="•"/>
            </a:pPr>
            <a:endParaRPr lang="en-US" sz="2400" dirty="0" smtClean="0">
              <a:latin typeface="+mj-lt"/>
            </a:endParaRPr>
          </a:p>
          <a:p>
            <a:pPr>
              <a:buFont typeface="Arial" pitchFamily="34" charset="0"/>
              <a:buChar char="•"/>
            </a:pPr>
            <a:r>
              <a:rPr lang="en-US" sz="2400" dirty="0" smtClean="0">
                <a:latin typeface="+mj-lt"/>
              </a:rPr>
              <a:t> </a:t>
            </a:r>
            <a:r>
              <a:rPr lang="en-US" sz="2400" dirty="0" smtClean="0">
                <a:latin typeface="+mj-lt"/>
              </a:rPr>
              <a:t>After the kernel is booted, the </a:t>
            </a:r>
            <a:r>
              <a:rPr lang="en-US" sz="2400" dirty="0" err="1" smtClean="0">
                <a:latin typeface="+mj-lt"/>
              </a:rPr>
              <a:t>initrd</a:t>
            </a:r>
            <a:r>
              <a:rPr lang="en-US" sz="2400" dirty="0" smtClean="0">
                <a:latin typeface="+mj-lt"/>
              </a:rPr>
              <a:t> file system is </a:t>
            </a:r>
            <a:r>
              <a:rPr lang="en-US" sz="2400" dirty="0" err="1" smtClean="0">
                <a:latin typeface="+mj-lt"/>
              </a:rPr>
              <a:t>unmounted</a:t>
            </a:r>
            <a:r>
              <a:rPr lang="en-US" sz="2400" dirty="0" smtClean="0">
                <a:latin typeface="+mj-lt"/>
              </a:rPr>
              <a:t> and real root file system is mounted.</a:t>
            </a:r>
          </a:p>
          <a:p>
            <a:pPr>
              <a:buFont typeface="Arial" pitchFamily="34" charset="0"/>
              <a:buChar char="•"/>
            </a:pPr>
            <a:endParaRPr lang="en-US" sz="2400" dirty="0" smtClean="0">
              <a:latin typeface="+mj-lt"/>
            </a:endParaRPr>
          </a:p>
          <a:p>
            <a:pPr>
              <a:buFont typeface="Arial" pitchFamily="34" charset="0"/>
              <a:buChar char="•"/>
            </a:pPr>
            <a:r>
              <a:rPr lang="en-US" sz="2400" dirty="0" smtClean="0">
                <a:latin typeface="+mj-lt"/>
              </a:rPr>
              <a:t> </a:t>
            </a:r>
            <a:r>
              <a:rPr lang="en-US" sz="2400" dirty="0" smtClean="0">
                <a:latin typeface="+mj-lt"/>
              </a:rPr>
              <a:t>Kernel </a:t>
            </a:r>
            <a:r>
              <a:rPr lang="en-US" sz="2400" dirty="0" smtClean="0">
                <a:latin typeface="+mj-lt"/>
              </a:rPr>
              <a:t>executes the /</a:t>
            </a:r>
            <a:r>
              <a:rPr lang="en-US" sz="2400" dirty="0" err="1" smtClean="0">
                <a:latin typeface="+mj-lt"/>
              </a:rPr>
              <a:t>sbin</a:t>
            </a:r>
            <a:r>
              <a:rPr lang="en-US" sz="2400" dirty="0" smtClean="0">
                <a:latin typeface="+mj-lt"/>
              </a:rPr>
              <a:t>/init </a:t>
            </a:r>
            <a:r>
              <a:rPr lang="en-US" sz="2400" dirty="0" smtClean="0">
                <a:latin typeface="+mj-lt"/>
              </a:rPr>
              <a:t>program.</a:t>
            </a:r>
            <a:endParaRPr lang="en-US" sz="2400" dirty="0">
              <a:latin typeface="+mj-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86000" y="0"/>
            <a:ext cx="5181600" cy="708025"/>
          </a:xfrm>
          <a:prstGeom prst="rect">
            <a:avLst/>
          </a:prstGeom>
          <a:noFill/>
          <a:ln w="9525">
            <a:noFill/>
            <a:miter lim="800000"/>
            <a:headEnd/>
            <a:tailEnd/>
          </a:ln>
        </p:spPr>
        <p:txBody>
          <a:bodyPr>
            <a:spAutoFit/>
          </a:bodyPr>
          <a:lstStyle/>
          <a:p>
            <a:pPr algn="ctr"/>
            <a:r>
              <a:rPr lang="en-US" sz="4000" b="1" dirty="0" smtClean="0">
                <a:solidFill>
                  <a:srgbClr val="FFFF00"/>
                </a:solidFill>
                <a:latin typeface="+mj-lt"/>
              </a:rPr>
              <a:t>Init</a:t>
            </a:r>
            <a:endParaRPr lang="en-US" sz="4000" b="1" dirty="0">
              <a:solidFill>
                <a:srgbClr val="FFFF00"/>
              </a:solidFill>
              <a:latin typeface="+mj-lt"/>
            </a:endParaRPr>
          </a:p>
        </p:txBody>
      </p:sp>
      <p:sp>
        <p:nvSpPr>
          <p:cNvPr id="4" name="TextBox 3"/>
          <p:cNvSpPr txBox="1"/>
          <p:nvPr/>
        </p:nvSpPr>
        <p:spPr>
          <a:xfrm>
            <a:off x="381000" y="990600"/>
            <a:ext cx="8305800" cy="5509200"/>
          </a:xfrm>
          <a:prstGeom prst="rect">
            <a:avLst/>
          </a:prstGeom>
          <a:noFill/>
        </p:spPr>
        <p:txBody>
          <a:bodyPr wrap="square" rtlCol="0">
            <a:spAutoFit/>
          </a:bodyPr>
          <a:lstStyle/>
          <a:p>
            <a:pPr>
              <a:buFont typeface="Arial" pitchFamily="34" charset="0"/>
              <a:buChar char="•"/>
            </a:pPr>
            <a:r>
              <a:rPr lang="en-US" dirty="0" smtClean="0"/>
              <a:t> </a:t>
            </a:r>
            <a:r>
              <a:rPr lang="en-US" sz="2200" dirty="0" smtClean="0">
                <a:latin typeface="+mj-lt"/>
              </a:rPr>
              <a:t>Init is the first program to be executed by the Linux kernel and therefore has always the </a:t>
            </a:r>
            <a:r>
              <a:rPr lang="en-US" sz="2200" dirty="0" err="1" smtClean="0">
                <a:latin typeface="+mj-lt"/>
              </a:rPr>
              <a:t>Pid</a:t>
            </a:r>
            <a:r>
              <a:rPr lang="en-US" sz="2200" dirty="0" smtClean="0">
                <a:latin typeface="+mj-lt"/>
              </a:rPr>
              <a:t> of 1.</a:t>
            </a:r>
          </a:p>
          <a:p>
            <a:pPr>
              <a:buFont typeface="Arial" pitchFamily="34" charset="0"/>
              <a:buChar char="•"/>
            </a:pPr>
            <a:endParaRPr lang="en-US" sz="2200" dirty="0" smtClean="0">
              <a:latin typeface="+mj-lt"/>
            </a:endParaRPr>
          </a:p>
          <a:p>
            <a:pPr>
              <a:buFont typeface="Arial" pitchFamily="34" charset="0"/>
              <a:buChar char="•"/>
            </a:pPr>
            <a:r>
              <a:rPr lang="en-US" sz="2200" dirty="0" smtClean="0">
                <a:latin typeface="+mj-lt"/>
              </a:rPr>
              <a:t>It is considered as the parent process of all the processes that run under Linux.</a:t>
            </a:r>
          </a:p>
          <a:p>
            <a:pPr>
              <a:buFont typeface="Arial" pitchFamily="34" charset="0"/>
              <a:buChar char="•"/>
            </a:pPr>
            <a:endParaRPr lang="en-US" sz="2200" dirty="0" smtClean="0">
              <a:latin typeface="+mj-lt"/>
            </a:endParaRPr>
          </a:p>
          <a:p>
            <a:pPr>
              <a:buFont typeface="Arial" pitchFamily="34" charset="0"/>
              <a:buChar char="•"/>
            </a:pPr>
            <a:r>
              <a:rPr lang="en-US" sz="2200" dirty="0" smtClean="0">
                <a:latin typeface="+mj-lt"/>
              </a:rPr>
              <a:t>The first process it runs is the script /etc/</a:t>
            </a:r>
            <a:r>
              <a:rPr lang="en-US" sz="2200" dirty="0" err="1" smtClean="0">
                <a:latin typeface="+mj-lt"/>
              </a:rPr>
              <a:t>rc.d</a:t>
            </a:r>
            <a:r>
              <a:rPr lang="en-US" sz="2200" dirty="0" smtClean="0">
                <a:latin typeface="+mj-lt"/>
              </a:rPr>
              <a:t>/</a:t>
            </a:r>
            <a:r>
              <a:rPr lang="en-US" sz="2200" dirty="0" err="1" smtClean="0">
                <a:latin typeface="+mj-lt"/>
              </a:rPr>
              <a:t>rc.sysinit</a:t>
            </a:r>
            <a:r>
              <a:rPr lang="en-US" sz="2200" dirty="0" smtClean="0">
                <a:latin typeface="+mj-lt"/>
              </a:rPr>
              <a:t>.</a:t>
            </a:r>
          </a:p>
          <a:p>
            <a:pPr>
              <a:buFont typeface="Arial" pitchFamily="34" charset="0"/>
              <a:buChar char="•"/>
            </a:pPr>
            <a:endParaRPr lang="en-US" sz="2200" dirty="0" smtClean="0">
              <a:latin typeface="+mj-lt"/>
            </a:endParaRPr>
          </a:p>
          <a:p>
            <a:pPr>
              <a:buFont typeface="Arial" pitchFamily="34" charset="0"/>
              <a:buChar char="•"/>
            </a:pPr>
            <a:r>
              <a:rPr lang="en-US" sz="2200" dirty="0" smtClean="0">
                <a:latin typeface="+mj-lt"/>
              </a:rPr>
              <a:t> </a:t>
            </a:r>
            <a:r>
              <a:rPr lang="en-US" sz="2200" dirty="0" smtClean="0">
                <a:latin typeface="+mj-lt"/>
              </a:rPr>
              <a:t>Then it runs /etc/</a:t>
            </a:r>
            <a:r>
              <a:rPr lang="en-US" sz="2200" dirty="0" err="1" smtClean="0">
                <a:latin typeface="+mj-lt"/>
              </a:rPr>
              <a:t>inittab</a:t>
            </a:r>
            <a:r>
              <a:rPr lang="en-US" sz="2200" dirty="0" smtClean="0">
                <a:latin typeface="+mj-lt"/>
              </a:rPr>
              <a:t> to identify the default run level.</a:t>
            </a:r>
          </a:p>
          <a:p>
            <a:pPr>
              <a:buFont typeface="Arial" pitchFamily="34" charset="0"/>
              <a:buChar char="•"/>
            </a:pPr>
            <a:endParaRPr lang="en-US" sz="2200" dirty="0" smtClean="0">
              <a:latin typeface="+mj-lt"/>
            </a:endParaRPr>
          </a:p>
          <a:p>
            <a:pPr>
              <a:buFont typeface="Arial" pitchFamily="34" charset="0"/>
              <a:buChar char="•"/>
            </a:pPr>
            <a:r>
              <a:rPr lang="en-US" sz="2200" dirty="0" smtClean="0">
                <a:latin typeface="+mj-lt"/>
              </a:rPr>
              <a:t> </a:t>
            </a:r>
            <a:r>
              <a:rPr lang="en-US" sz="2200" dirty="0" smtClean="0">
                <a:latin typeface="+mj-lt"/>
              </a:rPr>
              <a:t>Then the init command sets the </a:t>
            </a:r>
            <a:r>
              <a:rPr lang="en-US" sz="2200" dirty="0" err="1" smtClean="0">
                <a:latin typeface="+mj-lt"/>
              </a:rPr>
              <a:t>the</a:t>
            </a:r>
            <a:r>
              <a:rPr lang="en-US" sz="2200" dirty="0" smtClean="0">
                <a:latin typeface="+mj-lt"/>
              </a:rPr>
              <a:t> source function library /etc/</a:t>
            </a:r>
            <a:r>
              <a:rPr lang="en-US" sz="2200" dirty="0" err="1" smtClean="0">
                <a:latin typeface="+mj-lt"/>
              </a:rPr>
              <a:t>rc.d</a:t>
            </a:r>
            <a:r>
              <a:rPr lang="en-US" sz="2200" dirty="0" smtClean="0">
                <a:latin typeface="+mj-lt"/>
              </a:rPr>
              <a:t>/</a:t>
            </a:r>
            <a:r>
              <a:rPr lang="en-US" sz="2200" dirty="0" err="1" smtClean="0">
                <a:latin typeface="+mj-lt"/>
              </a:rPr>
              <a:t>init.d</a:t>
            </a:r>
            <a:r>
              <a:rPr lang="en-US" sz="2200" dirty="0" smtClean="0">
                <a:latin typeface="+mj-lt"/>
              </a:rPr>
              <a:t>/functions for the system which configures how to start, kill and determine the </a:t>
            </a:r>
            <a:r>
              <a:rPr lang="en-US" sz="2200" dirty="0" err="1" smtClean="0">
                <a:latin typeface="+mj-lt"/>
              </a:rPr>
              <a:t>Pid</a:t>
            </a:r>
            <a:r>
              <a:rPr lang="en-US" sz="2200" dirty="0" smtClean="0">
                <a:latin typeface="+mj-lt"/>
              </a:rPr>
              <a:t> of the program.</a:t>
            </a:r>
          </a:p>
          <a:p>
            <a:pPr>
              <a:buFont typeface="Arial" pitchFamily="34" charset="0"/>
              <a:buChar char="•"/>
            </a:pPr>
            <a:endParaRPr lang="en-US" sz="2200" dirty="0" smtClean="0">
              <a:latin typeface="+mj-lt"/>
            </a:endParaRPr>
          </a:p>
          <a:p>
            <a:pPr>
              <a:buFont typeface="Arial" pitchFamily="34" charset="0"/>
              <a:buChar char="•"/>
            </a:pPr>
            <a:r>
              <a:rPr lang="en-US" sz="2200" dirty="0" smtClean="0">
                <a:latin typeface="+mj-lt"/>
              </a:rPr>
              <a:t>For each run level, there is specific </a:t>
            </a:r>
            <a:r>
              <a:rPr lang="en-US" sz="2200" dirty="0" err="1" smtClean="0">
                <a:latin typeface="+mj-lt"/>
              </a:rPr>
              <a:t>rc</a:t>
            </a:r>
            <a:r>
              <a:rPr lang="en-US" sz="2200" dirty="0" smtClean="0">
                <a:latin typeface="+mj-lt"/>
              </a:rPr>
              <a:t> directory. For </a:t>
            </a:r>
            <a:r>
              <a:rPr lang="en-US" sz="2200" dirty="0" err="1" smtClean="0">
                <a:latin typeface="+mj-lt"/>
              </a:rPr>
              <a:t>eg</a:t>
            </a:r>
            <a:r>
              <a:rPr lang="en-US" sz="2200" dirty="0" smtClean="0">
                <a:latin typeface="+mj-lt"/>
              </a:rPr>
              <a:t> : etc/</a:t>
            </a:r>
            <a:r>
              <a:rPr lang="en-US" sz="2200" dirty="0" err="1" smtClean="0">
                <a:latin typeface="+mj-lt"/>
              </a:rPr>
              <a:t>rc.d</a:t>
            </a:r>
            <a:r>
              <a:rPr lang="en-US" sz="2200" dirty="0" smtClean="0">
                <a:latin typeface="+mj-lt"/>
              </a:rPr>
              <a:t>/rc5.d for run level 5.</a:t>
            </a:r>
            <a:endParaRPr lang="en-US" sz="2200" dirty="0">
              <a:latin typeface="+mj-l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1600200" y="0"/>
            <a:ext cx="75438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cs typeface="Times New Roman" pitchFamily="18" charset="0"/>
              </a:rPr>
              <a:t>Shutting Down </a:t>
            </a:r>
          </a:p>
        </p:txBody>
      </p:sp>
      <p:sp>
        <p:nvSpPr>
          <p:cNvPr id="64515" name="Text Box 2"/>
          <p:cNvSpPr txBox="1">
            <a:spLocks noChangeArrowheads="1"/>
          </p:cNvSpPr>
          <p:nvPr/>
        </p:nvSpPr>
        <p:spPr bwMode="auto">
          <a:xfrm>
            <a:off x="457200" y="1371600"/>
            <a:ext cx="8305800" cy="5029200"/>
          </a:xfrm>
          <a:prstGeom prst="rect">
            <a:avLst/>
          </a:prstGeom>
          <a:noFill/>
          <a:ln w="9525">
            <a:noFill/>
            <a:round/>
            <a:headEnd/>
            <a:tailEnd/>
          </a:ln>
        </p:spPr>
        <p:txBody>
          <a:bodyPr lIns="90000" tIns="46800" rIns="90000" bIns="46800"/>
          <a:lstStyle/>
          <a:p>
            <a:pPr marL="341313" indent="-341313" algn="just">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solidFill>
                  <a:srgbClr val="000000"/>
                </a:solidFill>
                <a:latin typeface="+mj-lt"/>
                <a:cs typeface="Times New Roman" pitchFamily="18" charset="0"/>
              </a:rPr>
              <a:t>command</a:t>
            </a:r>
            <a:r>
              <a:rPr lang="en-US" b="1" dirty="0">
                <a:solidFill>
                  <a:srgbClr val="000000"/>
                </a:solidFill>
                <a:latin typeface="+mj-lt"/>
                <a:cs typeface="Courier New" pitchFamily="49" charset="0"/>
              </a:rPr>
              <a:t> </a:t>
            </a:r>
            <a:r>
              <a:rPr lang="en-US" dirty="0">
                <a:solidFill>
                  <a:srgbClr val="000000"/>
                </a:solidFill>
                <a:latin typeface="+mj-lt"/>
                <a:cs typeface="Courier New" pitchFamily="49" charset="0"/>
              </a:rPr>
              <a:t>&gt;</a:t>
            </a:r>
            <a:r>
              <a:rPr lang="en-US" b="1" dirty="0">
                <a:solidFill>
                  <a:srgbClr val="000000"/>
                </a:solidFill>
                <a:latin typeface="+mj-lt"/>
                <a:cs typeface="Courier New" pitchFamily="49" charset="0"/>
              </a:rPr>
              <a:t> /</a:t>
            </a:r>
            <a:r>
              <a:rPr lang="en-US" b="1" dirty="0" err="1">
                <a:solidFill>
                  <a:srgbClr val="000000"/>
                </a:solidFill>
                <a:latin typeface="+mj-lt"/>
                <a:cs typeface="Courier New" pitchFamily="49" charset="0"/>
              </a:rPr>
              <a:t>sbin</a:t>
            </a:r>
            <a:r>
              <a:rPr lang="en-US" b="1" dirty="0">
                <a:solidFill>
                  <a:srgbClr val="000000"/>
                </a:solidFill>
                <a:latin typeface="+mj-lt"/>
                <a:cs typeface="Courier New" pitchFamily="49" charset="0"/>
              </a:rPr>
              <a:t>/shutdown</a:t>
            </a:r>
            <a:r>
              <a:rPr lang="en-US" dirty="0">
                <a:solidFill>
                  <a:srgbClr val="000000"/>
                </a:solidFill>
                <a:latin typeface="+mj-lt"/>
                <a:cs typeface="Times New Roman" pitchFamily="18" charset="0"/>
              </a:rPr>
              <a:t> </a:t>
            </a:r>
          </a:p>
          <a:p>
            <a:pPr marL="341313" indent="-341313" algn="just">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solidFill>
                <a:srgbClr val="000000"/>
              </a:solidFill>
              <a:latin typeface="+mj-lt"/>
              <a:cs typeface="Times New Roman" pitchFamily="18" charset="0"/>
            </a:endParaRPr>
          </a:p>
          <a:p>
            <a:pPr marL="341313" indent="-341313" algn="just">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solidFill>
                  <a:srgbClr val="000000"/>
                </a:solidFill>
                <a:latin typeface="+mj-lt"/>
                <a:cs typeface="Times New Roman" pitchFamily="18" charset="0"/>
              </a:rPr>
              <a:t>T</a:t>
            </a:r>
            <a:r>
              <a:rPr lang="en-US" dirty="0" smtClean="0">
                <a:solidFill>
                  <a:srgbClr val="000000"/>
                </a:solidFill>
                <a:latin typeface="+mj-lt"/>
                <a:cs typeface="Times New Roman" pitchFamily="18" charset="0"/>
              </a:rPr>
              <a:t>wo </a:t>
            </a:r>
            <a:r>
              <a:rPr lang="en-US" dirty="0">
                <a:solidFill>
                  <a:srgbClr val="000000"/>
                </a:solidFill>
                <a:latin typeface="+mj-lt"/>
                <a:cs typeface="Times New Roman" pitchFamily="18" charset="0"/>
              </a:rPr>
              <a:t>most common uses are: </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sbin</a:t>
            </a:r>
            <a:r>
              <a:rPr lang="en-US" b="1" dirty="0">
                <a:solidFill>
                  <a:srgbClr val="000000"/>
                </a:solidFill>
                <a:latin typeface="+mj-lt"/>
                <a:cs typeface="Courier New" pitchFamily="49" charset="0"/>
              </a:rPr>
              <a:t>/shutdown -h now</a:t>
            </a:r>
            <a:r>
              <a:rPr lang="en-US" b="1" dirty="0">
                <a:solidFill>
                  <a:srgbClr val="000000"/>
                </a:solidFill>
                <a:latin typeface="+mj-lt"/>
                <a:cs typeface="Times New Roman" pitchFamily="18" charset="0"/>
              </a:rPr>
              <a:t> </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sbin</a:t>
            </a:r>
            <a:r>
              <a:rPr lang="en-US" b="1" dirty="0">
                <a:solidFill>
                  <a:srgbClr val="000000"/>
                </a:solidFill>
                <a:latin typeface="+mj-lt"/>
                <a:cs typeface="Courier New" pitchFamily="49" charset="0"/>
              </a:rPr>
              <a:t>/shutdown -r now</a:t>
            </a:r>
            <a:r>
              <a:rPr lang="en-US" b="1" dirty="0">
                <a:solidFill>
                  <a:srgbClr val="000000"/>
                </a:solidFill>
                <a:latin typeface="+mj-lt"/>
                <a:cs typeface="Times New Roman" pitchFamily="18" charset="0"/>
              </a:rPr>
              <a:t> </a:t>
            </a:r>
          </a:p>
          <a:p>
            <a:pPr marL="341313" indent="-341313" algn="just">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solidFill>
                <a:srgbClr val="000000"/>
              </a:solidFill>
              <a:latin typeface="+mj-lt"/>
              <a:cs typeface="Times New Roman" pitchFamily="18" charset="0"/>
            </a:endParaRPr>
          </a:p>
          <a:p>
            <a:pPr marL="341313" indent="-341313" algn="just">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solidFill>
                  <a:srgbClr val="000000"/>
                </a:solidFill>
                <a:latin typeface="+mj-lt"/>
                <a:cs typeface="Times New Roman" pitchFamily="18" charset="0"/>
              </a:rPr>
              <a:t>After shutting everything down, the </a:t>
            </a:r>
            <a:r>
              <a:rPr lang="en-US" dirty="0">
                <a:solidFill>
                  <a:srgbClr val="000000"/>
                </a:solidFill>
                <a:latin typeface="+mj-lt"/>
                <a:cs typeface="Courier New" pitchFamily="49" charset="0"/>
              </a:rPr>
              <a:t>-h</a:t>
            </a:r>
            <a:r>
              <a:rPr lang="en-US" dirty="0">
                <a:solidFill>
                  <a:srgbClr val="000000"/>
                </a:solidFill>
                <a:latin typeface="+mj-lt"/>
                <a:cs typeface="Times New Roman" pitchFamily="18" charset="0"/>
              </a:rPr>
              <a:t> option will </a:t>
            </a:r>
            <a:r>
              <a:rPr lang="en-US" b="1" dirty="0">
                <a:solidFill>
                  <a:srgbClr val="000000"/>
                </a:solidFill>
                <a:latin typeface="+mj-lt"/>
                <a:cs typeface="Times New Roman" pitchFamily="18" charset="0"/>
              </a:rPr>
              <a:t>halt</a:t>
            </a:r>
            <a:r>
              <a:rPr lang="en-US" dirty="0">
                <a:solidFill>
                  <a:srgbClr val="000000"/>
                </a:solidFill>
                <a:latin typeface="+mj-lt"/>
                <a:cs typeface="Times New Roman" pitchFamily="18" charset="0"/>
              </a:rPr>
              <a:t> the machine, and the </a:t>
            </a:r>
            <a:r>
              <a:rPr lang="en-US" dirty="0">
                <a:solidFill>
                  <a:srgbClr val="000000"/>
                </a:solidFill>
                <a:latin typeface="+mj-lt"/>
                <a:cs typeface="Courier New" pitchFamily="49" charset="0"/>
              </a:rPr>
              <a:t>-r</a:t>
            </a:r>
            <a:r>
              <a:rPr lang="en-US" dirty="0">
                <a:solidFill>
                  <a:srgbClr val="000000"/>
                </a:solidFill>
                <a:latin typeface="+mj-lt"/>
                <a:cs typeface="Times New Roman" pitchFamily="18" charset="0"/>
              </a:rPr>
              <a:t> option will </a:t>
            </a:r>
            <a:r>
              <a:rPr lang="en-US" b="1" dirty="0">
                <a:solidFill>
                  <a:srgbClr val="000000"/>
                </a:solidFill>
                <a:latin typeface="+mj-lt"/>
                <a:cs typeface="Times New Roman" pitchFamily="18" charset="0"/>
              </a:rPr>
              <a:t>reboot</a:t>
            </a:r>
            <a:r>
              <a:rPr lang="en-US" dirty="0">
                <a:solidFill>
                  <a:srgbClr val="000000"/>
                </a:solidFill>
                <a:latin typeface="+mj-lt"/>
                <a:cs typeface="Times New Roman" pitchFamily="18" charset="0"/>
              </a:rPr>
              <a:t>. </a:t>
            </a:r>
          </a:p>
          <a:p>
            <a:pPr marL="341313" indent="-341313" algn="just">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solidFill>
                <a:srgbClr val="000000"/>
              </a:solidFill>
              <a:latin typeface="+mj-lt"/>
              <a:cs typeface="Times New Roman" pitchFamily="18" charset="0"/>
            </a:endParaRPr>
          </a:p>
          <a:p>
            <a:pPr marL="341313" indent="-341313" algn="just">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solidFill>
                  <a:srgbClr val="000000"/>
                </a:solidFill>
                <a:latin typeface="+mj-lt"/>
                <a:cs typeface="Times New Roman" pitchFamily="18" charset="0"/>
              </a:rPr>
              <a:t>Non-root users can use the </a:t>
            </a:r>
            <a:r>
              <a:rPr lang="en-US" b="1" dirty="0">
                <a:solidFill>
                  <a:srgbClr val="000000"/>
                </a:solidFill>
                <a:latin typeface="+mj-lt"/>
                <a:cs typeface="Courier New" pitchFamily="49" charset="0"/>
              </a:rPr>
              <a:t>reboot</a:t>
            </a:r>
            <a:r>
              <a:rPr lang="en-US" b="1" dirty="0">
                <a:solidFill>
                  <a:srgbClr val="000000"/>
                </a:solidFill>
                <a:latin typeface="+mj-lt"/>
                <a:cs typeface="Times New Roman" pitchFamily="18" charset="0"/>
              </a:rPr>
              <a:t> </a:t>
            </a:r>
            <a:r>
              <a:rPr lang="en-US" dirty="0">
                <a:solidFill>
                  <a:srgbClr val="000000"/>
                </a:solidFill>
                <a:latin typeface="+mj-lt"/>
                <a:cs typeface="Times New Roman" pitchFamily="18" charset="0"/>
              </a:rPr>
              <a:t>and </a:t>
            </a:r>
            <a:r>
              <a:rPr lang="en-US" b="1" dirty="0">
                <a:solidFill>
                  <a:srgbClr val="000000"/>
                </a:solidFill>
                <a:latin typeface="+mj-lt"/>
                <a:cs typeface="Courier New" pitchFamily="49" charset="0"/>
              </a:rPr>
              <a:t>halt</a:t>
            </a:r>
            <a:r>
              <a:rPr lang="en-US" b="1" dirty="0">
                <a:solidFill>
                  <a:srgbClr val="000000"/>
                </a:solidFill>
                <a:latin typeface="+mj-lt"/>
                <a:cs typeface="Times New Roman" pitchFamily="18" charset="0"/>
              </a:rPr>
              <a:t> </a:t>
            </a:r>
            <a:r>
              <a:rPr lang="en-US" dirty="0">
                <a:solidFill>
                  <a:srgbClr val="000000"/>
                </a:solidFill>
                <a:latin typeface="+mj-lt"/>
                <a:cs typeface="Times New Roman" pitchFamily="18" charset="0"/>
              </a:rPr>
              <a:t>commands to shut down the system while in </a:t>
            </a:r>
            <a:r>
              <a:rPr lang="en-US" dirty="0" err="1">
                <a:solidFill>
                  <a:srgbClr val="000000"/>
                </a:solidFill>
                <a:latin typeface="+mj-lt"/>
                <a:cs typeface="Times New Roman" pitchFamily="18" charset="0"/>
              </a:rPr>
              <a:t>runlevels</a:t>
            </a:r>
            <a:r>
              <a:rPr lang="en-US" dirty="0">
                <a:solidFill>
                  <a:srgbClr val="000000"/>
                </a:solidFill>
                <a:latin typeface="+mj-lt"/>
                <a:cs typeface="Times New Roman" pitchFamily="18" charset="0"/>
              </a:rPr>
              <a:t> 1 through 5.</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1676400" y="0"/>
            <a:ext cx="74676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Shutdown: Warning</a:t>
            </a:r>
          </a:p>
        </p:txBody>
      </p:sp>
      <p:sp>
        <p:nvSpPr>
          <p:cNvPr id="65539" name="Text Box 2"/>
          <p:cNvSpPr txBox="1">
            <a:spLocks noChangeArrowheads="1"/>
          </p:cNvSpPr>
          <p:nvPr/>
        </p:nvSpPr>
        <p:spPr bwMode="auto">
          <a:xfrm>
            <a:off x="76200" y="1311306"/>
            <a:ext cx="8305800" cy="4648200"/>
          </a:xfrm>
          <a:prstGeom prst="rect">
            <a:avLst/>
          </a:prstGeom>
          <a:noFill/>
          <a:ln w="9525">
            <a:noFill/>
            <a:round/>
            <a:headEnd/>
            <a:tailEnd/>
          </a:ln>
        </p:spPr>
        <p:txBody>
          <a:bodyPr lIns="90000" tIns="46800" rIns="90000" bIns="46800"/>
          <a:lstStyle/>
          <a:p>
            <a:pPr marL="341313" indent="-341313" algn="just">
              <a:lnSpc>
                <a:spcPct val="90000"/>
              </a:lnSpc>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a:solidFill>
                  <a:srgbClr val="000000"/>
                </a:solidFill>
                <a:latin typeface="+mj-lt"/>
                <a:cs typeface="Times New Roman" pitchFamily="18" charset="0"/>
              </a:rPr>
              <a:t>When Linux system is shutdown</a:t>
            </a:r>
          </a:p>
          <a:p>
            <a:pPr marL="341313" indent="-341313" algn="just">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800" dirty="0">
              <a:solidFill>
                <a:srgbClr val="000000"/>
              </a:solidFill>
              <a:latin typeface="+mj-lt"/>
              <a:cs typeface="Times New Roman" pitchFamily="18" charset="0"/>
            </a:endParaRPr>
          </a:p>
          <a:p>
            <a:pPr marL="741363" lvl="1" indent="-284163" algn="just">
              <a:lnSpc>
                <a:spcPct val="90000"/>
              </a:lnSpc>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a:solidFill>
                  <a:srgbClr val="000000"/>
                </a:solidFill>
                <a:latin typeface="+mj-lt"/>
                <a:cs typeface="Times New Roman" pitchFamily="18" charset="0"/>
              </a:rPr>
              <a:t>File systems are </a:t>
            </a:r>
            <a:r>
              <a:rPr lang="en-US" sz="2800" dirty="0" err="1">
                <a:solidFill>
                  <a:srgbClr val="000000"/>
                </a:solidFill>
                <a:latin typeface="+mj-lt"/>
                <a:cs typeface="Times New Roman" pitchFamily="18" charset="0"/>
              </a:rPr>
              <a:t>unmounted</a:t>
            </a:r>
            <a:r>
              <a:rPr lang="en-US" sz="2800" dirty="0">
                <a:solidFill>
                  <a:srgbClr val="000000"/>
                </a:solidFill>
                <a:latin typeface="+mj-lt"/>
                <a:cs typeface="Times New Roman" pitchFamily="18" charset="0"/>
              </a:rPr>
              <a:t>, </a:t>
            </a:r>
          </a:p>
          <a:p>
            <a:pPr marL="741363" lvl="1" indent="-284163" algn="just">
              <a:lnSpc>
                <a:spcPct val="90000"/>
              </a:lnSpc>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a:solidFill>
                  <a:srgbClr val="000000"/>
                </a:solidFill>
                <a:latin typeface="+mj-lt"/>
                <a:cs typeface="Times New Roman" pitchFamily="18" charset="0"/>
              </a:rPr>
              <a:t>User processes (if anybody is still logged in) are killed </a:t>
            </a:r>
          </a:p>
          <a:p>
            <a:pPr marL="741363" lvl="1" indent="-284163">
              <a:lnSpc>
                <a:spcPct val="90000"/>
              </a:lnSpc>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a:solidFill>
                  <a:srgbClr val="000000"/>
                </a:solidFill>
                <a:latin typeface="+mj-lt"/>
                <a:cs typeface="Times New Roman" pitchFamily="18" charset="0"/>
              </a:rPr>
              <a:t>Daemons( back ground process) are shut down.</a:t>
            </a:r>
          </a:p>
          <a:p>
            <a:pPr marL="741363" lvl="1" indent="-284163" algn="just">
              <a:lnSpc>
                <a:spcPct val="90000"/>
              </a:lnSpc>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a:solidFill>
                  <a:srgbClr val="000000"/>
                </a:solidFill>
                <a:latin typeface="+mj-lt"/>
                <a:cs typeface="Times New Roman" pitchFamily="18" charset="0"/>
              </a:rPr>
              <a:t>When that is done, </a:t>
            </a:r>
            <a:r>
              <a:rPr lang="en-US" sz="2800" dirty="0" err="1">
                <a:solidFill>
                  <a:srgbClr val="000000"/>
                </a:solidFill>
                <a:latin typeface="+mj-lt"/>
                <a:cs typeface="Times New Roman" pitchFamily="18" charset="0"/>
              </a:rPr>
              <a:t>init</a:t>
            </a:r>
            <a:r>
              <a:rPr lang="en-US" sz="2800" dirty="0">
                <a:solidFill>
                  <a:srgbClr val="000000"/>
                </a:solidFill>
                <a:latin typeface="+mj-lt"/>
                <a:cs typeface="Times New Roman" pitchFamily="18" charset="0"/>
              </a:rPr>
              <a:t> prints out a message that you can power down the machine. </a:t>
            </a:r>
          </a:p>
          <a:p>
            <a:pPr marL="341313" indent="-341313" algn="just">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1600" dirty="0">
              <a:solidFill>
                <a:srgbClr val="000000"/>
              </a:solidFill>
              <a:latin typeface="+mj-lt"/>
              <a:cs typeface="Times New Roman" pitchFamily="18" charset="0"/>
            </a:endParaRPr>
          </a:p>
          <a:p>
            <a:pPr marL="341313" indent="-341313" algn="just">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1600" dirty="0">
              <a:solidFill>
                <a:srgbClr val="000000"/>
              </a:solidFill>
              <a:latin typeface="+mj-lt"/>
              <a:cs typeface="Times New Roman"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1"/>
          <p:cNvSpPr txBox="1">
            <a:spLocks noChangeArrowheads="1"/>
          </p:cNvSpPr>
          <p:nvPr/>
        </p:nvSpPr>
        <p:spPr bwMode="auto">
          <a:xfrm>
            <a:off x="914400" y="0"/>
            <a:ext cx="8229600" cy="11430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Shell Startup</a:t>
            </a:r>
          </a:p>
        </p:txBody>
      </p:sp>
      <p:sp>
        <p:nvSpPr>
          <p:cNvPr id="66563" name="Text Box 2"/>
          <p:cNvSpPr txBox="1">
            <a:spLocks noChangeArrowheads="1"/>
          </p:cNvSpPr>
          <p:nvPr/>
        </p:nvSpPr>
        <p:spPr bwMode="auto">
          <a:xfrm>
            <a:off x="609600" y="1524000"/>
            <a:ext cx="7924800" cy="4419600"/>
          </a:xfrm>
          <a:prstGeom prst="rect">
            <a:avLst/>
          </a:prstGeom>
          <a:noFill/>
          <a:ln w="9525">
            <a:noFill/>
            <a:round/>
            <a:headEnd/>
            <a:tailEnd/>
          </a:ln>
        </p:spPr>
        <p:txBody>
          <a:bodyPr lIns="90000" tIns="46800" rIns="90000" bIns="46800"/>
          <a:lstStyle/>
          <a:p>
            <a:pPr marL="341313" indent="-341313" algn="just">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solidFill>
                  <a:srgbClr val="000000"/>
                </a:solidFill>
                <a:latin typeface="+mj-lt"/>
              </a:rPr>
              <a:t>When an interactive login shell starts, it automatically executes one or more pre-defined files. </a:t>
            </a:r>
          </a:p>
          <a:p>
            <a:pPr marL="341313" indent="-341313" algn="just">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solidFill>
                <a:srgbClr val="000000"/>
              </a:solidFill>
              <a:latin typeface="+mj-lt"/>
            </a:endParaRPr>
          </a:p>
          <a:p>
            <a:pPr marL="341313" indent="-341313" algn="just">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solidFill>
                  <a:srgbClr val="000000"/>
                </a:solidFill>
                <a:latin typeface="+mj-lt"/>
              </a:rPr>
              <a:t>Different shells execute different files: </a:t>
            </a:r>
            <a:r>
              <a:rPr lang="en-US" i="1" dirty="0">
                <a:solidFill>
                  <a:srgbClr val="000000"/>
                </a:solidFill>
                <a:latin typeface="+mj-lt"/>
              </a:rPr>
              <a:t>listed in corresponding documentation </a:t>
            </a:r>
          </a:p>
          <a:p>
            <a:pPr marL="341313" indent="-341313" algn="just">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solidFill>
                <a:srgbClr val="000000"/>
              </a:solidFill>
              <a:latin typeface="+mj-lt"/>
            </a:endParaRPr>
          </a:p>
          <a:p>
            <a:pPr marL="341313" indent="-341313" algn="just">
              <a:spcBef>
                <a:spcPts val="7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solidFill>
                  <a:srgbClr val="000000"/>
                </a:solidFill>
                <a:latin typeface="+mj-lt"/>
              </a:rPr>
              <a:t>The Bourne shell (</a:t>
            </a:r>
            <a:r>
              <a:rPr lang="en-US" b="1" dirty="0">
                <a:solidFill>
                  <a:srgbClr val="000000"/>
                </a:solidFill>
                <a:latin typeface="+mj-lt"/>
              </a:rPr>
              <a:t>/bin/</a:t>
            </a:r>
            <a:r>
              <a:rPr lang="en-US" b="1" dirty="0" err="1">
                <a:solidFill>
                  <a:srgbClr val="000000"/>
                </a:solidFill>
                <a:latin typeface="+mj-lt"/>
              </a:rPr>
              <a:t>sh</a:t>
            </a:r>
            <a:r>
              <a:rPr lang="en-US" dirty="0">
                <a:solidFill>
                  <a:srgbClr val="000000"/>
                </a:solidFill>
                <a:latin typeface="+mj-lt"/>
              </a:rPr>
              <a:t>) and its derivatives execute </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etc</a:t>
            </a:r>
            <a:r>
              <a:rPr lang="en-US" b="1" dirty="0">
                <a:solidFill>
                  <a:srgbClr val="000000"/>
                </a:solidFill>
                <a:latin typeface="+mj-lt"/>
                <a:cs typeface="Courier New" pitchFamily="49" charset="0"/>
              </a:rPr>
              <a:t>/profile</a:t>
            </a:r>
            <a:r>
              <a:rPr lang="en-US" b="1" dirty="0">
                <a:solidFill>
                  <a:srgbClr val="000000"/>
                </a:solidFill>
                <a:latin typeface="+mj-lt"/>
              </a:rPr>
              <a:t>: </a:t>
            </a:r>
          </a:p>
          <a:p>
            <a:pPr marL="741363" lvl="1" indent="-284163" algn="just">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dirty="0">
                <a:solidFill>
                  <a:srgbClr val="000000"/>
                </a:solidFill>
                <a:latin typeface="+mj-lt"/>
                <a:cs typeface="Courier New" pitchFamily="49" charset="0"/>
              </a:rPr>
              <a:t>.profile</a:t>
            </a:r>
            <a:r>
              <a:rPr lang="en-US" b="1" dirty="0">
                <a:solidFill>
                  <a:srgbClr val="000000"/>
                </a:solidFill>
                <a:latin typeface="+mj-lt"/>
              </a:rPr>
              <a:t> </a:t>
            </a:r>
            <a:r>
              <a:rPr lang="en-US" dirty="0">
                <a:solidFill>
                  <a:srgbClr val="000000"/>
                </a:solidFill>
                <a:latin typeface="+mj-lt"/>
              </a:rPr>
              <a:t>in the user's home directory: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143000"/>
            <a:ext cx="7696200" cy="4493538"/>
          </a:xfrm>
          <a:prstGeom prst="rect">
            <a:avLst/>
          </a:prstGeom>
        </p:spPr>
        <p:txBody>
          <a:bodyPr wrap="square">
            <a:spAutoFit/>
          </a:bodyPr>
          <a:lstStyle/>
          <a:p>
            <a:pPr algn="just">
              <a:buFont typeface="Arial" pitchFamily="34" charset="0"/>
              <a:buChar char="•"/>
            </a:pPr>
            <a:r>
              <a:rPr lang="en-US" sz="2200" dirty="0" smtClean="0">
                <a:latin typeface="+mj-lt"/>
              </a:rPr>
              <a:t>A file system is a mean to organize data expected to be retained after a program terminates and</a:t>
            </a:r>
          </a:p>
          <a:p>
            <a:pPr algn="just"/>
            <a:endParaRPr lang="en-US" sz="2200" dirty="0" smtClean="0">
              <a:latin typeface="+mj-lt"/>
            </a:endParaRPr>
          </a:p>
          <a:p>
            <a:pPr algn="just">
              <a:buFont typeface="Arial" pitchFamily="34" charset="0"/>
              <a:buChar char="•"/>
            </a:pPr>
            <a:r>
              <a:rPr lang="en-US" sz="2200" dirty="0" smtClean="0">
                <a:latin typeface="+mj-lt"/>
              </a:rPr>
              <a:t> manage the available space on the device which contained it.</a:t>
            </a:r>
          </a:p>
          <a:p>
            <a:pPr algn="just">
              <a:buFont typeface="Arial" pitchFamily="34" charset="0"/>
              <a:buChar char="•"/>
            </a:pPr>
            <a:endParaRPr lang="en-US" sz="2200" dirty="0" smtClean="0">
              <a:latin typeface="+mj-lt"/>
            </a:endParaRPr>
          </a:p>
          <a:p>
            <a:pPr algn="just">
              <a:buFont typeface="Arial" pitchFamily="34" charset="0"/>
              <a:buChar char="•"/>
            </a:pPr>
            <a:r>
              <a:rPr lang="en-US" sz="2200" dirty="0" smtClean="0">
                <a:latin typeface="+mj-lt"/>
              </a:rPr>
              <a:t>File systems organize files into logical hierarchical structures with directories, soft links and so on held in blocks on physical devices. Devices that can contain file systems are known as block devices.</a:t>
            </a:r>
          </a:p>
          <a:p>
            <a:pPr algn="just">
              <a:buFont typeface="Arial" pitchFamily="34" charset="0"/>
              <a:buChar char="•"/>
            </a:pPr>
            <a:endParaRPr lang="en-US" sz="2200" dirty="0" smtClean="0">
              <a:latin typeface="+mj-lt"/>
            </a:endParaRPr>
          </a:p>
          <a:p>
            <a:pPr algn="just">
              <a:buFont typeface="Arial" pitchFamily="34" charset="0"/>
              <a:buChar char="•"/>
            </a:pPr>
            <a:r>
              <a:rPr lang="en-US" sz="2200" dirty="0" smtClean="0">
                <a:latin typeface="+mj-lt"/>
              </a:rPr>
              <a:t>It is the task of each block device driver to map a request to read a particular block of its device into terms meaningful to its device; the particular track, sector and cylinder of its hard disk where the block is kept</a:t>
            </a:r>
            <a:endParaRPr lang="en-US" sz="2200" dirty="0">
              <a:latin typeface="+mj-lt"/>
            </a:endParaRPr>
          </a:p>
        </p:txBody>
      </p:sp>
      <p:sp>
        <p:nvSpPr>
          <p:cNvPr id="3" name="Text Box 1"/>
          <p:cNvSpPr txBox="1">
            <a:spLocks noChangeArrowheads="1"/>
          </p:cNvSpPr>
          <p:nvPr/>
        </p:nvSpPr>
        <p:spPr bwMode="auto">
          <a:xfrm>
            <a:off x="1981200" y="0"/>
            <a:ext cx="7162800" cy="990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smtClean="0">
                <a:solidFill>
                  <a:srgbClr val="FFFF00"/>
                </a:solidFill>
                <a:latin typeface="+mj-lt"/>
              </a:rPr>
              <a:t>Linux File System</a:t>
            </a:r>
            <a:endParaRPr lang="en-US" sz="3600" b="1" dirty="0">
              <a:solidFill>
                <a:srgbClr val="FFFF00"/>
              </a:solidFill>
              <a:latin typeface="+mj-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1981200" y="0"/>
            <a:ext cx="7162800" cy="990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smtClean="0">
                <a:solidFill>
                  <a:srgbClr val="FFFF00"/>
                </a:solidFill>
                <a:latin typeface="+mj-lt"/>
              </a:rPr>
              <a:t>Linux File System</a:t>
            </a:r>
            <a:endParaRPr lang="en-US" sz="3600" b="1" dirty="0">
              <a:solidFill>
                <a:srgbClr val="FFFF00"/>
              </a:solidFill>
              <a:latin typeface="+mj-lt"/>
            </a:endParaRPr>
          </a:p>
        </p:txBody>
      </p:sp>
      <p:pic>
        <p:nvPicPr>
          <p:cNvPr id="76804" name="Picture 4" descr="http://static.thegeekstuff.com/wp-content/uploads/2010/11/filesystem-structure.png"/>
          <p:cNvPicPr>
            <a:picLocks noChangeAspect="1" noChangeArrowheads="1"/>
          </p:cNvPicPr>
          <p:nvPr/>
        </p:nvPicPr>
        <p:blipFill>
          <a:blip r:embed="rId2"/>
          <a:srcRect/>
          <a:stretch>
            <a:fillRect/>
          </a:stretch>
        </p:blipFill>
        <p:spPr bwMode="auto">
          <a:xfrm>
            <a:off x="2057400" y="1066800"/>
            <a:ext cx="5105400" cy="521806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5353050" cy="5221287"/>
          </a:xfrm>
        </p:spPr>
        <p:txBody>
          <a:bodyPr/>
          <a:lstStyle/>
          <a:p>
            <a:pPr marL="339725" indent="-339725" algn="jus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smtClean="0">
                <a:latin typeface="+mj-lt"/>
              </a:rPr>
              <a:t>The name "Linux" comes from the Linux kernel, originally written in 1991 by </a:t>
            </a:r>
            <a:r>
              <a:rPr lang="en-US" sz="2400" b="1" dirty="0" err="1" smtClean="0">
                <a:latin typeface="+mj-lt"/>
              </a:rPr>
              <a:t>Linus</a:t>
            </a:r>
            <a:r>
              <a:rPr lang="en-US" sz="2400" b="1" dirty="0" smtClean="0">
                <a:latin typeface="+mj-lt"/>
              </a:rPr>
              <a:t> </a:t>
            </a:r>
            <a:r>
              <a:rPr lang="en-US" sz="2400" b="1" dirty="0" err="1" smtClean="0">
                <a:latin typeface="+mj-lt"/>
              </a:rPr>
              <a:t>Torvalds</a:t>
            </a:r>
            <a:r>
              <a:rPr lang="en-US" sz="2400" b="1" dirty="0" smtClean="0">
                <a:latin typeface="+mj-lt"/>
              </a:rPr>
              <a:t>. </a:t>
            </a:r>
          </a:p>
          <a:p>
            <a:pPr algn="just"/>
            <a:endParaRPr lang="en-US" sz="2400" dirty="0" smtClean="0">
              <a:latin typeface="+mj-lt"/>
            </a:endParaRPr>
          </a:p>
          <a:p>
            <a:pPr algn="just"/>
            <a:r>
              <a:rPr lang="en-US" sz="2400" dirty="0" smtClean="0">
                <a:latin typeface="+mj-lt"/>
              </a:rPr>
              <a:t>In April 1991, </a:t>
            </a:r>
            <a:r>
              <a:rPr lang="en-US" sz="2400" dirty="0" err="1" smtClean="0">
                <a:latin typeface="+mj-lt"/>
              </a:rPr>
              <a:t>Linus</a:t>
            </a:r>
            <a:r>
              <a:rPr lang="en-US" sz="2400" dirty="0" smtClean="0">
                <a:latin typeface="+mj-lt"/>
              </a:rPr>
              <a:t> </a:t>
            </a:r>
            <a:r>
              <a:rPr lang="en-US" sz="2400" dirty="0" err="1" smtClean="0">
                <a:latin typeface="+mj-lt"/>
              </a:rPr>
              <a:t>Torvalds</a:t>
            </a:r>
            <a:r>
              <a:rPr lang="en-US" sz="2400" dirty="0" smtClean="0">
                <a:latin typeface="+mj-lt"/>
              </a:rPr>
              <a:t>, a </a:t>
            </a:r>
            <a:r>
              <a:rPr lang="en-US" sz="2400" b="1" dirty="0" smtClean="0">
                <a:latin typeface="+mj-lt"/>
              </a:rPr>
              <a:t>21-year-old student </a:t>
            </a:r>
            <a:r>
              <a:rPr lang="en-US" sz="2400" dirty="0" smtClean="0">
                <a:latin typeface="+mj-lt"/>
              </a:rPr>
              <a:t>at the University of Helsinki, Finland started working on some simple ideas for an operating system and developed his own kernel.</a:t>
            </a:r>
            <a:endParaRPr lang="en-US" sz="2400" dirty="0">
              <a:latin typeface="+mj-lt"/>
            </a:endParaRPr>
          </a:p>
        </p:txBody>
      </p:sp>
      <p:pic>
        <p:nvPicPr>
          <p:cNvPr id="28675" name="Picture 3"/>
          <p:cNvPicPr>
            <a:picLocks noChangeAspect="1" noChangeArrowheads="1"/>
          </p:cNvPicPr>
          <p:nvPr/>
        </p:nvPicPr>
        <p:blipFill>
          <a:blip r:embed="rId2"/>
          <a:srcRect/>
          <a:stretch>
            <a:fillRect/>
          </a:stretch>
        </p:blipFill>
        <p:spPr bwMode="auto">
          <a:xfrm>
            <a:off x="6019800" y="1295400"/>
            <a:ext cx="2816679" cy="3810000"/>
          </a:xfrm>
          <a:prstGeom prst="rect">
            <a:avLst/>
          </a:prstGeom>
          <a:noFill/>
          <a:ln w="9525">
            <a:noFill/>
            <a:miter lim="800000"/>
            <a:headEnd/>
            <a:tailEnd/>
          </a:ln>
          <a:effectLst/>
        </p:spPr>
      </p:pic>
      <p:sp>
        <p:nvSpPr>
          <p:cNvPr id="4" name="Title 1"/>
          <p:cNvSpPr>
            <a:spLocks noGrp="1"/>
          </p:cNvSpPr>
          <p:nvPr>
            <p:ph type="title"/>
          </p:nvPr>
        </p:nvSpPr>
        <p:spPr>
          <a:xfrm>
            <a:off x="2057400" y="0"/>
            <a:ext cx="5562600" cy="685800"/>
          </a:xfrm>
        </p:spPr>
        <p:txBody>
          <a:bodyPr/>
          <a:lstStyle/>
          <a:p>
            <a:r>
              <a:rPr lang="en-US" dirty="0" smtClean="0"/>
              <a:t> </a:t>
            </a:r>
            <a:r>
              <a:rPr lang="en-US" sz="4800" b="1" dirty="0" smtClean="0">
                <a:solidFill>
                  <a:srgbClr val="FBEF03"/>
                </a:solidFill>
              </a:rPr>
              <a:t>History Of Linux</a:t>
            </a:r>
            <a:endParaRPr lang="en-US" b="1" dirty="0">
              <a:solidFill>
                <a:srgbClr val="FBEF03"/>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981200" y="0"/>
            <a:ext cx="7162800" cy="990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FFFF00"/>
                </a:solidFill>
                <a:latin typeface="+mj-lt"/>
              </a:rPr>
              <a:t>Linux File System</a:t>
            </a:r>
            <a:endParaRPr lang="en-US" sz="4400" b="1" dirty="0">
              <a:solidFill>
                <a:srgbClr val="FFFF00"/>
              </a:solidFill>
              <a:latin typeface="+mj-lt"/>
            </a:endParaRPr>
          </a:p>
        </p:txBody>
      </p:sp>
      <p:graphicFrame>
        <p:nvGraphicFramePr>
          <p:cNvPr id="3" name="Table 2"/>
          <p:cNvGraphicFramePr>
            <a:graphicFrameLocks noGrp="1"/>
          </p:cNvGraphicFramePr>
          <p:nvPr/>
        </p:nvGraphicFramePr>
        <p:xfrm>
          <a:off x="381000" y="1066803"/>
          <a:ext cx="8534399" cy="5265800"/>
        </p:xfrm>
        <a:graphic>
          <a:graphicData uri="http://schemas.openxmlformats.org/drawingml/2006/table">
            <a:tbl>
              <a:tblPr/>
              <a:tblGrid>
                <a:gridCol w="1295400"/>
                <a:gridCol w="7238999"/>
              </a:tblGrid>
              <a:tr h="580907">
                <a:tc>
                  <a:txBody>
                    <a:bodyPr/>
                    <a:lstStyle/>
                    <a:p>
                      <a:pPr algn="l"/>
                      <a:r>
                        <a:rPr lang="en-US" sz="2000" b="1" dirty="0">
                          <a:latin typeface="+mj-lt"/>
                        </a:rPr>
                        <a:t>Directory</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2000" b="1" dirty="0">
                          <a:latin typeface="+mj-lt"/>
                        </a:rPr>
                        <a:t>Content</a:t>
                      </a:r>
                    </a:p>
                  </a:txBody>
                  <a:tcPr marL="32774" marR="32774" marT="16387" marB="16387" anchor="ctr">
                    <a:lnL>
                      <a:noFill/>
                    </a:lnL>
                    <a:lnR>
                      <a:noFill/>
                    </a:lnR>
                    <a:lnT>
                      <a:noFill/>
                    </a:lnT>
                    <a:lnB>
                      <a:noFill/>
                    </a:lnB>
                    <a:solidFill>
                      <a:schemeClr val="bg2">
                        <a:lumMod val="20000"/>
                        <a:lumOff val="80000"/>
                      </a:schemeClr>
                    </a:solidFill>
                  </a:tcPr>
                </a:tc>
              </a:tr>
              <a:tr h="580907">
                <a:tc>
                  <a:txBody>
                    <a:bodyPr/>
                    <a:lstStyle/>
                    <a:p>
                      <a:pPr algn="l"/>
                      <a:r>
                        <a:rPr lang="en-US" sz="1800" dirty="0">
                          <a:latin typeface="+mj-lt"/>
                        </a:rPr>
                        <a:t>/bin</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Common programs, shared by the system, the system administrator and the users.</a:t>
                      </a:r>
                    </a:p>
                  </a:txBody>
                  <a:tcPr marL="32774" marR="32774" marT="16387" marB="16387" anchor="ctr">
                    <a:lnL>
                      <a:noFill/>
                    </a:lnL>
                    <a:lnR>
                      <a:noFill/>
                    </a:lnR>
                    <a:lnT>
                      <a:noFill/>
                    </a:lnT>
                    <a:lnB>
                      <a:noFill/>
                    </a:lnB>
                    <a:solidFill>
                      <a:schemeClr val="bg2">
                        <a:lumMod val="20000"/>
                        <a:lumOff val="80000"/>
                      </a:schemeClr>
                    </a:solidFill>
                  </a:tcPr>
                </a:tc>
              </a:tr>
              <a:tr h="856541">
                <a:tc>
                  <a:txBody>
                    <a:bodyPr/>
                    <a:lstStyle/>
                    <a:p>
                      <a:pPr algn="l"/>
                      <a:r>
                        <a:rPr lang="en-US" sz="1800" dirty="0">
                          <a:latin typeface="+mj-lt"/>
                        </a:rPr>
                        <a:t>/boot</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The startup files and the </a:t>
                      </a:r>
                      <a:r>
                        <a:rPr lang="en-US" sz="1800" dirty="0" smtClean="0">
                          <a:latin typeface="+mj-lt"/>
                        </a:rPr>
                        <a:t>kernel</a:t>
                      </a:r>
                      <a:endParaRPr lang="en-US" sz="1800" dirty="0">
                        <a:latin typeface="+mj-lt"/>
                      </a:endParaRPr>
                    </a:p>
                  </a:txBody>
                  <a:tcPr marL="32774" marR="32774" marT="16387" marB="16387" anchor="ctr">
                    <a:lnL>
                      <a:noFill/>
                    </a:lnL>
                    <a:lnR>
                      <a:noFill/>
                    </a:lnR>
                    <a:lnT>
                      <a:noFill/>
                    </a:lnT>
                    <a:lnB>
                      <a:noFill/>
                    </a:lnB>
                    <a:solidFill>
                      <a:schemeClr val="bg2">
                        <a:lumMod val="20000"/>
                        <a:lumOff val="80000"/>
                      </a:schemeClr>
                    </a:solidFill>
                  </a:tcPr>
                </a:tc>
              </a:tr>
              <a:tr h="580907">
                <a:tc>
                  <a:txBody>
                    <a:bodyPr/>
                    <a:lstStyle/>
                    <a:p>
                      <a:pPr algn="l"/>
                      <a:r>
                        <a:rPr lang="en-US" sz="1800">
                          <a:latin typeface="+mj-lt"/>
                        </a:rPr>
                        <a:t>/dev</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Contains references to all the CPU peripheral hardware, which are represented as files with special properties.</a:t>
                      </a:r>
                    </a:p>
                  </a:txBody>
                  <a:tcPr marL="32774" marR="32774" marT="16387" marB="16387" anchor="ctr">
                    <a:lnL>
                      <a:noFill/>
                    </a:lnL>
                    <a:lnR>
                      <a:noFill/>
                    </a:lnR>
                    <a:lnT>
                      <a:noFill/>
                    </a:lnT>
                    <a:lnB>
                      <a:noFill/>
                    </a:lnB>
                    <a:solidFill>
                      <a:schemeClr val="bg2">
                        <a:lumMod val="20000"/>
                        <a:lumOff val="80000"/>
                      </a:schemeClr>
                    </a:solidFill>
                  </a:tcPr>
                </a:tc>
              </a:tr>
              <a:tr h="580907">
                <a:tc>
                  <a:txBody>
                    <a:bodyPr/>
                    <a:lstStyle/>
                    <a:p>
                      <a:pPr algn="l"/>
                      <a:r>
                        <a:rPr lang="en-US" sz="1800">
                          <a:latin typeface="+mj-lt"/>
                        </a:rPr>
                        <a:t>/etc</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Most important system configuration files are in /etc, this directory contains data similar to those in the Control Panel in Windows</a:t>
                      </a:r>
                    </a:p>
                  </a:txBody>
                  <a:tcPr marL="32774" marR="32774" marT="16387" marB="16387" anchor="ctr">
                    <a:lnL>
                      <a:noFill/>
                    </a:lnL>
                    <a:lnR>
                      <a:noFill/>
                    </a:lnR>
                    <a:lnT>
                      <a:noFill/>
                    </a:lnT>
                    <a:lnB>
                      <a:noFill/>
                    </a:lnB>
                    <a:solidFill>
                      <a:schemeClr val="bg2">
                        <a:lumMod val="20000"/>
                        <a:lumOff val="80000"/>
                      </a:schemeClr>
                    </a:solidFill>
                  </a:tcPr>
                </a:tc>
              </a:tr>
              <a:tr h="305272">
                <a:tc>
                  <a:txBody>
                    <a:bodyPr/>
                    <a:lstStyle/>
                    <a:p>
                      <a:pPr algn="l"/>
                      <a:r>
                        <a:rPr lang="en-US" sz="1800">
                          <a:latin typeface="+mj-lt"/>
                        </a:rPr>
                        <a:t>/home</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Home directories of the common users.</a:t>
                      </a:r>
                    </a:p>
                  </a:txBody>
                  <a:tcPr marL="32774" marR="32774" marT="16387" marB="16387" anchor="ctr">
                    <a:lnL>
                      <a:noFill/>
                    </a:lnL>
                    <a:lnR>
                      <a:noFill/>
                    </a:lnR>
                    <a:lnT>
                      <a:noFill/>
                    </a:lnT>
                    <a:lnB>
                      <a:noFill/>
                    </a:lnB>
                    <a:solidFill>
                      <a:schemeClr val="bg2">
                        <a:lumMod val="20000"/>
                        <a:lumOff val="80000"/>
                      </a:schemeClr>
                    </a:solidFill>
                  </a:tcPr>
                </a:tc>
              </a:tr>
              <a:tr h="305272">
                <a:tc>
                  <a:txBody>
                    <a:bodyPr/>
                    <a:lstStyle/>
                    <a:p>
                      <a:pPr algn="l"/>
                      <a:r>
                        <a:rPr lang="en-US" sz="1800" dirty="0">
                          <a:latin typeface="+mj-lt"/>
                        </a:rPr>
                        <a:t>/</a:t>
                      </a:r>
                      <a:r>
                        <a:rPr lang="en-US" sz="1800" dirty="0" err="1" smtClean="0">
                          <a:latin typeface="+mj-lt"/>
                        </a:rPr>
                        <a:t>init.d</a:t>
                      </a:r>
                      <a:endParaRPr lang="en-US" sz="1800" dirty="0">
                        <a:latin typeface="+mj-lt"/>
                      </a:endParaRP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smtClean="0">
                          <a:latin typeface="+mj-lt"/>
                        </a:rPr>
                        <a:t>Information </a:t>
                      </a:r>
                      <a:r>
                        <a:rPr lang="en-US" sz="1800" dirty="0">
                          <a:latin typeface="+mj-lt"/>
                        </a:rPr>
                        <a:t>for booting. Do not remove!</a:t>
                      </a:r>
                    </a:p>
                  </a:txBody>
                  <a:tcPr marL="32774" marR="32774" marT="16387" marB="16387" anchor="ctr">
                    <a:lnL>
                      <a:noFill/>
                    </a:lnL>
                    <a:lnR>
                      <a:noFill/>
                    </a:lnR>
                    <a:lnT>
                      <a:noFill/>
                    </a:lnT>
                    <a:lnB>
                      <a:noFill/>
                    </a:lnB>
                    <a:solidFill>
                      <a:schemeClr val="bg2">
                        <a:lumMod val="20000"/>
                        <a:lumOff val="80000"/>
                      </a:schemeClr>
                    </a:solidFill>
                  </a:tcPr>
                </a:tc>
              </a:tr>
              <a:tr h="580907">
                <a:tc>
                  <a:txBody>
                    <a:bodyPr/>
                    <a:lstStyle/>
                    <a:p>
                      <a:pPr algn="l"/>
                      <a:r>
                        <a:rPr lang="en-US" sz="1800">
                          <a:latin typeface="+mj-lt"/>
                        </a:rPr>
                        <a:t>/lib</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Library files, includes files for all kinds of programs needed by the system and the users.</a:t>
                      </a:r>
                    </a:p>
                  </a:txBody>
                  <a:tcPr marL="32774" marR="32774" marT="16387" marB="16387" anchor="ctr">
                    <a:lnL>
                      <a:noFill/>
                    </a:lnL>
                    <a:lnR>
                      <a:noFill/>
                    </a:lnR>
                    <a:lnT>
                      <a:noFill/>
                    </a:lnT>
                    <a:lnB>
                      <a:noFill/>
                    </a:lnB>
                    <a:solidFill>
                      <a:schemeClr val="bg2">
                        <a:lumMod val="20000"/>
                        <a:lumOff val="80000"/>
                      </a:schemeClr>
                    </a:solidFill>
                  </a:tcPr>
                </a:tc>
              </a:tr>
              <a:tr h="580907">
                <a:tc>
                  <a:txBody>
                    <a:bodyPr/>
                    <a:lstStyle/>
                    <a:p>
                      <a:pPr algn="l"/>
                      <a:r>
                        <a:rPr lang="en-US" sz="1800">
                          <a:latin typeface="+mj-lt"/>
                        </a:rPr>
                        <a:t>/lost+found</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Every partition has a </a:t>
                      </a:r>
                      <a:r>
                        <a:rPr lang="en-US" sz="1800" dirty="0" err="1">
                          <a:latin typeface="+mj-lt"/>
                        </a:rPr>
                        <a:t>lost+found</a:t>
                      </a:r>
                      <a:r>
                        <a:rPr lang="en-US" sz="1800" dirty="0">
                          <a:latin typeface="+mj-lt"/>
                        </a:rPr>
                        <a:t> in its upper directory. Files that were saved during failures are here.</a:t>
                      </a:r>
                    </a:p>
                  </a:txBody>
                  <a:tcPr marL="32774" marR="32774" marT="16387" marB="16387" anchor="ctr">
                    <a:lnL>
                      <a:noFill/>
                    </a:lnL>
                    <a:lnR>
                      <a:noFill/>
                    </a:lnR>
                    <a:lnT>
                      <a:noFill/>
                    </a:lnT>
                    <a:lnB>
                      <a:noFill/>
                    </a:lnB>
                    <a:solidFill>
                      <a:schemeClr val="bg2">
                        <a:lumMod val="20000"/>
                        <a:lumOff val="80000"/>
                      </a:schemeClr>
                    </a:solidFill>
                  </a:tcPr>
                </a:tc>
              </a:tr>
              <a:tr h="305272">
                <a:tc>
                  <a:txBody>
                    <a:bodyPr/>
                    <a:lstStyle/>
                    <a:p>
                      <a:pPr algn="l"/>
                      <a:r>
                        <a:rPr lang="en-US" sz="1800">
                          <a:latin typeface="+mj-lt"/>
                        </a:rPr>
                        <a:t>/misc</a:t>
                      </a:r>
                    </a:p>
                  </a:txBody>
                  <a:tcPr marL="32774" marR="32774" marT="16387" marB="16387"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For miscellaneous purposes.</a:t>
                      </a:r>
                    </a:p>
                  </a:txBody>
                  <a:tcPr marL="32774" marR="32774" marT="16387" marB="16387" anchor="ctr">
                    <a:lnL>
                      <a:noFill/>
                    </a:lnL>
                    <a:lnR>
                      <a:noFill/>
                    </a:lnR>
                    <a:lnT>
                      <a:noFill/>
                    </a:lnT>
                    <a:lnB>
                      <a:noFill/>
                    </a:lnB>
                    <a:solidFill>
                      <a:schemeClr val="bg2">
                        <a:lumMod val="20000"/>
                        <a:lumOff val="80000"/>
                      </a:schemeClr>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981200" y="0"/>
            <a:ext cx="7162800" cy="990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smtClean="0">
                <a:solidFill>
                  <a:srgbClr val="FFFF00"/>
                </a:solidFill>
                <a:latin typeface="+mj-lt"/>
              </a:rPr>
              <a:t>Linux File System</a:t>
            </a:r>
            <a:endParaRPr lang="en-US" sz="4400" b="1" dirty="0">
              <a:solidFill>
                <a:srgbClr val="FFFF00"/>
              </a:solidFill>
              <a:latin typeface="+mj-lt"/>
            </a:endParaRPr>
          </a:p>
        </p:txBody>
      </p:sp>
      <p:graphicFrame>
        <p:nvGraphicFramePr>
          <p:cNvPr id="3" name="Table 2"/>
          <p:cNvGraphicFramePr>
            <a:graphicFrameLocks noGrp="1"/>
          </p:cNvGraphicFramePr>
          <p:nvPr/>
        </p:nvGraphicFramePr>
        <p:xfrm>
          <a:off x="380997" y="1196181"/>
          <a:ext cx="8458202" cy="4747417"/>
        </p:xfrm>
        <a:graphic>
          <a:graphicData uri="http://schemas.openxmlformats.org/drawingml/2006/table">
            <a:tbl>
              <a:tblPr/>
              <a:tblGrid>
                <a:gridCol w="990603"/>
                <a:gridCol w="7467599"/>
              </a:tblGrid>
              <a:tr h="414010">
                <a:tc>
                  <a:txBody>
                    <a:bodyPr/>
                    <a:lstStyle/>
                    <a:p>
                      <a:pPr algn="l"/>
                      <a:r>
                        <a:rPr lang="en-US" sz="1800" dirty="0">
                          <a:latin typeface="+mj-lt"/>
                        </a:rPr>
                        <a:t>/</a:t>
                      </a:r>
                      <a:r>
                        <a:rPr lang="en-US" sz="1800" dirty="0" err="1">
                          <a:latin typeface="+mj-lt"/>
                        </a:rPr>
                        <a:t>mnt</a:t>
                      </a:r>
                      <a:endParaRPr lang="en-US" sz="1800" dirty="0">
                        <a:latin typeface="+mj-lt"/>
                      </a:endParaRP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Standard mount point for external file systems, e.g. a </a:t>
                      </a:r>
                      <a:r>
                        <a:rPr lang="en-US" sz="1800" dirty="0" smtClean="0">
                          <a:latin typeface="+mj-lt"/>
                        </a:rPr>
                        <a:t>CD-ROM</a:t>
                      </a:r>
                      <a:endParaRPr lang="en-US" sz="1800" dirty="0">
                        <a:latin typeface="+mj-lt"/>
                      </a:endParaRPr>
                    </a:p>
                  </a:txBody>
                  <a:tcPr marL="28823" marR="28823" marT="14411" marB="14411" anchor="ctr">
                    <a:lnL>
                      <a:noFill/>
                    </a:lnL>
                    <a:lnR>
                      <a:noFill/>
                    </a:lnR>
                    <a:lnT>
                      <a:noFill/>
                    </a:lnT>
                    <a:lnB>
                      <a:noFill/>
                    </a:lnB>
                    <a:solidFill>
                      <a:schemeClr val="bg2">
                        <a:lumMod val="20000"/>
                        <a:lumOff val="80000"/>
                      </a:schemeClr>
                    </a:solidFill>
                  </a:tcPr>
                </a:tc>
              </a:tr>
              <a:tr h="334949">
                <a:tc>
                  <a:txBody>
                    <a:bodyPr/>
                    <a:lstStyle/>
                    <a:p>
                      <a:pPr algn="l"/>
                      <a:r>
                        <a:rPr lang="en-US" sz="1800">
                          <a:latin typeface="+mj-lt"/>
                        </a:rPr>
                        <a:t>/net</a:t>
                      </a: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Standard mount point for entire remote file systems</a:t>
                      </a:r>
                    </a:p>
                  </a:txBody>
                  <a:tcPr marL="28823" marR="28823" marT="14411" marB="14411" anchor="ctr">
                    <a:lnL>
                      <a:noFill/>
                    </a:lnL>
                    <a:lnR>
                      <a:noFill/>
                    </a:lnR>
                    <a:lnT>
                      <a:noFill/>
                    </a:lnT>
                    <a:lnB>
                      <a:noFill/>
                    </a:lnB>
                    <a:solidFill>
                      <a:schemeClr val="bg2">
                        <a:lumMod val="20000"/>
                        <a:lumOff val="80000"/>
                      </a:schemeClr>
                    </a:solidFill>
                  </a:tcPr>
                </a:tc>
              </a:tr>
              <a:tr h="334949">
                <a:tc>
                  <a:txBody>
                    <a:bodyPr/>
                    <a:lstStyle/>
                    <a:p>
                      <a:pPr algn="l"/>
                      <a:r>
                        <a:rPr lang="en-US" sz="1800">
                          <a:latin typeface="+mj-lt"/>
                        </a:rPr>
                        <a:t>/opt</a:t>
                      </a: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Typically contains extra and third party software.</a:t>
                      </a:r>
                    </a:p>
                  </a:txBody>
                  <a:tcPr marL="28823" marR="28823" marT="14411" marB="14411" anchor="ctr">
                    <a:lnL>
                      <a:noFill/>
                    </a:lnL>
                    <a:lnR>
                      <a:noFill/>
                    </a:lnR>
                    <a:lnT>
                      <a:noFill/>
                    </a:lnT>
                    <a:lnB>
                      <a:noFill/>
                    </a:lnB>
                    <a:solidFill>
                      <a:schemeClr val="bg2">
                        <a:lumMod val="20000"/>
                        <a:lumOff val="80000"/>
                      </a:schemeClr>
                    </a:solidFill>
                  </a:tcPr>
                </a:tc>
              </a:tr>
              <a:tr h="987255">
                <a:tc>
                  <a:txBody>
                    <a:bodyPr/>
                    <a:lstStyle/>
                    <a:p>
                      <a:pPr algn="l"/>
                      <a:r>
                        <a:rPr lang="en-US" sz="1800">
                          <a:latin typeface="+mj-lt"/>
                        </a:rPr>
                        <a:t>/proc</a:t>
                      </a: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A virtual file system containing information about system resources. </a:t>
                      </a:r>
                    </a:p>
                  </a:txBody>
                  <a:tcPr marL="28823" marR="28823" marT="14411" marB="14411" anchor="ctr">
                    <a:lnL>
                      <a:noFill/>
                    </a:lnL>
                    <a:lnR>
                      <a:noFill/>
                    </a:lnR>
                    <a:lnT>
                      <a:noFill/>
                    </a:lnT>
                    <a:lnB>
                      <a:noFill/>
                    </a:lnB>
                    <a:solidFill>
                      <a:schemeClr val="bg2">
                        <a:lumMod val="20000"/>
                        <a:lumOff val="80000"/>
                      </a:schemeClr>
                    </a:solidFill>
                  </a:tcPr>
                </a:tc>
              </a:tr>
              <a:tr h="605091">
                <a:tc>
                  <a:txBody>
                    <a:bodyPr/>
                    <a:lstStyle/>
                    <a:p>
                      <a:pPr algn="l"/>
                      <a:r>
                        <a:rPr lang="en-US" sz="1800">
                          <a:latin typeface="+mj-lt"/>
                        </a:rPr>
                        <a:t>/root</a:t>
                      </a: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The administrative user's home directory. </a:t>
                      </a:r>
                    </a:p>
                  </a:txBody>
                  <a:tcPr marL="28823" marR="28823" marT="14411" marB="14411" anchor="ctr">
                    <a:lnL>
                      <a:noFill/>
                    </a:lnL>
                    <a:lnR>
                      <a:noFill/>
                    </a:lnR>
                    <a:lnT>
                      <a:noFill/>
                    </a:lnT>
                    <a:lnB>
                      <a:noFill/>
                    </a:lnB>
                    <a:solidFill>
                      <a:schemeClr val="bg2">
                        <a:lumMod val="20000"/>
                        <a:lumOff val="80000"/>
                      </a:schemeClr>
                    </a:solidFill>
                  </a:tcPr>
                </a:tc>
              </a:tr>
              <a:tr h="334949">
                <a:tc>
                  <a:txBody>
                    <a:bodyPr/>
                    <a:lstStyle/>
                    <a:p>
                      <a:pPr algn="l"/>
                      <a:r>
                        <a:rPr lang="en-US" sz="1800">
                          <a:latin typeface="+mj-lt"/>
                        </a:rPr>
                        <a:t>/sbin</a:t>
                      </a: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Programs for use by the system and the system administrator.</a:t>
                      </a:r>
                    </a:p>
                  </a:txBody>
                  <a:tcPr marL="28823" marR="28823" marT="14411" marB="14411" anchor="ctr">
                    <a:lnL>
                      <a:noFill/>
                    </a:lnL>
                    <a:lnR>
                      <a:noFill/>
                    </a:lnR>
                    <a:lnT>
                      <a:noFill/>
                    </a:lnT>
                    <a:lnB>
                      <a:noFill/>
                    </a:lnB>
                    <a:solidFill>
                      <a:schemeClr val="bg2">
                        <a:lumMod val="20000"/>
                        <a:lumOff val="80000"/>
                      </a:schemeClr>
                    </a:solidFill>
                  </a:tcPr>
                </a:tc>
              </a:tr>
              <a:tr h="414010">
                <a:tc>
                  <a:txBody>
                    <a:bodyPr/>
                    <a:lstStyle/>
                    <a:p>
                      <a:pPr algn="l"/>
                      <a:r>
                        <a:rPr lang="en-US" sz="1800">
                          <a:latin typeface="+mj-lt"/>
                        </a:rPr>
                        <a:t>/tmp</a:t>
                      </a: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Temporary space for use by the system, cleaned upon </a:t>
                      </a:r>
                      <a:r>
                        <a:rPr lang="en-US" sz="1800" dirty="0" smtClean="0">
                          <a:latin typeface="+mj-lt"/>
                        </a:rPr>
                        <a:t>reboot.</a:t>
                      </a:r>
                      <a:endParaRPr lang="en-US" sz="1800" dirty="0">
                        <a:latin typeface="+mj-lt"/>
                      </a:endParaRPr>
                    </a:p>
                  </a:txBody>
                  <a:tcPr marL="28823" marR="28823" marT="14411" marB="14411" anchor="ctr">
                    <a:lnL>
                      <a:noFill/>
                    </a:lnL>
                    <a:lnR>
                      <a:noFill/>
                    </a:lnR>
                    <a:lnT>
                      <a:noFill/>
                    </a:lnT>
                    <a:lnB>
                      <a:noFill/>
                    </a:lnB>
                    <a:solidFill>
                      <a:schemeClr val="bg2">
                        <a:lumMod val="20000"/>
                        <a:lumOff val="80000"/>
                      </a:schemeClr>
                    </a:solidFill>
                  </a:tcPr>
                </a:tc>
              </a:tr>
              <a:tr h="334949">
                <a:tc>
                  <a:txBody>
                    <a:bodyPr/>
                    <a:lstStyle/>
                    <a:p>
                      <a:pPr algn="l"/>
                      <a:r>
                        <a:rPr lang="en-US" sz="1800">
                          <a:latin typeface="+mj-lt"/>
                        </a:rPr>
                        <a:t>/usr</a:t>
                      </a: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Programs, libraries, documentation etc. for all user-related programs.</a:t>
                      </a:r>
                    </a:p>
                  </a:txBody>
                  <a:tcPr marL="28823" marR="28823" marT="14411" marB="14411" anchor="ctr">
                    <a:lnL>
                      <a:noFill/>
                    </a:lnL>
                    <a:lnR>
                      <a:noFill/>
                    </a:lnR>
                    <a:lnT>
                      <a:noFill/>
                    </a:lnT>
                    <a:lnB>
                      <a:noFill/>
                    </a:lnB>
                    <a:solidFill>
                      <a:schemeClr val="bg2">
                        <a:lumMod val="20000"/>
                        <a:lumOff val="80000"/>
                      </a:schemeClr>
                    </a:solidFill>
                  </a:tcPr>
                </a:tc>
              </a:tr>
              <a:tr h="987255">
                <a:tc>
                  <a:txBody>
                    <a:bodyPr/>
                    <a:lstStyle/>
                    <a:p>
                      <a:pPr algn="l"/>
                      <a:r>
                        <a:rPr lang="en-US" sz="1800">
                          <a:latin typeface="+mj-lt"/>
                        </a:rPr>
                        <a:t>/var</a:t>
                      </a:r>
                    </a:p>
                  </a:txBody>
                  <a:tcPr marL="28823" marR="28823" marT="14411" marB="14411" anchor="ctr">
                    <a:lnL>
                      <a:noFill/>
                    </a:lnL>
                    <a:lnR>
                      <a:noFill/>
                    </a:lnR>
                    <a:lnT>
                      <a:noFill/>
                    </a:lnT>
                    <a:lnB>
                      <a:noFill/>
                    </a:lnB>
                    <a:solidFill>
                      <a:schemeClr val="bg2">
                        <a:lumMod val="20000"/>
                        <a:lumOff val="80000"/>
                      </a:schemeClr>
                    </a:solidFill>
                  </a:tcPr>
                </a:tc>
                <a:tc>
                  <a:txBody>
                    <a:bodyPr/>
                    <a:lstStyle/>
                    <a:p>
                      <a:pPr algn="l"/>
                      <a:r>
                        <a:rPr lang="en-US" sz="1800" dirty="0">
                          <a:latin typeface="+mj-lt"/>
                        </a:rPr>
                        <a:t>Storage for all variable files and temporary files created by users, such as log files, the mail queue, the print spooler area, space for temporary storage of files downloaded from the </a:t>
                      </a:r>
                      <a:r>
                        <a:rPr lang="en-US" sz="1800" dirty="0" smtClean="0">
                          <a:latin typeface="+mj-lt"/>
                        </a:rPr>
                        <a:t>Internet.</a:t>
                      </a:r>
                      <a:endParaRPr lang="en-US" sz="1800" dirty="0">
                        <a:latin typeface="+mj-lt"/>
                      </a:endParaRPr>
                    </a:p>
                  </a:txBody>
                  <a:tcPr marL="28823" marR="28823" marT="14411" marB="14411" anchor="ctr">
                    <a:lnL>
                      <a:noFill/>
                    </a:lnL>
                    <a:lnR>
                      <a:noFill/>
                    </a:lnR>
                    <a:lnT>
                      <a:noFill/>
                    </a:lnT>
                    <a:lnB>
                      <a:noFill/>
                    </a:lnB>
                    <a:solidFill>
                      <a:schemeClr val="bg2">
                        <a:lumMod val="20000"/>
                        <a:lumOff val="80000"/>
                      </a:schemeClr>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1371600" y="0"/>
            <a:ext cx="8229600" cy="838200"/>
          </a:xfrm>
          <a:noFill/>
          <a:ln>
            <a:miter lim="800000"/>
            <a:headEnd/>
            <a:tailEnd/>
          </a:ln>
        </p:spPr>
        <p:txBody>
          <a:bodyPr vert="horz" wrap="square" lIns="91440" tIns="45720" rIns="91440" bIns="45720" numCol="1" anchor="t" anchorCtr="0" compatLnSpc="1">
            <a:prstTxWarp prst="textNoShape">
              <a:avLst/>
            </a:prstTxWarp>
          </a:bodyPr>
          <a:lstStyle/>
          <a:p>
            <a:r>
              <a:rPr lang="en-US" sz="3600" b="1" dirty="0" smtClean="0">
                <a:solidFill>
                  <a:srgbClr val="FFFF00"/>
                </a:solidFill>
              </a:rPr>
              <a:t>ext2FS: Added Features</a:t>
            </a:r>
          </a:p>
        </p:txBody>
      </p:sp>
      <p:sp>
        <p:nvSpPr>
          <p:cNvPr id="34819" name="Rectangle 3"/>
          <p:cNvSpPr>
            <a:spLocks noGrp="1" noChangeArrowheads="1"/>
          </p:cNvSpPr>
          <p:nvPr>
            <p:ph type="body" idx="1"/>
          </p:nvPr>
        </p:nvSpPr>
        <p:spPr>
          <a:xfrm>
            <a:off x="457200" y="1066800"/>
            <a:ext cx="8001000" cy="4876800"/>
          </a:xfrm>
        </p:spPr>
        <p:txBody>
          <a:bodyPr/>
          <a:lstStyle/>
          <a:p>
            <a:pPr algn="just">
              <a:lnSpc>
                <a:spcPct val="90000"/>
              </a:lnSpc>
            </a:pPr>
            <a:r>
              <a:rPr lang="en-US" sz="1600" dirty="0" smtClean="0"/>
              <a:t>Ext2 stands for second extended file system</a:t>
            </a:r>
          </a:p>
          <a:p>
            <a:pPr algn="just">
              <a:lnSpc>
                <a:spcPct val="90000"/>
              </a:lnSpc>
            </a:pPr>
            <a:r>
              <a:rPr lang="en-US" sz="1600" dirty="0" smtClean="0"/>
              <a:t>Was introduced in 1993</a:t>
            </a:r>
          </a:p>
          <a:p>
            <a:pPr algn="just">
              <a:lnSpc>
                <a:spcPct val="90000"/>
              </a:lnSpc>
            </a:pPr>
            <a:r>
              <a:rPr lang="en-US" sz="1600" dirty="0" smtClean="0"/>
              <a:t>Developed by Remy Card</a:t>
            </a:r>
          </a:p>
          <a:p>
            <a:pPr algn="just">
              <a:lnSpc>
                <a:spcPct val="90000"/>
              </a:lnSpc>
            </a:pPr>
            <a:r>
              <a:rPr lang="en-US" sz="1600" dirty="0" smtClean="0"/>
              <a:t>It does not have journaling feature</a:t>
            </a:r>
          </a:p>
          <a:p>
            <a:pPr algn="just">
              <a:lnSpc>
                <a:spcPct val="90000"/>
              </a:lnSpc>
            </a:pPr>
            <a:r>
              <a:rPr lang="en-US" sz="1600" dirty="0" smtClean="0"/>
              <a:t>Maximum individual file size can be from 16 GB to 2 TB</a:t>
            </a:r>
          </a:p>
          <a:p>
            <a:pPr algn="just">
              <a:lnSpc>
                <a:spcPct val="90000"/>
              </a:lnSpc>
            </a:pPr>
            <a:r>
              <a:rPr lang="en-US" sz="1600" dirty="0" smtClean="0"/>
              <a:t>Overall file system size can be from 2 TB to 32 TB</a:t>
            </a:r>
          </a:p>
          <a:p>
            <a:pPr algn="just">
              <a:lnSpc>
                <a:spcPct val="90000"/>
              </a:lnSpc>
            </a:pPr>
            <a:r>
              <a:rPr lang="en-US" sz="1600" dirty="0" smtClean="0"/>
              <a:t>Allows the administrator to choose the logical block size when creating the </a:t>
            </a:r>
            <a:r>
              <a:rPr lang="en-US" sz="1600" dirty="0" err="1" smtClean="0"/>
              <a:t>filesystem</a:t>
            </a:r>
            <a:r>
              <a:rPr lang="en-US" sz="1600" dirty="0" smtClean="0"/>
              <a:t>.</a:t>
            </a:r>
          </a:p>
          <a:p>
            <a:pPr algn="just">
              <a:lnSpc>
                <a:spcPct val="90000"/>
              </a:lnSpc>
            </a:pPr>
            <a:endParaRPr lang="en-US" sz="1600" dirty="0" smtClean="0"/>
          </a:p>
          <a:p>
            <a:pPr algn="just">
              <a:lnSpc>
                <a:spcPct val="90000"/>
              </a:lnSpc>
            </a:pPr>
            <a:r>
              <a:rPr lang="en-US" sz="1600" dirty="0" smtClean="0"/>
              <a:t>Implements fast symbolic links. </a:t>
            </a:r>
          </a:p>
          <a:p>
            <a:pPr lvl="1" algn="just">
              <a:lnSpc>
                <a:spcPct val="90000"/>
              </a:lnSpc>
            </a:pPr>
            <a:r>
              <a:rPr lang="en-US" sz="1600" dirty="0" smtClean="0"/>
              <a:t>Does not use any data block on the </a:t>
            </a:r>
            <a:r>
              <a:rPr lang="en-US" sz="1600" dirty="0" err="1" smtClean="0"/>
              <a:t>filesystem</a:t>
            </a:r>
            <a:r>
              <a:rPr lang="en-US" sz="1600" dirty="0" smtClean="0"/>
              <a:t>. </a:t>
            </a:r>
          </a:p>
          <a:p>
            <a:pPr lvl="1" algn="just">
              <a:lnSpc>
                <a:spcPct val="90000"/>
              </a:lnSpc>
            </a:pPr>
            <a:r>
              <a:rPr lang="en-US" sz="1600" dirty="0" smtClean="0"/>
              <a:t>The target name is not stored in a data block but in the </a:t>
            </a:r>
            <a:r>
              <a:rPr lang="en-US" sz="1600" dirty="0" err="1" smtClean="0"/>
              <a:t>inode</a:t>
            </a:r>
            <a:r>
              <a:rPr lang="en-US" sz="1600" dirty="0" smtClean="0"/>
              <a:t> itself. </a:t>
            </a:r>
          </a:p>
          <a:p>
            <a:pPr lvl="1" algn="just">
              <a:lnSpc>
                <a:spcPct val="90000"/>
              </a:lnSpc>
            </a:pPr>
            <a:r>
              <a:rPr lang="en-US" sz="1600" dirty="0" smtClean="0"/>
              <a:t>Can save some disk space (no data block needs to be allocated) </a:t>
            </a:r>
          </a:p>
          <a:p>
            <a:pPr lvl="1" algn="just">
              <a:lnSpc>
                <a:spcPct val="90000"/>
              </a:lnSpc>
            </a:pPr>
            <a:r>
              <a:rPr lang="en-US" sz="1600" dirty="0" smtClean="0"/>
              <a:t>Speeds up link operations (there is no need to read a data block when accessing such a link). </a:t>
            </a:r>
          </a:p>
          <a:p>
            <a:pPr lvl="1" algn="just">
              <a:lnSpc>
                <a:spcPct val="90000"/>
              </a:lnSpc>
            </a:pPr>
            <a:r>
              <a:rPr lang="en-US" sz="1600" dirty="0" smtClean="0"/>
              <a:t>As the space available in the </a:t>
            </a:r>
            <a:r>
              <a:rPr lang="en-US" sz="1600" dirty="0" err="1" smtClean="0"/>
              <a:t>inode</a:t>
            </a:r>
            <a:r>
              <a:rPr lang="en-US" sz="1600" dirty="0" smtClean="0"/>
              <a:t> is limited so not every link can be implemented as a fast symbolic link.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066800" y="-76200"/>
            <a:ext cx="7772400" cy="1143000"/>
          </a:xfrm>
        </p:spPr>
        <p:txBody>
          <a:bodyPr/>
          <a:lstStyle/>
          <a:p>
            <a:r>
              <a:rPr lang="en-US" altLang="zh-TW" sz="4000" b="1" dirty="0">
                <a:solidFill>
                  <a:srgbClr val="FBEF03"/>
                </a:solidFill>
              </a:rPr>
              <a:t>The EXT2 </a:t>
            </a:r>
            <a:r>
              <a:rPr lang="en-US" altLang="zh-TW" sz="4000" b="1" dirty="0" err="1">
                <a:solidFill>
                  <a:srgbClr val="FBEF03"/>
                </a:solidFill>
              </a:rPr>
              <a:t>Inode</a:t>
            </a:r>
            <a:endParaRPr lang="en-US" altLang="zh-TW" sz="4000" b="1" dirty="0">
              <a:solidFill>
                <a:srgbClr val="FBEF03"/>
              </a:solidFill>
            </a:endParaRPr>
          </a:p>
        </p:txBody>
      </p:sp>
      <p:sp>
        <p:nvSpPr>
          <p:cNvPr id="166918" name="Rectangle 6"/>
          <p:cNvSpPr>
            <a:spLocks noChangeArrowheads="1"/>
          </p:cNvSpPr>
          <p:nvPr/>
        </p:nvSpPr>
        <p:spPr bwMode="auto">
          <a:xfrm>
            <a:off x="1219200" y="1066800"/>
            <a:ext cx="2298700" cy="360363"/>
          </a:xfrm>
          <a:prstGeom prst="rect">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Mode</a:t>
            </a:r>
          </a:p>
        </p:txBody>
      </p:sp>
      <p:sp>
        <p:nvSpPr>
          <p:cNvPr id="166919" name="Rectangle 7"/>
          <p:cNvSpPr>
            <a:spLocks noChangeArrowheads="1"/>
          </p:cNvSpPr>
          <p:nvPr/>
        </p:nvSpPr>
        <p:spPr bwMode="auto">
          <a:xfrm>
            <a:off x="1219200" y="1427163"/>
            <a:ext cx="2298700" cy="449262"/>
          </a:xfrm>
          <a:prstGeom prst="rect">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Owner Info</a:t>
            </a:r>
          </a:p>
        </p:txBody>
      </p:sp>
      <p:sp>
        <p:nvSpPr>
          <p:cNvPr id="166920" name="Rectangle 8"/>
          <p:cNvSpPr>
            <a:spLocks noChangeArrowheads="1"/>
          </p:cNvSpPr>
          <p:nvPr/>
        </p:nvSpPr>
        <p:spPr bwMode="auto">
          <a:xfrm>
            <a:off x="1219200" y="1876425"/>
            <a:ext cx="2298700" cy="360363"/>
          </a:xfrm>
          <a:prstGeom prst="rect">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Size</a:t>
            </a:r>
          </a:p>
        </p:txBody>
      </p:sp>
      <p:sp>
        <p:nvSpPr>
          <p:cNvPr id="166921" name="Rectangle 9"/>
          <p:cNvSpPr>
            <a:spLocks noChangeArrowheads="1"/>
          </p:cNvSpPr>
          <p:nvPr/>
        </p:nvSpPr>
        <p:spPr bwMode="auto">
          <a:xfrm>
            <a:off x="1219200" y="2236788"/>
            <a:ext cx="2298700" cy="449262"/>
          </a:xfrm>
          <a:prstGeom prst="rect">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t>Timestamps</a:t>
            </a:r>
          </a:p>
        </p:txBody>
      </p:sp>
      <p:sp>
        <p:nvSpPr>
          <p:cNvPr id="166922" name="Rectangle 10"/>
          <p:cNvSpPr>
            <a:spLocks noChangeArrowheads="1"/>
          </p:cNvSpPr>
          <p:nvPr/>
        </p:nvSpPr>
        <p:spPr bwMode="auto">
          <a:xfrm>
            <a:off x="1219200" y="2686050"/>
            <a:ext cx="2298700" cy="1258888"/>
          </a:xfrm>
          <a:prstGeom prst="rect">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Direct Blocks</a:t>
            </a:r>
          </a:p>
        </p:txBody>
      </p:sp>
      <p:sp>
        <p:nvSpPr>
          <p:cNvPr id="166923" name="Rectangle 11"/>
          <p:cNvSpPr>
            <a:spLocks noChangeArrowheads="1"/>
          </p:cNvSpPr>
          <p:nvPr/>
        </p:nvSpPr>
        <p:spPr bwMode="auto">
          <a:xfrm>
            <a:off x="1219200" y="3944938"/>
            <a:ext cx="2298700" cy="539750"/>
          </a:xfrm>
          <a:prstGeom prst="rect">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Indirect blocks</a:t>
            </a:r>
          </a:p>
        </p:txBody>
      </p:sp>
      <p:sp>
        <p:nvSpPr>
          <p:cNvPr id="166924" name="Rectangle 12"/>
          <p:cNvSpPr>
            <a:spLocks noChangeArrowheads="1"/>
          </p:cNvSpPr>
          <p:nvPr/>
        </p:nvSpPr>
        <p:spPr bwMode="auto">
          <a:xfrm>
            <a:off x="1219200" y="4484688"/>
            <a:ext cx="2298700" cy="539750"/>
          </a:xfrm>
          <a:prstGeom prst="rect">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Double Indirect</a:t>
            </a:r>
          </a:p>
        </p:txBody>
      </p:sp>
      <p:sp>
        <p:nvSpPr>
          <p:cNvPr id="166925" name="Rectangle 13"/>
          <p:cNvSpPr>
            <a:spLocks noChangeArrowheads="1"/>
          </p:cNvSpPr>
          <p:nvPr/>
        </p:nvSpPr>
        <p:spPr bwMode="auto">
          <a:xfrm>
            <a:off x="1219200" y="5024438"/>
            <a:ext cx="2298700" cy="719137"/>
          </a:xfrm>
          <a:prstGeom prst="rect">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Triple Indirect</a:t>
            </a:r>
          </a:p>
        </p:txBody>
      </p:sp>
      <p:sp>
        <p:nvSpPr>
          <p:cNvPr id="166926" name="Line 14"/>
          <p:cNvSpPr>
            <a:spLocks noChangeShapeType="1"/>
          </p:cNvSpPr>
          <p:nvPr/>
        </p:nvSpPr>
        <p:spPr bwMode="auto">
          <a:xfrm>
            <a:off x="3517900" y="2865438"/>
            <a:ext cx="15906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27" name="Line 15"/>
          <p:cNvSpPr>
            <a:spLocks noChangeShapeType="1"/>
          </p:cNvSpPr>
          <p:nvPr/>
        </p:nvSpPr>
        <p:spPr bwMode="auto">
          <a:xfrm flipV="1">
            <a:off x="5108575" y="2325688"/>
            <a:ext cx="0" cy="5397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28" name="Line 16"/>
          <p:cNvSpPr>
            <a:spLocks noChangeShapeType="1"/>
          </p:cNvSpPr>
          <p:nvPr/>
        </p:nvSpPr>
        <p:spPr bwMode="auto">
          <a:xfrm>
            <a:off x="5108575" y="2325688"/>
            <a:ext cx="114935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29" name="Rectangle 17"/>
          <p:cNvSpPr>
            <a:spLocks noChangeArrowheads="1"/>
          </p:cNvSpPr>
          <p:nvPr/>
        </p:nvSpPr>
        <p:spPr bwMode="auto">
          <a:xfrm>
            <a:off x="6345238" y="2236788"/>
            <a:ext cx="796925" cy="358775"/>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data</a:t>
            </a:r>
          </a:p>
        </p:txBody>
      </p:sp>
      <p:sp>
        <p:nvSpPr>
          <p:cNvPr id="166930" name="Line 18"/>
          <p:cNvSpPr>
            <a:spLocks noChangeShapeType="1"/>
          </p:cNvSpPr>
          <p:nvPr/>
        </p:nvSpPr>
        <p:spPr bwMode="auto">
          <a:xfrm>
            <a:off x="3517900" y="3135313"/>
            <a:ext cx="176688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31" name="Line 19"/>
          <p:cNvSpPr>
            <a:spLocks noChangeShapeType="1"/>
          </p:cNvSpPr>
          <p:nvPr/>
        </p:nvSpPr>
        <p:spPr bwMode="auto">
          <a:xfrm flipV="1">
            <a:off x="5284788" y="2955925"/>
            <a:ext cx="0" cy="1793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32" name="Line 20"/>
          <p:cNvSpPr>
            <a:spLocks noChangeShapeType="1"/>
          </p:cNvSpPr>
          <p:nvPr/>
        </p:nvSpPr>
        <p:spPr bwMode="auto">
          <a:xfrm>
            <a:off x="5284788" y="2955925"/>
            <a:ext cx="88423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33" name="Rectangle 21"/>
          <p:cNvSpPr>
            <a:spLocks noChangeArrowheads="1"/>
          </p:cNvSpPr>
          <p:nvPr/>
        </p:nvSpPr>
        <p:spPr bwMode="auto">
          <a:xfrm>
            <a:off x="6345238" y="2865438"/>
            <a:ext cx="796925" cy="360362"/>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data</a:t>
            </a:r>
          </a:p>
        </p:txBody>
      </p:sp>
      <p:sp>
        <p:nvSpPr>
          <p:cNvPr id="166934" name="Line 22"/>
          <p:cNvSpPr>
            <a:spLocks noChangeShapeType="1"/>
          </p:cNvSpPr>
          <p:nvPr/>
        </p:nvSpPr>
        <p:spPr bwMode="auto">
          <a:xfrm>
            <a:off x="3517900" y="4214813"/>
            <a:ext cx="11493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35" name="Line 23"/>
          <p:cNvSpPr>
            <a:spLocks noChangeShapeType="1"/>
          </p:cNvSpPr>
          <p:nvPr/>
        </p:nvSpPr>
        <p:spPr bwMode="auto">
          <a:xfrm flipV="1">
            <a:off x="4667250" y="3854450"/>
            <a:ext cx="0" cy="3603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36" name="Line 24"/>
          <p:cNvSpPr>
            <a:spLocks noChangeShapeType="1"/>
          </p:cNvSpPr>
          <p:nvPr/>
        </p:nvSpPr>
        <p:spPr bwMode="auto">
          <a:xfrm>
            <a:off x="4667250" y="3854450"/>
            <a:ext cx="61753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37" name="Rectangle 25"/>
          <p:cNvSpPr>
            <a:spLocks noChangeArrowheads="1"/>
          </p:cNvSpPr>
          <p:nvPr/>
        </p:nvSpPr>
        <p:spPr bwMode="auto">
          <a:xfrm>
            <a:off x="5284788" y="3854450"/>
            <a:ext cx="442912" cy="720725"/>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38" name="Line 26"/>
          <p:cNvSpPr>
            <a:spLocks noChangeShapeType="1"/>
          </p:cNvSpPr>
          <p:nvPr/>
        </p:nvSpPr>
        <p:spPr bwMode="auto">
          <a:xfrm>
            <a:off x="5727700" y="4035425"/>
            <a:ext cx="79533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39" name="Line 27"/>
          <p:cNvSpPr>
            <a:spLocks noChangeShapeType="1"/>
          </p:cNvSpPr>
          <p:nvPr/>
        </p:nvSpPr>
        <p:spPr bwMode="auto">
          <a:xfrm flipH="1" flipV="1">
            <a:off x="6523038" y="3765550"/>
            <a:ext cx="0" cy="2698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40" name="Line 28"/>
          <p:cNvSpPr>
            <a:spLocks noChangeShapeType="1"/>
          </p:cNvSpPr>
          <p:nvPr/>
        </p:nvSpPr>
        <p:spPr bwMode="auto">
          <a:xfrm>
            <a:off x="6523038" y="3765550"/>
            <a:ext cx="5302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41" name="Rectangle 29"/>
          <p:cNvSpPr>
            <a:spLocks noChangeArrowheads="1"/>
          </p:cNvSpPr>
          <p:nvPr/>
        </p:nvSpPr>
        <p:spPr bwMode="auto">
          <a:xfrm>
            <a:off x="7142163" y="3675063"/>
            <a:ext cx="706437" cy="360362"/>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data</a:t>
            </a:r>
          </a:p>
        </p:txBody>
      </p:sp>
      <p:sp>
        <p:nvSpPr>
          <p:cNvPr id="166942" name="Line 30"/>
          <p:cNvSpPr>
            <a:spLocks noChangeShapeType="1"/>
          </p:cNvSpPr>
          <p:nvPr/>
        </p:nvSpPr>
        <p:spPr bwMode="auto">
          <a:xfrm>
            <a:off x="5727700" y="4394200"/>
            <a:ext cx="1236663"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43" name="Rectangle 31"/>
          <p:cNvSpPr>
            <a:spLocks noChangeArrowheads="1"/>
          </p:cNvSpPr>
          <p:nvPr/>
        </p:nvSpPr>
        <p:spPr bwMode="auto">
          <a:xfrm>
            <a:off x="7053263" y="4214813"/>
            <a:ext cx="795337" cy="360362"/>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data</a:t>
            </a:r>
          </a:p>
        </p:txBody>
      </p:sp>
      <p:sp>
        <p:nvSpPr>
          <p:cNvPr id="166944" name="Line 32"/>
          <p:cNvSpPr>
            <a:spLocks noChangeShapeType="1"/>
          </p:cNvSpPr>
          <p:nvPr/>
        </p:nvSpPr>
        <p:spPr bwMode="auto">
          <a:xfrm>
            <a:off x="3517900" y="4845050"/>
            <a:ext cx="88265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45" name="Rectangle 33"/>
          <p:cNvSpPr>
            <a:spLocks noChangeArrowheads="1"/>
          </p:cNvSpPr>
          <p:nvPr/>
        </p:nvSpPr>
        <p:spPr bwMode="auto">
          <a:xfrm>
            <a:off x="4400550" y="4754563"/>
            <a:ext cx="354013" cy="719137"/>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46" name="Line 34"/>
          <p:cNvSpPr>
            <a:spLocks noChangeShapeType="1"/>
          </p:cNvSpPr>
          <p:nvPr/>
        </p:nvSpPr>
        <p:spPr bwMode="auto">
          <a:xfrm>
            <a:off x="4754563" y="4845050"/>
            <a:ext cx="708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47" name="Line 35"/>
          <p:cNvSpPr>
            <a:spLocks noChangeShapeType="1"/>
          </p:cNvSpPr>
          <p:nvPr/>
        </p:nvSpPr>
        <p:spPr bwMode="auto">
          <a:xfrm>
            <a:off x="4754563" y="5114925"/>
            <a:ext cx="2651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48" name="Line 36"/>
          <p:cNvSpPr>
            <a:spLocks noChangeShapeType="1"/>
          </p:cNvSpPr>
          <p:nvPr/>
        </p:nvSpPr>
        <p:spPr bwMode="auto">
          <a:xfrm>
            <a:off x="5019675" y="5114925"/>
            <a:ext cx="0" cy="719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49" name="Line 37"/>
          <p:cNvSpPr>
            <a:spLocks noChangeShapeType="1"/>
          </p:cNvSpPr>
          <p:nvPr/>
        </p:nvSpPr>
        <p:spPr bwMode="auto">
          <a:xfrm>
            <a:off x="5019675" y="5834063"/>
            <a:ext cx="442913"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50" name="Rectangle 38"/>
          <p:cNvSpPr>
            <a:spLocks noChangeArrowheads="1"/>
          </p:cNvSpPr>
          <p:nvPr/>
        </p:nvSpPr>
        <p:spPr bwMode="auto">
          <a:xfrm>
            <a:off x="5462588" y="4845050"/>
            <a:ext cx="352425" cy="628650"/>
          </a:xfrm>
          <a:prstGeom prst="rect">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51" name="Rectangle 39"/>
          <p:cNvSpPr>
            <a:spLocks noChangeArrowheads="1"/>
          </p:cNvSpPr>
          <p:nvPr/>
        </p:nvSpPr>
        <p:spPr bwMode="auto">
          <a:xfrm>
            <a:off x="5462588" y="5653088"/>
            <a:ext cx="352425" cy="630237"/>
          </a:xfrm>
          <a:prstGeom prst="rect">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52" name="Line 40"/>
          <p:cNvSpPr>
            <a:spLocks noChangeShapeType="1"/>
          </p:cNvSpPr>
          <p:nvPr/>
        </p:nvSpPr>
        <p:spPr bwMode="auto">
          <a:xfrm>
            <a:off x="5815013" y="4933950"/>
            <a:ext cx="106203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53" name="Rectangle 41"/>
          <p:cNvSpPr>
            <a:spLocks noChangeArrowheads="1"/>
          </p:cNvSpPr>
          <p:nvPr/>
        </p:nvSpPr>
        <p:spPr bwMode="auto">
          <a:xfrm>
            <a:off x="6877050" y="4845050"/>
            <a:ext cx="706438" cy="358775"/>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data</a:t>
            </a:r>
          </a:p>
        </p:txBody>
      </p:sp>
      <p:sp>
        <p:nvSpPr>
          <p:cNvPr id="166954" name="Line 42"/>
          <p:cNvSpPr>
            <a:spLocks noChangeShapeType="1"/>
          </p:cNvSpPr>
          <p:nvPr/>
        </p:nvSpPr>
        <p:spPr bwMode="auto">
          <a:xfrm>
            <a:off x="5815013" y="5114925"/>
            <a:ext cx="3540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55" name="Line 43"/>
          <p:cNvSpPr>
            <a:spLocks noChangeShapeType="1"/>
          </p:cNvSpPr>
          <p:nvPr/>
        </p:nvSpPr>
        <p:spPr bwMode="auto">
          <a:xfrm>
            <a:off x="6169025" y="5114925"/>
            <a:ext cx="0" cy="4492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56" name="Line 44"/>
          <p:cNvSpPr>
            <a:spLocks noChangeShapeType="1"/>
          </p:cNvSpPr>
          <p:nvPr/>
        </p:nvSpPr>
        <p:spPr bwMode="auto">
          <a:xfrm>
            <a:off x="6169025" y="5564188"/>
            <a:ext cx="7080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57" name="Rectangle 45"/>
          <p:cNvSpPr>
            <a:spLocks noChangeArrowheads="1"/>
          </p:cNvSpPr>
          <p:nvPr/>
        </p:nvSpPr>
        <p:spPr bwMode="auto">
          <a:xfrm>
            <a:off x="6877050" y="5473700"/>
            <a:ext cx="795338" cy="360363"/>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data</a:t>
            </a:r>
          </a:p>
        </p:txBody>
      </p:sp>
      <p:sp>
        <p:nvSpPr>
          <p:cNvPr id="166958" name="Line 46"/>
          <p:cNvSpPr>
            <a:spLocks noChangeShapeType="1"/>
          </p:cNvSpPr>
          <p:nvPr/>
        </p:nvSpPr>
        <p:spPr bwMode="auto">
          <a:xfrm>
            <a:off x="5815013" y="6192838"/>
            <a:ext cx="97313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959" name="Rectangle 47"/>
          <p:cNvSpPr>
            <a:spLocks noChangeArrowheads="1"/>
          </p:cNvSpPr>
          <p:nvPr/>
        </p:nvSpPr>
        <p:spPr bwMode="auto">
          <a:xfrm>
            <a:off x="6877050" y="5937674"/>
            <a:ext cx="795338" cy="449262"/>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t>data</a:t>
            </a:r>
          </a:p>
        </p:txBody>
      </p:sp>
    </p:spTree>
    <p:extLst>
      <p:ext uri="{BB962C8B-B14F-4D97-AF65-F5344CB8AC3E}">
        <p14:creationId xmlns="" xmlns:p14="http://schemas.microsoft.com/office/powerpoint/2010/main" val="1166234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914400" y="0"/>
            <a:ext cx="82296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rgbClr val="FFFF00"/>
                </a:solidFill>
              </a:rPr>
              <a:t>Inode</a:t>
            </a:r>
          </a:p>
        </p:txBody>
      </p:sp>
      <p:sp>
        <p:nvSpPr>
          <p:cNvPr id="31747" name="Rectangle 3"/>
          <p:cNvSpPr>
            <a:spLocks noGrp="1" noChangeArrowheads="1"/>
          </p:cNvSpPr>
          <p:nvPr>
            <p:ph type="body" idx="1"/>
          </p:nvPr>
        </p:nvSpPr>
        <p:spPr>
          <a:xfrm>
            <a:off x="381000" y="990600"/>
            <a:ext cx="8458200" cy="5257800"/>
          </a:xfrm>
        </p:spPr>
        <p:txBody>
          <a:bodyPr/>
          <a:lstStyle/>
          <a:p>
            <a:pPr algn="just"/>
            <a:r>
              <a:rPr lang="en-US" sz="2200" dirty="0" smtClean="0">
                <a:latin typeface="+mj-lt"/>
              </a:rPr>
              <a:t>A data structure that describes each file in the file system</a:t>
            </a:r>
          </a:p>
          <a:p>
            <a:pPr algn="just"/>
            <a:endParaRPr lang="en-US" sz="2200" dirty="0" smtClean="0">
              <a:latin typeface="+mj-lt"/>
            </a:endParaRPr>
          </a:p>
          <a:p>
            <a:pPr algn="just"/>
            <a:r>
              <a:rPr lang="en-US" sz="2200" dirty="0" smtClean="0">
                <a:latin typeface="+mj-lt"/>
                <a:cs typeface="Times New Roman" pitchFamily="18" charset="0"/>
              </a:rPr>
              <a:t>Maintains file attributes and the blocks that the data within a file occupies.</a:t>
            </a:r>
          </a:p>
          <a:p>
            <a:pPr algn="just"/>
            <a:r>
              <a:rPr lang="en-US" sz="2200" dirty="0" smtClean="0">
                <a:latin typeface="+mj-lt"/>
                <a:cs typeface="Times New Roman" pitchFamily="18" charset="0"/>
              </a:rPr>
              <a:t>Every file is described by a single </a:t>
            </a:r>
            <a:r>
              <a:rPr lang="en-US" sz="2200" dirty="0" err="1" smtClean="0">
                <a:latin typeface="+mj-lt"/>
                <a:cs typeface="Times New Roman" pitchFamily="18" charset="0"/>
              </a:rPr>
              <a:t>inode</a:t>
            </a:r>
            <a:r>
              <a:rPr lang="en-US" sz="2200" dirty="0" smtClean="0">
                <a:latin typeface="+mj-lt"/>
                <a:cs typeface="Times New Roman" pitchFamily="18" charset="0"/>
              </a:rPr>
              <a:t> </a:t>
            </a:r>
          </a:p>
          <a:p>
            <a:pPr algn="just"/>
            <a:r>
              <a:rPr lang="en-US" sz="2200" dirty="0" smtClean="0">
                <a:latin typeface="+mj-lt"/>
                <a:cs typeface="Times New Roman" pitchFamily="18" charset="0"/>
              </a:rPr>
              <a:t>Each </a:t>
            </a:r>
            <a:r>
              <a:rPr lang="en-US" sz="2200" dirty="0" err="1" smtClean="0">
                <a:latin typeface="+mj-lt"/>
                <a:cs typeface="Times New Roman" pitchFamily="18" charset="0"/>
              </a:rPr>
              <a:t>inode</a:t>
            </a:r>
            <a:r>
              <a:rPr lang="en-US" sz="2200" dirty="0" smtClean="0">
                <a:latin typeface="+mj-lt"/>
                <a:cs typeface="Times New Roman" pitchFamily="18" charset="0"/>
              </a:rPr>
              <a:t> has a single unique number identifying it.</a:t>
            </a:r>
          </a:p>
          <a:p>
            <a:pPr algn="just"/>
            <a:endParaRPr lang="en-US" sz="2200" dirty="0" smtClean="0">
              <a:latin typeface="+mj-lt"/>
              <a:cs typeface="Times New Roman" pitchFamily="18" charset="0"/>
            </a:endParaRPr>
          </a:p>
          <a:p>
            <a:pPr algn="just"/>
            <a:r>
              <a:rPr lang="en-US" sz="2200" dirty="0" smtClean="0">
                <a:latin typeface="+mj-lt"/>
                <a:cs typeface="Times New Roman" pitchFamily="18" charset="0"/>
              </a:rPr>
              <a:t>The </a:t>
            </a:r>
            <a:r>
              <a:rPr lang="en-US" sz="2200" dirty="0" err="1" smtClean="0">
                <a:latin typeface="+mj-lt"/>
                <a:cs typeface="Times New Roman" pitchFamily="18" charset="0"/>
              </a:rPr>
              <a:t>inodes</a:t>
            </a:r>
            <a:r>
              <a:rPr lang="en-US" sz="2200" dirty="0" smtClean="0">
                <a:latin typeface="+mj-lt"/>
                <a:cs typeface="Times New Roman" pitchFamily="18" charset="0"/>
              </a:rPr>
              <a:t> for the file system are all kept together in </a:t>
            </a:r>
            <a:r>
              <a:rPr lang="en-US" sz="2200" dirty="0" err="1" smtClean="0">
                <a:latin typeface="+mj-lt"/>
                <a:cs typeface="Times New Roman" pitchFamily="18" charset="0"/>
              </a:rPr>
              <a:t>inode</a:t>
            </a:r>
            <a:r>
              <a:rPr lang="en-US" sz="2200" dirty="0" smtClean="0">
                <a:latin typeface="+mj-lt"/>
                <a:cs typeface="Times New Roman" pitchFamily="18" charset="0"/>
              </a:rPr>
              <a:t> tables.</a:t>
            </a:r>
          </a:p>
          <a:p>
            <a:pPr algn="just"/>
            <a:endParaRPr lang="en-US" sz="2200" dirty="0" smtClean="0">
              <a:latin typeface="+mj-lt"/>
              <a:cs typeface="Times New Roman" pitchFamily="18" charset="0"/>
            </a:endParaRPr>
          </a:p>
          <a:p>
            <a:pPr algn="just"/>
            <a:r>
              <a:rPr lang="en-US" sz="2200" dirty="0" smtClean="0">
                <a:latin typeface="+mj-lt"/>
                <a:cs typeface="Times New Roman" pitchFamily="18" charset="0"/>
              </a:rPr>
              <a:t>Directories are simply special files (themselves described by </a:t>
            </a:r>
            <a:r>
              <a:rPr lang="en-US" sz="2200" dirty="0" err="1" smtClean="0">
                <a:latin typeface="+mj-lt"/>
                <a:cs typeface="Times New Roman" pitchFamily="18" charset="0"/>
              </a:rPr>
              <a:t>inodes</a:t>
            </a:r>
            <a:r>
              <a:rPr lang="en-US" sz="2200" dirty="0" smtClean="0">
                <a:latin typeface="+mj-lt"/>
                <a:cs typeface="Times New Roman" pitchFamily="18" charset="0"/>
              </a:rPr>
              <a:t>) which contain pointers to the </a:t>
            </a:r>
            <a:r>
              <a:rPr lang="en-US" sz="2200" dirty="0" err="1" smtClean="0">
                <a:latin typeface="+mj-lt"/>
                <a:cs typeface="Times New Roman" pitchFamily="18" charset="0"/>
              </a:rPr>
              <a:t>inodes</a:t>
            </a:r>
            <a:r>
              <a:rPr lang="en-US" sz="2200" dirty="0" smtClean="0">
                <a:latin typeface="+mj-lt"/>
                <a:cs typeface="Times New Roman" pitchFamily="18" charset="0"/>
              </a:rPr>
              <a:t> of their directory entries. </a:t>
            </a:r>
          </a:p>
        </p:txBody>
      </p:sp>
    </p:spTree>
    <p:extLst>
      <p:ext uri="{BB962C8B-B14F-4D97-AF65-F5344CB8AC3E}">
        <p14:creationId xmlns="" xmlns:p14="http://schemas.microsoft.com/office/powerpoint/2010/main" val="6900016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1524000" y="0"/>
            <a:ext cx="7620000" cy="762000"/>
          </a:xfrm>
          <a:noFill/>
          <a:ln>
            <a:miter lim="800000"/>
            <a:headEnd/>
            <a:tailEnd/>
          </a:ln>
        </p:spPr>
        <p:txBody>
          <a:bodyPr vert="horz" wrap="square" lIns="91440" tIns="45720" rIns="91440" bIns="45720" numCol="1" anchor="t" anchorCtr="0" compatLnSpc="1">
            <a:prstTxWarp prst="textNoShape">
              <a:avLst/>
            </a:prstTxWarp>
          </a:bodyPr>
          <a:lstStyle/>
          <a:p>
            <a:r>
              <a:rPr lang="en-US" sz="3600" b="1" smtClean="0">
                <a:solidFill>
                  <a:srgbClr val="FFFF00"/>
                </a:solidFill>
              </a:rPr>
              <a:t>Directory Entries</a:t>
            </a:r>
          </a:p>
        </p:txBody>
      </p:sp>
      <p:sp>
        <p:nvSpPr>
          <p:cNvPr id="33795" name="Rectangle 3"/>
          <p:cNvSpPr>
            <a:spLocks noGrp="1" noChangeArrowheads="1"/>
          </p:cNvSpPr>
          <p:nvPr>
            <p:ph type="body" idx="1"/>
          </p:nvPr>
        </p:nvSpPr>
        <p:spPr/>
        <p:txBody>
          <a:bodyPr/>
          <a:lstStyle/>
          <a:p>
            <a:pPr algn="just"/>
            <a:r>
              <a:rPr lang="en-US" sz="2400" dirty="0" smtClean="0">
                <a:latin typeface="+mj-lt"/>
                <a:cs typeface="Times New Roman" pitchFamily="18" charset="0"/>
              </a:rPr>
              <a:t>A directory file is a list of directory entries, each one containing the following information: </a:t>
            </a:r>
          </a:p>
          <a:p>
            <a:pPr algn="just"/>
            <a:r>
              <a:rPr lang="en-US" sz="2400" b="1" dirty="0" err="1" smtClean="0">
                <a:latin typeface="+mj-lt"/>
                <a:cs typeface="Times New Roman" pitchFamily="18" charset="0"/>
              </a:rPr>
              <a:t>inode</a:t>
            </a:r>
            <a:r>
              <a:rPr lang="en-US" sz="2400" dirty="0" smtClean="0">
                <a:latin typeface="+mj-lt"/>
                <a:cs typeface="Times New Roman" pitchFamily="18" charset="0"/>
              </a:rPr>
              <a:t> </a:t>
            </a:r>
          </a:p>
          <a:p>
            <a:pPr lvl="1" algn="just"/>
            <a:r>
              <a:rPr lang="en-US" dirty="0" smtClean="0">
                <a:latin typeface="+mj-lt"/>
                <a:cs typeface="Times New Roman" pitchFamily="18" charset="0"/>
              </a:rPr>
              <a:t>The </a:t>
            </a:r>
            <a:r>
              <a:rPr lang="en-US" dirty="0" err="1" smtClean="0">
                <a:latin typeface="+mj-lt"/>
                <a:cs typeface="Times New Roman" pitchFamily="18" charset="0"/>
              </a:rPr>
              <a:t>inode</a:t>
            </a:r>
            <a:r>
              <a:rPr lang="en-US" dirty="0" smtClean="0">
                <a:latin typeface="+mj-lt"/>
                <a:cs typeface="Times New Roman" pitchFamily="18" charset="0"/>
              </a:rPr>
              <a:t> for this directory entry.</a:t>
            </a:r>
          </a:p>
          <a:p>
            <a:pPr lvl="1" algn="just"/>
            <a:r>
              <a:rPr lang="en-US" dirty="0" smtClean="0">
                <a:latin typeface="+mj-lt"/>
                <a:cs typeface="Times New Roman" pitchFamily="18" charset="0"/>
              </a:rPr>
              <a:t>This is an index into the array of </a:t>
            </a:r>
            <a:r>
              <a:rPr lang="en-US" dirty="0" err="1" smtClean="0">
                <a:latin typeface="+mj-lt"/>
                <a:cs typeface="Times New Roman" pitchFamily="18" charset="0"/>
              </a:rPr>
              <a:t>inodes</a:t>
            </a:r>
            <a:r>
              <a:rPr lang="en-US" dirty="0" smtClean="0">
                <a:latin typeface="+mj-lt"/>
                <a:cs typeface="Times New Roman" pitchFamily="18" charset="0"/>
              </a:rPr>
              <a:t> held in the </a:t>
            </a:r>
            <a:r>
              <a:rPr lang="en-US" dirty="0" err="1" smtClean="0">
                <a:latin typeface="+mj-lt"/>
                <a:cs typeface="Times New Roman" pitchFamily="18" charset="0"/>
              </a:rPr>
              <a:t>Inode</a:t>
            </a:r>
            <a:r>
              <a:rPr lang="en-US" dirty="0" smtClean="0">
                <a:latin typeface="+mj-lt"/>
                <a:cs typeface="Times New Roman" pitchFamily="18" charset="0"/>
              </a:rPr>
              <a:t> Table of the Block Group. </a:t>
            </a:r>
          </a:p>
          <a:p>
            <a:pPr algn="just"/>
            <a:r>
              <a:rPr lang="en-US" sz="2400" b="1" dirty="0" smtClean="0">
                <a:latin typeface="+mj-lt"/>
                <a:cs typeface="Times New Roman" pitchFamily="18" charset="0"/>
              </a:rPr>
              <a:t>name length</a:t>
            </a:r>
            <a:r>
              <a:rPr lang="en-US" sz="2400" dirty="0" smtClean="0">
                <a:latin typeface="+mj-lt"/>
                <a:cs typeface="Times New Roman" pitchFamily="18" charset="0"/>
              </a:rPr>
              <a:t> </a:t>
            </a:r>
          </a:p>
          <a:p>
            <a:pPr lvl="1" algn="just"/>
            <a:r>
              <a:rPr lang="en-US" dirty="0" smtClean="0">
                <a:latin typeface="+mj-lt"/>
                <a:cs typeface="Times New Roman" pitchFamily="18" charset="0"/>
              </a:rPr>
              <a:t>The length of this directory entry in bytes, </a:t>
            </a:r>
          </a:p>
          <a:p>
            <a:pPr algn="just"/>
            <a:r>
              <a:rPr lang="en-US" sz="2400" b="1" dirty="0" smtClean="0">
                <a:latin typeface="+mj-lt"/>
                <a:cs typeface="Times New Roman" pitchFamily="18" charset="0"/>
              </a:rPr>
              <a:t>name</a:t>
            </a:r>
            <a:r>
              <a:rPr lang="en-US" sz="2400" dirty="0" smtClean="0">
                <a:latin typeface="+mj-lt"/>
                <a:cs typeface="Times New Roman" pitchFamily="18" charset="0"/>
              </a:rPr>
              <a:t> </a:t>
            </a:r>
          </a:p>
          <a:p>
            <a:pPr lvl="1" algn="just"/>
            <a:r>
              <a:rPr lang="en-US" dirty="0" smtClean="0">
                <a:latin typeface="+mj-lt"/>
                <a:cs typeface="Times New Roman" pitchFamily="18" charset="0"/>
              </a:rPr>
              <a:t>The name of this directory entry. </a:t>
            </a:r>
          </a:p>
        </p:txBody>
      </p:sp>
    </p:spTree>
    <p:extLst>
      <p:ext uri="{BB962C8B-B14F-4D97-AF65-F5344CB8AC3E}">
        <p14:creationId xmlns="" xmlns:p14="http://schemas.microsoft.com/office/powerpoint/2010/main" val="15060401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1600200" y="0"/>
            <a:ext cx="75438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smtClean="0">
                <a:solidFill>
                  <a:srgbClr val="FFFF00"/>
                </a:solidFill>
              </a:rPr>
              <a:t>ext3FS</a:t>
            </a:r>
          </a:p>
        </p:txBody>
      </p:sp>
      <p:sp>
        <p:nvSpPr>
          <p:cNvPr id="38915" name="Rectangle 3"/>
          <p:cNvSpPr>
            <a:spLocks noGrp="1" noChangeArrowheads="1"/>
          </p:cNvSpPr>
          <p:nvPr>
            <p:ph type="body" idx="1"/>
          </p:nvPr>
        </p:nvSpPr>
        <p:spPr>
          <a:xfrm>
            <a:off x="457200" y="1295400"/>
            <a:ext cx="8001000" cy="4648200"/>
          </a:xfrm>
        </p:spPr>
        <p:txBody>
          <a:bodyPr/>
          <a:lstStyle/>
          <a:p>
            <a:pPr algn="just">
              <a:lnSpc>
                <a:spcPct val="90000"/>
              </a:lnSpc>
            </a:pPr>
            <a:r>
              <a:rPr lang="en-US" sz="2400" dirty="0" smtClean="0">
                <a:latin typeface="+mj-lt"/>
              </a:rPr>
              <a:t>ext3 support the same features as ext2, but also includes Journaling.</a:t>
            </a:r>
          </a:p>
          <a:p>
            <a:pPr lvl="1" algn="just">
              <a:lnSpc>
                <a:spcPct val="90000"/>
              </a:lnSpc>
            </a:pPr>
            <a:endParaRPr lang="en-US" dirty="0" smtClean="0">
              <a:latin typeface="+mj-lt"/>
            </a:endParaRPr>
          </a:p>
          <a:p>
            <a:pPr lvl="1" algn="just">
              <a:lnSpc>
                <a:spcPct val="90000"/>
              </a:lnSpc>
            </a:pPr>
            <a:r>
              <a:rPr lang="en-US" dirty="0" smtClean="0">
                <a:latin typeface="+mj-lt"/>
              </a:rPr>
              <a:t>Was developed in 2001 by </a:t>
            </a:r>
            <a:r>
              <a:rPr lang="en-US" b="1" i="1" dirty="0" smtClean="0">
                <a:latin typeface="+mj-lt"/>
              </a:rPr>
              <a:t>Stephen </a:t>
            </a:r>
            <a:r>
              <a:rPr lang="en-US" b="1" i="1" dirty="0" err="1" smtClean="0">
                <a:latin typeface="+mj-lt"/>
              </a:rPr>
              <a:t>Tweedie</a:t>
            </a:r>
            <a:endParaRPr lang="en-US" b="1" i="1" dirty="0" smtClean="0">
              <a:latin typeface="+mj-lt"/>
            </a:endParaRPr>
          </a:p>
          <a:p>
            <a:pPr lvl="1" algn="just">
              <a:lnSpc>
                <a:spcPct val="90000"/>
              </a:lnSpc>
            </a:pPr>
            <a:r>
              <a:rPr lang="en-US" dirty="0" smtClean="0">
                <a:latin typeface="+mj-lt"/>
              </a:rPr>
              <a:t>A log of file system actions is maintained</a:t>
            </a:r>
          </a:p>
          <a:p>
            <a:pPr lvl="1" algn="just">
              <a:lnSpc>
                <a:spcPct val="90000"/>
              </a:lnSpc>
            </a:pPr>
            <a:r>
              <a:rPr lang="en-US" dirty="0" smtClean="0">
                <a:latin typeface="+mj-lt"/>
              </a:rPr>
              <a:t>Max individual file size can be from 16 GB to 2 TB</a:t>
            </a:r>
          </a:p>
          <a:p>
            <a:pPr lvl="1" algn="just">
              <a:lnSpc>
                <a:spcPct val="90000"/>
              </a:lnSpc>
            </a:pPr>
            <a:r>
              <a:rPr lang="en-US" dirty="0" smtClean="0">
                <a:latin typeface="+mj-lt"/>
              </a:rPr>
              <a:t>Overall ext3 file system size can be from 2 TB to 32 TB.</a:t>
            </a:r>
          </a:p>
          <a:p>
            <a:pPr lvl="1" algn="just">
              <a:lnSpc>
                <a:spcPct val="90000"/>
              </a:lnSpc>
            </a:pPr>
            <a:r>
              <a:rPr lang="en-US" dirty="0" smtClean="0">
                <a:latin typeface="+mj-lt"/>
              </a:rPr>
              <a:t>A directory can contain </a:t>
            </a:r>
            <a:r>
              <a:rPr lang="en-US" dirty="0" err="1" smtClean="0">
                <a:latin typeface="+mj-lt"/>
              </a:rPr>
              <a:t>upto</a:t>
            </a:r>
            <a:r>
              <a:rPr lang="en-US" dirty="0" smtClean="0">
                <a:latin typeface="+mj-lt"/>
              </a:rPr>
              <a:t> 32,000 sub directories</a:t>
            </a:r>
          </a:p>
          <a:p>
            <a:pPr lvl="1" algn="just">
              <a:lnSpc>
                <a:spcPct val="90000"/>
              </a:lnSpc>
            </a:pPr>
            <a:r>
              <a:rPr lang="en-US" dirty="0" smtClean="0">
                <a:latin typeface="+mj-lt"/>
              </a:rPr>
              <a:t>Three types of journaling is allowed:</a:t>
            </a:r>
          </a:p>
          <a:p>
            <a:pPr lvl="2" algn="just">
              <a:lnSpc>
                <a:spcPct val="90000"/>
              </a:lnSpc>
            </a:pPr>
            <a:r>
              <a:rPr lang="en-US" dirty="0" smtClean="0">
                <a:latin typeface="+mj-lt"/>
              </a:rPr>
              <a:t>Journal</a:t>
            </a:r>
          </a:p>
          <a:p>
            <a:pPr lvl="2" algn="just">
              <a:lnSpc>
                <a:spcPct val="90000"/>
              </a:lnSpc>
            </a:pPr>
            <a:r>
              <a:rPr lang="en-US" dirty="0" smtClean="0">
                <a:latin typeface="+mj-lt"/>
              </a:rPr>
              <a:t>Ordered</a:t>
            </a:r>
          </a:p>
          <a:p>
            <a:pPr lvl="2" algn="just">
              <a:lnSpc>
                <a:spcPct val="90000"/>
              </a:lnSpc>
            </a:pPr>
            <a:r>
              <a:rPr lang="en-US" dirty="0" err="1" smtClean="0">
                <a:latin typeface="+mj-lt"/>
              </a:rPr>
              <a:t>Writeback</a:t>
            </a:r>
            <a:endParaRPr lang="en-US" dirty="0" smtClean="0">
              <a:latin typeface="+mj-l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1447800" y="0"/>
            <a:ext cx="7696200" cy="7620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solidFill>
                  <a:srgbClr val="FFFF00"/>
                </a:solidFill>
              </a:rPr>
              <a:t>ext4 Features</a:t>
            </a:r>
          </a:p>
        </p:txBody>
      </p:sp>
      <p:sp>
        <p:nvSpPr>
          <p:cNvPr id="39939" name="Rectangle 3"/>
          <p:cNvSpPr>
            <a:spLocks noGrp="1" noChangeArrowheads="1"/>
          </p:cNvSpPr>
          <p:nvPr>
            <p:ph type="body" idx="1"/>
          </p:nvPr>
        </p:nvSpPr>
        <p:spPr>
          <a:xfrm>
            <a:off x="228600" y="1295400"/>
            <a:ext cx="8610600" cy="4953000"/>
          </a:xfrm>
        </p:spPr>
        <p:txBody>
          <a:bodyPr/>
          <a:lstStyle/>
          <a:p>
            <a:pPr algn="just">
              <a:lnSpc>
                <a:spcPct val="80000"/>
              </a:lnSpc>
            </a:pPr>
            <a:r>
              <a:rPr lang="en-US" sz="2200" dirty="0" smtClean="0">
                <a:latin typeface="+mj-lt"/>
              </a:rPr>
              <a:t>Was introduced in 2008</a:t>
            </a:r>
          </a:p>
          <a:p>
            <a:pPr algn="just">
              <a:lnSpc>
                <a:spcPct val="80000"/>
              </a:lnSpc>
            </a:pPr>
            <a:endParaRPr lang="en-US" sz="2200" dirty="0" smtClean="0">
              <a:latin typeface="+mj-lt"/>
            </a:endParaRPr>
          </a:p>
          <a:p>
            <a:pPr algn="just">
              <a:lnSpc>
                <a:spcPct val="80000"/>
              </a:lnSpc>
            </a:pPr>
            <a:r>
              <a:rPr lang="en-US" sz="2200" dirty="0" smtClean="0">
                <a:latin typeface="+mj-lt"/>
              </a:rPr>
              <a:t>Support huge individual file size i.e. from 16 GB t 16 TB</a:t>
            </a:r>
          </a:p>
          <a:p>
            <a:pPr algn="just">
              <a:lnSpc>
                <a:spcPct val="80000"/>
              </a:lnSpc>
            </a:pPr>
            <a:endParaRPr lang="en-US" sz="2200" dirty="0" smtClean="0">
              <a:latin typeface="+mj-lt"/>
            </a:endParaRPr>
          </a:p>
          <a:p>
            <a:pPr algn="just">
              <a:lnSpc>
                <a:spcPct val="80000"/>
              </a:lnSpc>
            </a:pPr>
            <a:r>
              <a:rPr lang="en-US" sz="2200" dirty="0" smtClean="0">
                <a:latin typeface="+mj-lt"/>
              </a:rPr>
              <a:t>Overall file system size can be </a:t>
            </a:r>
            <a:r>
              <a:rPr lang="en-US" sz="2200" dirty="0" err="1" smtClean="0">
                <a:latin typeface="+mj-lt"/>
              </a:rPr>
              <a:t>upto</a:t>
            </a:r>
            <a:r>
              <a:rPr lang="en-US" sz="2200" dirty="0" smtClean="0">
                <a:latin typeface="+mj-lt"/>
              </a:rPr>
              <a:t> 1 EB.</a:t>
            </a:r>
          </a:p>
          <a:p>
            <a:pPr algn="just">
              <a:lnSpc>
                <a:spcPct val="80000"/>
              </a:lnSpc>
            </a:pPr>
            <a:endParaRPr lang="en-US" sz="2200" dirty="0" smtClean="0">
              <a:latin typeface="+mj-lt"/>
            </a:endParaRPr>
          </a:p>
          <a:p>
            <a:pPr algn="just">
              <a:lnSpc>
                <a:spcPct val="80000"/>
              </a:lnSpc>
            </a:pPr>
            <a:r>
              <a:rPr lang="en-US" sz="2200" dirty="0" smtClean="0">
                <a:latin typeface="+mj-lt"/>
              </a:rPr>
              <a:t>Directory can contain a max of 64,000 subdirectories.</a:t>
            </a:r>
          </a:p>
          <a:p>
            <a:pPr algn="just">
              <a:lnSpc>
                <a:spcPct val="80000"/>
              </a:lnSpc>
            </a:pPr>
            <a:endParaRPr lang="en-US" sz="2200" dirty="0" smtClean="0">
              <a:latin typeface="+mj-lt"/>
            </a:endParaRPr>
          </a:p>
          <a:p>
            <a:pPr algn="just">
              <a:lnSpc>
                <a:spcPct val="80000"/>
              </a:lnSpc>
            </a:pPr>
            <a:r>
              <a:rPr lang="en-US" sz="2200" dirty="0" smtClean="0">
                <a:latin typeface="+mj-lt"/>
              </a:rPr>
              <a:t>Use of checksums in the journal to improve reliability </a:t>
            </a:r>
          </a:p>
          <a:p>
            <a:pPr algn="just">
              <a:lnSpc>
                <a:spcPct val="80000"/>
              </a:lnSpc>
            </a:pPr>
            <a:endParaRPr lang="en-US" sz="2200" dirty="0" smtClean="0">
              <a:latin typeface="+mj-lt"/>
            </a:endParaRPr>
          </a:p>
          <a:p>
            <a:pPr algn="just">
              <a:lnSpc>
                <a:spcPct val="80000"/>
              </a:lnSpc>
            </a:pPr>
            <a:r>
              <a:rPr lang="en-US" sz="2200" dirty="0" smtClean="0">
                <a:latin typeface="+mj-lt"/>
              </a:rPr>
              <a:t>Has the option to turn off the journal feature</a:t>
            </a:r>
          </a:p>
          <a:p>
            <a:pPr algn="just">
              <a:lnSpc>
                <a:spcPct val="80000"/>
              </a:lnSpc>
            </a:pPr>
            <a:endParaRPr lang="en-US" sz="2200" dirty="0" smtClean="0">
              <a:latin typeface="+mj-lt"/>
            </a:endParaRPr>
          </a:p>
          <a:p>
            <a:pPr algn="just">
              <a:lnSpc>
                <a:spcPct val="80000"/>
              </a:lnSpc>
            </a:pPr>
            <a:r>
              <a:rPr lang="en-US" sz="2200" dirty="0" smtClean="0">
                <a:latin typeface="+mj-lt"/>
              </a:rPr>
              <a:t>Measures timestamps in nanoseconds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1524000" y="0"/>
            <a:ext cx="7620000" cy="914400"/>
          </a:xfrm>
          <a:noFill/>
          <a:ln>
            <a:miter lim="800000"/>
            <a:headEnd/>
            <a:tailEnd/>
          </a:ln>
        </p:spPr>
        <p:txBody>
          <a:bodyPr vert="horz" wrap="square" lIns="91440" tIns="45720" rIns="91440" bIns="45720" numCol="1" anchor="t" anchorCtr="0" compatLnSpc="1">
            <a:prstTxWarp prst="textNoShape">
              <a:avLst/>
            </a:prstTxWarp>
          </a:bodyPr>
          <a:lstStyle/>
          <a:p>
            <a:r>
              <a:rPr lang="en-US" sz="3600" b="1" smtClean="0">
                <a:solidFill>
                  <a:srgbClr val="FFFF00"/>
                </a:solidFill>
              </a:rPr>
              <a:t>Mounting a File System</a:t>
            </a:r>
          </a:p>
        </p:txBody>
      </p:sp>
      <p:sp>
        <p:nvSpPr>
          <p:cNvPr id="40963" name="Rectangle 3"/>
          <p:cNvSpPr>
            <a:spLocks noGrp="1" noChangeArrowheads="1"/>
          </p:cNvSpPr>
          <p:nvPr>
            <p:ph type="body" idx="1"/>
          </p:nvPr>
        </p:nvSpPr>
        <p:spPr>
          <a:xfrm>
            <a:off x="152400" y="1143000"/>
            <a:ext cx="8305800" cy="4876800"/>
          </a:xfrm>
        </p:spPr>
        <p:txBody>
          <a:bodyPr/>
          <a:lstStyle/>
          <a:p>
            <a:pPr algn="just"/>
            <a:r>
              <a:rPr lang="en-US" sz="2400" dirty="0" smtClean="0">
                <a:latin typeface="+mj-lt"/>
              </a:rPr>
              <a:t>A mechanism of making a file system available for use.</a:t>
            </a:r>
          </a:p>
          <a:p>
            <a:pPr algn="just"/>
            <a:endParaRPr lang="en-US" sz="2400" dirty="0" smtClean="0">
              <a:latin typeface="+mj-lt"/>
            </a:endParaRPr>
          </a:p>
          <a:p>
            <a:pPr algn="just"/>
            <a:r>
              <a:rPr lang="en-US" sz="2400" dirty="0" smtClean="0">
                <a:latin typeface="+mj-lt"/>
              </a:rPr>
              <a:t>It includes checking that the device being mounted contains a valid file system.</a:t>
            </a:r>
          </a:p>
          <a:p>
            <a:pPr algn="just"/>
            <a:endParaRPr lang="en-US" sz="2400" dirty="0" smtClean="0">
              <a:latin typeface="+mj-lt"/>
            </a:endParaRPr>
          </a:p>
          <a:p>
            <a:pPr algn="just"/>
            <a:r>
              <a:rPr lang="en-US" sz="2400" dirty="0" smtClean="0">
                <a:latin typeface="+mj-lt"/>
              </a:rPr>
              <a:t>In Linux, all storage devices are mounted in the same namespace and thus are a part (nodes) of a single directory tree.</a:t>
            </a:r>
          </a:p>
          <a:p>
            <a:pPr algn="just"/>
            <a:endParaRPr lang="en-US" sz="2400" dirty="0" smtClean="0">
              <a:latin typeface="+mj-lt"/>
            </a:endParaRPr>
          </a:p>
          <a:p>
            <a:pPr algn="just"/>
            <a:r>
              <a:rPr lang="en-US" sz="2400" dirty="0" smtClean="0">
                <a:latin typeface="+mj-lt"/>
              </a:rPr>
              <a:t>A flag is set in the in-memory copy of the </a:t>
            </a:r>
            <a:r>
              <a:rPr lang="en-US" sz="2400" dirty="0" err="1" smtClean="0">
                <a:latin typeface="+mj-lt"/>
              </a:rPr>
              <a:t>inode</a:t>
            </a:r>
            <a:r>
              <a:rPr lang="en-US" sz="2400" dirty="0" smtClean="0">
                <a:latin typeface="+mj-lt"/>
              </a:rPr>
              <a:t> where mounting is done, to remember the mount-status of the directory.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1752600" y="0"/>
            <a:ext cx="7391400" cy="762000"/>
          </a:xfrm>
          <a:noFill/>
          <a:ln>
            <a:miter lim="800000"/>
            <a:headEnd/>
            <a:tailEnd/>
          </a:ln>
        </p:spPr>
        <p:txBody>
          <a:bodyPr vert="horz" wrap="square" lIns="91440" tIns="45720" rIns="91440" bIns="45720" numCol="1" anchor="t" anchorCtr="0" compatLnSpc="1">
            <a:prstTxWarp prst="textNoShape">
              <a:avLst/>
            </a:prstTxWarp>
          </a:bodyPr>
          <a:lstStyle/>
          <a:p>
            <a:r>
              <a:rPr lang="en-US" sz="3600" smtClean="0">
                <a:solidFill>
                  <a:srgbClr val="FFFF00"/>
                </a:solidFill>
              </a:rPr>
              <a:t>Mounting File Systems</a:t>
            </a:r>
          </a:p>
        </p:txBody>
      </p:sp>
      <p:sp>
        <p:nvSpPr>
          <p:cNvPr id="41987" name="Rectangle 3"/>
          <p:cNvSpPr>
            <a:spLocks noGrp="1" noChangeArrowheads="1"/>
          </p:cNvSpPr>
          <p:nvPr>
            <p:ph type="body" idx="1"/>
          </p:nvPr>
        </p:nvSpPr>
        <p:spPr>
          <a:xfrm>
            <a:off x="381000" y="1143000"/>
            <a:ext cx="8305800" cy="5257800"/>
          </a:xfrm>
        </p:spPr>
        <p:txBody>
          <a:bodyPr/>
          <a:lstStyle/>
          <a:p>
            <a:pPr algn="just">
              <a:lnSpc>
                <a:spcPct val="90000"/>
              </a:lnSpc>
            </a:pPr>
            <a:r>
              <a:rPr lang="en-US" sz="2400" b="1" dirty="0" smtClean="0">
                <a:latin typeface="+mj-lt"/>
              </a:rPr>
              <a:t>Automatic mounting</a:t>
            </a:r>
          </a:p>
          <a:p>
            <a:pPr lvl="1" algn="just">
              <a:lnSpc>
                <a:spcPct val="90000"/>
              </a:lnSpc>
            </a:pPr>
            <a:r>
              <a:rPr lang="en-US" dirty="0" smtClean="0">
                <a:latin typeface="+mj-lt"/>
              </a:rPr>
              <a:t>The entries in  /</a:t>
            </a:r>
            <a:r>
              <a:rPr lang="en-US" dirty="0" err="1" smtClean="0">
                <a:latin typeface="+mj-lt"/>
              </a:rPr>
              <a:t>etc</a:t>
            </a:r>
            <a:r>
              <a:rPr lang="en-US" dirty="0" smtClean="0">
                <a:latin typeface="+mj-lt"/>
              </a:rPr>
              <a:t>/</a:t>
            </a:r>
            <a:r>
              <a:rPr lang="en-US" dirty="0" err="1" smtClean="0">
                <a:latin typeface="+mj-lt"/>
              </a:rPr>
              <a:t>fstab</a:t>
            </a:r>
            <a:r>
              <a:rPr lang="en-US" dirty="0" smtClean="0">
                <a:latin typeface="+mj-lt"/>
              </a:rPr>
              <a:t> are used to mount file systems automatically.</a:t>
            </a:r>
          </a:p>
          <a:p>
            <a:pPr lvl="1" algn="just">
              <a:lnSpc>
                <a:spcPct val="90000"/>
              </a:lnSpc>
            </a:pPr>
            <a:r>
              <a:rPr lang="en-US" dirty="0" smtClean="0">
                <a:latin typeface="+mj-lt"/>
              </a:rPr>
              <a:t>Data contained:</a:t>
            </a:r>
          </a:p>
          <a:p>
            <a:pPr lvl="2" algn="just">
              <a:lnSpc>
                <a:spcPct val="90000"/>
              </a:lnSpc>
            </a:pPr>
            <a:r>
              <a:rPr lang="en-US" dirty="0" smtClean="0">
                <a:latin typeface="+mj-lt"/>
              </a:rPr>
              <a:t>Device name</a:t>
            </a:r>
          </a:p>
          <a:p>
            <a:pPr lvl="2" algn="just">
              <a:lnSpc>
                <a:spcPct val="90000"/>
              </a:lnSpc>
            </a:pPr>
            <a:r>
              <a:rPr lang="en-US" dirty="0" smtClean="0">
                <a:latin typeface="+mj-lt"/>
              </a:rPr>
              <a:t>Mount point</a:t>
            </a:r>
          </a:p>
          <a:p>
            <a:pPr lvl="2" algn="just">
              <a:lnSpc>
                <a:spcPct val="90000"/>
              </a:lnSpc>
            </a:pPr>
            <a:r>
              <a:rPr lang="en-US" dirty="0" smtClean="0">
                <a:latin typeface="+mj-lt"/>
              </a:rPr>
              <a:t>File-system type</a:t>
            </a:r>
          </a:p>
          <a:p>
            <a:pPr lvl="2" algn="just">
              <a:lnSpc>
                <a:spcPct val="90000"/>
              </a:lnSpc>
            </a:pPr>
            <a:r>
              <a:rPr lang="en-US" dirty="0" smtClean="0">
                <a:latin typeface="+mj-lt"/>
              </a:rPr>
              <a:t>Options</a:t>
            </a:r>
          </a:p>
          <a:p>
            <a:pPr lvl="2" algn="just">
              <a:lnSpc>
                <a:spcPct val="90000"/>
              </a:lnSpc>
            </a:pPr>
            <a:r>
              <a:rPr lang="en-US" dirty="0" smtClean="0">
                <a:latin typeface="+mj-lt"/>
              </a:rPr>
              <a:t>Dump code: backup required 0/1</a:t>
            </a:r>
          </a:p>
          <a:p>
            <a:pPr lvl="2" algn="just">
              <a:lnSpc>
                <a:spcPct val="90000"/>
              </a:lnSpc>
            </a:pPr>
            <a:r>
              <a:rPr lang="en-US" dirty="0" smtClean="0">
                <a:latin typeface="+mj-lt"/>
              </a:rPr>
              <a:t>File System check code: </a:t>
            </a:r>
            <a:r>
              <a:rPr lang="en-US" dirty="0" err="1" smtClean="0">
                <a:latin typeface="+mj-lt"/>
              </a:rPr>
              <a:t>fsck</a:t>
            </a:r>
            <a:r>
              <a:rPr lang="en-US" dirty="0" smtClean="0">
                <a:latin typeface="+mj-lt"/>
              </a:rPr>
              <a:t> required 0/1</a:t>
            </a:r>
          </a:p>
          <a:p>
            <a:pPr algn="just">
              <a:lnSpc>
                <a:spcPct val="90000"/>
              </a:lnSpc>
            </a:pPr>
            <a:r>
              <a:rPr lang="en-US" sz="2400" b="1" dirty="0" smtClean="0">
                <a:latin typeface="+mj-lt"/>
              </a:rPr>
              <a:t>Manual mounting</a:t>
            </a:r>
          </a:p>
          <a:p>
            <a:pPr lvl="1" algn="just">
              <a:lnSpc>
                <a:spcPct val="90000"/>
              </a:lnSpc>
            </a:pPr>
            <a:r>
              <a:rPr lang="en-US" dirty="0" smtClean="0">
                <a:latin typeface="+mj-lt"/>
              </a:rPr>
              <a:t>Use the mount command</a:t>
            </a:r>
          </a:p>
          <a:p>
            <a:pPr lvl="1" algn="just">
              <a:lnSpc>
                <a:spcPct val="90000"/>
              </a:lnSpc>
            </a:pPr>
            <a:r>
              <a:rPr lang="en-US" sz="2000" b="1" dirty="0" smtClean="0">
                <a:solidFill>
                  <a:schemeClr val="accent2"/>
                </a:solidFill>
                <a:latin typeface="+mj-lt"/>
              </a:rPr>
              <a:t>mount –t</a:t>
            </a:r>
            <a:r>
              <a:rPr lang="en-US" sz="2000" b="1" dirty="0" smtClean="0">
                <a:latin typeface="+mj-lt"/>
              </a:rPr>
              <a:t> </a:t>
            </a:r>
            <a:r>
              <a:rPr lang="en-US" sz="2000" b="1" dirty="0" smtClean="0">
                <a:solidFill>
                  <a:srgbClr val="006600"/>
                </a:solidFill>
                <a:latin typeface="+mj-lt"/>
              </a:rPr>
              <a:t>&lt;</a:t>
            </a:r>
            <a:r>
              <a:rPr lang="en-US" sz="2000" b="1" i="1" dirty="0" err="1" smtClean="0">
                <a:solidFill>
                  <a:srgbClr val="006600"/>
                </a:solidFill>
                <a:latin typeface="+mj-lt"/>
              </a:rPr>
              <a:t>filesystemtype</a:t>
            </a:r>
            <a:r>
              <a:rPr lang="en-US" sz="2000" b="1" dirty="0" smtClean="0">
                <a:solidFill>
                  <a:srgbClr val="006600"/>
                </a:solidFill>
                <a:latin typeface="+mj-lt"/>
              </a:rPr>
              <a:t>&gt; &lt;</a:t>
            </a:r>
            <a:r>
              <a:rPr lang="en-US" sz="2000" b="1" i="1" dirty="0" smtClean="0">
                <a:solidFill>
                  <a:srgbClr val="006600"/>
                </a:solidFill>
                <a:latin typeface="+mj-lt"/>
              </a:rPr>
              <a:t>device&gt; &lt;</a:t>
            </a:r>
            <a:r>
              <a:rPr lang="en-US" sz="2000" b="1" i="1" dirty="0" err="1" smtClean="0">
                <a:solidFill>
                  <a:srgbClr val="006600"/>
                </a:solidFill>
                <a:latin typeface="+mj-lt"/>
              </a:rPr>
              <a:t>mountpoint</a:t>
            </a:r>
            <a:r>
              <a:rPr lang="en-US" sz="2000" b="1" i="1" dirty="0" smtClean="0">
                <a:solidFill>
                  <a:srgbClr val="006600"/>
                </a:solidFill>
                <a:latin typeface="+mj-lt"/>
              </a:rPr>
              <a:t>&gt;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143000"/>
            <a:ext cx="8096250" cy="5221287"/>
          </a:xfrm>
        </p:spPr>
        <p:txBody>
          <a:bodyPr/>
          <a:lstStyle/>
          <a:p>
            <a:pPr algn="just"/>
            <a:r>
              <a:rPr lang="en-US" sz="2400" dirty="0" smtClean="0">
                <a:latin typeface="+mj-lt"/>
              </a:rPr>
              <a:t>It was released for free on the Internet and generated the largest software-development phenomena of all time. </a:t>
            </a:r>
          </a:p>
          <a:p>
            <a:pPr algn="just"/>
            <a:r>
              <a:rPr lang="en-US" sz="2400" dirty="0" smtClean="0">
                <a:latin typeface="+mj-lt"/>
              </a:rPr>
              <a:t>Because of GNU software, created by the Free Software Foundation, Linux has many utilities to offer.</a:t>
            </a:r>
          </a:p>
          <a:p>
            <a:pPr algn="just"/>
            <a:r>
              <a:rPr lang="en-US" sz="2400" dirty="0" smtClean="0">
                <a:latin typeface="+mj-lt"/>
              </a:rPr>
              <a:t>The GNU Project is a free software, mass collaboration project, announced on September 27, 1983, by </a:t>
            </a:r>
            <a:r>
              <a:rPr lang="en-US" sz="2400" b="1" dirty="0" smtClean="0">
                <a:latin typeface="+mj-lt"/>
              </a:rPr>
              <a:t>Richard Stallman at MIT(USA).</a:t>
            </a:r>
          </a:p>
          <a:p>
            <a:pPr algn="just"/>
            <a:endParaRPr lang="en-US" sz="2400" dirty="0" smtClean="0">
              <a:latin typeface="+mj-lt"/>
            </a:endParaRPr>
          </a:p>
          <a:p>
            <a:pPr algn="just"/>
            <a:r>
              <a:rPr lang="en-US" sz="2400" dirty="0" smtClean="0">
                <a:latin typeface="+mj-lt"/>
              </a:rPr>
              <a:t>The FSF is developing a new kernel called </a:t>
            </a:r>
          </a:p>
          <a:p>
            <a:pPr algn="just">
              <a:buNone/>
            </a:pPr>
            <a:r>
              <a:rPr lang="en-US" sz="2400" dirty="0" smtClean="0">
                <a:latin typeface="+mj-lt"/>
              </a:rPr>
              <a:t>     HURD to replace the Linux kernel in GNU </a:t>
            </a:r>
          </a:p>
          <a:p>
            <a:pPr algn="just">
              <a:buNone/>
            </a:pPr>
            <a:r>
              <a:rPr lang="en-US" sz="2400" dirty="0" smtClean="0"/>
              <a:t>     systems.</a:t>
            </a:r>
            <a:endParaRPr lang="en-US" sz="2400" dirty="0"/>
          </a:p>
        </p:txBody>
      </p:sp>
      <p:pic>
        <p:nvPicPr>
          <p:cNvPr id="4" name="Picture 4"/>
          <p:cNvPicPr>
            <a:picLocks noChangeAspect="1" noChangeArrowheads="1"/>
          </p:cNvPicPr>
          <p:nvPr/>
        </p:nvPicPr>
        <p:blipFill>
          <a:blip r:embed="rId2"/>
          <a:srcRect/>
          <a:stretch>
            <a:fillRect/>
          </a:stretch>
        </p:blipFill>
        <p:spPr bwMode="auto">
          <a:xfrm>
            <a:off x="7162800" y="3962400"/>
            <a:ext cx="1682750" cy="2067277"/>
          </a:xfrm>
          <a:prstGeom prst="rect">
            <a:avLst/>
          </a:prstGeom>
          <a:noFill/>
          <a:ln w="9525">
            <a:noFill/>
            <a:round/>
            <a:headEnd/>
            <a:tailEnd/>
          </a:ln>
        </p:spPr>
      </p:pic>
      <p:sp>
        <p:nvSpPr>
          <p:cNvPr id="5" name="Title 1"/>
          <p:cNvSpPr>
            <a:spLocks noGrp="1"/>
          </p:cNvSpPr>
          <p:nvPr>
            <p:ph type="title"/>
          </p:nvPr>
        </p:nvSpPr>
        <p:spPr>
          <a:xfrm>
            <a:off x="1905000" y="0"/>
            <a:ext cx="6477000" cy="685800"/>
          </a:xfrm>
        </p:spPr>
        <p:txBody>
          <a:bodyPr/>
          <a:lstStyle/>
          <a:p>
            <a:r>
              <a:rPr lang="en-US" dirty="0" smtClean="0"/>
              <a:t> </a:t>
            </a:r>
            <a:r>
              <a:rPr lang="en-US" sz="4800" b="1" dirty="0" smtClean="0">
                <a:solidFill>
                  <a:srgbClr val="FBEF03"/>
                </a:solidFill>
              </a:rPr>
              <a:t>The GNU Project</a:t>
            </a:r>
            <a:endParaRPr lang="en-US" b="1" dirty="0">
              <a:solidFill>
                <a:srgbClr val="FBEF03"/>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1371600" y="0"/>
            <a:ext cx="7805738" cy="1144588"/>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LINUX COMMANDS</a:t>
            </a:r>
          </a:p>
        </p:txBody>
      </p:sp>
      <p:sp>
        <p:nvSpPr>
          <p:cNvPr id="10243"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10247" name="Text Box 6"/>
          <p:cNvSpPr txBox="1">
            <a:spLocks noChangeArrowheads="1"/>
          </p:cNvSpPr>
          <p:nvPr/>
        </p:nvSpPr>
        <p:spPr bwMode="auto">
          <a:xfrm>
            <a:off x="457200" y="1906588"/>
            <a:ext cx="8020050" cy="4319587"/>
          </a:xfrm>
          <a:prstGeom prst="rect">
            <a:avLst/>
          </a:prstGeom>
          <a:noFill/>
          <a:ln w="9525">
            <a:noFill/>
            <a:round/>
            <a:headEnd/>
            <a:tailEnd/>
          </a:ln>
        </p:spPr>
        <p:txBody>
          <a:bodyPr lIns="90000" tIns="46800" rIns="90000" bIns="46800"/>
          <a:lstStyle/>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File Management and Viewing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err="1">
                <a:solidFill>
                  <a:srgbClr val="000066"/>
                </a:solidFill>
                <a:latin typeface="+mj-lt"/>
              </a:rPr>
              <a:t>Filesystem</a:t>
            </a:r>
            <a:r>
              <a:rPr lang="en-US" sz="2000" b="1" dirty="0">
                <a:solidFill>
                  <a:srgbClr val="000066"/>
                </a:solidFill>
                <a:latin typeface="+mj-lt"/>
              </a:rPr>
              <a:t> </a:t>
            </a:r>
            <a:r>
              <a:rPr lang="en-US" sz="2000" b="1" dirty="0" err="1">
                <a:solidFill>
                  <a:srgbClr val="000066"/>
                </a:solidFill>
                <a:latin typeface="+mj-lt"/>
              </a:rPr>
              <a:t>Mangement</a:t>
            </a:r>
            <a:endParaRPr lang="en-US" sz="2000" b="1" dirty="0">
              <a:solidFill>
                <a:srgbClr val="000066"/>
              </a:solidFill>
              <a:latin typeface="+mj-lt"/>
            </a:endParaRP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Help, Job and Process Management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Network Management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System Management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User Management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Printing and Programming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Document Preparation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Miscellaneous </a:t>
            </a:r>
          </a:p>
          <a:p>
            <a:pPr marL="307975" indent="-307975">
              <a:spcBef>
                <a:spcPts val="600"/>
              </a:spcBef>
              <a:buClrTx/>
              <a:buSzTx/>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endParaRPr lang="en-US" sz="2000" b="1" dirty="0">
              <a:solidFill>
                <a:srgbClr val="000066"/>
              </a:solidFill>
              <a:latin typeface="+mj-lt"/>
            </a:endParaRPr>
          </a:p>
        </p:txBody>
      </p:sp>
    </p:spTree>
    <p:extLst>
      <p:ext uri="{BB962C8B-B14F-4D97-AF65-F5344CB8AC3E}">
        <p14:creationId xmlns="" xmlns:p14="http://schemas.microsoft.com/office/powerpoint/2010/main" val="8134945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338263" y="0"/>
            <a:ext cx="7805737" cy="1144588"/>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Arial" pitchFamily="34" charset="0"/>
              </a:rPr>
              <a:t>Command Structure</a:t>
            </a:r>
          </a:p>
        </p:txBody>
      </p:sp>
      <p:sp>
        <p:nvSpPr>
          <p:cNvPr id="11267"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11271" name="Text Box 6"/>
          <p:cNvSpPr txBox="1">
            <a:spLocks noChangeArrowheads="1"/>
          </p:cNvSpPr>
          <p:nvPr/>
        </p:nvSpPr>
        <p:spPr bwMode="auto">
          <a:xfrm>
            <a:off x="533400" y="1906588"/>
            <a:ext cx="7943850" cy="4319587"/>
          </a:xfrm>
          <a:prstGeom prst="rect">
            <a:avLst/>
          </a:prstGeom>
          <a:noFill/>
          <a:ln w="9525">
            <a:noFill/>
            <a:round/>
            <a:headEnd/>
            <a:tailEnd/>
          </a:ln>
        </p:spPr>
        <p:txBody>
          <a:bodyPr lIns="90000" tIns="46800" rIns="90000" bIns="46800"/>
          <a:lstStyle/>
          <a:p>
            <a:pPr marL="307975" indent="-307975">
              <a:spcBef>
                <a:spcPts val="1500"/>
              </a:spcBef>
              <a:buClr>
                <a:srgbClr val="000066"/>
              </a:buClr>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Command &lt;Options&gt; &lt;Arguments&gt;</a:t>
            </a:r>
          </a:p>
          <a:p>
            <a:pPr marL="307975" indent="-307975">
              <a:spcBef>
                <a:spcPts val="1500"/>
              </a:spcBef>
              <a:buClr>
                <a:srgbClr val="000066"/>
              </a:buClr>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Multiple commands separated by ; can be executed one after the other</a:t>
            </a:r>
          </a:p>
        </p:txBody>
      </p:sp>
    </p:spTree>
    <p:extLst>
      <p:ext uri="{BB962C8B-B14F-4D97-AF65-F5344CB8AC3E}">
        <p14:creationId xmlns="" xmlns:p14="http://schemas.microsoft.com/office/powerpoint/2010/main" val="25868858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338263" y="0"/>
            <a:ext cx="7805737" cy="1144588"/>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smtClean="0">
                <a:solidFill>
                  <a:srgbClr val="FFFF00"/>
                </a:solidFill>
                <a:latin typeface="+mj-lt"/>
              </a:rPr>
              <a:t>Commonly Used Commands</a:t>
            </a:r>
            <a:endParaRPr lang="en-US" sz="3600" b="1" dirty="0">
              <a:solidFill>
                <a:srgbClr val="FFFF00"/>
              </a:solidFill>
              <a:latin typeface="+mj-lt"/>
            </a:endParaRPr>
          </a:p>
        </p:txBody>
      </p:sp>
      <p:sp>
        <p:nvSpPr>
          <p:cNvPr id="3" name="TextBox 2"/>
          <p:cNvSpPr txBox="1"/>
          <p:nvPr/>
        </p:nvSpPr>
        <p:spPr>
          <a:xfrm>
            <a:off x="457200" y="1295400"/>
            <a:ext cx="7391400" cy="4062651"/>
          </a:xfrm>
          <a:prstGeom prst="rect">
            <a:avLst/>
          </a:prstGeom>
          <a:noFill/>
        </p:spPr>
        <p:txBody>
          <a:bodyPr wrap="square" rtlCol="0">
            <a:spAutoFit/>
          </a:bodyPr>
          <a:lstStyle/>
          <a:p>
            <a:pPr>
              <a:buFont typeface="Arial" pitchFamily="34" charset="0"/>
              <a:buChar char="•"/>
            </a:pPr>
            <a:r>
              <a:rPr lang="en-US" dirty="0" smtClean="0"/>
              <a:t> </a:t>
            </a:r>
            <a:r>
              <a:rPr lang="en-US" sz="2000" dirty="0" err="1" smtClean="0"/>
              <a:t>ls</a:t>
            </a:r>
            <a:r>
              <a:rPr lang="en-US" sz="2000" dirty="0" smtClean="0"/>
              <a:t> – displays the list of directories and files </a:t>
            </a:r>
          </a:p>
          <a:p>
            <a:r>
              <a:rPr lang="en-US" sz="2000" dirty="0" smtClean="0"/>
              <a:t>	</a:t>
            </a:r>
          </a:p>
          <a:p>
            <a:r>
              <a:rPr lang="en-US" sz="2000" dirty="0" err="1" smtClean="0"/>
              <a:t>Eg</a:t>
            </a:r>
            <a:r>
              <a:rPr lang="en-US" sz="2000" dirty="0" smtClean="0"/>
              <a:t> : $ </a:t>
            </a:r>
            <a:r>
              <a:rPr lang="en-US" sz="2000" dirty="0" err="1" smtClean="0"/>
              <a:t>ls</a:t>
            </a:r>
            <a:endParaRPr lang="en-US" sz="2000" dirty="0" smtClean="0"/>
          </a:p>
          <a:p>
            <a:r>
              <a:rPr lang="en-US" sz="2000" dirty="0" smtClean="0"/>
              <a:t>        </a:t>
            </a:r>
          </a:p>
          <a:p>
            <a:r>
              <a:rPr lang="en-US" sz="2000" dirty="0" smtClean="0"/>
              <a:t>        $ </a:t>
            </a:r>
            <a:r>
              <a:rPr lang="en-US" sz="2000" dirty="0" err="1" smtClean="0"/>
              <a:t>ls</a:t>
            </a:r>
            <a:r>
              <a:rPr lang="en-US" sz="2000" dirty="0" smtClean="0"/>
              <a:t> –l		displays a line of info of each file</a:t>
            </a:r>
          </a:p>
          <a:p>
            <a:endParaRPr lang="en-US" sz="2000" dirty="0" smtClean="0"/>
          </a:p>
          <a:p>
            <a:r>
              <a:rPr lang="en-US" sz="2000" dirty="0" smtClean="0"/>
              <a:t>         $ </a:t>
            </a:r>
            <a:r>
              <a:rPr lang="en-US" sz="2000" dirty="0" err="1" smtClean="0"/>
              <a:t>ls</a:t>
            </a:r>
            <a:r>
              <a:rPr lang="en-US" sz="2000" dirty="0" smtClean="0"/>
              <a:t> –l &lt;filename&gt;	displays the info of specific file</a:t>
            </a:r>
          </a:p>
          <a:p>
            <a:endParaRPr lang="en-US" sz="2000" dirty="0" smtClean="0"/>
          </a:p>
          <a:p>
            <a:r>
              <a:rPr lang="en-US" sz="2000" dirty="0" smtClean="0"/>
              <a:t>         $ </a:t>
            </a:r>
            <a:r>
              <a:rPr lang="en-US" sz="2000" dirty="0" err="1" smtClean="0"/>
              <a:t>ls</a:t>
            </a:r>
            <a:r>
              <a:rPr lang="en-US" sz="2000" dirty="0" smtClean="0"/>
              <a:t> –a		displays hidden files also</a:t>
            </a:r>
          </a:p>
          <a:p>
            <a:endParaRPr lang="en-US" sz="2000" dirty="0" smtClean="0"/>
          </a:p>
          <a:p>
            <a:r>
              <a:rPr lang="en-US" sz="2000" dirty="0" smtClean="0"/>
              <a:t>         $ </a:t>
            </a:r>
            <a:r>
              <a:rPr lang="en-US" sz="2000" dirty="0" err="1" smtClean="0"/>
              <a:t>ls</a:t>
            </a:r>
            <a:r>
              <a:rPr lang="en-US" sz="2000" dirty="0" smtClean="0"/>
              <a:t> –f		to display / before directory name</a:t>
            </a:r>
          </a:p>
          <a:p>
            <a:endParaRPr lang="en-US" sz="2000" dirty="0" smtClean="0"/>
          </a:p>
          <a:p>
            <a:r>
              <a:rPr lang="en-US" sz="2000" dirty="0" smtClean="0"/>
              <a:t>         $ </a:t>
            </a:r>
            <a:r>
              <a:rPr lang="en-US" sz="2000" dirty="0" err="1" smtClean="0"/>
              <a:t>ls</a:t>
            </a:r>
            <a:r>
              <a:rPr lang="en-US" sz="2000" dirty="0" smtClean="0"/>
              <a:t> –r		to display all subdirectories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338263" y="0"/>
            <a:ext cx="7805737" cy="1144588"/>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smtClean="0">
                <a:solidFill>
                  <a:srgbClr val="FFFF00"/>
                </a:solidFill>
                <a:latin typeface="+mj-lt"/>
              </a:rPr>
              <a:t>Commonly Used Commands</a:t>
            </a:r>
            <a:endParaRPr lang="en-US" sz="3600" b="1" dirty="0">
              <a:solidFill>
                <a:srgbClr val="FFFF00"/>
              </a:solidFill>
              <a:latin typeface="+mj-lt"/>
            </a:endParaRPr>
          </a:p>
        </p:txBody>
      </p:sp>
      <p:sp>
        <p:nvSpPr>
          <p:cNvPr id="3" name="TextBox 2"/>
          <p:cNvSpPr txBox="1"/>
          <p:nvPr/>
        </p:nvSpPr>
        <p:spPr>
          <a:xfrm>
            <a:off x="381000" y="1219200"/>
            <a:ext cx="8153400" cy="3416320"/>
          </a:xfrm>
          <a:prstGeom prst="rect">
            <a:avLst/>
          </a:prstGeom>
          <a:noFill/>
        </p:spPr>
        <p:txBody>
          <a:bodyPr wrap="square" rtlCol="0">
            <a:spAutoFit/>
          </a:bodyPr>
          <a:lstStyle/>
          <a:p>
            <a:pPr>
              <a:buFont typeface="Arial" pitchFamily="34" charset="0"/>
              <a:buChar char="•"/>
            </a:pPr>
            <a:r>
              <a:rPr lang="en-US" b="1" u="sng" dirty="0" smtClean="0"/>
              <a:t> history </a:t>
            </a:r>
            <a:r>
              <a:rPr lang="en-US" dirty="0" smtClean="0"/>
              <a:t> - displays the history of commands or the actions that took place. By default </a:t>
            </a:r>
            <a:r>
              <a:rPr lang="en-US" b="1" i="1" dirty="0" smtClean="0"/>
              <a:t>history </a:t>
            </a:r>
            <a:r>
              <a:rPr lang="en-US" dirty="0" smtClean="0"/>
              <a:t>stores 500 actions but you can set the new size as: </a:t>
            </a:r>
          </a:p>
          <a:p>
            <a:pPr>
              <a:buFont typeface="Arial" pitchFamily="34" charset="0"/>
              <a:buChar char="•"/>
            </a:pPr>
            <a:endParaRPr lang="en-US" b="1" i="1" u="sng" dirty="0" smtClean="0"/>
          </a:p>
          <a:p>
            <a:r>
              <a:rPr lang="en-US" dirty="0" smtClean="0"/>
              <a:t>	$ HISTSIZE = 10</a:t>
            </a:r>
          </a:p>
          <a:p>
            <a:r>
              <a:rPr lang="en-US" dirty="0" smtClean="0"/>
              <a:t>	HISTSIZE is a shell variable that stores the length of the history.</a:t>
            </a:r>
          </a:p>
          <a:p>
            <a:endParaRPr lang="en-US" dirty="0" smtClean="0"/>
          </a:p>
          <a:p>
            <a:r>
              <a:rPr lang="en-US" dirty="0" smtClean="0"/>
              <a:t>Using history command</a:t>
            </a:r>
          </a:p>
          <a:p>
            <a:endParaRPr lang="en-US" dirty="0" smtClean="0"/>
          </a:p>
          <a:p>
            <a:r>
              <a:rPr lang="en-US" dirty="0" smtClean="0"/>
              <a:t>	$ history</a:t>
            </a:r>
          </a:p>
          <a:p>
            <a:endParaRPr lang="en-US" dirty="0" smtClean="0"/>
          </a:p>
          <a:p>
            <a:r>
              <a:rPr lang="en-US" dirty="0" smtClean="0"/>
              <a:t>	$ !		Also refers to history</a:t>
            </a:r>
          </a:p>
          <a:p>
            <a:r>
              <a:rPr lang="en-US" dirty="0" smtClean="0"/>
              <a:t>	$ ! 54		will execute a command whose sequence no is 54.</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338263" y="0"/>
            <a:ext cx="7805737" cy="1144588"/>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smtClean="0">
                <a:solidFill>
                  <a:srgbClr val="FFFF00"/>
                </a:solidFill>
                <a:latin typeface="+mj-lt"/>
              </a:rPr>
              <a:t>Commonly Used Commands</a:t>
            </a:r>
            <a:endParaRPr lang="en-US" sz="3600" b="1" dirty="0">
              <a:solidFill>
                <a:srgbClr val="FFFF00"/>
              </a:solidFill>
              <a:latin typeface="+mj-lt"/>
            </a:endParaRPr>
          </a:p>
        </p:txBody>
      </p:sp>
      <p:sp>
        <p:nvSpPr>
          <p:cNvPr id="3" name="TextBox 2"/>
          <p:cNvSpPr txBox="1"/>
          <p:nvPr/>
        </p:nvSpPr>
        <p:spPr>
          <a:xfrm>
            <a:off x="304800" y="1066800"/>
            <a:ext cx="8153400" cy="5539978"/>
          </a:xfrm>
          <a:prstGeom prst="rect">
            <a:avLst/>
          </a:prstGeom>
          <a:noFill/>
        </p:spPr>
        <p:txBody>
          <a:bodyPr wrap="square" rtlCol="0">
            <a:spAutoFit/>
          </a:bodyPr>
          <a:lstStyle/>
          <a:p>
            <a:pPr>
              <a:buFont typeface="Arial" pitchFamily="34" charset="0"/>
              <a:buChar char="•"/>
            </a:pPr>
            <a:r>
              <a:rPr lang="en-US" b="1" u="sng" dirty="0" smtClean="0"/>
              <a:t> WILD CARDS</a:t>
            </a:r>
          </a:p>
          <a:p>
            <a:pPr>
              <a:buFont typeface="Arial" pitchFamily="34" charset="0"/>
              <a:buChar char="•"/>
            </a:pPr>
            <a:endParaRPr lang="en-US" b="1" u="sng" dirty="0" smtClean="0"/>
          </a:p>
          <a:p>
            <a:r>
              <a:rPr lang="en-US" sz="4800" dirty="0" smtClean="0"/>
              <a:t>*</a:t>
            </a:r>
            <a:r>
              <a:rPr lang="en-US" dirty="0" smtClean="0"/>
              <a:t>	is used for matching multiple characters</a:t>
            </a:r>
          </a:p>
          <a:p>
            <a:pPr>
              <a:buFont typeface="Arial" pitchFamily="34" charset="0"/>
              <a:buChar char="•"/>
            </a:pPr>
            <a:endParaRPr lang="en-US" dirty="0" smtClean="0"/>
          </a:p>
          <a:p>
            <a:r>
              <a:rPr lang="en-US" dirty="0" err="1" smtClean="0"/>
              <a:t>Eg</a:t>
            </a:r>
            <a:r>
              <a:rPr lang="en-US" dirty="0" smtClean="0"/>
              <a:t> : $ </a:t>
            </a:r>
            <a:r>
              <a:rPr lang="en-US" dirty="0" err="1" smtClean="0"/>
              <a:t>ls</a:t>
            </a:r>
            <a:r>
              <a:rPr lang="en-US" dirty="0" smtClean="0"/>
              <a:t> *t</a:t>
            </a:r>
          </a:p>
          <a:p>
            <a:endParaRPr lang="en-US" dirty="0" smtClean="0"/>
          </a:p>
          <a:p>
            <a:endParaRPr lang="en-US" dirty="0" smtClean="0"/>
          </a:p>
          <a:p>
            <a:r>
              <a:rPr lang="en-US" dirty="0" smtClean="0"/>
              <a:t>?	Is used for matching single character</a:t>
            </a:r>
          </a:p>
          <a:p>
            <a:endParaRPr lang="en-US" dirty="0" smtClean="0"/>
          </a:p>
          <a:p>
            <a:r>
              <a:rPr lang="en-US" dirty="0" err="1" smtClean="0"/>
              <a:t>Eg</a:t>
            </a:r>
            <a:r>
              <a:rPr lang="en-US" dirty="0" smtClean="0"/>
              <a:t> : $ </a:t>
            </a:r>
            <a:r>
              <a:rPr lang="en-US" dirty="0" err="1" smtClean="0"/>
              <a:t>ls</a:t>
            </a:r>
            <a:r>
              <a:rPr lang="en-US" dirty="0" smtClean="0"/>
              <a:t> ???day</a:t>
            </a:r>
          </a:p>
          <a:p>
            <a:endParaRPr lang="en-US" dirty="0" smtClean="0"/>
          </a:p>
          <a:p>
            <a:r>
              <a:rPr lang="en-US" dirty="0" smtClean="0"/>
              <a:t> [ ]	is used to match a range of characters</a:t>
            </a:r>
          </a:p>
          <a:p>
            <a:endParaRPr lang="en-US" dirty="0" smtClean="0"/>
          </a:p>
          <a:p>
            <a:r>
              <a:rPr lang="en-US" dirty="0" err="1" smtClean="0"/>
              <a:t>Eg</a:t>
            </a:r>
            <a:r>
              <a:rPr lang="en-US" dirty="0" smtClean="0"/>
              <a:t> : $ </a:t>
            </a:r>
            <a:r>
              <a:rPr lang="en-US" dirty="0" err="1" smtClean="0"/>
              <a:t>ls</a:t>
            </a:r>
            <a:r>
              <a:rPr lang="en-US" dirty="0" smtClean="0"/>
              <a:t> doc[1-5]</a:t>
            </a:r>
          </a:p>
          <a:p>
            <a:r>
              <a:rPr lang="en-US" dirty="0" smtClean="0"/>
              <a:t>        </a:t>
            </a:r>
          </a:p>
          <a:p>
            <a:r>
              <a:rPr lang="en-US" dirty="0" smtClean="0"/>
              <a:t>        $ </a:t>
            </a:r>
            <a:r>
              <a:rPr lang="en-US" dirty="0" err="1" smtClean="0"/>
              <a:t>ls</a:t>
            </a:r>
            <a:r>
              <a:rPr lang="en-US" dirty="0" smtClean="0"/>
              <a:t> doc[A-D]</a:t>
            </a:r>
          </a:p>
          <a:p>
            <a:endParaRPr lang="en-US" dirty="0" smtClean="0"/>
          </a:p>
          <a:p>
            <a:endParaRPr lang="en-US"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457200" y="1447800"/>
            <a:ext cx="8001000" cy="4826000"/>
          </a:xfrm>
        </p:spPr>
        <p:txBody>
          <a:bodyPr lIns="90000" tIns="46800" rIns="90000" bIns="46800"/>
          <a:lstStyle/>
          <a:p>
            <a:pPr algn="just"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Allows you to use meta characters to match characters based upon a certain pattern</a:t>
            </a:r>
          </a:p>
          <a:p>
            <a:pPr algn="just"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smtClean="0">
              <a:latin typeface="Times New Roman" pitchFamily="18" charset="0"/>
            </a:endParaRPr>
          </a:p>
          <a:p>
            <a:pPr algn="just"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“searches” for files or directories in a given directory</a:t>
            </a:r>
          </a:p>
          <a:p>
            <a:pPr algn="just"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smtClean="0">
              <a:latin typeface="Times New Roman" pitchFamily="18" charset="0"/>
            </a:endParaRPr>
          </a:p>
          <a:p>
            <a:pPr algn="just"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Several wildcard matching techniques	</a:t>
            </a:r>
          </a:p>
          <a:p>
            <a:pPr lvl="1" algn="just"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Times New Roman" pitchFamily="18" charset="0"/>
              </a:rPr>
              <a:t>Match any character</a:t>
            </a:r>
          </a:p>
          <a:p>
            <a:pPr lvl="1" algn="just"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Times New Roman" pitchFamily="18" charset="0"/>
              </a:rPr>
              <a:t>Match a single character </a:t>
            </a:r>
          </a:p>
          <a:p>
            <a:pPr lvl="1" algn="just"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Times New Roman" pitchFamily="18" charset="0"/>
              </a:rPr>
              <a:t>Match one of several characters</a:t>
            </a:r>
          </a:p>
        </p:txBody>
      </p:sp>
      <p:sp>
        <p:nvSpPr>
          <p:cNvPr id="30723" name="Rectangle 6"/>
          <p:cNvSpPr>
            <a:spLocks noGrp="1" noChangeArrowheads="1"/>
          </p:cNvSpPr>
          <p:nvPr>
            <p:ph type="title"/>
          </p:nvPr>
        </p:nvSpPr>
        <p:spPr bwMode="auto">
          <a:xfrm>
            <a:off x="1600200" y="1524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smtClean="0">
                <a:solidFill>
                  <a:srgbClr val="FFFF00"/>
                </a:solidFill>
              </a:rPr>
              <a:t>Wild Card Matching</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457200" y="1447800"/>
            <a:ext cx="8001000" cy="4648200"/>
          </a:xfrm>
        </p:spPr>
        <p:txBody>
          <a:bodyPr lIns="90000" tIns="46800" rIns="90000" bIns="46800"/>
          <a:lstStyle/>
          <a:p>
            <a:pPr eaLnBrk="1" hangingPunct="1">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To match any character, use the asterisk symbol (*)</a:t>
            </a:r>
          </a:p>
          <a:p>
            <a:pPr eaLnBrk="1" hangingPunct="1">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smtClean="0">
              <a:latin typeface="Times New Roman" pitchFamily="18" charset="0"/>
            </a:endParaRPr>
          </a:p>
          <a:p>
            <a:pPr eaLnBrk="1" hangingPunct="1">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Example to list all files in the current directory with an extension of .dat, regardless of filename:</a:t>
            </a:r>
          </a:p>
          <a:p>
            <a:pPr lvl="1" eaLnBrk="1" hangingPunct="1">
              <a:lnSpc>
                <a:spcPct val="8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smtClean="0">
                <a:solidFill>
                  <a:srgbClr val="0000FF"/>
                </a:solidFill>
                <a:latin typeface="Times New Roman" pitchFamily="18" charset="0"/>
              </a:rPr>
              <a:t>ls *.dat</a:t>
            </a:r>
          </a:p>
          <a:p>
            <a:pPr lvl="1" eaLnBrk="1" hangingPunct="1">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b="1" smtClean="0">
              <a:latin typeface="Times New Roman" pitchFamily="18" charset="0"/>
            </a:endParaRPr>
          </a:p>
          <a:p>
            <a:pPr eaLnBrk="1" hangingPunct="1">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Example to move all files, regardless of filename, with an extension of .dat, to .bkp:</a:t>
            </a:r>
          </a:p>
          <a:p>
            <a:pPr lvl="1" eaLnBrk="1" hangingPunct="1">
              <a:lnSpc>
                <a:spcPct val="8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smtClean="0">
                <a:solidFill>
                  <a:srgbClr val="0000FF"/>
                </a:solidFill>
                <a:latin typeface="Times New Roman" pitchFamily="18" charset="0"/>
              </a:rPr>
              <a:t>mv *.dat *.bkp</a:t>
            </a:r>
          </a:p>
        </p:txBody>
      </p:sp>
      <p:sp>
        <p:nvSpPr>
          <p:cNvPr id="31747" name="Rectangle 6"/>
          <p:cNvSpPr>
            <a:spLocks noGrp="1" noChangeArrowheads="1"/>
          </p:cNvSpPr>
          <p:nvPr>
            <p:ph type="title"/>
          </p:nvPr>
        </p:nvSpPr>
        <p:spPr bwMode="auto">
          <a:xfrm>
            <a:off x="1600200" y="1524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smtClean="0">
                <a:solidFill>
                  <a:srgbClr val="FFFF00"/>
                </a:solidFill>
              </a:rPr>
              <a:t>Wild Card Matching</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457200" y="1447800"/>
            <a:ext cx="8001000" cy="4648200"/>
          </a:xfrm>
        </p:spPr>
        <p:txBody>
          <a:bodyPr lIns="90000" tIns="46800" rIns="90000" bIns="46800"/>
          <a:lstStyle/>
          <a:p>
            <a:pPr eaLnBrk="1" hangingPunct="1">
              <a:lnSpc>
                <a:spcPct val="90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To match a single character, use the question mark symbol (?)</a:t>
            </a:r>
          </a:p>
          <a:p>
            <a:pPr eaLnBrk="1" hangingPunct="1">
              <a:lnSpc>
                <a:spcPct val="90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smtClean="0">
              <a:latin typeface="Times New Roman" pitchFamily="18" charset="0"/>
            </a:endParaRPr>
          </a:p>
          <a:p>
            <a:pPr eaLnBrk="1" hangingPunct="1">
              <a:lnSpc>
                <a:spcPct val="90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Example to copy files, with three characters in the filename and an extension of .dat ,to .old:</a:t>
            </a:r>
          </a:p>
          <a:p>
            <a:pPr lvl="1" eaLnBrk="1" hangingPunct="1">
              <a:lnSpc>
                <a:spcPct val="8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smtClean="0">
                <a:solidFill>
                  <a:srgbClr val="0000FF"/>
                </a:solidFill>
                <a:latin typeface="Times New Roman" pitchFamily="18" charset="0"/>
              </a:rPr>
              <a:t>cp ???.dat ???.old</a:t>
            </a:r>
          </a:p>
          <a:p>
            <a:pPr lvl="1" eaLnBrk="1" hangingPunct="1">
              <a:lnSpc>
                <a:spcPct val="90000"/>
              </a:lnSpc>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latin typeface="Times New Roman" pitchFamily="18" charset="0"/>
            </a:endParaRPr>
          </a:p>
          <a:p>
            <a:pPr eaLnBrk="1" hangingPunct="1">
              <a:lnSpc>
                <a:spcPct val="90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Example to take a long listing of files, with a two character extension:</a:t>
            </a:r>
          </a:p>
          <a:p>
            <a:pPr lvl="1" eaLnBrk="1" hangingPunct="1">
              <a:lnSpc>
                <a:spcPct val="8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smtClean="0">
                <a:solidFill>
                  <a:srgbClr val="0000FF"/>
                </a:solidFill>
                <a:latin typeface="Times New Roman" pitchFamily="18" charset="0"/>
              </a:rPr>
              <a:t>ls -l file.??</a:t>
            </a:r>
          </a:p>
        </p:txBody>
      </p:sp>
      <p:sp>
        <p:nvSpPr>
          <p:cNvPr id="32771" name="Rectangle 6"/>
          <p:cNvSpPr>
            <a:spLocks noGrp="1" noChangeArrowheads="1"/>
          </p:cNvSpPr>
          <p:nvPr>
            <p:ph type="title"/>
          </p:nvPr>
        </p:nvSpPr>
        <p:spPr bwMode="auto">
          <a:xfrm>
            <a:off x="1600200" y="1524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smtClean="0">
                <a:solidFill>
                  <a:srgbClr val="FFFF00"/>
                </a:solidFill>
              </a:rPr>
              <a:t>Wild Card Matching</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233363" y="1208088"/>
            <a:ext cx="8566150" cy="5421312"/>
          </a:xfrm>
        </p:spPr>
        <p:txBody>
          <a:bodyPr lIns="90000" tIns="46800" rIns="90000" bIns="46800"/>
          <a:lstStyle/>
          <a:p>
            <a:pPr eaLnBrk="1" hangingPunct="1">
              <a:lnSpc>
                <a:spcPct val="90000"/>
              </a:lnSpc>
              <a:spcBef>
                <a:spcPts val="55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To match one of several characters, surround what you want to match with square brackets </a:t>
            </a:r>
          </a:p>
          <a:p>
            <a:pPr eaLnBrk="1" hangingPunct="1">
              <a:lnSpc>
                <a:spcPct val="90000"/>
              </a:lnSpc>
              <a:spcBef>
                <a:spcPts val="55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smtClean="0">
              <a:latin typeface="Times New Roman" pitchFamily="18" charset="0"/>
            </a:endParaRPr>
          </a:p>
          <a:p>
            <a:pPr eaLnBrk="1" hangingPunct="1">
              <a:lnSpc>
                <a:spcPct val="90000"/>
              </a:lnSpc>
              <a:spcBef>
                <a:spcPts val="55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List files beginning with uppercase A, B or C and ending in .txt:</a:t>
            </a:r>
          </a:p>
          <a:p>
            <a:pPr lvl="1" eaLnBrk="1" hangingPunct="1">
              <a:lnSpc>
                <a:spcPct val="94000"/>
              </a:lnSpc>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dirty="0" err="1" smtClean="0">
                <a:solidFill>
                  <a:srgbClr val="0000FF"/>
                </a:solidFill>
                <a:latin typeface="Times New Roman" pitchFamily="18" charset="0"/>
              </a:rPr>
              <a:t>ls</a:t>
            </a:r>
            <a:r>
              <a:rPr lang="en-GB" b="1" dirty="0" smtClean="0">
                <a:solidFill>
                  <a:srgbClr val="0000FF"/>
                </a:solidFill>
                <a:latin typeface="Times New Roman" pitchFamily="18" charset="0"/>
              </a:rPr>
              <a:t> -l [ABC]*.txt</a:t>
            </a:r>
          </a:p>
          <a:p>
            <a:pPr lvl="1" eaLnBrk="1" hangingPunct="1">
              <a:lnSpc>
                <a:spcPct val="90000"/>
              </a:lnSpc>
              <a:spcBef>
                <a:spcPts val="450"/>
              </a:spcBef>
              <a:buSzPct val="8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smtClean="0">
              <a:latin typeface="Times New Roman" pitchFamily="18" charset="0"/>
            </a:endParaRPr>
          </a:p>
          <a:p>
            <a:pPr eaLnBrk="1" hangingPunct="1">
              <a:lnSpc>
                <a:spcPct val="90000"/>
              </a:lnSpc>
              <a:spcBef>
                <a:spcPts val="55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You can use ^ to invert selection </a:t>
            </a:r>
          </a:p>
          <a:p>
            <a:pPr lvl="1" eaLnBrk="1" hangingPunct="1">
              <a:lnSpc>
                <a:spcPct val="94000"/>
              </a:lnSpc>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dirty="0" err="1" smtClean="0">
                <a:solidFill>
                  <a:srgbClr val="0000FF"/>
                </a:solidFill>
                <a:latin typeface="Times New Roman" pitchFamily="18" charset="0"/>
              </a:rPr>
              <a:t>ls</a:t>
            </a:r>
            <a:r>
              <a:rPr lang="en-GB" b="1" dirty="0" smtClean="0">
                <a:solidFill>
                  <a:srgbClr val="0000FF"/>
                </a:solidFill>
                <a:latin typeface="Times New Roman" pitchFamily="18" charset="0"/>
              </a:rPr>
              <a:t> -l [^ABC]*.txt</a:t>
            </a:r>
          </a:p>
          <a:p>
            <a:pPr lvl="1" eaLnBrk="1" hangingPunct="1">
              <a:lnSpc>
                <a:spcPct val="102000"/>
              </a:lnSpc>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Times New Roman" pitchFamily="18" charset="0"/>
              </a:rPr>
              <a:t>Lists names</a:t>
            </a:r>
            <a:r>
              <a:rPr lang="en-GB" b="1" dirty="0" smtClean="0">
                <a:latin typeface="Times New Roman" pitchFamily="18" charset="0"/>
              </a:rPr>
              <a:t> not starting </a:t>
            </a:r>
            <a:r>
              <a:rPr lang="en-GB" dirty="0" smtClean="0">
                <a:latin typeface="Times New Roman" pitchFamily="18" charset="0"/>
              </a:rPr>
              <a:t>with A, B or C</a:t>
            </a:r>
          </a:p>
          <a:p>
            <a:pPr lvl="1" eaLnBrk="1" hangingPunct="1">
              <a:lnSpc>
                <a:spcPct val="102000"/>
              </a:lnSpc>
              <a:spcBef>
                <a:spcPts val="450"/>
              </a:spcBef>
              <a:buSzPct val="85000"/>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b="1" dirty="0" smtClean="0">
              <a:latin typeface="Times New Roman" pitchFamily="18" charset="0"/>
            </a:endParaRPr>
          </a:p>
          <a:p>
            <a:pPr eaLnBrk="1" hangingPunct="1">
              <a:lnSpc>
                <a:spcPct val="90000"/>
              </a:lnSpc>
              <a:spcBef>
                <a:spcPts val="55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List all files beginning with either “S” or “s”, followed by “pain” with .txt as the extension</a:t>
            </a:r>
          </a:p>
          <a:p>
            <a:pPr lvl="1" eaLnBrk="1" hangingPunct="1">
              <a:lnSpc>
                <a:spcPct val="94000"/>
              </a:lnSpc>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dirty="0" err="1" smtClean="0">
                <a:solidFill>
                  <a:srgbClr val="0000FF"/>
                </a:solidFill>
                <a:latin typeface="Times New Roman" pitchFamily="18" charset="0"/>
              </a:rPr>
              <a:t>ls</a:t>
            </a:r>
            <a:r>
              <a:rPr lang="en-GB" b="1" dirty="0" smtClean="0">
                <a:solidFill>
                  <a:srgbClr val="0000FF"/>
                </a:solidFill>
                <a:latin typeface="Times New Roman" pitchFamily="18" charset="0"/>
              </a:rPr>
              <a:t> [Ss]pain.txt</a:t>
            </a:r>
          </a:p>
        </p:txBody>
      </p:sp>
      <p:sp>
        <p:nvSpPr>
          <p:cNvPr id="33795" name="Rectangle 6"/>
          <p:cNvSpPr>
            <a:spLocks noGrp="1" noChangeArrowheads="1"/>
          </p:cNvSpPr>
          <p:nvPr>
            <p:ph type="title"/>
          </p:nvPr>
        </p:nvSpPr>
        <p:spPr bwMode="auto">
          <a:xfrm>
            <a:off x="1600200" y="1524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smtClean="0">
                <a:solidFill>
                  <a:srgbClr val="FFFF00"/>
                </a:solidFill>
              </a:rPr>
              <a:t>Wild Card Matching</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p:txBody>
          <a:bodyPr/>
          <a:lstStyle/>
          <a:p>
            <a:pPr eaLnBrk="1" hangingPunct="1">
              <a:lnSpc>
                <a:spcPct val="90000"/>
              </a:lnSpc>
              <a:defRPr/>
            </a:pPr>
            <a:r>
              <a:rPr lang="en-US" sz="2000" b="1" dirty="0" smtClean="0">
                <a:latin typeface="Times New Roman" pitchFamily="18" charset="0"/>
              </a:rPr>
              <a:t>cat</a:t>
            </a:r>
            <a:r>
              <a:rPr lang="en-US" sz="2000" dirty="0" smtClean="0">
                <a:latin typeface="Times New Roman" pitchFamily="18" charset="0"/>
              </a:rPr>
              <a:t/>
            </a:r>
            <a:br>
              <a:rPr lang="en-US" sz="2000" dirty="0" smtClean="0">
                <a:latin typeface="Times New Roman" pitchFamily="18" charset="0"/>
              </a:rPr>
            </a:br>
            <a:r>
              <a:rPr lang="en-US" sz="2000" dirty="0" smtClean="0">
                <a:latin typeface="Times New Roman" pitchFamily="18" charset="0"/>
              </a:rPr>
              <a:t>(for concatenate) command is used to display the contents of a file. Used without arguments it takes input from standard input &lt;Ctrl d&gt; is used to terminate input.</a:t>
            </a:r>
          </a:p>
          <a:p>
            <a:pPr eaLnBrk="1" hangingPunct="1">
              <a:lnSpc>
                <a:spcPct val="90000"/>
              </a:lnSpc>
              <a:defRPr/>
            </a:pPr>
            <a:endParaRPr lang="en-US" sz="2000" dirty="0" smtClean="0">
              <a:latin typeface="Times New Roman" pitchFamily="18" charset="0"/>
            </a:endParaRPr>
          </a:p>
          <a:p>
            <a:pPr eaLnBrk="1" hangingPunct="1">
              <a:lnSpc>
                <a:spcPct val="90000"/>
              </a:lnSpc>
              <a:defRPr/>
            </a:pPr>
            <a:r>
              <a:rPr lang="en-US" sz="2000" b="1" dirty="0" smtClean="0">
                <a:latin typeface="Times New Roman" pitchFamily="18" charset="0"/>
              </a:rPr>
              <a:t>cat [filename(s)]</a:t>
            </a:r>
            <a:br>
              <a:rPr lang="en-US" sz="2000" b="1" dirty="0" smtClean="0">
                <a:latin typeface="Times New Roman" pitchFamily="18" charset="0"/>
              </a:rPr>
            </a:br>
            <a:r>
              <a:rPr lang="en-US" sz="2000" dirty="0" smtClean="0">
                <a:latin typeface="Times New Roman" pitchFamily="18" charset="0"/>
              </a:rPr>
              <a:t>cat &gt; [filename]</a:t>
            </a:r>
            <a:br>
              <a:rPr lang="en-US" sz="2000" dirty="0" smtClean="0">
                <a:latin typeface="Times New Roman" pitchFamily="18" charset="0"/>
              </a:rPr>
            </a:br>
            <a:r>
              <a:rPr lang="en-US" sz="2000" dirty="0" smtClean="0">
                <a:latin typeface="Times New Roman" pitchFamily="18" charset="0"/>
              </a:rPr>
              <a:t>Data can be appended to a file using &gt;</a:t>
            </a:r>
          </a:p>
          <a:p>
            <a:pPr marL="0" indent="0" eaLnBrk="1" hangingPunct="1">
              <a:lnSpc>
                <a:spcPct val="90000"/>
              </a:lnSpc>
              <a:buFontTx/>
              <a:buNone/>
              <a:defRPr/>
            </a:pPr>
            <a:r>
              <a:rPr lang="en-US" sz="2000" dirty="0" smtClean="0">
                <a:latin typeface="Times New Roman" pitchFamily="18" charset="0"/>
              </a:rPr>
              <a:t> </a:t>
            </a:r>
          </a:p>
          <a:p>
            <a:pPr eaLnBrk="1" hangingPunct="1">
              <a:lnSpc>
                <a:spcPct val="90000"/>
              </a:lnSpc>
              <a:defRPr/>
            </a:pPr>
            <a:r>
              <a:rPr lang="en-US" sz="2000" b="1" dirty="0" smtClean="0">
                <a:latin typeface="Times New Roman" pitchFamily="18" charset="0"/>
              </a:rPr>
              <a:t>cd</a:t>
            </a:r>
            <a:r>
              <a:rPr lang="en-US" sz="2000" dirty="0" smtClean="0">
                <a:latin typeface="Times New Roman" pitchFamily="18" charset="0"/>
              </a:rPr>
              <a:t/>
            </a:r>
            <a:br>
              <a:rPr lang="en-US" sz="2000" dirty="0" smtClean="0">
                <a:latin typeface="Times New Roman" pitchFamily="18" charset="0"/>
              </a:rPr>
            </a:br>
            <a:r>
              <a:rPr lang="en-US" sz="2000" dirty="0" smtClean="0">
                <a:latin typeface="Times New Roman" pitchFamily="18" charset="0"/>
              </a:rPr>
              <a:t>Used to change directories</a:t>
            </a:r>
          </a:p>
          <a:p>
            <a:pPr eaLnBrk="1" hangingPunct="1">
              <a:lnSpc>
                <a:spcPct val="90000"/>
              </a:lnSpc>
              <a:defRPr/>
            </a:pPr>
            <a:endParaRPr lang="en-US" sz="2000" dirty="0" smtClean="0">
              <a:latin typeface="Times New Roman" pitchFamily="18" charset="0"/>
            </a:endParaRPr>
          </a:p>
        </p:txBody>
      </p:sp>
      <p:sp>
        <p:nvSpPr>
          <p:cNvPr id="19459" name="Rectangle 7"/>
          <p:cNvSpPr>
            <a:spLocks noGrp="1" noChangeArrowheads="1"/>
          </p:cNvSpPr>
          <p:nvPr>
            <p:ph type="title"/>
          </p:nvPr>
        </p:nvSpPr>
        <p:spPr bwMode="auto">
          <a:xfrm>
            <a:off x="1600200" y="1524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200" b="1" dirty="0" smtClean="0">
                <a:solidFill>
                  <a:srgbClr val="FFFF00"/>
                </a:solidFill>
              </a:rPr>
              <a:t>Few basic commands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File:Gnu-and-penguin-color.png"/>
          <p:cNvPicPr>
            <a:picLocks noChangeAspect="1" noChangeArrowheads="1"/>
          </p:cNvPicPr>
          <p:nvPr/>
        </p:nvPicPr>
        <p:blipFill>
          <a:blip r:embed="rId2"/>
          <a:srcRect/>
          <a:stretch>
            <a:fillRect/>
          </a:stretch>
        </p:blipFill>
        <p:spPr bwMode="auto">
          <a:xfrm>
            <a:off x="1981200" y="1600200"/>
            <a:ext cx="4876800" cy="4508598"/>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sz="3600" b="1" dirty="0" smtClean="0">
                <a:solidFill>
                  <a:srgbClr val="FFFF00"/>
                </a:solidFill>
              </a:rPr>
              <a:t>Copying Files</a:t>
            </a:r>
            <a:endParaRPr lang="en-US" sz="3600" b="1" dirty="0">
              <a:solidFill>
                <a:srgbClr val="FFFF00"/>
              </a:solidFill>
            </a:endParaRPr>
          </a:p>
        </p:txBody>
      </p:sp>
      <p:sp>
        <p:nvSpPr>
          <p:cNvPr id="3" name="Content Placeholder 2"/>
          <p:cNvSpPr>
            <a:spLocks noGrp="1"/>
          </p:cNvSpPr>
          <p:nvPr>
            <p:ph idx="1"/>
          </p:nvPr>
        </p:nvSpPr>
        <p:spPr/>
        <p:txBody>
          <a:bodyPr/>
          <a:lstStyle/>
          <a:p>
            <a:r>
              <a:rPr lang="en-US" b="1" dirty="0" smtClean="0">
                <a:latin typeface="Times New Roman" pitchFamily="18" charset="0"/>
              </a:rPr>
              <a:t>cp</a:t>
            </a:r>
            <a:r>
              <a:rPr lang="en-US" dirty="0" smtClean="0">
                <a:latin typeface="Times New Roman" pitchFamily="18" charset="0"/>
              </a:rPr>
              <a:t/>
            </a:r>
            <a:br>
              <a:rPr lang="en-US" dirty="0" smtClean="0">
                <a:latin typeface="Times New Roman" pitchFamily="18" charset="0"/>
              </a:rPr>
            </a:br>
            <a:r>
              <a:rPr lang="en-US" dirty="0" smtClean="0">
                <a:latin typeface="Times New Roman" pitchFamily="18" charset="0"/>
              </a:rPr>
              <a:t>The cp (copy) command is used to copy a file.</a:t>
            </a:r>
            <a:br>
              <a:rPr lang="en-US" dirty="0" smtClean="0">
                <a:latin typeface="Times New Roman" pitchFamily="18" charset="0"/>
              </a:rPr>
            </a:br>
            <a:r>
              <a:rPr lang="en-US" dirty="0" smtClean="0">
                <a:latin typeface="Times New Roman" pitchFamily="18" charset="0"/>
              </a:rPr>
              <a:t>cp [filename1] [filename2]</a:t>
            </a:r>
          </a:p>
          <a:p>
            <a:endParaRPr lang="en-US" dirty="0" smtClean="0">
              <a:latin typeface="Times New Roman" pitchFamily="18" charset="0"/>
            </a:endParaRPr>
          </a:p>
          <a:p>
            <a:pPr>
              <a:buNone/>
            </a:pPr>
            <a:r>
              <a:rPr lang="en-US" dirty="0" err="1" smtClean="0">
                <a:latin typeface="Times New Roman" pitchFamily="18" charset="0"/>
              </a:rPr>
              <a:t>Eg</a:t>
            </a:r>
            <a:r>
              <a:rPr lang="en-US" dirty="0" smtClean="0">
                <a:latin typeface="Times New Roman" pitchFamily="18" charset="0"/>
              </a:rPr>
              <a:t>			$ cp *.c 	</a:t>
            </a:r>
            <a:r>
              <a:rPr lang="en-US" dirty="0" err="1" smtClean="0">
                <a:latin typeface="Times New Roman" pitchFamily="18" charset="0"/>
              </a:rPr>
              <a:t>mydir</a:t>
            </a:r>
            <a:endParaRPr lang="en-US" dirty="0" smtClean="0">
              <a:latin typeface="Times New Roman" pitchFamily="18" charset="0"/>
            </a:endParaRPr>
          </a:p>
          <a:p>
            <a:pPr>
              <a:buNone/>
            </a:pPr>
            <a:endParaRPr lang="en-US" dirty="0" smtClean="0">
              <a:latin typeface="Times New Roman" pitchFamily="18" charset="0"/>
            </a:endParaRPr>
          </a:p>
          <a:p>
            <a:pPr>
              <a:buNone/>
            </a:pPr>
            <a:r>
              <a:rPr lang="en-US" dirty="0" smtClean="0">
                <a:latin typeface="Times New Roman" pitchFamily="18" charset="0"/>
              </a:rPr>
              <a:t>				$ cp *.[</a:t>
            </a:r>
            <a:r>
              <a:rPr lang="en-US" dirty="0" err="1" smtClean="0">
                <a:latin typeface="Times New Roman" pitchFamily="18" charset="0"/>
              </a:rPr>
              <a:t>oc</a:t>
            </a:r>
            <a:r>
              <a:rPr lang="en-US" dirty="0" smtClean="0">
                <a:latin typeface="Times New Roman" pitchFamily="18" charset="0"/>
              </a:rPr>
              <a:t>]	</a:t>
            </a:r>
            <a:r>
              <a:rPr lang="en-US" dirty="0" err="1" smtClean="0">
                <a:latin typeface="Times New Roman" pitchFamily="18" charset="0"/>
              </a:rPr>
              <a:t>mydir</a:t>
            </a:r>
            <a:endParaRPr lang="en-US" dirty="0" smtClean="0">
              <a:latin typeface="Times New Roman" pitchFamily="18" charset="0"/>
            </a:endParaRPr>
          </a:p>
          <a:p>
            <a:pPr>
              <a:buNone/>
            </a:pPr>
            <a:endParaRPr lang="en-US" dirty="0" smtClean="0">
              <a:latin typeface="Times New Roman" pitchFamily="18" charset="0"/>
            </a:endParaRPr>
          </a:p>
          <a:p>
            <a:pPr>
              <a:buNone/>
            </a:pPr>
            <a:r>
              <a:rPr lang="en-US" dirty="0" smtClean="0">
                <a:latin typeface="Times New Roman" pitchFamily="18" charset="0"/>
              </a:rPr>
              <a:t>-</a:t>
            </a:r>
            <a:r>
              <a:rPr lang="en-US" dirty="0" err="1" smtClean="0">
                <a:latin typeface="Times New Roman" pitchFamily="18" charset="0"/>
              </a:rPr>
              <a:t>i</a:t>
            </a:r>
            <a:r>
              <a:rPr lang="en-US" dirty="0" smtClean="0">
                <a:latin typeface="Times New Roman" pitchFamily="18" charset="0"/>
              </a:rPr>
              <a:t>			use this option to check before overwriting</a:t>
            </a:r>
          </a:p>
          <a:p>
            <a:pPr>
              <a:buNone/>
            </a:pPr>
            <a:r>
              <a:rPr lang="en-US" dirty="0" smtClean="0">
                <a:latin typeface="Times New Roman" pitchFamily="18" charset="0"/>
              </a:rPr>
              <a:t>-r			to copy entire directory structure to new location</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228600" y="990600"/>
            <a:ext cx="8382000" cy="4953000"/>
          </a:xfrm>
        </p:spPr>
        <p:txBody>
          <a:bodyPr/>
          <a:lstStyle/>
          <a:p>
            <a:pPr algn="just" eaLnBrk="1" hangingPunct="1">
              <a:lnSpc>
                <a:spcPct val="90000"/>
              </a:lnSpc>
              <a:defRPr/>
            </a:pPr>
            <a:endParaRPr lang="en-US" sz="2000" dirty="0" smtClean="0">
              <a:latin typeface="Times New Roman" pitchFamily="18" charset="0"/>
            </a:endParaRPr>
          </a:p>
          <a:p>
            <a:pPr algn="just" eaLnBrk="1" hangingPunct="1">
              <a:lnSpc>
                <a:spcPct val="90000"/>
              </a:lnSpc>
              <a:defRPr/>
            </a:pPr>
            <a:r>
              <a:rPr lang="en-US" sz="2000" b="1" dirty="0" err="1" smtClean="0">
                <a:latin typeface="Times New Roman" pitchFamily="18" charset="0"/>
              </a:rPr>
              <a:t>mkdir</a:t>
            </a:r>
            <a:r>
              <a:rPr lang="en-US" sz="2000" b="1" dirty="0" smtClean="0">
                <a:latin typeface="Times New Roman" pitchFamily="18" charset="0"/>
              </a:rPr>
              <a:t> : </a:t>
            </a:r>
            <a:r>
              <a:rPr lang="en-US" sz="2000" dirty="0" smtClean="0">
                <a:latin typeface="Times New Roman" pitchFamily="18" charset="0"/>
              </a:rPr>
              <a:t>used to create directories</a:t>
            </a:r>
          </a:p>
          <a:p>
            <a:pPr algn="just" eaLnBrk="1" hangingPunct="1">
              <a:lnSpc>
                <a:spcPct val="90000"/>
              </a:lnSpc>
              <a:defRPr/>
            </a:pPr>
            <a:endParaRPr lang="en-US" sz="2000" dirty="0" smtClean="0">
              <a:latin typeface="Times New Roman" pitchFamily="18" charset="0"/>
            </a:endParaRPr>
          </a:p>
          <a:p>
            <a:pPr algn="just" eaLnBrk="1" hangingPunct="1">
              <a:lnSpc>
                <a:spcPct val="90000"/>
              </a:lnSpc>
              <a:defRPr/>
            </a:pPr>
            <a:r>
              <a:rPr lang="en-US" sz="2000" b="1" dirty="0" smtClean="0">
                <a:latin typeface="Times New Roman" pitchFamily="18" charset="0"/>
              </a:rPr>
              <a:t>More: </a:t>
            </a:r>
            <a:r>
              <a:rPr lang="en-US" sz="2000" dirty="0" smtClean="0">
                <a:latin typeface="Times New Roman" pitchFamily="18" charset="0"/>
              </a:rPr>
              <a:t>The more command is used to display data one screen full at a time.</a:t>
            </a:r>
            <a:br>
              <a:rPr lang="en-US" sz="2000" dirty="0" smtClean="0">
                <a:latin typeface="Times New Roman" pitchFamily="18" charset="0"/>
              </a:rPr>
            </a:br>
            <a:r>
              <a:rPr lang="en-US" sz="2000" dirty="0" smtClean="0">
                <a:latin typeface="Times New Roman" pitchFamily="18" charset="0"/>
              </a:rPr>
              <a:t>More [filename]</a:t>
            </a:r>
          </a:p>
          <a:p>
            <a:pPr algn="just" eaLnBrk="1" hangingPunct="1">
              <a:lnSpc>
                <a:spcPct val="90000"/>
              </a:lnSpc>
              <a:defRPr/>
            </a:pPr>
            <a:endParaRPr lang="en-US" sz="2000" dirty="0" smtClean="0">
              <a:latin typeface="Times New Roman" pitchFamily="18" charset="0"/>
            </a:endParaRPr>
          </a:p>
          <a:p>
            <a:pPr algn="just" eaLnBrk="1" hangingPunct="1">
              <a:lnSpc>
                <a:spcPct val="90000"/>
              </a:lnSpc>
              <a:defRPr/>
            </a:pPr>
            <a:r>
              <a:rPr lang="en-US" sz="2000" b="1" dirty="0" smtClean="0">
                <a:latin typeface="Times New Roman" pitchFamily="18" charset="0"/>
              </a:rPr>
              <a:t>mv</a:t>
            </a:r>
            <a:r>
              <a:rPr lang="en-US" sz="2000" dirty="0" smtClean="0">
                <a:latin typeface="Times New Roman" pitchFamily="18" charset="0"/>
              </a:rPr>
              <a:t> moves a file from one directory to another or simply changes filenames. The command takes filename and pathnames as source names and a filename or exiting directory as target names.</a:t>
            </a:r>
          </a:p>
          <a:p>
            <a:pPr marL="0" indent="0" algn="just" eaLnBrk="1" hangingPunct="1">
              <a:lnSpc>
                <a:spcPct val="90000"/>
              </a:lnSpc>
              <a:buFontTx/>
              <a:buNone/>
              <a:defRPr/>
            </a:pPr>
            <a:r>
              <a:rPr lang="en-US" sz="2000" dirty="0" smtClean="0">
                <a:latin typeface="Times New Roman" pitchFamily="18" charset="0"/>
              </a:rPr>
              <a:t>	mv [source-file] [target-file]</a:t>
            </a:r>
          </a:p>
          <a:p>
            <a:pPr marL="0" indent="0" algn="just" eaLnBrk="1" hangingPunct="1">
              <a:lnSpc>
                <a:spcPct val="90000"/>
              </a:lnSpc>
              <a:buFontTx/>
              <a:buNone/>
              <a:defRPr/>
            </a:pPr>
            <a:endParaRPr lang="en-US" sz="2000" dirty="0" smtClean="0">
              <a:latin typeface="Times New Roman" pitchFamily="18" charset="0"/>
            </a:endParaRPr>
          </a:p>
          <a:p>
            <a:pPr marL="0" indent="0" algn="just" eaLnBrk="1" hangingPunct="1">
              <a:lnSpc>
                <a:spcPct val="90000"/>
              </a:lnSpc>
              <a:buFontTx/>
              <a:buNone/>
              <a:defRPr/>
            </a:pPr>
            <a:r>
              <a:rPr lang="en-US" sz="2000" dirty="0" smtClean="0">
                <a:latin typeface="Times New Roman" pitchFamily="18" charset="0"/>
              </a:rPr>
              <a:t>	This command is also used for renaming files</a:t>
            </a:r>
          </a:p>
          <a:p>
            <a:pPr marL="0" indent="0" algn="just" eaLnBrk="1" hangingPunct="1">
              <a:lnSpc>
                <a:spcPct val="90000"/>
              </a:lnSpc>
              <a:buFontTx/>
              <a:buNone/>
              <a:defRPr/>
            </a:pPr>
            <a:r>
              <a:rPr lang="en-US" sz="2000" dirty="0" err="1" smtClean="0">
                <a:latin typeface="Times New Roman" pitchFamily="18" charset="0"/>
              </a:rPr>
              <a:t>Eg</a:t>
            </a:r>
            <a:r>
              <a:rPr lang="en-US" sz="2000" dirty="0" smtClean="0">
                <a:latin typeface="Times New Roman" pitchFamily="18" charset="0"/>
              </a:rPr>
              <a:t> 	$ </a:t>
            </a:r>
            <a:r>
              <a:rPr lang="en-US" sz="2000" dirty="0" err="1" smtClean="0">
                <a:latin typeface="Times New Roman" pitchFamily="18" charset="0"/>
              </a:rPr>
              <a:t>mv</a:t>
            </a:r>
            <a:r>
              <a:rPr lang="en-US" sz="2000" dirty="0" smtClean="0">
                <a:latin typeface="Times New Roman" pitchFamily="18" charset="0"/>
              </a:rPr>
              <a:t> 	file1	file2</a:t>
            </a:r>
          </a:p>
          <a:p>
            <a:pPr marL="0" indent="0" algn="just" eaLnBrk="1" hangingPunct="1">
              <a:lnSpc>
                <a:spcPct val="90000"/>
              </a:lnSpc>
              <a:buFontTx/>
              <a:buNone/>
              <a:defRPr/>
            </a:pPr>
            <a:r>
              <a:rPr lang="en-US" sz="2000" dirty="0" smtClean="0">
                <a:latin typeface="Times New Roman" pitchFamily="18" charset="0"/>
              </a:rPr>
              <a:t>This will create file2 at the same location and deletes the file1</a:t>
            </a:r>
          </a:p>
        </p:txBody>
      </p:sp>
      <p:sp>
        <p:nvSpPr>
          <p:cNvPr id="21507" name="Rectangle 6"/>
          <p:cNvSpPr>
            <a:spLocks noGrp="1" noChangeArrowheads="1"/>
          </p:cNvSpPr>
          <p:nvPr>
            <p:ph type="title"/>
          </p:nvPr>
        </p:nvSpPr>
        <p:spPr bwMode="auto">
          <a:xfrm>
            <a:off x="1600200" y="1524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smtClean="0">
                <a:solidFill>
                  <a:srgbClr val="FFFF00"/>
                </a:solidFill>
              </a:rPr>
              <a:t>Few basic commands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228600" y="1143000"/>
            <a:ext cx="8229600" cy="4953000"/>
          </a:xfrm>
        </p:spPr>
        <p:txBody>
          <a:bodyPr/>
          <a:lstStyle/>
          <a:p>
            <a:pPr eaLnBrk="1" hangingPunct="1">
              <a:lnSpc>
                <a:spcPct val="90000"/>
              </a:lnSpc>
              <a:defRPr/>
            </a:pPr>
            <a:r>
              <a:rPr lang="en-US" sz="2000" b="1" dirty="0" err="1" smtClean="0">
                <a:latin typeface="Times New Roman" pitchFamily="18" charset="0"/>
              </a:rPr>
              <a:t>ps</a:t>
            </a:r>
            <a:r>
              <a:rPr lang="en-US" sz="2000" dirty="0" smtClean="0">
                <a:latin typeface="Times New Roman" pitchFamily="18" charset="0"/>
              </a:rPr>
              <a:t/>
            </a:r>
            <a:br>
              <a:rPr lang="en-US" sz="2000" dirty="0" smtClean="0">
                <a:latin typeface="Times New Roman" pitchFamily="18" charset="0"/>
              </a:rPr>
            </a:br>
            <a:r>
              <a:rPr lang="en-US" sz="2000" dirty="0" smtClean="0">
                <a:latin typeface="Times New Roman" pitchFamily="18" charset="0"/>
              </a:rPr>
              <a:t>Gives information about all the active processes.</a:t>
            </a:r>
          </a:p>
          <a:p>
            <a:pPr eaLnBrk="1" hangingPunct="1">
              <a:lnSpc>
                <a:spcPct val="90000"/>
              </a:lnSpc>
              <a:defRPr/>
            </a:pPr>
            <a:endParaRPr lang="en-US" sz="2000" b="1" dirty="0" smtClean="0">
              <a:latin typeface="Times New Roman" pitchFamily="18" charset="0"/>
            </a:endParaRPr>
          </a:p>
          <a:p>
            <a:pPr eaLnBrk="1" hangingPunct="1">
              <a:lnSpc>
                <a:spcPct val="90000"/>
              </a:lnSpc>
              <a:defRPr/>
            </a:pPr>
            <a:r>
              <a:rPr lang="en-US" sz="2000" b="1" dirty="0" err="1" smtClean="0">
                <a:latin typeface="Times New Roman" pitchFamily="18" charset="0"/>
              </a:rPr>
              <a:t>pwd</a:t>
            </a:r>
            <a:r>
              <a:rPr lang="en-US" sz="2000" dirty="0" smtClean="0">
                <a:latin typeface="Times New Roman" pitchFamily="18" charset="0"/>
              </a:rPr>
              <a:t/>
            </a:r>
            <a:br>
              <a:rPr lang="en-US" sz="2000" dirty="0" smtClean="0">
                <a:latin typeface="Times New Roman" pitchFamily="18" charset="0"/>
              </a:rPr>
            </a:br>
            <a:r>
              <a:rPr lang="en-US" sz="2000" dirty="0" smtClean="0">
                <a:latin typeface="Times New Roman" pitchFamily="18" charset="0"/>
              </a:rPr>
              <a:t>(print working directory) displays the current directory.</a:t>
            </a:r>
          </a:p>
          <a:p>
            <a:pPr eaLnBrk="1" hangingPunct="1">
              <a:lnSpc>
                <a:spcPct val="90000"/>
              </a:lnSpc>
              <a:defRPr/>
            </a:pPr>
            <a:endParaRPr lang="en-US" sz="2000" b="1" dirty="0">
              <a:latin typeface="Times New Roman" pitchFamily="18" charset="0"/>
            </a:endParaRPr>
          </a:p>
          <a:p>
            <a:pPr eaLnBrk="1" hangingPunct="1">
              <a:lnSpc>
                <a:spcPct val="90000"/>
              </a:lnSpc>
              <a:defRPr/>
            </a:pPr>
            <a:r>
              <a:rPr lang="en-US" sz="2000" b="1" dirty="0" err="1" smtClean="0">
                <a:latin typeface="Times New Roman" pitchFamily="18" charset="0"/>
              </a:rPr>
              <a:t>rm</a:t>
            </a:r>
            <a:r>
              <a:rPr lang="en-US" sz="2000" dirty="0" smtClean="0">
                <a:latin typeface="Times New Roman" pitchFamily="18" charset="0"/>
              </a:rPr>
              <a:t/>
            </a:r>
            <a:br>
              <a:rPr lang="en-US" sz="2000" dirty="0" smtClean="0">
                <a:latin typeface="Times New Roman" pitchFamily="18" charset="0"/>
              </a:rPr>
            </a:br>
            <a:r>
              <a:rPr lang="en-US" sz="2000" dirty="0" smtClean="0">
                <a:latin typeface="Times New Roman" pitchFamily="18" charset="0"/>
              </a:rPr>
              <a:t>The </a:t>
            </a:r>
            <a:r>
              <a:rPr lang="en-US" sz="2000" dirty="0" err="1" smtClean="0">
                <a:latin typeface="Times New Roman" pitchFamily="18" charset="0"/>
              </a:rPr>
              <a:t>rm</a:t>
            </a:r>
            <a:r>
              <a:rPr lang="en-US" sz="2000" dirty="0" smtClean="0">
                <a:latin typeface="Times New Roman" pitchFamily="18" charset="0"/>
              </a:rPr>
              <a:t> (remove) command is used to delete files from a directory. A number of files may be deleted simultaneously. A file(s) once deleted cannot be retrieved.</a:t>
            </a:r>
            <a:br>
              <a:rPr lang="en-US" sz="2000" dirty="0" smtClean="0">
                <a:latin typeface="Times New Roman" pitchFamily="18" charset="0"/>
              </a:rPr>
            </a:br>
            <a:r>
              <a:rPr lang="en-US" sz="2000" dirty="0" smtClean="0">
                <a:latin typeface="Times New Roman" pitchFamily="18" charset="0"/>
              </a:rPr>
              <a:t> 	</a:t>
            </a:r>
            <a:r>
              <a:rPr lang="en-US" sz="2000" dirty="0" err="1" smtClean="0">
                <a:latin typeface="Times New Roman" pitchFamily="18" charset="0"/>
              </a:rPr>
              <a:t>rm</a:t>
            </a:r>
            <a:r>
              <a:rPr lang="en-US" sz="2000" dirty="0" smtClean="0">
                <a:latin typeface="Times New Roman" pitchFamily="18" charset="0"/>
              </a:rPr>
              <a:t> [filename 1] [filename 2]…</a:t>
            </a:r>
          </a:p>
          <a:p>
            <a:pPr eaLnBrk="1" hangingPunct="1">
              <a:lnSpc>
                <a:spcPct val="90000"/>
              </a:lnSpc>
              <a:defRPr/>
            </a:pPr>
            <a:endParaRPr lang="en-US" sz="2000" b="1" dirty="0">
              <a:latin typeface="Times New Roman" pitchFamily="18" charset="0"/>
            </a:endParaRPr>
          </a:p>
          <a:p>
            <a:pPr eaLnBrk="1" hangingPunct="1">
              <a:lnSpc>
                <a:spcPct val="90000"/>
              </a:lnSpc>
              <a:defRPr/>
            </a:pPr>
            <a:r>
              <a:rPr lang="en-US" sz="2000" b="1" dirty="0" err="1" smtClean="0">
                <a:latin typeface="Times New Roman" pitchFamily="18" charset="0"/>
              </a:rPr>
              <a:t>wc</a:t>
            </a:r>
            <a:r>
              <a:rPr lang="en-US" sz="2000" dirty="0" smtClean="0">
                <a:latin typeface="Times New Roman" pitchFamily="18" charset="0"/>
              </a:rPr>
              <a:t/>
            </a:r>
            <a:br>
              <a:rPr lang="en-US" sz="2000" dirty="0" smtClean="0">
                <a:latin typeface="Times New Roman" pitchFamily="18" charset="0"/>
              </a:rPr>
            </a:br>
            <a:r>
              <a:rPr lang="en-US" sz="2000" dirty="0" smtClean="0">
                <a:latin typeface="Times New Roman" pitchFamily="18" charset="0"/>
              </a:rPr>
              <a:t>The </a:t>
            </a:r>
            <a:r>
              <a:rPr lang="en-US" sz="2000" dirty="0" err="1" smtClean="0">
                <a:latin typeface="Times New Roman" pitchFamily="18" charset="0"/>
              </a:rPr>
              <a:t>wc</a:t>
            </a:r>
            <a:r>
              <a:rPr lang="en-US" sz="2000" dirty="0" smtClean="0">
                <a:latin typeface="Times New Roman" pitchFamily="18" charset="0"/>
              </a:rPr>
              <a:t> command can be used to count the number of lines, words and characters in a fine.</a:t>
            </a:r>
          </a:p>
          <a:p>
            <a:pPr marL="0" indent="0" algn="just" eaLnBrk="1" hangingPunct="1">
              <a:lnSpc>
                <a:spcPct val="90000"/>
              </a:lnSpc>
              <a:buFontTx/>
              <a:buNone/>
              <a:defRPr/>
            </a:pPr>
            <a:r>
              <a:rPr lang="en-US" sz="2000" dirty="0" smtClean="0">
                <a:latin typeface="Times New Roman" pitchFamily="18" charset="0"/>
              </a:rPr>
              <a:t>	</a:t>
            </a:r>
            <a:r>
              <a:rPr lang="en-US" sz="2000" dirty="0" err="1" smtClean="0">
                <a:latin typeface="Times New Roman" pitchFamily="18" charset="0"/>
              </a:rPr>
              <a:t>wc</a:t>
            </a:r>
            <a:r>
              <a:rPr lang="en-US" sz="2000" dirty="0" smtClean="0">
                <a:latin typeface="Times New Roman" pitchFamily="18" charset="0"/>
              </a:rPr>
              <a:t> [filename(s)]</a:t>
            </a:r>
          </a:p>
        </p:txBody>
      </p:sp>
      <p:sp>
        <p:nvSpPr>
          <p:cNvPr id="22531" name="Rectangle 6"/>
          <p:cNvSpPr>
            <a:spLocks noGrp="1" noChangeArrowheads="1"/>
          </p:cNvSpPr>
          <p:nvPr>
            <p:ph type="title"/>
          </p:nvPr>
        </p:nvSpPr>
        <p:spPr bwMode="auto">
          <a:xfrm>
            <a:off x="1600200" y="1524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smtClean="0">
                <a:solidFill>
                  <a:srgbClr val="FFFF00"/>
                </a:solidFill>
              </a:rPr>
              <a:t>Few basic commands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457200" y="1447800"/>
            <a:ext cx="8001000" cy="4648200"/>
          </a:xfrm>
        </p:spPr>
        <p:txBody>
          <a:bodyPr lIns="90000" tIns="46800" rIns="90000" bIns="46800"/>
          <a:lstStyle/>
          <a:p>
            <a:pPr algn="just" eaLnBrk="1" hangingPunct="1">
              <a:spcBef>
                <a:spcPts val="1800"/>
              </a:spcBef>
              <a:buSzPct val="81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Redirection directs flow from one place to another</a:t>
            </a:r>
          </a:p>
          <a:p>
            <a:pPr algn="just" eaLnBrk="1" hangingPunct="1">
              <a:spcBef>
                <a:spcPts val="1800"/>
              </a:spcBef>
              <a:buSzPct val="81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You redirect input or output from their normal default location</a:t>
            </a:r>
          </a:p>
          <a:p>
            <a:pPr algn="just" eaLnBrk="1" hangingPunct="1">
              <a:spcBef>
                <a:spcPts val="1800"/>
              </a:spcBef>
              <a:buSzPct val="81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Standard input (</a:t>
            </a:r>
            <a:r>
              <a:rPr lang="en-GB" sz="2400" b="1" smtClean="0">
                <a:latin typeface="Times New Roman" pitchFamily="18" charset="0"/>
              </a:rPr>
              <a:t>stdin</a:t>
            </a:r>
            <a:r>
              <a:rPr lang="en-GB" sz="2400" smtClean="0">
                <a:latin typeface="Times New Roman" pitchFamily="18" charset="0"/>
              </a:rPr>
              <a:t>) is the default location for input which is the keyboard</a:t>
            </a:r>
          </a:p>
          <a:p>
            <a:pPr algn="just" eaLnBrk="1" hangingPunct="1">
              <a:spcBef>
                <a:spcPts val="1800"/>
              </a:spcBef>
              <a:buSzPct val="81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Standard output (</a:t>
            </a:r>
            <a:r>
              <a:rPr lang="en-GB" sz="2400" b="1" smtClean="0">
                <a:latin typeface="Times New Roman" pitchFamily="18" charset="0"/>
              </a:rPr>
              <a:t>stdout</a:t>
            </a:r>
            <a:r>
              <a:rPr lang="en-GB" sz="2400" smtClean="0">
                <a:latin typeface="Times New Roman" pitchFamily="18" charset="0"/>
              </a:rPr>
              <a:t>) is the default location for output which is the display screen</a:t>
            </a:r>
          </a:p>
          <a:p>
            <a:pPr algn="just" eaLnBrk="1" hangingPunct="1">
              <a:spcBef>
                <a:spcPts val="1800"/>
              </a:spcBef>
              <a:buSzPct val="81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Standard error (</a:t>
            </a:r>
            <a:r>
              <a:rPr lang="en-GB" sz="2400" b="1" smtClean="0">
                <a:latin typeface="Times New Roman" pitchFamily="18" charset="0"/>
              </a:rPr>
              <a:t>stderr</a:t>
            </a:r>
            <a:r>
              <a:rPr lang="en-GB" sz="2400" smtClean="0">
                <a:latin typeface="Times New Roman" pitchFamily="18" charset="0"/>
              </a:rPr>
              <a:t>) is the default location for errors</a:t>
            </a:r>
          </a:p>
        </p:txBody>
      </p:sp>
      <p:sp>
        <p:nvSpPr>
          <p:cNvPr id="24579" name="Rectangle 6"/>
          <p:cNvSpPr>
            <a:spLocks noGrp="1" noChangeArrowheads="1"/>
          </p:cNvSpPr>
          <p:nvPr>
            <p:ph type="title"/>
          </p:nvPr>
        </p:nvSpPr>
        <p:spPr bwMode="auto">
          <a:xfrm>
            <a:off x="1600200" y="1524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smtClean="0">
                <a:solidFill>
                  <a:srgbClr val="FFFF00"/>
                </a:solidFill>
              </a:rPr>
              <a:t>Redirection - Concepts</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457200" y="1295400"/>
            <a:ext cx="8001000" cy="5029200"/>
          </a:xfrm>
        </p:spPr>
        <p:txBody>
          <a:bodyPr lIns="90000" tIns="46800" rIns="90000" bIns="46800"/>
          <a:lstStyle/>
          <a:p>
            <a:pPr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A file descriptor is a number that is used to reference a file</a:t>
            </a:r>
          </a:p>
          <a:p>
            <a:pPr lvl="1"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Times New Roman" pitchFamily="18" charset="0"/>
              </a:rPr>
              <a:t>Standard input has a file descriptor of 0</a:t>
            </a:r>
          </a:p>
          <a:p>
            <a:pPr lvl="1"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Times New Roman" pitchFamily="18" charset="0"/>
              </a:rPr>
              <a:t>Standard output has a file descriptor of 1</a:t>
            </a:r>
          </a:p>
          <a:p>
            <a:pPr lvl="1"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Times New Roman" pitchFamily="18" charset="0"/>
              </a:rPr>
              <a:t>Standard error has a file descriptor of 2</a:t>
            </a:r>
          </a:p>
          <a:p>
            <a:pPr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smtClean="0">
              <a:latin typeface="Times New Roman" pitchFamily="18" charset="0"/>
            </a:endParaRPr>
          </a:p>
          <a:p>
            <a:pPr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Linux treats all devices as files</a:t>
            </a:r>
          </a:p>
          <a:p>
            <a:pPr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smtClean="0">
              <a:latin typeface="Times New Roman" pitchFamily="18" charset="0"/>
            </a:endParaRPr>
          </a:p>
          <a:p>
            <a:pPr eaLnBrk="1" hangingPunct="1">
              <a:spcBef>
                <a:spcPts val="55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Devices are stored in /dev</a:t>
            </a:r>
          </a:p>
          <a:p>
            <a:pPr lvl="1"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Times New Roman" pitchFamily="18" charset="0"/>
              </a:rPr>
              <a:t>Standard input is </a:t>
            </a:r>
            <a:r>
              <a:rPr lang="en-GB" b="1" dirty="0" smtClean="0">
                <a:latin typeface="Times New Roman" pitchFamily="18" charset="0"/>
              </a:rPr>
              <a:t>/dev/</a:t>
            </a:r>
            <a:r>
              <a:rPr lang="en-GB" b="1" dirty="0" err="1" smtClean="0">
                <a:latin typeface="Times New Roman" pitchFamily="18" charset="0"/>
              </a:rPr>
              <a:t>stdin</a:t>
            </a:r>
            <a:endParaRPr lang="en-GB" b="1" dirty="0" smtClean="0">
              <a:latin typeface="Times New Roman" pitchFamily="18" charset="0"/>
            </a:endParaRPr>
          </a:p>
          <a:p>
            <a:pPr lvl="1"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Times New Roman" pitchFamily="18" charset="0"/>
              </a:rPr>
              <a:t>Standard output is </a:t>
            </a:r>
            <a:r>
              <a:rPr lang="en-GB" b="1" dirty="0" smtClean="0">
                <a:latin typeface="Times New Roman" pitchFamily="18" charset="0"/>
              </a:rPr>
              <a:t>/dev/</a:t>
            </a:r>
            <a:r>
              <a:rPr lang="en-GB" b="1" dirty="0" err="1" smtClean="0">
                <a:latin typeface="Times New Roman" pitchFamily="18" charset="0"/>
              </a:rPr>
              <a:t>stdout</a:t>
            </a:r>
            <a:endParaRPr lang="en-GB" b="1" dirty="0" smtClean="0">
              <a:latin typeface="Times New Roman" pitchFamily="18" charset="0"/>
            </a:endParaRPr>
          </a:p>
          <a:p>
            <a:pPr lvl="1" eaLnBrk="1" hangingPunct="1">
              <a:spcBef>
                <a:spcPts val="45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Times New Roman" pitchFamily="18" charset="0"/>
              </a:rPr>
              <a:t>Standard error is </a:t>
            </a:r>
            <a:r>
              <a:rPr lang="en-GB" b="1" dirty="0" smtClean="0">
                <a:latin typeface="Times New Roman" pitchFamily="18" charset="0"/>
              </a:rPr>
              <a:t>/dev/</a:t>
            </a:r>
            <a:r>
              <a:rPr lang="en-GB" b="1" dirty="0" err="1" smtClean="0">
                <a:latin typeface="Times New Roman" pitchFamily="18" charset="0"/>
              </a:rPr>
              <a:t>stderr</a:t>
            </a:r>
            <a:endParaRPr lang="en-GB" b="1" dirty="0" smtClean="0">
              <a:latin typeface="Times New Roman" pitchFamily="18" charset="0"/>
            </a:endParaRPr>
          </a:p>
        </p:txBody>
      </p:sp>
      <p:sp>
        <p:nvSpPr>
          <p:cNvPr id="25603" name="Rectangle 6"/>
          <p:cNvSpPr>
            <a:spLocks noGrp="1" noChangeArrowheads="1"/>
          </p:cNvSpPr>
          <p:nvPr>
            <p:ph type="title"/>
          </p:nvPr>
        </p:nvSpPr>
        <p:spPr bwMode="auto">
          <a:xfrm>
            <a:off x="1600200" y="1524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smtClean="0">
                <a:solidFill>
                  <a:srgbClr val="FFFF00"/>
                </a:solidFill>
              </a:rPr>
              <a:t>Redirection File - Concept</a:t>
            </a:r>
            <a:r>
              <a:rPr lang="en-GB" sz="2800" b="1" dirty="0" smtClean="0">
                <a:solidFill>
                  <a:schemeClr val="bg1"/>
                </a:solidFill>
              </a:rPr>
              <a:t>s</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457200" y="1447800"/>
            <a:ext cx="8001000" cy="4648200"/>
          </a:xfrm>
        </p:spPr>
        <p:txBody>
          <a:bodyPr lIns="90000" tIns="46800" rIns="90000" bIns="46800"/>
          <a:lstStyle/>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Redirecting standard input causes a program to read from a file instead of the keyboard</a:t>
            </a:r>
          </a:p>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The symbol for redirecting standard input is the </a:t>
            </a:r>
            <a:r>
              <a:rPr lang="en-GB" sz="2400" b="1" i="1" dirty="0" smtClean="0">
                <a:latin typeface="Times New Roman" pitchFamily="18" charset="0"/>
              </a:rPr>
              <a:t>less than symbol &lt;</a:t>
            </a:r>
          </a:p>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The general form is:</a:t>
            </a:r>
          </a:p>
          <a:p>
            <a:pPr lvl="1" eaLnBrk="1" hangingPunct="1">
              <a:lnSpc>
                <a:spcPct val="80000"/>
              </a:lnSpc>
              <a:spcBef>
                <a:spcPts val="150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i="1" dirty="0" smtClean="0">
                <a:solidFill>
                  <a:srgbClr val="006600"/>
                </a:solidFill>
                <a:latin typeface="Times New Roman" pitchFamily="18" charset="0"/>
              </a:rPr>
              <a:t>command</a:t>
            </a:r>
            <a:r>
              <a:rPr lang="en-GB" b="1" dirty="0" smtClean="0">
                <a:solidFill>
                  <a:srgbClr val="006600"/>
                </a:solidFill>
                <a:latin typeface="Times New Roman" pitchFamily="18" charset="0"/>
              </a:rPr>
              <a:t> &lt; </a:t>
            </a:r>
            <a:r>
              <a:rPr lang="en-GB" b="1" i="1" dirty="0" smtClean="0">
                <a:solidFill>
                  <a:srgbClr val="006600"/>
                </a:solidFill>
                <a:latin typeface="Times New Roman" pitchFamily="18" charset="0"/>
              </a:rPr>
              <a:t>filename</a:t>
            </a:r>
          </a:p>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Example:</a:t>
            </a:r>
          </a:p>
          <a:p>
            <a:pPr lvl="1" eaLnBrk="1" hangingPunct="1">
              <a:lnSpc>
                <a:spcPct val="80000"/>
              </a:lnSpc>
              <a:spcBef>
                <a:spcPts val="150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dirty="0" smtClean="0">
                <a:solidFill>
                  <a:srgbClr val="3333CC"/>
                </a:solidFill>
                <a:latin typeface="Times New Roman" pitchFamily="18" charset="0"/>
              </a:rPr>
              <a:t>sort &lt; unsorted.dat</a:t>
            </a:r>
          </a:p>
        </p:txBody>
      </p:sp>
      <p:sp>
        <p:nvSpPr>
          <p:cNvPr id="26627" name="Rectangle 6"/>
          <p:cNvSpPr>
            <a:spLocks noGrp="1" noChangeArrowheads="1"/>
          </p:cNvSpPr>
          <p:nvPr>
            <p:ph type="title"/>
          </p:nvPr>
        </p:nvSpPr>
        <p:spPr bwMode="auto">
          <a:xfrm>
            <a:off x="1600200" y="1524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smtClean="0">
                <a:solidFill>
                  <a:srgbClr val="FFFF00"/>
                </a:solidFill>
              </a:rPr>
              <a:t>Input Redirection</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457200" y="1471613"/>
            <a:ext cx="8212138" cy="4708525"/>
          </a:xfrm>
        </p:spPr>
        <p:txBody>
          <a:bodyPr lIns="90000" tIns="46800" rIns="90000" bIns="46800"/>
          <a:lstStyle/>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Redirecting standard output causes a program to read to a file instead of the screen</a:t>
            </a:r>
          </a:p>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The symbol for redirecting standard input is the </a:t>
            </a:r>
            <a:r>
              <a:rPr lang="en-GB" sz="2400" b="1" i="1" smtClean="0">
                <a:latin typeface="Times New Roman" pitchFamily="18" charset="0"/>
              </a:rPr>
              <a:t>greater than symbol &gt;</a:t>
            </a:r>
          </a:p>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The general form is:</a:t>
            </a:r>
          </a:p>
          <a:p>
            <a:pPr lvl="1" eaLnBrk="1" hangingPunct="1">
              <a:lnSpc>
                <a:spcPct val="80000"/>
              </a:lnSpc>
              <a:spcBef>
                <a:spcPts val="1563"/>
              </a:spcBef>
              <a:buSzPct val="89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i="1" smtClean="0">
                <a:solidFill>
                  <a:srgbClr val="006600"/>
                </a:solidFill>
                <a:latin typeface="Times New Roman" pitchFamily="18" charset="0"/>
              </a:rPr>
              <a:t>command</a:t>
            </a:r>
            <a:r>
              <a:rPr lang="en-GB" b="1" smtClean="0">
                <a:solidFill>
                  <a:srgbClr val="006600"/>
                </a:solidFill>
                <a:latin typeface="Times New Roman" pitchFamily="18" charset="0"/>
              </a:rPr>
              <a:t> &gt; </a:t>
            </a:r>
            <a:r>
              <a:rPr lang="en-GB" b="1" i="1" smtClean="0">
                <a:solidFill>
                  <a:srgbClr val="006600"/>
                </a:solidFill>
                <a:latin typeface="Times New Roman" pitchFamily="18" charset="0"/>
              </a:rPr>
              <a:t>filename</a:t>
            </a:r>
          </a:p>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Example:</a:t>
            </a:r>
          </a:p>
          <a:p>
            <a:pPr lvl="1" eaLnBrk="1" hangingPunct="1">
              <a:lnSpc>
                <a:spcPct val="80000"/>
              </a:lnSpc>
              <a:spcBef>
                <a:spcPts val="1563"/>
              </a:spcBef>
              <a:buSzPct val="89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smtClean="0">
                <a:solidFill>
                  <a:srgbClr val="3333CC"/>
                </a:solidFill>
                <a:latin typeface="Times New Roman" pitchFamily="18" charset="0"/>
              </a:rPr>
              <a:t>ls &gt; ls.txt</a:t>
            </a:r>
          </a:p>
          <a:p>
            <a:pPr eaLnBrk="1" hangingPunct="1">
              <a:lnSpc>
                <a:spcPct val="80000"/>
              </a:lnSpc>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Use of &gt; creates a new file and destroys contents of an existing file</a:t>
            </a:r>
          </a:p>
        </p:txBody>
      </p:sp>
      <p:sp>
        <p:nvSpPr>
          <p:cNvPr id="27651" name="Rectangle 6"/>
          <p:cNvSpPr>
            <a:spLocks noGrp="1" noChangeArrowheads="1"/>
          </p:cNvSpPr>
          <p:nvPr>
            <p:ph type="title"/>
          </p:nvPr>
        </p:nvSpPr>
        <p:spPr bwMode="auto">
          <a:xfrm>
            <a:off x="1600200" y="1524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smtClean="0">
                <a:solidFill>
                  <a:srgbClr val="FFFF00"/>
                </a:solidFill>
              </a:rPr>
              <a:t>Output Redirection</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457200" y="1447800"/>
            <a:ext cx="8001000" cy="4735513"/>
          </a:xfrm>
        </p:spPr>
        <p:txBody>
          <a:bodyPr lIns="90000" tIns="46800" rIns="90000" bIns="46800"/>
          <a:lstStyle/>
          <a:p>
            <a:pPr eaLnBrk="1" hangingPunct="1">
              <a:lnSpc>
                <a:spcPct val="80000"/>
              </a:lnSpc>
              <a:spcBef>
                <a:spcPts val="180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The symbol for redirecting standard output and appending to a file is </a:t>
            </a:r>
            <a:r>
              <a:rPr lang="en-GB" sz="2400" b="1" smtClean="0">
                <a:latin typeface="Times New Roman" pitchFamily="18" charset="0"/>
              </a:rPr>
              <a:t>&gt;&gt;</a:t>
            </a:r>
          </a:p>
          <a:p>
            <a:pPr eaLnBrk="1" hangingPunct="1">
              <a:lnSpc>
                <a:spcPct val="80000"/>
              </a:lnSpc>
              <a:spcBef>
                <a:spcPts val="180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The general form is:</a:t>
            </a:r>
          </a:p>
          <a:p>
            <a:pPr lvl="1" eaLnBrk="1" hangingPunct="1">
              <a:lnSpc>
                <a:spcPct val="80000"/>
              </a:lnSpc>
              <a:spcBef>
                <a:spcPts val="150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i="1" smtClean="0">
                <a:solidFill>
                  <a:srgbClr val="006600"/>
                </a:solidFill>
                <a:latin typeface="Times New Roman" pitchFamily="18" charset="0"/>
              </a:rPr>
              <a:t>command</a:t>
            </a:r>
            <a:r>
              <a:rPr lang="en-GB" b="1" smtClean="0">
                <a:solidFill>
                  <a:srgbClr val="006600"/>
                </a:solidFill>
                <a:latin typeface="Times New Roman" pitchFamily="18" charset="0"/>
              </a:rPr>
              <a:t> &gt;&gt; </a:t>
            </a:r>
            <a:r>
              <a:rPr lang="en-GB" b="1" i="1" smtClean="0">
                <a:solidFill>
                  <a:srgbClr val="006600"/>
                </a:solidFill>
                <a:latin typeface="Times New Roman" pitchFamily="18" charset="0"/>
              </a:rPr>
              <a:t>filename</a:t>
            </a:r>
          </a:p>
          <a:p>
            <a:pPr eaLnBrk="1" hangingPunct="1">
              <a:lnSpc>
                <a:spcPct val="80000"/>
              </a:lnSpc>
              <a:spcBef>
                <a:spcPts val="180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Example:</a:t>
            </a:r>
          </a:p>
          <a:p>
            <a:pPr lvl="1" eaLnBrk="1" hangingPunct="1">
              <a:lnSpc>
                <a:spcPct val="80000"/>
              </a:lnSpc>
              <a:spcBef>
                <a:spcPts val="150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smtClean="0">
                <a:solidFill>
                  <a:srgbClr val="3333CC"/>
                </a:solidFill>
                <a:latin typeface="Times New Roman" pitchFamily="18" charset="0"/>
              </a:rPr>
              <a:t>ls &gt;&gt; allLs.txt</a:t>
            </a:r>
          </a:p>
          <a:p>
            <a:pPr eaLnBrk="1" hangingPunct="1">
              <a:lnSpc>
                <a:spcPct val="80000"/>
              </a:lnSpc>
              <a:spcBef>
                <a:spcPts val="1800"/>
              </a:spcBef>
              <a:buSzPct val="87000"/>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smtClean="0">
                <a:latin typeface="Times New Roman" pitchFamily="18" charset="0"/>
              </a:rPr>
              <a:t>Use of &gt;&gt; appends and keeps the previous contents of the file intact</a:t>
            </a:r>
          </a:p>
        </p:txBody>
      </p:sp>
      <p:sp>
        <p:nvSpPr>
          <p:cNvPr id="28675" name="Rectangle 6"/>
          <p:cNvSpPr>
            <a:spLocks noGrp="1" noChangeArrowheads="1"/>
          </p:cNvSpPr>
          <p:nvPr>
            <p:ph type="title"/>
          </p:nvPr>
        </p:nvSpPr>
        <p:spPr bwMode="auto">
          <a:xfrm>
            <a:off x="1600200" y="1524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smtClean="0">
                <a:solidFill>
                  <a:srgbClr val="FFFF00"/>
                </a:solidFill>
              </a:rPr>
              <a:t>Output Redirection - Example</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457200" y="1447800"/>
            <a:ext cx="8001000" cy="4648200"/>
          </a:xfrm>
        </p:spPr>
        <p:txBody>
          <a:bodyPr lIns="90000" tIns="46800" rIns="90000" bIns="46800"/>
          <a:lstStyle/>
          <a:p>
            <a:pPr eaLnBrk="1" hangingPunct="1">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You can redirect standard error to a file</a:t>
            </a:r>
          </a:p>
          <a:p>
            <a:pPr eaLnBrk="1" hangingPunct="1">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Redirect standard error to keep the results of a file’s error </a:t>
            </a:r>
          </a:p>
          <a:p>
            <a:pPr eaLnBrk="1" hangingPunct="1">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The general form is:</a:t>
            </a:r>
          </a:p>
          <a:p>
            <a:pPr lvl="1" eaLnBrk="1" hangingPunct="1">
              <a:spcBef>
                <a:spcPts val="150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i="1" dirty="0" smtClean="0">
                <a:solidFill>
                  <a:srgbClr val="006600"/>
                </a:solidFill>
                <a:latin typeface="Times New Roman" pitchFamily="18" charset="0"/>
              </a:rPr>
              <a:t>command</a:t>
            </a:r>
            <a:r>
              <a:rPr lang="en-GB" b="1" dirty="0" smtClean="0">
                <a:solidFill>
                  <a:srgbClr val="006600"/>
                </a:solidFill>
                <a:latin typeface="Times New Roman" pitchFamily="18" charset="0"/>
              </a:rPr>
              <a:t> 2&gt; </a:t>
            </a:r>
            <a:r>
              <a:rPr lang="en-GB" b="1" i="1" dirty="0" smtClean="0">
                <a:solidFill>
                  <a:srgbClr val="006600"/>
                </a:solidFill>
                <a:latin typeface="Times New Roman" pitchFamily="18" charset="0"/>
              </a:rPr>
              <a:t>filename</a:t>
            </a:r>
          </a:p>
          <a:p>
            <a:pPr eaLnBrk="1" hangingPunct="1">
              <a:spcBef>
                <a:spcPts val="1800"/>
              </a:spcBef>
              <a:buSzPct val="87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smtClean="0">
                <a:latin typeface="Times New Roman" pitchFamily="18" charset="0"/>
              </a:rPr>
              <a:t>Example:</a:t>
            </a:r>
          </a:p>
          <a:p>
            <a:pPr lvl="1" eaLnBrk="1" hangingPunct="1">
              <a:spcBef>
                <a:spcPts val="1500"/>
              </a:spcBef>
              <a:buSzPct val="8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dirty="0" err="1" smtClean="0">
                <a:solidFill>
                  <a:srgbClr val="3333CC"/>
                </a:solidFill>
                <a:latin typeface="Times New Roman" pitchFamily="18" charset="0"/>
              </a:rPr>
              <a:t>rm</a:t>
            </a:r>
            <a:r>
              <a:rPr lang="en-GB" b="1" dirty="0" smtClean="0">
                <a:solidFill>
                  <a:srgbClr val="3333CC"/>
                </a:solidFill>
                <a:latin typeface="Times New Roman" pitchFamily="18" charset="0"/>
              </a:rPr>
              <a:t> file4.txt 2&gt; rmlist.err</a:t>
            </a:r>
          </a:p>
        </p:txBody>
      </p:sp>
      <p:sp>
        <p:nvSpPr>
          <p:cNvPr id="29699" name="Rectangle 6"/>
          <p:cNvSpPr>
            <a:spLocks noGrp="1" noChangeArrowheads="1"/>
          </p:cNvSpPr>
          <p:nvPr>
            <p:ph type="title"/>
          </p:nvPr>
        </p:nvSpPr>
        <p:spPr bwMode="auto">
          <a:xfrm>
            <a:off x="1600200" y="152400"/>
            <a:ext cx="6248400" cy="685800"/>
          </a:xfrm>
          <a:noFill/>
          <a:ln>
            <a:miter lim="800000"/>
            <a:headEnd/>
            <a:tailEnd/>
          </a:ln>
        </p:spPr>
        <p:txBody>
          <a:bodyPr vert="horz" wrap="square" lIns="90000" tIns="46800" rIns="90000" bIns="46800" numCol="1" anchor="ctr" anchorCtr="0" compatLnSpc="1">
            <a:prstTxWarp prst="textNoShape">
              <a:avLst/>
            </a:prstTxWarp>
          </a:bodyPr>
          <a:lstStyle/>
          <a:p>
            <a:pPr algn="l" defTabSz="449263" eaLnBrk="1" hangingPunct="1">
              <a:buSzPct val="20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smtClean="0">
                <a:solidFill>
                  <a:srgbClr val="FFFF00"/>
                </a:solidFill>
              </a:rPr>
              <a:t>Error Redirection</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676400" y="0"/>
            <a:ext cx="70866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FFFF00"/>
                </a:solidFill>
                <a:latin typeface="Arial" pitchFamily="34" charset="0"/>
              </a:rPr>
              <a:t>Pipes</a:t>
            </a:r>
          </a:p>
        </p:txBody>
      </p:sp>
      <p:sp>
        <p:nvSpPr>
          <p:cNvPr id="13315"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13319" name="Text Box 6"/>
          <p:cNvSpPr txBox="1">
            <a:spLocks noChangeArrowheads="1"/>
          </p:cNvSpPr>
          <p:nvPr/>
        </p:nvSpPr>
        <p:spPr bwMode="auto">
          <a:xfrm>
            <a:off x="381000" y="1906588"/>
            <a:ext cx="8096250" cy="4319587"/>
          </a:xfrm>
          <a:prstGeom prst="rect">
            <a:avLst/>
          </a:prstGeom>
          <a:noFill/>
          <a:ln w="9525">
            <a:noFill/>
            <a:round/>
            <a:headEnd/>
            <a:tailEnd/>
          </a:ln>
        </p:spPr>
        <p:txBody>
          <a:bodyPr lIns="90000" tIns="46800" rIns="90000" bIns="46800"/>
          <a:lstStyle/>
          <a:p>
            <a:pPr marL="307975" indent="-307975" algn="just">
              <a:spcBef>
                <a:spcPts val="1500"/>
              </a:spcBef>
              <a:buClr>
                <a:srgbClr val="DF0587"/>
              </a:buClr>
              <a:buFont typeface="Times New Roman" pitchFamily="18" charset="0"/>
              <a:buBlip>
                <a:blip r:embed="rId3"/>
              </a:buBlip>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An important early development in Unix was the invention of "pipes," a way to pass the output of one tool to the input of another.</a:t>
            </a:r>
          </a:p>
          <a:p>
            <a:pPr marL="307975" indent="-307975" algn="just">
              <a:spcBef>
                <a:spcPts val="15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			</a:t>
            </a:r>
            <a:r>
              <a:rPr lang="en-US" sz="2000" b="1" dirty="0" err="1">
                <a:solidFill>
                  <a:srgbClr val="000066"/>
                </a:solidFill>
                <a:latin typeface="+mj-lt"/>
              </a:rPr>
              <a:t>eg</a:t>
            </a:r>
            <a:r>
              <a:rPr lang="en-US" sz="2000" b="1" dirty="0">
                <a:solidFill>
                  <a:srgbClr val="000066"/>
                </a:solidFill>
                <a:latin typeface="+mj-lt"/>
              </a:rPr>
              <a:t>.  $ who | </a:t>
            </a:r>
            <a:r>
              <a:rPr lang="en-US" sz="2000" b="1" dirty="0" err="1">
                <a:solidFill>
                  <a:srgbClr val="000066"/>
                </a:solidFill>
                <a:latin typeface="+mj-lt"/>
              </a:rPr>
              <a:t>wc</a:t>
            </a:r>
            <a:r>
              <a:rPr lang="en-US" sz="2000" b="1" dirty="0">
                <a:solidFill>
                  <a:srgbClr val="000066"/>
                </a:solidFill>
                <a:latin typeface="+mj-lt"/>
              </a:rPr>
              <a:t> −l</a:t>
            </a:r>
          </a:p>
          <a:p>
            <a:pPr marL="307975" indent="-307975" algn="just">
              <a:spcBef>
                <a:spcPts val="15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000" b="1" dirty="0">
                <a:solidFill>
                  <a:srgbClr val="000066"/>
                </a:solidFill>
                <a:latin typeface="+mj-lt"/>
              </a:rPr>
              <a:t>    By combining these two tools, giving the </a:t>
            </a:r>
            <a:r>
              <a:rPr lang="en-US" sz="2000" b="1" dirty="0" err="1">
                <a:solidFill>
                  <a:srgbClr val="000066"/>
                </a:solidFill>
                <a:latin typeface="+mj-lt"/>
              </a:rPr>
              <a:t>wc</a:t>
            </a:r>
            <a:r>
              <a:rPr lang="en-US" sz="2000" b="1" dirty="0">
                <a:solidFill>
                  <a:srgbClr val="000066"/>
                </a:solidFill>
                <a:latin typeface="+mj-lt"/>
              </a:rPr>
              <a:t> command the output of who, you can build a new command to list the number of users currently on the system</a:t>
            </a:r>
          </a:p>
          <a:p>
            <a:pPr marL="307975" indent="-307975">
              <a:spcBef>
                <a:spcPts val="6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endParaRPr lang="en-US" sz="2000" b="1" dirty="0">
              <a:solidFill>
                <a:srgbClr val="000066"/>
              </a:solidFill>
              <a:latin typeface="+mj-lt"/>
            </a:endParaRPr>
          </a:p>
        </p:txBody>
      </p:sp>
    </p:spTree>
    <p:extLst>
      <p:ext uri="{BB962C8B-B14F-4D97-AF65-F5344CB8AC3E}">
        <p14:creationId xmlns="" xmlns:p14="http://schemas.microsoft.com/office/powerpoint/2010/main" val="25438950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0"/>
            <a:ext cx="6477000" cy="685800"/>
          </a:xfrm>
        </p:spPr>
        <p:txBody>
          <a:bodyPr/>
          <a:lstStyle/>
          <a:p>
            <a:r>
              <a:rPr lang="en-US" dirty="0" smtClean="0"/>
              <a:t> </a:t>
            </a:r>
            <a:r>
              <a:rPr lang="en-US" sz="4800" b="1" dirty="0" smtClean="0">
                <a:solidFill>
                  <a:srgbClr val="FBEF03"/>
                </a:solidFill>
              </a:rPr>
              <a:t>Introduction to Linux</a:t>
            </a:r>
            <a:endParaRPr lang="en-US" b="1" dirty="0">
              <a:solidFill>
                <a:srgbClr val="FBEF03"/>
              </a:solidFill>
            </a:endParaRPr>
          </a:p>
        </p:txBody>
      </p:sp>
      <p:sp>
        <p:nvSpPr>
          <p:cNvPr id="5" name="Rectangle 4"/>
          <p:cNvSpPr/>
          <p:nvPr/>
        </p:nvSpPr>
        <p:spPr>
          <a:xfrm>
            <a:off x="381000" y="1295401"/>
            <a:ext cx="8305800" cy="4793620"/>
          </a:xfrm>
          <a:prstGeom prst="rect">
            <a:avLst/>
          </a:prstGeom>
        </p:spPr>
        <p:txBody>
          <a:bodyPr wrap="square">
            <a:spAutoFit/>
          </a:bodyPr>
          <a:lstStyle/>
          <a:p>
            <a:pPr marL="339725" indent="-339725" algn="just">
              <a:lnSpc>
                <a:spcPct val="90000"/>
              </a:lnSpc>
              <a:spcBef>
                <a:spcPts val="1500"/>
              </a:spcBef>
              <a:buClr>
                <a:srgbClr val="DF0587"/>
              </a:buClr>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dirty="0" smtClean="0">
                <a:latin typeface="+mj-lt"/>
              </a:rPr>
              <a:t>The Kernel version 1.0 was released in 1994 and today the most recent stable version is 2.6.9</a:t>
            </a:r>
          </a:p>
          <a:p>
            <a:pPr marL="339725" indent="-339725" algn="just">
              <a:lnSpc>
                <a:spcPct val="90000"/>
              </a:lnSpc>
              <a:spcBef>
                <a:spcPts val="1500"/>
              </a:spcBef>
              <a:buClr>
                <a:srgbClr val="DF0587"/>
              </a:buClr>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dirty="0" smtClean="0">
                <a:latin typeface="+mj-lt"/>
              </a:rPr>
              <a:t>Developed under the GNU General Public License, the source code for Linux is freely available to everyone. </a:t>
            </a:r>
          </a:p>
          <a:p>
            <a:pPr marL="339725" indent="-339725" algn="just">
              <a:lnSpc>
                <a:spcPct val="90000"/>
              </a:lnSpc>
              <a:spcBef>
                <a:spcPts val="1500"/>
              </a:spcBef>
              <a:buClr>
                <a:srgbClr val="DF0587"/>
              </a:buClr>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000" dirty="0" smtClean="0">
              <a:latin typeface="+mj-lt"/>
            </a:endParaRPr>
          </a:p>
          <a:p>
            <a:pPr algn="just">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latin typeface="+mj-lt"/>
              </a:rPr>
              <a:t>    Linux can be installed on a wide variety of computer hardware, ranging </a:t>
            </a:r>
          </a:p>
          <a:p>
            <a:pPr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latin typeface="+mj-lt"/>
              </a:rPr>
              <a:t>      from mobile phones, tablet computers and video game consoles, android </a:t>
            </a:r>
          </a:p>
          <a:p>
            <a:pPr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latin typeface="+mj-lt"/>
              </a:rPr>
              <a:t>      powered devices to mainframes and Supercomputers.</a:t>
            </a:r>
          </a:p>
          <a:p>
            <a:pPr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smtClean="0">
              <a:latin typeface="+mj-lt"/>
            </a:endParaRPr>
          </a:p>
          <a:p>
            <a:pPr algn="just">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latin typeface="+mj-lt"/>
              </a:rPr>
              <a:t>    Linux is a leading server operating system, and runs the 10 fastest </a:t>
            </a:r>
          </a:p>
          <a:p>
            <a:pPr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latin typeface="+mj-lt"/>
              </a:rPr>
              <a:t>      supercomputers in the world.</a:t>
            </a:r>
          </a:p>
          <a:p>
            <a:pPr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smtClean="0">
              <a:latin typeface="+mj-lt"/>
            </a:endParaRPr>
          </a:p>
          <a:p>
            <a:pPr algn="just">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latin typeface="+mj-lt"/>
              </a:rPr>
              <a:t>    Linux lack in games applications</a:t>
            </a:r>
          </a:p>
          <a:p>
            <a:pPr marL="339725" indent="-339725" algn="just">
              <a:lnSpc>
                <a:spcPct val="90000"/>
              </a:lnSpc>
              <a:spcBef>
                <a:spcPts val="1500"/>
              </a:spcBef>
              <a:buClr>
                <a:srgbClr val="DF0587"/>
              </a:buClr>
              <a:buFont typeface="Times New Roman" pitchFamily="16" charset="0"/>
              <a:buBlip>
                <a:blip r:embed="rId2"/>
              </a:buBlip>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000" dirty="0">
              <a:latin typeface="+mj-lt"/>
            </a:endParaRPr>
          </a:p>
        </p:txBody>
      </p:sp>
      <p:sp>
        <p:nvSpPr>
          <p:cNvPr id="6" name="Title 1"/>
          <p:cNvSpPr txBox="1">
            <a:spLocks/>
          </p:cNvSpPr>
          <p:nvPr/>
        </p:nvSpPr>
        <p:spPr>
          <a:xfrm>
            <a:off x="1905000" y="0"/>
            <a:ext cx="6477000" cy="6858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0" i="0" u="none" strike="noStrike" kern="0" cap="none" spc="0" normalizeH="0" baseline="0" noProof="0" dirty="0" smtClean="0">
                <a:ln>
                  <a:noFill/>
                </a:ln>
                <a:solidFill>
                  <a:srgbClr val="000000"/>
                </a:solidFill>
                <a:effectLst/>
                <a:uLnTx/>
                <a:uFillTx/>
                <a:latin typeface="+mj-lt"/>
                <a:ea typeface="+mj-ea"/>
                <a:cs typeface="+mj-cs"/>
              </a:rPr>
              <a:t> </a:t>
            </a:r>
            <a:r>
              <a:rPr lang="en-US" sz="4800" b="1" kern="0" dirty="0" smtClean="0">
                <a:solidFill>
                  <a:srgbClr val="FBEF03"/>
                </a:solidFill>
                <a:latin typeface="+mj-lt"/>
                <a:ea typeface="+mj-ea"/>
                <a:cs typeface="+mj-cs"/>
              </a:rPr>
              <a:t>Introduction to Linux</a:t>
            </a:r>
            <a:endParaRPr kumimoji="0" lang="en-US" sz="4400" b="1" i="0" u="none" strike="noStrike" kern="0" cap="none" spc="0" normalizeH="0" baseline="0" noProof="0" dirty="0">
              <a:ln>
                <a:noFill/>
              </a:ln>
              <a:solidFill>
                <a:srgbClr val="FBEF03"/>
              </a:solidFill>
              <a:effectLst/>
              <a:uLnTx/>
              <a:uFillTx/>
              <a:latin typeface="+mj-lt"/>
              <a:ea typeface="+mj-ea"/>
              <a:cs typeface="+mj-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1066800" y="0"/>
            <a:ext cx="7773988" cy="915988"/>
          </a:xfrm>
          <a:noFill/>
          <a:ln>
            <a:miter lim="800000"/>
            <a:headEnd/>
            <a:tailEnd/>
          </a:ln>
        </p:spPr>
        <p:txBody>
          <a:bodyPr vert="horz" wrap="square" lIns="91440" tIns="45720" rIns="91440" bIns="45720" numCol="1" anchor="t" anchorCtr="0" compatLnSpc="1">
            <a:prstTxWarp prst="textNoShape">
              <a:avLst/>
            </a:prstTxWarp>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b="1" dirty="0" smtClean="0">
                <a:solidFill>
                  <a:srgbClr val="FFFF00"/>
                </a:solidFill>
              </a:rPr>
              <a:t>Managing Users</a:t>
            </a:r>
          </a:p>
        </p:txBody>
      </p:sp>
      <p:sp>
        <p:nvSpPr>
          <p:cNvPr id="4099" name="Rectangle 2"/>
          <p:cNvSpPr>
            <a:spLocks noGrp="1" noChangeArrowheads="1"/>
          </p:cNvSpPr>
          <p:nvPr>
            <p:ph type="body" idx="1"/>
          </p:nvPr>
        </p:nvSpPr>
        <p:spPr>
          <a:xfrm>
            <a:off x="228600" y="1223963"/>
            <a:ext cx="8686800" cy="5334000"/>
          </a:xfrm>
        </p:spPr>
        <p:txBody>
          <a:bodyPr/>
          <a:lstStyle/>
          <a:p>
            <a:pPr marL="327025" indent="-327025">
              <a:spcBef>
                <a:spcPts val="425"/>
              </a:spcBef>
              <a:buSzTx/>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r>
              <a:rPr lang="en-GB" sz="2400" b="1" dirty="0" smtClean="0">
                <a:latin typeface="+mj-lt"/>
              </a:rPr>
              <a:t>The command can be used in order to</a:t>
            </a:r>
            <a:r>
              <a:rPr lang="en-GB" sz="2200" b="1" dirty="0" smtClean="0">
                <a:latin typeface="+mj-lt"/>
              </a:rPr>
              <a:t> </a:t>
            </a:r>
          </a:p>
          <a:p>
            <a:pPr marL="727075" lvl="1" indent="-269875">
              <a:spcBef>
                <a:spcPts val="475"/>
              </a:spcBef>
              <a:buSzTx/>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r>
              <a:rPr lang="en-GB" dirty="0" smtClean="0">
                <a:latin typeface="+mj-lt"/>
              </a:rPr>
              <a:t>Create a new user</a:t>
            </a:r>
          </a:p>
          <a:p>
            <a:pPr marL="727075" lvl="1" indent="-269875">
              <a:spcBef>
                <a:spcPts val="475"/>
              </a:spcBef>
              <a:buSzTx/>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r>
              <a:rPr lang="en-GB" dirty="0" smtClean="0">
                <a:latin typeface="+mj-lt"/>
              </a:rPr>
              <a:t>Set the default set of attributes for new user</a:t>
            </a:r>
          </a:p>
          <a:p>
            <a:pPr marL="727075" lvl="1" indent="-269875">
              <a:spcBef>
                <a:spcPts val="475"/>
              </a:spcBef>
              <a:buSzTx/>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r>
              <a:rPr lang="en-GB" dirty="0" smtClean="0">
                <a:latin typeface="+mj-lt"/>
              </a:rPr>
              <a:t>Get the default set of attributes for new user</a:t>
            </a:r>
          </a:p>
          <a:p>
            <a:pPr marL="727075" lvl="1" indent="-269875">
              <a:spcBef>
                <a:spcPts val="475"/>
              </a:spcBef>
              <a:buSzTx/>
              <a:buFont typeface="Times New Roman" pitchFamily="18" charset="0"/>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endParaRPr lang="en-GB" dirty="0" smtClean="0">
              <a:latin typeface="+mj-lt"/>
            </a:endParaRPr>
          </a:p>
          <a:p>
            <a:pPr marL="727075" lvl="1" indent="-269875">
              <a:spcBef>
                <a:spcPts val="475"/>
              </a:spcBef>
              <a:buSzTx/>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r>
              <a:rPr lang="en-GB" dirty="0" smtClean="0">
                <a:latin typeface="+mj-lt"/>
              </a:rPr>
              <a:t>While adding a user, the values in </a:t>
            </a:r>
          </a:p>
          <a:p>
            <a:pPr lvl="2">
              <a:lnSpc>
                <a:spcPct val="96000"/>
              </a:lnSpc>
              <a:buSzPct val="63000"/>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r>
              <a:rPr lang="en-GB" sz="2500" b="1" dirty="0" smtClean="0">
                <a:solidFill>
                  <a:schemeClr val="tx1"/>
                </a:solidFill>
                <a:latin typeface="+mj-lt"/>
              </a:rPr>
              <a:t>/etc/</a:t>
            </a:r>
            <a:r>
              <a:rPr lang="en-GB" sz="2500" b="1" dirty="0" err="1" smtClean="0">
                <a:solidFill>
                  <a:schemeClr val="tx1"/>
                </a:solidFill>
                <a:latin typeface="+mj-lt"/>
              </a:rPr>
              <a:t>login.defs</a:t>
            </a:r>
            <a:r>
              <a:rPr lang="en-GB" dirty="0" smtClean="0">
                <a:solidFill>
                  <a:schemeClr val="tx1"/>
                </a:solidFill>
                <a:latin typeface="+mj-lt"/>
              </a:rPr>
              <a:t> are made</a:t>
            </a:r>
          </a:p>
          <a:p>
            <a:pPr lvl="2">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r>
              <a:rPr lang="en-GB" dirty="0" smtClean="0">
                <a:solidFill>
                  <a:schemeClr val="tx1"/>
                </a:solidFill>
                <a:latin typeface="+mj-lt"/>
              </a:rPr>
              <a:t>Default settings made by </a:t>
            </a:r>
            <a:r>
              <a:rPr lang="en-GB" b="1" dirty="0" err="1" smtClean="0">
                <a:solidFill>
                  <a:schemeClr val="tx1"/>
                </a:solidFill>
                <a:latin typeface="+mj-lt"/>
              </a:rPr>
              <a:t>useradd</a:t>
            </a:r>
            <a:r>
              <a:rPr lang="en-GB" b="1" dirty="0" smtClean="0">
                <a:solidFill>
                  <a:schemeClr val="tx1"/>
                </a:solidFill>
                <a:latin typeface="+mj-lt"/>
              </a:rPr>
              <a:t> </a:t>
            </a:r>
            <a:r>
              <a:rPr lang="en-GB" dirty="0" smtClean="0">
                <a:solidFill>
                  <a:schemeClr val="tx1"/>
                </a:solidFill>
                <a:latin typeface="+mj-lt"/>
              </a:rPr>
              <a:t>itself are used for deciding attributes of a new user</a:t>
            </a:r>
          </a:p>
          <a:p>
            <a:pPr marL="727075" lvl="1" indent="-269875">
              <a:spcBef>
                <a:spcPts val="475"/>
              </a:spcBef>
              <a:buSzTx/>
              <a:buFont typeface="Times New Roman" pitchFamily="18" charset="0"/>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endParaRPr lang="en-GB" dirty="0" smtClean="0">
              <a:latin typeface="+mj-lt"/>
            </a:endParaRPr>
          </a:p>
          <a:p>
            <a:pPr marL="727075" lvl="1" indent="-269875">
              <a:spcBef>
                <a:spcPts val="475"/>
              </a:spcBef>
              <a:buSzTx/>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5025" algn="l"/>
                <a:tab pos="7632700" algn="l"/>
                <a:tab pos="8081963" algn="l"/>
                <a:tab pos="8531225" algn="l"/>
                <a:tab pos="8980488" algn="l"/>
              </a:tabLst>
            </a:pPr>
            <a:r>
              <a:rPr lang="en-GB" dirty="0" smtClean="0">
                <a:latin typeface="+mj-lt"/>
              </a:rPr>
              <a:t>New values provided on command line override the defaults</a:t>
            </a:r>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1676400" y="0"/>
            <a:ext cx="7467600" cy="9144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solidFill>
                  <a:srgbClr val="FFFF00"/>
                </a:solidFill>
              </a:rPr>
              <a:t>Add a user</a:t>
            </a:r>
          </a:p>
        </p:txBody>
      </p:sp>
      <p:sp>
        <p:nvSpPr>
          <p:cNvPr id="5123" name="Content Placeholder 2"/>
          <p:cNvSpPr>
            <a:spLocks noGrp="1"/>
          </p:cNvSpPr>
          <p:nvPr>
            <p:ph idx="1"/>
          </p:nvPr>
        </p:nvSpPr>
        <p:spPr/>
        <p:txBody>
          <a:bodyPr/>
          <a:lstStyle/>
          <a:p>
            <a:pPr algn="ctr">
              <a:buFont typeface="Times New Roman" pitchFamily="18" charset="0"/>
              <a:buNone/>
            </a:pPr>
            <a:r>
              <a:rPr lang="en-US" sz="3000" b="1" dirty="0" err="1" smtClean="0">
                <a:latin typeface="+mj-lt"/>
              </a:rPr>
              <a:t>useradd</a:t>
            </a:r>
            <a:r>
              <a:rPr lang="en-US" sz="3000" b="1" dirty="0" smtClean="0">
                <a:latin typeface="+mj-lt"/>
              </a:rPr>
              <a:t> - Adding a new user</a:t>
            </a:r>
          </a:p>
          <a:p>
            <a:pPr>
              <a:buFont typeface="Times New Roman" pitchFamily="18" charset="0"/>
              <a:buNone/>
            </a:pPr>
            <a:endParaRPr lang="en-US" b="1" dirty="0" smtClean="0">
              <a:latin typeface="+mj-lt"/>
            </a:endParaRPr>
          </a:p>
          <a:p>
            <a:pPr>
              <a:buFont typeface="Times New Roman" pitchFamily="18" charset="0"/>
              <a:buNone/>
            </a:pPr>
            <a:r>
              <a:rPr lang="en-US" b="1" dirty="0" smtClean="0">
                <a:latin typeface="+mj-lt"/>
              </a:rPr>
              <a:t>Options:</a:t>
            </a:r>
            <a:r>
              <a:rPr lang="en-US" dirty="0" smtClean="0">
                <a:latin typeface="+mj-lt"/>
              </a:rPr>
              <a:t> </a:t>
            </a:r>
          </a:p>
          <a:p>
            <a:r>
              <a:rPr lang="en-US" b="1" dirty="0" smtClean="0">
                <a:latin typeface="+mj-lt"/>
              </a:rPr>
              <a:t>-d</a:t>
            </a:r>
            <a:r>
              <a:rPr lang="en-US" dirty="0" smtClean="0">
                <a:latin typeface="+mj-lt"/>
              </a:rPr>
              <a:t> home directory</a:t>
            </a:r>
          </a:p>
          <a:p>
            <a:r>
              <a:rPr lang="en-US" b="1" dirty="0" smtClean="0">
                <a:latin typeface="+mj-lt"/>
              </a:rPr>
              <a:t>-s</a:t>
            </a:r>
            <a:r>
              <a:rPr lang="en-US" dirty="0" smtClean="0">
                <a:latin typeface="+mj-lt"/>
              </a:rPr>
              <a:t> starting program (shell)</a:t>
            </a:r>
          </a:p>
          <a:p>
            <a:r>
              <a:rPr lang="en-US" b="1" dirty="0" smtClean="0">
                <a:latin typeface="+mj-lt"/>
              </a:rPr>
              <a:t>-p</a:t>
            </a:r>
            <a:r>
              <a:rPr lang="en-US" dirty="0" smtClean="0">
                <a:latin typeface="+mj-lt"/>
              </a:rPr>
              <a:t> password</a:t>
            </a:r>
          </a:p>
          <a:p>
            <a:r>
              <a:rPr lang="en-US" b="1" dirty="0" smtClean="0">
                <a:latin typeface="+mj-lt"/>
              </a:rPr>
              <a:t>-g</a:t>
            </a:r>
            <a:r>
              <a:rPr lang="en-US" dirty="0" smtClean="0">
                <a:latin typeface="+mj-lt"/>
              </a:rPr>
              <a:t> (primary group assigned to the users)</a:t>
            </a:r>
          </a:p>
          <a:p>
            <a:r>
              <a:rPr lang="en-US" b="1" dirty="0" smtClean="0">
                <a:latin typeface="+mj-lt"/>
              </a:rPr>
              <a:t>-G</a:t>
            </a:r>
            <a:r>
              <a:rPr lang="en-US" dirty="0" smtClean="0">
                <a:latin typeface="+mj-lt"/>
              </a:rPr>
              <a:t> (Other groups the user belongs to)</a:t>
            </a:r>
          </a:p>
          <a:p>
            <a:r>
              <a:rPr lang="en-US" b="1" dirty="0" smtClean="0">
                <a:latin typeface="+mj-lt"/>
              </a:rPr>
              <a:t>-m</a:t>
            </a:r>
            <a:r>
              <a:rPr lang="en-US" dirty="0" smtClean="0">
                <a:latin typeface="+mj-lt"/>
              </a:rPr>
              <a:t> (Create the user's home directory</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524000" y="0"/>
            <a:ext cx="7620000" cy="762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solidFill>
                  <a:srgbClr val="FFFF00"/>
                </a:solidFill>
              </a:rPr>
              <a:t>Modify a user</a:t>
            </a:r>
          </a:p>
        </p:txBody>
      </p:sp>
      <p:sp>
        <p:nvSpPr>
          <p:cNvPr id="6147" name="Content Placeholder 2"/>
          <p:cNvSpPr>
            <a:spLocks noGrp="1"/>
          </p:cNvSpPr>
          <p:nvPr>
            <p:ph idx="1"/>
          </p:nvPr>
        </p:nvSpPr>
        <p:spPr/>
        <p:txBody>
          <a:bodyPr/>
          <a:lstStyle/>
          <a:p>
            <a:pPr algn="ctr">
              <a:buFont typeface="Times New Roman" pitchFamily="18" charset="0"/>
              <a:buNone/>
            </a:pPr>
            <a:r>
              <a:rPr lang="en-US" b="1" dirty="0" err="1" smtClean="0">
                <a:latin typeface="+mj-lt"/>
              </a:rPr>
              <a:t>usermod</a:t>
            </a:r>
            <a:r>
              <a:rPr lang="en-US" b="1" dirty="0" smtClean="0">
                <a:latin typeface="+mj-lt"/>
              </a:rPr>
              <a:t> - Modifying existing user </a:t>
            </a:r>
          </a:p>
          <a:p>
            <a:pPr>
              <a:buFont typeface="Times New Roman" pitchFamily="18" charset="0"/>
              <a:buNone/>
            </a:pPr>
            <a:r>
              <a:rPr lang="en-US" b="1" dirty="0" smtClean="0">
                <a:latin typeface="+mj-lt"/>
              </a:rPr>
              <a:t>Options:</a:t>
            </a:r>
          </a:p>
          <a:p>
            <a:r>
              <a:rPr lang="en-US" b="1" dirty="0" smtClean="0">
                <a:latin typeface="+mj-lt"/>
              </a:rPr>
              <a:t>-d</a:t>
            </a:r>
            <a:r>
              <a:rPr lang="en-US" dirty="0" smtClean="0">
                <a:latin typeface="+mj-lt"/>
              </a:rPr>
              <a:t> home directory</a:t>
            </a:r>
          </a:p>
          <a:p>
            <a:r>
              <a:rPr lang="en-US" b="1" dirty="0" smtClean="0">
                <a:latin typeface="+mj-lt"/>
              </a:rPr>
              <a:t>-s</a:t>
            </a:r>
            <a:r>
              <a:rPr lang="en-US" dirty="0" smtClean="0">
                <a:latin typeface="+mj-lt"/>
              </a:rPr>
              <a:t> starting program (shell)</a:t>
            </a:r>
          </a:p>
          <a:p>
            <a:r>
              <a:rPr lang="en-US" b="1" dirty="0" smtClean="0">
                <a:latin typeface="+mj-lt"/>
              </a:rPr>
              <a:t>-p</a:t>
            </a:r>
            <a:r>
              <a:rPr lang="en-US" dirty="0" smtClean="0">
                <a:latin typeface="+mj-lt"/>
              </a:rPr>
              <a:t> password</a:t>
            </a:r>
          </a:p>
          <a:p>
            <a:r>
              <a:rPr lang="en-US" dirty="0" smtClean="0">
                <a:latin typeface="+mj-lt"/>
              </a:rPr>
              <a:t>-</a:t>
            </a:r>
            <a:r>
              <a:rPr lang="en-US" b="1" dirty="0" smtClean="0">
                <a:latin typeface="+mj-lt"/>
              </a:rPr>
              <a:t>g</a:t>
            </a:r>
            <a:r>
              <a:rPr lang="en-US" dirty="0" smtClean="0">
                <a:latin typeface="+mj-lt"/>
              </a:rPr>
              <a:t> (primary group assigned to the users)</a:t>
            </a:r>
          </a:p>
          <a:p>
            <a:r>
              <a:rPr lang="en-US" b="1" dirty="0" smtClean="0">
                <a:latin typeface="+mj-lt"/>
              </a:rPr>
              <a:t>-G</a:t>
            </a:r>
            <a:r>
              <a:rPr lang="en-US" dirty="0" smtClean="0">
                <a:latin typeface="+mj-lt"/>
              </a:rPr>
              <a:t> (Other groups the user belongs to)</a:t>
            </a:r>
          </a:p>
          <a:p>
            <a:endParaRPr lang="en-US" dirty="0" smtClean="0">
              <a:latin typeface="+mj-lt"/>
            </a:endParaRPr>
          </a:p>
          <a:p>
            <a:pPr>
              <a:buFont typeface="Times New Roman" pitchFamily="18" charset="0"/>
              <a:buNone/>
            </a:pPr>
            <a:r>
              <a:rPr lang="en-US" i="1" dirty="0" smtClean="0">
                <a:latin typeface="+mj-lt"/>
              </a:rPr>
              <a:t>Example: To add the group 'others' to the user roger</a:t>
            </a:r>
            <a:endParaRPr lang="en-US" dirty="0" smtClean="0">
              <a:latin typeface="+mj-lt"/>
            </a:endParaRPr>
          </a:p>
          <a:p>
            <a:r>
              <a:rPr lang="en-US" dirty="0" err="1" smtClean="0">
                <a:latin typeface="+mj-lt"/>
              </a:rPr>
              <a:t>usermod</a:t>
            </a:r>
            <a:r>
              <a:rPr lang="en-US" dirty="0" smtClean="0">
                <a:latin typeface="+mj-lt"/>
              </a:rPr>
              <a:t> -</a:t>
            </a:r>
            <a:r>
              <a:rPr lang="en-US" dirty="0" err="1" smtClean="0">
                <a:latin typeface="+mj-lt"/>
              </a:rPr>
              <a:t>Gothers</a:t>
            </a:r>
            <a:r>
              <a:rPr lang="en-US" dirty="0" smtClean="0">
                <a:latin typeface="+mj-lt"/>
              </a:rPr>
              <a:t> roger </a:t>
            </a:r>
          </a:p>
          <a:p>
            <a:pPr>
              <a:buFont typeface="Times New Roman" pitchFamily="18" charset="0"/>
              <a:buNone/>
            </a:pPr>
            <a:endParaRPr lang="en-US" dirty="0" smtClean="0">
              <a:latin typeface="+mj-lt"/>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xfrm>
            <a:off x="1447800" y="0"/>
            <a:ext cx="7696200" cy="8382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solidFill>
                  <a:srgbClr val="FFFF00"/>
                </a:solidFill>
              </a:rPr>
              <a:t>Delete a user</a:t>
            </a:r>
          </a:p>
        </p:txBody>
      </p:sp>
      <p:sp>
        <p:nvSpPr>
          <p:cNvPr id="7171" name="Content Placeholder 2"/>
          <p:cNvSpPr>
            <a:spLocks noGrp="1"/>
          </p:cNvSpPr>
          <p:nvPr>
            <p:ph idx="1"/>
          </p:nvPr>
        </p:nvSpPr>
        <p:spPr/>
        <p:txBody>
          <a:bodyPr/>
          <a:lstStyle/>
          <a:p>
            <a:pPr algn="ctr">
              <a:buFont typeface="Times New Roman" pitchFamily="18" charset="0"/>
              <a:buNone/>
            </a:pPr>
            <a:r>
              <a:rPr lang="en-US" sz="3200" b="1" dirty="0" err="1" smtClean="0">
                <a:latin typeface="+mj-lt"/>
              </a:rPr>
              <a:t>userdel</a:t>
            </a:r>
            <a:r>
              <a:rPr lang="en-US" sz="3200" b="1" dirty="0" smtClean="0">
                <a:latin typeface="+mj-lt"/>
              </a:rPr>
              <a:t> - Deleting a user </a:t>
            </a:r>
          </a:p>
          <a:p>
            <a:pPr>
              <a:buFont typeface="Times New Roman" pitchFamily="18" charset="0"/>
              <a:buNone/>
            </a:pPr>
            <a:r>
              <a:rPr lang="en-US" b="1" dirty="0" smtClean="0">
                <a:latin typeface="+mj-lt"/>
              </a:rPr>
              <a:t>Options:</a:t>
            </a:r>
          </a:p>
          <a:p>
            <a:r>
              <a:rPr lang="en-US" b="1" dirty="0" smtClean="0">
                <a:latin typeface="+mj-lt"/>
              </a:rPr>
              <a:t>-r</a:t>
            </a:r>
            <a:r>
              <a:rPr lang="en-US" dirty="0" smtClean="0">
                <a:latin typeface="+mj-lt"/>
              </a:rPr>
              <a:t> (remove home directory)</a:t>
            </a:r>
          </a:p>
          <a:p>
            <a:endParaRPr lang="en-US" dirty="0" smtClean="0">
              <a:latin typeface="+mj-lt"/>
            </a:endParaRPr>
          </a:p>
          <a:p>
            <a:pPr>
              <a:buFont typeface="Times New Roman" pitchFamily="18" charset="0"/>
              <a:buNone/>
            </a:pPr>
            <a:r>
              <a:rPr lang="en-US" i="1" dirty="0" smtClean="0">
                <a:latin typeface="+mj-lt"/>
              </a:rPr>
              <a:t>Example: To remove the user 'roger' and his home directory</a:t>
            </a:r>
          </a:p>
          <a:p>
            <a:pPr>
              <a:buFont typeface="Times New Roman" pitchFamily="18" charset="0"/>
              <a:buNone/>
            </a:pPr>
            <a:endParaRPr lang="en-US" dirty="0" smtClean="0">
              <a:latin typeface="+mj-lt"/>
            </a:endParaRPr>
          </a:p>
          <a:p>
            <a:r>
              <a:rPr lang="en-US" dirty="0" err="1" smtClean="0">
                <a:latin typeface="+mj-lt"/>
              </a:rPr>
              <a:t>userdel</a:t>
            </a:r>
            <a:r>
              <a:rPr lang="en-US" dirty="0" smtClean="0">
                <a:latin typeface="+mj-lt"/>
              </a:rPr>
              <a:t> -r roger </a:t>
            </a:r>
          </a:p>
          <a:p>
            <a:endParaRPr lang="en-US" dirty="0" smtClean="0">
              <a:latin typeface="+mj-lt"/>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1376363" y="0"/>
            <a:ext cx="7767637" cy="909638"/>
          </a:xfrm>
          <a:noFill/>
          <a:ln>
            <a:miter lim="800000"/>
            <a:headEnd/>
            <a:tailEnd/>
          </a:ln>
        </p:spPr>
        <p:txBody>
          <a:bodyPr vert="horz" wrap="square" lIns="0" tIns="0" rIns="0" bIns="0" numCol="1" anchor="t" anchorCtr="0" compatLnSpc="1">
            <a:prstTxWarp prst="textNoShape">
              <a:avLst/>
            </a:prstTxWarp>
          </a:bodyPr>
          <a:lstStyle/>
          <a:p>
            <a:pPr>
              <a:buSzPct val="57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b="1" dirty="0" smtClean="0">
                <a:solidFill>
                  <a:srgbClr val="FFFF00"/>
                </a:solidFill>
              </a:rPr>
              <a:t>Attributes: User Creation</a:t>
            </a:r>
          </a:p>
        </p:txBody>
      </p:sp>
      <p:sp>
        <p:nvSpPr>
          <p:cNvPr id="8195" name="Rectangle 2"/>
          <p:cNvSpPr>
            <a:spLocks noGrp="1" noChangeArrowheads="1"/>
          </p:cNvSpPr>
          <p:nvPr>
            <p:ph type="body" idx="1"/>
          </p:nvPr>
        </p:nvSpPr>
        <p:spPr>
          <a:xfrm>
            <a:off x="457200" y="1160463"/>
            <a:ext cx="7996238" cy="4981575"/>
          </a:xfrm>
        </p:spPr>
        <p:txBody>
          <a:bodyPr lIns="0" tIns="0" rIns="0" bIns="0"/>
          <a:lstStyle/>
          <a:p>
            <a:pPr>
              <a:buSzTx/>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smtClean="0">
                <a:latin typeface="+mj-lt"/>
              </a:rPr>
              <a:t>The following data can be provided while creating a new user with </a:t>
            </a:r>
            <a:r>
              <a:rPr lang="en-GB" sz="2400" b="1" dirty="0" err="1" smtClean="0">
                <a:latin typeface="+mj-lt"/>
              </a:rPr>
              <a:t>seradd</a:t>
            </a:r>
            <a:r>
              <a:rPr lang="en-GB" sz="2400" dirty="0" smtClean="0">
                <a:latin typeface="+mj-lt"/>
              </a:rPr>
              <a:t> </a:t>
            </a:r>
          </a:p>
          <a:p>
            <a:pPr lvl="2">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smtClean="0">
                <a:latin typeface="+mj-lt"/>
              </a:rPr>
              <a:t>Comment (c)</a:t>
            </a:r>
          </a:p>
          <a:p>
            <a:pPr lvl="2">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smtClean="0">
                <a:latin typeface="+mj-lt"/>
              </a:rPr>
              <a:t>Home Directory (d)</a:t>
            </a:r>
          </a:p>
          <a:p>
            <a:pPr lvl="2">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smtClean="0">
                <a:latin typeface="+mj-lt"/>
              </a:rPr>
              <a:t>Account Expiration date (e) (YYYY-MM-DD)</a:t>
            </a:r>
          </a:p>
          <a:p>
            <a:pPr lvl="2">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smtClean="0">
                <a:latin typeface="+mj-lt"/>
              </a:rPr>
              <a:t>Inactive days (f) number of days after password expiry to disable the account </a:t>
            </a:r>
          </a:p>
          <a:p>
            <a:pPr lvl="3">
              <a:buSzPct val="24700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smtClean="0">
                <a:latin typeface="+mj-lt"/>
              </a:rPr>
              <a:t>0: Immediate Disable</a:t>
            </a:r>
          </a:p>
          <a:p>
            <a:pPr lvl="3">
              <a:buSzPct val="24700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smtClean="0">
                <a:latin typeface="+mj-lt"/>
              </a:rPr>
              <a:t>-1: Don't disable</a:t>
            </a:r>
          </a:p>
          <a:p>
            <a:pPr lvl="2">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smtClean="0">
                <a:latin typeface="+mj-lt"/>
              </a:rPr>
              <a:t>Group </a:t>
            </a:r>
          </a:p>
          <a:p>
            <a:pPr lvl="3">
              <a:buSzPct val="24700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smtClean="0">
                <a:latin typeface="+mj-lt"/>
              </a:rPr>
              <a:t>g: Initial login group of user</a:t>
            </a:r>
          </a:p>
          <a:p>
            <a:pPr lvl="3">
              <a:buSzPct val="247000"/>
              <a:buFont typeface="Times New Roman" pitchFamily="18" charse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smtClean="0">
                <a:latin typeface="+mj-lt"/>
              </a:rPr>
              <a:t>G: List of other groups of which user is a member</a:t>
            </a:r>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1376363" y="0"/>
            <a:ext cx="7767637" cy="909638"/>
          </a:xfrm>
          <a:noFill/>
          <a:ln>
            <a:miter lim="800000"/>
            <a:headEnd/>
            <a:tailEnd/>
          </a:ln>
        </p:spPr>
        <p:txBody>
          <a:bodyPr vert="horz" wrap="square" lIns="0" tIns="0" rIns="0" bIns="0" numCol="1" anchor="t" anchorCtr="0" compatLnSpc="1">
            <a:prstTxWarp prst="textNoShape">
              <a:avLst/>
            </a:prstTxWarp>
          </a:bodyPr>
          <a:lstStyle/>
          <a:p>
            <a:pPr>
              <a:buSzPct val="57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b="1" dirty="0" smtClean="0">
                <a:solidFill>
                  <a:srgbClr val="FFFF00"/>
                </a:solidFill>
              </a:rPr>
              <a:t>Attributes: User Creation</a:t>
            </a:r>
          </a:p>
        </p:txBody>
      </p:sp>
      <p:sp>
        <p:nvSpPr>
          <p:cNvPr id="9219" name="Rectangle 2"/>
          <p:cNvSpPr>
            <a:spLocks noGrp="1" noChangeArrowheads="1"/>
          </p:cNvSpPr>
          <p:nvPr>
            <p:ph type="body" idx="1"/>
          </p:nvPr>
        </p:nvSpPr>
        <p:spPr>
          <a:xfrm>
            <a:off x="457200" y="990600"/>
            <a:ext cx="7996238" cy="5324475"/>
          </a:xfrm>
        </p:spPr>
        <p:txBody>
          <a:bodyPr lIns="0" tIns="0" rIns="0" bIns="0"/>
          <a:lstStyle/>
          <a:p>
            <a:pPr>
              <a:buSzPct val="2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smtClean="0">
                <a:solidFill>
                  <a:schemeClr val="tx1"/>
                </a:solidFill>
                <a:latin typeface="+mj-lt"/>
              </a:rPr>
              <a:t>User directory is to be created (m) or not (M)</a:t>
            </a:r>
          </a:p>
          <a:p>
            <a:pPr>
              <a:buSzPct val="2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smtClean="0">
                <a:solidFill>
                  <a:schemeClr val="tx1"/>
                </a:solidFill>
                <a:latin typeface="+mj-lt"/>
              </a:rPr>
              <a:t>Password (p)</a:t>
            </a:r>
          </a:p>
          <a:p>
            <a:pPr>
              <a:buSzPct val="2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smtClean="0">
                <a:solidFill>
                  <a:schemeClr val="tx1"/>
                </a:solidFill>
                <a:latin typeface="+mj-lt"/>
              </a:rPr>
              <a:t>Login Shell (s)</a:t>
            </a:r>
          </a:p>
          <a:p>
            <a:pPr>
              <a:buSzPct val="2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smtClean="0">
                <a:solidFill>
                  <a:schemeClr val="tx1"/>
                </a:solidFill>
                <a:latin typeface="+mj-lt"/>
              </a:rPr>
              <a:t>User ID (u)</a:t>
            </a:r>
          </a:p>
          <a:p>
            <a:pPr>
              <a:buSzPct val="2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smtClean="0">
                <a:solidFill>
                  <a:schemeClr val="tx1"/>
                </a:solidFill>
                <a:latin typeface="+mj-lt"/>
              </a:rPr>
              <a:t>Don't create a user private group (n)</a:t>
            </a:r>
          </a:p>
          <a:p>
            <a:pPr>
              <a:buSzPct val="25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smtClean="0">
                <a:solidFill>
                  <a:schemeClr val="tx1"/>
                </a:solidFill>
                <a:latin typeface="+mj-lt"/>
              </a:rPr>
              <a:t>Create a system account (r)</a:t>
            </a:r>
          </a:p>
          <a:p>
            <a:pPr lvl="1">
              <a:buSzPct val="44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smtClean="0">
                <a:solidFill>
                  <a:schemeClr val="tx1"/>
                </a:solidFill>
                <a:latin typeface="+mj-lt"/>
              </a:rPr>
              <a:t>Used for special services</a:t>
            </a:r>
          </a:p>
          <a:p>
            <a:pPr lvl="1">
              <a:buSzPct val="44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smtClean="0">
                <a:solidFill>
                  <a:schemeClr val="tx1"/>
                </a:solidFill>
                <a:latin typeface="+mj-lt"/>
              </a:rPr>
              <a:t>UID lower than UID_MIN</a:t>
            </a:r>
          </a:p>
          <a:p>
            <a:pPr lvl="1">
              <a:buSzPct val="44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smtClean="0">
                <a:solidFill>
                  <a:schemeClr val="tx1"/>
                </a:solidFill>
                <a:latin typeface="+mj-lt"/>
              </a:rPr>
              <a:t>Login doesn't expire</a:t>
            </a:r>
          </a:p>
          <a:p>
            <a:pPr lvl="1">
              <a:buSzPct val="44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dirty="0" smtClean="0">
                <a:solidFill>
                  <a:schemeClr val="tx1"/>
                </a:solidFill>
                <a:latin typeface="+mj-lt"/>
              </a:rPr>
              <a:t>No home directory created by default (m for forcing)</a:t>
            </a:r>
          </a:p>
          <a:p>
            <a:pPr>
              <a:buSzTx/>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smtClean="0">
                <a:solidFill>
                  <a:schemeClr val="tx1"/>
                </a:solidFill>
                <a:latin typeface="+mj-lt"/>
              </a:rPr>
              <a:t>User's login shell (s)</a:t>
            </a:r>
          </a:p>
          <a:p>
            <a:pPr>
              <a:buSzTx/>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dirty="0" smtClean="0">
                <a:solidFill>
                  <a:schemeClr val="tx1"/>
                </a:solidFill>
                <a:latin typeface="+mj-lt"/>
              </a:rPr>
              <a:t>UID of the user (u) if it has to be specified explicitly</a:t>
            </a:r>
          </a:p>
        </p:txBody>
      </p:sp>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600200" y="0"/>
            <a:ext cx="7543800" cy="11430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Add a user through GUI  </a:t>
            </a:r>
          </a:p>
        </p:txBody>
      </p:sp>
      <p:sp>
        <p:nvSpPr>
          <p:cNvPr id="59395" name="Text Box 2"/>
          <p:cNvSpPr txBox="1">
            <a:spLocks noChangeArrowheads="1"/>
          </p:cNvSpPr>
          <p:nvPr/>
        </p:nvSpPr>
        <p:spPr bwMode="auto">
          <a:xfrm>
            <a:off x="242888" y="1014413"/>
            <a:ext cx="7758112" cy="1347787"/>
          </a:xfrm>
          <a:prstGeom prst="rect">
            <a:avLst/>
          </a:prstGeom>
          <a:noFill/>
          <a:ln w="9525">
            <a:noFill/>
            <a:round/>
            <a:headEnd/>
            <a:tailEnd/>
          </a:ln>
        </p:spPr>
        <p:txBody>
          <a:bodyPr lIns="90000" tIns="46800" rIns="90000" bIns="46800"/>
          <a:lstStyle/>
          <a:p>
            <a:pPr marL="339725" indent="-339725">
              <a:spcBef>
                <a:spcPts val="700"/>
              </a:spcBef>
              <a:buFont typeface="Times New Roman"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0000"/>
                </a:solidFill>
                <a:latin typeface="Arial" charset="0"/>
              </a:rPr>
              <a:t>Use  </a:t>
            </a:r>
            <a:r>
              <a:rPr lang="en-US" sz="3600" b="1" dirty="0">
                <a:solidFill>
                  <a:srgbClr val="000000"/>
                </a:solidFill>
                <a:latin typeface="Arial" charset="0"/>
              </a:rPr>
              <a:t>user drake</a:t>
            </a:r>
            <a:r>
              <a:rPr lang="en-US" sz="2400" dirty="0">
                <a:solidFill>
                  <a:srgbClr val="000000"/>
                </a:solidFill>
                <a:latin typeface="Arial" charset="0"/>
              </a:rPr>
              <a:t> command in run </a:t>
            </a:r>
          </a:p>
        </p:txBody>
      </p:sp>
      <p:pic>
        <p:nvPicPr>
          <p:cNvPr id="59396" name="Picture 3"/>
          <p:cNvPicPr>
            <a:picLocks noChangeAspect="1" noChangeArrowheads="1"/>
          </p:cNvPicPr>
          <p:nvPr/>
        </p:nvPicPr>
        <p:blipFill>
          <a:blip r:embed="rId3"/>
          <a:srcRect/>
          <a:stretch>
            <a:fillRect/>
          </a:stretch>
        </p:blipFill>
        <p:spPr bwMode="auto">
          <a:xfrm>
            <a:off x="914400" y="2057400"/>
            <a:ext cx="6400800" cy="41148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1447800" y="0"/>
            <a:ext cx="7696200" cy="1143000"/>
          </a:xfrm>
          <a:prstGeom prst="rect">
            <a:avLst/>
          </a:prstGeom>
          <a:noFill/>
          <a:ln w="9525">
            <a:noFill/>
            <a:round/>
            <a:headEnd/>
            <a:tailEnd/>
          </a:ln>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a:solidFill>
                  <a:srgbClr val="FFFF00"/>
                </a:solidFill>
                <a:latin typeface="+mj-lt"/>
              </a:rPr>
              <a:t>Open run and put command </a:t>
            </a:r>
            <a:r>
              <a:rPr lang="en-US" sz="2800" b="1" dirty="0" err="1">
                <a:solidFill>
                  <a:srgbClr val="FFFF00"/>
                </a:solidFill>
                <a:latin typeface="+mj-lt"/>
              </a:rPr>
              <a:t>userdrake</a:t>
            </a:r>
            <a:endParaRPr lang="en-US" sz="2800" b="1" dirty="0">
              <a:solidFill>
                <a:srgbClr val="FFFF00"/>
              </a:solidFill>
              <a:latin typeface="+mj-lt"/>
            </a:endParaRPr>
          </a:p>
        </p:txBody>
      </p:sp>
      <p:pic>
        <p:nvPicPr>
          <p:cNvPr id="60419" name="Picture 2" descr="D:\linux vaibhav\upload\Pictures\user\1.png"/>
          <p:cNvPicPr>
            <a:picLocks noChangeArrowheads="1"/>
          </p:cNvPicPr>
          <p:nvPr/>
        </p:nvPicPr>
        <p:blipFill>
          <a:blip r:embed="rId2"/>
          <a:srcRect/>
          <a:stretch>
            <a:fillRect/>
          </a:stretch>
        </p:blipFill>
        <p:spPr bwMode="auto">
          <a:xfrm>
            <a:off x="0" y="914400"/>
            <a:ext cx="9167813" cy="563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1600200" y="0"/>
            <a:ext cx="7543800" cy="11430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Add a user through GUI  </a:t>
            </a:r>
          </a:p>
        </p:txBody>
      </p:sp>
      <p:pic>
        <p:nvPicPr>
          <p:cNvPr id="61443" name="Picture 2" descr="D:\linux vaibhav\upload\Pictures\user\3.png"/>
          <p:cNvPicPr>
            <a:picLocks noChangeArrowheads="1"/>
          </p:cNvPicPr>
          <p:nvPr/>
        </p:nvPicPr>
        <p:blipFill>
          <a:blip r:embed="rId2"/>
          <a:srcRect/>
          <a:stretch>
            <a:fillRect/>
          </a:stretch>
        </p:blipFill>
        <p:spPr bwMode="auto">
          <a:xfrm>
            <a:off x="0" y="914400"/>
            <a:ext cx="9167813" cy="563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D:\linux vaibhav\upload\Pictures\user\4.png"/>
          <p:cNvPicPr>
            <a:picLocks noChangeArrowheads="1"/>
          </p:cNvPicPr>
          <p:nvPr/>
        </p:nvPicPr>
        <p:blipFill>
          <a:blip r:embed="rId2"/>
          <a:srcRect/>
          <a:stretch>
            <a:fillRect/>
          </a:stretch>
        </p:blipFill>
        <p:spPr bwMode="auto">
          <a:xfrm>
            <a:off x="0" y="838200"/>
            <a:ext cx="9167813" cy="5632450"/>
          </a:xfrm>
          <a:prstGeom prst="rect">
            <a:avLst/>
          </a:prstGeom>
          <a:noFill/>
          <a:ln w="9525">
            <a:noFill/>
            <a:miter lim="800000"/>
            <a:headEnd/>
            <a:tailEnd/>
          </a:ln>
        </p:spPr>
      </p:pic>
      <p:sp>
        <p:nvSpPr>
          <p:cNvPr id="62467" name="Text Box 1"/>
          <p:cNvSpPr txBox="1">
            <a:spLocks noChangeArrowheads="1"/>
          </p:cNvSpPr>
          <p:nvPr/>
        </p:nvSpPr>
        <p:spPr bwMode="auto">
          <a:xfrm>
            <a:off x="1600200" y="0"/>
            <a:ext cx="7543800" cy="9144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FFFF00"/>
                </a:solidFill>
                <a:latin typeface="+mj-lt"/>
              </a:rPr>
              <a:t>Fill the detail of a user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b="1" dirty="0" smtClean="0">
                <a:latin typeface="+mj-lt"/>
              </a:rPr>
              <a:t>Most popular and user friendly:</a:t>
            </a:r>
          </a:p>
          <a:p>
            <a:r>
              <a:rPr lang="en-US" sz="2400" dirty="0" err="1" smtClean="0">
                <a:latin typeface="+mj-lt"/>
              </a:rPr>
              <a:t>Ubuntu</a:t>
            </a:r>
            <a:endParaRPr lang="en-US" sz="2400" dirty="0" smtClean="0">
              <a:latin typeface="+mj-lt"/>
            </a:endParaRPr>
          </a:p>
          <a:p>
            <a:r>
              <a:rPr lang="en-US" sz="2400" dirty="0" smtClean="0">
                <a:latin typeface="+mj-lt"/>
              </a:rPr>
              <a:t>Linux Mint</a:t>
            </a:r>
          </a:p>
          <a:p>
            <a:r>
              <a:rPr lang="en-US" sz="2400" dirty="0" smtClean="0">
                <a:latin typeface="+mj-lt"/>
              </a:rPr>
              <a:t>Fedora</a:t>
            </a:r>
          </a:p>
          <a:p>
            <a:r>
              <a:rPr lang="en-US" sz="2400" dirty="0" err="1" smtClean="0">
                <a:latin typeface="+mj-lt"/>
              </a:rPr>
              <a:t>Mandriva</a:t>
            </a:r>
            <a:endParaRPr lang="en-US" sz="2400" dirty="0" smtClean="0">
              <a:latin typeface="+mj-lt"/>
            </a:endParaRPr>
          </a:p>
          <a:p>
            <a:r>
              <a:rPr lang="en-US" sz="2400" dirty="0" smtClean="0">
                <a:latin typeface="+mj-lt"/>
              </a:rPr>
              <a:t>Open </a:t>
            </a:r>
            <a:r>
              <a:rPr lang="en-US" sz="2400" dirty="0" err="1" smtClean="0">
                <a:latin typeface="+mj-lt"/>
              </a:rPr>
              <a:t>SuSE</a:t>
            </a:r>
            <a:endParaRPr lang="en-US" sz="2400" dirty="0" smtClean="0">
              <a:latin typeface="+mj-lt"/>
            </a:endParaRPr>
          </a:p>
          <a:p>
            <a:pPr>
              <a:buNone/>
            </a:pPr>
            <a:endParaRPr lang="en-US" sz="2400" dirty="0" smtClean="0">
              <a:latin typeface="+mj-lt"/>
            </a:endParaRPr>
          </a:p>
          <a:p>
            <a:pPr>
              <a:buNone/>
            </a:pPr>
            <a:r>
              <a:rPr lang="en-US" sz="2400" b="1" dirty="0" smtClean="0">
                <a:latin typeface="+mj-lt"/>
              </a:rPr>
              <a:t>Simple and easy (first time choice):</a:t>
            </a:r>
          </a:p>
          <a:p>
            <a:r>
              <a:rPr lang="en-US" sz="2400" dirty="0" err="1" smtClean="0">
                <a:latin typeface="+mj-lt"/>
              </a:rPr>
              <a:t>Lycoris</a:t>
            </a:r>
            <a:endParaRPr lang="en-US" sz="2400" dirty="0" smtClean="0">
              <a:latin typeface="+mj-lt"/>
            </a:endParaRPr>
          </a:p>
          <a:p>
            <a:r>
              <a:rPr lang="en-US" sz="2400" dirty="0" err="1" smtClean="0">
                <a:latin typeface="+mj-lt"/>
              </a:rPr>
              <a:t>Xandros</a:t>
            </a:r>
            <a:endParaRPr lang="en-US" sz="2400" dirty="0" smtClean="0">
              <a:latin typeface="+mj-lt"/>
            </a:endParaRPr>
          </a:p>
          <a:p>
            <a:r>
              <a:rPr lang="en-US" sz="2400" dirty="0" err="1" smtClean="0">
                <a:latin typeface="+mj-lt"/>
              </a:rPr>
              <a:t>Linspire</a:t>
            </a:r>
            <a:endParaRPr lang="en-US" sz="2400" dirty="0" smtClean="0">
              <a:latin typeface="+mj-lt"/>
            </a:endParaRPr>
          </a:p>
          <a:p>
            <a:pPr>
              <a:buNone/>
            </a:pPr>
            <a:endParaRPr lang="en-US" dirty="0" smtClean="0"/>
          </a:p>
          <a:p>
            <a:endParaRPr lang="en-US" dirty="0"/>
          </a:p>
        </p:txBody>
      </p:sp>
      <p:sp>
        <p:nvSpPr>
          <p:cNvPr id="4" name="Title 1"/>
          <p:cNvSpPr txBox="1">
            <a:spLocks/>
          </p:cNvSpPr>
          <p:nvPr/>
        </p:nvSpPr>
        <p:spPr>
          <a:xfrm>
            <a:off x="1905000" y="0"/>
            <a:ext cx="6477000" cy="6858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0" i="0" u="none" strike="noStrike" kern="0" cap="none" spc="0" normalizeH="0" baseline="0" noProof="0" dirty="0" smtClean="0">
                <a:ln>
                  <a:noFill/>
                </a:ln>
                <a:solidFill>
                  <a:srgbClr val="000000"/>
                </a:solidFill>
                <a:effectLst/>
                <a:uLnTx/>
                <a:uFillTx/>
                <a:latin typeface="+mj-lt"/>
                <a:ea typeface="+mj-ea"/>
                <a:cs typeface="+mj-cs"/>
              </a:rPr>
              <a:t> </a:t>
            </a:r>
            <a:r>
              <a:rPr lang="en-US" sz="4800" b="1" kern="0" dirty="0" smtClean="0">
                <a:solidFill>
                  <a:srgbClr val="FBEF03"/>
                </a:solidFill>
                <a:latin typeface="+mj-lt"/>
                <a:ea typeface="+mj-ea"/>
                <a:cs typeface="+mj-cs"/>
              </a:rPr>
              <a:t> Linux Distributions</a:t>
            </a:r>
            <a:endParaRPr kumimoji="0" lang="en-US" sz="4400" b="1" i="0" u="none" strike="noStrike" kern="0" cap="none" spc="0" normalizeH="0" baseline="0" noProof="0" dirty="0">
              <a:ln>
                <a:noFill/>
              </a:ln>
              <a:solidFill>
                <a:srgbClr val="FBEF03"/>
              </a:solidFill>
              <a:effectLst/>
              <a:uLnTx/>
              <a:uFillTx/>
              <a:latin typeface="+mj-lt"/>
              <a:ea typeface="+mj-ea"/>
              <a:cs typeface="+mj-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1338263" y="0"/>
            <a:ext cx="7805737" cy="1144588"/>
          </a:xfrm>
          <a:prstGeom prst="rect">
            <a:avLst/>
          </a:prstGeom>
          <a:noFill/>
          <a:ln w="9525">
            <a:noFill/>
            <a:round/>
            <a:headEnd/>
            <a:tailEnd/>
          </a:ln>
        </p:spPr>
        <p:txBody>
          <a:bodyPr lIns="0" tIns="0" rIns="0" bIns="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FFFF00"/>
                </a:solidFill>
                <a:latin typeface="+mj-lt"/>
              </a:rPr>
              <a:t>System Management Commands</a:t>
            </a:r>
          </a:p>
        </p:txBody>
      </p:sp>
      <p:sp>
        <p:nvSpPr>
          <p:cNvPr id="25603" name="Text Box 2"/>
          <p:cNvSpPr txBox="1">
            <a:spLocks noChangeArrowheads="1"/>
          </p:cNvSpPr>
          <p:nvPr/>
        </p:nvSpPr>
        <p:spPr bwMode="auto">
          <a:xfrm>
            <a:off x="457200" y="1600200"/>
            <a:ext cx="4033838" cy="4525963"/>
          </a:xfrm>
          <a:prstGeom prst="rect">
            <a:avLst/>
          </a:prstGeom>
          <a:noFill/>
          <a:ln w="9525">
            <a:noFill/>
            <a:round/>
            <a:headEnd/>
            <a:tailEnd/>
          </a:ln>
        </p:spPr>
        <p:txBody>
          <a:bodyPr lIns="90000" tIns="46800" rIns="90000" bIns="46800"/>
          <a:lstStyle/>
          <a:p>
            <a:pPr>
              <a:lnSpc>
                <a:spcPct val="80000"/>
              </a:lnSpc>
              <a:spcBef>
                <a:spcPts val="575"/>
              </a:spcBef>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pPr>
            <a:endParaRPr lang="en-US" sz="2300" b="1">
              <a:solidFill>
                <a:srgbClr val="000066"/>
              </a:solidFill>
              <a:latin typeface="Arial" pitchFamily="34" charset="0"/>
            </a:endParaRPr>
          </a:p>
          <a:p>
            <a:pPr>
              <a:spcBef>
                <a:spcPts val="575"/>
              </a:spcBef>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pPr>
            <a:endParaRPr lang="en-US" sz="2300" b="1">
              <a:solidFill>
                <a:srgbClr val="000066"/>
              </a:solidFill>
              <a:latin typeface="Arial" pitchFamily="34" charset="0"/>
            </a:endParaRPr>
          </a:p>
        </p:txBody>
      </p:sp>
      <p:sp>
        <p:nvSpPr>
          <p:cNvPr id="25607" name="Text Box 6"/>
          <p:cNvSpPr txBox="1">
            <a:spLocks noChangeArrowheads="1"/>
          </p:cNvSpPr>
          <p:nvPr/>
        </p:nvSpPr>
        <p:spPr bwMode="auto">
          <a:xfrm>
            <a:off x="685800" y="1524000"/>
            <a:ext cx="8096250" cy="4319587"/>
          </a:xfrm>
          <a:prstGeom prst="rect">
            <a:avLst/>
          </a:prstGeom>
          <a:noFill/>
          <a:ln w="9525">
            <a:noFill/>
            <a:round/>
            <a:headEnd/>
            <a:tailEnd/>
          </a:ln>
        </p:spPr>
        <p:txBody>
          <a:bodyPr lIns="90000" tIns="46800" rIns="90000" bIns="46800"/>
          <a:lstStyle/>
          <a:p>
            <a:pPr marL="339725" indent="-339725" algn="just">
              <a:lnSpc>
                <a:spcPct val="90000"/>
              </a:lnSpc>
              <a:spcBef>
                <a:spcPts val="575"/>
              </a:spcBef>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Runtime level management</a:t>
            </a:r>
          </a:p>
          <a:p>
            <a:pPr marL="339725" indent="-339725" algn="just">
              <a:lnSpc>
                <a:spcPct val="90000"/>
              </a:lnSpc>
              <a:spcBef>
                <a:spcPts val="1500"/>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exit </a:t>
            </a:r>
            <a:r>
              <a:rPr lang="en-US" sz="2400" dirty="0">
                <a:solidFill>
                  <a:srgbClr val="000066"/>
                </a:solidFill>
                <a:latin typeface="+mj-lt"/>
              </a:rPr>
              <a:t>Terminates the shell.</a:t>
            </a:r>
          </a:p>
          <a:p>
            <a:pPr marL="339725" indent="-339725" algn="just">
              <a:lnSpc>
                <a:spcPct val="90000"/>
              </a:lnSpc>
              <a:spcBef>
                <a:spcPts val="1500"/>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halt</a:t>
            </a:r>
            <a:r>
              <a:rPr lang="en-US" sz="2400" dirty="0">
                <a:solidFill>
                  <a:srgbClr val="000066"/>
                </a:solidFill>
                <a:latin typeface="+mj-lt"/>
              </a:rPr>
              <a:t> Stop the system.</a:t>
            </a:r>
          </a:p>
          <a:p>
            <a:pPr marL="339725" indent="-339725" algn="just">
              <a:lnSpc>
                <a:spcPct val="90000"/>
              </a:lnSpc>
              <a:spcBef>
                <a:spcPts val="1500"/>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init </a:t>
            </a:r>
            <a:r>
              <a:rPr lang="en-US" sz="2400" dirty="0">
                <a:solidFill>
                  <a:srgbClr val="000066"/>
                </a:solidFill>
                <a:latin typeface="+mj-lt"/>
              </a:rPr>
              <a:t>Process control initialization. (init 3)</a:t>
            </a:r>
          </a:p>
          <a:p>
            <a:pPr marL="339725" indent="-339725" algn="just">
              <a:lnSpc>
                <a:spcPct val="90000"/>
              </a:lnSpc>
              <a:spcBef>
                <a:spcPts val="1500"/>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logout</a:t>
            </a:r>
            <a:r>
              <a:rPr lang="en-US" sz="2400" dirty="0">
                <a:solidFill>
                  <a:srgbClr val="000066"/>
                </a:solidFill>
                <a:latin typeface="+mj-lt"/>
              </a:rPr>
              <a:t> Log the user off the system.</a:t>
            </a:r>
          </a:p>
          <a:p>
            <a:pPr marL="339725" indent="-339725" algn="just">
              <a:lnSpc>
                <a:spcPct val="90000"/>
              </a:lnSpc>
              <a:spcBef>
                <a:spcPts val="1500"/>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err="1">
                <a:solidFill>
                  <a:srgbClr val="000066"/>
                </a:solidFill>
                <a:latin typeface="+mj-lt"/>
              </a:rPr>
              <a:t>poweroff</a:t>
            </a:r>
            <a:r>
              <a:rPr lang="en-US" sz="2400" dirty="0">
                <a:solidFill>
                  <a:srgbClr val="000066"/>
                </a:solidFill>
                <a:latin typeface="+mj-lt"/>
              </a:rPr>
              <a:t> Brings the system down.</a:t>
            </a:r>
          </a:p>
          <a:p>
            <a:pPr marL="339725" indent="-339725" algn="just">
              <a:lnSpc>
                <a:spcPct val="90000"/>
              </a:lnSpc>
              <a:spcBef>
                <a:spcPts val="1500"/>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reboot</a:t>
            </a:r>
            <a:r>
              <a:rPr lang="en-US" sz="2400" dirty="0">
                <a:solidFill>
                  <a:srgbClr val="000066"/>
                </a:solidFill>
                <a:latin typeface="+mj-lt"/>
              </a:rPr>
              <a:t> </a:t>
            </a:r>
            <a:r>
              <a:rPr lang="en-US" sz="2400" dirty="0" err="1">
                <a:solidFill>
                  <a:srgbClr val="000066"/>
                </a:solidFill>
                <a:latin typeface="+mj-lt"/>
              </a:rPr>
              <a:t>Reboot</a:t>
            </a:r>
            <a:r>
              <a:rPr lang="en-US" sz="2400" dirty="0">
                <a:solidFill>
                  <a:srgbClr val="000066"/>
                </a:solidFill>
                <a:latin typeface="+mj-lt"/>
              </a:rPr>
              <a:t> the system.</a:t>
            </a:r>
          </a:p>
          <a:p>
            <a:pPr marL="339725" indent="-339725" algn="just">
              <a:lnSpc>
                <a:spcPct val="90000"/>
              </a:lnSpc>
              <a:spcBef>
                <a:spcPts val="1500"/>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err="1">
                <a:solidFill>
                  <a:srgbClr val="000066"/>
                </a:solidFill>
                <a:latin typeface="+mj-lt"/>
              </a:rPr>
              <a:t>runlevel</a:t>
            </a:r>
            <a:r>
              <a:rPr lang="en-US" sz="2400" b="1" dirty="0">
                <a:solidFill>
                  <a:srgbClr val="000066"/>
                </a:solidFill>
                <a:latin typeface="+mj-lt"/>
              </a:rPr>
              <a:t> </a:t>
            </a:r>
            <a:r>
              <a:rPr lang="en-US" sz="2400" dirty="0">
                <a:solidFill>
                  <a:srgbClr val="000066"/>
                </a:solidFill>
                <a:latin typeface="+mj-lt"/>
              </a:rPr>
              <a:t>List the current and previous </a:t>
            </a:r>
            <a:r>
              <a:rPr lang="en-US" sz="2400" dirty="0" err="1">
                <a:solidFill>
                  <a:srgbClr val="000066"/>
                </a:solidFill>
                <a:latin typeface="+mj-lt"/>
              </a:rPr>
              <a:t>runlevel</a:t>
            </a:r>
            <a:r>
              <a:rPr lang="en-US" sz="2400" dirty="0">
                <a:solidFill>
                  <a:srgbClr val="000066"/>
                </a:solidFill>
                <a:latin typeface="+mj-lt"/>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1338263" y="-1588"/>
            <a:ext cx="7805737" cy="1144588"/>
          </a:xfrm>
          <a:prstGeom prst="rect">
            <a:avLst/>
          </a:prstGeom>
          <a:noFill/>
          <a:ln w="9525">
            <a:noFill/>
            <a:round/>
            <a:headEnd/>
            <a:tailEnd/>
          </a:ln>
        </p:spPr>
        <p:txBody>
          <a:bodyPr lIns="0" tIns="0" rIns="0" bIns="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FFFF00"/>
                </a:solidFill>
                <a:latin typeface="+mj-lt"/>
              </a:rPr>
              <a:t>System Management Commands</a:t>
            </a:r>
          </a:p>
        </p:txBody>
      </p:sp>
      <p:sp>
        <p:nvSpPr>
          <p:cNvPr id="27651" name="Text Box 2"/>
          <p:cNvSpPr txBox="1">
            <a:spLocks noChangeArrowheads="1"/>
          </p:cNvSpPr>
          <p:nvPr/>
        </p:nvSpPr>
        <p:spPr bwMode="auto">
          <a:xfrm>
            <a:off x="457200" y="1600200"/>
            <a:ext cx="4033838" cy="4525963"/>
          </a:xfrm>
          <a:prstGeom prst="rect">
            <a:avLst/>
          </a:prstGeom>
          <a:noFill/>
          <a:ln w="9525">
            <a:noFill/>
            <a:round/>
            <a:headEnd/>
            <a:tailEnd/>
          </a:ln>
        </p:spPr>
        <p:txBody>
          <a:bodyPr lIns="90000" tIns="46800" rIns="90000" bIns="46800"/>
          <a:lstStyle/>
          <a:p>
            <a:pPr>
              <a:lnSpc>
                <a:spcPct val="80000"/>
              </a:lnSpc>
              <a:spcBef>
                <a:spcPts val="575"/>
              </a:spcBef>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pPr>
            <a:endParaRPr lang="en-US" sz="2300" b="1">
              <a:solidFill>
                <a:srgbClr val="000066"/>
              </a:solidFill>
              <a:latin typeface="Arial" pitchFamily="34" charset="0"/>
            </a:endParaRPr>
          </a:p>
          <a:p>
            <a:pPr>
              <a:spcBef>
                <a:spcPts val="575"/>
              </a:spcBef>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pPr>
            <a:endParaRPr lang="en-US" sz="2300" b="1">
              <a:solidFill>
                <a:srgbClr val="000066"/>
              </a:solidFill>
              <a:latin typeface="Arial" pitchFamily="34" charset="0"/>
            </a:endParaRPr>
          </a:p>
        </p:txBody>
      </p:sp>
      <p:sp>
        <p:nvSpPr>
          <p:cNvPr id="27652" name="Text Box 3"/>
          <p:cNvSpPr txBox="1">
            <a:spLocks noChangeArrowheads="1"/>
          </p:cNvSpPr>
          <p:nvPr/>
        </p:nvSpPr>
        <p:spPr bwMode="auto">
          <a:xfrm>
            <a:off x="381000" y="990600"/>
            <a:ext cx="8096250" cy="5105400"/>
          </a:xfrm>
          <a:prstGeom prst="rect">
            <a:avLst/>
          </a:prstGeom>
          <a:noFill/>
          <a:ln w="9525">
            <a:noFill/>
            <a:round/>
            <a:headEnd/>
            <a:tailEnd/>
          </a:ln>
        </p:spPr>
        <p:txBody>
          <a:bodyPr lIns="90000" tIns="46800" rIns="90000" bIns="46800"/>
          <a:lstStyle/>
          <a:p>
            <a:pPr marL="339725" indent="-339725" algn="just">
              <a:lnSpc>
                <a:spcPct val="80000"/>
              </a:lnSpc>
              <a:spcBef>
                <a:spcPts val="1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err="1">
                <a:solidFill>
                  <a:schemeClr val="tx1"/>
                </a:solidFill>
                <a:latin typeface="+mj-lt"/>
              </a:rPr>
              <a:t>su</a:t>
            </a:r>
            <a:r>
              <a:rPr lang="en-US" sz="2400" b="1" dirty="0">
                <a:solidFill>
                  <a:schemeClr val="tx1"/>
                </a:solidFill>
                <a:latin typeface="+mj-lt"/>
              </a:rPr>
              <a:t> </a:t>
            </a:r>
            <a:r>
              <a:rPr lang="en-US" sz="2400" dirty="0">
                <a:solidFill>
                  <a:schemeClr val="tx1"/>
                </a:solidFill>
                <a:latin typeface="+mj-lt"/>
              </a:rPr>
              <a:t>Single user login. (</a:t>
            </a:r>
            <a:r>
              <a:rPr lang="en-US" sz="2400" dirty="0" err="1">
                <a:solidFill>
                  <a:schemeClr val="tx1"/>
                </a:solidFill>
                <a:latin typeface="+mj-lt"/>
              </a:rPr>
              <a:t>su</a:t>
            </a:r>
            <a:r>
              <a:rPr lang="en-US" sz="2400" dirty="0">
                <a:solidFill>
                  <a:schemeClr val="tx1"/>
                </a:solidFill>
                <a:latin typeface="+mj-lt"/>
              </a:rPr>
              <a:t> -)</a:t>
            </a:r>
          </a:p>
          <a:p>
            <a:pPr marL="339725" indent="-339725" algn="just">
              <a:lnSpc>
                <a:spcPct val="80000"/>
              </a:lnSpc>
              <a:spcBef>
                <a:spcPts val="1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err="1">
                <a:solidFill>
                  <a:schemeClr val="tx1"/>
                </a:solidFill>
                <a:latin typeface="+mj-lt"/>
              </a:rPr>
              <a:t>useradd</a:t>
            </a:r>
            <a:r>
              <a:rPr lang="en-US" sz="2400" b="1" dirty="0">
                <a:solidFill>
                  <a:schemeClr val="tx1"/>
                </a:solidFill>
                <a:latin typeface="+mj-lt"/>
              </a:rPr>
              <a:t> </a:t>
            </a:r>
            <a:r>
              <a:rPr lang="en-US" sz="2400" dirty="0">
                <a:solidFill>
                  <a:schemeClr val="tx1"/>
                </a:solidFill>
                <a:latin typeface="+mj-lt"/>
              </a:rPr>
              <a:t>Create a new user or update default new user information. (</a:t>
            </a:r>
            <a:r>
              <a:rPr lang="en-US" sz="2400" dirty="0" err="1">
                <a:solidFill>
                  <a:schemeClr val="tx1"/>
                </a:solidFill>
                <a:latin typeface="+mj-lt"/>
              </a:rPr>
              <a:t>useradd</a:t>
            </a:r>
            <a:r>
              <a:rPr lang="en-US" sz="2400" dirty="0">
                <a:solidFill>
                  <a:schemeClr val="tx1"/>
                </a:solidFill>
                <a:latin typeface="+mj-lt"/>
              </a:rPr>
              <a:t> –g &lt;group&gt; -s &lt;shell&gt; -c &lt;comment&gt; –d &lt;home directory&gt; &lt;username&gt;</a:t>
            </a:r>
          </a:p>
          <a:p>
            <a:pPr marL="339725" indent="-339725" algn="just">
              <a:lnSpc>
                <a:spcPct val="80000"/>
              </a:lnSpc>
              <a:spcBef>
                <a:spcPts val="1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err="1">
                <a:solidFill>
                  <a:schemeClr val="tx1"/>
                </a:solidFill>
                <a:latin typeface="+mj-lt"/>
              </a:rPr>
              <a:t>userdel</a:t>
            </a:r>
            <a:r>
              <a:rPr lang="en-US" sz="2400" dirty="0">
                <a:solidFill>
                  <a:schemeClr val="tx1"/>
                </a:solidFill>
                <a:latin typeface="+mj-lt"/>
              </a:rPr>
              <a:t> Delete a user account and related files. (</a:t>
            </a:r>
            <a:r>
              <a:rPr lang="en-US" sz="2400" dirty="0" err="1">
                <a:solidFill>
                  <a:schemeClr val="tx1"/>
                </a:solidFill>
                <a:latin typeface="+mj-lt"/>
              </a:rPr>
              <a:t>userdel</a:t>
            </a:r>
            <a:r>
              <a:rPr lang="en-US" sz="2400" dirty="0">
                <a:solidFill>
                  <a:schemeClr val="tx1"/>
                </a:solidFill>
                <a:latin typeface="+mj-lt"/>
              </a:rPr>
              <a:t> &lt;user name&gt;)</a:t>
            </a:r>
          </a:p>
          <a:p>
            <a:pPr marL="339725" indent="-339725" algn="just">
              <a:lnSpc>
                <a:spcPct val="80000"/>
              </a:lnSpc>
              <a:spcBef>
                <a:spcPts val="1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err="1">
                <a:solidFill>
                  <a:schemeClr val="tx1"/>
                </a:solidFill>
                <a:latin typeface="+mj-lt"/>
              </a:rPr>
              <a:t>usermod</a:t>
            </a:r>
            <a:r>
              <a:rPr lang="en-US" sz="2400" dirty="0">
                <a:solidFill>
                  <a:schemeClr val="tx1"/>
                </a:solidFill>
                <a:latin typeface="+mj-lt"/>
              </a:rPr>
              <a:t> Modify a user account.</a:t>
            </a:r>
          </a:p>
          <a:p>
            <a:pPr marL="339725" indent="-339725" algn="just">
              <a:lnSpc>
                <a:spcPct val="80000"/>
              </a:lnSpc>
              <a:spcBef>
                <a:spcPts val="1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a:solidFill>
                  <a:schemeClr val="tx1"/>
                </a:solidFill>
                <a:latin typeface="+mj-lt"/>
              </a:rPr>
              <a:t>users </a:t>
            </a:r>
            <a:r>
              <a:rPr lang="en-US" sz="2400" dirty="0">
                <a:solidFill>
                  <a:schemeClr val="tx1"/>
                </a:solidFill>
                <a:latin typeface="+mj-lt"/>
              </a:rPr>
              <a:t>Print the user names of users currently logged in.</a:t>
            </a:r>
          </a:p>
          <a:p>
            <a:pPr marL="339725" indent="-339725" algn="just">
              <a:lnSpc>
                <a:spcPct val="80000"/>
              </a:lnSpc>
              <a:spcBef>
                <a:spcPts val="1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a:solidFill>
                  <a:schemeClr val="tx1"/>
                </a:solidFill>
                <a:latin typeface="+mj-lt"/>
              </a:rPr>
              <a:t>wall</a:t>
            </a:r>
            <a:r>
              <a:rPr lang="en-US" sz="2400" dirty="0">
                <a:solidFill>
                  <a:schemeClr val="tx1"/>
                </a:solidFill>
                <a:latin typeface="+mj-lt"/>
              </a:rPr>
              <a:t> Send a message to everybody's terminal. (wall “text message”)</a:t>
            </a:r>
          </a:p>
          <a:p>
            <a:pPr marL="339725" indent="-339725" algn="just">
              <a:lnSpc>
                <a:spcPct val="80000"/>
              </a:lnSpc>
              <a:spcBef>
                <a:spcPts val="1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a:solidFill>
                  <a:schemeClr val="tx1"/>
                </a:solidFill>
                <a:latin typeface="+mj-lt"/>
              </a:rPr>
              <a:t>who</a:t>
            </a:r>
            <a:r>
              <a:rPr lang="en-US" sz="2400" dirty="0">
                <a:solidFill>
                  <a:schemeClr val="tx1"/>
                </a:solidFill>
                <a:latin typeface="+mj-lt"/>
              </a:rPr>
              <a:t> Display the users logged in.</a:t>
            </a:r>
          </a:p>
          <a:p>
            <a:pPr marL="339725" indent="-339725" algn="just">
              <a:lnSpc>
                <a:spcPct val="80000"/>
              </a:lnSpc>
              <a:spcBef>
                <a:spcPts val="1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b="1" dirty="0" err="1">
                <a:solidFill>
                  <a:schemeClr val="tx1"/>
                </a:solidFill>
                <a:latin typeface="+mj-lt"/>
              </a:rPr>
              <a:t>whoami</a:t>
            </a:r>
            <a:r>
              <a:rPr lang="en-US" sz="2400" dirty="0">
                <a:solidFill>
                  <a:schemeClr val="tx1"/>
                </a:solidFill>
                <a:latin typeface="+mj-lt"/>
              </a:rPr>
              <a:t> Print effective user id.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371600" y="-1588"/>
            <a:ext cx="7805738" cy="1144588"/>
          </a:xfrm>
          <a:prstGeom prst="rect">
            <a:avLst/>
          </a:prstGeom>
          <a:noFill/>
          <a:ln w="9525">
            <a:noFill/>
            <a:round/>
            <a:headEnd/>
            <a:tailEnd/>
          </a:ln>
        </p:spPr>
        <p:txBody>
          <a:bodyPr lIns="0" tIns="0" rIns="0" bIns="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FFFF00"/>
                </a:solidFill>
                <a:latin typeface="+mj-lt"/>
              </a:rPr>
              <a:t>System Management Commands</a:t>
            </a:r>
          </a:p>
        </p:txBody>
      </p:sp>
      <p:sp>
        <p:nvSpPr>
          <p:cNvPr id="28675" name="Text Box 2"/>
          <p:cNvSpPr txBox="1">
            <a:spLocks noChangeArrowheads="1"/>
          </p:cNvSpPr>
          <p:nvPr/>
        </p:nvSpPr>
        <p:spPr bwMode="auto">
          <a:xfrm>
            <a:off x="457200" y="1600200"/>
            <a:ext cx="4033838" cy="4525963"/>
          </a:xfrm>
          <a:prstGeom prst="rect">
            <a:avLst/>
          </a:prstGeom>
          <a:noFill/>
          <a:ln w="9525">
            <a:noFill/>
            <a:round/>
            <a:headEnd/>
            <a:tailEnd/>
          </a:ln>
        </p:spPr>
        <p:txBody>
          <a:bodyPr lIns="90000" tIns="46800" rIns="90000" bIns="46800"/>
          <a:lstStyle/>
          <a:p>
            <a:pPr>
              <a:lnSpc>
                <a:spcPct val="80000"/>
              </a:lnSpc>
              <a:spcBef>
                <a:spcPts val="575"/>
              </a:spcBef>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pPr>
            <a:endParaRPr lang="en-US" sz="2300" b="1">
              <a:solidFill>
                <a:srgbClr val="000066"/>
              </a:solidFill>
              <a:latin typeface="Arial" pitchFamily="34" charset="0"/>
            </a:endParaRPr>
          </a:p>
          <a:p>
            <a:pPr>
              <a:spcBef>
                <a:spcPts val="575"/>
              </a:spcBef>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pPr>
            <a:endParaRPr lang="en-US" sz="2300" b="1">
              <a:solidFill>
                <a:srgbClr val="000066"/>
              </a:solidFill>
              <a:latin typeface="Arial" pitchFamily="34" charset="0"/>
            </a:endParaRPr>
          </a:p>
        </p:txBody>
      </p:sp>
      <p:sp>
        <p:nvSpPr>
          <p:cNvPr id="28679" name="Text Box 6"/>
          <p:cNvSpPr txBox="1">
            <a:spLocks noChangeArrowheads="1"/>
          </p:cNvSpPr>
          <p:nvPr/>
        </p:nvSpPr>
        <p:spPr bwMode="auto">
          <a:xfrm>
            <a:off x="457200" y="1906588"/>
            <a:ext cx="8020050" cy="4319587"/>
          </a:xfrm>
          <a:prstGeom prst="rect">
            <a:avLst/>
          </a:prstGeom>
          <a:noFill/>
          <a:ln w="9525">
            <a:noFill/>
            <a:round/>
            <a:headEnd/>
            <a:tailEnd/>
          </a:ln>
        </p:spPr>
        <p:txBody>
          <a:bodyPr lIns="90000" tIns="46800" rIns="90000" bIns="46800"/>
          <a:lstStyle/>
          <a:p>
            <a:pPr marL="339725" indent="-339725" algn="just">
              <a:lnSpc>
                <a:spcPct val="80000"/>
              </a:lnSpc>
              <a:spcBef>
                <a:spcPts val="575"/>
              </a:spcBef>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System Time</a:t>
            </a:r>
          </a:p>
          <a:p>
            <a:pPr marL="339725" indent="-339725" algn="just">
              <a:lnSpc>
                <a:spcPct val="80000"/>
              </a:lnSpc>
              <a:spcBef>
                <a:spcPts val="1438"/>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cal</a:t>
            </a:r>
            <a:r>
              <a:rPr lang="en-US" sz="2400" dirty="0">
                <a:solidFill>
                  <a:srgbClr val="000066"/>
                </a:solidFill>
                <a:latin typeface="+mj-lt"/>
              </a:rPr>
              <a:t> Calendar. (cal, cal 2005)</a:t>
            </a:r>
          </a:p>
          <a:p>
            <a:pPr marL="339725" indent="-339725" algn="just">
              <a:lnSpc>
                <a:spcPct val="80000"/>
              </a:lnSpc>
              <a:spcBef>
                <a:spcPts val="1438"/>
              </a:spcBef>
              <a:buClr>
                <a:srgbClr val="DF0587"/>
              </a:buClr>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b="1" dirty="0">
                <a:solidFill>
                  <a:srgbClr val="000066"/>
                </a:solidFill>
                <a:latin typeface="+mj-lt"/>
              </a:rPr>
              <a:t>date</a:t>
            </a:r>
            <a:r>
              <a:rPr lang="en-US" sz="2400" dirty="0">
                <a:solidFill>
                  <a:srgbClr val="000066"/>
                </a:solidFill>
                <a:latin typeface="+mj-lt"/>
              </a:rPr>
              <a:t> Print or set the system date and time. (date, date </a:t>
            </a:r>
            <a:r>
              <a:rPr lang="en-US" sz="2400" dirty="0" err="1">
                <a:solidFill>
                  <a:srgbClr val="000066"/>
                </a:solidFill>
                <a:latin typeface="+mj-lt"/>
              </a:rPr>
              <a:t>MMDDhhmm</a:t>
            </a:r>
            <a:r>
              <a:rPr lang="en-US" sz="2400" dirty="0">
                <a:solidFill>
                  <a:srgbClr val="000066"/>
                </a:solidFill>
                <a:latin typeface="+mj-lt"/>
              </a:rPr>
              <a:t>[[CC]YY][.</a:t>
            </a:r>
            <a:r>
              <a:rPr lang="en-US" sz="2400" dirty="0" err="1">
                <a:solidFill>
                  <a:srgbClr val="000066"/>
                </a:solidFill>
                <a:latin typeface="+mj-lt"/>
              </a:rPr>
              <a:t>ss</a:t>
            </a:r>
            <a:r>
              <a:rPr lang="en-US" sz="2400" dirty="0">
                <a:solidFill>
                  <a:srgbClr val="000066"/>
                </a:solidFill>
                <a:latin typeface="+mj-lt"/>
              </a:rPr>
              <a:t>]) </a:t>
            </a:r>
          </a:p>
          <a:p>
            <a:pPr marL="339725" indent="-339725">
              <a:spcBef>
                <a:spcPts val="575"/>
              </a:spcBef>
              <a:buClrTx/>
              <a:buSzTx/>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400" dirty="0">
              <a:solidFill>
                <a:srgbClr val="000066"/>
              </a:solidFill>
              <a:latin typeface="+mj-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242888" y="1014413"/>
            <a:ext cx="8709025" cy="5224462"/>
          </a:xfrm>
          <a:prstGeom prst="rect">
            <a:avLst/>
          </a:prstGeom>
          <a:noFill/>
          <a:ln w="9525">
            <a:noFill/>
            <a:round/>
            <a:headEnd/>
            <a:tailEnd/>
          </a:ln>
        </p:spPr>
        <p:txBody>
          <a:bodyPr wrap="none" anchor="ctr"/>
          <a:lstStyle/>
          <a:p>
            <a:endParaRPr lang="en-US"/>
          </a:p>
        </p:txBody>
      </p:sp>
      <p:sp>
        <p:nvSpPr>
          <p:cNvPr id="71683" name="Rectangle 2"/>
          <p:cNvSpPr>
            <a:spLocks noChangeArrowheads="1"/>
          </p:cNvSpPr>
          <p:nvPr/>
        </p:nvSpPr>
        <p:spPr bwMode="auto">
          <a:xfrm>
            <a:off x="2760663" y="0"/>
            <a:ext cx="3862253" cy="771623"/>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Short Questions</a:t>
            </a:r>
            <a:r>
              <a:rPr lang="en-US" sz="4400" dirty="0">
                <a:solidFill>
                  <a:srgbClr val="FFFF00"/>
                </a:solidFill>
              </a:rPr>
              <a:t>:</a:t>
            </a:r>
          </a:p>
        </p:txBody>
      </p:sp>
      <p:sp>
        <p:nvSpPr>
          <p:cNvPr id="71684" name="Text Box 3"/>
          <p:cNvSpPr txBox="1">
            <a:spLocks noChangeArrowheads="1"/>
          </p:cNvSpPr>
          <p:nvPr/>
        </p:nvSpPr>
        <p:spPr bwMode="auto">
          <a:xfrm>
            <a:off x="242888" y="1014413"/>
            <a:ext cx="8707437" cy="5222875"/>
          </a:xfrm>
          <a:prstGeom prst="rect">
            <a:avLst/>
          </a:prstGeom>
          <a:noFill/>
          <a:ln w="9525">
            <a:noFill/>
            <a:round/>
            <a:headEnd/>
            <a:tailEnd/>
          </a:ln>
        </p:spPr>
        <p:txBody>
          <a:bodyPr lIns="90000" tIns="46800" rIns="90000" bIns="46800"/>
          <a:lstStyle/>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800" dirty="0">
                <a:solidFill>
                  <a:srgbClr val="000000"/>
                </a:solidFill>
                <a:latin typeface="+mj-lt"/>
              </a:rPr>
              <a:t>Describe the salient features of the file system in Linux.</a:t>
            </a:r>
          </a:p>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800" dirty="0">
                <a:solidFill>
                  <a:srgbClr val="000000"/>
                </a:solidFill>
                <a:latin typeface="+mj-lt"/>
              </a:rPr>
              <a:t>How does </a:t>
            </a:r>
            <a:r>
              <a:rPr lang="en-US" sz="2800" dirty="0" err="1">
                <a:solidFill>
                  <a:srgbClr val="000000"/>
                </a:solidFill>
                <a:latin typeface="+mj-lt"/>
              </a:rPr>
              <a:t>unix</a:t>
            </a:r>
            <a:r>
              <a:rPr lang="en-US" sz="2800" dirty="0">
                <a:solidFill>
                  <a:srgbClr val="000000"/>
                </a:solidFill>
                <a:latin typeface="+mj-lt"/>
              </a:rPr>
              <a:t> provide file protection.</a:t>
            </a:r>
          </a:p>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800" dirty="0">
                <a:solidFill>
                  <a:srgbClr val="000000"/>
                </a:solidFill>
                <a:latin typeface="+mj-lt"/>
              </a:rPr>
              <a:t>What  are the two </a:t>
            </a:r>
            <a:r>
              <a:rPr lang="en-US" sz="2800" dirty="0" err="1">
                <a:solidFill>
                  <a:srgbClr val="000000"/>
                </a:solidFill>
                <a:latin typeface="+mj-lt"/>
              </a:rPr>
              <a:t>linux</a:t>
            </a:r>
            <a:r>
              <a:rPr lang="en-US" sz="2800" dirty="0">
                <a:solidFill>
                  <a:srgbClr val="000000"/>
                </a:solidFill>
                <a:latin typeface="+mj-lt"/>
              </a:rPr>
              <a:t>  boot loaders ? Which one is legacy boot loader ?</a:t>
            </a:r>
          </a:p>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800" dirty="0">
                <a:solidFill>
                  <a:srgbClr val="000000"/>
                </a:solidFill>
                <a:latin typeface="+mj-lt"/>
              </a:rPr>
              <a:t>Why might we want to store LILO or GRUB in a </a:t>
            </a:r>
            <a:r>
              <a:rPr lang="en-US" sz="2800" dirty="0" err="1">
                <a:solidFill>
                  <a:srgbClr val="000000"/>
                </a:solidFill>
                <a:latin typeface="+mj-lt"/>
              </a:rPr>
              <a:t>linux</a:t>
            </a:r>
            <a:r>
              <a:rPr lang="en-US" sz="2800" dirty="0">
                <a:solidFill>
                  <a:srgbClr val="000000"/>
                </a:solidFill>
                <a:latin typeface="+mj-lt"/>
              </a:rPr>
              <a:t> partition instead of master booth record.</a:t>
            </a:r>
          </a:p>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800" dirty="0">
                <a:solidFill>
                  <a:srgbClr val="000000"/>
                </a:solidFill>
                <a:latin typeface="+mj-lt"/>
              </a:rPr>
              <a:t>Explain the booting process in Linux?</a:t>
            </a:r>
          </a:p>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800" dirty="0">
                <a:solidFill>
                  <a:srgbClr val="000000"/>
                </a:solidFill>
                <a:latin typeface="+mj-lt"/>
              </a:rPr>
              <a:t>What is the relation between Unix and Linux ?</a:t>
            </a:r>
          </a:p>
          <a:p>
            <a:pPr marL="341313" indent="-341313" algn="just">
              <a:spcBef>
                <a:spcPts val="700"/>
              </a:spcBef>
              <a:buFont typeface="Arial"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3000" dirty="0">
              <a:solidFill>
                <a:srgbClr val="000000"/>
              </a:solidFill>
              <a:latin typeface="Arial" charset="0"/>
            </a:endParaRPr>
          </a:p>
          <a:p>
            <a:pPr marL="341313" indent="-341313" algn="just">
              <a:spcBef>
                <a:spcPts val="700"/>
              </a:spcBef>
              <a:buFont typeface="Arial"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3000" dirty="0">
              <a:solidFill>
                <a:srgbClr val="000000"/>
              </a:solidFill>
              <a:latin typeface="Arial" charset="0"/>
            </a:endParaRP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
          <p:cNvSpPr txBox="1">
            <a:spLocks noChangeArrowheads="1"/>
          </p:cNvSpPr>
          <p:nvPr/>
        </p:nvSpPr>
        <p:spPr bwMode="auto">
          <a:xfrm>
            <a:off x="242888" y="1014413"/>
            <a:ext cx="8709025" cy="5224462"/>
          </a:xfrm>
          <a:prstGeom prst="rect">
            <a:avLst/>
          </a:prstGeom>
          <a:noFill/>
          <a:ln w="9525">
            <a:noFill/>
            <a:round/>
            <a:headEnd/>
            <a:tailEnd/>
          </a:ln>
        </p:spPr>
        <p:txBody>
          <a:bodyPr wrap="none" anchor="ctr"/>
          <a:lstStyle/>
          <a:p>
            <a:endParaRPr lang="en-US"/>
          </a:p>
        </p:txBody>
      </p:sp>
      <p:sp>
        <p:nvSpPr>
          <p:cNvPr id="72707" name="Rectangle 2"/>
          <p:cNvSpPr>
            <a:spLocks noChangeArrowheads="1"/>
          </p:cNvSpPr>
          <p:nvPr/>
        </p:nvSpPr>
        <p:spPr bwMode="auto">
          <a:xfrm>
            <a:off x="2760663" y="0"/>
            <a:ext cx="4149191" cy="771623"/>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Long Questions</a:t>
            </a:r>
            <a:r>
              <a:rPr lang="en-US" sz="4400" b="1" dirty="0">
                <a:solidFill>
                  <a:srgbClr val="FFFF00"/>
                </a:solidFill>
              </a:rPr>
              <a:t>:</a:t>
            </a:r>
          </a:p>
        </p:txBody>
      </p:sp>
      <p:sp>
        <p:nvSpPr>
          <p:cNvPr id="72708" name="Text Box 3"/>
          <p:cNvSpPr txBox="1">
            <a:spLocks noChangeArrowheads="1"/>
          </p:cNvSpPr>
          <p:nvPr/>
        </p:nvSpPr>
        <p:spPr bwMode="auto">
          <a:xfrm>
            <a:off x="242889" y="1014413"/>
            <a:ext cx="8443912" cy="5222875"/>
          </a:xfrm>
          <a:prstGeom prst="rect">
            <a:avLst/>
          </a:prstGeom>
          <a:noFill/>
          <a:ln w="9525">
            <a:noFill/>
            <a:round/>
            <a:headEnd/>
            <a:tailEnd/>
          </a:ln>
        </p:spPr>
        <p:txBody>
          <a:bodyPr lIns="90000" tIns="46800" rIns="90000" bIns="46800"/>
          <a:lstStyle/>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dirty="0">
                <a:solidFill>
                  <a:srgbClr val="000000"/>
                </a:solidFill>
                <a:latin typeface="+mj-lt"/>
              </a:rPr>
              <a:t>Explain different function of Linux architecture. Also explain its architecture?</a:t>
            </a:r>
          </a:p>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dirty="0">
                <a:solidFill>
                  <a:srgbClr val="000000"/>
                </a:solidFill>
                <a:latin typeface="+mj-lt"/>
              </a:rPr>
              <a:t>What is security features in Linux explain ?</a:t>
            </a:r>
          </a:p>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dirty="0">
                <a:solidFill>
                  <a:srgbClr val="000000"/>
                </a:solidFill>
                <a:latin typeface="+mj-lt"/>
              </a:rPr>
              <a:t>Briefly describes four reasons why </a:t>
            </a:r>
            <a:r>
              <a:rPr lang="en-US" sz="2400" dirty="0" err="1">
                <a:solidFill>
                  <a:srgbClr val="000000"/>
                </a:solidFill>
                <a:latin typeface="+mj-lt"/>
              </a:rPr>
              <a:t>linux</a:t>
            </a:r>
            <a:r>
              <a:rPr lang="en-US" sz="2400" dirty="0">
                <a:solidFill>
                  <a:srgbClr val="000000"/>
                </a:solidFill>
                <a:latin typeface="+mj-lt"/>
              </a:rPr>
              <a:t> would not be a viable choice for a business operating system ?</a:t>
            </a:r>
          </a:p>
          <a:p>
            <a:pPr marL="341313" indent="-341313" algn="just">
              <a:spcBef>
                <a:spcPts val="700"/>
              </a:spcBef>
              <a:buFont typeface="Arial"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400" dirty="0">
              <a:solidFill>
                <a:srgbClr val="000000"/>
              </a:solidFill>
              <a:latin typeface="+mj-lt"/>
            </a:endParaRPr>
          </a:p>
          <a:p>
            <a:pPr marL="341313" indent="-341313" algn="just">
              <a:spcBef>
                <a:spcPts val="700"/>
              </a:spcBef>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dirty="0">
                <a:solidFill>
                  <a:srgbClr val="000000"/>
                </a:solidFill>
                <a:latin typeface="+mj-lt"/>
              </a:rPr>
              <a:t>How would our approach to a </a:t>
            </a:r>
            <a:r>
              <a:rPr lang="en-US" sz="2400" dirty="0" err="1">
                <a:solidFill>
                  <a:srgbClr val="000000"/>
                </a:solidFill>
                <a:latin typeface="+mj-lt"/>
              </a:rPr>
              <a:t>linux</a:t>
            </a:r>
            <a:r>
              <a:rPr lang="en-US" sz="2400" dirty="0">
                <a:solidFill>
                  <a:srgbClr val="000000"/>
                </a:solidFill>
                <a:latin typeface="+mj-lt"/>
              </a:rPr>
              <a:t> installation be different if we are offering a product or service.</a:t>
            </a:r>
          </a:p>
          <a:p>
            <a:pPr marL="341313" indent="-341313" algn="just">
              <a:spcBef>
                <a:spcPts val="700"/>
              </a:spcBef>
              <a:buFont typeface="Arial"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3000" dirty="0">
              <a:solidFill>
                <a:srgbClr val="000000"/>
              </a:solidFill>
              <a:latin typeface="Arial" charset="0"/>
            </a:endParaRPr>
          </a:p>
          <a:p>
            <a:pPr marL="341313" indent="-341313" algn="just">
              <a:spcBef>
                <a:spcPts val="700"/>
              </a:spcBef>
              <a:buFont typeface="Arial"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3000" dirty="0">
              <a:solidFill>
                <a:srgbClr val="000000"/>
              </a:solidFill>
              <a:latin typeface="Arial" charset="0"/>
            </a:endParaRPr>
          </a:p>
          <a:p>
            <a:pPr marL="341313" indent="-341313" algn="just">
              <a:spcBef>
                <a:spcPts val="700"/>
              </a:spcBef>
              <a:buFont typeface="Arial"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3000" dirty="0">
              <a:solidFill>
                <a:srgbClr val="000000"/>
              </a:solidFill>
              <a:latin typeface="Arial" charset="0"/>
            </a:endParaRPr>
          </a:p>
          <a:p>
            <a:pPr marL="341313" indent="-341313" algn="just">
              <a:spcBef>
                <a:spcPts val="700"/>
              </a:spcBef>
              <a:buFont typeface="Arial"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3000" dirty="0">
              <a:solidFill>
                <a:srgbClr val="000000"/>
              </a:solidFill>
              <a:latin typeface="Arial" charset="0"/>
            </a:endParaRPr>
          </a:p>
          <a:p>
            <a:pPr marL="341313" indent="-341313" algn="just">
              <a:spcBef>
                <a:spcPts val="700"/>
              </a:spcBef>
              <a:buFont typeface="Arial"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3000" dirty="0">
              <a:solidFill>
                <a:srgbClr val="000000"/>
              </a:solidFill>
              <a:latin typeface="Arial" charset="0"/>
            </a:endParaRP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vicam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ejaVu Sans"/>
        <a:cs typeface="DejaVu Sans"/>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597</TotalTime>
  <Words>4047</Words>
  <Application>Microsoft Office PowerPoint</Application>
  <PresentationFormat>On-screen Show (4:3)</PresentationFormat>
  <Paragraphs>753</Paragraphs>
  <Slides>94</Slides>
  <Notes>48</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bvicamtheme</vt:lpstr>
      <vt:lpstr>Slide 1</vt:lpstr>
      <vt:lpstr>Slide 2</vt:lpstr>
      <vt:lpstr> Unix</vt:lpstr>
      <vt:lpstr> Unix</vt:lpstr>
      <vt:lpstr> History Of Linux</vt:lpstr>
      <vt:lpstr> The GNU Project</vt:lpstr>
      <vt:lpstr>Slide 7</vt:lpstr>
      <vt:lpstr> Introduction to Linux</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ext2FS: Added Features</vt:lpstr>
      <vt:lpstr>The EXT2 Inode</vt:lpstr>
      <vt:lpstr>Inode</vt:lpstr>
      <vt:lpstr>Directory Entries</vt:lpstr>
      <vt:lpstr>ext3FS</vt:lpstr>
      <vt:lpstr>ext4 Features</vt:lpstr>
      <vt:lpstr>Mounting a File System</vt:lpstr>
      <vt:lpstr>Mounting File Systems</vt:lpstr>
      <vt:lpstr>Slide 60</vt:lpstr>
      <vt:lpstr>Slide 61</vt:lpstr>
      <vt:lpstr>Slide 62</vt:lpstr>
      <vt:lpstr>Slide 63</vt:lpstr>
      <vt:lpstr>Slide 64</vt:lpstr>
      <vt:lpstr>Wild Card Matching</vt:lpstr>
      <vt:lpstr>Wild Card Matching</vt:lpstr>
      <vt:lpstr>Wild Card Matching</vt:lpstr>
      <vt:lpstr>Wild Card Matching</vt:lpstr>
      <vt:lpstr>Few basic commands</vt:lpstr>
      <vt:lpstr>Copying Files</vt:lpstr>
      <vt:lpstr>Few basic commands</vt:lpstr>
      <vt:lpstr>Few basic commands</vt:lpstr>
      <vt:lpstr>Redirection - Concepts</vt:lpstr>
      <vt:lpstr>Redirection File - Concepts</vt:lpstr>
      <vt:lpstr>Input Redirection</vt:lpstr>
      <vt:lpstr>Output Redirection</vt:lpstr>
      <vt:lpstr>Output Redirection - Example</vt:lpstr>
      <vt:lpstr>Error Redirection</vt:lpstr>
      <vt:lpstr>Slide 79</vt:lpstr>
      <vt:lpstr>Managing Users</vt:lpstr>
      <vt:lpstr>Add a user</vt:lpstr>
      <vt:lpstr>Modify a user</vt:lpstr>
      <vt:lpstr>Delete a user</vt:lpstr>
      <vt:lpstr>Attributes: User Creation</vt:lpstr>
      <vt:lpstr>Attributes: User Creation</vt:lpstr>
      <vt:lpstr>Slide 86</vt:lpstr>
      <vt:lpstr>Slide 87</vt:lpstr>
      <vt:lpstr>Slide 88</vt:lpstr>
      <vt:lpstr>Slide 89</vt:lpstr>
      <vt:lpstr>Slide 90</vt:lpstr>
      <vt:lpstr>Slide 91</vt:lpstr>
      <vt:lpstr>Slide 92</vt:lpstr>
      <vt:lpstr>Slide 93</vt:lpstr>
      <vt:lpstr>Slide 94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 THE OPERATING SYSTEM</dc:title>
  <dc:creator>vaibhav</dc:creator>
  <cp:lastModifiedBy>vaibhav</cp:lastModifiedBy>
  <cp:revision>96</cp:revision>
  <dcterms:created xsi:type="dcterms:W3CDTF">2013-07-24T07:08:31Z</dcterms:created>
  <dcterms:modified xsi:type="dcterms:W3CDTF">2013-08-05T10:36:22Z</dcterms:modified>
</cp:coreProperties>
</file>