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3"/>
  </p:notesMasterIdLst>
  <p:handoutMasterIdLst>
    <p:handoutMasterId r:id="rId94"/>
  </p:handoutMasterIdLst>
  <p:sldIdLst>
    <p:sldId id="256" r:id="rId2"/>
    <p:sldId id="257" r:id="rId3"/>
    <p:sldId id="427" r:id="rId4"/>
    <p:sldId id="428" r:id="rId5"/>
    <p:sldId id="259" r:id="rId6"/>
    <p:sldId id="260" r:id="rId7"/>
    <p:sldId id="262" r:id="rId8"/>
    <p:sldId id="429" r:id="rId9"/>
    <p:sldId id="263" r:id="rId10"/>
    <p:sldId id="264" r:id="rId11"/>
    <p:sldId id="265" r:id="rId12"/>
    <p:sldId id="266" r:id="rId13"/>
    <p:sldId id="302" r:id="rId14"/>
    <p:sldId id="304" r:id="rId15"/>
    <p:sldId id="308" r:id="rId16"/>
    <p:sldId id="312" r:id="rId17"/>
    <p:sldId id="313" r:id="rId18"/>
    <p:sldId id="314" r:id="rId19"/>
    <p:sldId id="315" r:id="rId20"/>
    <p:sldId id="323" r:id="rId21"/>
    <p:sldId id="324" r:id="rId22"/>
    <p:sldId id="325" r:id="rId23"/>
    <p:sldId id="326" r:id="rId24"/>
    <p:sldId id="449" r:id="rId25"/>
    <p:sldId id="450" r:id="rId26"/>
    <p:sldId id="451" r:id="rId27"/>
    <p:sldId id="453" r:id="rId28"/>
    <p:sldId id="329" r:id="rId29"/>
    <p:sldId id="327" r:id="rId30"/>
    <p:sldId id="328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56" r:id="rId39"/>
    <p:sldId id="357" r:id="rId40"/>
    <p:sldId id="358" r:id="rId41"/>
    <p:sldId id="359" r:id="rId42"/>
    <p:sldId id="360" r:id="rId43"/>
    <p:sldId id="361" r:id="rId44"/>
    <p:sldId id="363" r:id="rId45"/>
    <p:sldId id="365" r:id="rId46"/>
    <p:sldId id="366" r:id="rId47"/>
    <p:sldId id="367" r:id="rId48"/>
    <p:sldId id="368" r:id="rId49"/>
    <p:sldId id="369" r:id="rId50"/>
    <p:sldId id="370" r:id="rId51"/>
    <p:sldId id="454" r:id="rId52"/>
    <p:sldId id="455" r:id="rId53"/>
    <p:sldId id="456" r:id="rId54"/>
    <p:sldId id="375" r:id="rId55"/>
    <p:sldId id="380" r:id="rId56"/>
    <p:sldId id="381" r:id="rId57"/>
    <p:sldId id="382" r:id="rId58"/>
    <p:sldId id="383" r:id="rId59"/>
    <p:sldId id="384" r:id="rId60"/>
    <p:sldId id="389" r:id="rId61"/>
    <p:sldId id="457" r:id="rId62"/>
    <p:sldId id="385" r:id="rId63"/>
    <p:sldId id="386" r:id="rId64"/>
    <p:sldId id="387" r:id="rId65"/>
    <p:sldId id="388" r:id="rId66"/>
    <p:sldId id="391" r:id="rId67"/>
    <p:sldId id="392" r:id="rId68"/>
    <p:sldId id="393" r:id="rId69"/>
    <p:sldId id="394" r:id="rId70"/>
    <p:sldId id="397" r:id="rId71"/>
    <p:sldId id="398" r:id="rId72"/>
    <p:sldId id="399" r:id="rId73"/>
    <p:sldId id="400" r:id="rId74"/>
    <p:sldId id="402" r:id="rId75"/>
    <p:sldId id="434" r:id="rId76"/>
    <p:sldId id="435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3" r:id="rId85"/>
    <p:sldId id="444" r:id="rId86"/>
    <p:sldId id="445" r:id="rId87"/>
    <p:sldId id="446" r:id="rId88"/>
    <p:sldId id="447" r:id="rId89"/>
    <p:sldId id="430" r:id="rId90"/>
    <p:sldId id="432" r:id="rId91"/>
    <p:sldId id="433" r:id="rId9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6666FF"/>
    <a:srgbClr val="0B15E5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5" autoAdjust="0"/>
    <p:restoredTop sz="94664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780" y="-84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78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7800"/>
            <a:ext cx="693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0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Bharati</a:t>
            </a:r>
            <a:r>
              <a:rPr lang="en-US"/>
              <a:t> </a:t>
            </a:r>
            <a:r>
              <a:rPr lang="en-US" err="1"/>
              <a:t>Vidyapeeth’s</a:t>
            </a:r>
            <a:r>
              <a:rPr lang="en-US"/>
              <a:t> Institute of Computer Applications and Management, New Delhi-63 </a:t>
            </a:r>
          </a:p>
          <a:p>
            <a:pPr>
              <a:defRPr/>
            </a:pPr>
            <a:r>
              <a:rPr lang="en-US"/>
              <a:t>			By: </a:t>
            </a:r>
            <a:r>
              <a:rPr lang="en-US" err="1"/>
              <a:t>Vaibhav</a:t>
            </a:r>
            <a:r>
              <a:rPr lang="en-US"/>
              <a:t> </a:t>
            </a:r>
            <a:r>
              <a:rPr lang="en-US" err="1"/>
              <a:t>Singhal</a:t>
            </a:r>
            <a:r>
              <a:rPr lang="en-US"/>
              <a:t> </a:t>
            </a:r>
            <a:r>
              <a:rPr lang="en-US" err="1"/>
              <a:t>Astt</a:t>
            </a:r>
            <a:r>
              <a:rPr lang="en-US"/>
              <a:t>. Professor</a:t>
            </a:r>
            <a:endParaRPr lang="en-US"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19800" y="9121775"/>
            <a:ext cx="1295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U3. </a:t>
            </a:r>
            <a:fld id="{706FEDD5-908D-4E4B-A19F-44189FA30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05200" y="0"/>
            <a:ext cx="3810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MCA 204- Linux and X Windows Programming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6979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6980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6981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6982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6983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6984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6985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6986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6987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6988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6989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630" name="Rectangle 1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2" name="Rectangle 1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119" tIns="49461" rIns="95119" bIns="49461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6642" tIns="48320" rIns="96642" bIns="48320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0250" y="57150"/>
            <a:ext cx="263366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6513513"/>
            <a:ext cx="9144000" cy="344487"/>
            <a:chOff x="0" y="4103"/>
            <a:chExt cx="5760" cy="217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0" y="4103"/>
              <a:ext cx="5760" cy="217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 userDrawn="1"/>
          </p:nvSpPr>
          <p:spPr bwMode="auto">
            <a:xfrm>
              <a:off x="50" y="4115"/>
              <a:ext cx="529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200" b="1" smtClean="0">
                  <a:solidFill>
                    <a:schemeClr val="bg1"/>
                  </a:solidFill>
                  <a:latin typeface="Arial" charset="0"/>
                </a:rPr>
                <a:t>© </a:t>
              </a:r>
              <a:r>
                <a:rPr lang="en-US" sz="1100" b="1" smtClean="0">
                  <a:solidFill>
                    <a:schemeClr val="bg1"/>
                  </a:solidFill>
                  <a:latin typeface="Arial" charset="0"/>
                </a:rPr>
                <a:t>Bharati Vidyapeeth’s Institute of Computer Applications and Management, New Delhi-63 </a:t>
              </a:r>
            </a:p>
          </p:txBody>
        </p: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0" y="1274763"/>
            <a:ext cx="9144000" cy="204787"/>
            <a:chOff x="0" y="803"/>
            <a:chExt cx="5760" cy="129"/>
          </a:xfrm>
        </p:grpSpPr>
        <p:sp>
          <p:nvSpPr>
            <p:cNvPr id="8" name="Rectangle 9"/>
            <p:cNvSpPr>
              <a:spLocks noChangeArrowheads="1"/>
            </p:cNvSpPr>
            <p:nvPr userDrawn="1"/>
          </p:nvSpPr>
          <p:spPr bwMode="auto">
            <a:xfrm>
              <a:off x="0" y="803"/>
              <a:ext cx="5760" cy="91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0" y="905"/>
              <a:ext cx="5760" cy="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TextBox 28"/>
          <p:cNvSpPr txBox="1">
            <a:spLocks noChangeArrowheads="1"/>
          </p:cNvSpPr>
          <p:nvPr userDrawn="1"/>
        </p:nvSpPr>
        <p:spPr bwMode="auto">
          <a:xfrm>
            <a:off x="6235700" y="6508750"/>
            <a:ext cx="22288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By Narinder Kaur, Asstt. Prof</a:t>
            </a:r>
            <a:endParaRPr lang="en-IN" sz="1200" b="1" smtClean="0">
              <a:solidFill>
                <a:schemeClr val="bg1"/>
              </a:solidFill>
            </a:endParaRPr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89063" y="2676525"/>
            <a:ext cx="6400800" cy="2716213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50" y="274638"/>
            <a:ext cx="2176463" cy="596423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888" y="274638"/>
            <a:ext cx="6380162" cy="5964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2888" y="1014413"/>
            <a:ext cx="8709025" cy="5224462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888" y="1014413"/>
            <a:ext cx="4278312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014413"/>
            <a:ext cx="4278313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8" y="1014413"/>
            <a:ext cx="8709025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6513513"/>
            <a:ext cx="9144000" cy="344487"/>
            <a:chOff x="0" y="4103"/>
            <a:chExt cx="5760" cy="217"/>
          </a:xfrm>
        </p:grpSpPr>
        <p:sp>
          <p:nvSpPr>
            <p:cNvPr id="1042" name="Rectangle 5"/>
            <p:cNvSpPr>
              <a:spLocks noChangeArrowheads="1"/>
            </p:cNvSpPr>
            <p:nvPr userDrawn="1"/>
          </p:nvSpPr>
          <p:spPr bwMode="auto">
            <a:xfrm>
              <a:off x="0" y="4103"/>
              <a:ext cx="5760" cy="217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3" name="Text Box 6"/>
            <p:cNvSpPr txBox="1">
              <a:spLocks noChangeArrowheads="1"/>
            </p:cNvSpPr>
            <p:nvPr userDrawn="1"/>
          </p:nvSpPr>
          <p:spPr bwMode="auto">
            <a:xfrm>
              <a:off x="50" y="4115"/>
              <a:ext cx="529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100" b="1" smtClean="0">
                  <a:solidFill>
                    <a:schemeClr val="bg1"/>
                  </a:solidFill>
                  <a:latin typeface="Arial" charset="0"/>
                </a:rPr>
                <a:t>© Bharati Vidyapeeth’s Institute of Computer Applications and Management, New Delhi-63.  </a:t>
              </a:r>
            </a:p>
          </p:txBody>
        </p:sp>
        <p:sp>
          <p:nvSpPr>
            <p:cNvPr id="1044" name="Text Box 7"/>
            <p:cNvSpPr txBox="1">
              <a:spLocks noChangeArrowheads="1"/>
            </p:cNvSpPr>
            <p:nvPr/>
          </p:nvSpPr>
          <p:spPr bwMode="auto">
            <a:xfrm>
              <a:off x="5441" y="4139"/>
              <a:ext cx="299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100" b="1" smtClean="0">
                  <a:solidFill>
                    <a:srgbClr val="000099"/>
                  </a:solidFill>
                  <a:latin typeface="Arial" charset="0"/>
                </a:rPr>
                <a:t> </a:t>
              </a:r>
              <a:endParaRPr lang="en-US" sz="1100" b="1" smtClean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1506538" y="142875"/>
            <a:ext cx="741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IN" smtClean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0" y="841375"/>
            <a:ext cx="9144000" cy="4286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1495425" y="0"/>
            <a:ext cx="7648575" cy="696913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IN">
              <a:solidFill>
                <a:srgbClr val="FEF800"/>
              </a:solidFill>
            </a:endParaRPr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3"/>
          <p:cNvSpPr>
            <a:spLocks noChangeArrowheads="1"/>
          </p:cNvSpPr>
          <p:nvPr/>
        </p:nvSpPr>
        <p:spPr bwMode="auto">
          <a:xfrm>
            <a:off x="1495425" y="0"/>
            <a:ext cx="7648575" cy="696913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IN">
              <a:solidFill>
                <a:srgbClr val="FEF800"/>
              </a:solidFill>
            </a:endParaRPr>
          </a:p>
        </p:txBody>
      </p:sp>
      <p:sp>
        <p:nvSpPr>
          <p:cNvPr id="1035" name="Rectangle 14"/>
          <p:cNvSpPr>
            <a:spLocks noChangeArrowheads="1"/>
          </p:cNvSpPr>
          <p:nvPr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6" name="Picture 1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6"/>
          <p:cNvSpPr>
            <a:spLocks noChangeArrowheads="1"/>
          </p:cNvSpPr>
          <p:nvPr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1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8"/>
          <p:cNvSpPr>
            <a:spLocks noChangeArrowheads="1"/>
          </p:cNvSpPr>
          <p:nvPr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Box 20"/>
          <p:cNvSpPr txBox="1">
            <a:spLocks noChangeArrowheads="1"/>
          </p:cNvSpPr>
          <p:nvPr userDrawn="1"/>
        </p:nvSpPr>
        <p:spPr bwMode="auto">
          <a:xfrm>
            <a:off x="6235700" y="6508750"/>
            <a:ext cx="22288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By Narinder Kaur, Asstt. Prof</a:t>
            </a:r>
            <a:endParaRPr lang="en-IN" sz="1200" b="1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2200">
          <a:solidFill>
            <a:srgbClr val="9933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100">
          <a:solidFill>
            <a:srgbClr val="000099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22860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>
              <a:buSzPct val="252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smtClean="0">
                <a:solidFill>
                  <a:srgbClr val="C00000"/>
                </a:solidFill>
              </a:rPr>
              <a:t/>
            </a:r>
            <a:br>
              <a:rPr lang="en-GB" b="1" smtClean="0">
                <a:solidFill>
                  <a:srgbClr val="C00000"/>
                </a:solidFill>
              </a:rPr>
            </a:br>
            <a:r>
              <a:rPr lang="en-GB" b="1" smtClean="0">
                <a:solidFill>
                  <a:srgbClr val="C00000"/>
                </a:solidFill>
              </a:rPr>
              <a:t/>
            </a:r>
            <a:br>
              <a:rPr lang="en-GB" b="1" smtClean="0">
                <a:solidFill>
                  <a:srgbClr val="C00000"/>
                </a:solidFill>
              </a:rPr>
            </a:br>
            <a:r>
              <a:rPr lang="en-GB" b="1" smtClean="0">
                <a:solidFill>
                  <a:srgbClr val="C00000"/>
                </a:solidFill>
              </a:rPr>
              <a:t>Unit -3</a:t>
            </a:r>
            <a:br>
              <a:rPr lang="en-GB" b="1" smtClean="0">
                <a:solidFill>
                  <a:srgbClr val="C00000"/>
                </a:solidFill>
              </a:rPr>
            </a:br>
            <a:r>
              <a:rPr lang="en-GB" b="1" smtClean="0">
                <a:solidFill>
                  <a:srgbClr val="C00000"/>
                </a:solidFill>
              </a:rPr>
              <a:t/>
            </a:r>
            <a:br>
              <a:rPr lang="en-GB" b="1" smtClean="0">
                <a:solidFill>
                  <a:srgbClr val="C00000"/>
                </a:solidFill>
              </a:rPr>
            </a:br>
            <a:r>
              <a:rPr lang="en-GB" b="1" smtClean="0">
                <a:solidFill>
                  <a:srgbClr val="C00000"/>
                </a:solidFill>
              </a:rPr>
              <a:t>Shell Programming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97825" cy="4645025"/>
          </a:xfrm>
        </p:spPr>
        <p:txBody>
          <a:bodyPr lIns="90000" tIns="46800" rIns="90000" bIns="46800"/>
          <a:lstStyle/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Control the environment provided by the shell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Set via any of the following activities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After user logs in through login scripts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As a result of scripts executed after login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Interactively by user</a:t>
            </a:r>
          </a:p>
          <a:p>
            <a:pPr lvl="1" eaLnBrk="1" hangingPunct="1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>
              <a:latin typeface="Times New Roman" pitchFamily="18" charset="0"/>
            </a:endParaRP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Also known as Environment / System variables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.</a:t>
            </a:r>
            <a:r>
              <a:rPr lang="en-GB" sz="2400" dirty="0" err="1" smtClean="0">
                <a:latin typeface="Times New Roman" pitchFamily="18" charset="0"/>
              </a:rPr>
              <a:t>bash_profile</a:t>
            </a:r>
            <a:r>
              <a:rPr lang="en-GB" sz="2400" dirty="0" smtClean="0">
                <a:latin typeface="Times New Roman" pitchFamily="18" charset="0"/>
              </a:rPr>
              <a:t> initialization file contains definitions and assignments of parameter variables.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Shell: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648200"/>
          </a:xfrm>
        </p:spPr>
        <p:txBody>
          <a:bodyPr lIns="90000" tIns="46800" rIns="90000" bIns="46800"/>
          <a:lstStyle/>
          <a:p>
            <a:pPr eaLnBrk="1" hangingPunct="1"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Each shell variable is used for a specific purpose</a:t>
            </a:r>
          </a:p>
          <a:p>
            <a:pPr eaLnBrk="1" hangingPunct="1"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  <a:p>
            <a:pPr eaLnBrk="1" hangingPunct="1"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A shell variable is typically entered in uppercase</a:t>
            </a:r>
          </a:p>
          <a:p>
            <a:pPr eaLnBrk="1" hangingPunct="1"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  <a:p>
            <a:pPr eaLnBrk="1" hangingPunct="1"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To get its value, you precede the shell variable name with a $, as in </a:t>
            </a:r>
            <a:r>
              <a:rPr lang="en-GB" sz="2400" dirty="0" smtClean="0">
                <a:latin typeface="Times New Roman" pitchFamily="18" charset="0"/>
              </a:rPr>
              <a:t>$PWD</a:t>
            </a:r>
            <a:endParaRPr lang="en-GB" sz="2400" dirty="0" smtClean="0">
              <a:latin typeface="Times New Roman" pitchFamily="18" charset="0"/>
            </a:endParaRPr>
          </a:p>
          <a:p>
            <a:pPr eaLnBrk="1" hangingPunct="1"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  <a:p>
            <a:pPr eaLnBrk="1" hangingPunct="1"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The </a:t>
            </a:r>
            <a:r>
              <a:rPr lang="en-GB" sz="2400" b="1" dirty="0" smtClean="0">
                <a:latin typeface="Times New Roman" pitchFamily="18" charset="0"/>
              </a:rPr>
              <a:t>set</a:t>
            </a:r>
            <a:r>
              <a:rPr lang="en-GB" sz="2400" dirty="0" smtClean="0">
                <a:latin typeface="Times New Roman" pitchFamily="18" charset="0"/>
              </a:rPr>
              <a:t> command shows the complete list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Shell: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001000" cy="5257800"/>
          </a:xfrm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Examples of shell variables:</a:t>
            </a:r>
          </a:p>
          <a:p>
            <a:pPr eaLnBrk="1" hangingPunct="1">
              <a:spcBef>
                <a:spcPts val="450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  <a:p>
            <a:pPr lvl="1" eaLnBrk="1" hangingPunct="1"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latin typeface="Times New Roman" pitchFamily="18" charset="0"/>
              </a:rPr>
              <a:t>PWD </a:t>
            </a:r>
            <a:r>
              <a:rPr lang="en-GB" dirty="0" smtClean="0">
                <a:latin typeface="Times New Roman" pitchFamily="18" charset="0"/>
              </a:rPr>
              <a:t>– the most recent working directory set with the </a:t>
            </a:r>
            <a:r>
              <a:rPr lang="en-GB" dirty="0" err="1" smtClean="0">
                <a:latin typeface="Times New Roman" pitchFamily="18" charset="0"/>
              </a:rPr>
              <a:t>cd</a:t>
            </a:r>
            <a:r>
              <a:rPr lang="en-GB" dirty="0" smtClean="0">
                <a:latin typeface="Times New Roman" pitchFamily="18" charset="0"/>
              </a:rPr>
              <a:t> command</a:t>
            </a:r>
          </a:p>
          <a:p>
            <a:pPr lvl="1" eaLnBrk="1" hangingPunct="1"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latin typeface="Times New Roman" pitchFamily="18" charset="0"/>
              </a:rPr>
              <a:t>OLDPWD </a:t>
            </a:r>
            <a:r>
              <a:rPr lang="en-GB" dirty="0" smtClean="0">
                <a:latin typeface="Times New Roman" pitchFamily="18" charset="0"/>
              </a:rPr>
              <a:t>– the previous working directory set with the </a:t>
            </a:r>
            <a:r>
              <a:rPr lang="en-GB" dirty="0" err="1" smtClean="0">
                <a:latin typeface="Times New Roman" pitchFamily="18" charset="0"/>
              </a:rPr>
              <a:t>cd</a:t>
            </a:r>
            <a:r>
              <a:rPr lang="en-GB" dirty="0" smtClean="0">
                <a:latin typeface="Times New Roman" pitchFamily="18" charset="0"/>
              </a:rPr>
              <a:t> command</a:t>
            </a:r>
          </a:p>
          <a:p>
            <a:pPr lvl="1" eaLnBrk="1" hangingPunct="1"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latin typeface="Times New Roman" pitchFamily="18" charset="0"/>
              </a:rPr>
              <a:t>BASH </a:t>
            </a:r>
            <a:r>
              <a:rPr lang="en-GB" dirty="0" smtClean="0">
                <a:latin typeface="Times New Roman" pitchFamily="18" charset="0"/>
              </a:rPr>
              <a:t>– the full path of the bash shell</a:t>
            </a:r>
          </a:p>
          <a:p>
            <a:pPr lvl="1" eaLnBrk="1" hangingPunct="1"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 dirty="0" smtClean="0">
              <a:latin typeface="Times New Roman" pitchFamily="18" charset="0"/>
            </a:endParaRPr>
          </a:p>
          <a:p>
            <a:pPr lvl="1" eaLnBrk="1" hangingPunct="1"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latin typeface="Times New Roman" pitchFamily="18" charset="0"/>
              </a:rPr>
              <a:t>HOME</a:t>
            </a:r>
            <a:r>
              <a:rPr lang="en-GB" dirty="0" smtClean="0">
                <a:latin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</a:rPr>
              <a:t>– each user’s home directory, typically /home/</a:t>
            </a:r>
            <a:r>
              <a:rPr lang="en-GB" i="1" dirty="0" smtClean="0">
                <a:latin typeface="Times New Roman" pitchFamily="18" charset="0"/>
              </a:rPr>
              <a:t>username</a:t>
            </a:r>
            <a:r>
              <a:rPr lang="en-GB" dirty="0" smtClean="0">
                <a:latin typeface="Times New Roman" pitchFamily="18" charset="0"/>
              </a:rPr>
              <a:t>, where </a:t>
            </a:r>
            <a:r>
              <a:rPr lang="en-GB" i="1" dirty="0" smtClean="0">
                <a:latin typeface="Times New Roman" pitchFamily="18" charset="0"/>
              </a:rPr>
              <a:t>username</a:t>
            </a:r>
            <a:r>
              <a:rPr lang="en-GB" dirty="0" smtClean="0">
                <a:latin typeface="Times New Roman" pitchFamily="18" charset="0"/>
              </a:rPr>
              <a:t> is a user’s login name</a:t>
            </a:r>
          </a:p>
          <a:p>
            <a:pPr lvl="1" eaLnBrk="1" hangingPunct="1"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latin typeface="Times New Roman" pitchFamily="18" charset="0"/>
              </a:rPr>
              <a:t>HOSTNAME</a:t>
            </a:r>
            <a:r>
              <a:rPr lang="en-GB" dirty="0" smtClean="0">
                <a:latin typeface="Times New Roman" pitchFamily="18" charset="0"/>
              </a:rPr>
              <a:t> – the current hostname of a Linux system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Learning about shell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49375"/>
            <a:ext cx="8001000" cy="51276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Expansion is the process of using meta characters and special symbols to change the given text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Simple examples:</a:t>
            </a:r>
          </a:p>
          <a:p>
            <a:pPr lvl="1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Variable Expansion</a:t>
            </a:r>
          </a:p>
          <a:p>
            <a:pPr lvl="2" algn="just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$HOME expands into current user’s home directory,</a:t>
            </a:r>
          </a:p>
          <a:p>
            <a:pPr lvl="2" algn="just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$BASH </a:t>
            </a:r>
            <a:r>
              <a:rPr lang="en-GB" sz="2400" dirty="0" smtClean="0">
                <a:latin typeface="Times New Roman" pitchFamily="18" charset="0"/>
              </a:rPr>
              <a:t>expands </a:t>
            </a:r>
            <a:r>
              <a:rPr lang="en-GB" sz="2400" dirty="0" smtClean="0">
                <a:latin typeface="Times New Roman" pitchFamily="18" charset="0"/>
              </a:rPr>
              <a:t>to give the full path of the bash shell</a:t>
            </a:r>
            <a:endParaRPr lang="en-GB" sz="24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The types of expansion discussed: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Parameter and variable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Command substitution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Expansion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001000" cy="4648200"/>
          </a:xfrm>
        </p:spPr>
        <p:txBody>
          <a:bodyPr lIns="90000" tIns="46800" rIns="90000" bIns="46800"/>
          <a:lstStyle/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Parameter expansion substitutes values for parameter or variable names </a:t>
            </a: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Parameters and variables are names that contain data values</a:t>
            </a: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Example:</a:t>
            </a:r>
          </a:p>
          <a:p>
            <a:pPr lvl="1" algn="just" eaLnBrk="1" hangingPunct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solidFill>
                  <a:srgbClr val="0000FF"/>
                </a:solidFill>
                <a:latin typeface="Times New Roman" pitchFamily="18" charset="0"/>
              </a:rPr>
              <a:t>echo $x</a:t>
            </a:r>
            <a:r>
              <a:rPr lang="en-GB" dirty="0" smtClean="0">
                <a:latin typeface="Times New Roman" pitchFamily="18" charset="0"/>
              </a:rPr>
              <a:t> will display the contents of a variable named x</a:t>
            </a:r>
          </a:p>
          <a:p>
            <a:pPr lvl="1" algn="just" eaLnBrk="1" hangingPunct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Notice=“Meeting will be held tomorrow”</a:t>
            </a:r>
          </a:p>
          <a:p>
            <a:pPr lvl="1" algn="just" eaLnBrk="1" hangingPunct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Echo $Notice</a:t>
            </a:r>
          </a:p>
          <a:p>
            <a:pPr lvl="1" algn="just" eaLnBrk="1" hangingPunct="1">
              <a:lnSpc>
                <a:spcPct val="94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>
              <a:latin typeface="Times New Roman" pitchFamily="18" charset="0"/>
            </a:endParaRPr>
          </a:p>
          <a:p>
            <a:pPr lvl="1" algn="just" eaLnBrk="1" hangingPunct="1">
              <a:lnSpc>
                <a:spcPct val="94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Use of braces {…} allows one to mix variables and numbers. Example:</a:t>
            </a:r>
          </a:p>
          <a:p>
            <a:pPr lvl="1" algn="just" eaLnBrk="1" hangingPunct="1">
              <a:lnSpc>
                <a:spcPct val="94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solidFill>
                  <a:srgbClr val="0000FF"/>
                </a:solidFill>
                <a:latin typeface="Times New Roman" pitchFamily="18" charset="0"/>
              </a:rPr>
              <a:t>echo ${</a:t>
            </a:r>
            <a:r>
              <a:rPr lang="en-GB" b="1" dirty="0" err="1" smtClean="0">
                <a:solidFill>
                  <a:srgbClr val="0000FF"/>
                </a:solidFill>
                <a:latin typeface="Times New Roman" pitchFamily="18" charset="0"/>
              </a:rPr>
              <a:t>EmployeeName</a:t>
            </a:r>
            <a:r>
              <a:rPr lang="en-GB" b="1" dirty="0" smtClean="0">
                <a:solidFill>
                  <a:srgbClr val="0000FF"/>
                </a:solidFill>
                <a:latin typeface="Times New Roman" pitchFamily="18" charset="0"/>
              </a:rPr>
              <a:t>}</a:t>
            </a:r>
            <a:r>
              <a:rPr lang="en-GB" dirty="0" smtClean="0">
                <a:latin typeface="Times New Roman" pitchFamily="18" charset="0"/>
              </a:rPr>
              <a:t> will display an employee’s name on the screen</a:t>
            </a:r>
          </a:p>
          <a:p>
            <a:pPr lvl="1" algn="just" eaLnBrk="1" hangingPunct="1">
              <a:lnSpc>
                <a:spcPct val="94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>
              <a:latin typeface="Times New Roman" pitchFamily="18" charset="0"/>
            </a:endParaRP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Parameter and Variable Expansion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7988300" cy="4987925"/>
          </a:xfrm>
        </p:spPr>
        <p:txBody>
          <a:bodyPr lIns="0" tIns="0" rIns="0" bIns="0"/>
          <a:lstStyle/>
          <a:p>
            <a:pPr algn="just"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Command substitution allows you to substitute the output of a command in place of the command itself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Two forms:</a:t>
            </a:r>
          </a:p>
          <a:p>
            <a:pPr lvl="1" algn="just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Use </a:t>
            </a:r>
            <a:r>
              <a:rPr lang="en-GB" b="1" dirty="0" smtClean="0">
                <a:solidFill>
                  <a:srgbClr val="355E00"/>
                </a:solidFill>
                <a:latin typeface="Times New Roman" pitchFamily="18" charset="0"/>
              </a:rPr>
              <a:t>$(</a:t>
            </a:r>
            <a:r>
              <a:rPr lang="en-GB" b="1" i="1" dirty="0" smtClean="0">
                <a:solidFill>
                  <a:srgbClr val="355E00"/>
                </a:solidFill>
                <a:latin typeface="Times New Roman" pitchFamily="18" charset="0"/>
              </a:rPr>
              <a:t>command</a:t>
            </a:r>
            <a:r>
              <a:rPr lang="en-GB" b="1" dirty="0" smtClean="0">
                <a:solidFill>
                  <a:srgbClr val="355E00"/>
                </a:solidFill>
                <a:latin typeface="Times New Roman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solidFill>
                  <a:srgbClr val="355E00"/>
                </a:solidFill>
                <a:latin typeface="Times New Roman" pitchFamily="18" charset="0"/>
              </a:rPr>
              <a:t>				Example: </a:t>
            </a:r>
            <a:r>
              <a:rPr lang="en-GB" b="1" dirty="0" smtClean="0">
                <a:solidFill>
                  <a:srgbClr val="0000FF"/>
                </a:solidFill>
                <a:latin typeface="Times New Roman" pitchFamily="18" charset="0"/>
              </a:rPr>
              <a:t>echo "Today is " $(date)</a:t>
            </a:r>
          </a:p>
          <a:p>
            <a:pPr lvl="1" algn="just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Surround the command with a single back quote as in </a:t>
            </a:r>
            <a:r>
              <a:rPr lang="en-GB" b="1" dirty="0" smtClean="0">
                <a:solidFill>
                  <a:srgbClr val="355E00"/>
                </a:solidFill>
                <a:latin typeface="Times New Roman" pitchFamily="18" charset="0"/>
              </a:rPr>
              <a:t>`</a:t>
            </a:r>
            <a:r>
              <a:rPr lang="en-GB" b="1" i="1" dirty="0" smtClean="0">
                <a:solidFill>
                  <a:srgbClr val="355E00"/>
                </a:solidFill>
                <a:latin typeface="Times New Roman" pitchFamily="18" charset="0"/>
              </a:rPr>
              <a:t>command</a:t>
            </a:r>
            <a:r>
              <a:rPr lang="en-GB" b="1" dirty="0" smtClean="0">
                <a:solidFill>
                  <a:srgbClr val="355E00"/>
                </a:solidFill>
                <a:latin typeface="Times New Roman" pitchFamily="18" charset="0"/>
              </a:rPr>
              <a:t>`</a:t>
            </a:r>
          </a:p>
          <a:p>
            <a:pPr lvl="1" eaLnBrk="1" hangingPunct="1">
              <a:lnSpc>
                <a:spcPct val="94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solidFill>
                  <a:srgbClr val="0000FF"/>
                </a:solidFill>
                <a:latin typeface="Times New Roman" pitchFamily="18" charset="0"/>
              </a:rPr>
              <a:t>				Example : </a:t>
            </a:r>
            <a:r>
              <a:rPr lang="en-GB" b="1" dirty="0" err="1" smtClean="0">
                <a:solidFill>
                  <a:srgbClr val="0000FF"/>
                </a:solidFill>
                <a:latin typeface="Times New Roman" pitchFamily="18" charset="0"/>
              </a:rPr>
              <a:t>Mycmd</a:t>
            </a:r>
            <a:r>
              <a:rPr lang="en-GB" b="1" dirty="0" smtClean="0">
                <a:solidFill>
                  <a:srgbClr val="0000FF"/>
                </a:solidFill>
                <a:latin typeface="Times New Roman" pitchFamily="18" charset="0"/>
              </a:rPr>
              <a:t> = `</a:t>
            </a:r>
            <a:r>
              <a:rPr lang="en-GB" b="1" dirty="0" err="1" smtClean="0">
                <a:solidFill>
                  <a:srgbClr val="0000FF"/>
                </a:solidFill>
                <a:latin typeface="Times New Roman" pitchFamily="18" charset="0"/>
              </a:rPr>
              <a:t>ls</a:t>
            </a:r>
            <a:r>
              <a:rPr lang="en-GB" b="1" dirty="0" smtClean="0">
                <a:solidFill>
                  <a:srgbClr val="0000FF"/>
                </a:solidFill>
                <a:latin typeface="Times New Roman" pitchFamily="18" charset="0"/>
              </a:rPr>
              <a:t> *.c`</a:t>
            </a:r>
          </a:p>
          <a:p>
            <a:pPr lvl="1" eaLnBrk="1" hangingPunct="1">
              <a:lnSpc>
                <a:spcPct val="94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solidFill>
                  <a:srgbClr val="0000FF"/>
                </a:solidFill>
                <a:latin typeface="Times New Roman" pitchFamily="18" charset="0"/>
              </a:rPr>
              <a:t>							echo $</a:t>
            </a:r>
            <a:r>
              <a:rPr lang="en-GB" b="1" dirty="0" err="1" smtClean="0">
                <a:solidFill>
                  <a:srgbClr val="0000FF"/>
                </a:solidFill>
                <a:latin typeface="Times New Roman" pitchFamily="18" charset="0"/>
              </a:rPr>
              <a:t>Mycmd</a:t>
            </a:r>
            <a:endParaRPr lang="en-GB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4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Expansion – Command Substitution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7988300" cy="5360987"/>
          </a:xfrm>
        </p:spPr>
        <p:txBody>
          <a:bodyPr lIns="0" tIns="0" rIns="0" bIns="0"/>
          <a:lstStyle/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Normally shells are interactive i.e. shell accept command from you (via keyboard) and execute them. </a:t>
            </a: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But if required a set of related commands can be run by storing them to text file and telling the shell to execute this text file. </a:t>
            </a: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This is known as shell script. </a:t>
            </a: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Definition</a:t>
            </a:r>
            <a:r>
              <a:rPr lang="en-GB" sz="2400" b="1" dirty="0" smtClean="0">
                <a:latin typeface="Times New Roman" pitchFamily="18" charset="0"/>
              </a:rPr>
              <a:t>:</a:t>
            </a:r>
          </a:p>
          <a:p>
            <a:pPr lvl="1"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latin typeface="Times New Roman" pitchFamily="18" charset="0"/>
              </a:rPr>
              <a:t>"</a:t>
            </a:r>
            <a:r>
              <a:rPr lang="en-GB" b="1" i="1" dirty="0" smtClean="0">
                <a:latin typeface="Times New Roman" pitchFamily="18" charset="0"/>
              </a:rPr>
              <a:t>Shell Script is series of command written in plain text file. Shell script is just like batch file is MS-DOS but have more power than the MS-DOS batch file.</a:t>
            </a:r>
            <a:r>
              <a:rPr lang="en-GB" b="1" dirty="0" smtClean="0">
                <a:latin typeface="Times New Roman" pitchFamily="18" charset="0"/>
              </a:rPr>
              <a:t>"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Shell Script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13788" cy="5229225"/>
          </a:xfrm>
        </p:spPr>
        <p:txBody>
          <a:bodyPr lIns="0" tIns="0" rIns="0" bIns="0"/>
          <a:lstStyle/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Shell script can take input from user, file and output them on screen.</a:t>
            </a: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Useful to create our own commands.</a:t>
            </a: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Multiple commands can be bound by means of control constructs to define a logical flow of control.</a:t>
            </a:r>
          </a:p>
          <a:p>
            <a:pPr algn="just" eaLnBrk="1" hangingPunct="1">
              <a:spcBef>
                <a:spcPts val="1938"/>
              </a:spcBef>
              <a:buSzPct val="50000"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 smtClean="0">
                <a:latin typeface="Times New Roman" pitchFamily="18" charset="0"/>
              </a:rPr>
              <a:t>Shell scripts execute commands sequentially.</a:t>
            </a:r>
          </a:p>
          <a:p>
            <a:pPr algn="just" eaLnBrk="1" hangingPunct="1">
              <a:spcBef>
                <a:spcPts val="1938"/>
              </a:spcBef>
              <a:buSzPct val="50000"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 smtClean="0">
                <a:latin typeface="Times New Roman" pitchFamily="18" charset="0"/>
              </a:rPr>
              <a:t>You can alter the sequential order with decisions, loops and functions</a:t>
            </a:r>
          </a:p>
          <a:p>
            <a:pPr algn="just" eaLnBrk="1" hangingPunct="1">
              <a:spcBef>
                <a:spcPts val="1938"/>
              </a:spcBef>
              <a:buSzPct val="50000"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 smtClean="0">
                <a:latin typeface="Times New Roman" pitchFamily="18" charset="0"/>
              </a:rPr>
              <a:t>Shell scripts </a:t>
            </a:r>
          </a:p>
          <a:p>
            <a:pPr lvl="1" algn="just" eaLnBrk="1" hangingPunct="1">
              <a:spcBef>
                <a:spcPts val="1938"/>
              </a:spcBef>
              <a:buSzPct val="50000"/>
              <a:buFontTx/>
              <a:buChar char="•"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dirty="0" smtClean="0">
                <a:latin typeface="Times New Roman" pitchFamily="18" charset="0"/>
              </a:rPr>
              <a:t>combine programming logic with operating system commands </a:t>
            </a:r>
          </a:p>
          <a:p>
            <a:pPr lvl="1" algn="just" eaLnBrk="1" hangingPunct="1">
              <a:spcBef>
                <a:spcPts val="1938"/>
              </a:spcBef>
              <a:buSzPct val="50000"/>
              <a:buFontTx/>
              <a:buChar char="•"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dirty="0" smtClean="0">
                <a:latin typeface="Times New Roman" pitchFamily="18" charset="0"/>
              </a:rPr>
              <a:t>help in automating job duties</a:t>
            </a:r>
            <a:endParaRPr lang="en-GB" sz="2400" dirty="0" smtClean="0">
              <a:latin typeface="Times New Roman" pitchFamily="18" charset="0"/>
            </a:endParaRP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Why to write shell script?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986713" cy="4859338"/>
          </a:xfrm>
        </p:spPr>
        <p:txBody>
          <a:bodyPr lIns="0" tIns="0" rIns="0" bIns="0"/>
          <a:lstStyle/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Use any editor like vi or gedit to write shell script.</a:t>
            </a: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After writing shell script set execute permission for your script as follows</a:t>
            </a: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i="1" smtClean="0">
                <a:latin typeface="Times New Roman" pitchFamily="18" charset="0"/>
              </a:rPr>
              <a:t>Syntax: </a:t>
            </a:r>
          </a:p>
          <a:p>
            <a:pPr lvl="1"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latin typeface="Times New Roman" pitchFamily="18" charset="0"/>
              </a:rPr>
              <a:t>chmod permission script-name</a:t>
            </a:r>
          </a:p>
          <a:p>
            <a:pPr lvl="1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i="1" smtClean="0">
                <a:latin typeface="Times New Roman" pitchFamily="18" charset="0"/>
              </a:rPr>
              <a:t>Examples:</a:t>
            </a:r>
            <a:br>
              <a:rPr lang="en-GB" b="1" i="1" smtClean="0">
                <a:latin typeface="Times New Roman" pitchFamily="18" charset="0"/>
              </a:rPr>
            </a:br>
            <a:r>
              <a:rPr lang="en-GB" b="1" smtClean="0">
                <a:latin typeface="Times New Roman" pitchFamily="18" charset="0"/>
              </a:rPr>
              <a:t>$ chmod +x script-name</a:t>
            </a:r>
            <a:br>
              <a:rPr lang="en-GB" b="1" smtClean="0">
                <a:latin typeface="Times New Roman" pitchFamily="18" charset="0"/>
              </a:rPr>
            </a:br>
            <a:r>
              <a:rPr lang="en-GB" b="1" smtClean="0">
                <a:latin typeface="Times New Roman" pitchFamily="18" charset="0"/>
              </a:rPr>
              <a:t>$ chmod 755 script-name</a:t>
            </a:r>
          </a:p>
          <a:p>
            <a:pPr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b="1" i="1" smtClean="0">
              <a:latin typeface="Times New Roman" pitchFamily="18" charset="0"/>
            </a:endParaRP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i="1" smtClean="0">
                <a:latin typeface="Times New Roman" pitchFamily="18" charset="0"/>
              </a:rPr>
              <a:t>Note:</a:t>
            </a:r>
            <a:r>
              <a:rPr lang="en-GB" sz="2400" b="1" smtClean="0">
                <a:latin typeface="Times New Roman" pitchFamily="18" charset="0"/>
              </a:rPr>
              <a:t> </a:t>
            </a:r>
            <a:r>
              <a:rPr lang="en-GB" sz="2400" smtClean="0">
                <a:latin typeface="Times New Roman" pitchFamily="18" charset="0"/>
              </a:rPr>
              <a:t>This will set read write execute(7) permission for owner, for group and other permission is read and execute only(5).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Creating shell scripts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7287" y="1981200"/>
            <a:ext cx="7986713" cy="5321300"/>
          </a:xfr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spcBef>
                <a:spcPts val="56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i="1" dirty="0" smtClean="0">
                <a:latin typeface="Times New Roman" pitchFamily="18" charset="0"/>
              </a:rPr>
              <a:t>syntax: </a:t>
            </a:r>
            <a:endParaRPr lang="en-GB" sz="2000" i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i="1" dirty="0" smtClean="0">
                <a:latin typeface="Times New Roman" pitchFamily="18" charset="0"/>
              </a:rPr>
              <a:t/>
            </a:r>
            <a:br>
              <a:rPr lang="en-GB" sz="2000" i="1" dirty="0" smtClean="0">
                <a:latin typeface="Times New Roman" pitchFamily="18" charset="0"/>
              </a:rPr>
            </a:br>
            <a:r>
              <a:rPr lang="en-GB" sz="2000" i="1" dirty="0" smtClean="0">
                <a:latin typeface="Times New Roman" pitchFamily="18" charset="0"/>
              </a:rPr>
              <a:t>$ </a:t>
            </a:r>
            <a:r>
              <a:rPr lang="en-GB" sz="2000" b="1" dirty="0" err="1" smtClean="0">
                <a:latin typeface="Times New Roman" pitchFamily="18" charset="0"/>
              </a:rPr>
              <a:t>sh</a:t>
            </a:r>
            <a:r>
              <a:rPr lang="en-GB" sz="2000" b="1" dirty="0" smtClean="0">
                <a:latin typeface="Times New Roman" pitchFamily="18" charset="0"/>
              </a:rPr>
              <a:t> </a:t>
            </a:r>
            <a:r>
              <a:rPr lang="en-GB" sz="2000" b="1" i="1" dirty="0" smtClean="0">
                <a:latin typeface="Times New Roman" pitchFamily="18" charset="0"/>
              </a:rPr>
              <a:t>script-name	or</a:t>
            </a:r>
            <a:r>
              <a:rPr lang="en-GB" sz="2000" b="1" dirty="0" smtClean="0">
                <a:latin typeface="Times New Roman" pitchFamily="18" charset="0"/>
              </a:rPr>
              <a:t/>
            </a:r>
            <a:br>
              <a:rPr lang="en-GB" sz="2000" b="1" dirty="0" smtClean="0">
                <a:latin typeface="Times New Roman" pitchFamily="18" charset="0"/>
              </a:rPr>
            </a:br>
            <a:r>
              <a:rPr lang="en-GB" sz="2000" b="1" dirty="0" smtClean="0">
                <a:latin typeface="Times New Roman" pitchFamily="18" charset="0"/>
              </a:rPr>
              <a:t>$ ./script-name		</a:t>
            </a:r>
            <a:endParaRPr lang="en-GB" sz="20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b="1" i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i="1" dirty="0" smtClean="0">
                <a:latin typeface="Times New Roman" pitchFamily="18" charset="0"/>
              </a:rPr>
              <a:t>Examples</a:t>
            </a:r>
            <a:r>
              <a:rPr lang="en-GB" sz="2000" b="1" i="1" dirty="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i="1" dirty="0" smtClean="0">
                <a:latin typeface="Times New Roman" pitchFamily="18" charset="0"/>
              </a:rPr>
              <a:t/>
            </a:r>
            <a:br>
              <a:rPr lang="en-GB" sz="2000" b="1" i="1" dirty="0" smtClean="0">
                <a:latin typeface="Times New Roman" pitchFamily="18" charset="0"/>
              </a:rPr>
            </a:br>
            <a:r>
              <a:rPr lang="en-GB" sz="2000" b="1" dirty="0" smtClean="0">
                <a:latin typeface="Times New Roman" pitchFamily="18" charset="0"/>
              </a:rPr>
              <a:t>$ </a:t>
            </a:r>
            <a:r>
              <a:rPr lang="en-GB" sz="2000" b="1" dirty="0" err="1" smtClean="0">
                <a:latin typeface="Times New Roman" pitchFamily="18" charset="0"/>
              </a:rPr>
              <a:t>sh</a:t>
            </a:r>
            <a:r>
              <a:rPr lang="en-GB" sz="2000" b="1" dirty="0" smtClean="0">
                <a:latin typeface="Times New Roman" pitchFamily="18" charset="0"/>
              </a:rPr>
              <a:t> </a:t>
            </a:r>
            <a:r>
              <a:rPr lang="en-GB" sz="2000" b="1" dirty="0" err="1" smtClean="0">
                <a:latin typeface="Times New Roman" pitchFamily="18" charset="0"/>
              </a:rPr>
              <a:t>scr</a:t>
            </a:r>
            <a:r>
              <a:rPr lang="en-GB" sz="2000" b="1" dirty="0" smtClean="0">
                <a:latin typeface="Times New Roman" pitchFamily="18" charset="0"/>
              </a:rPr>
              <a:t>			or</a:t>
            </a:r>
            <a:r>
              <a:rPr lang="en-GB" sz="2000" b="1" dirty="0" smtClean="0">
                <a:latin typeface="Times New Roman" pitchFamily="18" charset="0"/>
              </a:rPr>
              <a:t/>
            </a:r>
            <a:br>
              <a:rPr lang="en-GB" sz="2000" b="1" dirty="0" smtClean="0">
                <a:latin typeface="Times New Roman" pitchFamily="18" charset="0"/>
              </a:rPr>
            </a:br>
            <a:r>
              <a:rPr lang="en-GB" sz="2000" b="1" dirty="0" smtClean="0">
                <a:latin typeface="Times New Roman" pitchFamily="18" charset="0"/>
              </a:rPr>
              <a:t>$ ./</a:t>
            </a:r>
            <a:r>
              <a:rPr lang="en-GB" sz="2000" b="1" dirty="0" err="1" smtClean="0">
                <a:latin typeface="Times New Roman" pitchFamily="18" charset="0"/>
              </a:rPr>
              <a:t>scr</a:t>
            </a:r>
            <a:endParaRPr lang="en-GB" sz="20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b="1" dirty="0" smtClean="0">
              <a:latin typeface="Times New Roman" pitchFamily="18" charset="0"/>
            </a:endParaRP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Executing shell scripts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What is the Shell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143875" cy="4938713"/>
          </a:xfrm>
        </p:spPr>
        <p:txBody>
          <a:bodyPr lIns="90000" tIns="46800" rIns="90000" bIns="46800"/>
          <a:lstStyle/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smtClean="0">
                <a:latin typeface="Times New Roman" pitchFamily="18" charset="0"/>
              </a:rPr>
              <a:t>Shell is a user level program.</a:t>
            </a: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b="1" smtClean="0">
              <a:latin typeface="Times New Roman" pitchFamily="18" charset="0"/>
            </a:endParaRP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smtClean="0">
                <a:latin typeface="Times New Roman" pitchFamily="18" charset="0"/>
              </a:rPr>
              <a:t>It is an command language interpreter that executes commands read from the standard input device (keyboard) or from a file.</a:t>
            </a: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b="1" smtClean="0">
              <a:latin typeface="Times New Roman" pitchFamily="18" charset="0"/>
            </a:endParaRP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smtClean="0">
                <a:latin typeface="Times New Roman" pitchFamily="18" charset="0"/>
              </a:rPr>
              <a:t>It is not part of system kernel, but uses the system kernel to execute programs, create files etc.</a:t>
            </a: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b="1" smtClean="0">
              <a:latin typeface="Times New Roman" pitchFamily="18" charset="0"/>
            </a:endParaRPr>
          </a:p>
          <a:p>
            <a:pPr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smtClean="0">
                <a:latin typeface="Times New Roman" pitchFamily="18" charset="0"/>
              </a:rPr>
              <a:t>In MS-DOS, Shell name is COMMAND.COM which is also used for same purpose, but it's not as powerful as Linux Shells are!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986713" cy="5029200"/>
          </a:xfr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spcBef>
                <a:spcPts val="56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i="1" dirty="0" smtClean="0">
                <a:latin typeface="Times New Roman" pitchFamily="18" charset="0"/>
              </a:rPr>
              <a:t>Syntax: </a:t>
            </a:r>
            <a:br>
              <a:rPr lang="en-GB" sz="2400" i="1" dirty="0" smtClean="0">
                <a:latin typeface="Times New Roman" pitchFamily="18" charset="0"/>
              </a:rPr>
            </a:br>
            <a:r>
              <a:rPr lang="en-GB" sz="2400" b="1" dirty="0" smtClean="0">
                <a:latin typeface="Times New Roman" pitchFamily="18" charset="0"/>
              </a:rPr>
              <a:t>variable name=value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Rules for naming variables:</a:t>
            </a:r>
          </a:p>
          <a:p>
            <a:pPr lvl="1" algn="just" eaLnBrk="1" hangingPunct="1">
              <a:lnSpc>
                <a:spcPct val="90000"/>
              </a:lnSpc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Variable name must begin with Alphanumeric character or underscore character (_)</a:t>
            </a:r>
          </a:p>
          <a:p>
            <a:pPr lvl="1" algn="just" eaLnBrk="1" hangingPunct="1">
              <a:lnSpc>
                <a:spcPct val="90000"/>
              </a:lnSpc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Don't put spaces on either side of the equal sign when assigning value to variable</a:t>
            </a:r>
          </a:p>
          <a:p>
            <a:pPr lvl="1" algn="just" eaLnBrk="1" hangingPunct="1">
              <a:lnSpc>
                <a:spcPct val="90000"/>
              </a:lnSpc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Variables are case-sensitive, just like filename in Linux</a:t>
            </a:r>
          </a:p>
          <a:p>
            <a:pPr lvl="1" algn="just" eaLnBrk="1" hangingPunct="1">
              <a:lnSpc>
                <a:spcPct val="90000"/>
              </a:lnSpc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NULL variable (variable which has no value at the time of definition) can be defined as:</a:t>
            </a:r>
          </a:p>
          <a:p>
            <a:pPr lvl="2" eaLnBrk="1" hangingPunct="1">
              <a:lnSpc>
                <a:spcPct val="90000"/>
              </a:lnSpc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$ </a:t>
            </a:r>
            <a:r>
              <a:rPr lang="en-GB" sz="2400" dirty="0" err="1" smtClean="0">
                <a:latin typeface="Times New Roman" pitchFamily="18" charset="0"/>
              </a:rPr>
              <a:t>vech</a:t>
            </a:r>
            <a:r>
              <a:rPr lang="en-GB" sz="2400" dirty="0" smtClean="0">
                <a:latin typeface="Times New Roman" pitchFamily="18" charset="0"/>
              </a:rPr>
              <a:t>=</a:t>
            </a:r>
          </a:p>
          <a:p>
            <a:pPr lvl="1" eaLnBrk="1" hangingPunct="1">
              <a:lnSpc>
                <a:spcPct val="90000"/>
              </a:lnSpc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Do not use ?,* etc, to name your variable names 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Variable value can be accessed using $</a:t>
            </a:r>
            <a:r>
              <a:rPr lang="en-GB" sz="2400" dirty="0" err="1" smtClean="0">
                <a:latin typeface="Times New Roman" pitchFamily="18" charset="0"/>
              </a:rPr>
              <a:t>vname</a:t>
            </a:r>
            <a:endParaRPr lang="en-GB" sz="2400" dirty="0" smtClean="0">
              <a:latin typeface="Times New Roman" pitchFamily="18" charset="0"/>
            </a:endParaRP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User defined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2888" y="1014413"/>
            <a:ext cx="8713787" cy="5229225"/>
          </a:xfrm>
        </p:spPr>
        <p:txBody>
          <a:bodyPr lIns="0" tIns="0" rIns="0" bIns="0"/>
          <a:lstStyle/>
          <a:p>
            <a:pPr eaLnBrk="1" hangingPunct="1">
              <a:spcBef>
                <a:spcPts val="56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i="1" smtClean="0">
                <a:latin typeface="Times New Roman" pitchFamily="18" charset="0"/>
              </a:rPr>
              <a:t>Syntax:</a:t>
            </a:r>
          </a:p>
          <a:p>
            <a:pPr lvl="1" eaLnBrk="1" hangingPunct="1">
              <a:lnSpc>
                <a:spcPct val="104000"/>
              </a:lnSpc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expr op1 math-operator op2</a:t>
            </a:r>
            <a:br>
              <a:rPr lang="en-GB" smtClean="0">
                <a:latin typeface="Times New Roman" pitchFamily="18" charset="0"/>
              </a:rPr>
            </a:br>
            <a:r>
              <a:rPr lang="en-GB" smtClean="0">
                <a:latin typeface="Times New Roman" pitchFamily="18" charset="0"/>
              </a:rPr>
              <a:t/>
            </a:r>
            <a:br>
              <a:rPr lang="en-GB" smtClean="0">
                <a:latin typeface="Times New Roman" pitchFamily="18" charset="0"/>
              </a:rPr>
            </a:br>
            <a:r>
              <a:rPr lang="en-GB" i="1" smtClean="0">
                <a:latin typeface="Times New Roman" pitchFamily="18" charset="0"/>
              </a:rPr>
              <a:t>Examples: </a:t>
            </a:r>
            <a:br>
              <a:rPr lang="en-GB" i="1" smtClean="0">
                <a:latin typeface="Times New Roman" pitchFamily="18" charset="0"/>
              </a:rPr>
            </a:br>
            <a:r>
              <a:rPr lang="en-GB" smtClean="0">
                <a:latin typeface="Times New Roman" pitchFamily="18" charset="0"/>
              </a:rPr>
              <a:t>$ expr 1 + 3</a:t>
            </a:r>
            <a:br>
              <a:rPr lang="en-GB" smtClean="0">
                <a:latin typeface="Times New Roman" pitchFamily="18" charset="0"/>
              </a:rPr>
            </a:br>
            <a:r>
              <a:rPr lang="en-GB" smtClean="0">
                <a:latin typeface="Times New Roman" pitchFamily="18" charset="0"/>
              </a:rPr>
              <a:t>$ expr 2 - 1</a:t>
            </a:r>
            <a:br>
              <a:rPr lang="en-GB" smtClean="0">
                <a:latin typeface="Times New Roman" pitchFamily="18" charset="0"/>
              </a:rPr>
            </a:br>
            <a:r>
              <a:rPr lang="en-GB" smtClean="0">
                <a:latin typeface="Times New Roman" pitchFamily="18" charset="0"/>
              </a:rPr>
              <a:t>$ expr 10 / 2</a:t>
            </a:r>
            <a:br>
              <a:rPr lang="en-GB" smtClean="0">
                <a:latin typeface="Times New Roman" pitchFamily="18" charset="0"/>
              </a:rPr>
            </a:br>
            <a:r>
              <a:rPr lang="en-GB" smtClean="0">
                <a:latin typeface="Times New Roman" pitchFamily="18" charset="0"/>
              </a:rPr>
              <a:t>$ expr 20 % 3</a:t>
            </a:r>
            <a:br>
              <a:rPr lang="en-GB" smtClean="0">
                <a:latin typeface="Times New Roman" pitchFamily="18" charset="0"/>
              </a:rPr>
            </a:br>
            <a:r>
              <a:rPr lang="en-GB" smtClean="0">
                <a:latin typeface="Times New Roman" pitchFamily="18" charset="0"/>
              </a:rPr>
              <a:t>$ expr 10 \* 3</a:t>
            </a:r>
            <a:br>
              <a:rPr lang="en-GB" smtClean="0">
                <a:latin typeface="Times New Roman" pitchFamily="18" charset="0"/>
              </a:rPr>
            </a:br>
            <a:r>
              <a:rPr lang="en-GB" smtClean="0">
                <a:latin typeface="Times New Roman" pitchFamily="18" charset="0"/>
              </a:rPr>
              <a:t>$ echo `expr 6 + 3`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Shell Arithmetic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</p:spPr>
        <p:txBody>
          <a:bodyPr lIns="0" tIns="0" rIns="0" bIns="0"/>
          <a:lstStyle/>
          <a:p>
            <a:pPr algn="just" eaLnBrk="1" hangingPunct="1">
              <a:lnSpc>
                <a:spcPct val="94000"/>
              </a:lnSpc>
              <a:spcBef>
                <a:spcPts val="41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In Linux when a particular command/shell script is executed, it returns two type of values, signifying success or failure</a:t>
            </a:r>
          </a:p>
          <a:p>
            <a:pPr algn="just" eaLnBrk="1" hangingPunct="1">
              <a:lnSpc>
                <a:spcPct val="89000"/>
              </a:lnSpc>
              <a:spcBef>
                <a:spcPts val="41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algn="just" eaLnBrk="1" hangingPunct="1">
              <a:lnSpc>
                <a:spcPct val="89000"/>
              </a:lnSpc>
              <a:spcBef>
                <a:spcPts val="41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This value, returned via </a:t>
            </a:r>
            <a:r>
              <a:rPr lang="en-GB" sz="2400" b="1" smtClean="0">
                <a:latin typeface="Times New Roman" pitchFamily="18" charset="0"/>
              </a:rPr>
              <a:t>return </a:t>
            </a:r>
            <a:r>
              <a:rPr lang="en-GB" sz="2400" smtClean="0">
                <a:latin typeface="Times New Roman" pitchFamily="18" charset="0"/>
              </a:rPr>
              <a:t>statement, is known as </a:t>
            </a:r>
            <a:r>
              <a:rPr lang="en-GB" sz="2400" i="1" smtClean="0">
                <a:latin typeface="Times New Roman" pitchFamily="18" charset="0"/>
              </a:rPr>
              <a:t>Exit Status</a:t>
            </a:r>
            <a:r>
              <a:rPr lang="en-GB" sz="2400" smtClean="0">
                <a:latin typeface="Times New Roman" pitchFamily="18" charset="0"/>
              </a:rPr>
              <a:t>.</a:t>
            </a:r>
          </a:p>
          <a:p>
            <a:pPr algn="just" eaLnBrk="1" hangingPunct="1">
              <a:lnSpc>
                <a:spcPct val="89000"/>
              </a:lnSpc>
              <a:spcBef>
                <a:spcPts val="41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algn="just" eaLnBrk="1" hangingPunct="1">
              <a:lnSpc>
                <a:spcPct val="89000"/>
              </a:lnSpc>
              <a:spcBef>
                <a:spcPts val="41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These values can be used to check whether command or shell script executed successfully or not.</a:t>
            </a:r>
          </a:p>
          <a:p>
            <a:pPr lvl="1" algn="just" eaLnBrk="1" hangingPunct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If return </a:t>
            </a:r>
            <a:r>
              <a:rPr lang="en-GB" i="1" smtClean="0">
                <a:latin typeface="Times New Roman" pitchFamily="18" charset="0"/>
              </a:rPr>
              <a:t>value is zero</a:t>
            </a:r>
            <a:r>
              <a:rPr lang="en-GB" smtClean="0">
                <a:latin typeface="Times New Roman" pitchFamily="18" charset="0"/>
              </a:rPr>
              <a:t> (0), command is successful.</a:t>
            </a:r>
          </a:p>
          <a:p>
            <a:pPr lvl="1" algn="just" eaLnBrk="1" hangingPunct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If return </a:t>
            </a:r>
            <a:r>
              <a:rPr lang="en-GB" i="1" smtClean="0">
                <a:latin typeface="Times New Roman" pitchFamily="18" charset="0"/>
              </a:rPr>
              <a:t>value is nonzero</a:t>
            </a:r>
            <a:r>
              <a:rPr lang="en-GB" smtClean="0">
                <a:latin typeface="Times New Roman" pitchFamily="18" charset="0"/>
              </a:rPr>
              <a:t>, command is not successful or some sort of error executing command/shell script.</a:t>
            </a:r>
          </a:p>
          <a:p>
            <a:pPr algn="just" eaLnBrk="1" hangingPunct="1">
              <a:lnSpc>
                <a:spcPct val="89000"/>
              </a:lnSpc>
              <a:spcBef>
                <a:spcPts val="41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algn="just" eaLnBrk="1" hangingPunct="1">
              <a:lnSpc>
                <a:spcPct val="89000"/>
              </a:lnSpc>
              <a:spcBef>
                <a:spcPts val="41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$? </a:t>
            </a:r>
            <a:r>
              <a:rPr lang="en-GB" sz="2400" smtClean="0">
                <a:latin typeface="Times New Roman" pitchFamily="18" charset="0"/>
              </a:rPr>
              <a:t>can be used to find the exit status of last executed command.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Exit Status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986713" cy="502920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spcBef>
                <a:spcPts val="41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For e.g. (This example assumes that unknownfile does not exist )</a:t>
            </a:r>
            <a:br>
              <a:rPr lang="en-GB" sz="2400" smtClean="0">
                <a:latin typeface="Times New Roman" pitchFamily="18" charset="0"/>
              </a:rPr>
            </a:b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89000"/>
              </a:lnSpc>
              <a:spcBef>
                <a:spcPts val="41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$ </a:t>
            </a:r>
            <a:r>
              <a:rPr lang="en-GB" sz="2400" b="1" smtClean="0">
                <a:latin typeface="Times New Roman" pitchFamily="18" charset="0"/>
              </a:rPr>
              <a:t>rm unknownfile</a:t>
            </a:r>
            <a:r>
              <a:rPr lang="en-GB" sz="2400" smtClean="0">
                <a:latin typeface="Times New Roman" pitchFamily="18" charset="0"/>
              </a:rPr>
              <a:t> </a:t>
            </a:r>
            <a:br>
              <a:rPr lang="en-GB" sz="2400" smtClean="0">
                <a:latin typeface="Times New Roman" pitchFamily="18" charset="0"/>
              </a:rPr>
            </a:b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89000"/>
              </a:lnSpc>
              <a:spcBef>
                <a:spcPts val="41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It will show error as follows</a:t>
            </a:r>
            <a:br>
              <a:rPr lang="en-GB" sz="2400" smtClean="0">
                <a:latin typeface="Times New Roman" pitchFamily="18" charset="0"/>
              </a:rPr>
            </a:br>
            <a:r>
              <a:rPr lang="en-GB" sz="2400" b="1" smtClean="0">
                <a:latin typeface="Times New Roman" pitchFamily="18" charset="0"/>
              </a:rPr>
              <a:t>rm: cannot remove `unkownfile': No such file or directory</a:t>
            </a:r>
            <a:br>
              <a:rPr lang="en-GB" sz="2400" b="1" smtClean="0">
                <a:latin typeface="Times New Roman" pitchFamily="18" charset="0"/>
              </a:rPr>
            </a:br>
            <a:r>
              <a:rPr lang="en-GB" sz="2400" smtClean="0">
                <a:latin typeface="Times New Roman" pitchFamily="18" charset="0"/>
              </a:rPr>
              <a:t>and after that if you give command</a:t>
            </a:r>
            <a:br>
              <a:rPr lang="en-GB" sz="2400" smtClean="0">
                <a:latin typeface="Times New Roman" pitchFamily="18" charset="0"/>
              </a:rPr>
            </a:b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89000"/>
              </a:lnSpc>
              <a:spcBef>
                <a:spcPts val="41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$ echo $? </a:t>
            </a:r>
            <a:br>
              <a:rPr lang="en-GB" sz="2400" b="1" smtClean="0">
                <a:latin typeface="Times New Roman" pitchFamily="18" charset="0"/>
              </a:rPr>
            </a:br>
            <a:r>
              <a:rPr lang="en-GB" sz="2400" smtClean="0">
                <a:latin typeface="Times New Roman" pitchFamily="18" charset="0"/>
              </a:rPr>
              <a:t>it will print nonzero value to indicate error</a:t>
            </a:r>
          </a:p>
          <a:p>
            <a:pPr eaLnBrk="1" hangingPunct="1">
              <a:lnSpc>
                <a:spcPct val="89000"/>
              </a:lnSpc>
              <a:spcBef>
                <a:spcPts val="41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89000"/>
              </a:lnSpc>
              <a:spcBef>
                <a:spcPts val="41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The value of </a:t>
            </a:r>
            <a:r>
              <a:rPr lang="en-GB" sz="2400" b="1" smtClean="0">
                <a:latin typeface="Times New Roman" pitchFamily="18" charset="0"/>
              </a:rPr>
              <a:t>$? </a:t>
            </a:r>
            <a:r>
              <a:rPr lang="en-GB" sz="2400" smtClean="0">
                <a:latin typeface="Times New Roman" pitchFamily="18" charset="0"/>
              </a:rPr>
              <a:t>can be used in scripts for decision making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Exit status : 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312863"/>
            <a:ext cx="8329612" cy="5656262"/>
          </a:xfrm>
        </p:spPr>
        <p:txBody>
          <a:bodyPr lIns="90000" tIns="46800" rIns="90000" bIns="46800"/>
          <a:lstStyle/>
          <a:p>
            <a:pPr algn="just" eaLnBrk="1" hangingPunct="1"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 </a:t>
            </a:r>
            <a:r>
              <a:rPr lang="en-GB" sz="2400" b="1" smtClean="0">
                <a:latin typeface="Times New Roman" pitchFamily="18" charset="0"/>
              </a:rPr>
              <a:t>blank</a:t>
            </a:r>
            <a:r>
              <a:rPr lang="en-GB" sz="2400" smtClean="0">
                <a:latin typeface="Times New Roman" pitchFamily="18" charset="0"/>
              </a:rPr>
              <a:t> is a space or tab used to separate items</a:t>
            </a:r>
          </a:p>
          <a:p>
            <a:pPr algn="just" eaLnBrk="1" hangingPunct="1"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algn="just" eaLnBrk="1" hangingPunct="1"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 </a:t>
            </a:r>
            <a:r>
              <a:rPr lang="en-GB" sz="2400" b="1" smtClean="0">
                <a:latin typeface="Times New Roman" pitchFamily="18" charset="0"/>
              </a:rPr>
              <a:t>word (token)</a:t>
            </a:r>
            <a:r>
              <a:rPr lang="en-GB" sz="2400" smtClean="0">
                <a:latin typeface="Times New Roman" pitchFamily="18" charset="0"/>
              </a:rPr>
              <a:t> is a sequence of characters considered to be a single unit to the shell </a:t>
            </a:r>
          </a:p>
          <a:p>
            <a:pPr algn="just" eaLnBrk="1" hangingPunct="1"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algn="just" eaLnBrk="1" hangingPunct="1"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 </a:t>
            </a:r>
            <a:r>
              <a:rPr lang="en-GB" sz="2400" b="1" smtClean="0">
                <a:latin typeface="Times New Roman" pitchFamily="18" charset="0"/>
              </a:rPr>
              <a:t>name (identifier)</a:t>
            </a:r>
            <a:r>
              <a:rPr lang="en-GB" sz="2400" smtClean="0">
                <a:latin typeface="Times New Roman" pitchFamily="18" charset="0"/>
              </a:rPr>
              <a:t> is a word consisting of letters, numbers and underscore</a:t>
            </a:r>
          </a:p>
          <a:p>
            <a:pPr algn="just" eaLnBrk="1" hangingPunct="1"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algn="just" eaLnBrk="1" hangingPunct="1"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 </a:t>
            </a:r>
            <a:r>
              <a:rPr lang="en-GB" sz="2400" b="1" smtClean="0">
                <a:latin typeface="Times New Roman" pitchFamily="18" charset="0"/>
              </a:rPr>
              <a:t>meta character</a:t>
            </a:r>
            <a:r>
              <a:rPr lang="en-GB" sz="2400" smtClean="0">
                <a:latin typeface="Times New Roman" pitchFamily="18" charset="0"/>
              </a:rPr>
              <a:t> is a character that, when unquoted, separates words</a:t>
            </a:r>
          </a:p>
          <a:p>
            <a:pPr algn="just" eaLnBrk="1" hangingPunct="1"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algn="just" eaLnBrk="1" hangingPunct="1"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 </a:t>
            </a:r>
            <a:r>
              <a:rPr lang="en-GB" sz="2400" b="1" smtClean="0">
                <a:latin typeface="Times New Roman" pitchFamily="18" charset="0"/>
              </a:rPr>
              <a:t>Control Operator</a:t>
            </a:r>
            <a:r>
              <a:rPr lang="en-GB" sz="2400" smtClean="0">
                <a:latin typeface="Times New Roman" pitchFamily="18" charset="0"/>
              </a:rPr>
              <a:t> is a token that performs control function.</a:t>
            </a:r>
          </a:p>
          <a:p>
            <a:pPr algn="just" eaLnBrk="1" hangingPunct="1"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Shell Grammar -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5029200"/>
          </a:xfrm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err="1" smtClean="0">
                <a:latin typeface="Times New Roman" pitchFamily="18" charset="0"/>
              </a:rPr>
              <a:t>Metacharacter</a:t>
            </a:r>
            <a:r>
              <a:rPr lang="en-GB" sz="2400" b="1" dirty="0" smtClean="0">
                <a:latin typeface="Times New Roman" pitchFamily="18" charset="0"/>
              </a:rPr>
              <a:t>: Examples</a:t>
            </a:r>
          </a:p>
          <a:p>
            <a:pPr lvl="1" eaLnBrk="1" hangingPunct="1">
              <a:spcBef>
                <a:spcPts val="450"/>
              </a:spcBef>
              <a:buSzPct val="85000"/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>
              <a:latin typeface="Times New Roman" pitchFamily="18" charset="0"/>
            </a:endParaRPr>
          </a:p>
          <a:p>
            <a:pPr lvl="1" eaLnBrk="1" hangingPunct="1"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latin typeface="Times New Roman" pitchFamily="18" charset="0"/>
              </a:rPr>
              <a:t>|</a:t>
            </a:r>
            <a:r>
              <a:rPr lang="en-GB" dirty="0" smtClean="0">
                <a:latin typeface="Times New Roman" pitchFamily="18" charset="0"/>
              </a:rPr>
              <a:t> - the pipe symbol allows you to pass output to another command</a:t>
            </a:r>
          </a:p>
          <a:p>
            <a:pPr lvl="1" eaLnBrk="1" hangingPunct="1"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latin typeface="Times New Roman" pitchFamily="18" charset="0"/>
              </a:rPr>
              <a:t>&amp;</a:t>
            </a:r>
            <a:r>
              <a:rPr lang="en-GB" dirty="0" smtClean="0">
                <a:latin typeface="Times New Roman" pitchFamily="18" charset="0"/>
              </a:rPr>
              <a:t> - the ampersand allows you to run a process in the background</a:t>
            </a:r>
          </a:p>
          <a:p>
            <a:pPr lvl="1" eaLnBrk="1" hangingPunct="1"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latin typeface="Times New Roman" pitchFamily="18" charset="0"/>
              </a:rPr>
              <a:t>;</a:t>
            </a:r>
            <a:r>
              <a:rPr lang="en-GB" dirty="0" smtClean="0">
                <a:latin typeface="Times New Roman" pitchFamily="18" charset="0"/>
              </a:rPr>
              <a:t> - the semicolon allows you to sequence commands</a:t>
            </a:r>
          </a:p>
          <a:p>
            <a:pPr lvl="1" eaLnBrk="1" hangingPunct="1"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latin typeface="Times New Roman" pitchFamily="18" charset="0"/>
              </a:rPr>
              <a:t>&lt;</a:t>
            </a:r>
            <a:r>
              <a:rPr lang="en-GB" smtClean="0">
                <a:latin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</a:rPr>
              <a:t>- less than redirects input</a:t>
            </a:r>
          </a:p>
          <a:p>
            <a:pPr lvl="1" eaLnBrk="1" hangingPunct="1"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latin typeface="Times New Roman" pitchFamily="18" charset="0"/>
              </a:rPr>
              <a:t>&gt;</a:t>
            </a:r>
            <a:r>
              <a:rPr lang="en-GB" dirty="0" smtClean="0">
                <a:latin typeface="Times New Roman" pitchFamily="18" charset="0"/>
              </a:rPr>
              <a:t> - greater than redirects output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Shell Grammar - II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5988"/>
          </a:xfrm>
        </p:spPr>
        <p:txBody>
          <a:bodyPr lIns="90000" tIns="46800" rIns="90000" bIns="46800"/>
          <a:lstStyle/>
          <a:p>
            <a:pPr algn="just" eaLnBrk="1" hangingPunct="1"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smtClean="0">
                <a:latin typeface="Times New Roman" pitchFamily="18" charset="0"/>
              </a:rPr>
              <a:t>Control operators</a:t>
            </a:r>
            <a:r>
              <a:rPr lang="en-GB" sz="2400" dirty="0" smtClean="0">
                <a:latin typeface="Times New Roman" pitchFamily="18" charset="0"/>
              </a:rPr>
              <a:t>:</a:t>
            </a:r>
          </a:p>
          <a:p>
            <a:pPr lvl="1" algn="just" eaLnBrk="1" hangingPunct="1"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latin typeface="Times New Roman" pitchFamily="18" charset="0"/>
              </a:rPr>
              <a:t>||</a:t>
            </a:r>
            <a:r>
              <a:rPr lang="en-GB" dirty="0" smtClean="0">
                <a:latin typeface="Times New Roman" pitchFamily="18" charset="0"/>
              </a:rPr>
              <a:t> - executes a command depending upon failure of another</a:t>
            </a:r>
          </a:p>
          <a:p>
            <a:pPr lvl="1" algn="just" eaLnBrk="1" hangingPunct="1"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latin typeface="Times New Roman" pitchFamily="18" charset="0"/>
              </a:rPr>
              <a:t>&amp;&amp;</a:t>
            </a:r>
            <a:r>
              <a:rPr lang="en-GB" dirty="0" smtClean="0">
                <a:latin typeface="Times New Roman" pitchFamily="18" charset="0"/>
              </a:rPr>
              <a:t> - executes a command depending upon success of another</a:t>
            </a:r>
          </a:p>
          <a:p>
            <a:pPr algn="just" eaLnBrk="1" hangingPunct="1"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  <a:p>
            <a:pPr algn="just" eaLnBrk="1" hangingPunct="1"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A </a:t>
            </a:r>
            <a:r>
              <a:rPr lang="en-GB" sz="2400" b="1" dirty="0" smtClean="0">
                <a:latin typeface="Times New Roman" pitchFamily="18" charset="0"/>
              </a:rPr>
              <a:t>reserved word</a:t>
            </a:r>
            <a:r>
              <a:rPr lang="en-GB" sz="2400" dirty="0" smtClean="0">
                <a:latin typeface="Times New Roman" pitchFamily="18" charset="0"/>
              </a:rPr>
              <a:t> has special meaning to the shell and cannot be used for another purpose.  Example: if, then, else, </a:t>
            </a:r>
            <a:r>
              <a:rPr lang="en-GB" sz="2400" dirty="0" err="1" smtClean="0">
                <a:latin typeface="Times New Roman" pitchFamily="18" charset="0"/>
              </a:rPr>
              <a:t>fi</a:t>
            </a:r>
            <a:endParaRPr lang="en-GB" sz="2400" dirty="0" smtClean="0">
              <a:latin typeface="Times New Roman" pitchFamily="18" charset="0"/>
            </a:endParaRP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Shell Grammar - III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2578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The </a:t>
            </a:r>
            <a:r>
              <a:rPr lang="en-GB" sz="2400" b="1" smtClean="0">
                <a:latin typeface="Times New Roman" pitchFamily="18" charset="0"/>
              </a:rPr>
              <a:t>&amp;&amp;</a:t>
            </a:r>
            <a:r>
              <a:rPr lang="en-GB" sz="2400" smtClean="0">
                <a:latin typeface="Times New Roman" pitchFamily="18" charset="0"/>
              </a:rPr>
              <a:t> Operator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Causes a command to execute only if the preceding command completes successfully (exit status of 0)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Example: </a:t>
            </a:r>
            <a:r>
              <a:rPr lang="en-GB" b="1" smtClean="0">
                <a:solidFill>
                  <a:srgbClr val="3333CC"/>
                </a:solidFill>
                <a:latin typeface="Times New Roman" pitchFamily="18" charset="0"/>
              </a:rPr>
              <a:t>rm file4.txt &amp;&amp; ls</a:t>
            </a:r>
          </a:p>
          <a:p>
            <a:pPr lvl="2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The ls command will only execute if rm file4.txt completes successfully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The</a:t>
            </a:r>
            <a:r>
              <a:rPr lang="en-GB" sz="2400" b="1" smtClean="0">
                <a:latin typeface="Times New Roman" pitchFamily="18" charset="0"/>
              </a:rPr>
              <a:t> ||</a:t>
            </a:r>
            <a:r>
              <a:rPr lang="en-GB" sz="2400" smtClean="0">
                <a:latin typeface="Times New Roman" pitchFamily="18" charset="0"/>
              </a:rPr>
              <a:t> Operator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Causes a command to execute only if the preceding command completes unsuccessfully (exit status of 1)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Example: </a:t>
            </a:r>
            <a:r>
              <a:rPr lang="en-GB" b="1" smtClean="0">
                <a:solidFill>
                  <a:srgbClr val="3333CC"/>
                </a:solidFill>
                <a:latin typeface="Times New Roman" pitchFamily="18" charset="0"/>
              </a:rPr>
              <a:t>rm file4.txt || pwd</a:t>
            </a:r>
          </a:p>
          <a:p>
            <a:pPr lvl="2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The ls command will only execute if rm file4.txt completes unsuccessfully</a:t>
            </a:r>
          </a:p>
        </p:txBody>
      </p:sp>
      <p:sp>
        <p:nvSpPr>
          <p:cNvPr id="54275" name="Rectangle 6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Command Separators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88300" cy="4635500"/>
          </a:xfrm>
        </p:spPr>
        <p:txBody>
          <a:bodyPr lIns="0" tIns="0" rIns="0" bIns="0"/>
          <a:lstStyle/>
          <a:p>
            <a:pPr marL="322263" indent="-322263" eaLnBrk="1" hangingPunct="1"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latin typeface="Times New Roman" pitchFamily="18" charset="0"/>
              </a:rPr>
              <a:t>Logical </a:t>
            </a:r>
          </a:p>
          <a:p>
            <a:pPr marL="722313" lvl="1" indent="-265113" eaLnBrk="1" hangingPunct="1">
              <a:spcBef>
                <a:spcPts val="438"/>
              </a:spcBef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b="1" dirty="0" smtClean="0">
                <a:latin typeface="Times New Roman" pitchFamily="18" charset="0"/>
              </a:rPr>
              <a:t>-a: and</a:t>
            </a:r>
          </a:p>
          <a:p>
            <a:pPr marL="722313" lvl="1" indent="-265113" eaLnBrk="1" hangingPunct="1">
              <a:spcBef>
                <a:spcPts val="438"/>
              </a:spcBef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b="1" dirty="0" smtClean="0">
                <a:latin typeface="Times New Roman" pitchFamily="18" charset="0"/>
              </a:rPr>
              <a:t>-o: or</a:t>
            </a:r>
          </a:p>
          <a:p>
            <a:pPr marL="722313" lvl="1" indent="-265113" eaLnBrk="1" hangingPunct="1">
              <a:spcBef>
                <a:spcPts val="438"/>
              </a:spcBef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b="1" dirty="0" smtClean="0">
                <a:latin typeface="Times New Roman" pitchFamily="18" charset="0"/>
              </a:rPr>
              <a:t>!: not</a:t>
            </a:r>
          </a:p>
          <a:p>
            <a:pPr marL="722313" lvl="1" indent="-265113" eaLnBrk="1" hangingPunct="1">
              <a:spcBef>
                <a:spcPts val="438"/>
              </a:spcBef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b="1" dirty="0" smtClean="0">
              <a:latin typeface="Times New Roman" pitchFamily="18" charset="0"/>
            </a:endParaRPr>
          </a:p>
          <a:p>
            <a:pPr marL="322263" indent="-322263" eaLnBrk="1" hangingPunct="1"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latin typeface="Times New Roman" pitchFamily="18" charset="0"/>
              </a:rPr>
              <a:t>Comparison</a:t>
            </a:r>
          </a:p>
          <a:p>
            <a:pPr marL="722313" lvl="1" indent="-265113" eaLnBrk="1" hangingPunct="1">
              <a:spcBef>
                <a:spcPts val="438"/>
              </a:spcBef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b="1" dirty="0" smtClean="0">
                <a:latin typeface="Times New Roman" pitchFamily="18" charset="0"/>
              </a:rPr>
              <a:t>-</a:t>
            </a:r>
            <a:r>
              <a:rPr lang="en-GB" b="1" dirty="0" err="1" smtClean="0">
                <a:latin typeface="Times New Roman" pitchFamily="18" charset="0"/>
              </a:rPr>
              <a:t>eq</a:t>
            </a:r>
            <a:r>
              <a:rPr lang="en-GB" b="1" dirty="0" smtClean="0">
                <a:latin typeface="Times New Roman" pitchFamily="18" charset="0"/>
              </a:rPr>
              <a:t>, -ne, -</a:t>
            </a:r>
            <a:r>
              <a:rPr lang="en-GB" b="1" dirty="0" err="1" smtClean="0">
                <a:latin typeface="Times New Roman" pitchFamily="18" charset="0"/>
              </a:rPr>
              <a:t>lt</a:t>
            </a:r>
            <a:r>
              <a:rPr lang="en-GB" b="1" dirty="0" smtClean="0">
                <a:latin typeface="Times New Roman" pitchFamily="18" charset="0"/>
              </a:rPr>
              <a:t>, -</a:t>
            </a:r>
            <a:r>
              <a:rPr lang="en-GB" b="1" dirty="0" err="1" smtClean="0">
                <a:latin typeface="Times New Roman" pitchFamily="18" charset="0"/>
              </a:rPr>
              <a:t>gt</a:t>
            </a:r>
            <a:r>
              <a:rPr lang="en-GB" b="1" dirty="0" smtClean="0">
                <a:latin typeface="Times New Roman" pitchFamily="18" charset="0"/>
              </a:rPr>
              <a:t>, -le, -</a:t>
            </a:r>
            <a:r>
              <a:rPr lang="en-GB" b="1" dirty="0" err="1" smtClean="0">
                <a:latin typeface="Times New Roman" pitchFamily="18" charset="0"/>
              </a:rPr>
              <a:t>ge</a:t>
            </a:r>
            <a:r>
              <a:rPr lang="en-GB" b="1" dirty="0" smtClean="0">
                <a:latin typeface="Times New Roman" pitchFamily="18" charset="0"/>
              </a:rPr>
              <a:t>: Numerical Comparison</a:t>
            </a:r>
          </a:p>
          <a:p>
            <a:pPr marL="722313" lvl="1" indent="-265113" eaLnBrk="1" hangingPunct="1">
              <a:spcBef>
                <a:spcPts val="438"/>
              </a:spcBef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b="1" dirty="0" smtClean="0">
                <a:latin typeface="Times New Roman" pitchFamily="18" charset="0"/>
              </a:rPr>
              <a:t>=, != : String comparison</a:t>
            </a:r>
          </a:p>
          <a:p>
            <a:pPr marL="722313" lvl="1" indent="-265113" eaLnBrk="1" hangingPunct="1">
              <a:spcBef>
                <a:spcPts val="438"/>
              </a:spcBef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b="1" dirty="0" smtClean="0">
                <a:latin typeface="Times New Roman" pitchFamily="18" charset="0"/>
              </a:rPr>
              <a:t>-z: check string against null</a:t>
            </a:r>
          </a:p>
          <a:p>
            <a:pPr marL="322263" indent="-322263" eaLnBrk="1" hangingPunct="1"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2400" b="1" dirty="0" smtClean="0">
              <a:latin typeface="Times New Roman" pitchFamily="18" charset="0"/>
            </a:endParaRP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Operators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55650" y="2595563"/>
            <a:ext cx="7758113" cy="900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buSzPct val="123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smtClean="0"/>
              <a:t>Decision Structures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b="1" dirty="0" err="1" smtClean="0">
                <a:latin typeface="+mj-lt"/>
              </a:rPr>
              <a:t>Sh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(1971) – Developed by Ken Thompson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    </a:t>
            </a:r>
            <a:r>
              <a:rPr lang="en-US" sz="1800" dirty="0" smtClean="0">
                <a:latin typeface="+mj-lt"/>
              </a:rPr>
              <a:t>- Introduced the concept of pipes, filters and redirection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+mj-lt"/>
              </a:rPr>
              <a:t>	 </a:t>
            </a:r>
            <a:r>
              <a:rPr lang="en-US" sz="1800" dirty="0" smtClean="0">
                <a:latin typeface="+mj-lt"/>
              </a:rPr>
              <a:t>      Lacked the ability to script.</a:t>
            </a:r>
          </a:p>
          <a:p>
            <a:pPr>
              <a:defRPr/>
            </a:pPr>
            <a:endParaRPr lang="en-US" sz="2000" b="1" dirty="0" smtClean="0">
              <a:latin typeface="+mj-lt"/>
            </a:endParaRPr>
          </a:p>
          <a:p>
            <a:pPr>
              <a:defRPr/>
            </a:pPr>
            <a:r>
              <a:rPr lang="en-US" sz="2000" b="1" dirty="0" smtClean="0">
                <a:latin typeface="+mj-lt"/>
              </a:rPr>
              <a:t>Bourne</a:t>
            </a:r>
            <a:r>
              <a:rPr lang="en-US" sz="2000" dirty="0" smtClean="0">
                <a:latin typeface="+mj-lt"/>
              </a:rPr>
              <a:t> (1977) – Developed by Stephen Bourne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- Introduced the concepts of scripting, control flows, string literals and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command substitution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- Lacked the ability to define functions</a:t>
            </a:r>
          </a:p>
          <a:p>
            <a:pPr marL="0" indent="0">
              <a:buFontTx/>
              <a:buNone/>
              <a:defRPr/>
            </a:pPr>
            <a:endParaRPr lang="en-US" sz="2000" dirty="0" smtClean="0">
              <a:latin typeface="+mj-lt"/>
            </a:endParaRPr>
          </a:p>
          <a:p>
            <a:pPr>
              <a:defRPr/>
            </a:pPr>
            <a:r>
              <a:rPr lang="en-US" sz="2000" b="1" dirty="0" err="1" smtClean="0">
                <a:latin typeface="+mj-lt"/>
              </a:rPr>
              <a:t>Korn</a:t>
            </a:r>
            <a:r>
              <a:rPr lang="en-US" sz="2000" dirty="0" smtClean="0">
                <a:latin typeface="+mj-lt"/>
              </a:rPr>
              <a:t> (1978) – Developed by David </a:t>
            </a:r>
            <a:r>
              <a:rPr lang="en-US" sz="2000" dirty="0" err="1" smtClean="0">
                <a:latin typeface="+mj-lt"/>
              </a:rPr>
              <a:t>Korn</a:t>
            </a:r>
            <a:r>
              <a:rPr lang="en-US" sz="2000" dirty="0" smtClean="0">
                <a:latin typeface="+mj-lt"/>
              </a:rPr>
              <a:t>		(also called </a:t>
            </a:r>
            <a:r>
              <a:rPr lang="en-US" sz="2000" b="1" i="1" dirty="0" err="1" smtClean="0">
                <a:latin typeface="+mj-lt"/>
              </a:rPr>
              <a:t>ksh</a:t>
            </a:r>
            <a:r>
              <a:rPr lang="en-US" sz="2000" dirty="0" smtClean="0">
                <a:latin typeface="+mj-lt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- Includes features from other shells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- Includes advanced features from Ruby and Python languages like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floating point arithmetic and arrays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- File name completion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- History feature</a:t>
            </a:r>
          </a:p>
          <a:p>
            <a:pPr marL="0" indent="0">
              <a:buFontTx/>
              <a:buNone/>
              <a:defRPr/>
            </a:pPr>
            <a:endParaRPr lang="en-US" sz="3200" dirty="0" smtClean="0">
              <a:latin typeface="+mj-lt"/>
            </a:endParaRPr>
          </a:p>
        </p:txBody>
      </p:sp>
      <p:sp>
        <p:nvSpPr>
          <p:cNvPr id="5123" name="Rectangle 43"/>
          <p:cNvSpPr>
            <a:spLocks noChangeArrowheads="1"/>
          </p:cNvSpPr>
          <p:nvPr/>
        </p:nvSpPr>
        <p:spPr bwMode="auto">
          <a:xfrm>
            <a:off x="1600200" y="152400"/>
            <a:ext cx="624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Common Shells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88300" cy="4652963"/>
          </a:xfrm>
        </p:spPr>
        <p:txBody>
          <a:bodyPr lIns="0" tIns="0" rIns="0" bIns="0"/>
          <a:lstStyle/>
          <a:p>
            <a:pPr marL="322263" indent="-322263" algn="just" eaLnBrk="1" hangingPunct="1">
              <a:lnSpc>
                <a:spcPct val="90000"/>
              </a:lnSpc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latin typeface="Times New Roman" pitchFamily="18" charset="0"/>
              </a:rPr>
              <a:t>The shell requires you to follow strict syntax when implementing the if statement</a:t>
            </a:r>
          </a:p>
          <a:p>
            <a:pPr marL="322263" indent="-322263" algn="just" eaLnBrk="1" hangingPunct="1">
              <a:lnSpc>
                <a:spcPct val="90000"/>
              </a:lnSpc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2400" b="1" dirty="0" smtClean="0">
              <a:latin typeface="Times New Roman" pitchFamily="18" charset="0"/>
            </a:endParaRPr>
          </a:p>
          <a:p>
            <a:pPr marL="322263" indent="-322263" algn="just" eaLnBrk="1" hangingPunct="1">
              <a:lnSpc>
                <a:spcPct val="90000"/>
              </a:lnSpc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latin typeface="Times New Roman" pitchFamily="18" charset="0"/>
              </a:rPr>
              <a:t>The syntax of the if statement follows:</a:t>
            </a:r>
          </a:p>
          <a:p>
            <a:pPr lvl="2" algn="just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if [condition]</a:t>
            </a:r>
          </a:p>
          <a:p>
            <a:pPr lvl="2" algn="just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then</a:t>
            </a:r>
          </a:p>
          <a:p>
            <a:pPr lvl="3" algn="just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Statements</a:t>
            </a:r>
          </a:p>
          <a:p>
            <a:pPr lvl="2" algn="just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else</a:t>
            </a:r>
          </a:p>
          <a:p>
            <a:pPr lvl="3" eaLnBrk="1" hangingPunct="1">
              <a:lnSpc>
                <a:spcPct val="96000"/>
              </a:lnSpc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Statements</a:t>
            </a:r>
          </a:p>
          <a:p>
            <a:pPr lvl="2" algn="just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err="1" smtClean="0">
                <a:solidFill>
                  <a:srgbClr val="006600"/>
                </a:solidFill>
                <a:latin typeface="Times New Roman" pitchFamily="18" charset="0"/>
              </a:rPr>
              <a:t>fi</a:t>
            </a:r>
            <a:endParaRPr lang="en-GB" sz="2400" b="1" i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marL="322263" indent="-322263" algn="just" eaLnBrk="1" hangingPunct="1">
              <a:lnSpc>
                <a:spcPct val="90000"/>
              </a:lnSpc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22263" indent="-322263" algn="just" eaLnBrk="1" hangingPunct="1">
              <a:lnSpc>
                <a:spcPct val="90000"/>
              </a:lnSpc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if statements can be nested if required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if statement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88300" cy="4635500"/>
          </a:xfrm>
        </p:spPr>
        <p:txBody>
          <a:bodyPr lIns="0" tIns="0" rIns="0" bIns="0"/>
          <a:lstStyle/>
          <a:p>
            <a:pPr eaLnBrk="1" hangingPunct="1">
              <a:spcBef>
                <a:spcPts val="438"/>
              </a:spcBef>
              <a:buSzPct val="45000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latin typeface="Times New Roman" pitchFamily="18" charset="0"/>
              </a:rPr>
              <a:t>    The optional </a:t>
            </a:r>
            <a:r>
              <a:rPr lang="en-GB" sz="2400" b="1" dirty="0" err="1" smtClean="0">
                <a:latin typeface="Times New Roman" pitchFamily="18" charset="0"/>
              </a:rPr>
              <a:t>elif</a:t>
            </a:r>
            <a:r>
              <a:rPr lang="en-GB" sz="2400" b="1" dirty="0" smtClean="0">
                <a:latin typeface="Times New Roman" pitchFamily="18" charset="0"/>
              </a:rPr>
              <a:t> clause allows you to further test an if statement</a:t>
            </a:r>
          </a:p>
          <a:p>
            <a:pPr eaLnBrk="1" hangingPunct="1">
              <a:spcBef>
                <a:spcPts val="438"/>
              </a:spcBef>
              <a:buSzPct val="45000"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2400" b="1" dirty="0" smtClean="0">
              <a:latin typeface="Times New Roman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latin typeface="Times New Roman" pitchFamily="18" charset="0"/>
              </a:rPr>
              <a:t>	</a:t>
            </a: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if [condition]</a:t>
            </a:r>
          </a:p>
          <a:p>
            <a:pPr lvl="2" algn="just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then</a:t>
            </a:r>
          </a:p>
          <a:p>
            <a:pPr lvl="3" algn="just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Statements</a:t>
            </a:r>
          </a:p>
          <a:p>
            <a:pPr lvl="2" algn="just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err="1" smtClean="0">
                <a:solidFill>
                  <a:srgbClr val="006600"/>
                </a:solidFill>
                <a:latin typeface="Times New Roman" pitchFamily="18" charset="0"/>
              </a:rPr>
              <a:t>elif</a:t>
            </a: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 [condition]</a:t>
            </a:r>
          </a:p>
          <a:p>
            <a:pPr lvl="2" algn="just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then</a:t>
            </a:r>
          </a:p>
          <a:p>
            <a:pPr lvl="2" algn="just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     Statements</a:t>
            </a:r>
          </a:p>
          <a:p>
            <a:pPr lvl="2" algn="just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else</a:t>
            </a:r>
          </a:p>
          <a:p>
            <a:pPr lvl="3" eaLnBrk="1" hangingPunct="1">
              <a:lnSpc>
                <a:spcPct val="96000"/>
              </a:lnSpc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Statements</a:t>
            </a:r>
          </a:p>
          <a:p>
            <a:pPr lvl="2" algn="just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err="1" smtClean="0">
                <a:solidFill>
                  <a:srgbClr val="006600"/>
                </a:solidFill>
                <a:latin typeface="Times New Roman" pitchFamily="18" charset="0"/>
              </a:rPr>
              <a:t>fi</a:t>
            </a:r>
            <a:endParaRPr lang="en-GB" sz="2400" b="1" i="1" dirty="0" smtClean="0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elif clause in an if statement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988300" cy="4635500"/>
          </a:xfrm>
        </p:spPr>
        <p:txBody>
          <a:bodyPr lIns="0" tIns="0" rIns="0" bIns="0"/>
          <a:lstStyle/>
          <a:p>
            <a:pPr marL="322263" indent="-322263" eaLnBrk="1" hangingPunct="1">
              <a:lnSpc>
                <a:spcPct val="90000"/>
              </a:lnSpc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latin typeface="Times New Roman" pitchFamily="18" charset="0"/>
              </a:rPr>
              <a:t>Another decision structure</a:t>
            </a:r>
          </a:p>
          <a:p>
            <a:pPr marL="322263" indent="-322263" eaLnBrk="1" hangingPunct="1">
              <a:lnSpc>
                <a:spcPct val="90000"/>
              </a:lnSpc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2400" b="1" dirty="0" smtClean="0">
              <a:latin typeface="Times New Roman" pitchFamily="18" charset="0"/>
            </a:endParaRPr>
          </a:p>
          <a:p>
            <a:pPr marL="322263" indent="-322263" eaLnBrk="1" hangingPunct="1">
              <a:lnSpc>
                <a:spcPct val="90000"/>
              </a:lnSpc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latin typeface="Times New Roman" pitchFamily="18" charset="0"/>
              </a:rPr>
              <a:t>Use when a decision is based upon multiple inputs</a:t>
            </a:r>
          </a:p>
          <a:p>
            <a:pPr marL="322263" indent="-322263" eaLnBrk="1" hangingPunct="1">
              <a:lnSpc>
                <a:spcPct val="90000"/>
              </a:lnSpc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2400" b="1" dirty="0" smtClean="0">
              <a:latin typeface="Times New Roman" pitchFamily="18" charset="0"/>
            </a:endParaRPr>
          </a:p>
          <a:p>
            <a:pPr marL="322263" indent="-322263" eaLnBrk="1" hangingPunct="1">
              <a:lnSpc>
                <a:spcPct val="90000"/>
              </a:lnSpc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latin typeface="Times New Roman" pitchFamily="18" charset="0"/>
              </a:rPr>
              <a:t>Syntax:</a:t>
            </a:r>
          </a:p>
          <a:p>
            <a:pPr lvl="2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case </a:t>
            </a: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word</a:t>
            </a: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 in</a:t>
            </a:r>
          </a:p>
          <a:p>
            <a:pPr lvl="3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Pattern1)</a:t>
            </a:r>
          </a:p>
          <a:p>
            <a:pPr lvl="3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 		</a:t>
            </a: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statements</a:t>
            </a: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;;</a:t>
            </a:r>
          </a:p>
          <a:p>
            <a:pPr lvl="3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Pattern2)</a:t>
            </a:r>
          </a:p>
          <a:p>
            <a:pPr lvl="3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 		</a:t>
            </a: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statements</a:t>
            </a: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;;</a:t>
            </a:r>
          </a:p>
          <a:p>
            <a:pPr lvl="2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err="1" smtClean="0">
                <a:solidFill>
                  <a:srgbClr val="006600"/>
                </a:solidFill>
                <a:latin typeface="Times New Roman" pitchFamily="18" charset="0"/>
              </a:rPr>
              <a:t>esac</a:t>
            </a:r>
            <a:endParaRPr lang="en-GB" sz="2400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marL="322263" indent="-322263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2400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marL="322263" indent="-322263" eaLnBrk="1" hangingPunct="1">
              <a:lnSpc>
                <a:spcPct val="90000"/>
              </a:lnSpc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latin typeface="Times New Roman" pitchFamily="18" charset="0"/>
              </a:rPr>
              <a:t>Can use * to match all patterns, ? to match a single character or […] for a range.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The case statement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3162300"/>
            <a:ext cx="7759700" cy="901700"/>
          </a:xfr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SzPct val="136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smtClean="0"/>
              <a:t>Looping Structures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88300" cy="4635500"/>
          </a:xfrm>
        </p:spPr>
        <p:txBody>
          <a:bodyPr lIns="0" tIns="0" rIns="0" bIns="0"/>
          <a:lstStyle/>
          <a:p>
            <a:pPr marL="322263" indent="-322263" algn="just" eaLnBrk="1" hangingPunct="1">
              <a:spcBef>
                <a:spcPts val="6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smtClean="0">
                <a:latin typeface="Times New Roman" pitchFamily="18" charset="0"/>
              </a:rPr>
              <a:t>A set of statements is executed till a condition evaluates to true</a:t>
            </a:r>
          </a:p>
          <a:p>
            <a:pPr marL="322263" indent="-322263" algn="just" eaLnBrk="1" hangingPunct="1">
              <a:spcBef>
                <a:spcPts val="638"/>
              </a:spcBef>
              <a:buSzPct val="236000"/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2400" b="1" smtClean="0">
              <a:latin typeface="Times New Roman" pitchFamily="18" charset="0"/>
            </a:endParaRPr>
          </a:p>
          <a:p>
            <a:pPr marL="322263" indent="-322263" algn="just" eaLnBrk="1" hangingPunct="1">
              <a:spcBef>
                <a:spcPts val="638"/>
              </a:spcBef>
              <a:buClr>
                <a:srgbClr val="006600"/>
              </a:buClr>
              <a:buSzPct val="236000"/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smtClean="0">
                <a:solidFill>
                  <a:srgbClr val="006600"/>
                </a:solidFill>
                <a:latin typeface="Times New Roman" pitchFamily="18" charset="0"/>
              </a:rPr>
              <a:t>while [ condition ]</a:t>
            </a:r>
          </a:p>
          <a:p>
            <a:pPr marL="322263" indent="-322263" algn="just" eaLnBrk="1" hangingPunct="1">
              <a:spcBef>
                <a:spcPts val="638"/>
              </a:spcBef>
              <a:buClr>
                <a:srgbClr val="006600"/>
              </a:buClr>
              <a:buSzPct val="236000"/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smtClean="0">
                <a:solidFill>
                  <a:srgbClr val="006600"/>
                </a:solidFill>
                <a:latin typeface="Times New Roman" pitchFamily="18" charset="0"/>
              </a:rPr>
              <a:t>do</a:t>
            </a:r>
          </a:p>
          <a:p>
            <a:pPr marL="722313" lvl="1" indent="-265113" algn="just" eaLnBrk="1" hangingPunct="1">
              <a:spcBef>
                <a:spcPts val="538"/>
              </a:spcBef>
              <a:buClr>
                <a:srgbClr val="006600"/>
              </a:buClr>
              <a:buSzPct val="337000"/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b="1" smtClean="0">
                <a:solidFill>
                  <a:srgbClr val="006600"/>
                </a:solidFill>
                <a:latin typeface="Times New Roman" pitchFamily="18" charset="0"/>
              </a:rPr>
              <a:t>statements</a:t>
            </a:r>
          </a:p>
          <a:p>
            <a:pPr marL="322263" indent="-322263" algn="just" eaLnBrk="1" hangingPunct="1">
              <a:spcBef>
                <a:spcPts val="638"/>
              </a:spcBef>
              <a:buClr>
                <a:srgbClr val="006600"/>
              </a:buClr>
              <a:buSzPct val="236000"/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smtClean="0">
                <a:solidFill>
                  <a:srgbClr val="006600"/>
                </a:solidFill>
                <a:latin typeface="Times New Roman" pitchFamily="18" charset="0"/>
              </a:rPr>
              <a:t>done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The while statement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988300" cy="5480050"/>
          </a:xfrm>
        </p:spPr>
        <p:txBody>
          <a:bodyPr lIns="0" tIns="0" rIns="0" bIns="0"/>
          <a:lstStyle/>
          <a:p>
            <a:pPr marL="322263" indent="-322263" eaLnBrk="1" hangingPunct="1"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latin typeface="Times New Roman" pitchFamily="18" charset="0"/>
              </a:rPr>
              <a:t>Use the break command to end a loop prematurely.</a:t>
            </a:r>
          </a:p>
          <a:p>
            <a:pPr marL="322263" indent="-322263" eaLnBrk="1" hangingPunct="1"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2400" b="1" dirty="0" smtClean="0">
              <a:latin typeface="Times New Roman" pitchFamily="18" charset="0"/>
            </a:endParaRPr>
          </a:p>
          <a:p>
            <a:pPr marL="322263" indent="-322263" eaLnBrk="1" hangingPunct="1"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latin typeface="Times New Roman" pitchFamily="18" charset="0"/>
              </a:rPr>
              <a:t>Example:</a:t>
            </a:r>
          </a:p>
          <a:p>
            <a:pPr marL="722313" lvl="1" indent="-265113" eaLnBrk="1" hangingPunct="1"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b="1" dirty="0" smtClean="0">
                <a:solidFill>
                  <a:srgbClr val="006600"/>
                </a:solidFill>
                <a:latin typeface="Times New Roman" pitchFamily="18" charset="0"/>
              </a:rPr>
              <a:t>count=1</a:t>
            </a:r>
          </a:p>
          <a:p>
            <a:pPr marL="722313" lvl="1" indent="-265113" eaLnBrk="1" hangingPunct="1"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b="1" dirty="0" smtClean="0">
                <a:solidFill>
                  <a:srgbClr val="006600"/>
                </a:solidFill>
                <a:latin typeface="Times New Roman" pitchFamily="18" charset="0"/>
              </a:rPr>
              <a:t>while [condition]</a:t>
            </a:r>
          </a:p>
          <a:p>
            <a:pPr marL="722313" lvl="1" indent="-265113" eaLnBrk="1" hangingPunct="1"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b="1" dirty="0" smtClean="0">
                <a:solidFill>
                  <a:srgbClr val="006600"/>
                </a:solidFill>
                <a:latin typeface="Times New Roman" pitchFamily="18" charset="0"/>
              </a:rPr>
              <a:t>do</a:t>
            </a:r>
          </a:p>
          <a:p>
            <a:pPr lvl="2" eaLnBrk="1" hangingPunct="1"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statements</a:t>
            </a:r>
          </a:p>
          <a:p>
            <a:pPr lvl="2" eaLnBrk="1" hangingPunct="1"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if [ $count –</a:t>
            </a:r>
            <a:r>
              <a:rPr lang="en-GB" sz="2400" b="1" dirty="0" err="1" smtClean="0">
                <a:solidFill>
                  <a:srgbClr val="006600"/>
                </a:solidFill>
                <a:latin typeface="Times New Roman" pitchFamily="18" charset="0"/>
              </a:rPr>
              <a:t>gt</a:t>
            </a: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 3 ]</a:t>
            </a:r>
          </a:p>
          <a:p>
            <a:pPr lvl="2" eaLnBrk="1" hangingPunct="1"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then</a:t>
            </a:r>
          </a:p>
          <a:p>
            <a:pPr lvl="4" eaLnBrk="1" hangingPunct="1">
              <a:spcBef>
                <a:spcPts val="438"/>
              </a:spcBef>
              <a:buClr>
                <a:srgbClr val="006600"/>
              </a:buClr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break </a:t>
            </a:r>
          </a:p>
          <a:p>
            <a:pPr lvl="2" eaLnBrk="1" hangingPunct="1"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err="1" smtClean="0">
                <a:solidFill>
                  <a:srgbClr val="006600"/>
                </a:solidFill>
                <a:latin typeface="Times New Roman" pitchFamily="18" charset="0"/>
              </a:rPr>
              <a:t>fi</a:t>
            </a:r>
            <a:endParaRPr lang="en-GB" sz="2400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lvl="2" eaLnBrk="1" hangingPunct="1"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statements</a:t>
            </a:r>
          </a:p>
          <a:p>
            <a:pPr marL="722313" lvl="1" indent="-265113" eaLnBrk="1" hangingPunct="1"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b="1" dirty="0" smtClean="0">
                <a:solidFill>
                  <a:srgbClr val="006600"/>
                </a:solidFill>
                <a:latin typeface="Times New Roman" pitchFamily="18" charset="0"/>
              </a:rPr>
              <a:t>done</a:t>
            </a:r>
          </a:p>
          <a:p>
            <a:pPr marL="322263" indent="-322263" eaLnBrk="1" hangingPunct="1">
              <a:spcBef>
                <a:spcPts val="438"/>
              </a:spcBef>
              <a:buClr>
                <a:srgbClr val="006600"/>
              </a:buClr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2400" b="1" dirty="0" smtClean="0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The while statement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88300" cy="4635500"/>
          </a:xfrm>
        </p:spPr>
        <p:txBody>
          <a:bodyPr lIns="0" tIns="0" rIns="0" bIns="0"/>
          <a:lstStyle/>
          <a:p>
            <a:pPr marL="322263" indent="-322263" algn="just" eaLnBrk="1" hangingPunct="1">
              <a:spcBef>
                <a:spcPts val="6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smtClean="0">
                <a:latin typeface="Times New Roman" pitchFamily="18" charset="0"/>
              </a:rPr>
              <a:t>A set of statements is executed till a condition does not evaluate to true</a:t>
            </a:r>
          </a:p>
          <a:p>
            <a:pPr marL="322263" indent="-322263" algn="just" eaLnBrk="1" hangingPunct="1">
              <a:spcBef>
                <a:spcPts val="638"/>
              </a:spcBef>
              <a:buSzPct val="236000"/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2400" b="1" smtClean="0">
              <a:latin typeface="Times New Roman" pitchFamily="18" charset="0"/>
            </a:endParaRPr>
          </a:p>
          <a:p>
            <a:pPr marL="322263" indent="-322263" algn="just" eaLnBrk="1" hangingPunct="1">
              <a:spcBef>
                <a:spcPts val="638"/>
              </a:spcBef>
              <a:buClr>
                <a:srgbClr val="006600"/>
              </a:buClr>
              <a:buSzPct val="236000"/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smtClean="0">
                <a:solidFill>
                  <a:srgbClr val="006600"/>
                </a:solidFill>
                <a:latin typeface="Times New Roman" pitchFamily="18" charset="0"/>
              </a:rPr>
              <a:t>until [ condition ]</a:t>
            </a:r>
          </a:p>
          <a:p>
            <a:pPr marL="322263" indent="-322263" algn="just" eaLnBrk="1" hangingPunct="1">
              <a:spcBef>
                <a:spcPts val="638"/>
              </a:spcBef>
              <a:buClr>
                <a:srgbClr val="006600"/>
              </a:buClr>
              <a:buSzPct val="236000"/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smtClean="0">
                <a:solidFill>
                  <a:srgbClr val="006600"/>
                </a:solidFill>
                <a:latin typeface="Times New Roman" pitchFamily="18" charset="0"/>
              </a:rPr>
              <a:t>do</a:t>
            </a:r>
          </a:p>
          <a:p>
            <a:pPr marL="722313" lvl="1" indent="-265113" algn="just" eaLnBrk="1" hangingPunct="1">
              <a:spcBef>
                <a:spcPts val="538"/>
              </a:spcBef>
              <a:buClr>
                <a:srgbClr val="006600"/>
              </a:buClr>
              <a:buSzPct val="337000"/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b="1" smtClean="0">
                <a:solidFill>
                  <a:srgbClr val="006600"/>
                </a:solidFill>
                <a:latin typeface="Times New Roman" pitchFamily="18" charset="0"/>
              </a:rPr>
              <a:t>statements</a:t>
            </a:r>
          </a:p>
          <a:p>
            <a:pPr marL="322263" indent="-322263" algn="just" eaLnBrk="1" hangingPunct="1">
              <a:spcBef>
                <a:spcPts val="638"/>
              </a:spcBef>
              <a:buClr>
                <a:srgbClr val="006600"/>
              </a:buClr>
              <a:buSzPct val="236000"/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smtClean="0">
                <a:solidFill>
                  <a:srgbClr val="006600"/>
                </a:solidFill>
                <a:latin typeface="Times New Roman" pitchFamily="18" charset="0"/>
              </a:rPr>
              <a:t>done</a:t>
            </a:r>
          </a:p>
          <a:p>
            <a:pPr marL="322263" indent="-322263" eaLnBrk="1" hangingPunct="1">
              <a:spcBef>
                <a:spcPts val="638"/>
              </a:spcBef>
              <a:buClr>
                <a:srgbClr val="006600"/>
              </a:buClr>
              <a:buSzPct val="236000"/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sz="2400" b="1" smtClean="0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The until statement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88300" cy="4692650"/>
          </a:xfrm>
        </p:spPr>
        <p:txBody>
          <a:bodyPr lIns="0" tIns="0" rIns="0" bIns="0"/>
          <a:lstStyle/>
          <a:p>
            <a:pPr marL="322263" indent="-322263" eaLnBrk="1" hangingPunct="1">
              <a:lnSpc>
                <a:spcPct val="90000"/>
              </a:lnSpc>
              <a:spcBef>
                <a:spcPts val="438"/>
              </a:spcBef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latin typeface="Times New Roman" pitchFamily="18" charset="0"/>
              </a:rPr>
              <a:t>The for statement syntax in the shell takes two forms:</a:t>
            </a:r>
          </a:p>
          <a:p>
            <a:pPr marL="722313" lvl="1" indent="-265113" eaLnBrk="1" hangingPunct="1">
              <a:lnSpc>
                <a:spcPct val="90000"/>
              </a:lnSpc>
              <a:spcBef>
                <a:spcPts val="438"/>
              </a:spcBef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b="1" dirty="0" smtClean="0">
                <a:latin typeface="Times New Roman" pitchFamily="18" charset="0"/>
              </a:rPr>
              <a:t>Word list form:</a:t>
            </a:r>
          </a:p>
          <a:p>
            <a:pPr lvl="2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for </a:t>
            </a: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variable</a:t>
            </a: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 in </a:t>
            </a: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list</a:t>
            </a:r>
          </a:p>
          <a:p>
            <a:pPr lvl="2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do</a:t>
            </a:r>
          </a:p>
          <a:p>
            <a:pPr lvl="3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statements</a:t>
            </a:r>
          </a:p>
          <a:p>
            <a:pPr lvl="2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smtClean="0">
                <a:solidFill>
                  <a:srgbClr val="006600"/>
                </a:solidFill>
                <a:latin typeface="Times New Roman" pitchFamily="18" charset="0"/>
              </a:rPr>
              <a:t>done</a:t>
            </a:r>
          </a:p>
          <a:p>
            <a:pPr marL="722313" lvl="1" indent="-265113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GB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marL="722313" lvl="1" indent="-265113" eaLnBrk="1" hangingPunct="1">
              <a:lnSpc>
                <a:spcPct val="90000"/>
              </a:lnSpc>
              <a:spcBef>
                <a:spcPts val="438"/>
              </a:spcBef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b="1" dirty="0" smtClean="0">
                <a:latin typeface="Times New Roman" pitchFamily="18" charset="0"/>
              </a:rPr>
              <a:t>Arithmetic expression form:</a:t>
            </a:r>
          </a:p>
          <a:p>
            <a:pPr lvl="2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for ((</a:t>
            </a:r>
            <a:r>
              <a:rPr lang="en-GB" sz="2400" b="1" i="1" dirty="0" err="1" smtClean="0">
                <a:solidFill>
                  <a:srgbClr val="006600"/>
                </a:solidFill>
                <a:latin typeface="Times New Roman" pitchFamily="18" charset="0"/>
              </a:rPr>
              <a:t>var</a:t>
            </a: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=init</a:t>
            </a: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; </a:t>
            </a: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test; </a:t>
            </a:r>
            <a:r>
              <a:rPr lang="en-GB" sz="2400" b="1" i="1" dirty="0" err="1" smtClean="0">
                <a:solidFill>
                  <a:srgbClr val="006600"/>
                </a:solidFill>
                <a:latin typeface="Times New Roman" pitchFamily="18" charset="0"/>
              </a:rPr>
              <a:t>incr</a:t>
            </a:r>
            <a:r>
              <a:rPr lang="en-GB" sz="2400" b="1" i="1" dirty="0" smtClean="0">
                <a:solidFill>
                  <a:srgbClr val="006600"/>
                </a:solidFill>
                <a:latin typeface="Times New Roman" pitchFamily="18" charset="0"/>
              </a:rPr>
              <a:t>))</a:t>
            </a:r>
          </a:p>
          <a:p>
            <a:pPr lvl="2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 typeface="Wingdings" pitchFamily="2" charset="2"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do</a:t>
            </a:r>
          </a:p>
          <a:p>
            <a:pPr lvl="3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Statements</a:t>
            </a:r>
          </a:p>
          <a:p>
            <a:pPr lvl="3" eaLnBrk="1" hangingPunct="1">
              <a:lnSpc>
                <a:spcPct val="90000"/>
              </a:lnSpc>
              <a:spcBef>
                <a:spcPts val="438"/>
              </a:spcBef>
              <a:buClr>
                <a:srgbClr val="006600"/>
              </a:buClr>
              <a:buFontTx/>
              <a:buNone/>
              <a:tabLst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b="1" dirty="0" smtClean="0">
                <a:solidFill>
                  <a:srgbClr val="006600"/>
                </a:solidFill>
                <a:latin typeface="Times New Roman" pitchFamily="18" charset="0"/>
              </a:rPr>
              <a:t>done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The for statement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648200"/>
          </a:xfrm>
        </p:spPr>
        <p:txBody>
          <a:bodyPr lIns="90000" tIns="46800" rIns="90000" bIns="46800"/>
          <a:lstStyle/>
          <a:p>
            <a:pPr eaLnBrk="1" hangingPunct="1">
              <a:spcBef>
                <a:spcPts val="22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Functions are self-contained blocks of code</a:t>
            </a:r>
          </a:p>
          <a:p>
            <a:pPr eaLnBrk="1" hangingPunct="1">
              <a:spcBef>
                <a:spcPts val="22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Functions can accept values and return a result</a:t>
            </a:r>
          </a:p>
          <a:p>
            <a:pPr eaLnBrk="1" hangingPunct="1">
              <a:spcBef>
                <a:spcPts val="22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Function code can be reused</a:t>
            </a:r>
          </a:p>
          <a:p>
            <a:pPr eaLnBrk="1" hangingPunct="1">
              <a:spcBef>
                <a:spcPts val="22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Functions reduce redundancy</a:t>
            </a:r>
          </a:p>
          <a:p>
            <a:pPr eaLnBrk="1" hangingPunct="1">
              <a:spcBef>
                <a:spcPts val="22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Functions provide for modular code</a:t>
            </a:r>
          </a:p>
        </p:txBody>
      </p:sp>
      <p:sp>
        <p:nvSpPr>
          <p:cNvPr id="69635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Understanding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82000" cy="55213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General format of a function in the shell:</a:t>
            </a:r>
          </a:p>
          <a:p>
            <a:pPr lvl="1" eaLnBrk="1" hangingPunct="1">
              <a:lnSpc>
                <a:spcPct val="85000"/>
              </a:lnSpc>
              <a:spcBef>
                <a:spcPts val="475"/>
              </a:spcBef>
              <a:buSzPct val="89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smtClean="0">
                <a:solidFill>
                  <a:srgbClr val="355E00"/>
                </a:solidFill>
                <a:latin typeface="Times New Roman" pitchFamily="18" charset="0"/>
              </a:rPr>
              <a:t>function </a:t>
            </a:r>
            <a:r>
              <a:rPr lang="en-GB" sz="2000" b="1" dirty="0" err="1" smtClean="0">
                <a:solidFill>
                  <a:srgbClr val="355E00"/>
                </a:solidFill>
                <a:latin typeface="Times New Roman" pitchFamily="18" charset="0"/>
              </a:rPr>
              <a:t>function</a:t>
            </a:r>
            <a:r>
              <a:rPr lang="en-GB" sz="2000" b="1" dirty="0" smtClean="0">
                <a:solidFill>
                  <a:srgbClr val="355E00"/>
                </a:solidFill>
                <a:latin typeface="Times New Roman" pitchFamily="18" charset="0"/>
              </a:rPr>
              <a:t>-name ()</a:t>
            </a:r>
          </a:p>
          <a:p>
            <a:pPr lvl="1" eaLnBrk="1" hangingPunct="1">
              <a:lnSpc>
                <a:spcPct val="85000"/>
              </a:lnSpc>
              <a:spcBef>
                <a:spcPts val="475"/>
              </a:spcBef>
              <a:buSzPct val="89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smtClean="0">
                <a:solidFill>
                  <a:srgbClr val="355E00"/>
                </a:solidFill>
                <a:latin typeface="Times New Roman" pitchFamily="18" charset="0"/>
              </a:rPr>
              <a:t>{</a:t>
            </a:r>
          </a:p>
          <a:p>
            <a:pPr lvl="2" eaLnBrk="1" hangingPunct="1">
              <a:lnSpc>
                <a:spcPct val="85000"/>
              </a:lnSpc>
              <a:spcBef>
                <a:spcPts val="350"/>
              </a:spcBef>
              <a:buSzPct val="69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smtClean="0">
                <a:solidFill>
                  <a:srgbClr val="355E00"/>
                </a:solidFill>
                <a:latin typeface="Times New Roman" pitchFamily="18" charset="0"/>
              </a:rPr>
              <a:t>list</a:t>
            </a:r>
          </a:p>
          <a:p>
            <a:pPr lvl="1" eaLnBrk="1" hangingPunct="1">
              <a:lnSpc>
                <a:spcPct val="85000"/>
              </a:lnSpc>
              <a:spcBef>
                <a:spcPts val="475"/>
              </a:spcBef>
              <a:buSzPct val="89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smtClean="0">
                <a:solidFill>
                  <a:srgbClr val="355E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Function name is required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Either the keyword “function” or the parentheses are required but can use both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The left and right braces are required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The commands in </a:t>
            </a:r>
            <a:r>
              <a:rPr lang="en-GB" sz="2000" i="1" dirty="0" smtClean="0">
                <a:latin typeface="Times New Roman" pitchFamily="18" charset="0"/>
              </a:rPr>
              <a:t>list</a:t>
            </a:r>
            <a:r>
              <a:rPr lang="en-GB" sz="2000" dirty="0" smtClean="0">
                <a:latin typeface="Times New Roman" pitchFamily="18" charset="0"/>
              </a:rPr>
              <a:t> are any valid shell commands</a:t>
            </a:r>
          </a:p>
        </p:txBody>
      </p:sp>
      <p:sp>
        <p:nvSpPr>
          <p:cNvPr id="70659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Components of a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1" dirty="0" smtClean="0">
                <a:latin typeface="+mj-lt"/>
              </a:rPr>
              <a:t>C </a:t>
            </a:r>
            <a:r>
              <a:rPr lang="en-US" sz="1800" dirty="0">
                <a:latin typeface="+mj-lt"/>
              </a:rPr>
              <a:t>(1978) – Developed by Bill </a:t>
            </a:r>
            <a:r>
              <a:rPr lang="en-US" sz="1800" dirty="0" smtClean="0">
                <a:latin typeface="+mj-lt"/>
              </a:rPr>
              <a:t>Joy			(also called </a:t>
            </a:r>
            <a:r>
              <a:rPr lang="en-US" sz="1800" b="1" i="1" dirty="0" err="1" smtClean="0">
                <a:latin typeface="+mj-lt"/>
              </a:rPr>
              <a:t>csh</a:t>
            </a:r>
            <a:r>
              <a:rPr lang="en-US" sz="1800" dirty="0" smtClean="0">
                <a:latin typeface="+mj-lt"/>
              </a:rPr>
              <a:t>)</a:t>
            </a:r>
            <a:endParaRPr lang="en-US" sz="1200" dirty="0">
              <a:latin typeface="+mj-lt"/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+mj-lt"/>
              </a:rPr>
              <a:t>	- Provides C language feel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+mj-lt"/>
              </a:rPr>
              <a:t>	- Advanced feature is Command history</a:t>
            </a:r>
          </a:p>
          <a:p>
            <a:pPr>
              <a:defRPr/>
            </a:pPr>
            <a:endParaRPr lang="en-US" sz="1800" dirty="0" smtClean="0">
              <a:latin typeface="+mj-lt"/>
            </a:endParaRPr>
          </a:p>
          <a:p>
            <a:pPr>
              <a:defRPr/>
            </a:pPr>
            <a:r>
              <a:rPr lang="en-US" sz="1800" b="1" dirty="0" err="1" smtClean="0">
                <a:latin typeface="+mj-lt"/>
              </a:rPr>
              <a:t>Tenex</a:t>
            </a:r>
            <a:r>
              <a:rPr lang="en-US" sz="1800" b="1" dirty="0" smtClean="0">
                <a:latin typeface="+mj-lt"/>
              </a:rPr>
              <a:t> C</a:t>
            </a:r>
            <a:r>
              <a:rPr lang="en-US" sz="1800" dirty="0" smtClean="0">
                <a:latin typeface="+mj-lt"/>
              </a:rPr>
              <a:t> (1983) – Developed by Ken Greer		(also called </a:t>
            </a:r>
            <a:r>
              <a:rPr lang="en-US" sz="1800" b="1" i="1" dirty="0" err="1" smtClean="0">
                <a:latin typeface="+mj-lt"/>
              </a:rPr>
              <a:t>tcsh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- Command line editing feature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- Command completion</a:t>
            </a:r>
          </a:p>
          <a:p>
            <a:pPr marL="0" indent="0">
              <a:buFontTx/>
              <a:buNone/>
              <a:defRPr/>
            </a:pPr>
            <a:r>
              <a:rPr lang="en-IN" sz="2000" dirty="0" smtClean="0">
                <a:latin typeface="+mj-lt"/>
              </a:rPr>
              <a:t>	</a:t>
            </a:r>
            <a:endParaRPr lang="en-US" sz="2000" dirty="0" smtClean="0">
              <a:latin typeface="+mj-lt"/>
            </a:endParaRPr>
          </a:p>
          <a:p>
            <a:pPr>
              <a:defRPr/>
            </a:pPr>
            <a:r>
              <a:rPr lang="en-US" sz="1800" b="1" dirty="0" smtClean="0">
                <a:latin typeface="+mj-lt"/>
              </a:rPr>
              <a:t>Bourne Again Shell </a:t>
            </a:r>
            <a:r>
              <a:rPr lang="en-US" sz="1800" dirty="0" smtClean="0">
                <a:latin typeface="+mj-lt"/>
              </a:rPr>
              <a:t>– Developed by </a:t>
            </a:r>
            <a:r>
              <a:rPr lang="en-US" sz="1800" dirty="0" err="1" smtClean="0">
                <a:latin typeface="+mj-lt"/>
              </a:rPr>
              <a:t>Brijan</a:t>
            </a:r>
            <a:r>
              <a:rPr lang="en-US" sz="1800" dirty="0" smtClean="0">
                <a:latin typeface="+mj-lt"/>
              </a:rPr>
              <a:t> Fox	(also called </a:t>
            </a:r>
            <a:r>
              <a:rPr lang="en-US" sz="1800" b="1" i="1" dirty="0" smtClean="0">
                <a:latin typeface="+mj-lt"/>
              </a:rPr>
              <a:t>bash)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- It combines the features of </a:t>
            </a:r>
            <a:r>
              <a:rPr lang="en-US" sz="1800" dirty="0" err="1" smtClean="0">
                <a:latin typeface="+mj-lt"/>
              </a:rPr>
              <a:t>Korn</a:t>
            </a:r>
            <a:r>
              <a:rPr lang="en-US" sz="1800" dirty="0" smtClean="0">
                <a:latin typeface="+mj-lt"/>
              </a:rPr>
              <a:t> and C shells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- Introduced some environment variables</a:t>
            </a:r>
          </a:p>
          <a:p>
            <a:pPr marL="0" indent="0">
              <a:buFontTx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- Default shell in Linux.</a:t>
            </a:r>
          </a:p>
          <a:p>
            <a:pPr marL="0" indent="0">
              <a:buFontTx/>
              <a:buNone/>
              <a:defRPr/>
            </a:pPr>
            <a:r>
              <a:rPr lang="en-IN" sz="2000" dirty="0" smtClean="0">
                <a:latin typeface="+mj-lt"/>
              </a:rPr>
              <a:t>	- specific </a:t>
            </a:r>
            <a:r>
              <a:rPr lang="en-IN" sz="2000" dirty="0">
                <a:latin typeface="+mj-lt"/>
              </a:rPr>
              <a:t>shell variables.</a:t>
            </a:r>
          </a:p>
          <a:p>
            <a:pPr marL="0" indent="0">
              <a:buFontTx/>
              <a:buNone/>
              <a:defRPr/>
            </a:pPr>
            <a:r>
              <a:rPr lang="en-IN" sz="2000" dirty="0" smtClean="0">
                <a:latin typeface="+mj-lt"/>
              </a:rPr>
              <a:t>	-  </a:t>
            </a:r>
            <a:r>
              <a:rPr lang="en-IN" sz="2000" dirty="0">
                <a:latin typeface="+mj-lt"/>
              </a:rPr>
              <a:t>some </a:t>
            </a:r>
            <a:r>
              <a:rPr lang="en-IN" sz="2000" dirty="0" smtClean="0">
                <a:latin typeface="+mj-lt"/>
              </a:rPr>
              <a:t>built-in </a:t>
            </a:r>
            <a:r>
              <a:rPr lang="en-IN" sz="2000" dirty="0">
                <a:latin typeface="+mj-lt"/>
              </a:rPr>
              <a:t>commands like set </a:t>
            </a:r>
            <a:r>
              <a:rPr lang="en-IN" sz="2000" dirty="0" smtClean="0">
                <a:latin typeface="+mj-lt"/>
              </a:rPr>
              <a:t>and man.</a:t>
            </a:r>
            <a:endParaRPr lang="en-IN" sz="2000" dirty="0">
              <a:latin typeface="+mj-lt"/>
            </a:endParaRPr>
          </a:p>
        </p:txBody>
      </p:sp>
      <p:sp>
        <p:nvSpPr>
          <p:cNvPr id="6147" name="Rectangle 43"/>
          <p:cNvSpPr>
            <a:spLocks noChangeArrowheads="1"/>
          </p:cNvSpPr>
          <p:nvPr/>
        </p:nvSpPr>
        <p:spPr bwMode="auto">
          <a:xfrm>
            <a:off x="1600200" y="152400"/>
            <a:ext cx="624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Common Shells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447800"/>
            <a:ext cx="8358187" cy="4648200"/>
          </a:xfrm>
        </p:spPr>
        <p:txBody>
          <a:bodyPr lIns="90000" tIns="46800" rIns="90000" bIns="46800"/>
          <a:lstStyle/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Calling a function: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Done by using its name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Example:</a:t>
            </a:r>
          </a:p>
          <a:p>
            <a:pPr lvl="2" eaLnBrk="1" hangingPunct="1">
              <a:lnSpc>
                <a:spcPct val="94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solidFill>
                  <a:srgbClr val="0000FF"/>
                </a:solidFill>
                <a:latin typeface="Times New Roman" pitchFamily="18" charset="0"/>
              </a:rPr>
              <a:t>function DisplayHello ()</a:t>
            </a:r>
          </a:p>
          <a:p>
            <a:pPr lvl="2" eaLnBrk="1" hangingPunct="1">
              <a:lnSpc>
                <a:spcPct val="94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solidFill>
                  <a:srgbClr val="0000FF"/>
                </a:solidFill>
                <a:latin typeface="Times New Roman" pitchFamily="18" charset="0"/>
              </a:rPr>
              <a:t>{</a:t>
            </a:r>
          </a:p>
          <a:p>
            <a:pPr lvl="3" eaLnBrk="1" hangingPunct="1">
              <a:lnSpc>
                <a:spcPct val="94000"/>
              </a:lnSpc>
              <a:spcBef>
                <a:spcPts val="450"/>
              </a:spcBef>
              <a:buSzPct val="144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solidFill>
                  <a:srgbClr val="0000FF"/>
                </a:solidFill>
                <a:latin typeface="Times New Roman" pitchFamily="18" charset="0"/>
              </a:rPr>
              <a:t>echo "hello"</a:t>
            </a:r>
          </a:p>
          <a:p>
            <a:pPr lvl="2" eaLnBrk="1" hangingPunct="1">
              <a:lnSpc>
                <a:spcPct val="94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solidFill>
                  <a:srgbClr val="0000FF"/>
                </a:solidFill>
                <a:latin typeface="Times New Roman" pitchFamily="18" charset="0"/>
              </a:rPr>
              <a:t>}</a:t>
            </a:r>
          </a:p>
          <a:p>
            <a:pPr lvl="2" eaLnBrk="1" hangingPunct="1">
              <a:lnSpc>
                <a:spcPct val="94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solidFill>
                  <a:srgbClr val="0000FF"/>
                </a:solidFill>
                <a:latin typeface="Times New Roman" pitchFamily="18" charset="0"/>
              </a:rPr>
              <a:t>DisplayHello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Function call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3713" y="1411288"/>
            <a:ext cx="8059737" cy="4648200"/>
          </a:xfrm>
        </p:spPr>
        <p:txBody>
          <a:bodyPr lIns="90000" tIns="46800" rIns="90000" bIns="46800"/>
          <a:lstStyle/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Functions are usually placed at the beginning of the script or prior to the function call</a:t>
            </a: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 function called prior to its definition will generate a “command not found” error</a:t>
            </a: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Functions are executed in context of the current shell (unlike shell scripts)</a:t>
            </a: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i="1" smtClean="0">
              <a:latin typeface="Times New Roman" pitchFamily="18" charset="0"/>
            </a:endParaRP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i="1" smtClean="0">
                <a:latin typeface="Times New Roman" pitchFamily="18" charset="0"/>
              </a:rPr>
              <a:t>Functions can be exported to subshells using </a:t>
            </a:r>
            <a:r>
              <a:rPr lang="en-GB" sz="2400" b="1" i="1" smtClean="0">
                <a:solidFill>
                  <a:srgbClr val="3333CC"/>
                </a:solidFill>
                <a:latin typeface="Times New Roman" pitchFamily="18" charset="0"/>
              </a:rPr>
              <a:t>export -f</a:t>
            </a:r>
          </a:p>
        </p:txBody>
      </p:sp>
      <p:sp>
        <p:nvSpPr>
          <p:cNvPr id="72707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Function basics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73075" y="1295400"/>
            <a:ext cx="8118475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800100" lvl="1" indent="-342900" algn="just">
              <a:spcBef>
                <a:spcPts val="6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723900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  <a:tab pos="9707563" algn="l"/>
              </a:tabLst>
            </a:pPr>
            <a:r>
              <a:rPr lang="en-GB" sz="2000">
                <a:solidFill>
                  <a:srgbClr val="000000"/>
                </a:solidFill>
              </a:rPr>
              <a:t>On execution the parameters become the positional parameters</a:t>
            </a:r>
          </a:p>
          <a:p>
            <a:pPr marL="800100" lvl="1" indent="-342900" algn="just">
              <a:spcBef>
                <a:spcPts val="6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723900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  <a:tab pos="9707563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800100" lvl="1" indent="-342900" algn="just">
              <a:spcBef>
                <a:spcPts val="6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723900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  <a:tab pos="9707563" algn="l"/>
              </a:tabLst>
            </a:pPr>
            <a:r>
              <a:rPr lang="en-GB" sz="2000">
                <a:solidFill>
                  <a:srgbClr val="000000"/>
                </a:solidFill>
              </a:rPr>
              <a:t>$0 remains unchanged</a:t>
            </a:r>
          </a:p>
          <a:p>
            <a:pPr marL="800100" lvl="1" indent="-342900" algn="just">
              <a:spcBef>
                <a:spcPts val="6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723900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  <a:tab pos="9707563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800100" lvl="1" indent="-342900" algn="just">
              <a:spcBef>
                <a:spcPts val="6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723900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  <a:tab pos="9707563" algn="l"/>
              </a:tabLst>
            </a:pPr>
            <a:r>
              <a:rPr lang="en-GB" sz="2000">
                <a:solidFill>
                  <a:srgbClr val="000000"/>
                </a:solidFill>
              </a:rPr>
              <a:t>Variables are shared between function and its caller</a:t>
            </a:r>
          </a:p>
          <a:p>
            <a:pPr marL="800100" lvl="1" indent="-342900" algn="just">
              <a:spcBef>
                <a:spcPts val="6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723900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  <a:tab pos="9707563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800100" lvl="1" indent="-342900" algn="just">
              <a:spcBef>
                <a:spcPts val="6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723900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  <a:tab pos="9707563" algn="l"/>
              </a:tabLst>
            </a:pPr>
            <a:r>
              <a:rPr lang="en-GB" sz="2000" i="1">
                <a:solidFill>
                  <a:srgbClr val="000000"/>
                </a:solidFill>
              </a:rPr>
              <a:t>return </a:t>
            </a:r>
            <a:r>
              <a:rPr lang="en-GB" sz="2000">
                <a:solidFill>
                  <a:srgbClr val="000000"/>
                </a:solidFill>
              </a:rPr>
              <a:t>returns control back to the caller &amp; the  positional parameters are restored to their original value</a:t>
            </a:r>
          </a:p>
          <a:p>
            <a:pPr marL="800100" lvl="1" indent="-342900" algn="just">
              <a:spcBef>
                <a:spcPts val="6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723900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  <a:tab pos="9707563" algn="l"/>
              </a:tabLst>
            </a:pPr>
            <a:endParaRPr lang="en-GB" sz="2000">
              <a:solidFill>
                <a:srgbClr val="000000"/>
              </a:solidFill>
            </a:endParaRPr>
          </a:p>
          <a:p>
            <a:pPr marL="800100" lvl="1" indent="-342900" algn="just">
              <a:spcBef>
                <a:spcPts val="6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723900" algn="l"/>
                <a:tab pos="1171575" algn="l"/>
                <a:tab pos="1620838" algn="l"/>
                <a:tab pos="2070100" algn="l"/>
                <a:tab pos="2519363" algn="l"/>
                <a:tab pos="2968625" algn="l"/>
                <a:tab pos="3417888" algn="l"/>
                <a:tab pos="3867150" algn="l"/>
                <a:tab pos="4316413" algn="l"/>
                <a:tab pos="4765675" algn="l"/>
                <a:tab pos="5214938" algn="l"/>
                <a:tab pos="5664200" algn="l"/>
                <a:tab pos="6113463" algn="l"/>
                <a:tab pos="6562725" algn="l"/>
                <a:tab pos="7011988" algn="l"/>
                <a:tab pos="7461250" algn="l"/>
                <a:tab pos="7910513" algn="l"/>
                <a:tab pos="8359775" algn="l"/>
                <a:tab pos="8809038" algn="l"/>
                <a:tab pos="9258300" algn="l"/>
                <a:tab pos="9707563" algn="l"/>
              </a:tabLst>
            </a:pPr>
            <a:r>
              <a:rPr lang="en-GB" sz="2000">
                <a:solidFill>
                  <a:srgbClr val="000000"/>
                </a:solidFill>
              </a:rPr>
              <a:t>Variables local to the function can be declared using </a:t>
            </a:r>
            <a:r>
              <a:rPr lang="en-GB" sz="2000" i="1">
                <a:solidFill>
                  <a:srgbClr val="000000"/>
                </a:solidFill>
              </a:rPr>
              <a:t>local </a:t>
            </a:r>
            <a:r>
              <a:rPr lang="en-GB" sz="2000">
                <a:solidFill>
                  <a:srgbClr val="000000"/>
                </a:solidFill>
              </a:rPr>
              <a:t>keyword</a:t>
            </a:r>
          </a:p>
        </p:txBody>
      </p:sp>
      <p:sp>
        <p:nvSpPr>
          <p:cNvPr id="73731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Function parameters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1014413"/>
            <a:ext cx="7808913" cy="5224462"/>
          </a:xfrm>
        </p:spPr>
        <p:txBody>
          <a:bodyPr/>
          <a:lstStyle/>
          <a:p>
            <a:pPr eaLnBrk="1" hangingPunct="1">
              <a:lnSpc>
                <a:spcPct val="96000"/>
              </a:lnSpc>
              <a:buSzPct val="39000"/>
              <a:buFontTx/>
              <a:buNone/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function testFunc ()</a:t>
            </a:r>
          </a:p>
          <a:p>
            <a:pPr eaLnBrk="1" hangingPunct="1">
              <a:lnSpc>
                <a:spcPct val="94000"/>
              </a:lnSpc>
              <a:buSzPct val="39000"/>
              <a:buFontTx/>
              <a:buNone/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4000"/>
              </a:lnSpc>
              <a:buSzPct val="39000"/>
              <a:buFontTx/>
              <a:buNone/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  for i in $*</a:t>
            </a:r>
          </a:p>
          <a:p>
            <a:pPr eaLnBrk="1" hangingPunct="1">
              <a:lnSpc>
                <a:spcPct val="94000"/>
              </a:lnSpc>
              <a:buSzPct val="39000"/>
              <a:buFontTx/>
              <a:buNone/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  do</a:t>
            </a:r>
          </a:p>
          <a:p>
            <a:pPr eaLnBrk="1" hangingPunct="1">
              <a:lnSpc>
                <a:spcPct val="94000"/>
              </a:lnSpc>
              <a:buSzPct val="39000"/>
              <a:buFontTx/>
              <a:buNone/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    echo $i</a:t>
            </a:r>
          </a:p>
          <a:p>
            <a:pPr eaLnBrk="1" hangingPunct="1">
              <a:lnSpc>
                <a:spcPct val="94000"/>
              </a:lnSpc>
              <a:buSzPct val="39000"/>
              <a:buFontTx/>
              <a:buNone/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  done</a:t>
            </a:r>
          </a:p>
          <a:p>
            <a:pPr eaLnBrk="1" hangingPunct="1">
              <a:lnSpc>
                <a:spcPct val="94000"/>
              </a:lnSpc>
              <a:buSzPct val="39000"/>
              <a:buFontTx/>
              <a:buNone/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4000"/>
              </a:lnSpc>
              <a:buSzPct val="39000"/>
              <a:buFontTx/>
              <a:buNone/>
            </a:pPr>
            <a:endParaRPr lang="en-GB" sz="2000" b="1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4000"/>
              </a:lnSpc>
              <a:buSzPct val="39000"/>
              <a:buFontTx/>
              <a:buNone/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for i in $*</a:t>
            </a:r>
          </a:p>
          <a:p>
            <a:pPr eaLnBrk="1" hangingPunct="1">
              <a:lnSpc>
                <a:spcPct val="94000"/>
              </a:lnSpc>
              <a:buSzPct val="39000"/>
              <a:buFontTx/>
              <a:buNone/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do</a:t>
            </a:r>
          </a:p>
          <a:p>
            <a:pPr eaLnBrk="1" hangingPunct="1">
              <a:lnSpc>
                <a:spcPct val="94000"/>
              </a:lnSpc>
              <a:buSzPct val="39000"/>
              <a:buFontTx/>
              <a:buNone/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  echo $i</a:t>
            </a:r>
          </a:p>
          <a:p>
            <a:pPr eaLnBrk="1" hangingPunct="1">
              <a:lnSpc>
                <a:spcPct val="94000"/>
              </a:lnSpc>
              <a:buSzPct val="39000"/>
              <a:buFontTx/>
              <a:buNone/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done</a:t>
            </a:r>
          </a:p>
          <a:p>
            <a:pPr eaLnBrk="1" hangingPunct="1">
              <a:lnSpc>
                <a:spcPct val="94000"/>
              </a:lnSpc>
              <a:buSzPct val="39000"/>
              <a:buFontTx/>
              <a:buNone/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testFunc 1 2 3</a:t>
            </a:r>
            <a:endParaRPr lang="en-US" sz="2000" smtClean="0"/>
          </a:p>
        </p:txBody>
      </p:sp>
      <p:sp>
        <p:nvSpPr>
          <p:cNvPr id="74755" name="Rectangle 6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Function :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001000" cy="5310187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Use the return command to cause a function return an exit status</a:t>
            </a: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General format:</a:t>
            </a:r>
          </a:p>
          <a:p>
            <a:pPr lvl="1" eaLnBrk="1" hangingPunct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3333CC"/>
                </a:solidFill>
                <a:latin typeface="Times New Roman" pitchFamily="18" charset="0"/>
              </a:rPr>
              <a:t>return</a:t>
            </a: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GB" b="1" i="1" smtClean="0">
                <a:solidFill>
                  <a:srgbClr val="3333CC"/>
                </a:solidFill>
                <a:latin typeface="Times New Roman" pitchFamily="18" charset="0"/>
              </a:rPr>
              <a:t>n</a:t>
            </a: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solidFill>
                <a:srgbClr val="33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Where </a:t>
            </a:r>
            <a:r>
              <a:rPr lang="en-GB" sz="2400" i="1" smtClean="0">
                <a:latin typeface="Times New Roman" pitchFamily="18" charset="0"/>
              </a:rPr>
              <a:t>n</a:t>
            </a:r>
            <a:r>
              <a:rPr lang="en-GB" sz="2400" smtClean="0">
                <a:latin typeface="Times New Roman" pitchFamily="18" charset="0"/>
              </a:rPr>
              <a:t> is the return status you specify</a:t>
            </a: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This value can be checked using $?</a:t>
            </a: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Typically 0 for success and non-zero for indicating cause of failure</a:t>
            </a:r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The return statement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001000" cy="5480050"/>
          </a:xfrm>
        </p:spPr>
        <p:txBody>
          <a:bodyPr lIns="90000" tIns="46800" rIns="90000" bIns="46800"/>
          <a:lstStyle/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Array is a variable containing a series of elements</a:t>
            </a: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>
              <a:latin typeface="Times New Roman" pitchFamily="18" charset="0"/>
            </a:endParaRP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Refer to elements using an integer called a subscript</a:t>
            </a: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>
              <a:latin typeface="Times New Roman" pitchFamily="18" charset="0"/>
            </a:endParaRP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Subscripts begin with 0</a:t>
            </a: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>
              <a:latin typeface="Times New Roman" pitchFamily="18" charset="0"/>
            </a:endParaRP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Use an array when you have values that are similar in nature</a:t>
            </a: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>
              <a:latin typeface="Times New Roman" pitchFamily="18" charset="0"/>
            </a:endParaRP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All the data in the array can be accessed by referencing the whole array variable </a:t>
            </a: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>
              <a:latin typeface="Times New Roman" pitchFamily="18" charset="0"/>
            </a:endParaRP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A single element can be accesses by using its subscript value</a:t>
            </a:r>
          </a:p>
        </p:txBody>
      </p:sp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5625" y="1543050"/>
            <a:ext cx="7926388" cy="3840163"/>
          </a:xfrm>
        </p:spPr>
        <p:txBody>
          <a:bodyPr lIns="90000" tIns="46800" rIns="90000" bIns="46800"/>
          <a:lstStyle/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Use the </a:t>
            </a:r>
            <a:r>
              <a:rPr lang="en-GB" sz="2400" b="1" smtClean="0">
                <a:solidFill>
                  <a:srgbClr val="0000FF"/>
                </a:solidFill>
                <a:latin typeface="Times New Roman" pitchFamily="18" charset="0"/>
              </a:rPr>
              <a:t>declare -a</a:t>
            </a:r>
            <a:r>
              <a:rPr lang="en-GB" sz="2400" smtClean="0">
                <a:latin typeface="Times New Roman" pitchFamily="18" charset="0"/>
              </a:rPr>
              <a:t> command to declare an array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Can use </a:t>
            </a:r>
            <a:r>
              <a:rPr lang="en-GB" sz="2400" b="1" smtClean="0">
                <a:solidFill>
                  <a:srgbClr val="0000FF"/>
                </a:solidFill>
                <a:latin typeface="Times New Roman" pitchFamily="18" charset="0"/>
              </a:rPr>
              <a:t>typeset -a</a:t>
            </a:r>
            <a:r>
              <a:rPr lang="en-GB" sz="2400" smtClean="0">
                <a:latin typeface="Times New Roman" pitchFamily="18" charset="0"/>
              </a:rPr>
              <a:t> command too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Example to declare an array named courses:</a:t>
            </a:r>
          </a:p>
          <a:p>
            <a:pPr lvl="1" eaLnBrk="1" hangingPunct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declare -a courses</a:t>
            </a:r>
          </a:p>
          <a:p>
            <a:pPr lvl="1" eaLnBrk="1" hangingPunct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declare -ia codes</a:t>
            </a:r>
          </a:p>
        </p:txBody>
      </p:sp>
      <p:sp>
        <p:nvSpPr>
          <p:cNvPr id="77827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Declaring an array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6482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After declaring an array, you need to assign values to it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Example to set the first to elements of the courses array:</a:t>
            </a:r>
          </a:p>
          <a:p>
            <a:pPr lvl="1" eaLnBrk="1" hangingPunct="1">
              <a:lnSpc>
                <a:spcPct val="94000"/>
              </a:lnSpc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courses[0]="MCA"</a:t>
            </a:r>
          </a:p>
          <a:p>
            <a:pPr lvl="1" eaLnBrk="1" hangingPunct="1">
              <a:lnSpc>
                <a:spcPct val="94000"/>
              </a:lnSpc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courses[1]="B Tech."</a:t>
            </a:r>
          </a:p>
          <a:p>
            <a:pPr eaLnBrk="1" hangingPunct="1">
              <a:lnSpc>
                <a:spcPct val="94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b="1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Another method is to assign multiple elements as in:</a:t>
            </a:r>
          </a:p>
          <a:p>
            <a:pPr lvl="1" eaLnBrk="1" hangingPunct="1">
              <a:lnSpc>
                <a:spcPct val="94000"/>
              </a:lnSpc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courses=("MCA" "B Tech. ")</a:t>
            </a:r>
          </a:p>
          <a:p>
            <a:pPr lvl="1" eaLnBrk="1" hangingPunct="1">
              <a:lnSpc>
                <a:spcPct val="94000"/>
              </a:lnSpc>
              <a:spcBef>
                <a:spcPts val="450"/>
              </a:spcBef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codes=(10 20 30)</a:t>
            </a: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550"/>
              </a:spcBef>
              <a:buSzPct val="8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Space acts as the element separator</a:t>
            </a: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Assigning values to array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31900"/>
            <a:ext cx="8001000" cy="52578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Syntax to refer to a single element of an array:</a:t>
            </a:r>
          </a:p>
          <a:p>
            <a:pPr lvl="1" eaLnBrk="1" hangingPunct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355E00"/>
                </a:solidFill>
                <a:latin typeface="Times New Roman" pitchFamily="18" charset="0"/>
              </a:rPr>
              <a:t>${</a:t>
            </a:r>
            <a:r>
              <a:rPr lang="en-GB" b="1" i="1" smtClean="0">
                <a:solidFill>
                  <a:srgbClr val="355E00"/>
                </a:solidFill>
                <a:latin typeface="Times New Roman" pitchFamily="18" charset="0"/>
              </a:rPr>
              <a:t>array-name</a:t>
            </a:r>
            <a:r>
              <a:rPr lang="en-GB" b="1" smtClean="0">
                <a:solidFill>
                  <a:srgbClr val="355E00"/>
                </a:solidFill>
                <a:latin typeface="Times New Roman" pitchFamily="18" charset="0"/>
              </a:rPr>
              <a:t>[</a:t>
            </a:r>
            <a:r>
              <a:rPr lang="en-GB" b="1" i="1" smtClean="0">
                <a:solidFill>
                  <a:srgbClr val="355E00"/>
                </a:solidFill>
                <a:latin typeface="Times New Roman" pitchFamily="18" charset="0"/>
              </a:rPr>
              <a:t>subscript</a:t>
            </a:r>
            <a:r>
              <a:rPr lang="en-GB" b="1" smtClean="0">
                <a:solidFill>
                  <a:srgbClr val="355E00"/>
                </a:solidFill>
                <a:latin typeface="Times New Roman" pitchFamily="18" charset="0"/>
              </a:rPr>
              <a:t>]}</a:t>
            </a: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Example to display the sixth element (subscript 5) in the courses array:</a:t>
            </a:r>
          </a:p>
          <a:p>
            <a:pPr lvl="1" eaLnBrk="1" hangingPunct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echo ${courses[5]}</a:t>
            </a: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Using array elements as rvalue:</a:t>
            </a:r>
          </a:p>
          <a:p>
            <a:pPr lvl="1" eaLnBrk="1" hangingPunct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course=${courses[5]}</a:t>
            </a: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The expression </a:t>
            </a:r>
            <a:r>
              <a:rPr lang="en-GB" sz="2400" b="1" smtClean="0">
                <a:solidFill>
                  <a:srgbClr val="0000FF"/>
                </a:solidFill>
                <a:latin typeface="Times New Roman" pitchFamily="18" charset="0"/>
              </a:rPr>
              <a:t>$courses[5]</a:t>
            </a:r>
          </a:p>
          <a:p>
            <a:pPr lvl="1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is treated as </a:t>
            </a:r>
            <a:r>
              <a:rPr lang="en-GB" b="1" u="sng" smtClean="0">
                <a:solidFill>
                  <a:srgbClr val="0000FF"/>
                </a:solidFill>
                <a:latin typeface="Times New Roman" pitchFamily="18" charset="0"/>
              </a:rPr>
              <a:t>$courses</a:t>
            </a:r>
            <a:r>
              <a:rPr lang="en-GB" b="1" smtClean="0">
                <a:latin typeface="Times New Roman" pitchFamily="18" charset="0"/>
              </a:rPr>
              <a:t> followed by</a:t>
            </a: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GB" b="1" u="sng" smtClean="0">
                <a:solidFill>
                  <a:srgbClr val="0000FF"/>
                </a:solidFill>
                <a:latin typeface="Times New Roman" pitchFamily="18" charset="0"/>
              </a:rPr>
              <a:t>[5]</a:t>
            </a:r>
          </a:p>
        </p:txBody>
      </p:sp>
      <p:sp>
        <p:nvSpPr>
          <p:cNvPr id="79875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Using array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6482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smtClean="0">
                <a:latin typeface="Times New Roman" pitchFamily="18" charset="0"/>
              </a:rPr>
              <a:t>Reference all of the array elements:</a:t>
            </a:r>
          </a:p>
          <a:p>
            <a:pPr lvl="1" eaLnBrk="1" hangingPunct="1">
              <a:lnSpc>
                <a:spcPct val="8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smtClean="0">
                <a:solidFill>
                  <a:srgbClr val="355E00"/>
                </a:solidFill>
                <a:latin typeface="Times New Roman" pitchFamily="18" charset="0"/>
              </a:rPr>
              <a:t>echo ${</a:t>
            </a:r>
            <a:r>
              <a:rPr lang="en-GB" sz="2000" b="1" i="1" dirty="0" smtClean="0">
                <a:solidFill>
                  <a:srgbClr val="355E00"/>
                </a:solidFill>
                <a:latin typeface="Times New Roman" pitchFamily="18" charset="0"/>
              </a:rPr>
              <a:t>array-name</a:t>
            </a:r>
            <a:r>
              <a:rPr lang="en-GB" sz="2000" b="1" dirty="0" smtClean="0">
                <a:solidFill>
                  <a:srgbClr val="355E00"/>
                </a:solidFill>
                <a:latin typeface="Times New Roman" pitchFamily="18" charset="0"/>
              </a:rPr>
              <a:t>[*]}     	 	or 		  echo ${</a:t>
            </a:r>
            <a:r>
              <a:rPr lang="en-GB" sz="2000" b="1" i="1" dirty="0" smtClean="0">
                <a:solidFill>
                  <a:srgbClr val="355E00"/>
                </a:solidFill>
                <a:latin typeface="Times New Roman" pitchFamily="18" charset="0"/>
              </a:rPr>
              <a:t>array-name</a:t>
            </a:r>
            <a:r>
              <a:rPr lang="en-GB" sz="2000" b="1" dirty="0" smtClean="0">
                <a:solidFill>
                  <a:srgbClr val="355E00"/>
                </a:solidFill>
                <a:latin typeface="Times New Roman" pitchFamily="18" charset="0"/>
              </a:rPr>
              <a:t>[@]}</a:t>
            </a:r>
          </a:p>
          <a:p>
            <a:pPr lvl="1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Example: </a:t>
            </a:r>
            <a:r>
              <a:rPr lang="en-GB" sz="2000" b="1" dirty="0" smtClean="0">
                <a:solidFill>
                  <a:srgbClr val="0000FF"/>
                </a:solidFill>
                <a:latin typeface="Times New Roman" pitchFamily="18" charset="0"/>
              </a:rPr>
              <a:t>echo ${courses[*]} 	 or 		echo ${courses[@]}</a:t>
            </a: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smtClean="0">
                <a:latin typeface="Times New Roman" pitchFamily="18" charset="0"/>
              </a:rPr>
              <a:t>Determine the number of array elements: </a:t>
            </a:r>
          </a:p>
          <a:p>
            <a:pPr lvl="1" eaLnBrk="1" hangingPunct="1">
              <a:lnSpc>
                <a:spcPct val="8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smtClean="0">
                <a:solidFill>
                  <a:srgbClr val="355E00"/>
                </a:solidFill>
                <a:latin typeface="Times New Roman" pitchFamily="18" charset="0"/>
              </a:rPr>
              <a:t>echo ${#</a:t>
            </a:r>
            <a:r>
              <a:rPr lang="en-GB" sz="2000" b="1" i="1" dirty="0" smtClean="0">
                <a:solidFill>
                  <a:srgbClr val="355E00"/>
                </a:solidFill>
                <a:latin typeface="Times New Roman" pitchFamily="18" charset="0"/>
              </a:rPr>
              <a:t>array-name</a:t>
            </a:r>
            <a:r>
              <a:rPr lang="en-GB" sz="2000" b="1" dirty="0" smtClean="0">
                <a:solidFill>
                  <a:srgbClr val="355E00"/>
                </a:solidFill>
                <a:latin typeface="Times New Roman" pitchFamily="18" charset="0"/>
              </a:rPr>
              <a:t>[*]}   		or  		  echo ${#</a:t>
            </a:r>
            <a:r>
              <a:rPr lang="en-GB" sz="2000" b="1" i="1" dirty="0" smtClean="0">
                <a:solidFill>
                  <a:srgbClr val="355E00"/>
                </a:solidFill>
                <a:latin typeface="Times New Roman" pitchFamily="18" charset="0"/>
              </a:rPr>
              <a:t>array-name</a:t>
            </a:r>
            <a:r>
              <a:rPr lang="en-GB" sz="2000" b="1" dirty="0" smtClean="0">
                <a:solidFill>
                  <a:srgbClr val="355E00"/>
                </a:solidFill>
                <a:latin typeface="Times New Roman" pitchFamily="18" charset="0"/>
              </a:rPr>
              <a:t>[@]}</a:t>
            </a:r>
          </a:p>
          <a:p>
            <a:pPr lvl="1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Example: </a:t>
            </a:r>
            <a:r>
              <a:rPr lang="en-GB" sz="2000" b="1" dirty="0" smtClean="0">
                <a:solidFill>
                  <a:srgbClr val="0000FF"/>
                </a:solidFill>
                <a:latin typeface="Times New Roman" pitchFamily="18" charset="0"/>
              </a:rPr>
              <a:t>echo ${#food[*]}  	 or		 echo ${#food[@]}</a:t>
            </a: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smtClean="0">
                <a:latin typeface="Times New Roman" pitchFamily="18" charset="0"/>
              </a:rPr>
              <a:t>Determine an element’s length:</a:t>
            </a:r>
          </a:p>
          <a:p>
            <a:pPr lvl="1" eaLnBrk="1" hangingPunct="1">
              <a:lnSpc>
                <a:spcPct val="8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smtClean="0">
                <a:solidFill>
                  <a:srgbClr val="355E00"/>
                </a:solidFill>
                <a:latin typeface="Times New Roman" pitchFamily="18" charset="0"/>
              </a:rPr>
              <a:t>echo ${#</a:t>
            </a:r>
            <a:r>
              <a:rPr lang="en-GB" sz="2000" b="1" i="1" dirty="0" smtClean="0">
                <a:solidFill>
                  <a:srgbClr val="355E00"/>
                </a:solidFill>
                <a:latin typeface="Times New Roman" pitchFamily="18" charset="0"/>
              </a:rPr>
              <a:t>array-name</a:t>
            </a:r>
            <a:r>
              <a:rPr lang="en-GB" sz="2000" b="1" dirty="0" smtClean="0">
                <a:solidFill>
                  <a:srgbClr val="355E00"/>
                </a:solidFill>
                <a:latin typeface="Times New Roman" pitchFamily="18" charset="0"/>
              </a:rPr>
              <a:t>[</a:t>
            </a:r>
            <a:r>
              <a:rPr lang="en-GB" sz="2000" b="1" i="1" dirty="0" smtClean="0">
                <a:solidFill>
                  <a:srgbClr val="355E00"/>
                </a:solidFill>
                <a:latin typeface="Times New Roman" pitchFamily="18" charset="0"/>
              </a:rPr>
              <a:t>subscript</a:t>
            </a:r>
            <a:r>
              <a:rPr lang="en-GB" sz="2000" b="1" dirty="0" smtClean="0">
                <a:solidFill>
                  <a:srgbClr val="355E00"/>
                </a:solidFill>
                <a:latin typeface="Times New Roman" pitchFamily="18" charset="0"/>
              </a:rPr>
              <a:t>]}</a:t>
            </a:r>
          </a:p>
          <a:p>
            <a:pPr lvl="1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Example: </a:t>
            </a:r>
            <a:r>
              <a:rPr lang="en-GB" sz="2000" b="1" dirty="0" smtClean="0">
                <a:solidFill>
                  <a:srgbClr val="0000FF"/>
                </a:solidFill>
                <a:latin typeface="Times New Roman" pitchFamily="18" charset="0"/>
              </a:rPr>
              <a:t>echo ${#food[2]}      will give the length of 3</a:t>
            </a:r>
            <a:r>
              <a:rPr lang="en-GB" sz="2000" b="1" baseline="30000" dirty="0" smtClean="0">
                <a:solidFill>
                  <a:srgbClr val="0000FF"/>
                </a:solidFill>
                <a:latin typeface="Times New Roman" pitchFamily="18" charset="0"/>
              </a:rPr>
              <a:t>rd</a:t>
            </a:r>
            <a:r>
              <a:rPr lang="en-GB" sz="2000" b="1" dirty="0" smtClean="0">
                <a:solidFill>
                  <a:srgbClr val="0000FF"/>
                </a:solidFill>
                <a:latin typeface="Times New Roman" pitchFamily="18" charset="0"/>
              </a:rPr>
              <a:t> element in the array.</a:t>
            </a:r>
          </a:p>
          <a:p>
            <a:pPr lvl="1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smtClean="0">
                <a:solidFill>
                  <a:srgbClr val="0000FF"/>
                </a:solidFill>
                <a:latin typeface="Times New Roman" pitchFamily="18" charset="0"/>
              </a:rPr>
              <a:t>Similarly echo ${#array}        will give the length of the first </a:t>
            </a:r>
            <a:r>
              <a:rPr lang="en-GB" sz="2000" b="1" dirty="0" err="1" smtClean="0">
                <a:solidFill>
                  <a:srgbClr val="0000FF"/>
                </a:solidFill>
                <a:latin typeface="Times New Roman" pitchFamily="18" charset="0"/>
              </a:rPr>
              <a:t>lement</a:t>
            </a:r>
            <a:r>
              <a:rPr lang="en-GB" sz="2000" b="1" dirty="0" smtClean="0">
                <a:solidFill>
                  <a:srgbClr val="0000FF"/>
                </a:solidFill>
                <a:latin typeface="Times New Roman" pitchFamily="18" charset="0"/>
              </a:rPr>
              <a:t> in the array i.e. ${#array[0]}</a:t>
            </a:r>
          </a:p>
          <a:p>
            <a:pPr lvl="1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b="1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0899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>
                <a:solidFill>
                  <a:schemeClr val="bg1"/>
                </a:solidFill>
              </a:rPr>
              <a:t>Operations on an array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3863" y="1676400"/>
            <a:ext cx="8034337" cy="5229225"/>
          </a:xfrm>
        </p:spPr>
        <p:txBody>
          <a:bodyPr lIns="0" tIns="0" rIns="0" bIns="0"/>
          <a:lstStyle/>
          <a:p>
            <a:pPr algn="just" eaLnBrk="1" hangingPunct="1">
              <a:spcBef>
                <a:spcPts val="56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The file /etc/shells lists the shells available under Linux.</a:t>
            </a:r>
          </a:p>
          <a:p>
            <a:pPr lvl="1"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It contains a list of all the installed shells, available to all users</a:t>
            </a:r>
          </a:p>
          <a:p>
            <a:pPr lvl="1" algn="just" eaLnBrk="1" hangingPunct="1">
              <a:spcBef>
                <a:spcPts val="563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The first entry acts as the default shell</a:t>
            </a:r>
          </a:p>
          <a:p>
            <a:pPr lvl="1" algn="just" eaLnBrk="1" hangingPunct="1">
              <a:spcBef>
                <a:spcPts val="563"/>
              </a:spcBef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>
              <a:latin typeface="Times New Roman" pitchFamily="18" charset="0"/>
            </a:endParaRPr>
          </a:p>
          <a:p>
            <a:pPr algn="just" eaLnBrk="1" hangingPunct="1">
              <a:spcBef>
                <a:spcPts val="563"/>
              </a:spcBef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i="1" smtClean="0">
                <a:latin typeface="Times New Roman" pitchFamily="18" charset="0"/>
              </a:rPr>
              <a:t>Note : </a:t>
            </a:r>
            <a:r>
              <a:rPr lang="en-GB" sz="2000" smtClean="0">
                <a:latin typeface="Times New Roman" pitchFamily="18" charset="0"/>
              </a:rPr>
              <a:t>that each shell does the same job, but each understand a different command syntax and provides different built-in functions.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/etc/shells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7063" y="1687513"/>
            <a:ext cx="7912100" cy="3827462"/>
          </a:xfrm>
        </p:spPr>
        <p:txBody>
          <a:bodyPr lIns="90000" tIns="46800" rIns="90000" bIns="46800"/>
          <a:lstStyle/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It is possible to use arithmetic operations and variable name substitution to determine a subscript number</a:t>
            </a: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Reading </a:t>
            </a:r>
            <a:r>
              <a:rPr lang="en-GB" sz="2400" dirty="0" err="1" smtClean="0">
                <a:latin typeface="Times New Roman" pitchFamily="18" charset="0"/>
              </a:rPr>
              <a:t>i-th</a:t>
            </a:r>
            <a:r>
              <a:rPr lang="en-GB" sz="2400" dirty="0" smtClean="0">
                <a:latin typeface="Times New Roman" pitchFamily="18" charset="0"/>
              </a:rPr>
              <a:t> element from user:</a:t>
            </a:r>
          </a:p>
          <a:p>
            <a:pPr lvl="1" eaLnBrk="1" hangingPunct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solidFill>
                  <a:srgbClr val="0000FF"/>
                </a:solidFill>
                <a:latin typeface="Times New Roman" pitchFamily="18" charset="0"/>
              </a:rPr>
              <a:t>read -p "Enter $</a:t>
            </a:r>
            <a:r>
              <a:rPr lang="en-GB" b="1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GB" b="1" dirty="0" smtClean="0">
                <a:solidFill>
                  <a:srgbClr val="0000FF"/>
                </a:solidFill>
                <a:latin typeface="Times New Roman" pitchFamily="18" charset="0"/>
              </a:rPr>
              <a:t> the element" </a:t>
            </a:r>
            <a:r>
              <a:rPr lang="en-GB" b="1" dirty="0" err="1" smtClean="0">
                <a:solidFill>
                  <a:srgbClr val="0000FF"/>
                </a:solidFill>
                <a:latin typeface="Times New Roman" pitchFamily="18" charset="0"/>
              </a:rPr>
              <a:t>arr</a:t>
            </a:r>
            <a:r>
              <a:rPr lang="en-GB" b="1" dirty="0" smtClean="0">
                <a:solidFill>
                  <a:srgbClr val="0000FF"/>
                </a:solidFill>
                <a:latin typeface="Times New Roman" pitchFamily="18" charset="0"/>
              </a:rPr>
              <a:t>[$</a:t>
            </a:r>
            <a:r>
              <a:rPr lang="en-GB" b="1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GB" b="1" dirty="0" smtClean="0">
                <a:solidFill>
                  <a:srgbClr val="0000FF"/>
                </a:solidFill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smtClean="0">
                <a:latin typeface="Times New Roman" pitchFamily="18" charset="0"/>
              </a:rPr>
              <a:t>Displaying </a:t>
            </a:r>
            <a:r>
              <a:rPr lang="en-GB" sz="2400" b="1" dirty="0" err="1" smtClean="0">
                <a:latin typeface="Times New Roman" pitchFamily="18" charset="0"/>
              </a:rPr>
              <a:t>i-th</a:t>
            </a:r>
            <a:r>
              <a:rPr lang="en-GB" sz="2400" b="1" dirty="0" smtClean="0">
                <a:latin typeface="Times New Roman" pitchFamily="18" charset="0"/>
              </a:rPr>
              <a:t> element to user:</a:t>
            </a:r>
          </a:p>
          <a:p>
            <a:pPr lvl="1" eaLnBrk="1" hangingPunct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solidFill>
                  <a:srgbClr val="0000FF"/>
                </a:solidFill>
                <a:latin typeface="Times New Roman" pitchFamily="18" charset="0"/>
              </a:rPr>
              <a:t>echo ${</a:t>
            </a:r>
            <a:r>
              <a:rPr lang="en-GB" b="1" dirty="0" err="1" smtClean="0">
                <a:solidFill>
                  <a:srgbClr val="0000FF"/>
                </a:solidFill>
                <a:latin typeface="Times New Roman" pitchFamily="18" charset="0"/>
              </a:rPr>
              <a:t>arr</a:t>
            </a:r>
            <a:r>
              <a:rPr lang="en-GB" b="1" dirty="0" smtClean="0">
                <a:solidFill>
                  <a:srgbClr val="0000FF"/>
                </a:solidFill>
                <a:latin typeface="Times New Roman" pitchFamily="18" charset="0"/>
              </a:rPr>
              <a:t>[$</a:t>
            </a:r>
            <a:r>
              <a:rPr lang="en-GB" b="1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GB" b="1" dirty="0" smtClean="0">
                <a:solidFill>
                  <a:srgbClr val="0000FF"/>
                </a:solidFill>
                <a:latin typeface="Times New Roman" pitchFamily="18" charset="0"/>
              </a:rPr>
              <a:t>]} " "</a:t>
            </a:r>
          </a:p>
          <a:p>
            <a:pPr algn="just" eaLnBrk="1" hangingPunct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b="1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1923" name="Rectangle 7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Getting values from the user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+mj-lt"/>
              </a:rPr>
              <a:t>Search and Replace array elements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 : </a:t>
            </a:r>
            <a:r>
              <a:rPr lang="en-US" b="1" dirty="0" smtClean="0">
                <a:solidFill>
                  <a:srgbClr val="0B15E5"/>
                </a:solidFill>
                <a:latin typeface="+mj-lt"/>
              </a:rPr>
              <a:t>echo ${</a:t>
            </a:r>
            <a:r>
              <a:rPr lang="en-US" b="1" dirty="0" err="1" smtClean="0">
                <a:solidFill>
                  <a:srgbClr val="0B15E5"/>
                </a:solidFill>
                <a:latin typeface="+mj-lt"/>
              </a:rPr>
              <a:t>unix</a:t>
            </a:r>
            <a:r>
              <a:rPr lang="en-US" b="1" dirty="0" smtClean="0">
                <a:solidFill>
                  <a:srgbClr val="0B15E5"/>
                </a:solidFill>
                <a:latin typeface="+mj-lt"/>
              </a:rPr>
              <a:t>[@] / </a:t>
            </a:r>
            <a:r>
              <a:rPr lang="en-US" b="1" dirty="0" err="1" smtClean="0">
                <a:solidFill>
                  <a:srgbClr val="0B15E5"/>
                </a:solidFill>
                <a:latin typeface="+mj-lt"/>
              </a:rPr>
              <a:t>mandriva</a:t>
            </a:r>
            <a:r>
              <a:rPr lang="en-US" b="1" dirty="0" smtClean="0">
                <a:solidFill>
                  <a:srgbClr val="0B15E5"/>
                </a:solidFill>
                <a:latin typeface="+mj-lt"/>
              </a:rPr>
              <a:t> / </a:t>
            </a:r>
            <a:r>
              <a:rPr lang="en-US" b="1" dirty="0" err="1" smtClean="0">
                <a:solidFill>
                  <a:srgbClr val="0B15E5"/>
                </a:solidFill>
                <a:latin typeface="+mj-lt"/>
              </a:rPr>
              <a:t>RedHat</a:t>
            </a:r>
            <a:r>
              <a:rPr lang="en-US" b="1" dirty="0" smtClean="0">
                <a:solidFill>
                  <a:srgbClr val="0B15E5"/>
                </a:solidFill>
                <a:latin typeface="+mj-lt"/>
              </a:rPr>
              <a:t>}</a:t>
            </a:r>
          </a:p>
          <a:p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	will replace ‘</a:t>
            </a:r>
            <a:r>
              <a:rPr lang="en-US" dirty="0" err="1" smtClean="0">
                <a:latin typeface="+mj-lt"/>
              </a:rPr>
              <a:t>mandriva</a:t>
            </a:r>
            <a:r>
              <a:rPr lang="en-US" dirty="0" smtClean="0">
                <a:latin typeface="+mj-lt"/>
              </a:rPr>
              <a:t>’ with ‘</a:t>
            </a:r>
            <a:r>
              <a:rPr lang="en-US" dirty="0" err="1" smtClean="0">
                <a:latin typeface="+mj-lt"/>
              </a:rPr>
              <a:t>RadHat</a:t>
            </a:r>
            <a:r>
              <a:rPr lang="en-US" dirty="0" smtClean="0">
                <a:latin typeface="+mj-lt"/>
              </a:rPr>
              <a:t>’. But this will not permanently replace the array </a:t>
            </a:r>
            <a:r>
              <a:rPr lang="en-US" dirty="0" err="1" smtClean="0">
                <a:latin typeface="+mj-lt"/>
              </a:rPr>
              <a:t>relements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>
                <a:solidFill>
                  <a:schemeClr val="bg1"/>
                </a:solidFill>
              </a:rPr>
              <a:t>Operations on an array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Add an element to an existing bash array :</a:t>
            </a:r>
          </a:p>
          <a:p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	 </a:t>
            </a:r>
            <a:r>
              <a:rPr lang="en-US" b="1" dirty="0" smtClean="0">
                <a:solidFill>
                  <a:srgbClr val="6666FF"/>
                </a:solidFill>
                <a:latin typeface="+mj-lt"/>
              </a:rPr>
              <a:t>array=(“${array[@]}” “new item”)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Copying an array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b="1" dirty="0" err="1" smtClean="0">
                <a:solidFill>
                  <a:srgbClr val="0B15E5"/>
                </a:solidFill>
                <a:latin typeface="+mj-lt"/>
              </a:rPr>
              <a:t>newarray</a:t>
            </a:r>
            <a:r>
              <a:rPr lang="en-US" b="1" dirty="0" smtClean="0">
                <a:solidFill>
                  <a:srgbClr val="0B15E5"/>
                </a:solidFill>
                <a:latin typeface="+mj-lt"/>
              </a:rPr>
              <a:t> = (“${</a:t>
            </a:r>
            <a:r>
              <a:rPr lang="en-US" b="1" dirty="0" err="1" smtClean="0">
                <a:solidFill>
                  <a:srgbClr val="0B15E5"/>
                </a:solidFill>
                <a:latin typeface="+mj-lt"/>
              </a:rPr>
              <a:t>oldarray</a:t>
            </a:r>
            <a:r>
              <a:rPr lang="en-US" b="1" dirty="0" smtClean="0">
                <a:solidFill>
                  <a:srgbClr val="0B15E5"/>
                </a:solidFill>
                <a:latin typeface="+mj-lt"/>
              </a:rPr>
              <a:t>[@]}”)</a:t>
            </a:r>
            <a:endParaRPr lang="en-US" b="1" dirty="0">
              <a:solidFill>
                <a:srgbClr val="0B15E5"/>
              </a:solidFill>
              <a:latin typeface="+mj-lt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52600" y="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>
                <a:solidFill>
                  <a:schemeClr val="bg1"/>
                </a:solidFill>
              </a:rPr>
              <a:t>Operations on an array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Concatenate two arrays :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	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b="1" dirty="0" smtClean="0">
                <a:solidFill>
                  <a:srgbClr val="6666FF"/>
                </a:solidFill>
                <a:latin typeface="+mj-lt"/>
              </a:rPr>
              <a:t>array3 = (“${array1[@]}” “${array2[@]}”)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Deleting an entire array :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b="1" dirty="0" smtClean="0">
                <a:solidFill>
                  <a:srgbClr val="6666FF"/>
                </a:solidFill>
                <a:latin typeface="+mj-lt"/>
              </a:rPr>
              <a:t>unset </a:t>
            </a:r>
            <a:r>
              <a:rPr lang="en-US" b="1" dirty="0" err="1" smtClean="0">
                <a:solidFill>
                  <a:srgbClr val="6666FF"/>
                </a:solidFill>
                <a:latin typeface="+mj-lt"/>
              </a:rPr>
              <a:t>arrayname</a:t>
            </a:r>
            <a:endParaRPr lang="en-US" b="1" dirty="0" smtClean="0">
              <a:solidFill>
                <a:srgbClr val="6666FF"/>
              </a:solidFill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b="1" i="1" dirty="0" smtClean="0">
                <a:latin typeface="+mj-lt"/>
              </a:rPr>
              <a:t>echo ${#array[@]}		# would give 0.</a:t>
            </a:r>
            <a:endParaRPr lang="en-US" b="1" i="1" dirty="0">
              <a:latin typeface="+mj-lt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52600" y="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>
                <a:solidFill>
                  <a:schemeClr val="bg1"/>
                </a:solidFill>
              </a:rPr>
              <a:t>Operations on an array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91475" cy="4638675"/>
          </a:xfrm>
        </p:spPr>
        <p:txBody>
          <a:bodyPr lIns="0" tIns="0" rIns="0" bIns="0"/>
          <a:lstStyle/>
          <a:p>
            <a:pPr algn="ctr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smtClean="0">
                <a:solidFill>
                  <a:srgbClr val="355E00"/>
                </a:solidFill>
                <a:latin typeface="Times New Roman" pitchFamily="18" charset="0"/>
              </a:rPr>
              <a:t>which  </a:t>
            </a:r>
            <a:r>
              <a:rPr lang="en-GB" sz="2400" b="1" i="1" dirty="0" smtClean="0">
                <a:solidFill>
                  <a:srgbClr val="355E00"/>
                </a:solidFill>
                <a:latin typeface="Times New Roman" pitchFamily="18" charset="0"/>
              </a:rPr>
              <a:t>&lt;command&gt;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Can be used to locate executables that are in one of the directories contained in the PATH variable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It prints the full path of the executable that would get executed in the command was given on the command prompt.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b="1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smtClean="0">
                <a:solidFill>
                  <a:srgbClr val="280099"/>
                </a:solidFill>
                <a:latin typeface="Times New Roman" pitchFamily="18" charset="0"/>
              </a:rPr>
              <a:t>which -a </a:t>
            </a:r>
            <a:r>
              <a:rPr lang="en-GB" sz="2400" b="1" i="1" dirty="0" smtClean="0">
                <a:solidFill>
                  <a:srgbClr val="280099"/>
                </a:solidFill>
                <a:latin typeface="Times New Roman" pitchFamily="18" charset="0"/>
              </a:rPr>
              <a:t>command</a:t>
            </a:r>
            <a:r>
              <a:rPr lang="en-GB" sz="2400" b="1" dirty="0" smtClean="0">
                <a:latin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</a:rPr>
              <a:t>prints all the occurrences of the command; not just the first one </a:t>
            </a:r>
          </a:p>
        </p:txBody>
      </p:sp>
      <p:sp>
        <p:nvSpPr>
          <p:cNvPr id="82947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which command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3038" y="1184275"/>
            <a:ext cx="8759825" cy="5140325"/>
          </a:xfrm>
        </p:spPr>
        <p:txBody>
          <a:bodyPr lIns="0" tIns="0" rIns="0" bIns="0"/>
          <a:lstStyle/>
          <a:p>
            <a:pPr algn="just" eaLnBrk="1" hangingPunct="1">
              <a:tabLst>
                <a:tab pos="461963" algn="l"/>
                <a:tab pos="911225" algn="l"/>
                <a:tab pos="1360488" algn="l"/>
                <a:tab pos="1809750" algn="l"/>
                <a:tab pos="2259013" algn="l"/>
                <a:tab pos="2708275" algn="l"/>
                <a:tab pos="3157538" algn="l"/>
                <a:tab pos="3606800" algn="l"/>
                <a:tab pos="4056063" algn="l"/>
                <a:tab pos="4505325" algn="l"/>
                <a:tab pos="4954588" algn="l"/>
                <a:tab pos="5403850" algn="l"/>
                <a:tab pos="5853113" algn="l"/>
                <a:tab pos="6302375" algn="l"/>
                <a:tab pos="6751638" algn="l"/>
                <a:tab pos="7200900" algn="l"/>
                <a:tab pos="7650163" algn="l"/>
                <a:tab pos="8099425" algn="l"/>
                <a:tab pos="8548688" algn="l"/>
                <a:tab pos="8997950" algn="l"/>
              </a:tabLst>
            </a:pPr>
            <a:r>
              <a:rPr lang="en-GB" sz="2000" smtClean="0">
                <a:latin typeface="Times New Roman" pitchFamily="18" charset="0"/>
              </a:rPr>
              <a:t>Used for matching patterns</a:t>
            </a:r>
          </a:p>
          <a:p>
            <a:pPr algn="just" eaLnBrk="1" hangingPunct="1">
              <a:tabLst>
                <a:tab pos="461963" algn="l"/>
                <a:tab pos="911225" algn="l"/>
                <a:tab pos="1360488" algn="l"/>
                <a:tab pos="1809750" algn="l"/>
                <a:tab pos="2259013" algn="l"/>
                <a:tab pos="2708275" algn="l"/>
                <a:tab pos="3157538" algn="l"/>
                <a:tab pos="3606800" algn="l"/>
                <a:tab pos="4056063" algn="l"/>
                <a:tab pos="4505325" algn="l"/>
                <a:tab pos="4954588" algn="l"/>
                <a:tab pos="5403850" algn="l"/>
                <a:tab pos="5853113" algn="l"/>
                <a:tab pos="6302375" algn="l"/>
                <a:tab pos="6751638" algn="l"/>
                <a:tab pos="7200900" algn="l"/>
                <a:tab pos="7650163" algn="l"/>
                <a:tab pos="8099425" algn="l"/>
                <a:tab pos="8548688" algn="l"/>
                <a:tab pos="8997950" algn="l"/>
              </a:tabLst>
            </a:pPr>
            <a:r>
              <a:rPr lang="en-GB" sz="2000" b="1" smtClean="0">
                <a:latin typeface="Times New Roman" pitchFamily="18" charset="0"/>
              </a:rPr>
              <a:t>Pattern</a:t>
            </a:r>
            <a:r>
              <a:rPr lang="en-GB" sz="2000" smtClean="0">
                <a:latin typeface="Times New Roman" pitchFamily="18" charset="0"/>
              </a:rPr>
              <a:t>: built using regular expressions</a:t>
            </a:r>
          </a:p>
          <a:p>
            <a:pPr algn="just" eaLnBrk="1" hangingPunct="1">
              <a:tabLst>
                <a:tab pos="461963" algn="l"/>
                <a:tab pos="911225" algn="l"/>
                <a:tab pos="1360488" algn="l"/>
                <a:tab pos="1809750" algn="l"/>
                <a:tab pos="2259013" algn="l"/>
                <a:tab pos="2708275" algn="l"/>
                <a:tab pos="3157538" algn="l"/>
                <a:tab pos="3606800" algn="l"/>
                <a:tab pos="4056063" algn="l"/>
                <a:tab pos="4505325" algn="l"/>
                <a:tab pos="4954588" algn="l"/>
                <a:tab pos="5403850" algn="l"/>
                <a:tab pos="5853113" algn="l"/>
                <a:tab pos="6302375" algn="l"/>
                <a:tab pos="6751638" algn="l"/>
                <a:tab pos="7200900" algn="l"/>
                <a:tab pos="7650163" algn="l"/>
                <a:tab pos="8099425" algn="l"/>
                <a:tab pos="8548688" algn="l"/>
                <a:tab pos="8997950" algn="l"/>
              </a:tabLst>
            </a:pPr>
            <a:r>
              <a:rPr lang="en-GB" sz="2000" b="1" smtClean="0">
                <a:latin typeface="Times New Roman" pitchFamily="18" charset="0"/>
              </a:rPr>
              <a:t>Options</a:t>
            </a:r>
            <a:r>
              <a:rPr lang="en-GB" sz="2000" smtClean="0">
                <a:latin typeface="Times New Roman" pitchFamily="18" charset="0"/>
              </a:rPr>
              <a:t>:</a:t>
            </a:r>
          </a:p>
          <a:p>
            <a:pPr marL="736600" lvl="1" indent="-279400" algn="just" eaLnBrk="1" hangingPunct="1">
              <a:buSzPct val="50000"/>
              <a:tabLst>
                <a:tab pos="461963" algn="l"/>
                <a:tab pos="911225" algn="l"/>
                <a:tab pos="1360488" algn="l"/>
                <a:tab pos="1809750" algn="l"/>
                <a:tab pos="2259013" algn="l"/>
                <a:tab pos="2708275" algn="l"/>
                <a:tab pos="3157538" algn="l"/>
                <a:tab pos="3606800" algn="l"/>
                <a:tab pos="4056063" algn="l"/>
                <a:tab pos="4505325" algn="l"/>
                <a:tab pos="4954588" algn="l"/>
                <a:tab pos="5403850" algn="l"/>
                <a:tab pos="5853113" algn="l"/>
                <a:tab pos="6302375" algn="l"/>
                <a:tab pos="6751638" algn="l"/>
                <a:tab pos="7200900" algn="l"/>
                <a:tab pos="7650163" algn="l"/>
                <a:tab pos="8099425" algn="l"/>
                <a:tab pos="8548688" algn="l"/>
                <a:tab pos="8997950" algn="l"/>
              </a:tabLst>
            </a:pPr>
            <a:r>
              <a:rPr lang="en-GB" sz="2000" smtClean="0">
                <a:latin typeface="Times New Roman" pitchFamily="18" charset="0"/>
              </a:rPr>
              <a:t>-i: Ignore case</a:t>
            </a:r>
          </a:p>
          <a:p>
            <a:pPr marL="736600" lvl="1" indent="-279400" algn="just" eaLnBrk="1" hangingPunct="1">
              <a:buSzPct val="50000"/>
              <a:tabLst>
                <a:tab pos="461963" algn="l"/>
                <a:tab pos="911225" algn="l"/>
                <a:tab pos="1360488" algn="l"/>
                <a:tab pos="1809750" algn="l"/>
                <a:tab pos="2259013" algn="l"/>
                <a:tab pos="2708275" algn="l"/>
                <a:tab pos="3157538" algn="l"/>
                <a:tab pos="3606800" algn="l"/>
                <a:tab pos="4056063" algn="l"/>
                <a:tab pos="4505325" algn="l"/>
                <a:tab pos="4954588" algn="l"/>
                <a:tab pos="5403850" algn="l"/>
                <a:tab pos="5853113" algn="l"/>
                <a:tab pos="6302375" algn="l"/>
                <a:tab pos="6751638" algn="l"/>
                <a:tab pos="7200900" algn="l"/>
                <a:tab pos="7650163" algn="l"/>
                <a:tab pos="8099425" algn="l"/>
                <a:tab pos="8548688" algn="l"/>
                <a:tab pos="8997950" algn="l"/>
              </a:tabLst>
            </a:pPr>
            <a:r>
              <a:rPr lang="en-GB" sz="2000" smtClean="0">
                <a:latin typeface="Times New Roman" pitchFamily="18" charset="0"/>
              </a:rPr>
              <a:t>-v: Don't display matching lines</a:t>
            </a:r>
          </a:p>
          <a:p>
            <a:pPr marL="736600" lvl="1" indent="-279400" algn="just" eaLnBrk="1" hangingPunct="1">
              <a:buSzPct val="50000"/>
              <a:tabLst>
                <a:tab pos="461963" algn="l"/>
                <a:tab pos="911225" algn="l"/>
                <a:tab pos="1360488" algn="l"/>
                <a:tab pos="1809750" algn="l"/>
                <a:tab pos="2259013" algn="l"/>
                <a:tab pos="2708275" algn="l"/>
                <a:tab pos="3157538" algn="l"/>
                <a:tab pos="3606800" algn="l"/>
                <a:tab pos="4056063" algn="l"/>
                <a:tab pos="4505325" algn="l"/>
                <a:tab pos="4954588" algn="l"/>
                <a:tab pos="5403850" algn="l"/>
                <a:tab pos="5853113" algn="l"/>
                <a:tab pos="6302375" algn="l"/>
                <a:tab pos="6751638" algn="l"/>
                <a:tab pos="7200900" algn="l"/>
                <a:tab pos="7650163" algn="l"/>
                <a:tab pos="8099425" algn="l"/>
                <a:tab pos="8548688" algn="l"/>
                <a:tab pos="8997950" algn="l"/>
              </a:tabLst>
            </a:pPr>
            <a:r>
              <a:rPr lang="en-GB" sz="2000" smtClean="0">
                <a:latin typeface="Times New Roman" pitchFamily="18" charset="0"/>
              </a:rPr>
              <a:t>-n: Display line numbers along with lines</a:t>
            </a:r>
          </a:p>
          <a:p>
            <a:pPr marL="736600" lvl="1" indent="-279400" algn="just" eaLnBrk="1" hangingPunct="1">
              <a:buSzPct val="50000"/>
              <a:tabLst>
                <a:tab pos="461963" algn="l"/>
                <a:tab pos="911225" algn="l"/>
                <a:tab pos="1360488" algn="l"/>
                <a:tab pos="1809750" algn="l"/>
                <a:tab pos="2259013" algn="l"/>
                <a:tab pos="2708275" algn="l"/>
                <a:tab pos="3157538" algn="l"/>
                <a:tab pos="3606800" algn="l"/>
                <a:tab pos="4056063" algn="l"/>
                <a:tab pos="4505325" algn="l"/>
                <a:tab pos="4954588" algn="l"/>
                <a:tab pos="5403850" algn="l"/>
                <a:tab pos="5853113" algn="l"/>
                <a:tab pos="6302375" algn="l"/>
                <a:tab pos="6751638" algn="l"/>
                <a:tab pos="7200900" algn="l"/>
                <a:tab pos="7650163" algn="l"/>
                <a:tab pos="8099425" algn="l"/>
                <a:tab pos="8548688" algn="l"/>
                <a:tab pos="8997950" algn="l"/>
              </a:tabLst>
            </a:pPr>
            <a:r>
              <a:rPr lang="en-GB" sz="2000" smtClean="0">
                <a:latin typeface="Times New Roman" pitchFamily="18" charset="0"/>
              </a:rPr>
              <a:t>-c: Display count of occurrences</a:t>
            </a:r>
          </a:p>
          <a:p>
            <a:pPr marL="736600" lvl="1" indent="-279400" algn="just" eaLnBrk="1" hangingPunct="1">
              <a:buSzPct val="50000"/>
              <a:tabLst>
                <a:tab pos="461963" algn="l"/>
                <a:tab pos="911225" algn="l"/>
                <a:tab pos="1360488" algn="l"/>
                <a:tab pos="1809750" algn="l"/>
                <a:tab pos="2259013" algn="l"/>
                <a:tab pos="2708275" algn="l"/>
                <a:tab pos="3157538" algn="l"/>
                <a:tab pos="3606800" algn="l"/>
                <a:tab pos="4056063" algn="l"/>
                <a:tab pos="4505325" algn="l"/>
                <a:tab pos="4954588" algn="l"/>
                <a:tab pos="5403850" algn="l"/>
                <a:tab pos="5853113" algn="l"/>
                <a:tab pos="6302375" algn="l"/>
                <a:tab pos="6751638" algn="l"/>
                <a:tab pos="7200900" algn="l"/>
                <a:tab pos="7650163" algn="l"/>
                <a:tab pos="8099425" algn="l"/>
                <a:tab pos="8548688" algn="l"/>
                <a:tab pos="8997950" algn="l"/>
              </a:tabLst>
            </a:pPr>
            <a:r>
              <a:rPr lang="en-GB" sz="2000" smtClean="0">
                <a:latin typeface="Times New Roman" pitchFamily="18" charset="0"/>
              </a:rPr>
              <a:t>-l: Display list of filenames that contain the pattern that is searched in a set of files</a:t>
            </a:r>
          </a:p>
          <a:p>
            <a:pPr algn="just" eaLnBrk="1" hangingPunct="1">
              <a:tabLst>
                <a:tab pos="461963" algn="l"/>
                <a:tab pos="911225" algn="l"/>
                <a:tab pos="1360488" algn="l"/>
                <a:tab pos="1809750" algn="l"/>
                <a:tab pos="2259013" algn="l"/>
                <a:tab pos="2708275" algn="l"/>
                <a:tab pos="3157538" algn="l"/>
                <a:tab pos="3606800" algn="l"/>
                <a:tab pos="4056063" algn="l"/>
                <a:tab pos="4505325" algn="l"/>
                <a:tab pos="4954588" algn="l"/>
                <a:tab pos="5403850" algn="l"/>
                <a:tab pos="5853113" algn="l"/>
                <a:tab pos="6302375" algn="l"/>
                <a:tab pos="6751638" algn="l"/>
                <a:tab pos="7200900" algn="l"/>
                <a:tab pos="7650163" algn="l"/>
                <a:tab pos="8099425" algn="l"/>
                <a:tab pos="8548688" algn="l"/>
                <a:tab pos="8997950" algn="l"/>
              </a:tabLst>
            </a:pPr>
            <a:r>
              <a:rPr lang="en-GB" sz="2000" b="1" smtClean="0">
                <a:latin typeface="Times New Roman" pitchFamily="18" charset="0"/>
              </a:rPr>
              <a:t>Variations</a:t>
            </a:r>
          </a:p>
          <a:p>
            <a:pPr marL="736600" lvl="1" indent="-279400" algn="just" eaLnBrk="1" hangingPunct="1">
              <a:buSzPct val="50000"/>
              <a:tabLst>
                <a:tab pos="461963" algn="l"/>
                <a:tab pos="911225" algn="l"/>
                <a:tab pos="1360488" algn="l"/>
                <a:tab pos="1809750" algn="l"/>
                <a:tab pos="2259013" algn="l"/>
                <a:tab pos="2708275" algn="l"/>
                <a:tab pos="3157538" algn="l"/>
                <a:tab pos="3606800" algn="l"/>
                <a:tab pos="4056063" algn="l"/>
                <a:tab pos="4505325" algn="l"/>
                <a:tab pos="4954588" algn="l"/>
                <a:tab pos="5403850" algn="l"/>
                <a:tab pos="5853113" algn="l"/>
                <a:tab pos="6302375" algn="l"/>
                <a:tab pos="6751638" algn="l"/>
                <a:tab pos="7200900" algn="l"/>
                <a:tab pos="7650163" algn="l"/>
                <a:tab pos="8099425" algn="l"/>
                <a:tab pos="8548688" algn="l"/>
                <a:tab pos="8997950" algn="l"/>
              </a:tabLst>
            </a:pPr>
            <a:r>
              <a:rPr lang="en-GB" sz="2000" smtClean="0">
                <a:latin typeface="Times New Roman" pitchFamily="18" charset="0"/>
              </a:rPr>
              <a:t> egrep : Equivalent to grep -E: use Extended Regular Expressions</a:t>
            </a:r>
          </a:p>
          <a:p>
            <a:pPr marL="736600" lvl="1" indent="-279400" algn="just" eaLnBrk="1" hangingPunct="1">
              <a:buSzPct val="50000"/>
              <a:tabLst>
                <a:tab pos="461963" algn="l"/>
                <a:tab pos="911225" algn="l"/>
                <a:tab pos="1360488" algn="l"/>
                <a:tab pos="1809750" algn="l"/>
                <a:tab pos="2259013" algn="l"/>
                <a:tab pos="2708275" algn="l"/>
                <a:tab pos="3157538" algn="l"/>
                <a:tab pos="3606800" algn="l"/>
                <a:tab pos="4056063" algn="l"/>
                <a:tab pos="4505325" algn="l"/>
                <a:tab pos="4954588" algn="l"/>
                <a:tab pos="5403850" algn="l"/>
                <a:tab pos="5853113" algn="l"/>
                <a:tab pos="6302375" algn="l"/>
                <a:tab pos="6751638" algn="l"/>
                <a:tab pos="7200900" algn="l"/>
                <a:tab pos="7650163" algn="l"/>
                <a:tab pos="8099425" algn="l"/>
                <a:tab pos="8548688" algn="l"/>
                <a:tab pos="8997950" algn="l"/>
              </a:tabLst>
            </a:pPr>
            <a:r>
              <a:rPr lang="en-GB" sz="2000" smtClean="0">
                <a:latin typeface="Times New Roman" pitchFamily="18" charset="0"/>
              </a:rPr>
              <a:t> fgrep: Equivalent to grep -f: read patterns from file</a:t>
            </a:r>
          </a:p>
        </p:txBody>
      </p:sp>
      <p:sp>
        <p:nvSpPr>
          <p:cNvPr id="84995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grep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ctr"/>
          <a:lstStyle/>
          <a:p>
            <a:pPr marL="736600" lvl="1" indent="-279400" eaLnBrk="1" hangingPunct="1">
              <a:spcBef>
                <a:spcPts val="725"/>
              </a:spcBef>
              <a:buSzPct val="42000"/>
              <a:tabLst>
                <a:tab pos="841375" algn="l"/>
                <a:tab pos="1290638" algn="l"/>
                <a:tab pos="1739900" algn="l"/>
                <a:tab pos="2189163" algn="l"/>
                <a:tab pos="2638425" algn="l"/>
                <a:tab pos="3087688" algn="l"/>
                <a:tab pos="3536950" algn="l"/>
                <a:tab pos="3986213" algn="l"/>
                <a:tab pos="4435475" algn="l"/>
                <a:tab pos="4884738" algn="l"/>
                <a:tab pos="5334000" algn="l"/>
                <a:tab pos="5783263" algn="l"/>
                <a:tab pos="6232525" algn="l"/>
                <a:tab pos="6681788" algn="l"/>
                <a:tab pos="7131050" algn="l"/>
                <a:tab pos="7580313" algn="l"/>
                <a:tab pos="8029575" algn="l"/>
                <a:tab pos="8478838" algn="l"/>
                <a:tab pos="8928100" algn="l"/>
                <a:tab pos="9377363" algn="l"/>
              </a:tabLst>
            </a:pPr>
            <a:r>
              <a:rPr lang="en-GB" b="1" smtClean="0">
                <a:latin typeface="Times New Roman" pitchFamily="18" charset="0"/>
              </a:rPr>
              <a:t>A*: </a:t>
            </a:r>
            <a:r>
              <a:rPr lang="en-GB" smtClean="0">
                <a:latin typeface="Times New Roman" pitchFamily="18" charset="0"/>
              </a:rPr>
              <a:t>Look for 0 or more occurrences of A</a:t>
            </a:r>
          </a:p>
          <a:p>
            <a:pPr marL="736600" lvl="1" indent="-279400" eaLnBrk="1" hangingPunct="1">
              <a:spcBef>
                <a:spcPts val="725"/>
              </a:spcBef>
              <a:tabLst>
                <a:tab pos="841375" algn="l"/>
                <a:tab pos="1290638" algn="l"/>
                <a:tab pos="1739900" algn="l"/>
                <a:tab pos="2189163" algn="l"/>
                <a:tab pos="2638425" algn="l"/>
                <a:tab pos="3087688" algn="l"/>
                <a:tab pos="3536950" algn="l"/>
                <a:tab pos="3986213" algn="l"/>
                <a:tab pos="4435475" algn="l"/>
                <a:tab pos="4884738" algn="l"/>
                <a:tab pos="5334000" algn="l"/>
                <a:tab pos="5783263" algn="l"/>
                <a:tab pos="6232525" algn="l"/>
                <a:tab pos="6681788" algn="l"/>
                <a:tab pos="7131050" algn="l"/>
                <a:tab pos="7580313" algn="l"/>
                <a:tab pos="8029575" algn="l"/>
                <a:tab pos="8478838" algn="l"/>
                <a:tab pos="8928100" algn="l"/>
                <a:tab pos="9377363" algn="l"/>
              </a:tabLst>
            </a:pPr>
            <a:r>
              <a:rPr lang="en-GB" b="1" smtClean="0">
                <a:latin typeface="Times New Roman" pitchFamily="18" charset="0"/>
              </a:rPr>
              <a:t>. : </a:t>
            </a:r>
            <a:r>
              <a:rPr lang="en-GB" smtClean="0">
                <a:latin typeface="Times New Roman" pitchFamily="18" charset="0"/>
              </a:rPr>
              <a:t>Look for any one character (?)</a:t>
            </a:r>
          </a:p>
          <a:p>
            <a:pPr marL="736600" lvl="1" indent="-279400" eaLnBrk="1" hangingPunct="1">
              <a:spcBef>
                <a:spcPts val="725"/>
              </a:spcBef>
              <a:tabLst>
                <a:tab pos="841375" algn="l"/>
                <a:tab pos="1290638" algn="l"/>
                <a:tab pos="1739900" algn="l"/>
                <a:tab pos="2189163" algn="l"/>
                <a:tab pos="2638425" algn="l"/>
                <a:tab pos="3087688" algn="l"/>
                <a:tab pos="3536950" algn="l"/>
                <a:tab pos="3986213" algn="l"/>
                <a:tab pos="4435475" algn="l"/>
                <a:tab pos="4884738" algn="l"/>
                <a:tab pos="5334000" algn="l"/>
                <a:tab pos="5783263" algn="l"/>
                <a:tab pos="6232525" algn="l"/>
                <a:tab pos="6681788" algn="l"/>
                <a:tab pos="7131050" algn="l"/>
                <a:tab pos="7580313" algn="l"/>
                <a:tab pos="8029575" algn="l"/>
                <a:tab pos="8478838" algn="l"/>
                <a:tab pos="8928100" algn="l"/>
                <a:tab pos="9377363" algn="l"/>
              </a:tabLst>
            </a:pPr>
            <a:r>
              <a:rPr lang="en-GB" b="1" smtClean="0">
                <a:latin typeface="Times New Roman" pitchFamily="18" charset="0"/>
              </a:rPr>
              <a:t>.* : </a:t>
            </a:r>
            <a:r>
              <a:rPr lang="en-GB" smtClean="0">
                <a:latin typeface="Times New Roman" pitchFamily="18" charset="0"/>
              </a:rPr>
              <a:t>Look for any number of characters</a:t>
            </a:r>
          </a:p>
          <a:p>
            <a:pPr marL="736600" lvl="1" indent="-279400" eaLnBrk="1" hangingPunct="1">
              <a:spcBef>
                <a:spcPts val="725"/>
              </a:spcBef>
              <a:tabLst>
                <a:tab pos="841375" algn="l"/>
                <a:tab pos="1290638" algn="l"/>
                <a:tab pos="1739900" algn="l"/>
                <a:tab pos="2189163" algn="l"/>
                <a:tab pos="2638425" algn="l"/>
                <a:tab pos="3087688" algn="l"/>
                <a:tab pos="3536950" algn="l"/>
                <a:tab pos="3986213" algn="l"/>
                <a:tab pos="4435475" algn="l"/>
                <a:tab pos="4884738" algn="l"/>
                <a:tab pos="5334000" algn="l"/>
                <a:tab pos="5783263" algn="l"/>
                <a:tab pos="6232525" algn="l"/>
                <a:tab pos="6681788" algn="l"/>
                <a:tab pos="7131050" algn="l"/>
                <a:tab pos="7580313" algn="l"/>
                <a:tab pos="8029575" algn="l"/>
                <a:tab pos="8478838" algn="l"/>
                <a:tab pos="8928100" algn="l"/>
                <a:tab pos="9377363" algn="l"/>
              </a:tabLst>
            </a:pPr>
            <a:r>
              <a:rPr lang="en-GB" b="1" smtClean="0">
                <a:latin typeface="Times New Roman" pitchFamily="18" charset="0"/>
              </a:rPr>
              <a:t>^A : </a:t>
            </a:r>
            <a:r>
              <a:rPr lang="en-GB" smtClean="0">
                <a:latin typeface="Times New Roman" pitchFamily="18" charset="0"/>
              </a:rPr>
              <a:t>Look for A in beginning of string</a:t>
            </a:r>
          </a:p>
          <a:p>
            <a:pPr marL="736600" lvl="1" indent="-279400" eaLnBrk="1" hangingPunct="1">
              <a:spcBef>
                <a:spcPts val="725"/>
              </a:spcBef>
              <a:tabLst>
                <a:tab pos="841375" algn="l"/>
                <a:tab pos="1290638" algn="l"/>
                <a:tab pos="1739900" algn="l"/>
                <a:tab pos="2189163" algn="l"/>
                <a:tab pos="2638425" algn="l"/>
                <a:tab pos="3087688" algn="l"/>
                <a:tab pos="3536950" algn="l"/>
                <a:tab pos="3986213" algn="l"/>
                <a:tab pos="4435475" algn="l"/>
                <a:tab pos="4884738" algn="l"/>
                <a:tab pos="5334000" algn="l"/>
                <a:tab pos="5783263" algn="l"/>
                <a:tab pos="6232525" algn="l"/>
                <a:tab pos="6681788" algn="l"/>
                <a:tab pos="7131050" algn="l"/>
                <a:tab pos="7580313" algn="l"/>
                <a:tab pos="8029575" algn="l"/>
                <a:tab pos="8478838" algn="l"/>
                <a:tab pos="8928100" algn="l"/>
                <a:tab pos="9377363" algn="l"/>
              </a:tabLst>
            </a:pPr>
            <a:r>
              <a:rPr lang="en-GB" b="1" smtClean="0">
                <a:latin typeface="Times New Roman" pitchFamily="18" charset="0"/>
              </a:rPr>
              <a:t>A$ : </a:t>
            </a:r>
            <a:r>
              <a:rPr lang="en-GB" smtClean="0">
                <a:latin typeface="Times New Roman" pitchFamily="18" charset="0"/>
              </a:rPr>
              <a:t>Look for A at the end of string</a:t>
            </a:r>
          </a:p>
          <a:p>
            <a:pPr marL="736600" lvl="1" indent="-279400" eaLnBrk="1" hangingPunct="1">
              <a:spcBef>
                <a:spcPts val="725"/>
              </a:spcBef>
              <a:buSzPct val="42000"/>
              <a:tabLst>
                <a:tab pos="841375" algn="l"/>
                <a:tab pos="1290638" algn="l"/>
                <a:tab pos="1739900" algn="l"/>
                <a:tab pos="2189163" algn="l"/>
                <a:tab pos="2638425" algn="l"/>
                <a:tab pos="3087688" algn="l"/>
                <a:tab pos="3536950" algn="l"/>
                <a:tab pos="3986213" algn="l"/>
                <a:tab pos="4435475" algn="l"/>
                <a:tab pos="4884738" algn="l"/>
                <a:tab pos="5334000" algn="l"/>
                <a:tab pos="5783263" algn="l"/>
                <a:tab pos="6232525" algn="l"/>
                <a:tab pos="6681788" algn="l"/>
                <a:tab pos="7131050" algn="l"/>
                <a:tab pos="7580313" algn="l"/>
                <a:tab pos="8029575" algn="l"/>
                <a:tab pos="8478838" algn="l"/>
                <a:tab pos="8928100" algn="l"/>
                <a:tab pos="9377363" algn="l"/>
              </a:tabLst>
            </a:pPr>
            <a:r>
              <a:rPr lang="en-GB" b="1" smtClean="0">
                <a:latin typeface="Times New Roman" pitchFamily="18" charset="0"/>
              </a:rPr>
              <a:t>^A$ : </a:t>
            </a:r>
            <a:r>
              <a:rPr lang="en-GB" smtClean="0">
                <a:latin typeface="Times New Roman" pitchFamily="18" charset="0"/>
              </a:rPr>
              <a:t>Look for A</a:t>
            </a:r>
          </a:p>
          <a:p>
            <a:pPr marL="736600" lvl="1" indent="-279400" eaLnBrk="1" hangingPunct="1">
              <a:spcBef>
                <a:spcPts val="725"/>
              </a:spcBef>
              <a:buSzPct val="42000"/>
              <a:tabLst>
                <a:tab pos="841375" algn="l"/>
                <a:tab pos="1290638" algn="l"/>
                <a:tab pos="1739900" algn="l"/>
                <a:tab pos="2189163" algn="l"/>
                <a:tab pos="2638425" algn="l"/>
                <a:tab pos="3087688" algn="l"/>
                <a:tab pos="3536950" algn="l"/>
                <a:tab pos="3986213" algn="l"/>
                <a:tab pos="4435475" algn="l"/>
                <a:tab pos="4884738" algn="l"/>
                <a:tab pos="5334000" algn="l"/>
                <a:tab pos="5783263" algn="l"/>
                <a:tab pos="6232525" algn="l"/>
                <a:tab pos="6681788" algn="l"/>
                <a:tab pos="7131050" algn="l"/>
                <a:tab pos="7580313" algn="l"/>
                <a:tab pos="8029575" algn="l"/>
                <a:tab pos="8478838" algn="l"/>
                <a:tab pos="8928100" algn="l"/>
                <a:tab pos="9377363" algn="l"/>
              </a:tabLst>
            </a:pPr>
            <a:r>
              <a:rPr lang="en-GB" b="1" smtClean="0">
                <a:latin typeface="Times New Roman" pitchFamily="18" charset="0"/>
              </a:rPr>
              <a:t>[abc]: </a:t>
            </a:r>
            <a:r>
              <a:rPr lang="en-GB" smtClean="0">
                <a:latin typeface="Times New Roman" pitchFamily="18" charset="0"/>
              </a:rPr>
              <a:t>Look for a single character a, b or c</a:t>
            </a:r>
          </a:p>
          <a:p>
            <a:pPr marL="736600" lvl="1" indent="-279400" eaLnBrk="1" hangingPunct="1">
              <a:spcBef>
                <a:spcPts val="725"/>
              </a:spcBef>
              <a:buSzPct val="42000"/>
              <a:tabLst>
                <a:tab pos="841375" algn="l"/>
                <a:tab pos="1290638" algn="l"/>
                <a:tab pos="1739900" algn="l"/>
                <a:tab pos="2189163" algn="l"/>
                <a:tab pos="2638425" algn="l"/>
                <a:tab pos="3087688" algn="l"/>
                <a:tab pos="3536950" algn="l"/>
                <a:tab pos="3986213" algn="l"/>
                <a:tab pos="4435475" algn="l"/>
                <a:tab pos="4884738" algn="l"/>
                <a:tab pos="5334000" algn="l"/>
                <a:tab pos="5783263" algn="l"/>
                <a:tab pos="6232525" algn="l"/>
                <a:tab pos="6681788" algn="l"/>
                <a:tab pos="7131050" algn="l"/>
                <a:tab pos="7580313" algn="l"/>
                <a:tab pos="8029575" algn="l"/>
                <a:tab pos="8478838" algn="l"/>
                <a:tab pos="8928100" algn="l"/>
                <a:tab pos="9377363" algn="l"/>
              </a:tabLst>
            </a:pPr>
            <a:r>
              <a:rPr lang="en-GB" b="1" smtClean="0">
                <a:latin typeface="Times New Roman" pitchFamily="18" charset="0"/>
              </a:rPr>
              <a:t>[a-d]: </a:t>
            </a:r>
            <a:r>
              <a:rPr lang="en-GB" smtClean="0">
                <a:latin typeface="Times New Roman" pitchFamily="18" charset="0"/>
              </a:rPr>
              <a:t>Look for a range</a:t>
            </a:r>
          </a:p>
          <a:p>
            <a:pPr marL="736600" lvl="1" indent="-279400" eaLnBrk="1" hangingPunct="1">
              <a:spcBef>
                <a:spcPts val="725"/>
              </a:spcBef>
              <a:buSzPct val="42000"/>
              <a:tabLst>
                <a:tab pos="841375" algn="l"/>
                <a:tab pos="1290638" algn="l"/>
                <a:tab pos="1739900" algn="l"/>
                <a:tab pos="2189163" algn="l"/>
                <a:tab pos="2638425" algn="l"/>
                <a:tab pos="3087688" algn="l"/>
                <a:tab pos="3536950" algn="l"/>
                <a:tab pos="3986213" algn="l"/>
                <a:tab pos="4435475" algn="l"/>
                <a:tab pos="4884738" algn="l"/>
                <a:tab pos="5334000" algn="l"/>
                <a:tab pos="5783263" algn="l"/>
                <a:tab pos="6232525" algn="l"/>
                <a:tab pos="6681788" algn="l"/>
                <a:tab pos="7131050" algn="l"/>
                <a:tab pos="7580313" algn="l"/>
                <a:tab pos="8029575" algn="l"/>
                <a:tab pos="8478838" algn="l"/>
                <a:tab pos="8928100" algn="l"/>
                <a:tab pos="9377363" algn="l"/>
              </a:tabLst>
            </a:pPr>
            <a:r>
              <a:rPr lang="en-GB" b="1" smtClean="0">
                <a:latin typeface="Times New Roman" pitchFamily="18" charset="0"/>
              </a:rPr>
              <a:t>[^a-d]: </a:t>
            </a:r>
            <a:r>
              <a:rPr lang="en-GB" smtClean="0">
                <a:latin typeface="Times New Roman" pitchFamily="18" charset="0"/>
              </a:rPr>
              <a:t>Look for a character not in this range range</a:t>
            </a:r>
          </a:p>
        </p:txBody>
      </p:sp>
      <p:sp>
        <p:nvSpPr>
          <p:cNvPr id="86019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Basic regular expressions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93088" cy="4641850"/>
          </a:xfrm>
        </p:spPr>
        <p:txBody>
          <a:bodyPr lIns="0" tIns="0" rIns="0" bIns="0"/>
          <a:lstStyle/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A+ </a:t>
            </a:r>
            <a:r>
              <a:rPr lang="en-GB" sz="2400" smtClean="0">
                <a:latin typeface="Times New Roman" pitchFamily="18" charset="0"/>
              </a:rPr>
              <a:t>: Matches one or more occurrences of A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A? </a:t>
            </a:r>
            <a:r>
              <a:rPr lang="en-GB" sz="2400" smtClean="0">
                <a:latin typeface="Times New Roman" pitchFamily="18" charset="0"/>
              </a:rPr>
              <a:t>: Matches zero or one occurrence of A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exp1 | exp2 </a:t>
            </a:r>
            <a:r>
              <a:rPr lang="en-GB" sz="2400" smtClean="0">
                <a:latin typeface="Times New Roman" pitchFamily="18" charset="0"/>
              </a:rPr>
              <a:t>: Matches exp1 or exp2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( e1 | e2 ) e3 </a:t>
            </a:r>
            <a:r>
              <a:rPr lang="en-GB" sz="2400" smtClean="0">
                <a:latin typeface="Times New Roman" pitchFamily="18" charset="0"/>
              </a:rPr>
              <a:t>: Matches e1e3 or e2e3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Use </a:t>
            </a:r>
            <a:r>
              <a:rPr lang="en-GB" sz="2400" b="1" smtClean="0">
                <a:latin typeface="Times New Roman" pitchFamily="18" charset="0"/>
              </a:rPr>
              <a:t>egrep </a:t>
            </a:r>
            <a:r>
              <a:rPr lang="en-GB" sz="2400" smtClean="0">
                <a:latin typeface="Times New Roman" pitchFamily="18" charset="0"/>
              </a:rPr>
              <a:t>or </a:t>
            </a:r>
            <a:r>
              <a:rPr lang="en-GB" sz="2400" b="1" smtClean="0">
                <a:latin typeface="Times New Roman" pitchFamily="18" charset="0"/>
              </a:rPr>
              <a:t>grep -E </a:t>
            </a:r>
            <a:r>
              <a:rPr lang="en-GB" sz="2400" smtClean="0">
                <a:latin typeface="Times New Roman" pitchFamily="18" charset="0"/>
              </a:rPr>
              <a:t>to make use of Extended Regular Expressions</a:t>
            </a:r>
          </a:p>
        </p:txBody>
      </p:sp>
      <p:sp>
        <p:nvSpPr>
          <p:cNvPr id="87043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Extended regular expressions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7985125" cy="4741862"/>
          </a:xfrm>
        </p:spPr>
        <p:txBody>
          <a:bodyPr lIns="0" tIns="0" rIns="0" bIns="0"/>
          <a:lstStyle/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A multipurpose tool 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Combines work of several filters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Performs non-interactive operations on a data stream (file or input from a pipeline)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Uses instructions to work on text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An instruction combines: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An address for selecting lines of input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Action to be taken on them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General form:</a:t>
            </a:r>
          </a:p>
          <a:p>
            <a:pPr algn="ctr" eaLnBrk="1" hangingPunct="1">
              <a:lnSpc>
                <a:spcPct val="96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smtClean="0">
                <a:solidFill>
                  <a:srgbClr val="4700B8"/>
                </a:solidFill>
                <a:latin typeface="Times New Roman" pitchFamily="18" charset="0"/>
              </a:rPr>
              <a:t>sed options 'address action' file(s)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The 'address action' pair is enclosed in single quotes</a:t>
            </a:r>
          </a:p>
        </p:txBody>
      </p:sp>
      <p:sp>
        <p:nvSpPr>
          <p:cNvPr id="88067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Stream Editor - sed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1219200"/>
            <a:ext cx="8712200" cy="4870450"/>
          </a:xfrm>
        </p:spPr>
        <p:txBody>
          <a:bodyPr lIns="0" tIns="0" rIns="0" bIns="0"/>
          <a:lstStyle/>
          <a:p>
            <a:pPr algn="just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Addresses in </a:t>
            </a:r>
            <a:r>
              <a:rPr lang="en-GB" sz="2000" dirty="0" err="1" smtClean="0">
                <a:latin typeface="Times New Roman" pitchFamily="18" charset="0"/>
              </a:rPr>
              <a:t>sed</a:t>
            </a:r>
            <a:r>
              <a:rPr lang="en-GB" sz="2000" dirty="0" smtClean="0">
                <a:latin typeface="Times New Roman" pitchFamily="18" charset="0"/>
              </a:rPr>
              <a:t> can be specified in two ways:</a:t>
            </a:r>
          </a:p>
          <a:p>
            <a:pPr lvl="1"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By specifying line numbers: </a:t>
            </a:r>
            <a:r>
              <a:rPr lang="en-GB" sz="2000" i="1" dirty="0" smtClean="0">
                <a:latin typeface="Times New Roman" pitchFamily="18" charset="0"/>
              </a:rPr>
              <a:t>single or range</a:t>
            </a:r>
          </a:p>
          <a:p>
            <a:pPr lvl="1"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By specifying a pattern enclosed in /     /</a:t>
            </a:r>
          </a:p>
          <a:p>
            <a:pPr algn="just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Actions (commands) in </a:t>
            </a:r>
            <a:r>
              <a:rPr lang="en-GB" sz="2000" dirty="0" err="1" smtClean="0">
                <a:latin typeface="Times New Roman" pitchFamily="18" charset="0"/>
              </a:rPr>
              <a:t>sed</a:t>
            </a:r>
            <a:r>
              <a:rPr lang="en-GB" sz="2000" dirty="0" smtClean="0">
                <a:latin typeface="Times New Roman" pitchFamily="18" charset="0"/>
              </a:rPr>
              <a:t> are defined by </a:t>
            </a:r>
            <a:r>
              <a:rPr lang="en-GB" sz="2000" dirty="0" err="1" smtClean="0">
                <a:latin typeface="Times New Roman" pitchFamily="18" charset="0"/>
              </a:rPr>
              <a:t>sed's</a:t>
            </a:r>
            <a:r>
              <a:rPr lang="en-GB" sz="2000" dirty="0" smtClean="0">
                <a:latin typeface="Times New Roman" pitchFamily="18" charset="0"/>
              </a:rPr>
              <a:t> internal family of command.</a:t>
            </a:r>
          </a:p>
          <a:p>
            <a:pPr lvl="1"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Can be used for</a:t>
            </a:r>
            <a:endParaRPr lang="en-GB" dirty="0" smtClean="0">
              <a:latin typeface="Times New Roman" pitchFamily="18" charset="0"/>
            </a:endParaRPr>
          </a:p>
          <a:p>
            <a:pPr lvl="2"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 Substitution (s)</a:t>
            </a:r>
          </a:p>
          <a:p>
            <a:pPr lvl="2"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 Global substitution (g)</a:t>
            </a:r>
          </a:p>
          <a:p>
            <a:pPr lvl="2"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 Duplication (p)</a:t>
            </a:r>
          </a:p>
          <a:p>
            <a:pPr lvl="2"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Deletion (d)</a:t>
            </a:r>
          </a:p>
          <a:p>
            <a:pPr lvl="2"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Stop searching (q)</a:t>
            </a:r>
          </a:p>
          <a:p>
            <a:pPr lvl="2"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Append (a)</a:t>
            </a:r>
          </a:p>
          <a:p>
            <a:pPr lvl="2"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Replace lines (c)</a:t>
            </a:r>
          </a:p>
        </p:txBody>
      </p:sp>
      <p:sp>
        <p:nvSpPr>
          <p:cNvPr id="89091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Addressing and actions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"/>
          <p:cNvGrpSpPr>
            <a:grpSpLocks/>
          </p:cNvGrpSpPr>
          <p:nvPr/>
        </p:nvGrpSpPr>
        <p:grpSpPr bwMode="auto">
          <a:xfrm>
            <a:off x="1808163" y="5624513"/>
            <a:ext cx="6608762" cy="900112"/>
            <a:chOff x="1139" y="3543"/>
            <a:chExt cx="4163" cy="567"/>
          </a:xfrm>
        </p:grpSpPr>
        <p:sp>
          <p:nvSpPr>
            <p:cNvPr id="8230" name="AutoShape 4"/>
            <p:cNvSpPr>
              <a:spLocks noChangeArrowheads="1"/>
            </p:cNvSpPr>
            <p:nvPr/>
          </p:nvSpPr>
          <p:spPr bwMode="auto">
            <a:xfrm>
              <a:off x="1139" y="3543"/>
              <a:ext cx="4164" cy="568"/>
            </a:xfrm>
            <a:prstGeom prst="roundRect">
              <a:avLst>
                <a:gd name="adj" fmla="val 17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5" name="Group 5"/>
          <p:cNvGrpSpPr>
            <a:grpSpLocks/>
          </p:cNvGrpSpPr>
          <p:nvPr/>
        </p:nvGrpSpPr>
        <p:grpSpPr bwMode="auto">
          <a:xfrm>
            <a:off x="347663" y="5624513"/>
            <a:ext cx="1455737" cy="900112"/>
            <a:chOff x="219" y="3543"/>
            <a:chExt cx="917" cy="567"/>
          </a:xfrm>
        </p:grpSpPr>
        <p:sp>
          <p:nvSpPr>
            <p:cNvPr id="8229" name="AutoShape 6"/>
            <p:cNvSpPr>
              <a:spLocks noChangeArrowheads="1"/>
            </p:cNvSpPr>
            <p:nvPr/>
          </p:nvSpPr>
          <p:spPr bwMode="auto">
            <a:xfrm>
              <a:off x="219" y="3543"/>
              <a:ext cx="918" cy="568"/>
            </a:xfrm>
            <a:prstGeom prst="roundRect">
              <a:avLst>
                <a:gd name="adj" fmla="val 17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6" name="Group 7"/>
          <p:cNvGrpSpPr>
            <a:grpSpLocks/>
          </p:cNvGrpSpPr>
          <p:nvPr/>
        </p:nvGrpSpPr>
        <p:grpSpPr bwMode="auto">
          <a:xfrm>
            <a:off x="1808163" y="4722813"/>
            <a:ext cx="6608762" cy="900112"/>
            <a:chOff x="1139" y="2975"/>
            <a:chExt cx="4163" cy="567"/>
          </a:xfrm>
        </p:grpSpPr>
        <p:sp>
          <p:nvSpPr>
            <p:cNvPr id="8228" name="AutoShape 8"/>
            <p:cNvSpPr>
              <a:spLocks noChangeArrowheads="1"/>
            </p:cNvSpPr>
            <p:nvPr/>
          </p:nvSpPr>
          <p:spPr bwMode="auto">
            <a:xfrm>
              <a:off x="1139" y="2975"/>
              <a:ext cx="4164" cy="568"/>
            </a:xfrm>
            <a:prstGeom prst="roundRect">
              <a:avLst>
                <a:gd name="adj" fmla="val 17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7" name="Group 9"/>
          <p:cNvGrpSpPr>
            <a:grpSpLocks/>
          </p:cNvGrpSpPr>
          <p:nvPr/>
        </p:nvGrpSpPr>
        <p:grpSpPr bwMode="auto">
          <a:xfrm>
            <a:off x="347663" y="4722813"/>
            <a:ext cx="1455737" cy="900112"/>
            <a:chOff x="219" y="2975"/>
            <a:chExt cx="917" cy="567"/>
          </a:xfrm>
        </p:grpSpPr>
        <p:sp>
          <p:nvSpPr>
            <p:cNvPr id="8227" name="AutoShape 10"/>
            <p:cNvSpPr>
              <a:spLocks noChangeArrowheads="1"/>
            </p:cNvSpPr>
            <p:nvPr/>
          </p:nvSpPr>
          <p:spPr bwMode="auto">
            <a:xfrm>
              <a:off x="219" y="2975"/>
              <a:ext cx="918" cy="568"/>
            </a:xfrm>
            <a:prstGeom prst="roundRect">
              <a:avLst>
                <a:gd name="adj" fmla="val 17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8" name="Group 11"/>
          <p:cNvGrpSpPr>
            <a:grpSpLocks/>
          </p:cNvGrpSpPr>
          <p:nvPr/>
        </p:nvGrpSpPr>
        <p:grpSpPr bwMode="auto">
          <a:xfrm>
            <a:off x="1808163" y="3352800"/>
            <a:ext cx="6610350" cy="1123950"/>
            <a:chOff x="1139" y="2272"/>
            <a:chExt cx="4164" cy="708"/>
          </a:xfrm>
        </p:grpSpPr>
        <p:sp>
          <p:nvSpPr>
            <p:cNvPr id="8225" name="AutoShape 12"/>
            <p:cNvSpPr>
              <a:spLocks noChangeArrowheads="1"/>
            </p:cNvSpPr>
            <p:nvPr/>
          </p:nvSpPr>
          <p:spPr bwMode="auto">
            <a:xfrm>
              <a:off x="1139" y="2272"/>
              <a:ext cx="4164" cy="702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Text Box 13"/>
            <p:cNvSpPr txBox="1">
              <a:spLocks noChangeArrowheads="1"/>
            </p:cNvSpPr>
            <p:nvPr/>
          </p:nvSpPr>
          <p:spPr bwMode="auto">
            <a:xfrm>
              <a:off x="1139" y="2272"/>
              <a:ext cx="4164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463"/>
                </a:spcBef>
                <a:buClr>
                  <a:srgbClr val="000000"/>
                </a:buClr>
                <a:buSzPct val="69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.login: Login Initialization File</a:t>
              </a:r>
            </a:p>
            <a:p>
              <a:pPr>
                <a:spcBef>
                  <a:spcPts val="463"/>
                </a:spcBef>
                <a:buClr>
                  <a:srgbClr val="000000"/>
                </a:buClr>
                <a:buSzPct val="69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.tcshrc: TCSH shell configuration file</a:t>
              </a:r>
            </a:p>
            <a:p>
              <a:pPr>
                <a:spcBef>
                  <a:spcPts val="463"/>
                </a:spcBef>
                <a:buClr>
                  <a:srgbClr val="000000"/>
                </a:buClr>
                <a:buSzPct val="69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.logout: Logout file</a:t>
              </a:r>
            </a:p>
          </p:txBody>
        </p:sp>
      </p:grpSp>
      <p:grpSp>
        <p:nvGrpSpPr>
          <p:cNvPr id="8199" name="Group 14"/>
          <p:cNvGrpSpPr>
            <a:grpSpLocks/>
          </p:cNvGrpSpPr>
          <p:nvPr/>
        </p:nvGrpSpPr>
        <p:grpSpPr bwMode="auto">
          <a:xfrm>
            <a:off x="347663" y="3606800"/>
            <a:ext cx="1457325" cy="1114425"/>
            <a:chOff x="219" y="2272"/>
            <a:chExt cx="918" cy="702"/>
          </a:xfrm>
        </p:grpSpPr>
        <p:sp>
          <p:nvSpPr>
            <p:cNvPr id="8223" name="AutoShape 15"/>
            <p:cNvSpPr>
              <a:spLocks noChangeArrowheads="1"/>
            </p:cNvSpPr>
            <p:nvPr/>
          </p:nvSpPr>
          <p:spPr bwMode="auto">
            <a:xfrm>
              <a:off x="219" y="2272"/>
              <a:ext cx="918" cy="702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Text Box 16"/>
            <p:cNvSpPr txBox="1">
              <a:spLocks noChangeArrowheads="1"/>
            </p:cNvSpPr>
            <p:nvPr/>
          </p:nvSpPr>
          <p:spPr bwMode="auto">
            <a:xfrm>
              <a:off x="219" y="2272"/>
              <a:ext cx="9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463"/>
                </a:spcBef>
                <a:buClr>
                  <a:srgbClr val="000000"/>
                </a:buClr>
                <a:buSzPct val="69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Tcsh</a:t>
              </a:r>
            </a:p>
          </p:txBody>
        </p:sp>
      </p:grpSp>
      <p:grpSp>
        <p:nvGrpSpPr>
          <p:cNvPr id="8200" name="Group 17"/>
          <p:cNvGrpSpPr>
            <a:grpSpLocks/>
          </p:cNvGrpSpPr>
          <p:nvPr/>
        </p:nvGrpSpPr>
        <p:grpSpPr bwMode="auto">
          <a:xfrm>
            <a:off x="1808163" y="1677988"/>
            <a:ext cx="6610350" cy="1927225"/>
            <a:chOff x="1139" y="1057"/>
            <a:chExt cx="4164" cy="1214"/>
          </a:xfrm>
        </p:grpSpPr>
        <p:sp>
          <p:nvSpPr>
            <p:cNvPr id="8221" name="AutoShape 18"/>
            <p:cNvSpPr>
              <a:spLocks noChangeArrowheads="1"/>
            </p:cNvSpPr>
            <p:nvPr/>
          </p:nvSpPr>
          <p:spPr bwMode="auto">
            <a:xfrm>
              <a:off x="1139" y="1057"/>
              <a:ext cx="4164" cy="1214"/>
            </a:xfrm>
            <a:prstGeom prst="roundRect">
              <a:avLst>
                <a:gd name="adj" fmla="val 7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Text Box 19"/>
            <p:cNvSpPr txBox="1">
              <a:spLocks noChangeArrowheads="1"/>
            </p:cNvSpPr>
            <p:nvPr/>
          </p:nvSpPr>
          <p:spPr bwMode="auto">
            <a:xfrm>
              <a:off x="1139" y="1057"/>
              <a:ext cx="4164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463"/>
                </a:spcBef>
                <a:buClr>
                  <a:srgbClr val="000000"/>
                </a:buClr>
                <a:buSzPct val="69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000000"/>
                  </a:solidFill>
                  <a:cs typeface="Times New Roman" pitchFamily="18" charset="0"/>
                </a:rPr>
                <a:t>.bash_profile: Login initialization file</a:t>
              </a:r>
            </a:p>
            <a:p>
              <a:pPr>
                <a:spcBef>
                  <a:spcPts val="463"/>
                </a:spcBef>
                <a:buClr>
                  <a:srgbClr val="000000"/>
                </a:buClr>
                <a:buSzPct val="69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000000"/>
                  </a:solidFill>
                  <a:cs typeface="Times New Roman" pitchFamily="18" charset="0"/>
                </a:rPr>
                <a:t>.bashrc: BASH shell configuration file</a:t>
              </a:r>
            </a:p>
            <a:p>
              <a:pPr>
                <a:spcBef>
                  <a:spcPts val="463"/>
                </a:spcBef>
                <a:buClr>
                  <a:srgbClr val="000000"/>
                </a:buClr>
                <a:buSzPct val="69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000000"/>
                  </a:solidFill>
                  <a:cs typeface="Times New Roman" pitchFamily="18" charset="0"/>
                </a:rPr>
                <a:t>.bash_logout: Logout script</a:t>
              </a:r>
            </a:p>
          </p:txBody>
        </p:sp>
      </p:grpSp>
      <p:grpSp>
        <p:nvGrpSpPr>
          <p:cNvPr id="8201" name="Group 20"/>
          <p:cNvGrpSpPr>
            <a:grpSpLocks/>
          </p:cNvGrpSpPr>
          <p:nvPr/>
        </p:nvGrpSpPr>
        <p:grpSpPr bwMode="auto">
          <a:xfrm>
            <a:off x="347663" y="1677988"/>
            <a:ext cx="1457325" cy="1927225"/>
            <a:chOff x="219" y="1057"/>
            <a:chExt cx="918" cy="1214"/>
          </a:xfrm>
        </p:grpSpPr>
        <p:sp>
          <p:nvSpPr>
            <p:cNvPr id="8219" name="AutoShape 21"/>
            <p:cNvSpPr>
              <a:spLocks noChangeArrowheads="1"/>
            </p:cNvSpPr>
            <p:nvPr/>
          </p:nvSpPr>
          <p:spPr bwMode="auto">
            <a:xfrm>
              <a:off x="219" y="1057"/>
              <a:ext cx="918" cy="1214"/>
            </a:xfrm>
            <a:prstGeom prst="roundRect">
              <a:avLst>
                <a:gd name="adj" fmla="val 10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Text Box 22"/>
            <p:cNvSpPr txBox="1">
              <a:spLocks noChangeArrowheads="1"/>
            </p:cNvSpPr>
            <p:nvPr/>
          </p:nvSpPr>
          <p:spPr bwMode="auto">
            <a:xfrm>
              <a:off x="219" y="1057"/>
              <a:ext cx="9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463"/>
                </a:spcBef>
                <a:buClr>
                  <a:srgbClr val="000000"/>
                </a:buClr>
                <a:buSzPct val="69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>
                  <a:solidFill>
                    <a:srgbClr val="000000"/>
                  </a:solidFill>
                </a:rPr>
                <a:t> Bash</a:t>
              </a:r>
            </a:p>
          </p:txBody>
        </p:sp>
      </p:grpSp>
      <p:grpSp>
        <p:nvGrpSpPr>
          <p:cNvPr id="8202" name="Group 23"/>
          <p:cNvGrpSpPr>
            <a:grpSpLocks/>
          </p:cNvGrpSpPr>
          <p:nvPr/>
        </p:nvGrpSpPr>
        <p:grpSpPr bwMode="auto">
          <a:xfrm>
            <a:off x="1808163" y="1196975"/>
            <a:ext cx="6610350" cy="477838"/>
            <a:chOff x="1139" y="754"/>
            <a:chExt cx="4164" cy="301"/>
          </a:xfrm>
        </p:grpSpPr>
        <p:sp>
          <p:nvSpPr>
            <p:cNvPr id="8217" name="AutoShape 24"/>
            <p:cNvSpPr>
              <a:spLocks noChangeArrowheads="1"/>
            </p:cNvSpPr>
            <p:nvPr/>
          </p:nvSpPr>
          <p:spPr bwMode="auto">
            <a:xfrm>
              <a:off x="1139" y="754"/>
              <a:ext cx="4164" cy="301"/>
            </a:xfrm>
            <a:prstGeom prst="roundRect">
              <a:avLst>
                <a:gd name="adj" fmla="val 333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Text Box 25"/>
            <p:cNvSpPr txBox="1">
              <a:spLocks noChangeArrowheads="1"/>
            </p:cNvSpPr>
            <p:nvPr/>
          </p:nvSpPr>
          <p:spPr bwMode="auto">
            <a:xfrm>
              <a:off x="1139" y="754"/>
              <a:ext cx="41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ts val="463"/>
                </a:spcBef>
                <a:buClr>
                  <a:srgbClr val="000000"/>
                </a:buClr>
                <a:buSzPct val="69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Scripts</a:t>
              </a:r>
            </a:p>
          </p:txBody>
        </p:sp>
      </p:grpSp>
      <p:grpSp>
        <p:nvGrpSpPr>
          <p:cNvPr id="8203" name="Group 26"/>
          <p:cNvGrpSpPr>
            <a:grpSpLocks/>
          </p:cNvGrpSpPr>
          <p:nvPr/>
        </p:nvGrpSpPr>
        <p:grpSpPr bwMode="auto">
          <a:xfrm>
            <a:off x="347663" y="1196975"/>
            <a:ext cx="1457325" cy="477838"/>
            <a:chOff x="219" y="754"/>
            <a:chExt cx="918" cy="301"/>
          </a:xfrm>
        </p:grpSpPr>
        <p:sp>
          <p:nvSpPr>
            <p:cNvPr id="8215" name="AutoShape 27"/>
            <p:cNvSpPr>
              <a:spLocks noChangeArrowheads="1"/>
            </p:cNvSpPr>
            <p:nvPr/>
          </p:nvSpPr>
          <p:spPr bwMode="auto">
            <a:xfrm>
              <a:off x="219" y="754"/>
              <a:ext cx="918" cy="301"/>
            </a:xfrm>
            <a:prstGeom prst="roundRect">
              <a:avLst>
                <a:gd name="adj" fmla="val 333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Text Box 28"/>
            <p:cNvSpPr txBox="1">
              <a:spLocks noChangeArrowheads="1"/>
            </p:cNvSpPr>
            <p:nvPr/>
          </p:nvSpPr>
          <p:spPr bwMode="auto">
            <a:xfrm>
              <a:off x="219" y="754"/>
              <a:ext cx="9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ts val="463"/>
                </a:spcBef>
                <a:buClr>
                  <a:srgbClr val="000000"/>
                </a:buClr>
                <a:buSzPct val="69000"/>
                <a:buFont typeface="Times New Roman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000" b="1">
                  <a:solidFill>
                    <a:srgbClr val="000000"/>
                  </a:solidFill>
                </a:rPr>
                <a:t>Shell</a:t>
              </a:r>
            </a:p>
          </p:txBody>
        </p:sp>
      </p:grpSp>
      <p:sp>
        <p:nvSpPr>
          <p:cNvPr id="8204" name="Line 29"/>
          <p:cNvSpPr>
            <a:spLocks noChangeShapeType="1"/>
          </p:cNvSpPr>
          <p:nvPr/>
        </p:nvSpPr>
        <p:spPr bwMode="auto">
          <a:xfrm>
            <a:off x="347663" y="1196975"/>
            <a:ext cx="8072437" cy="1588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30"/>
          <p:cNvSpPr>
            <a:spLocks noChangeShapeType="1"/>
          </p:cNvSpPr>
          <p:nvPr/>
        </p:nvSpPr>
        <p:spPr bwMode="auto">
          <a:xfrm>
            <a:off x="347663" y="1677988"/>
            <a:ext cx="8072437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31"/>
          <p:cNvSpPr>
            <a:spLocks noChangeShapeType="1"/>
          </p:cNvSpPr>
          <p:nvPr/>
        </p:nvSpPr>
        <p:spPr bwMode="auto">
          <a:xfrm>
            <a:off x="347663" y="3200400"/>
            <a:ext cx="8072437" cy="15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32"/>
          <p:cNvSpPr>
            <a:spLocks noChangeShapeType="1"/>
          </p:cNvSpPr>
          <p:nvPr/>
        </p:nvSpPr>
        <p:spPr bwMode="auto">
          <a:xfrm>
            <a:off x="347663" y="4722813"/>
            <a:ext cx="8072437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34"/>
          <p:cNvSpPr>
            <a:spLocks noChangeShapeType="1"/>
          </p:cNvSpPr>
          <p:nvPr/>
        </p:nvSpPr>
        <p:spPr bwMode="auto">
          <a:xfrm>
            <a:off x="347663" y="6529388"/>
            <a:ext cx="8072437" cy="158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35"/>
          <p:cNvSpPr>
            <a:spLocks noChangeShapeType="1"/>
          </p:cNvSpPr>
          <p:nvPr/>
        </p:nvSpPr>
        <p:spPr bwMode="auto">
          <a:xfrm>
            <a:off x="347663" y="1196975"/>
            <a:ext cx="1587" cy="533082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36"/>
          <p:cNvSpPr>
            <a:spLocks noChangeShapeType="1"/>
          </p:cNvSpPr>
          <p:nvPr/>
        </p:nvSpPr>
        <p:spPr bwMode="auto">
          <a:xfrm>
            <a:off x="1808163" y="1196975"/>
            <a:ext cx="1587" cy="533082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37"/>
          <p:cNvSpPr>
            <a:spLocks noChangeShapeType="1"/>
          </p:cNvSpPr>
          <p:nvPr/>
        </p:nvSpPr>
        <p:spPr bwMode="auto">
          <a:xfrm>
            <a:off x="8420100" y="1196975"/>
            <a:ext cx="1588" cy="5330825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39"/>
          <p:cNvSpPr txBox="1">
            <a:spLocks noChangeArrowheads="1"/>
          </p:cNvSpPr>
          <p:nvPr/>
        </p:nvSpPr>
        <p:spPr bwMode="auto">
          <a:xfrm>
            <a:off x="441325" y="4849813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Csh</a:t>
            </a:r>
          </a:p>
        </p:txBody>
      </p:sp>
      <p:sp>
        <p:nvSpPr>
          <p:cNvPr id="8213" name="Rectangle 40"/>
          <p:cNvSpPr>
            <a:spLocks noChangeArrowheads="1"/>
          </p:cNvSpPr>
          <p:nvPr/>
        </p:nvSpPr>
        <p:spPr bwMode="auto">
          <a:xfrm>
            <a:off x="1905000" y="4800600"/>
            <a:ext cx="45720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69000"/>
              <a:buFont typeface="Times New Roman" pitchFamily="18" charset="0"/>
              <a:buNone/>
            </a:pPr>
            <a:r>
              <a:rPr lang="en-GB" sz="2000">
                <a:solidFill>
                  <a:srgbClr val="000000"/>
                </a:solidFill>
                <a:cs typeface="Times New Roman" pitchFamily="18" charset="0"/>
              </a:rPr>
              <a:t>.cshrc </a:t>
            </a:r>
            <a:br>
              <a:rPr lang="en-GB" sz="200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GB" sz="2000">
                <a:solidFill>
                  <a:srgbClr val="000000"/>
                </a:solidFill>
                <a:cs typeface="Times New Roman" pitchFamily="18" charset="0"/>
              </a:rPr>
              <a:t>.login (executed only at login)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69000"/>
              <a:buFont typeface="Times New Roman" pitchFamily="18" charset="0"/>
              <a:buNone/>
            </a:pPr>
            <a:r>
              <a:rPr lang="en-GB" sz="2000">
                <a:solidFill>
                  <a:srgbClr val="000000"/>
                </a:solidFill>
                <a:cs typeface="Times New Roman" pitchFamily="18" charset="0"/>
              </a:rPr>
              <a:t>.logout (executed only at logout) </a:t>
            </a:r>
          </a:p>
        </p:txBody>
      </p:sp>
      <p:sp>
        <p:nvSpPr>
          <p:cNvPr id="82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Login/Logout Scripts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31900"/>
            <a:ext cx="7983538" cy="5165725"/>
          </a:xfrm>
        </p:spPr>
        <p:txBody>
          <a:bodyPr lIns="0" tIns="0" rIns="0" bIns="0"/>
          <a:lstStyle/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Command: s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Usage:</a:t>
            </a:r>
          </a:p>
          <a:p>
            <a:pPr lvl="1" eaLnBrk="1" hangingPunct="1"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err="1" smtClean="0">
                <a:latin typeface="Times New Roman" pitchFamily="18" charset="0"/>
              </a:rPr>
              <a:t>sed</a:t>
            </a:r>
            <a:r>
              <a:rPr lang="en-GB" sz="2000" b="1" dirty="0" smtClean="0">
                <a:latin typeface="Times New Roman" pitchFamily="18" charset="0"/>
              </a:rPr>
              <a:t> 's/exp1/exp2/' filename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First occurrence of exp1 will be changed to exp2 in all the lines of text</a:t>
            </a:r>
          </a:p>
          <a:p>
            <a:pPr lvl="1" eaLnBrk="1" hangingPunct="1"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err="1" smtClean="0">
                <a:latin typeface="Times New Roman" pitchFamily="18" charset="0"/>
              </a:rPr>
              <a:t>sed</a:t>
            </a:r>
            <a:r>
              <a:rPr lang="en-GB" sz="2000" b="1" dirty="0" smtClean="0">
                <a:latin typeface="Times New Roman" pitchFamily="18" charset="0"/>
              </a:rPr>
              <a:t> 's/exp1/exp2/g' filename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All occurrences of exp1 will be changed to exp2 in all the lines of text</a:t>
            </a:r>
          </a:p>
          <a:p>
            <a:pPr lvl="1" eaLnBrk="1" hangingPunct="1"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err="1" smtClean="0">
                <a:latin typeface="Times New Roman" pitchFamily="18" charset="0"/>
              </a:rPr>
              <a:t>sed</a:t>
            </a:r>
            <a:r>
              <a:rPr lang="en-GB" sz="2000" b="1" dirty="0" smtClean="0">
                <a:latin typeface="Times New Roman" pitchFamily="18" charset="0"/>
              </a:rPr>
              <a:t> '---s/exp1/exp2/' filename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Change will be made in lines addressed by ---</a:t>
            </a:r>
          </a:p>
          <a:p>
            <a:pPr lvl="1" eaLnBrk="1" hangingPunct="1"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err="1" smtClean="0">
                <a:latin typeface="Times New Roman" pitchFamily="18" charset="0"/>
              </a:rPr>
              <a:t>sed</a:t>
            </a:r>
            <a:r>
              <a:rPr lang="en-GB" sz="2000" b="1" dirty="0" smtClean="0">
                <a:latin typeface="Times New Roman" pitchFamily="18" charset="0"/>
              </a:rPr>
              <a:t> 's/^/exp2/' filename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Will prefix exp2 in beginning of all lines</a:t>
            </a:r>
          </a:p>
          <a:p>
            <a:pPr lvl="1" eaLnBrk="1" hangingPunct="1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dirty="0" err="1" smtClean="0">
                <a:latin typeface="Times New Roman" pitchFamily="18" charset="0"/>
              </a:rPr>
              <a:t>sed</a:t>
            </a:r>
            <a:r>
              <a:rPr lang="en-GB" sz="2000" b="1" dirty="0" smtClean="0">
                <a:latin typeface="Times New Roman" pitchFamily="18" charset="0"/>
              </a:rPr>
              <a:t> 's/$/exp2/' filename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Times New Roman" pitchFamily="18" charset="0"/>
              </a:rPr>
              <a:t>Will prefix exp2 at the end of all lines</a:t>
            </a:r>
          </a:p>
        </p:txBody>
      </p:sp>
      <p:sp>
        <p:nvSpPr>
          <p:cNvPr id="94211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>
                <a:solidFill>
                  <a:schemeClr val="bg1"/>
                </a:solidFill>
              </a:rPr>
              <a:t>Text Editing : Substituting text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+mj-lt"/>
              </a:rPr>
              <a:t>Some examples :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$ </a:t>
            </a:r>
            <a:r>
              <a:rPr lang="en-US" sz="2000" b="1" dirty="0" err="1" smtClean="0">
                <a:latin typeface="+mj-lt"/>
              </a:rPr>
              <a:t>sed</a:t>
            </a:r>
            <a:r>
              <a:rPr lang="en-US" sz="2000" b="1" dirty="0" smtClean="0">
                <a:latin typeface="+mj-lt"/>
              </a:rPr>
              <a:t> ‘s/</a:t>
            </a:r>
            <a:r>
              <a:rPr lang="en-US" sz="2000" b="1" dirty="0" err="1" smtClean="0">
                <a:latin typeface="+mj-lt"/>
              </a:rPr>
              <a:t>mr.</a:t>
            </a:r>
            <a:r>
              <a:rPr lang="en-US" sz="2000" b="1" dirty="0" smtClean="0">
                <a:latin typeface="+mj-lt"/>
              </a:rPr>
              <a:t>/Mr./g’ &lt; file1 &gt; file2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	will replace all occurrences of </a:t>
            </a:r>
            <a:r>
              <a:rPr lang="en-US" sz="2000" dirty="0" err="1" smtClean="0">
                <a:latin typeface="+mj-lt"/>
              </a:rPr>
              <a:t>mr.</a:t>
            </a:r>
            <a:r>
              <a:rPr lang="en-US" sz="2000" dirty="0" smtClean="0">
                <a:latin typeface="+mj-lt"/>
              </a:rPr>
              <a:t> with Mr. and place it in file2</a:t>
            </a:r>
          </a:p>
          <a:p>
            <a:pPr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$ </a:t>
            </a:r>
            <a:r>
              <a:rPr lang="en-US" sz="2000" b="1" dirty="0" err="1" smtClean="0">
                <a:latin typeface="+mj-lt"/>
              </a:rPr>
              <a:t>sed</a:t>
            </a:r>
            <a:r>
              <a:rPr lang="en-US" sz="2000" b="1" dirty="0" smtClean="0">
                <a:latin typeface="+mj-lt"/>
              </a:rPr>
              <a:t> ‘1,3 s/</a:t>
            </a:r>
            <a:r>
              <a:rPr lang="en-US" sz="2000" b="1" dirty="0" err="1" smtClean="0">
                <a:latin typeface="+mj-lt"/>
              </a:rPr>
              <a:t>mr.</a:t>
            </a:r>
            <a:r>
              <a:rPr lang="en-US" sz="2000" b="1" dirty="0" smtClean="0">
                <a:latin typeface="+mj-lt"/>
              </a:rPr>
              <a:t>/Mr./’ file   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	will make changes only in lines from 1 to 3</a:t>
            </a:r>
          </a:p>
          <a:p>
            <a:pPr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$ </a:t>
            </a:r>
            <a:r>
              <a:rPr lang="en-US" sz="2000" b="1" dirty="0" err="1" smtClean="0">
                <a:latin typeface="+mj-lt"/>
              </a:rPr>
              <a:t>sed</a:t>
            </a:r>
            <a:r>
              <a:rPr lang="en-US" sz="2000" b="1" dirty="0" smtClean="0">
                <a:latin typeface="+mj-lt"/>
              </a:rPr>
              <a:t> ‘5,$ s/yahoo/</a:t>
            </a:r>
            <a:r>
              <a:rPr lang="en-US" sz="2000" b="1" dirty="0" err="1" smtClean="0">
                <a:latin typeface="+mj-lt"/>
              </a:rPr>
              <a:t>google</a:t>
            </a:r>
            <a:r>
              <a:rPr lang="en-US" sz="2000" b="1" dirty="0" smtClean="0">
                <a:latin typeface="+mj-lt"/>
              </a:rPr>
              <a:t>/’ file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	will replace  yahoo with </a:t>
            </a:r>
            <a:r>
              <a:rPr lang="en-US" sz="2000" dirty="0" err="1" smtClean="0">
                <a:latin typeface="+mj-lt"/>
              </a:rPr>
              <a:t>google</a:t>
            </a:r>
            <a:r>
              <a:rPr lang="en-US" sz="2000" dirty="0" smtClean="0">
                <a:latin typeface="+mj-lt"/>
              </a:rPr>
              <a:t> in lines from 5 till end</a:t>
            </a:r>
          </a:p>
          <a:p>
            <a:pPr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Echo “hello how are you”  |  </a:t>
            </a:r>
            <a:r>
              <a:rPr lang="en-US" sz="2000" b="1" dirty="0" err="1" smtClean="0">
                <a:latin typeface="+mj-lt"/>
              </a:rPr>
              <a:t>sed</a:t>
            </a:r>
            <a:r>
              <a:rPr lang="en-US" sz="2000" b="1" dirty="0" smtClean="0">
                <a:latin typeface="+mj-lt"/>
              </a:rPr>
              <a:t> ‘s/h/H/g’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		will give </a:t>
            </a:r>
            <a:r>
              <a:rPr lang="en-US" sz="2000" dirty="0" err="1" smtClean="0">
                <a:latin typeface="+mj-lt"/>
              </a:rPr>
              <a:t>ouptput</a:t>
            </a:r>
            <a:r>
              <a:rPr lang="en-US" sz="2000" dirty="0" smtClean="0">
                <a:latin typeface="+mj-lt"/>
              </a:rPr>
              <a:t> as :   Hello How are you</a:t>
            </a:r>
          </a:p>
          <a:p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>
                <a:solidFill>
                  <a:schemeClr val="bg1"/>
                </a:solidFill>
              </a:rPr>
              <a:t>Text Editing : Substituting text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97888" cy="4794250"/>
          </a:xfrm>
        </p:spPr>
        <p:txBody>
          <a:bodyPr lIns="0" tIns="0" rIns="0" bIns="0"/>
          <a:lstStyle/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smtClean="0">
                <a:solidFill>
                  <a:srgbClr val="280099"/>
                </a:solidFill>
                <a:latin typeface="Times New Roman" pitchFamily="18" charset="0"/>
              </a:rPr>
              <a:t> ‘q’ option is used to stop searching after a particular line.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b="1" dirty="0" smtClean="0">
              <a:solidFill>
                <a:srgbClr val="280099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err="1" smtClean="0">
                <a:solidFill>
                  <a:srgbClr val="280099"/>
                </a:solidFill>
                <a:latin typeface="Times New Roman" pitchFamily="18" charset="0"/>
              </a:rPr>
              <a:t>sed</a:t>
            </a:r>
            <a:r>
              <a:rPr lang="en-GB" sz="2400" b="1" dirty="0" smtClean="0">
                <a:solidFill>
                  <a:srgbClr val="280099"/>
                </a:solidFill>
                <a:latin typeface="Times New Roman" pitchFamily="18" charset="0"/>
              </a:rPr>
              <a:t> '3q' &lt;filename'</a:t>
            </a:r>
            <a:r>
              <a:rPr lang="en-GB" sz="2400" dirty="0" smtClean="0">
                <a:latin typeface="Times New Roman" pitchFamily="18" charset="0"/>
              </a:rPr>
              <a:t>: Prints and quits after 3</a:t>
            </a:r>
            <a:r>
              <a:rPr lang="en-GB" sz="2400" baseline="33000" dirty="0" smtClean="0">
                <a:latin typeface="Times New Roman" pitchFamily="18" charset="0"/>
              </a:rPr>
              <a:t>rd</a:t>
            </a:r>
            <a:r>
              <a:rPr lang="en-GB" sz="2400" dirty="0" smtClean="0">
                <a:latin typeface="Times New Roman" pitchFamily="18" charset="0"/>
              </a:rPr>
              <a:t> line</a:t>
            </a:r>
          </a:p>
          <a:p>
            <a:pPr eaLnBrk="1" hangingPunct="1">
              <a:lnSpc>
                <a:spcPct val="96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smtClean="0">
                <a:solidFill>
                  <a:srgbClr val="280099"/>
                </a:solidFill>
                <a:latin typeface="Times New Roman" pitchFamily="18" charset="0"/>
              </a:rPr>
              <a:t> </a:t>
            </a:r>
            <a:r>
              <a:rPr lang="en-GB" sz="2400" b="1" dirty="0" err="1" smtClean="0">
                <a:solidFill>
                  <a:srgbClr val="280099"/>
                </a:solidFill>
                <a:latin typeface="Times New Roman" pitchFamily="18" charset="0"/>
              </a:rPr>
              <a:t>sed</a:t>
            </a:r>
            <a:r>
              <a:rPr lang="en-GB" sz="2400" b="1" dirty="0" smtClean="0">
                <a:solidFill>
                  <a:srgbClr val="280099"/>
                </a:solidFill>
                <a:latin typeface="Times New Roman" pitchFamily="18" charset="0"/>
              </a:rPr>
              <a:t> -n '3p' &lt;filename : </a:t>
            </a:r>
            <a:r>
              <a:rPr lang="en-GB" sz="2400" dirty="0" smtClean="0">
                <a:latin typeface="Times New Roman" pitchFamily="18" charset="0"/>
              </a:rPr>
              <a:t> Prints the third line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Addressing rules: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Num : Single line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Num1, Num2: Range of lines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$: Last line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Times New Roman" pitchFamily="18" charset="0"/>
              </a:rPr>
              <a:t>! for negation: Used before command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Use -e for combining multiple commands</a:t>
            </a:r>
          </a:p>
          <a:p>
            <a:pPr algn="ctr" eaLnBrk="1" hangingPunct="1">
              <a:lnSpc>
                <a:spcPct val="96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err="1" smtClean="0">
                <a:solidFill>
                  <a:srgbClr val="280099"/>
                </a:solidFill>
                <a:latin typeface="Times New Roman" pitchFamily="18" charset="0"/>
              </a:rPr>
              <a:t>sed</a:t>
            </a:r>
            <a:r>
              <a:rPr lang="en-GB" sz="2400" b="1" dirty="0" smtClean="0">
                <a:solidFill>
                  <a:srgbClr val="280099"/>
                </a:solidFill>
                <a:latin typeface="Times New Roman" pitchFamily="18" charset="0"/>
              </a:rPr>
              <a:t> -n -e '1,2p' -e '5,6p' &lt;filename&gt;</a:t>
            </a:r>
          </a:p>
          <a:p>
            <a:pPr algn="ctr" eaLnBrk="1" hangingPunct="1">
              <a:lnSpc>
                <a:spcPct val="96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smtClean="0">
                <a:solidFill>
                  <a:srgbClr val="280099"/>
                </a:solidFill>
                <a:latin typeface="Times New Roman" pitchFamily="18" charset="0"/>
              </a:rPr>
              <a:t>Will print lines from 1 to 2 and 5 to 6</a:t>
            </a:r>
          </a:p>
        </p:txBody>
      </p:sp>
      <p:sp>
        <p:nvSpPr>
          <p:cNvPr id="90115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>
                <a:solidFill>
                  <a:schemeClr val="bg1"/>
                </a:solidFill>
              </a:rPr>
              <a:t>Line Addressing :  Example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72500" cy="5021263"/>
          </a:xfrm>
        </p:spPr>
        <p:txBody>
          <a:bodyPr lIns="0" tIns="0" rIns="0" bIns="0"/>
          <a:lstStyle/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For appending lines</a:t>
            </a:r>
          </a:p>
          <a:p>
            <a:pPr eaLnBrk="1" hangingPunct="1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					</a:t>
            </a:r>
            <a:r>
              <a:rPr lang="en-GB" sz="2400" dirty="0" err="1" smtClean="0">
                <a:latin typeface="Times New Roman" pitchFamily="18" charset="0"/>
              </a:rPr>
              <a:t>sed</a:t>
            </a:r>
            <a:r>
              <a:rPr lang="en-GB" sz="2400" dirty="0" smtClean="0">
                <a:latin typeface="Times New Roman" pitchFamily="18" charset="0"/>
              </a:rPr>
              <a:t> ‘/pattern/ a\line to append’ filename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e.g.</a:t>
            </a:r>
          </a:p>
          <a:p>
            <a:pPr algn="ctr" eaLnBrk="1" hangingPunct="1">
              <a:lnSpc>
                <a:spcPct val="96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err="1" smtClean="0">
                <a:solidFill>
                  <a:srgbClr val="280099"/>
                </a:solidFill>
                <a:latin typeface="Times New Roman" pitchFamily="18" charset="0"/>
              </a:rPr>
              <a:t>sed</a:t>
            </a:r>
            <a:r>
              <a:rPr lang="en-GB" sz="2400" b="1" dirty="0" smtClean="0">
                <a:solidFill>
                  <a:srgbClr val="280099"/>
                </a:solidFill>
                <a:latin typeface="Times New Roman" pitchFamily="18" charset="0"/>
              </a:rPr>
              <a:t> ‘3 a\From here the 4</a:t>
            </a:r>
            <a:r>
              <a:rPr lang="en-GB" sz="2400" b="1" baseline="30000" dirty="0" smtClean="0">
                <a:solidFill>
                  <a:srgbClr val="280099"/>
                </a:solidFill>
                <a:latin typeface="Times New Roman" pitchFamily="18" charset="0"/>
              </a:rPr>
              <a:t>th</a:t>
            </a:r>
            <a:r>
              <a:rPr lang="en-GB" sz="2400" b="1" dirty="0" smtClean="0">
                <a:solidFill>
                  <a:srgbClr val="280099"/>
                </a:solidFill>
                <a:latin typeface="Times New Roman" pitchFamily="18" charset="0"/>
              </a:rPr>
              <a:t> line begins’ file</a:t>
            </a:r>
          </a:p>
          <a:p>
            <a:pPr algn="just" eaLnBrk="1" hangingPunct="1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	The above command will append a line after 3</a:t>
            </a:r>
            <a:r>
              <a:rPr lang="en-GB" sz="2400" baseline="30000" dirty="0" smtClean="0">
                <a:latin typeface="Times New Roman" pitchFamily="18" charset="0"/>
              </a:rPr>
              <a:t>rd</a:t>
            </a:r>
            <a:r>
              <a:rPr lang="en-GB" sz="2400" dirty="0" smtClean="0">
                <a:latin typeface="Times New Roman" pitchFamily="18" charset="0"/>
              </a:rPr>
              <a:t> line.</a:t>
            </a: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i="1" dirty="0" smtClean="0">
              <a:latin typeface="Times New Roman" pitchFamily="18" charset="0"/>
            </a:endParaRPr>
          </a:p>
          <a:p>
            <a:pPr algn="just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For duplicating lines</a:t>
            </a:r>
          </a:p>
          <a:p>
            <a:pPr lvl="1" algn="just" eaLnBrk="1" hangingPunct="1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i="1" dirty="0" smtClean="0">
                <a:latin typeface="Times New Roman" pitchFamily="18" charset="0"/>
              </a:rPr>
              <a:t>				</a:t>
            </a:r>
            <a:r>
              <a:rPr lang="en-GB" sz="2400" b="1" i="1" dirty="0" err="1" smtClean="0">
                <a:solidFill>
                  <a:srgbClr val="280099"/>
                </a:solidFill>
                <a:latin typeface="Times New Roman" pitchFamily="18" charset="0"/>
              </a:rPr>
              <a:t>sed</a:t>
            </a:r>
            <a:r>
              <a:rPr lang="en-GB" sz="2400" b="1" i="1" dirty="0" smtClean="0">
                <a:solidFill>
                  <a:srgbClr val="280099"/>
                </a:solidFill>
                <a:latin typeface="Times New Roman" pitchFamily="18" charset="0"/>
              </a:rPr>
              <a:t>  ‘/^$/p’ file</a:t>
            </a:r>
          </a:p>
          <a:p>
            <a:pPr lvl="1" algn="just" eaLnBrk="1" hangingPunct="1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i="1" dirty="0" smtClean="0">
                <a:solidFill>
                  <a:srgbClr val="280099"/>
                </a:solidFill>
                <a:latin typeface="Times New Roman" pitchFamily="18" charset="0"/>
              </a:rPr>
              <a:t>		will duplicate all empty lines.</a:t>
            </a:r>
          </a:p>
          <a:p>
            <a:pPr lvl="1" algn="just" eaLnBrk="1" hangingPunct="1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i="1" dirty="0" smtClean="0">
                <a:solidFill>
                  <a:srgbClr val="280099"/>
                </a:solidFill>
                <a:latin typeface="Times New Roman" pitchFamily="18" charset="0"/>
              </a:rPr>
              <a:t>				</a:t>
            </a:r>
            <a:r>
              <a:rPr lang="en-GB" sz="2400" b="1" i="1" dirty="0" err="1" smtClean="0">
                <a:solidFill>
                  <a:srgbClr val="280099"/>
                </a:solidFill>
                <a:latin typeface="Times New Roman" pitchFamily="18" charset="0"/>
              </a:rPr>
              <a:t>sed</a:t>
            </a:r>
            <a:r>
              <a:rPr lang="en-GB" sz="2400" b="1" i="1" dirty="0" smtClean="0">
                <a:solidFill>
                  <a:srgbClr val="280099"/>
                </a:solidFill>
                <a:latin typeface="Times New Roman" pitchFamily="18" charset="0"/>
              </a:rPr>
              <a:t> ‘1,5 p’ file</a:t>
            </a:r>
          </a:p>
          <a:p>
            <a:pPr lvl="1" algn="just" eaLnBrk="1" hangingPunct="1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i="1" dirty="0" smtClean="0">
                <a:solidFill>
                  <a:srgbClr val="280099"/>
                </a:solidFill>
                <a:latin typeface="Times New Roman" pitchFamily="18" charset="0"/>
              </a:rPr>
              <a:t>	will duplicate lines from 1 to 5</a:t>
            </a:r>
            <a:endParaRPr lang="en-GB" sz="2400" b="1" i="1" dirty="0" smtClean="0">
              <a:latin typeface="Times New Roman" pitchFamily="18" charset="0"/>
            </a:endParaRPr>
          </a:p>
        </p:txBody>
      </p:sp>
      <p:sp>
        <p:nvSpPr>
          <p:cNvPr id="91139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bg1"/>
                </a:solidFill>
              </a:rPr>
              <a:t> Appending and duplicating lines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96300" cy="4945063"/>
          </a:xfrm>
        </p:spPr>
        <p:txBody>
          <a:bodyPr lIns="0" tIns="0" rIns="0" bIns="0"/>
          <a:lstStyle/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‘c’ option is used to replace lines in a file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				</a:t>
            </a:r>
            <a:r>
              <a:rPr lang="en-GB" sz="2400" dirty="0" err="1" smtClean="0">
                <a:latin typeface="Times New Roman" pitchFamily="18" charset="0"/>
              </a:rPr>
              <a:t>sed</a:t>
            </a:r>
            <a:r>
              <a:rPr lang="en-GB" sz="2400" dirty="0" smtClean="0">
                <a:latin typeface="Times New Roman" pitchFamily="18" charset="0"/>
              </a:rPr>
              <a:t> ‘/pattern/ c\new line’ file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Examples: </a:t>
            </a:r>
          </a:p>
          <a:p>
            <a:pPr lvl="1" eaLnBrk="1" hangingPunct="1"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>
                <a:solidFill>
                  <a:srgbClr val="280099"/>
                </a:solidFill>
                <a:latin typeface="Times New Roman" pitchFamily="18" charset="0"/>
              </a:rPr>
              <a:t> </a:t>
            </a:r>
            <a:r>
              <a:rPr lang="en-GB" b="1" dirty="0" err="1" smtClean="0">
                <a:solidFill>
                  <a:srgbClr val="280099"/>
                </a:solidFill>
                <a:latin typeface="Times New Roman" pitchFamily="18" charset="0"/>
              </a:rPr>
              <a:t>sed</a:t>
            </a:r>
            <a:r>
              <a:rPr lang="en-GB" b="1" dirty="0" smtClean="0">
                <a:solidFill>
                  <a:srgbClr val="280099"/>
                </a:solidFill>
                <a:latin typeface="Times New Roman" pitchFamily="18" charset="0"/>
              </a:rPr>
              <a:t> ‘1 c\This is a new line’ filename</a:t>
            </a:r>
          </a:p>
          <a:p>
            <a:pPr lvl="1" eaLnBrk="1" hangingPunct="1"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b="1" dirty="0" smtClean="0">
              <a:solidFill>
                <a:srgbClr val="280099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	will replace the first line with new line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</p:txBody>
      </p:sp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>
                <a:solidFill>
                  <a:schemeClr val="bg1"/>
                </a:solidFill>
              </a:rPr>
              <a:t>Text </a:t>
            </a:r>
            <a:r>
              <a:rPr lang="en-GB" sz="2800" b="1" dirty="0" smtClean="0">
                <a:solidFill>
                  <a:schemeClr val="bg1"/>
                </a:solidFill>
              </a:rPr>
              <a:t>replacement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420100" cy="4792663"/>
          </a:xfrm>
        </p:spPr>
        <p:txBody>
          <a:bodyPr lIns="0" tIns="0" rIns="0" bIns="0"/>
          <a:lstStyle/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Command: d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Times New Roman" pitchFamily="18" charset="0"/>
              </a:rPr>
              <a:t>Can be used with line / context addressing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 smtClean="0">
              <a:latin typeface="Times New Roman" pitchFamily="18" charset="0"/>
            </a:endParaRPr>
          </a:p>
          <a:p>
            <a:pPr algn="ctr" eaLnBrk="1" hangingPunct="1">
              <a:lnSpc>
                <a:spcPct val="96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err="1" smtClean="0">
                <a:solidFill>
                  <a:srgbClr val="280099"/>
                </a:solidFill>
                <a:latin typeface="Times New Roman" pitchFamily="18" charset="0"/>
              </a:rPr>
              <a:t>sed</a:t>
            </a:r>
            <a:r>
              <a:rPr lang="en-GB" sz="2400" b="1" dirty="0" smtClean="0">
                <a:solidFill>
                  <a:srgbClr val="280099"/>
                </a:solidFill>
                <a:latin typeface="Times New Roman" pitchFamily="18" charset="0"/>
              </a:rPr>
              <a:t> '/pattern/d' filename</a:t>
            </a:r>
          </a:p>
          <a:p>
            <a:pPr algn="ctr" eaLnBrk="1" hangingPunct="1">
              <a:lnSpc>
                <a:spcPct val="96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err="1" smtClean="0">
                <a:solidFill>
                  <a:srgbClr val="280099"/>
                </a:solidFill>
                <a:latin typeface="Times New Roman" pitchFamily="18" charset="0"/>
              </a:rPr>
              <a:t>sed</a:t>
            </a:r>
            <a:r>
              <a:rPr lang="en-GB" sz="2400" b="1" dirty="0" smtClean="0">
                <a:solidFill>
                  <a:srgbClr val="280099"/>
                </a:solidFill>
                <a:latin typeface="Times New Roman" pitchFamily="18" charset="0"/>
              </a:rPr>
              <a:t> '1,3d' filename</a:t>
            </a:r>
          </a:p>
          <a:p>
            <a:pPr algn="ctr" eaLnBrk="1" hangingPunct="1">
              <a:lnSpc>
                <a:spcPct val="96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smtClean="0">
                <a:solidFill>
                  <a:srgbClr val="280099"/>
                </a:solidFill>
                <a:latin typeface="Times New Roman" pitchFamily="18" charset="0"/>
              </a:rPr>
              <a:t>Will remove lines from 1 to 3</a:t>
            </a:r>
          </a:p>
          <a:p>
            <a:pPr algn="ctr" eaLnBrk="1" hangingPunct="1">
              <a:lnSpc>
                <a:spcPct val="96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b="1" dirty="0" smtClean="0">
              <a:solidFill>
                <a:srgbClr val="280099"/>
              </a:solidFill>
              <a:latin typeface="Times New Roman" pitchFamily="18" charset="0"/>
            </a:endParaRPr>
          </a:p>
          <a:p>
            <a:pPr algn="ctr" eaLnBrk="1" hangingPunct="1">
              <a:lnSpc>
                <a:spcPct val="96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err="1" smtClean="0">
                <a:solidFill>
                  <a:srgbClr val="280099"/>
                </a:solidFill>
                <a:latin typeface="Times New Roman" pitchFamily="18" charset="0"/>
              </a:rPr>
              <a:t>Sed</a:t>
            </a:r>
            <a:r>
              <a:rPr lang="en-GB" sz="2400" b="1" dirty="0" smtClean="0">
                <a:solidFill>
                  <a:srgbClr val="280099"/>
                </a:solidFill>
                <a:latin typeface="Times New Roman" pitchFamily="18" charset="0"/>
              </a:rPr>
              <a:t> ‘1, /^ $/d’ file</a:t>
            </a:r>
          </a:p>
          <a:p>
            <a:pPr algn="ctr" eaLnBrk="1" hangingPunct="1">
              <a:lnSpc>
                <a:spcPct val="96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dirty="0" smtClean="0">
                <a:solidFill>
                  <a:srgbClr val="280099"/>
                </a:solidFill>
                <a:latin typeface="Times New Roman" pitchFamily="18" charset="0"/>
              </a:rPr>
              <a:t>Will remove header of a file until the first blank line.</a:t>
            </a:r>
          </a:p>
        </p:txBody>
      </p:sp>
      <p:sp>
        <p:nvSpPr>
          <p:cNvPr id="93187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Text Editing : Deleting lines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303338"/>
            <a:ext cx="8724900" cy="5383212"/>
          </a:xfrm>
        </p:spPr>
        <p:txBody>
          <a:bodyPr lIns="0" tIns="0" rIns="0" bIns="0"/>
          <a:lstStyle/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An advanced filter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Available in Linux as gawk (GNU awk)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Named after its authors:</a:t>
            </a:r>
          </a:p>
          <a:p>
            <a:pPr marL="719138" lvl="1" indent="-261938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Aho, Weiberger and Kernigan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>
              <a:latin typeface="Times New Roman" pitchFamily="18" charset="0"/>
            </a:endParaRP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Important Features</a:t>
            </a:r>
          </a:p>
          <a:p>
            <a:pPr marL="719138" lvl="1" indent="-261938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Operates at field level, i.e. Can easily access, transform and format individual fields</a:t>
            </a:r>
          </a:p>
          <a:p>
            <a:pPr marL="719138" lvl="1" indent="-261938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Can work on extended regular expressions (ERE)</a:t>
            </a:r>
          </a:p>
          <a:p>
            <a:pPr marL="719138" lvl="1" indent="-261938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Has C-like programming contructs</a:t>
            </a:r>
          </a:p>
          <a:p>
            <a:pPr marL="719138" lvl="1" indent="-261938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Supports user defined variables</a:t>
            </a:r>
          </a:p>
          <a:p>
            <a:pPr marL="719138" lvl="1" indent="-261938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Allows usage of arrays and functions</a:t>
            </a:r>
          </a:p>
        </p:txBody>
      </p:sp>
      <p:sp>
        <p:nvSpPr>
          <p:cNvPr id="95235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The awk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1014413"/>
            <a:ext cx="8713787" cy="5229225"/>
          </a:xfrm>
        </p:spPr>
        <p:txBody>
          <a:bodyPr lIns="0" tIns="0" rIns="0" bIns="0"/>
          <a:lstStyle/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 smtClean="0">
                <a:latin typeface="Times New Roman" pitchFamily="18" charset="0"/>
              </a:rPr>
              <a:t>Like </a:t>
            </a:r>
            <a:r>
              <a:rPr lang="en-GB" sz="2000" dirty="0" err="1" smtClean="0">
                <a:latin typeface="Times New Roman" pitchFamily="18" charset="0"/>
              </a:rPr>
              <a:t>sed</a:t>
            </a:r>
            <a:r>
              <a:rPr lang="en-GB" sz="2000" dirty="0" smtClean="0">
                <a:latin typeface="Times New Roman" pitchFamily="18" charset="0"/>
              </a:rPr>
              <a:t>, </a:t>
            </a:r>
            <a:r>
              <a:rPr lang="en-GB" sz="2000" dirty="0" err="1" smtClean="0">
                <a:latin typeface="Times New Roman" pitchFamily="18" charset="0"/>
              </a:rPr>
              <a:t>awk</a:t>
            </a:r>
            <a:r>
              <a:rPr lang="en-GB" sz="2000" dirty="0" smtClean="0">
                <a:latin typeface="Times New Roman" pitchFamily="18" charset="0"/>
              </a:rPr>
              <a:t> can be used to filter out lines (records) on basis of </a:t>
            </a:r>
          </a:p>
          <a:p>
            <a:pPr marL="719138" lvl="1" indent="-261938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 smtClean="0">
                <a:latin typeface="Times New Roman" pitchFamily="18" charset="0"/>
              </a:rPr>
              <a:t>Line number; or</a:t>
            </a:r>
          </a:p>
          <a:p>
            <a:pPr marL="719138" lvl="1" indent="-261938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 smtClean="0">
                <a:latin typeface="Times New Roman" pitchFamily="18" charset="0"/>
              </a:rPr>
              <a:t>Pattern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000" dirty="0" smtClean="0">
              <a:latin typeface="Times New Roman" pitchFamily="18" charset="0"/>
            </a:endParaRP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 smtClean="0">
                <a:latin typeface="Times New Roman" pitchFamily="18" charset="0"/>
              </a:rPr>
              <a:t>Syntax</a:t>
            </a:r>
          </a:p>
          <a:p>
            <a:pPr algn="ctr" eaLnBrk="1" hangingPunct="1">
              <a:lnSpc>
                <a:spcPct val="96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b="1" dirty="0" err="1" smtClean="0">
                <a:solidFill>
                  <a:srgbClr val="280099"/>
                </a:solidFill>
                <a:latin typeface="Times New Roman" pitchFamily="18" charset="0"/>
              </a:rPr>
              <a:t>awk</a:t>
            </a:r>
            <a:r>
              <a:rPr lang="en-GB" sz="2000" b="1" dirty="0" smtClean="0">
                <a:solidFill>
                  <a:srgbClr val="280099"/>
                </a:solidFill>
                <a:latin typeface="Times New Roman" pitchFamily="18" charset="0"/>
              </a:rPr>
              <a:t> options '</a:t>
            </a:r>
            <a:r>
              <a:rPr lang="en-GB" sz="2000" b="1" dirty="0" err="1" smtClean="0">
                <a:solidFill>
                  <a:srgbClr val="280099"/>
                </a:solidFill>
                <a:latin typeface="Times New Roman" pitchFamily="18" charset="0"/>
              </a:rPr>
              <a:t>selection_criteria</a:t>
            </a:r>
            <a:r>
              <a:rPr lang="en-GB" sz="2000" b="1" dirty="0" smtClean="0">
                <a:solidFill>
                  <a:srgbClr val="280099"/>
                </a:solidFill>
                <a:latin typeface="Times New Roman" pitchFamily="18" charset="0"/>
              </a:rPr>
              <a:t> {action} files(s)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 smtClean="0">
                <a:latin typeface="Times New Roman" pitchFamily="18" charset="0"/>
              </a:rPr>
              <a:t>Selecting on basis of pattern (fixed or regular expressions)</a:t>
            </a:r>
          </a:p>
          <a:p>
            <a:pPr algn="ctr" eaLnBrk="1" hangingPunct="1">
              <a:lnSpc>
                <a:spcPct val="96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b="1" dirty="0" err="1" smtClean="0">
                <a:solidFill>
                  <a:srgbClr val="280099"/>
                </a:solidFill>
                <a:latin typeface="Times New Roman" pitchFamily="18" charset="0"/>
              </a:rPr>
              <a:t>awk</a:t>
            </a:r>
            <a:r>
              <a:rPr lang="en-GB" sz="2000" b="1" dirty="0" smtClean="0">
                <a:solidFill>
                  <a:srgbClr val="280099"/>
                </a:solidFill>
                <a:latin typeface="Times New Roman" pitchFamily="18" charset="0"/>
              </a:rPr>
              <a:t> '/pattern/ {print}' filename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dirty="0" smtClean="0">
                <a:latin typeface="Times New Roman" pitchFamily="18" charset="0"/>
              </a:rPr>
              <a:t>Selecting on basis of line number</a:t>
            </a:r>
          </a:p>
          <a:p>
            <a:pPr algn="ctr" eaLnBrk="1" hangingPunct="1">
              <a:lnSpc>
                <a:spcPct val="96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b="1" dirty="0" err="1" smtClean="0">
                <a:solidFill>
                  <a:srgbClr val="280099"/>
                </a:solidFill>
                <a:latin typeface="Times New Roman" pitchFamily="18" charset="0"/>
              </a:rPr>
              <a:t>awk</a:t>
            </a:r>
            <a:r>
              <a:rPr lang="en-GB" sz="2000" b="1" dirty="0" smtClean="0">
                <a:solidFill>
                  <a:srgbClr val="280099"/>
                </a:solidFill>
                <a:latin typeface="Times New Roman" pitchFamily="18" charset="0"/>
              </a:rPr>
              <a:t> 'NR==n1 {print}' filename</a:t>
            </a:r>
          </a:p>
          <a:p>
            <a:pPr algn="ctr" eaLnBrk="1" hangingPunct="1">
              <a:lnSpc>
                <a:spcPct val="96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000" b="1" dirty="0" err="1" smtClean="0">
                <a:solidFill>
                  <a:srgbClr val="280099"/>
                </a:solidFill>
                <a:latin typeface="Times New Roman" pitchFamily="18" charset="0"/>
              </a:rPr>
              <a:t>awk</a:t>
            </a:r>
            <a:r>
              <a:rPr lang="en-GB" sz="2000" b="1" dirty="0" smtClean="0">
                <a:solidFill>
                  <a:srgbClr val="280099"/>
                </a:solidFill>
                <a:latin typeface="Times New Roman" pitchFamily="18" charset="0"/>
              </a:rPr>
              <a:t> 'NR==n1 {print}' filename </a:t>
            </a:r>
            <a:r>
              <a:rPr lang="en-GB" sz="2000" b="1" dirty="0" smtClean="0">
                <a:latin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</a:rPr>
              <a:t>// prints range of lines</a:t>
            </a:r>
          </a:p>
        </p:txBody>
      </p:sp>
      <p:sp>
        <p:nvSpPr>
          <p:cNvPr id="96259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Simple filtering using awk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1014413"/>
            <a:ext cx="8713787" cy="5229225"/>
          </a:xfrm>
        </p:spPr>
        <p:txBody>
          <a:bodyPr lIns="0" tIns="0" rIns="0" bIns="0"/>
          <a:lstStyle/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awk identifies fields using special variables $1..$n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$0 signifies the entire record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These variables are different from the varibles as used by shell to idntify command line paramerters</a:t>
            </a:r>
          </a:p>
          <a:p>
            <a:pPr eaLnBrk="1" hangingPunct="1">
              <a:lnSpc>
                <a:spcPct val="96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b="1" smtClean="0">
              <a:latin typeface="Times New Roman" pitchFamily="18" charset="0"/>
            </a:endParaRPr>
          </a:p>
          <a:p>
            <a:pPr algn="ctr" eaLnBrk="1" hangingPunct="1">
              <a:lnSpc>
                <a:spcPct val="96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awk 'NR==2 { print $3, $4 }' file 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Specify field separator using -F </a:t>
            </a:r>
          </a:p>
          <a:p>
            <a:pPr algn="ctr" eaLnBrk="1" hangingPunct="1">
              <a:lnSpc>
                <a:spcPct val="96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awk -F “:” 'NR==2 { print $3, $4 }' file </a:t>
            </a:r>
          </a:p>
        </p:txBody>
      </p:sp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Processing individual fields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1014413"/>
            <a:ext cx="8713787" cy="5229225"/>
          </a:xfrm>
        </p:spPr>
        <p:txBody>
          <a:bodyPr lIns="0" tIns="0" rIns="0" bIns="0"/>
          <a:lstStyle/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awk uses C-like format specifiers; as used in the printf function to generate formatted output.</a:t>
            </a: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Syntax:</a:t>
            </a:r>
          </a:p>
          <a:p>
            <a:pPr marL="319088" indent="-319088" algn="ctr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awk '{ printf “%5d %10s”, $2, $5 }' filename</a:t>
            </a: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Output</a:t>
            </a:r>
          </a:p>
          <a:p>
            <a:pPr marL="719138" lvl="1" indent="-261938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The 2</a:t>
            </a:r>
            <a:r>
              <a:rPr lang="en-GB" baseline="33000" smtClean="0">
                <a:latin typeface="Times New Roman" pitchFamily="18" charset="0"/>
              </a:rPr>
              <a:t>nd</a:t>
            </a:r>
            <a:r>
              <a:rPr lang="en-GB" smtClean="0">
                <a:latin typeface="Times New Roman" pitchFamily="18" charset="0"/>
              </a:rPr>
              <a:t> field as a 5 column wide number</a:t>
            </a:r>
          </a:p>
          <a:p>
            <a:pPr marL="719138" lvl="1" indent="-261938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The 5</a:t>
            </a:r>
            <a:r>
              <a:rPr lang="en-GB" baseline="33000" smtClean="0">
                <a:latin typeface="Times New Roman" pitchFamily="18" charset="0"/>
              </a:rPr>
              <a:t>th</a:t>
            </a:r>
            <a:r>
              <a:rPr lang="en-GB" smtClean="0">
                <a:latin typeface="Times New Roman" pitchFamily="18" charset="0"/>
              </a:rPr>
              <a:t> field as a 10 column wide string</a:t>
            </a: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The output generated by individual print commands can be redirected to different files / commands enclosed in double quotes</a:t>
            </a:r>
          </a:p>
          <a:p>
            <a:pPr marL="319088" indent="-319088" algn="ctr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awk '{ printf “%5d %10s”, $2, $5 &gt; “f1” }' filename</a:t>
            </a:r>
          </a:p>
          <a:p>
            <a:pPr marL="319088" indent="-319088" algn="ctr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awk '{ printf “%5d %10s”, $2, $5 | “wc” }' filename</a:t>
            </a:r>
          </a:p>
        </p:txBody>
      </p:sp>
      <p:sp>
        <p:nvSpPr>
          <p:cNvPr id="98307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Generating formatted output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0213" y="1628775"/>
            <a:ext cx="8713787" cy="5229225"/>
          </a:xfrm>
        </p:spPr>
        <p:txBody>
          <a:bodyPr lIns="0" tIns="0" rIns="0" bIns="0"/>
          <a:lstStyle/>
          <a:p>
            <a:pPr marL="457200" indent="-457200" eaLnBrk="1" hangingPunct="1">
              <a:buSzPct val="56000"/>
              <a:buFont typeface="Times New Roman" pitchFamily="18" charset="0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Command Interpretation</a:t>
            </a:r>
          </a:p>
          <a:p>
            <a:pPr marL="457200" indent="-457200" eaLnBrk="1" hangingPunct="1">
              <a:buSzPct val="56000"/>
              <a:buFont typeface="Times New Roman" pitchFamily="18" charset="0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b="1" smtClean="0">
              <a:latin typeface="Times New Roman" pitchFamily="18" charset="0"/>
            </a:endParaRPr>
          </a:p>
          <a:p>
            <a:pPr marL="457200" indent="-457200" eaLnBrk="1" hangingPunct="1">
              <a:buSzPct val="56000"/>
              <a:buFont typeface="Times New Roman" pitchFamily="18" charset="0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Providing a scripting language</a:t>
            </a:r>
          </a:p>
          <a:p>
            <a:pPr marL="457200" indent="-457200" eaLnBrk="1" hangingPunct="1">
              <a:buSzPct val="56000"/>
              <a:buFont typeface="Times New Roman" pitchFamily="18" charset="0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b="1" smtClean="0">
              <a:latin typeface="Times New Roman" pitchFamily="18" charset="0"/>
            </a:endParaRPr>
          </a:p>
          <a:p>
            <a:pPr marL="457200" indent="-457200" eaLnBrk="1" hangingPunct="1">
              <a:buSzPct val="56000"/>
              <a:buFont typeface="Times New Roman" pitchFamily="18" charset="0"/>
              <a:buAutoNum type="arabicPeriod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A process that provides runtime environment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Shell: Responsibilities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1014413"/>
            <a:ext cx="8712200" cy="5229225"/>
          </a:xfrm>
        </p:spPr>
        <p:txBody>
          <a:bodyPr lIns="0" tIns="0" rIns="0" bIns="0"/>
          <a:lstStyle/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Computation can be generated on numeric fields using the basic arithmetic operators: + , - , * , / , %</a:t>
            </a: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These operators can be used for both</a:t>
            </a:r>
          </a:p>
          <a:p>
            <a:pPr marL="719138" lvl="1" indent="-261938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Providing selection criteria</a:t>
            </a:r>
          </a:p>
          <a:p>
            <a:pPr marL="719138" lvl="1" indent="-261938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Generating Output</a:t>
            </a:r>
          </a:p>
          <a:p>
            <a:pPr marL="719138" lvl="1" indent="-261938" eaLnBrk="1" hangingPunct="1"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latin typeface="Times New Roman" pitchFamily="18" charset="0"/>
            </a:endParaRP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The operations for incrementing / decrementing (pre as well as post) are also available.</a:t>
            </a:r>
          </a:p>
        </p:txBody>
      </p:sp>
      <p:sp>
        <p:nvSpPr>
          <p:cNvPr id="99331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Arithmetic Operators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13788" cy="5229225"/>
          </a:xfrm>
        </p:spPr>
        <p:txBody>
          <a:bodyPr lIns="0" tIns="0" rIns="0" bIns="0"/>
          <a:lstStyle/>
          <a:p>
            <a:pPr marL="319088" indent="-319088"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User defined variables in awk</a:t>
            </a:r>
          </a:p>
          <a:p>
            <a:pPr marL="719138" lvl="1" indent="-261938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Are created automatically without declaration</a:t>
            </a:r>
          </a:p>
          <a:p>
            <a:pPr marL="719138" lvl="1" indent="-261938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Are initialized to 0 to NULL depending upon context.</a:t>
            </a:r>
          </a:p>
          <a:p>
            <a:pPr marL="719138" lvl="1" indent="-261938" eaLnBrk="1" hangingPunct="1">
              <a:lnSpc>
                <a:spcPct val="90000"/>
              </a:lnSpc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mtClean="0">
              <a:latin typeface="Times New Roman" pitchFamily="18" charset="0"/>
            </a:endParaRPr>
          </a:p>
          <a:p>
            <a:pPr marL="319088" indent="-319088"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Can be used in statements for performing arithmetic, comparison or output operations</a:t>
            </a:r>
          </a:p>
          <a:p>
            <a:pPr marL="319088" indent="-319088"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marL="319088" indent="-319088"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As awk commands become more and more complex; the -f option can be used to fetch an awk </a:t>
            </a:r>
            <a:r>
              <a:rPr lang="en-GB" sz="2400" b="1" i="1" smtClean="0">
                <a:latin typeface="Times New Roman" pitchFamily="18" charset="0"/>
              </a:rPr>
              <a:t>program from a file:</a:t>
            </a:r>
          </a:p>
          <a:p>
            <a:pPr marL="319088" indent="-319088" algn="ctr" eaLnBrk="1" hangingPunct="1">
              <a:lnSpc>
                <a:spcPct val="96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b="1" i="1" smtClean="0">
              <a:latin typeface="Times New Roman" pitchFamily="18" charset="0"/>
            </a:endParaRPr>
          </a:p>
          <a:p>
            <a:pPr marL="319088" indent="-319088" algn="ctr" eaLnBrk="1" hangingPunct="1">
              <a:lnSpc>
                <a:spcPct val="96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i="1" smtClean="0">
                <a:latin typeface="Times New Roman" pitchFamily="18" charset="0"/>
              </a:rPr>
              <a:t>awk -f &lt;awk command file name&gt; &lt;input file name&gt;</a:t>
            </a:r>
          </a:p>
        </p:txBody>
      </p:sp>
      <p:sp>
        <p:nvSpPr>
          <p:cNvPr id="100355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User defined variables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713788" cy="5229225"/>
          </a:xfrm>
        </p:spPr>
        <p:txBody>
          <a:bodyPr lIns="0" tIns="0" rIns="0" bIns="0"/>
          <a:lstStyle/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The built-in variable available with </a:t>
            </a:r>
            <a:r>
              <a:rPr lang="en-GB" sz="2400" b="1" smtClean="0">
                <a:latin typeface="Times New Roman" pitchFamily="18" charset="0"/>
              </a:rPr>
              <a:t>awk </a:t>
            </a:r>
            <a:r>
              <a:rPr lang="en-GB" sz="2400" smtClean="0">
                <a:latin typeface="Times New Roman" pitchFamily="18" charset="0"/>
              </a:rPr>
              <a:t>are listed as follows:</a:t>
            </a: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NR</a:t>
            </a:r>
            <a:r>
              <a:rPr lang="en-GB" sz="2400" smtClean="0">
                <a:latin typeface="Times New Roman" pitchFamily="18" charset="0"/>
              </a:rPr>
              <a:t>: Cumulative number of lines read</a:t>
            </a: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FS</a:t>
            </a:r>
            <a:r>
              <a:rPr lang="en-GB" sz="2400" smtClean="0">
                <a:latin typeface="Times New Roman" pitchFamily="18" charset="0"/>
              </a:rPr>
              <a:t>: Input field separator</a:t>
            </a: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OFS</a:t>
            </a:r>
            <a:r>
              <a:rPr lang="en-GB" sz="2400" smtClean="0">
                <a:latin typeface="Times New Roman" pitchFamily="18" charset="0"/>
              </a:rPr>
              <a:t>: Output field separator</a:t>
            </a: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NF</a:t>
            </a:r>
            <a:r>
              <a:rPr lang="en-GB" sz="2400" smtClean="0">
                <a:latin typeface="Times New Roman" pitchFamily="18" charset="0"/>
              </a:rPr>
              <a:t>: Number of fields in current line</a:t>
            </a: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FILENAME</a:t>
            </a:r>
            <a:r>
              <a:rPr lang="en-GB" sz="2400" smtClean="0">
                <a:latin typeface="Times New Roman" pitchFamily="18" charset="0"/>
              </a:rPr>
              <a:t>: Current input file</a:t>
            </a: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ARGC</a:t>
            </a:r>
            <a:r>
              <a:rPr lang="en-GB" sz="2400" smtClean="0">
                <a:latin typeface="Times New Roman" pitchFamily="18" charset="0"/>
              </a:rPr>
              <a:t>: Number of arguments in command line</a:t>
            </a: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ARGV</a:t>
            </a:r>
            <a:r>
              <a:rPr lang="en-GB" sz="2400" smtClean="0">
                <a:latin typeface="Times New Roman" pitchFamily="18" charset="0"/>
              </a:rPr>
              <a:t>: List of arguments</a:t>
            </a:r>
          </a:p>
        </p:txBody>
      </p:sp>
      <p:sp>
        <p:nvSpPr>
          <p:cNvPr id="101379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Built-in Variables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31900"/>
            <a:ext cx="8666163" cy="5172075"/>
          </a:xfrm>
        </p:spPr>
        <p:txBody>
          <a:bodyPr lIns="0" tIns="0" rIns="0" bIns="0"/>
          <a:lstStyle/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Two special sections available with awk can be used for initialization and cleanup respectively.</a:t>
            </a: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One can use BEGIN for </a:t>
            </a:r>
          </a:p>
          <a:p>
            <a:pPr marL="719138" lvl="1" indent="-261938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giving initial values to variables</a:t>
            </a:r>
          </a:p>
          <a:p>
            <a:pPr marL="719138" lvl="1" indent="-261938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Printing headers; etc</a:t>
            </a: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Important because the commands given in {} are executed once for each line of input</a:t>
            </a: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marL="319088" indent="-319088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Syntax:</a:t>
            </a:r>
          </a:p>
          <a:p>
            <a:pPr marL="319088" indent="-319088" algn="ctr" eaLnBrk="1" hangingPunct="1">
              <a:lnSpc>
                <a:spcPct val="96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latin typeface="Times New Roman" pitchFamily="18" charset="0"/>
              </a:rPr>
              <a:t>awk 'BEGIN{--} {--} END {--}' filename</a:t>
            </a:r>
          </a:p>
        </p:txBody>
      </p:sp>
      <p:sp>
        <p:nvSpPr>
          <p:cNvPr id="102403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BEGIN and END sections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89025"/>
            <a:ext cx="8588375" cy="5473700"/>
          </a:xfrm>
        </p:spPr>
        <p:txBody>
          <a:bodyPr lIns="0" tIns="0" rIns="0" bIns="0"/>
          <a:lstStyle/>
          <a:p>
            <a:pPr marL="319088" indent="-319088"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Awk provides various functions for performing string and arithmetic operations</a:t>
            </a:r>
          </a:p>
          <a:p>
            <a:pPr marL="319088" indent="-319088"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The parameters are passed using C-like syntax</a:t>
            </a:r>
          </a:p>
          <a:p>
            <a:pPr marL="319088" indent="-319088"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Special case: parenthesis can be omitted when no parameters are being passed</a:t>
            </a:r>
          </a:p>
          <a:p>
            <a:pPr marL="319088" indent="-319088"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Common functions:</a:t>
            </a:r>
          </a:p>
          <a:p>
            <a:pPr marL="719138" lvl="1" indent="-261938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int (x)</a:t>
            </a:r>
          </a:p>
          <a:p>
            <a:pPr marL="719138" lvl="1" indent="-261938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sqrt (x)</a:t>
            </a:r>
          </a:p>
          <a:p>
            <a:pPr marL="719138" lvl="1" indent="-261938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Length / length (x)</a:t>
            </a:r>
          </a:p>
          <a:p>
            <a:pPr marL="719138" lvl="1" indent="-261938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substr (str, start, len)</a:t>
            </a:r>
          </a:p>
          <a:p>
            <a:pPr marL="719138" lvl="1" indent="-261938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index (s1, s2): </a:t>
            </a:r>
            <a:r>
              <a:rPr lang="en-GB" i="1" smtClean="0">
                <a:latin typeface="Times New Roman" pitchFamily="18" charset="0"/>
              </a:rPr>
              <a:t>look for s2 in s1</a:t>
            </a:r>
          </a:p>
          <a:p>
            <a:pPr marL="719138" lvl="1" indent="-261938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i="1" smtClean="0">
                <a:latin typeface="Times New Roman" pitchFamily="18" charset="0"/>
              </a:rPr>
              <a:t>split (str, arr, ch): split str and store into arr, use ch as delimiter</a:t>
            </a:r>
          </a:p>
          <a:p>
            <a:pPr marL="719138" lvl="1" indent="-261938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i="1" smtClean="0">
                <a:latin typeface="Times New Roman" pitchFamily="18" charset="0"/>
              </a:rPr>
              <a:t>system(“cmd”)</a:t>
            </a:r>
          </a:p>
        </p:txBody>
      </p:sp>
      <p:sp>
        <p:nvSpPr>
          <p:cNvPr id="104451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Using functions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39850"/>
            <a:ext cx="8001000" cy="4989513"/>
          </a:xfrm>
        </p:spPr>
        <p:txBody>
          <a:bodyPr lIns="90000" tIns="46800" rIns="90000" bIns="46800"/>
          <a:lstStyle/>
          <a:p>
            <a:pPr lvl="1" eaLnBrk="1" hangingPunct="1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smtClean="0">
                <a:latin typeface="Times New Roman" pitchFamily="18" charset="0"/>
              </a:rPr>
              <a:t>tr </a:t>
            </a:r>
            <a:r>
              <a:rPr lang="en-GB" i="1" smtClean="0">
                <a:latin typeface="Times New Roman" pitchFamily="18" charset="0"/>
              </a:rPr>
              <a:t>flags set1 set2</a:t>
            </a:r>
          </a:p>
          <a:p>
            <a:pPr lvl="1" eaLnBrk="1" hangingPunct="1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smtClean="0">
                <a:latin typeface="Times New Roman" pitchFamily="18" charset="0"/>
              </a:rPr>
              <a:t>mail</a:t>
            </a:r>
          </a:p>
          <a:p>
            <a:pPr lvl="1" eaLnBrk="1" hangingPunct="1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smtClean="0">
                <a:latin typeface="Times New Roman" pitchFamily="18" charset="0"/>
              </a:rPr>
              <a:t>diff, cmp, comm</a:t>
            </a:r>
          </a:p>
          <a:p>
            <a:pPr lvl="1" eaLnBrk="1" hangingPunct="1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smtClean="0">
                <a:latin typeface="Times New Roman" pitchFamily="18" charset="0"/>
              </a:rPr>
              <a:t>cut</a:t>
            </a:r>
          </a:p>
          <a:p>
            <a:pPr lvl="1" eaLnBrk="1" hangingPunct="1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smtClean="0">
                <a:latin typeface="Times New Roman" pitchFamily="18" charset="0"/>
              </a:rPr>
              <a:t>uniq</a:t>
            </a:r>
          </a:p>
          <a:p>
            <a:pPr lvl="1" eaLnBrk="1" hangingPunct="1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smtClean="0">
                <a:latin typeface="Times New Roman" pitchFamily="18" charset="0"/>
              </a:rPr>
              <a:t>split</a:t>
            </a:r>
          </a:p>
          <a:p>
            <a:pPr lvl="1" eaLnBrk="1" hangingPunct="1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smtClean="0">
                <a:latin typeface="Times New Roman" pitchFamily="18" charset="0"/>
              </a:rPr>
              <a:t>sort</a:t>
            </a:r>
          </a:p>
          <a:p>
            <a:pPr lvl="1" eaLnBrk="1" hangingPunct="1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smtClean="0">
                <a:latin typeface="Times New Roman" pitchFamily="18" charset="0"/>
              </a:rPr>
              <a:t>head, tail</a:t>
            </a:r>
          </a:p>
          <a:p>
            <a:pPr lvl="1" eaLnBrk="1" hangingPunct="1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smtClean="0">
                <a:latin typeface="Times New Roman" pitchFamily="18" charset="0"/>
              </a:rPr>
              <a:t>join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Few Additional Commands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15900" y="1246188"/>
            <a:ext cx="8628063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55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/>
              <a:t>The tr command allows you to translate or delete characters</a:t>
            </a:r>
          </a:p>
          <a:p>
            <a:pPr>
              <a:spcBef>
                <a:spcPts val="55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/>
              <a:t>Reads from Standard Input and write to Standard Output</a:t>
            </a:r>
          </a:p>
          <a:p>
            <a:pPr lvl="1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</a:rPr>
              <a:t> </a:t>
            </a:r>
            <a:r>
              <a:rPr lang="en-GB" sz="2000" b="1">
                <a:solidFill>
                  <a:srgbClr val="3333CC"/>
                </a:solidFill>
                <a:latin typeface="Courier New" pitchFamily="49" charset="0"/>
              </a:rPr>
              <a:t>“-t”</a:t>
            </a:r>
            <a:r>
              <a:rPr lang="en-GB" sz="2000">
                <a:solidFill>
                  <a:srgbClr val="000000"/>
                </a:solidFill>
              </a:rPr>
              <a:t> : translates characters of its input that is in first set to the corresponding character in second set</a:t>
            </a:r>
          </a:p>
          <a:p>
            <a:pPr lvl="1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</a:rPr>
              <a:t> </a:t>
            </a:r>
            <a:r>
              <a:rPr lang="en-GB" sz="2000" b="1">
                <a:solidFill>
                  <a:srgbClr val="3333CC"/>
                </a:solidFill>
                <a:latin typeface="Courier New" pitchFamily="49" charset="0"/>
              </a:rPr>
              <a:t>“-d”</a:t>
            </a:r>
            <a:r>
              <a:rPr lang="en-GB" sz="2000">
                <a:solidFill>
                  <a:srgbClr val="000000"/>
                </a:solidFill>
              </a:rPr>
              <a:t> : deletes those characters of its input that appear in the first set.</a:t>
            </a:r>
          </a:p>
          <a:p>
            <a:pPr lvl="1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</a:rPr>
              <a:t> </a:t>
            </a:r>
            <a:r>
              <a:rPr lang="en-GB" sz="2000" b="1">
                <a:solidFill>
                  <a:srgbClr val="3333CC"/>
                </a:solidFill>
                <a:latin typeface="Courier New" pitchFamily="49" charset="0"/>
              </a:rPr>
              <a:t>“-s”</a:t>
            </a:r>
            <a:r>
              <a:rPr lang="en-GB" sz="2000">
                <a:solidFill>
                  <a:srgbClr val="000000"/>
                </a:solidFill>
              </a:rPr>
              <a:t>  : replaces multiple consecutive occurrences of characters that are in set one with a single occurrence</a:t>
            </a:r>
          </a:p>
          <a:p>
            <a:pPr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</a:rPr>
              <a:t>Symbols that can be used are:</a:t>
            </a:r>
          </a:p>
          <a:p>
            <a:pPr lvl="1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</a:rPr>
              <a:t>Escape sequences, ranges, character sequences, character classes</a:t>
            </a:r>
          </a:p>
          <a:p>
            <a:pPr lvl="1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</a:rPr>
              <a:t>Character Classes: </a:t>
            </a:r>
            <a:r>
              <a:rPr lang="en-GB" sz="2000" b="1">
                <a:solidFill>
                  <a:srgbClr val="006600"/>
                </a:solidFill>
              </a:rPr>
              <a:t>alnum, alpha, digit, lower, upper...</a:t>
            </a:r>
          </a:p>
          <a:p>
            <a:pPr lvl="1">
              <a:spcBef>
                <a:spcPts val="45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</a:rPr>
              <a:t>Example: </a:t>
            </a:r>
            <a:r>
              <a:rPr lang="en-GB" sz="2000" b="1">
                <a:solidFill>
                  <a:srgbClr val="0000FF"/>
                </a:solidFill>
                <a:latin typeface="Courier New" pitchFamily="49" charset="0"/>
              </a:rPr>
              <a:t>tr [:lower:] [:upper:]</a:t>
            </a:r>
            <a:r>
              <a:rPr lang="en-GB" sz="2000" b="1">
                <a:solidFill>
                  <a:srgbClr val="0000FF"/>
                </a:solidFill>
              </a:rPr>
              <a:t> </a:t>
            </a:r>
            <a:r>
              <a:rPr lang="en-GB" sz="2000">
                <a:solidFill>
                  <a:srgbClr val="000000"/>
                </a:solidFill>
              </a:rPr>
              <a:t>to translate lower case letters to uppercase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Using tr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304800" y="1066800"/>
            <a:ext cx="78486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GB" b="1">
                <a:solidFill>
                  <a:srgbClr val="000000"/>
                </a:solidFill>
              </a:rPr>
              <a:t>Can be used to send / receive mails</a:t>
            </a:r>
            <a:r>
              <a:rPr lang="en-GB" b="1" i="1">
                <a:solidFill>
                  <a:srgbClr val="000000"/>
                </a:solidFill>
              </a:rPr>
              <a:t>.</a:t>
            </a:r>
          </a:p>
          <a:p>
            <a:pPr eaLnBrk="0" hangingPunct="0">
              <a:buFontTx/>
              <a:buChar char="•"/>
            </a:pPr>
            <a:endParaRPr lang="en-GB" b="1" i="1">
              <a:solidFill>
                <a:srgbClr val="000000"/>
              </a:solidFill>
            </a:endParaRPr>
          </a:p>
          <a:p>
            <a:pPr eaLnBrk="0" hangingPunct="0">
              <a:buFontTx/>
              <a:buChar char="•"/>
            </a:pPr>
            <a:r>
              <a:rPr lang="en-GB" b="1">
                <a:solidFill>
                  <a:srgbClr val="000000"/>
                </a:solidFill>
              </a:rPr>
              <a:t>Sending mail : </a:t>
            </a:r>
            <a:r>
              <a:rPr lang="en-GB" b="1" i="1">
                <a:solidFill>
                  <a:srgbClr val="006600"/>
                </a:solidFill>
              </a:rPr>
              <a:t>mail &lt;username&gt; </a:t>
            </a:r>
          </a:p>
          <a:p>
            <a:pPr eaLnBrk="0" hangingPunct="0">
              <a:buFontTx/>
              <a:buChar char="•"/>
            </a:pPr>
            <a:endParaRPr lang="en-GB" b="1" i="1">
              <a:solidFill>
                <a:srgbClr val="000000"/>
              </a:solidFill>
            </a:endParaRPr>
          </a:p>
          <a:p>
            <a:pPr eaLnBrk="0" hangingPunct="0">
              <a:buFontTx/>
              <a:buChar char="•"/>
            </a:pPr>
            <a:r>
              <a:rPr lang="en-GB" b="1">
                <a:solidFill>
                  <a:srgbClr val="000000"/>
                </a:solidFill>
              </a:rPr>
              <a:t>Reading Mail : </a:t>
            </a:r>
            <a:r>
              <a:rPr lang="en-GB" b="1" i="1">
                <a:solidFill>
                  <a:srgbClr val="000000"/>
                </a:solidFill>
              </a:rPr>
              <a:t>mail</a:t>
            </a:r>
          </a:p>
          <a:p>
            <a:pPr lvl="1" eaLnBrk="0" hangingPunct="0"/>
            <a:r>
              <a:rPr lang="en-GB" b="1">
                <a:solidFill>
                  <a:srgbClr val="000000"/>
                </a:solidFill>
              </a:rPr>
              <a:t>            Prints one line header of each message</a:t>
            </a:r>
          </a:p>
          <a:p>
            <a:pPr lvl="1" eaLnBrk="0" hangingPunct="0">
              <a:buFontTx/>
              <a:buChar char="•"/>
            </a:pPr>
            <a:endParaRPr lang="en-GB" b="1" i="1">
              <a:solidFill>
                <a:srgbClr val="000000"/>
              </a:solidFill>
            </a:endParaRPr>
          </a:p>
          <a:p>
            <a:pPr lvl="1" eaLnBrk="0" hangingPunct="0">
              <a:buFontTx/>
              <a:buChar char="•"/>
            </a:pPr>
            <a:r>
              <a:rPr lang="en-GB" b="1">
                <a:solidFill>
                  <a:srgbClr val="000000"/>
                </a:solidFill>
              </a:rPr>
              <a:t>Interactive Commands</a:t>
            </a:r>
          </a:p>
          <a:p>
            <a:pPr lvl="3" eaLnBrk="0" hangingPunct="0"/>
            <a:r>
              <a:rPr lang="en-GB" b="1" i="1">
                <a:solidFill>
                  <a:srgbClr val="3333CC"/>
                </a:solidFill>
              </a:rPr>
              <a:t>#</a:t>
            </a:r>
            <a:r>
              <a:rPr lang="en-GB" b="1" i="1">
                <a:solidFill>
                  <a:srgbClr val="000000"/>
                </a:solidFill>
              </a:rPr>
              <a:t> to read a particular mail</a:t>
            </a:r>
          </a:p>
          <a:p>
            <a:pPr lvl="3" eaLnBrk="0" hangingPunct="0"/>
            <a:r>
              <a:rPr lang="en-GB" b="1" i="1">
                <a:solidFill>
                  <a:srgbClr val="3333CC"/>
                </a:solidFill>
              </a:rPr>
              <a:t>+, -</a:t>
            </a:r>
            <a:r>
              <a:rPr lang="en-GB" b="1" i="1">
                <a:solidFill>
                  <a:srgbClr val="000000"/>
                </a:solidFill>
              </a:rPr>
              <a:t> to move back &amp; forth</a:t>
            </a:r>
          </a:p>
          <a:p>
            <a:pPr lvl="2" eaLnBrk="0" hangingPunct="0"/>
            <a:r>
              <a:rPr lang="en-GB" b="1" i="1">
                <a:solidFill>
                  <a:srgbClr val="3333CC"/>
                </a:solidFill>
              </a:rPr>
              <a:t>d</a:t>
            </a:r>
            <a:r>
              <a:rPr lang="en-GB" b="1" i="1">
                <a:solidFill>
                  <a:srgbClr val="000000"/>
                </a:solidFill>
              </a:rPr>
              <a:t> to delete; </a:t>
            </a:r>
            <a:r>
              <a:rPr lang="en-GB" b="1" i="1">
                <a:solidFill>
                  <a:srgbClr val="3333CC"/>
                </a:solidFill>
              </a:rPr>
              <a:t>u</a:t>
            </a:r>
            <a:r>
              <a:rPr lang="en-GB" b="1" i="1">
                <a:solidFill>
                  <a:srgbClr val="000000"/>
                </a:solidFill>
              </a:rPr>
              <a:t> undelete</a:t>
            </a:r>
          </a:p>
          <a:p>
            <a:pPr lvl="2" eaLnBrk="0" hangingPunct="0"/>
            <a:r>
              <a:rPr lang="en-GB" b="1" i="1">
                <a:solidFill>
                  <a:srgbClr val="3333CC"/>
                </a:solidFill>
              </a:rPr>
              <a:t>r</a:t>
            </a:r>
            <a:r>
              <a:rPr lang="en-GB" b="1" i="1">
                <a:solidFill>
                  <a:srgbClr val="000000"/>
                </a:solidFill>
              </a:rPr>
              <a:t> to reply</a:t>
            </a:r>
          </a:p>
          <a:p>
            <a:pPr lvl="2" eaLnBrk="0" hangingPunct="0"/>
            <a:r>
              <a:rPr lang="en-GB" b="1" i="1">
                <a:solidFill>
                  <a:srgbClr val="3333CC"/>
                </a:solidFill>
              </a:rPr>
              <a:t>q</a:t>
            </a:r>
            <a:r>
              <a:rPr lang="en-GB" b="1" i="1">
                <a:solidFill>
                  <a:srgbClr val="000000"/>
                </a:solidFill>
              </a:rPr>
              <a:t> to quit</a:t>
            </a:r>
          </a:p>
        </p:txBody>
      </p:sp>
      <p:sp>
        <p:nvSpPr>
          <p:cNvPr id="57347" name="Rectangle 7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Using mail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4665663"/>
          </a:xfrm>
        </p:spPr>
        <p:txBody>
          <a:bodyPr lIns="90000" tIns="46800" rIns="90000" bIns="46800"/>
          <a:lstStyle/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Gives a formatted output after comparing 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Two files</a:t>
            </a:r>
          </a:p>
          <a:p>
            <a:pPr lvl="2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Gives commands that can be applied to convert one file to other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A file and a directory</a:t>
            </a:r>
          </a:p>
          <a:p>
            <a:pPr lvl="2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Compares the given file with a file in the given directory having the same name.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Two directories</a:t>
            </a:r>
          </a:p>
          <a:p>
            <a:pPr lvl="2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Compares corresponding files in both directories</a:t>
            </a:r>
          </a:p>
          <a:p>
            <a:pPr lvl="2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“-r” for recursive comparison</a:t>
            </a:r>
          </a:p>
          <a:p>
            <a:pPr lvl="2" eaLnBrk="1" hangingPunct="1"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Diff &lt;file1&gt; &lt;file2&gt;</a:t>
            </a:r>
          </a:p>
          <a:p>
            <a:pPr lvl="2" eaLnBrk="1" hangingPunct="1"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Using diff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997825" cy="4645025"/>
          </a:xfrm>
        </p:spPr>
        <p:txBody>
          <a:bodyPr lIns="0" tIns="0" rIns="0" bIns="0"/>
          <a:lstStyle/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Compares files 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Silent if files are same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If they are different: reports the byte and line number at which first difference occurs.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Options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smtClean="0">
                <a:solidFill>
                  <a:srgbClr val="3333CC"/>
                </a:solidFill>
                <a:latin typeface="Times New Roman" pitchFamily="18" charset="0"/>
              </a:rPr>
              <a:t>“-l”</a:t>
            </a:r>
            <a:r>
              <a:rPr lang="en-GB" sz="2000" smtClean="0">
                <a:latin typeface="Times New Roman" pitchFamily="18" charset="0"/>
              </a:rPr>
              <a:t> Print byte number &amp; differing byte values for each difference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smtClean="0">
                <a:solidFill>
                  <a:srgbClr val="3333CC"/>
                </a:solidFill>
                <a:latin typeface="Times New Roman" pitchFamily="18" charset="0"/>
              </a:rPr>
              <a:t>“-s”</a:t>
            </a:r>
            <a:r>
              <a:rPr lang="en-GB" sz="2000" smtClean="0">
                <a:latin typeface="Times New Roman" pitchFamily="18" charset="0"/>
              </a:rPr>
              <a:t> Silent mode, gives no output just returns status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solidFill>
                  <a:schemeClr val="accent2"/>
                </a:solidFill>
                <a:latin typeface="Times New Roman" pitchFamily="18" charset="0"/>
              </a:rPr>
              <a:t>“-i n:m”</a:t>
            </a:r>
            <a:r>
              <a:rPr lang="en-GB" sz="2000" smtClean="0">
                <a:latin typeface="Times New Roman" pitchFamily="18" charset="0"/>
              </a:rPr>
              <a:t> skip first n bytes of file 1 and m bytes of file 2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solidFill>
                  <a:schemeClr val="accent2"/>
                </a:solidFill>
                <a:latin typeface="Times New Roman" pitchFamily="18" charset="0"/>
              </a:rPr>
              <a:t>-”n”</a:t>
            </a:r>
            <a:r>
              <a:rPr lang="en-GB" sz="2000" smtClean="0">
                <a:latin typeface="Times New Roman" pitchFamily="18" charset="0"/>
              </a:rPr>
              <a:t> Compare at most n bytes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Can specify offsets for both files if required.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>
              <a:latin typeface="Times New Roman" pitchFamily="18" charset="0"/>
            </a:endParaRP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Cmp &lt;options&gt;  &lt;file1&gt; &lt;file2&gt;</a:t>
            </a: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Using cmp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Simple architecture of a 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143000"/>
            <a:ext cx="77724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User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038" y="5334000"/>
            <a:ext cx="77724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Kernel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925" y="2362200"/>
            <a:ext cx="7772400" cy="2362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79475" y="3048000"/>
            <a:ext cx="17907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Lexical Analysis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6475" y="3048000"/>
            <a:ext cx="16764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Expansion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5375" y="3048000"/>
            <a:ext cx="18288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Execution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29400" y="3886200"/>
            <a:ext cx="0" cy="144780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315200" y="3886200"/>
            <a:ext cx="0" cy="144780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>
            <a:off x="2708275" y="34671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57800" y="347821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00225" y="1676400"/>
            <a:ext cx="0" cy="137160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49550" y="3467100"/>
            <a:ext cx="8382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99075" y="3478213"/>
            <a:ext cx="8382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31050" y="1676400"/>
            <a:ext cx="0" cy="1371600"/>
          </a:xfrm>
          <a:prstGeom prst="straightConnector1">
            <a:avLst/>
          </a:prstGeom>
          <a:ln w="254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97825" cy="4645025"/>
          </a:xfrm>
        </p:spPr>
        <p:txBody>
          <a:bodyPr lIns="0" tIns="0" rIns="0" bIns="0"/>
          <a:lstStyle/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Compare sorted files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Three sets of outputs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Lines unique to first file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Lines unique to second file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Lines in both files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3333CC"/>
                </a:solidFill>
                <a:latin typeface="Times New Roman" pitchFamily="18" charset="0"/>
              </a:rPr>
              <a:t>“-n”</a:t>
            </a:r>
            <a:r>
              <a:rPr lang="en-GB" smtClean="0">
                <a:latin typeface="Times New Roman" pitchFamily="18" charset="0"/>
              </a:rPr>
              <a:t> to suppress nth column of output.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solidFill>
                  <a:srgbClr val="006600"/>
                </a:solidFill>
                <a:latin typeface="Times New Roman" pitchFamily="18" charset="0"/>
              </a:rPr>
              <a:t> comm &lt;file1&gt; &lt;file2&gt;</a:t>
            </a:r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Using comm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31900"/>
            <a:ext cx="7997825" cy="5540375"/>
          </a:xfrm>
        </p:spPr>
        <p:txBody>
          <a:bodyPr lIns="0" tIns="0" rIns="0" bIns="0"/>
          <a:lstStyle/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Extract sections of a file based upon a delimiter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Default delimiter: TAB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Options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“-f”</a:t>
            </a:r>
            <a:r>
              <a:rPr lang="en-GB" sz="2000" smtClean="0">
                <a:latin typeface="Times New Roman" pitchFamily="18" charset="0"/>
              </a:rPr>
              <a:t> specify field list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“-c”</a:t>
            </a:r>
            <a:r>
              <a:rPr lang="en-GB" sz="2000" smtClean="0">
                <a:latin typeface="Times New Roman" pitchFamily="18" charset="0"/>
              </a:rPr>
              <a:t> specify column list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“-d”</a:t>
            </a:r>
            <a:r>
              <a:rPr lang="en-GB" sz="2000" smtClean="0">
                <a:latin typeface="Times New Roman" pitchFamily="18" charset="0"/>
              </a:rPr>
              <a:t> specify delimiter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“-s”</a:t>
            </a:r>
            <a:r>
              <a:rPr lang="en-GB" sz="2000" smtClean="0">
                <a:latin typeface="Times New Roman" pitchFamily="18" charset="0"/>
              </a:rPr>
              <a:t> suppress lines that don't contain the delimiter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Example</a:t>
            </a:r>
          </a:p>
          <a:p>
            <a:pPr lvl="1" algn="ctr" eaLnBrk="1" hangingPunct="1"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smtClean="0">
                <a:solidFill>
                  <a:srgbClr val="0000FF"/>
                </a:solidFill>
                <a:latin typeface="Times New Roman" pitchFamily="18" charset="0"/>
              </a:rPr>
              <a:t>cut -f1,4 -d”:” -s datafile</a:t>
            </a: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Using cut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97825" cy="4645025"/>
          </a:xfrm>
        </p:spPr>
        <p:txBody>
          <a:bodyPr lIns="0" tIns="0" rIns="0" bIns="0"/>
          <a:lstStyle/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Extract unique / duplicate lines from a sorted file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Options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“-i”</a:t>
            </a:r>
            <a:r>
              <a:rPr lang="en-GB" smtClean="0">
                <a:latin typeface="Times New Roman" pitchFamily="18" charset="0"/>
              </a:rPr>
              <a:t> : ignore case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“-f”</a:t>
            </a:r>
            <a:r>
              <a:rPr lang="en-GB" smtClean="0">
                <a:latin typeface="Times New Roman" pitchFamily="18" charset="0"/>
              </a:rPr>
              <a:t> : ignore n fields while comparing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“-s”</a:t>
            </a:r>
            <a:r>
              <a:rPr lang="en-GB" smtClean="0">
                <a:latin typeface="Times New Roman" pitchFamily="18" charset="0"/>
              </a:rPr>
              <a:t> : ignore n characters while comparing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“-c”</a:t>
            </a:r>
            <a:r>
              <a:rPr lang="en-GB" smtClean="0">
                <a:latin typeface="Times New Roman" pitchFamily="18" charset="0"/>
              </a:rPr>
              <a:t> : print repeat count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“-d”</a:t>
            </a:r>
            <a:r>
              <a:rPr lang="en-GB" smtClean="0">
                <a:latin typeface="Times New Roman" pitchFamily="18" charset="0"/>
              </a:rPr>
              <a:t> : print only duplicate entries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“-u”</a:t>
            </a:r>
            <a:r>
              <a:rPr lang="en-GB" smtClean="0">
                <a:latin typeface="Times New Roman" pitchFamily="18" charset="0"/>
              </a:rPr>
              <a:t> : print only unique entries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Example</a:t>
            </a:r>
          </a:p>
          <a:p>
            <a:pPr lvl="1" algn="ctr" eaLnBrk="1" hangingPunct="1"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uniq -f2 -cd datafile</a:t>
            </a: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Using uniq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97825" cy="4645025"/>
          </a:xfr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Split a file and generate sub-files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Options</a:t>
            </a:r>
          </a:p>
          <a:p>
            <a:pPr lvl="1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“-a”</a:t>
            </a:r>
            <a:r>
              <a:rPr lang="en-GB" smtClean="0">
                <a:latin typeface="Times New Roman" pitchFamily="18" charset="0"/>
              </a:rPr>
              <a:t> : specify suffix length (default 2)</a:t>
            </a:r>
          </a:p>
          <a:p>
            <a:pPr lvl="1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“-b”</a:t>
            </a:r>
            <a:r>
              <a:rPr lang="en-GB" smtClean="0">
                <a:latin typeface="Times New Roman" pitchFamily="18" charset="0"/>
              </a:rPr>
              <a:t> : specify bytes per output file (b:512, k:kilo, m:mega)</a:t>
            </a:r>
          </a:p>
          <a:p>
            <a:pPr lvl="1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“-l”</a:t>
            </a:r>
            <a:r>
              <a:rPr lang="en-GB" smtClean="0">
                <a:latin typeface="Times New Roman" pitchFamily="18" charset="0"/>
              </a:rPr>
              <a:t> : specify lines per output file</a:t>
            </a:r>
          </a:p>
          <a:p>
            <a:pPr lvl="1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mtClean="0">
                <a:latin typeface="Times New Roman" pitchFamily="18" charset="0"/>
              </a:rPr>
              <a:t>Can give a prefix for files to be generated as the last option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Example</a:t>
            </a:r>
          </a:p>
          <a:p>
            <a:pPr algn="ctr" eaLnBrk="1" hangingPunct="1">
              <a:lnSpc>
                <a:spcPct val="90000"/>
              </a:lnSpc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solidFill>
                  <a:srgbClr val="0000FF"/>
                </a:solidFill>
                <a:latin typeface="Times New Roman" pitchFamily="18" charset="0"/>
              </a:rPr>
              <a:t>split -b k &lt;filename&gt; &lt;prefix&gt; </a:t>
            </a: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Using split</a:t>
            </a: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31900"/>
            <a:ext cx="7997825" cy="5507038"/>
          </a:xfrm>
        </p:spPr>
        <p:txBody>
          <a:bodyPr lIns="0" tIns="0" rIns="0" bIns="0"/>
          <a:lstStyle/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Generate sorted output after reading a set of files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Options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“-b”</a:t>
            </a:r>
            <a:r>
              <a:rPr lang="en-GB" smtClean="0">
                <a:latin typeface="Times New Roman" pitchFamily="18" charset="0"/>
              </a:rPr>
              <a:t> : ignore leading blanks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“-f”</a:t>
            </a:r>
            <a:r>
              <a:rPr lang="en-GB" smtClean="0">
                <a:latin typeface="Times New Roman" pitchFamily="18" charset="0"/>
              </a:rPr>
              <a:t> : fold (ignore) case 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“-n”</a:t>
            </a:r>
            <a:r>
              <a:rPr lang="en-GB" smtClean="0">
                <a:latin typeface="Times New Roman" pitchFamily="18" charset="0"/>
              </a:rPr>
              <a:t> : numeric sort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“-r”</a:t>
            </a:r>
            <a:r>
              <a:rPr lang="en-GB" smtClean="0">
                <a:latin typeface="Times New Roman" pitchFamily="18" charset="0"/>
              </a:rPr>
              <a:t> : reverse sort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“-c”</a:t>
            </a:r>
            <a:r>
              <a:rPr lang="en-GB" smtClean="0">
                <a:latin typeface="Times New Roman" pitchFamily="18" charset="0"/>
              </a:rPr>
              <a:t> : check whether input is sorted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“-k”</a:t>
            </a:r>
            <a:r>
              <a:rPr lang="en-GB" smtClean="0">
                <a:latin typeface="Times New Roman" pitchFamily="18" charset="0"/>
              </a:rPr>
              <a:t> : specify sort keys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“-t”</a:t>
            </a:r>
            <a:r>
              <a:rPr lang="en-GB" smtClean="0">
                <a:latin typeface="Times New Roman" pitchFamily="18" charset="0"/>
              </a:rPr>
              <a:t> : specify separator 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“-o”</a:t>
            </a:r>
            <a:r>
              <a:rPr lang="en-GB" smtClean="0">
                <a:latin typeface="Times New Roman" pitchFamily="18" charset="0"/>
              </a:rPr>
              <a:t> : specify output file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Example</a:t>
            </a:r>
          </a:p>
          <a:p>
            <a:pPr algn="ctr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solidFill>
                  <a:srgbClr val="0000FF"/>
                </a:solidFill>
                <a:latin typeface="Times New Roman" pitchFamily="18" charset="0"/>
              </a:rPr>
              <a:t>sort -k4,4 -k3 datafile -o outputfile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Using sort</a:t>
            </a: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97825" cy="4645025"/>
          </a:xfrm>
        </p:spPr>
        <p:txBody>
          <a:bodyPr lIns="0" tIns="0" rIns="0" bIns="0"/>
          <a:lstStyle/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Extract top N bytes / characters from a set of files.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Options: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“-c N”</a:t>
            </a:r>
            <a:r>
              <a:rPr lang="en-GB" smtClean="0">
                <a:latin typeface="Times New Roman" pitchFamily="18" charset="0"/>
              </a:rPr>
              <a:t> : First </a:t>
            </a:r>
            <a:r>
              <a:rPr lang="en-GB" b="1" smtClean="0">
                <a:latin typeface="Times New Roman" pitchFamily="18" charset="0"/>
              </a:rPr>
              <a:t>N</a:t>
            </a:r>
            <a:r>
              <a:rPr lang="en-GB" smtClean="0">
                <a:latin typeface="Times New Roman" pitchFamily="18" charset="0"/>
              </a:rPr>
              <a:t> bytes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“-n N</a:t>
            </a:r>
            <a:r>
              <a:rPr lang="en-GB" smtClean="0">
                <a:latin typeface="Times New Roman" pitchFamily="18" charset="0"/>
              </a:rPr>
              <a:t>” : First </a:t>
            </a:r>
            <a:r>
              <a:rPr lang="en-GB" b="1" smtClean="0">
                <a:latin typeface="Times New Roman" pitchFamily="18" charset="0"/>
              </a:rPr>
              <a:t>N</a:t>
            </a:r>
            <a:r>
              <a:rPr lang="en-GB" smtClean="0">
                <a:latin typeface="Times New Roman" pitchFamily="18" charset="0"/>
              </a:rPr>
              <a:t> lines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“-q”</a:t>
            </a:r>
            <a:r>
              <a:rPr lang="en-GB" smtClean="0">
                <a:latin typeface="Times New Roman" pitchFamily="18" charset="0"/>
              </a:rPr>
              <a:t> : Quiet mode – Don't print file name headers 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“-v”</a:t>
            </a:r>
            <a:r>
              <a:rPr lang="en-GB" smtClean="0">
                <a:latin typeface="Times New Roman" pitchFamily="18" charset="0"/>
              </a:rPr>
              <a:t> : Verbose mode – Print file name headers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Example:</a:t>
            </a:r>
          </a:p>
          <a:p>
            <a:pPr algn="ctr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solidFill>
                  <a:srgbClr val="0000FF"/>
                </a:solidFill>
                <a:latin typeface="Times New Roman" pitchFamily="18" charset="0"/>
              </a:rPr>
              <a:t>head -n 5 datafile</a:t>
            </a:r>
          </a:p>
        </p:txBody>
      </p:sp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Using head</a:t>
            </a: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31900"/>
            <a:ext cx="7997825" cy="5459413"/>
          </a:xfrm>
        </p:spPr>
        <p:txBody>
          <a:bodyPr lIns="0" tIns="0" rIns="0" bIns="0"/>
          <a:lstStyle/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Extract top N bytes / characters from a set of files.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smtClean="0"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Options: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“-c N”</a:t>
            </a:r>
            <a:r>
              <a:rPr lang="en-GB" smtClean="0">
                <a:latin typeface="Times New Roman" pitchFamily="18" charset="0"/>
              </a:rPr>
              <a:t> : First </a:t>
            </a:r>
            <a:r>
              <a:rPr lang="en-GB" b="1" smtClean="0">
                <a:latin typeface="Times New Roman" pitchFamily="18" charset="0"/>
              </a:rPr>
              <a:t>N</a:t>
            </a:r>
            <a:r>
              <a:rPr lang="en-GB" smtClean="0">
                <a:latin typeface="Times New Roman" pitchFamily="18" charset="0"/>
              </a:rPr>
              <a:t> bytes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“-n N”</a:t>
            </a:r>
            <a:r>
              <a:rPr lang="en-GB" smtClean="0">
                <a:latin typeface="Times New Roman" pitchFamily="18" charset="0"/>
              </a:rPr>
              <a:t> : First </a:t>
            </a:r>
            <a:r>
              <a:rPr lang="en-GB" b="1" smtClean="0">
                <a:latin typeface="Times New Roman" pitchFamily="18" charset="0"/>
              </a:rPr>
              <a:t>N</a:t>
            </a:r>
            <a:r>
              <a:rPr lang="en-GB" smtClean="0">
                <a:latin typeface="Times New Roman" pitchFamily="18" charset="0"/>
              </a:rPr>
              <a:t> lines</a:t>
            </a:r>
          </a:p>
          <a:p>
            <a:pPr lvl="2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If N is written as +3 =&gt; extract all after 3</a:t>
            </a:r>
            <a:r>
              <a:rPr lang="en-GB" sz="2400" baseline="33000" smtClean="0">
                <a:latin typeface="Times New Roman" pitchFamily="18" charset="0"/>
              </a:rPr>
              <a:t>rd</a:t>
            </a:r>
            <a:r>
              <a:rPr lang="en-GB" sz="2400" smtClean="0">
                <a:latin typeface="Times New Roman" pitchFamily="18" charset="0"/>
              </a:rPr>
              <a:t> line / byte</a:t>
            </a:r>
          </a:p>
          <a:p>
            <a:pPr lvl="2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If N is written as -3 =&gt; extract last 3 lines / bytes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“-q”</a:t>
            </a:r>
            <a:r>
              <a:rPr lang="en-GB" smtClean="0">
                <a:latin typeface="Times New Roman" pitchFamily="18" charset="0"/>
              </a:rPr>
              <a:t> : Quiet mode – Don't print file name headers </a:t>
            </a:r>
          </a:p>
          <a:p>
            <a:pPr lvl="1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smtClean="0">
                <a:solidFill>
                  <a:srgbClr val="0000FF"/>
                </a:solidFill>
                <a:latin typeface="Times New Roman" pitchFamily="18" charset="0"/>
              </a:rPr>
              <a:t>“-v”</a:t>
            </a:r>
            <a:r>
              <a:rPr lang="en-GB" smtClean="0">
                <a:latin typeface="Times New Roman" pitchFamily="18" charset="0"/>
              </a:rPr>
              <a:t> : Verbose mode – Print file name headers</a:t>
            </a:r>
            <a:endParaRPr lang="en-GB" sz="2000" smtClean="0">
              <a:latin typeface="Times New Roman" pitchFamily="18" charset="0"/>
            </a:endParaRP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smtClean="0">
                <a:latin typeface="Times New Roman" pitchFamily="18" charset="0"/>
              </a:rPr>
              <a:t>Example:</a:t>
            </a:r>
          </a:p>
          <a:p>
            <a:pPr algn="ctr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smtClean="0">
                <a:solidFill>
                  <a:srgbClr val="0000FF"/>
                </a:solidFill>
                <a:latin typeface="Times New Roman" pitchFamily="18" charset="0"/>
              </a:rPr>
              <a:t>tail -n 5 datafile</a:t>
            </a: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Using tail</a:t>
            </a: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97825" cy="4689475"/>
          </a:xfrm>
        </p:spPr>
        <p:txBody>
          <a:bodyPr lIns="0" tIns="0" rIns="0" bIns="0"/>
          <a:lstStyle/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Perform join operation on two files treating each line as a record and each column as a field.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>
              <a:latin typeface="Times New Roman" pitchFamily="18" charset="0"/>
            </a:endParaRP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A white space separates fields by default.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>
              <a:latin typeface="Times New Roman" pitchFamily="18" charset="0"/>
            </a:endParaRP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If join fields are not specified then the operation is performed using first field of each file.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>
              <a:latin typeface="Times New Roman" pitchFamily="18" charset="0"/>
            </a:endParaRP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smtClean="0">
                <a:latin typeface="Times New Roman" pitchFamily="18" charset="0"/>
              </a:rPr>
              <a:t>An output record (line) is generated for each pair of input records (lines) with identical join fields.</a:t>
            </a:r>
          </a:p>
          <a:p>
            <a:pPr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smtClean="0">
              <a:latin typeface="Times New Roman" pitchFamily="18" charset="0"/>
            </a:endParaRP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Using join</a:t>
            </a: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ctr"/>
          <a:lstStyle/>
          <a:p>
            <a:pPr marL="723900" lvl="1" indent="-266700" eaLnBrk="1" hangingPunct="1">
              <a:spcBef>
                <a:spcPts val="650"/>
              </a:spcBef>
              <a:buSzPct val="31000"/>
              <a:tabLst>
                <a:tab pos="828675" algn="l"/>
                <a:tab pos="1277938" algn="l"/>
                <a:tab pos="1727200" algn="l"/>
                <a:tab pos="2176463" algn="l"/>
                <a:tab pos="2625725" algn="l"/>
                <a:tab pos="3074988" algn="l"/>
                <a:tab pos="3524250" algn="l"/>
                <a:tab pos="3973513" algn="l"/>
                <a:tab pos="4422775" algn="l"/>
                <a:tab pos="4872038" algn="l"/>
                <a:tab pos="5321300" algn="l"/>
                <a:tab pos="5770563" algn="l"/>
                <a:tab pos="6219825" algn="l"/>
                <a:tab pos="6669088" algn="l"/>
                <a:tab pos="7118350" algn="l"/>
                <a:tab pos="7567613" algn="l"/>
                <a:tab pos="8016875" algn="l"/>
                <a:tab pos="8466138" algn="l"/>
                <a:tab pos="8915400" algn="l"/>
                <a:tab pos="9364663" algn="l"/>
              </a:tabLst>
            </a:pPr>
            <a:r>
              <a:rPr lang="en-GB" sz="2000" b="1" i="1" smtClean="0">
                <a:latin typeface="Times New Roman" pitchFamily="18" charset="0"/>
              </a:rPr>
              <a:t>Options:</a:t>
            </a:r>
          </a:p>
          <a:p>
            <a:pPr marL="723900" lvl="1" indent="-266700" eaLnBrk="1" hangingPunct="1">
              <a:spcBef>
                <a:spcPts val="550"/>
              </a:spcBef>
              <a:buSzPct val="44000"/>
              <a:tabLst>
                <a:tab pos="828675" algn="l"/>
                <a:tab pos="1277938" algn="l"/>
                <a:tab pos="1727200" algn="l"/>
                <a:tab pos="2176463" algn="l"/>
                <a:tab pos="2625725" algn="l"/>
                <a:tab pos="3074988" algn="l"/>
                <a:tab pos="3524250" algn="l"/>
                <a:tab pos="3973513" algn="l"/>
                <a:tab pos="4422775" algn="l"/>
                <a:tab pos="4872038" algn="l"/>
                <a:tab pos="5321300" algn="l"/>
                <a:tab pos="5770563" algn="l"/>
                <a:tab pos="6219825" algn="l"/>
                <a:tab pos="6669088" algn="l"/>
                <a:tab pos="7118350" algn="l"/>
                <a:tab pos="7567613" algn="l"/>
                <a:tab pos="8016875" algn="l"/>
                <a:tab pos="8466138" algn="l"/>
                <a:tab pos="8915400" algn="l"/>
                <a:tab pos="9364663" algn="l"/>
              </a:tabLst>
            </a:pPr>
            <a:r>
              <a:rPr lang="en-GB" sz="2000" b="1" i="1" smtClean="0">
                <a:solidFill>
                  <a:srgbClr val="0000FF"/>
                </a:solidFill>
                <a:latin typeface="Times New Roman" pitchFamily="18" charset="0"/>
              </a:rPr>
              <a:t>“-1 N -2 M”</a:t>
            </a:r>
            <a:r>
              <a:rPr lang="en-GB" sz="2000" b="1" i="1" smtClean="0">
                <a:latin typeface="Times New Roman" pitchFamily="18" charset="0"/>
              </a:rPr>
              <a:t> : perform join using Nth field of first file and Mth field of second file.</a:t>
            </a:r>
          </a:p>
          <a:p>
            <a:pPr marL="723900" lvl="1" indent="-266700" eaLnBrk="1" hangingPunct="1">
              <a:spcBef>
                <a:spcPts val="550"/>
              </a:spcBef>
              <a:buSzPct val="44000"/>
              <a:tabLst>
                <a:tab pos="828675" algn="l"/>
                <a:tab pos="1277938" algn="l"/>
                <a:tab pos="1727200" algn="l"/>
                <a:tab pos="2176463" algn="l"/>
                <a:tab pos="2625725" algn="l"/>
                <a:tab pos="3074988" algn="l"/>
                <a:tab pos="3524250" algn="l"/>
                <a:tab pos="3973513" algn="l"/>
                <a:tab pos="4422775" algn="l"/>
                <a:tab pos="4872038" algn="l"/>
                <a:tab pos="5321300" algn="l"/>
                <a:tab pos="5770563" algn="l"/>
                <a:tab pos="6219825" algn="l"/>
                <a:tab pos="6669088" algn="l"/>
                <a:tab pos="7118350" algn="l"/>
                <a:tab pos="7567613" algn="l"/>
                <a:tab pos="8016875" algn="l"/>
                <a:tab pos="8466138" algn="l"/>
                <a:tab pos="8915400" algn="l"/>
                <a:tab pos="9364663" algn="l"/>
              </a:tabLst>
            </a:pPr>
            <a:r>
              <a:rPr lang="en-GB" sz="2000" b="1" i="1" smtClean="0">
                <a:solidFill>
                  <a:srgbClr val="0000FF"/>
                </a:solidFill>
                <a:latin typeface="Times New Roman" pitchFamily="18" charset="0"/>
              </a:rPr>
              <a:t>“-a SIDE”</a:t>
            </a:r>
            <a:r>
              <a:rPr lang="en-GB" sz="2000" b="1" i="1" smtClean="0">
                <a:latin typeface="Times New Roman" pitchFamily="18" charset="0"/>
              </a:rPr>
              <a:t> : print unpairable lines from SIDE</a:t>
            </a:r>
          </a:p>
          <a:p>
            <a:pPr marL="723900" lvl="1" indent="-266700" eaLnBrk="1" hangingPunct="1">
              <a:spcBef>
                <a:spcPts val="550"/>
              </a:spcBef>
              <a:buSzPct val="44000"/>
              <a:tabLst>
                <a:tab pos="828675" algn="l"/>
                <a:tab pos="1277938" algn="l"/>
                <a:tab pos="1727200" algn="l"/>
                <a:tab pos="2176463" algn="l"/>
                <a:tab pos="2625725" algn="l"/>
                <a:tab pos="3074988" algn="l"/>
                <a:tab pos="3524250" algn="l"/>
                <a:tab pos="3973513" algn="l"/>
                <a:tab pos="4422775" algn="l"/>
                <a:tab pos="4872038" algn="l"/>
                <a:tab pos="5321300" algn="l"/>
                <a:tab pos="5770563" algn="l"/>
                <a:tab pos="6219825" algn="l"/>
                <a:tab pos="6669088" algn="l"/>
                <a:tab pos="7118350" algn="l"/>
                <a:tab pos="7567613" algn="l"/>
                <a:tab pos="8016875" algn="l"/>
                <a:tab pos="8466138" algn="l"/>
                <a:tab pos="8915400" algn="l"/>
                <a:tab pos="9364663" algn="l"/>
              </a:tabLst>
            </a:pPr>
            <a:r>
              <a:rPr lang="en-GB" sz="2000" b="1" i="1" smtClean="0">
                <a:solidFill>
                  <a:srgbClr val="0000FF"/>
                </a:solidFill>
                <a:latin typeface="Times New Roman" pitchFamily="18" charset="0"/>
              </a:rPr>
              <a:t>“-v SIDE</a:t>
            </a:r>
            <a:r>
              <a:rPr lang="en-GB" sz="2000" b="1" i="1" smtClean="0">
                <a:latin typeface="Times New Roman" pitchFamily="18" charset="0"/>
              </a:rPr>
              <a:t> : same as “a”; suppresses joined lines</a:t>
            </a:r>
          </a:p>
          <a:p>
            <a:pPr marL="723900" lvl="1" indent="-266700" eaLnBrk="1" hangingPunct="1">
              <a:spcBef>
                <a:spcPts val="550"/>
              </a:spcBef>
              <a:buSzPct val="44000"/>
              <a:tabLst>
                <a:tab pos="828675" algn="l"/>
                <a:tab pos="1277938" algn="l"/>
                <a:tab pos="1727200" algn="l"/>
                <a:tab pos="2176463" algn="l"/>
                <a:tab pos="2625725" algn="l"/>
                <a:tab pos="3074988" algn="l"/>
                <a:tab pos="3524250" algn="l"/>
                <a:tab pos="3973513" algn="l"/>
                <a:tab pos="4422775" algn="l"/>
                <a:tab pos="4872038" algn="l"/>
                <a:tab pos="5321300" algn="l"/>
                <a:tab pos="5770563" algn="l"/>
                <a:tab pos="6219825" algn="l"/>
                <a:tab pos="6669088" algn="l"/>
                <a:tab pos="7118350" algn="l"/>
                <a:tab pos="7567613" algn="l"/>
                <a:tab pos="8016875" algn="l"/>
                <a:tab pos="8466138" algn="l"/>
                <a:tab pos="8915400" algn="l"/>
                <a:tab pos="9364663" algn="l"/>
              </a:tabLst>
            </a:pPr>
            <a:r>
              <a:rPr lang="en-GB" sz="2000" b="1" i="1" smtClean="0">
                <a:solidFill>
                  <a:srgbClr val="0000FF"/>
                </a:solidFill>
                <a:latin typeface="Times New Roman" pitchFamily="18" charset="0"/>
              </a:rPr>
              <a:t>“-e TEXT”</a:t>
            </a:r>
            <a:r>
              <a:rPr lang="en-GB" sz="2000" b="1" i="1" smtClean="0">
                <a:latin typeface="Times New Roman" pitchFamily="18" charset="0"/>
              </a:rPr>
              <a:t> : replace empty fields with TEXT</a:t>
            </a:r>
          </a:p>
          <a:p>
            <a:pPr marL="723900" lvl="1" indent="-266700" eaLnBrk="1" hangingPunct="1">
              <a:spcBef>
                <a:spcPts val="550"/>
              </a:spcBef>
              <a:buSzPct val="44000"/>
              <a:tabLst>
                <a:tab pos="828675" algn="l"/>
                <a:tab pos="1277938" algn="l"/>
                <a:tab pos="1727200" algn="l"/>
                <a:tab pos="2176463" algn="l"/>
                <a:tab pos="2625725" algn="l"/>
                <a:tab pos="3074988" algn="l"/>
                <a:tab pos="3524250" algn="l"/>
                <a:tab pos="3973513" algn="l"/>
                <a:tab pos="4422775" algn="l"/>
                <a:tab pos="4872038" algn="l"/>
                <a:tab pos="5321300" algn="l"/>
                <a:tab pos="5770563" algn="l"/>
                <a:tab pos="6219825" algn="l"/>
                <a:tab pos="6669088" algn="l"/>
                <a:tab pos="7118350" algn="l"/>
                <a:tab pos="7567613" algn="l"/>
                <a:tab pos="8016875" algn="l"/>
                <a:tab pos="8466138" algn="l"/>
                <a:tab pos="8915400" algn="l"/>
                <a:tab pos="9364663" algn="l"/>
              </a:tabLst>
            </a:pPr>
            <a:r>
              <a:rPr lang="en-GB" sz="2000" b="1" i="1" smtClean="0">
                <a:solidFill>
                  <a:srgbClr val="0000FF"/>
                </a:solidFill>
                <a:latin typeface="Times New Roman" pitchFamily="18" charset="0"/>
              </a:rPr>
              <a:t>“-i”</a:t>
            </a:r>
            <a:r>
              <a:rPr lang="en-GB" sz="2000" b="1" i="1" smtClean="0">
                <a:latin typeface="Times New Roman" pitchFamily="18" charset="0"/>
              </a:rPr>
              <a:t> : ignore case</a:t>
            </a:r>
          </a:p>
          <a:p>
            <a:pPr marL="723900" lvl="1" indent="-266700" eaLnBrk="1" hangingPunct="1">
              <a:spcBef>
                <a:spcPts val="550"/>
              </a:spcBef>
              <a:buSzPct val="44000"/>
              <a:tabLst>
                <a:tab pos="828675" algn="l"/>
                <a:tab pos="1277938" algn="l"/>
                <a:tab pos="1727200" algn="l"/>
                <a:tab pos="2176463" algn="l"/>
                <a:tab pos="2625725" algn="l"/>
                <a:tab pos="3074988" algn="l"/>
                <a:tab pos="3524250" algn="l"/>
                <a:tab pos="3973513" algn="l"/>
                <a:tab pos="4422775" algn="l"/>
                <a:tab pos="4872038" algn="l"/>
                <a:tab pos="5321300" algn="l"/>
                <a:tab pos="5770563" algn="l"/>
                <a:tab pos="6219825" algn="l"/>
                <a:tab pos="6669088" algn="l"/>
                <a:tab pos="7118350" algn="l"/>
                <a:tab pos="7567613" algn="l"/>
                <a:tab pos="8016875" algn="l"/>
                <a:tab pos="8466138" algn="l"/>
                <a:tab pos="8915400" algn="l"/>
                <a:tab pos="9364663" algn="l"/>
              </a:tabLst>
            </a:pPr>
            <a:r>
              <a:rPr lang="en-GB" sz="2000" b="1" i="1" smtClean="0">
                <a:solidFill>
                  <a:srgbClr val="0000FF"/>
                </a:solidFill>
                <a:latin typeface="Times New Roman" pitchFamily="18" charset="0"/>
              </a:rPr>
              <a:t>“-t CHAR”</a:t>
            </a:r>
            <a:r>
              <a:rPr lang="en-GB" sz="2000" b="1" i="1" smtClean="0">
                <a:latin typeface="Times New Roman" pitchFamily="18" charset="0"/>
              </a:rPr>
              <a:t> : specify field separator</a:t>
            </a:r>
          </a:p>
          <a:p>
            <a:pPr marL="723900" lvl="1" indent="-266700" eaLnBrk="1" hangingPunct="1">
              <a:spcBef>
                <a:spcPts val="550"/>
              </a:spcBef>
              <a:buSzPct val="44000"/>
              <a:tabLst>
                <a:tab pos="828675" algn="l"/>
                <a:tab pos="1277938" algn="l"/>
                <a:tab pos="1727200" algn="l"/>
                <a:tab pos="2176463" algn="l"/>
                <a:tab pos="2625725" algn="l"/>
                <a:tab pos="3074988" algn="l"/>
                <a:tab pos="3524250" algn="l"/>
                <a:tab pos="3973513" algn="l"/>
                <a:tab pos="4422775" algn="l"/>
                <a:tab pos="4872038" algn="l"/>
                <a:tab pos="5321300" algn="l"/>
                <a:tab pos="5770563" algn="l"/>
                <a:tab pos="6219825" algn="l"/>
                <a:tab pos="6669088" algn="l"/>
                <a:tab pos="7118350" algn="l"/>
                <a:tab pos="7567613" algn="l"/>
                <a:tab pos="8016875" algn="l"/>
                <a:tab pos="8466138" algn="l"/>
                <a:tab pos="8915400" algn="l"/>
                <a:tab pos="9364663" algn="l"/>
              </a:tabLst>
            </a:pPr>
            <a:r>
              <a:rPr lang="en-GB" sz="2000" b="1" i="1" smtClean="0">
                <a:solidFill>
                  <a:srgbClr val="0000FF"/>
                </a:solidFill>
                <a:latin typeface="Times New Roman" pitchFamily="18" charset="0"/>
              </a:rPr>
              <a:t>“-o”</a:t>
            </a:r>
            <a:r>
              <a:rPr lang="en-GB" sz="2000" b="1" i="1" smtClean="0">
                <a:latin typeface="Times New Roman" pitchFamily="18" charset="0"/>
              </a:rPr>
              <a:t> : specify output format</a:t>
            </a:r>
          </a:p>
          <a:p>
            <a:pPr marL="723900" lvl="1" indent="-266700" eaLnBrk="1" hangingPunct="1">
              <a:spcBef>
                <a:spcPts val="550"/>
              </a:spcBef>
              <a:buSzPct val="31000"/>
              <a:buFont typeface="Wingdings" pitchFamily="2" charset="2"/>
              <a:buNone/>
              <a:tabLst>
                <a:tab pos="828675" algn="l"/>
                <a:tab pos="1277938" algn="l"/>
                <a:tab pos="1727200" algn="l"/>
                <a:tab pos="2176463" algn="l"/>
                <a:tab pos="2625725" algn="l"/>
                <a:tab pos="3074988" algn="l"/>
                <a:tab pos="3524250" algn="l"/>
                <a:tab pos="3973513" algn="l"/>
                <a:tab pos="4422775" algn="l"/>
                <a:tab pos="4872038" algn="l"/>
                <a:tab pos="5321300" algn="l"/>
                <a:tab pos="5770563" algn="l"/>
                <a:tab pos="6219825" algn="l"/>
                <a:tab pos="6669088" algn="l"/>
                <a:tab pos="7118350" algn="l"/>
                <a:tab pos="7567613" algn="l"/>
                <a:tab pos="8016875" algn="l"/>
                <a:tab pos="8466138" algn="l"/>
                <a:tab pos="8915400" algn="l"/>
                <a:tab pos="9364663" algn="l"/>
              </a:tabLst>
            </a:pPr>
            <a:endParaRPr lang="en-GB" sz="2000" b="1" i="1" smtClean="0">
              <a:latin typeface="Times New Roman" pitchFamily="18" charset="0"/>
            </a:endParaRPr>
          </a:p>
          <a:p>
            <a:pPr marL="723900" lvl="1" indent="-266700" eaLnBrk="1" hangingPunct="1">
              <a:spcBef>
                <a:spcPts val="550"/>
              </a:spcBef>
              <a:buSzPct val="31000"/>
              <a:tabLst>
                <a:tab pos="828675" algn="l"/>
                <a:tab pos="1277938" algn="l"/>
                <a:tab pos="1727200" algn="l"/>
                <a:tab pos="2176463" algn="l"/>
                <a:tab pos="2625725" algn="l"/>
                <a:tab pos="3074988" algn="l"/>
                <a:tab pos="3524250" algn="l"/>
                <a:tab pos="3973513" algn="l"/>
                <a:tab pos="4422775" algn="l"/>
                <a:tab pos="4872038" algn="l"/>
                <a:tab pos="5321300" algn="l"/>
                <a:tab pos="5770563" algn="l"/>
                <a:tab pos="6219825" algn="l"/>
                <a:tab pos="6669088" algn="l"/>
                <a:tab pos="7118350" algn="l"/>
                <a:tab pos="7567613" algn="l"/>
                <a:tab pos="8016875" algn="l"/>
                <a:tab pos="8466138" algn="l"/>
                <a:tab pos="8915400" algn="l"/>
                <a:tab pos="9364663" algn="l"/>
              </a:tabLst>
            </a:pPr>
            <a:r>
              <a:rPr lang="en-GB" sz="2000" b="1" i="1" smtClean="0">
                <a:latin typeface="Times New Roman" pitchFamily="18" charset="0"/>
              </a:rPr>
              <a:t>Example:</a:t>
            </a:r>
          </a:p>
          <a:p>
            <a:pPr marL="723900" lvl="1" indent="-266700" algn="ctr" eaLnBrk="1" hangingPunct="1">
              <a:spcBef>
                <a:spcPts val="550"/>
              </a:spcBef>
              <a:buSzPct val="44000"/>
              <a:buFont typeface="Wingdings" pitchFamily="2" charset="2"/>
              <a:buNone/>
              <a:tabLst>
                <a:tab pos="828675" algn="l"/>
                <a:tab pos="1277938" algn="l"/>
                <a:tab pos="1727200" algn="l"/>
                <a:tab pos="2176463" algn="l"/>
                <a:tab pos="2625725" algn="l"/>
                <a:tab pos="3074988" algn="l"/>
                <a:tab pos="3524250" algn="l"/>
                <a:tab pos="3973513" algn="l"/>
                <a:tab pos="4422775" algn="l"/>
                <a:tab pos="4872038" algn="l"/>
                <a:tab pos="5321300" algn="l"/>
                <a:tab pos="5770563" algn="l"/>
                <a:tab pos="6219825" algn="l"/>
                <a:tab pos="6669088" algn="l"/>
                <a:tab pos="7118350" algn="l"/>
                <a:tab pos="7567613" algn="l"/>
                <a:tab pos="8016875" algn="l"/>
                <a:tab pos="8466138" algn="l"/>
                <a:tab pos="8915400" algn="l"/>
                <a:tab pos="9364663" algn="l"/>
              </a:tabLst>
            </a:pPr>
            <a:r>
              <a:rPr lang="en-GB" sz="2000" b="1" i="1" smtClean="0">
                <a:solidFill>
                  <a:srgbClr val="0000FF"/>
                </a:solidFill>
                <a:latin typeface="Times New Roman" pitchFamily="18" charset="0"/>
              </a:rPr>
              <a:t>join -1 2 -2 1 f1 f2 -o 1.2,1.3,2.3</a:t>
            </a: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15240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defTabSz="449263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>
                <a:solidFill>
                  <a:schemeClr val="bg1"/>
                </a:solidFill>
              </a:rPr>
              <a:t>Using join</a:t>
            </a: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0"/>
            <a:ext cx="7848600" cy="868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FFFF00"/>
                </a:solidFill>
              </a:rPr>
              <a:t>Short Question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Q.1: </a:t>
            </a:r>
            <a:r>
              <a:rPr lang="en-US" sz="2400" smtClean="0"/>
              <a:t>Write a shell script which renames all .txt files as .text files.</a:t>
            </a:r>
          </a:p>
          <a:p>
            <a:pPr>
              <a:buFontTx/>
              <a:buNone/>
            </a:pPr>
            <a:r>
              <a:rPr lang="en-US" sz="2400" smtClean="0"/>
              <a:t>Q.2: Explain different type of shells in Linux. Write a shell script to generate Fibonacci series?</a:t>
            </a:r>
          </a:p>
          <a:p>
            <a:pPr>
              <a:buFontTx/>
              <a:buNone/>
            </a:pPr>
            <a:r>
              <a:rPr lang="en-US" sz="2400" smtClean="0"/>
              <a:t>Q.3:Write a shell script which takes a name as parameter and returns the PID (s) of the processes with that name.</a:t>
            </a:r>
          </a:p>
          <a:p>
            <a:pPr>
              <a:buFontTx/>
              <a:buNone/>
            </a:pPr>
            <a:r>
              <a:rPr lang="en-US" sz="2400" smtClean="0"/>
              <a:t>Q.4:  What are shell programming functions. Write a function that adds two numbers.</a:t>
            </a:r>
          </a:p>
          <a:p>
            <a:pPr>
              <a:buFontTx/>
              <a:buNone/>
            </a:pPr>
            <a:r>
              <a:rPr lang="en-US" sz="2400" smtClean="0"/>
              <a:t>Q.5: Explain the usage of the test command for checking the type of a file.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997825" cy="4645025"/>
          </a:xfrm>
        </p:spPr>
        <p:txBody>
          <a:bodyPr lIns="90000" tIns="46800" rIns="90000" bIns="46800"/>
          <a:lstStyle/>
          <a:p>
            <a:pPr marL="457200" indent="-457200" eaLnBrk="1" hangingPunct="1">
              <a:buFontTx/>
              <a:buNone/>
              <a:tabLst>
                <a:tab pos="579438" algn="l"/>
                <a:tab pos="1028700" algn="l"/>
                <a:tab pos="1477963" algn="l"/>
                <a:tab pos="1927225" algn="l"/>
                <a:tab pos="2376488" algn="l"/>
                <a:tab pos="2825750" algn="l"/>
                <a:tab pos="3275013" algn="l"/>
                <a:tab pos="3724275" algn="l"/>
                <a:tab pos="4173538" algn="l"/>
                <a:tab pos="4622800" algn="l"/>
                <a:tab pos="5072063" algn="l"/>
                <a:tab pos="5521325" algn="l"/>
                <a:tab pos="5970588" algn="l"/>
                <a:tab pos="6419850" algn="l"/>
                <a:tab pos="6869113" algn="l"/>
                <a:tab pos="7318375" algn="l"/>
                <a:tab pos="7767638" algn="l"/>
                <a:tab pos="8216900" algn="l"/>
                <a:tab pos="8666163" algn="l"/>
                <a:tab pos="9115425" algn="l"/>
              </a:tabLst>
            </a:pPr>
            <a:r>
              <a:rPr lang="en-GB" sz="2400" smtClean="0">
                <a:latin typeface="Times New Roman" pitchFamily="18" charset="0"/>
              </a:rPr>
              <a:t>The Shell</a:t>
            </a:r>
          </a:p>
          <a:p>
            <a:pPr marL="914400" lvl="1" indent="-457200" eaLnBrk="1" hangingPunct="1">
              <a:buFont typeface="Times New Roman" pitchFamily="18" charset="0"/>
              <a:buAutoNum type="arabicPeriod"/>
              <a:tabLst>
                <a:tab pos="579438" algn="l"/>
                <a:tab pos="1028700" algn="l"/>
                <a:tab pos="1477963" algn="l"/>
                <a:tab pos="1927225" algn="l"/>
                <a:tab pos="2376488" algn="l"/>
                <a:tab pos="2825750" algn="l"/>
                <a:tab pos="3275013" algn="l"/>
                <a:tab pos="3724275" algn="l"/>
                <a:tab pos="4173538" algn="l"/>
                <a:tab pos="4622800" algn="l"/>
                <a:tab pos="5072063" algn="l"/>
                <a:tab pos="5521325" algn="l"/>
                <a:tab pos="5970588" algn="l"/>
                <a:tab pos="6419850" algn="l"/>
                <a:tab pos="6869113" algn="l"/>
                <a:tab pos="7318375" algn="l"/>
                <a:tab pos="7767638" algn="l"/>
                <a:tab pos="8216900" algn="l"/>
                <a:tab pos="8666163" algn="l"/>
                <a:tab pos="9115425" algn="l"/>
              </a:tabLst>
            </a:pPr>
            <a:r>
              <a:rPr lang="en-GB" smtClean="0">
                <a:latin typeface="Times New Roman" pitchFamily="18" charset="0"/>
              </a:rPr>
              <a:t>Issues the prompt and waits for a command to be entered</a:t>
            </a:r>
          </a:p>
          <a:p>
            <a:pPr marL="914400" lvl="1" indent="-457200" eaLnBrk="1" hangingPunct="1">
              <a:buFont typeface="Times New Roman" pitchFamily="18" charset="0"/>
              <a:buAutoNum type="arabicPeriod"/>
              <a:tabLst>
                <a:tab pos="579438" algn="l"/>
                <a:tab pos="1028700" algn="l"/>
                <a:tab pos="1477963" algn="l"/>
                <a:tab pos="1927225" algn="l"/>
                <a:tab pos="2376488" algn="l"/>
                <a:tab pos="2825750" algn="l"/>
                <a:tab pos="3275013" algn="l"/>
                <a:tab pos="3724275" algn="l"/>
                <a:tab pos="4173538" algn="l"/>
                <a:tab pos="4622800" algn="l"/>
                <a:tab pos="5072063" algn="l"/>
                <a:tab pos="5521325" algn="l"/>
                <a:tab pos="5970588" algn="l"/>
                <a:tab pos="6419850" algn="l"/>
                <a:tab pos="6869113" algn="l"/>
                <a:tab pos="7318375" algn="l"/>
                <a:tab pos="7767638" algn="l"/>
                <a:tab pos="8216900" algn="l"/>
                <a:tab pos="8666163" algn="l"/>
                <a:tab pos="9115425" algn="l"/>
              </a:tabLst>
            </a:pPr>
            <a:r>
              <a:rPr lang="en-GB" smtClean="0">
                <a:latin typeface="Times New Roman" pitchFamily="18" charset="0"/>
              </a:rPr>
              <a:t>Analyses the input and parses it</a:t>
            </a:r>
          </a:p>
          <a:p>
            <a:pPr marL="914400" lvl="1" indent="-457200" eaLnBrk="1" hangingPunct="1">
              <a:buFont typeface="Times New Roman" pitchFamily="18" charset="0"/>
              <a:buAutoNum type="arabicPeriod"/>
              <a:tabLst>
                <a:tab pos="579438" algn="l"/>
                <a:tab pos="1028700" algn="l"/>
                <a:tab pos="1477963" algn="l"/>
                <a:tab pos="1927225" algn="l"/>
                <a:tab pos="2376488" algn="l"/>
                <a:tab pos="2825750" algn="l"/>
                <a:tab pos="3275013" algn="l"/>
                <a:tab pos="3724275" algn="l"/>
                <a:tab pos="4173538" algn="l"/>
                <a:tab pos="4622800" algn="l"/>
                <a:tab pos="5072063" algn="l"/>
                <a:tab pos="5521325" algn="l"/>
                <a:tab pos="5970588" algn="l"/>
                <a:tab pos="6419850" algn="l"/>
                <a:tab pos="6869113" algn="l"/>
                <a:tab pos="7318375" algn="l"/>
                <a:tab pos="7767638" algn="l"/>
                <a:tab pos="8216900" algn="l"/>
                <a:tab pos="8666163" algn="l"/>
                <a:tab pos="9115425" algn="l"/>
              </a:tabLst>
            </a:pPr>
            <a:r>
              <a:rPr lang="en-GB" smtClean="0">
                <a:latin typeface="Times New Roman" pitchFamily="18" charset="0"/>
              </a:rPr>
              <a:t>Scans the command line for meta-characters and performs expansions to give a simple command</a:t>
            </a:r>
          </a:p>
          <a:p>
            <a:pPr marL="914400" lvl="1" indent="-457200" eaLnBrk="1" hangingPunct="1">
              <a:buFont typeface="Times New Roman" pitchFamily="18" charset="0"/>
              <a:buAutoNum type="arabicPeriod"/>
              <a:tabLst>
                <a:tab pos="579438" algn="l"/>
                <a:tab pos="1028700" algn="l"/>
                <a:tab pos="1477963" algn="l"/>
                <a:tab pos="1927225" algn="l"/>
                <a:tab pos="2376488" algn="l"/>
                <a:tab pos="2825750" algn="l"/>
                <a:tab pos="3275013" algn="l"/>
                <a:tab pos="3724275" algn="l"/>
                <a:tab pos="4173538" algn="l"/>
                <a:tab pos="4622800" algn="l"/>
                <a:tab pos="5072063" algn="l"/>
                <a:tab pos="5521325" algn="l"/>
                <a:tab pos="5970588" algn="l"/>
                <a:tab pos="6419850" algn="l"/>
                <a:tab pos="6869113" algn="l"/>
                <a:tab pos="7318375" algn="l"/>
                <a:tab pos="7767638" algn="l"/>
                <a:tab pos="8216900" algn="l"/>
                <a:tab pos="8666163" algn="l"/>
                <a:tab pos="9115425" algn="l"/>
              </a:tabLst>
            </a:pPr>
            <a:r>
              <a:rPr lang="en-GB" smtClean="0">
                <a:latin typeface="Times New Roman" pitchFamily="18" charset="0"/>
              </a:rPr>
              <a:t>Passes command line to the kernel for execution</a:t>
            </a:r>
          </a:p>
          <a:p>
            <a:pPr marL="914400" lvl="1" indent="-457200" eaLnBrk="1" hangingPunct="1">
              <a:buFont typeface="Times New Roman" pitchFamily="18" charset="0"/>
              <a:buAutoNum type="arabicPeriod"/>
              <a:tabLst>
                <a:tab pos="579438" algn="l"/>
                <a:tab pos="1028700" algn="l"/>
                <a:tab pos="1477963" algn="l"/>
                <a:tab pos="1927225" algn="l"/>
                <a:tab pos="2376488" algn="l"/>
                <a:tab pos="2825750" algn="l"/>
                <a:tab pos="3275013" algn="l"/>
                <a:tab pos="3724275" algn="l"/>
                <a:tab pos="4173538" algn="l"/>
                <a:tab pos="4622800" algn="l"/>
                <a:tab pos="5072063" algn="l"/>
                <a:tab pos="5521325" algn="l"/>
                <a:tab pos="5970588" algn="l"/>
                <a:tab pos="6419850" algn="l"/>
                <a:tab pos="6869113" algn="l"/>
                <a:tab pos="7318375" algn="l"/>
                <a:tab pos="7767638" algn="l"/>
                <a:tab pos="8216900" algn="l"/>
                <a:tab pos="8666163" algn="l"/>
                <a:tab pos="9115425" algn="l"/>
              </a:tabLst>
            </a:pPr>
            <a:r>
              <a:rPr lang="en-GB" smtClean="0">
                <a:latin typeface="Times New Roman" pitchFamily="18" charset="0"/>
              </a:rPr>
              <a:t>Waits for command to execute</a:t>
            </a:r>
          </a:p>
          <a:p>
            <a:pPr marL="914400" lvl="1" indent="-457200" eaLnBrk="1" hangingPunct="1">
              <a:buFont typeface="Times New Roman" pitchFamily="18" charset="0"/>
              <a:buAutoNum type="arabicPeriod"/>
              <a:tabLst>
                <a:tab pos="579438" algn="l"/>
                <a:tab pos="1028700" algn="l"/>
                <a:tab pos="1477963" algn="l"/>
                <a:tab pos="1927225" algn="l"/>
                <a:tab pos="2376488" algn="l"/>
                <a:tab pos="2825750" algn="l"/>
                <a:tab pos="3275013" algn="l"/>
                <a:tab pos="3724275" algn="l"/>
                <a:tab pos="4173538" algn="l"/>
                <a:tab pos="4622800" algn="l"/>
                <a:tab pos="5072063" algn="l"/>
                <a:tab pos="5521325" algn="l"/>
                <a:tab pos="5970588" algn="l"/>
                <a:tab pos="6419850" algn="l"/>
                <a:tab pos="6869113" algn="l"/>
                <a:tab pos="7318375" algn="l"/>
                <a:tab pos="7767638" algn="l"/>
                <a:tab pos="8216900" algn="l"/>
                <a:tab pos="8666163" algn="l"/>
                <a:tab pos="9115425" algn="l"/>
              </a:tabLst>
            </a:pPr>
            <a:r>
              <a:rPr lang="en-GB" smtClean="0">
                <a:latin typeface="Times New Roman" pitchFamily="18" charset="0"/>
              </a:rPr>
              <a:t>On completion gives the prompt again; and the cycle continues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6248400" cy="685800"/>
          </a:xfrm>
          <a:noFill/>
          <a:ln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algn="l" defTabSz="449263" eaLnBrk="1" hangingPunct="1">
              <a:buSzPct val="20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smtClean="0">
                <a:solidFill>
                  <a:schemeClr val="bg1"/>
                </a:solidFill>
              </a:rPr>
              <a:t>Interpretation cycle for shell commands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 bwMode="auto">
          <a:xfrm>
            <a:off x="5334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FFFF00"/>
                </a:solidFill>
              </a:rPr>
              <a:t>Long Questions</a:t>
            </a:r>
            <a:endParaRPr lang="en-US" smtClean="0">
              <a:solidFill>
                <a:srgbClr val="FFFF00"/>
              </a:solidFill>
            </a:endParaRP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smtClean="0"/>
          </a:p>
          <a:p>
            <a:r>
              <a:rPr lang="en-US" sz="2400" smtClean="0"/>
              <a:t>Write a shell script which takes a name as parameter and returns the PID(s) of processes with that name.</a:t>
            </a:r>
          </a:p>
          <a:p>
            <a:r>
              <a:rPr lang="en-US" sz="2400" smtClean="0"/>
              <a:t>Write a shell program to evaluates an arithmetic expression like: ./calculator  10 + 20 ,where 10 is op1 and + is operator and 20 is op2. Using command line argument and operator may be (+,-,*,/ )</a:t>
            </a:r>
          </a:p>
          <a:p>
            <a:r>
              <a:rPr lang="en-US" sz="2400" smtClean="0"/>
              <a:t>Write a shell script for copying files. where the source file exists and has read permission . Check for it else display error message. Also check the target file should not exist in the directory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FFFF00"/>
                </a:solidFill>
              </a:rPr>
              <a:t>References: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Sumitabha</a:t>
            </a:r>
            <a:r>
              <a:rPr lang="en-US" dirty="0" smtClean="0"/>
              <a:t> Das, “Unix Concepts and Applications”, TMH, 4th Ed., 2009. </a:t>
            </a:r>
          </a:p>
          <a:p>
            <a:endParaRPr lang="en-US" dirty="0" smtClean="0"/>
          </a:p>
          <a:p>
            <a:r>
              <a:rPr lang="en-US" dirty="0" smtClean="0"/>
              <a:t>Arnold Robbins, “Linux Programming by Examples The Fundamentals”, Pearson Education, 2nd Ed., 2008.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MC_HR_141004">
  <a:themeElements>
    <a:clrScheme name="Presentation_MC_HR_14100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_MC_HR_141004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_MC_HR_141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MC_HR_141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MC_HR_141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bvicam_ppt_template</Template>
  <TotalTime>839</TotalTime>
  <Words>4708</Words>
  <Application>Microsoft Office PowerPoint</Application>
  <PresentationFormat>On-screen Show (4:3)</PresentationFormat>
  <Paragraphs>887</Paragraphs>
  <Slides>91</Slides>
  <Notes>81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Presentation_MC_HR_141004</vt:lpstr>
      <vt:lpstr>  Unit -3  Shell Programming</vt:lpstr>
      <vt:lpstr>What is the Shell</vt:lpstr>
      <vt:lpstr>Slide 3</vt:lpstr>
      <vt:lpstr>Slide 4</vt:lpstr>
      <vt:lpstr>/etc/shells</vt:lpstr>
      <vt:lpstr>Login/Logout Scripts</vt:lpstr>
      <vt:lpstr>Shell: Responsibilities</vt:lpstr>
      <vt:lpstr>Simple architecture of a Shell</vt:lpstr>
      <vt:lpstr>Interpretation cycle for shell commands</vt:lpstr>
      <vt:lpstr>Shell: Variables</vt:lpstr>
      <vt:lpstr>Shell: Variables</vt:lpstr>
      <vt:lpstr>Learning about shell variables</vt:lpstr>
      <vt:lpstr>Expansion</vt:lpstr>
      <vt:lpstr>Parameter and Variable Expansion</vt:lpstr>
      <vt:lpstr>Expansion – Command Substitution</vt:lpstr>
      <vt:lpstr>Shell Script</vt:lpstr>
      <vt:lpstr>Why to write shell script?</vt:lpstr>
      <vt:lpstr>Creating shell scripts</vt:lpstr>
      <vt:lpstr>Executing shell scripts</vt:lpstr>
      <vt:lpstr>User defined variables</vt:lpstr>
      <vt:lpstr>Shell Arithmetic</vt:lpstr>
      <vt:lpstr>Exit Status</vt:lpstr>
      <vt:lpstr>Exit status :  example</vt:lpstr>
      <vt:lpstr>Shell Grammar - I</vt:lpstr>
      <vt:lpstr>Shell Grammar - II</vt:lpstr>
      <vt:lpstr>Slide 26</vt:lpstr>
      <vt:lpstr>Slide 27</vt:lpstr>
      <vt:lpstr>Operators</vt:lpstr>
      <vt:lpstr>Decision Structures</vt:lpstr>
      <vt:lpstr>if statement</vt:lpstr>
      <vt:lpstr>elif clause in an if statement</vt:lpstr>
      <vt:lpstr>The case statement</vt:lpstr>
      <vt:lpstr>Looping Structures</vt:lpstr>
      <vt:lpstr>The while statement</vt:lpstr>
      <vt:lpstr>The while statement</vt:lpstr>
      <vt:lpstr>The until statement</vt:lpstr>
      <vt:lpstr>The for statement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Short Question</vt:lpstr>
      <vt:lpstr>Long Questions</vt:lpstr>
      <vt:lpstr>References: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Shell</dc:title>
  <cp:lastModifiedBy>vaibhav</cp:lastModifiedBy>
  <cp:revision>281</cp:revision>
  <dcterms:modified xsi:type="dcterms:W3CDTF">2013-10-08T05:50:54Z</dcterms:modified>
</cp:coreProperties>
</file>