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268" r:id="rId3"/>
    <p:sldId id="270" r:id="rId4"/>
    <p:sldId id="271" r:id="rId5"/>
    <p:sldId id="272" r:id="rId6"/>
    <p:sldId id="273" r:id="rId7"/>
    <p:sldId id="274" r:id="rId8"/>
    <p:sldId id="354" r:id="rId9"/>
    <p:sldId id="355" r:id="rId10"/>
    <p:sldId id="260" r:id="rId11"/>
    <p:sldId id="261" r:id="rId12"/>
    <p:sldId id="262" r:id="rId13"/>
    <p:sldId id="263" r:id="rId14"/>
    <p:sldId id="264" r:id="rId15"/>
    <p:sldId id="265" r:id="rId16"/>
    <p:sldId id="266" r:id="rId17"/>
    <p:sldId id="356" r:id="rId18"/>
    <p:sldId id="278" r:id="rId19"/>
    <p:sldId id="295" r:id="rId20"/>
    <p:sldId id="313" r:id="rId21"/>
    <p:sldId id="314" r:id="rId22"/>
    <p:sldId id="315" r:id="rId23"/>
    <p:sldId id="316" r:id="rId24"/>
    <p:sldId id="318" r:id="rId25"/>
    <p:sldId id="321" r:id="rId26"/>
    <p:sldId id="296" r:id="rId27"/>
    <p:sldId id="294" r:id="rId28"/>
    <p:sldId id="357" r:id="rId29"/>
    <p:sldId id="276" r:id="rId30"/>
    <p:sldId id="275" r:id="rId31"/>
    <p:sldId id="358" r:id="rId32"/>
    <p:sldId id="283" r:id="rId33"/>
    <p:sldId id="330" r:id="rId34"/>
    <p:sldId id="331" r:id="rId35"/>
    <p:sldId id="332" r:id="rId36"/>
    <p:sldId id="333" r:id="rId37"/>
    <p:sldId id="334" r:id="rId38"/>
    <p:sldId id="363" r:id="rId39"/>
    <p:sldId id="339" r:id="rId40"/>
    <p:sldId id="340" r:id="rId41"/>
    <p:sldId id="341" r:id="rId42"/>
    <p:sldId id="342" r:id="rId43"/>
    <p:sldId id="345" r:id="rId44"/>
    <p:sldId id="359" r:id="rId45"/>
    <p:sldId id="360" r:id="rId46"/>
    <p:sldId id="361" r:id="rId47"/>
    <p:sldId id="362" r:id="rId48"/>
    <p:sldId id="348" r:id="rId49"/>
    <p:sldId id="349" r:id="rId50"/>
    <p:sldId id="351" r:id="rId51"/>
    <p:sldId id="350" r:id="rId52"/>
    <p:sldId id="364" r:id="rId53"/>
    <p:sldId id="298" r:id="rId54"/>
    <p:sldId id="326" r:id="rId55"/>
    <p:sldId id="325" r:id="rId56"/>
    <p:sldId id="324" r:id="rId57"/>
    <p:sldId id="327" r:id="rId58"/>
    <p:sldId id="365" r:id="rId59"/>
    <p:sldId id="328" r:id="rId60"/>
    <p:sldId id="366" r:id="rId61"/>
    <p:sldId id="367" r:id="rId62"/>
    <p:sldId id="329" r:id="rId63"/>
    <p:sldId id="368" r:id="rId64"/>
    <p:sldId id="299" r:id="rId65"/>
    <p:sldId id="300" r:id="rId66"/>
    <p:sldId id="301" r:id="rId67"/>
    <p:sldId id="302" r:id="rId68"/>
    <p:sldId id="304" r:id="rId69"/>
    <p:sldId id="305" r:id="rId70"/>
    <p:sldId id="306" r:id="rId71"/>
    <p:sldId id="307" r:id="rId72"/>
    <p:sldId id="308" r:id="rId73"/>
    <p:sldId id="309" r:id="rId74"/>
    <p:sldId id="310" r:id="rId75"/>
    <p:sldId id="352" r:id="rId76"/>
    <p:sldId id="353"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30C2B-4569-45BB-A93E-E2607E7A2A5F}" type="datetimeFigureOut">
              <a:rPr lang="en-IN" smtClean="0"/>
              <a:pPr/>
              <a:t>9/9/2013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A6C84C-7FA6-406C-B12A-D6F18DA207CE}" type="slidenum">
              <a:rPr lang="en-IN" smtClean="0"/>
              <a:pPr/>
              <a:t>‹#›</a:t>
            </a:fld>
            <a:endParaRPr lang="en-IN"/>
          </a:p>
        </p:txBody>
      </p:sp>
    </p:spTree>
    <p:extLst>
      <p:ext uri="{BB962C8B-B14F-4D97-AF65-F5344CB8AC3E}">
        <p14:creationId xmlns:p14="http://schemas.microsoft.com/office/powerpoint/2010/main" xmlns="" val="1933897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p>
            <a:pPr>
              <a:buFont typeface="Times New Roman" pitchFamily="18" charset="0"/>
              <a:buNone/>
            </a:pPr>
            <a:fld id="{E208E38C-CAFD-4F14-8354-13D2C09A280C}" type="slidenum">
              <a:rPr lang="en-US" smtClean="0">
                <a:latin typeface="Times New Roman" pitchFamily="18" charset="0"/>
                <a:cs typeface="Arial" pitchFamily="34" charset="0"/>
              </a:rPr>
              <a:pPr>
                <a:buFont typeface="Times New Roman" pitchFamily="18" charset="0"/>
                <a:buNone/>
              </a:pPr>
              <a:t>8</a:t>
            </a:fld>
            <a:endParaRPr lang="en-US" smtClean="0">
              <a:latin typeface="Times New Roman" pitchFamily="18" charset="0"/>
              <a:cs typeface="Arial" pitchFamily="34" charset="0"/>
            </a:endParaRPr>
          </a:p>
        </p:txBody>
      </p:sp>
      <p:sp>
        <p:nvSpPr>
          <p:cNvPr id="70659"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6E5EF8E-EAB7-426C-BCD8-E3AE365EF73C}"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000000"/>
              </a:solidFill>
            </a:endParaRPr>
          </a:p>
        </p:txBody>
      </p:sp>
      <p:sp>
        <p:nvSpPr>
          <p:cNvPr id="70660"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02F3DA-E1E2-4456-AB49-903A4B350A31}"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000000"/>
              </a:solidFill>
            </a:endParaRPr>
          </a:p>
        </p:txBody>
      </p:sp>
      <p:sp>
        <p:nvSpPr>
          <p:cNvPr id="70661"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0662"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0" y="303213"/>
            <a:ext cx="1588" cy="1587"/>
          </a:xfrm>
          <a:solidFill>
            <a:srgbClr val="FFFFFF"/>
          </a:solidFill>
          <a:ln/>
        </p:spPr>
      </p:sp>
      <p:sp>
        <p:nvSpPr>
          <p:cNvPr id="186371" name="Rectangle 3"/>
          <p:cNvSpPr>
            <a:spLocks noGrp="1" noChangeArrowheads="1"/>
          </p:cNvSpPr>
          <p:nvPr>
            <p:ph type="body" idx="1"/>
          </p:nvPr>
        </p:nvSpPr>
        <p:spPr>
          <a:xfrm>
            <a:off x="503238" y="4316413"/>
            <a:ext cx="5856287" cy="40608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F0C8A-048E-415A-B1A3-B3C26017FB41}" type="slidenum">
              <a:rPr lang="en-US"/>
              <a:pPr/>
              <a:t>65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B0632-184B-411B-B35E-FC1DB2BE19BC}" type="slidenum">
              <a:rPr lang="en-US"/>
              <a:pPr/>
              <a:t>66</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B3F30-6340-4D7C-8902-DA726A88EAF6}" type="slidenum">
              <a:rPr lang="en-US"/>
              <a:pPr/>
              <a:t>67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p>
            <a:pPr>
              <a:buFont typeface="Times New Roman" pitchFamily="18" charset="0"/>
              <a:buNone/>
            </a:pPr>
            <a:fld id="{B64110AB-58F8-4A04-921C-CE201B705F52}" type="slidenum">
              <a:rPr lang="en-US" smtClean="0">
                <a:latin typeface="Times New Roman" pitchFamily="18" charset="0"/>
                <a:cs typeface="Arial" pitchFamily="34" charset="0"/>
              </a:rPr>
              <a:pPr>
                <a:buFont typeface="Times New Roman" pitchFamily="18" charset="0"/>
                <a:buNone/>
              </a:pPr>
              <a:t>9</a:t>
            </a:fld>
            <a:endParaRPr lang="en-US" smtClean="0">
              <a:latin typeface="Times New Roman" pitchFamily="18" charset="0"/>
              <a:cs typeface="Arial" pitchFamily="34" charset="0"/>
            </a:endParaRPr>
          </a:p>
        </p:txBody>
      </p:sp>
      <p:sp>
        <p:nvSpPr>
          <p:cNvPr id="7168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970257D-D0DD-4A85-901D-F27928FAABFD}"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200">
              <a:solidFill>
                <a:srgbClr val="000000"/>
              </a:solidFill>
            </a:endParaRPr>
          </a:p>
        </p:txBody>
      </p:sp>
      <p:sp>
        <p:nvSpPr>
          <p:cNvPr id="7168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120362D-8EC6-4E1D-A8C2-7DDD19C5557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sz="1200">
              <a:solidFill>
                <a:srgbClr val="000000"/>
              </a:solidFill>
            </a:endParaRPr>
          </a:p>
        </p:txBody>
      </p:sp>
      <p:sp>
        <p:nvSpPr>
          <p:cNvPr id="7168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1686"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pPr>
              <a:buFont typeface="Times New Roman" pitchFamily="18" charset="0"/>
              <a:buNone/>
            </a:pPr>
            <a:fld id="{2EF114AB-DDA9-409B-BDBD-2FD4154F3961}" type="slidenum">
              <a:rPr lang="en-US" smtClean="0">
                <a:latin typeface="Times New Roman" pitchFamily="18" charset="0"/>
                <a:cs typeface="Arial" pitchFamily="34" charset="0"/>
              </a:rPr>
              <a:pPr>
                <a:buFont typeface="Times New Roman" pitchFamily="18" charset="0"/>
                <a:buNone/>
              </a:pPr>
              <a:t>10</a:t>
            </a:fld>
            <a:endParaRPr lang="en-US" smtClean="0">
              <a:latin typeface="Times New Roman" pitchFamily="18" charset="0"/>
              <a:cs typeface="Arial" pitchFamily="34" charset="0"/>
            </a:endParaRPr>
          </a:p>
        </p:txBody>
      </p:sp>
      <p:sp>
        <p:nvSpPr>
          <p:cNvPr id="7373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CC9DF47-7DCD-48A4-8D2B-90D959BDFF1A}"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000000"/>
              </a:solidFill>
            </a:endParaRPr>
          </a:p>
        </p:txBody>
      </p:sp>
      <p:sp>
        <p:nvSpPr>
          <p:cNvPr id="73732"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FBE5E70-FAFA-4632-811C-EDC965206DB2}"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000000"/>
              </a:solidFill>
            </a:endParaRPr>
          </a:p>
        </p:txBody>
      </p:sp>
      <p:sp>
        <p:nvSpPr>
          <p:cNvPr id="73733"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3734"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pPr>
              <a:buFont typeface="Times New Roman" pitchFamily="18" charset="0"/>
              <a:buNone/>
            </a:pPr>
            <a:fld id="{54130F6A-AEF2-4850-B579-15265928413B}" type="slidenum">
              <a:rPr lang="en-US" smtClean="0">
                <a:latin typeface="Times New Roman" pitchFamily="18" charset="0"/>
                <a:cs typeface="Arial" pitchFamily="34" charset="0"/>
              </a:rPr>
              <a:pPr>
                <a:buFont typeface="Times New Roman" pitchFamily="18" charset="0"/>
                <a:buNone/>
              </a:pPr>
              <a:t>11</a:t>
            </a:fld>
            <a:endParaRPr lang="en-US" smtClean="0">
              <a:latin typeface="Times New Roman" pitchFamily="18" charset="0"/>
              <a:cs typeface="Arial" pitchFamily="34" charset="0"/>
            </a:endParaRPr>
          </a:p>
        </p:txBody>
      </p:sp>
      <p:sp>
        <p:nvSpPr>
          <p:cNvPr id="7475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1021AA5-11BB-4355-B03E-952F51E1547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000000"/>
              </a:solidFill>
            </a:endParaRPr>
          </a:p>
        </p:txBody>
      </p:sp>
      <p:sp>
        <p:nvSpPr>
          <p:cNvPr id="74756"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407305B-F88A-4D4F-9211-8D7BE9B01C57}"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000000"/>
              </a:solidFill>
            </a:endParaRPr>
          </a:p>
        </p:txBody>
      </p:sp>
      <p:sp>
        <p:nvSpPr>
          <p:cNvPr id="74757"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4758"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p>
            <a:pPr>
              <a:buFont typeface="Times New Roman" pitchFamily="18" charset="0"/>
              <a:buNone/>
            </a:pPr>
            <a:fld id="{B65640E4-8135-4CF2-95CF-69BAE4C5F20A}" type="slidenum">
              <a:rPr lang="en-US" smtClean="0">
                <a:latin typeface="Times New Roman" pitchFamily="18" charset="0"/>
                <a:cs typeface="Arial" pitchFamily="34" charset="0"/>
              </a:rPr>
              <a:pPr>
                <a:buFont typeface="Times New Roman" pitchFamily="18" charset="0"/>
                <a:buNone/>
              </a:pPr>
              <a:t>12</a:t>
            </a:fld>
            <a:endParaRPr lang="en-US" smtClean="0">
              <a:latin typeface="Times New Roman" pitchFamily="18" charset="0"/>
              <a:cs typeface="Arial" pitchFamily="34" charset="0"/>
            </a:endParaRPr>
          </a:p>
        </p:txBody>
      </p:sp>
      <p:sp>
        <p:nvSpPr>
          <p:cNvPr id="75779"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2440637-0DF9-4CA2-B8A1-DBF9964CF2B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200">
              <a:solidFill>
                <a:srgbClr val="000000"/>
              </a:solidFill>
            </a:endParaRPr>
          </a:p>
        </p:txBody>
      </p:sp>
      <p:sp>
        <p:nvSpPr>
          <p:cNvPr id="75780"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30EF32-C55A-43FD-BD8A-AF3BBBF1C9E2}"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US" sz="1200">
              <a:solidFill>
                <a:srgbClr val="000000"/>
              </a:solidFill>
            </a:endParaRPr>
          </a:p>
        </p:txBody>
      </p:sp>
      <p:sp>
        <p:nvSpPr>
          <p:cNvPr id="75781"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5782"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p>
            <a:pPr>
              <a:buFont typeface="Times New Roman" pitchFamily="18" charset="0"/>
              <a:buNone/>
            </a:pPr>
            <a:fld id="{D7837B2D-A1DA-43F4-83FB-52E7BBB99C12}" type="slidenum">
              <a:rPr lang="en-US" smtClean="0">
                <a:latin typeface="Times New Roman" pitchFamily="18" charset="0"/>
                <a:cs typeface="Arial" pitchFamily="34" charset="0"/>
              </a:rPr>
              <a:pPr>
                <a:buFont typeface="Times New Roman" pitchFamily="18" charset="0"/>
                <a:buNone/>
              </a:pPr>
              <a:t>13</a:t>
            </a:fld>
            <a:endParaRPr lang="en-US" smtClean="0">
              <a:latin typeface="Times New Roman" pitchFamily="18" charset="0"/>
              <a:cs typeface="Arial" pitchFamily="34" charset="0"/>
            </a:endParaRPr>
          </a:p>
        </p:txBody>
      </p:sp>
      <p:sp>
        <p:nvSpPr>
          <p:cNvPr id="7680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36B45EB-73D5-4EBA-980A-ED688B3747EA}"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000000"/>
              </a:solidFill>
            </a:endParaRPr>
          </a:p>
        </p:txBody>
      </p:sp>
      <p:sp>
        <p:nvSpPr>
          <p:cNvPr id="76804"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8745976-D327-4A9E-B3C7-FE6BE667ABB3}"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000000"/>
              </a:solidFill>
            </a:endParaRPr>
          </a:p>
        </p:txBody>
      </p:sp>
      <p:sp>
        <p:nvSpPr>
          <p:cNvPr id="76805"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6806"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pPr>
              <a:buFont typeface="Times New Roman" pitchFamily="18" charset="0"/>
              <a:buNone/>
            </a:pPr>
            <a:fld id="{F66A056E-0665-4253-B592-236F961FFF8E}" type="slidenum">
              <a:rPr lang="en-US" smtClean="0">
                <a:latin typeface="Times New Roman" pitchFamily="18" charset="0"/>
                <a:cs typeface="Arial" pitchFamily="34" charset="0"/>
              </a:rPr>
              <a:pPr>
                <a:buFont typeface="Times New Roman" pitchFamily="18" charset="0"/>
                <a:buNone/>
              </a:pPr>
              <a:t>14</a:t>
            </a:fld>
            <a:endParaRPr lang="en-US" smtClean="0">
              <a:latin typeface="Times New Roman" pitchFamily="18" charset="0"/>
              <a:cs typeface="Arial" pitchFamily="34" charset="0"/>
            </a:endParaRPr>
          </a:p>
        </p:txBody>
      </p:sp>
      <p:sp>
        <p:nvSpPr>
          <p:cNvPr id="77827"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F93403D-752C-40B1-B47F-253551AAA721}"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000000"/>
              </a:solidFill>
            </a:endParaRPr>
          </a:p>
        </p:txBody>
      </p:sp>
      <p:sp>
        <p:nvSpPr>
          <p:cNvPr id="77828"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03D491A-18D3-4020-83BF-0A38E2F725A2}"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000000"/>
              </a:solidFill>
            </a:endParaRPr>
          </a:p>
        </p:txBody>
      </p:sp>
      <p:sp>
        <p:nvSpPr>
          <p:cNvPr id="77829"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7830"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pPr>
              <a:buFont typeface="Times New Roman" pitchFamily="18" charset="0"/>
              <a:buNone/>
            </a:pPr>
            <a:fld id="{2A31AE6C-CA5C-4EC4-91F2-3A4A87470291}" type="slidenum">
              <a:rPr lang="en-US" smtClean="0">
                <a:latin typeface="Times New Roman" pitchFamily="18" charset="0"/>
                <a:cs typeface="Arial" pitchFamily="34" charset="0"/>
              </a:rPr>
              <a:pPr>
                <a:buFont typeface="Times New Roman" pitchFamily="18" charset="0"/>
                <a:buNone/>
              </a:pPr>
              <a:t>15</a:t>
            </a:fld>
            <a:endParaRPr lang="en-US" smtClean="0">
              <a:latin typeface="Times New Roman" pitchFamily="18" charset="0"/>
              <a:cs typeface="Arial" pitchFamily="34" charset="0"/>
            </a:endParaRPr>
          </a:p>
        </p:txBody>
      </p:sp>
      <p:sp>
        <p:nvSpPr>
          <p:cNvPr id="7885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F90B31C-09BF-4CE1-ABA3-D2A60F22BEC9}"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000000"/>
              </a:solidFill>
            </a:endParaRPr>
          </a:p>
        </p:txBody>
      </p:sp>
      <p:sp>
        <p:nvSpPr>
          <p:cNvPr id="78852" name="Text Box 2"/>
          <p:cNvSpPr txBox="1">
            <a:spLocks noChangeArrowheads="1"/>
          </p:cNvSpPr>
          <p:nvPr/>
        </p:nvSpPr>
        <p:spPr bwMode="auto">
          <a:xfrm>
            <a:off x="3886200" y="8686800"/>
            <a:ext cx="2971800" cy="457200"/>
          </a:xfrm>
          <a:prstGeom prst="rect">
            <a:avLst/>
          </a:prstGeom>
          <a:noFill/>
          <a:ln w="9525">
            <a:noFill/>
            <a:round/>
            <a:headEnd/>
            <a:tailEnd/>
          </a:ln>
        </p:spPr>
        <p:txBody>
          <a:bodyPr wrap="none"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D6CBAB2-932A-4F61-BBBF-1CF61224A23B}" type="slidenum">
              <a:rPr lang="en-US" sz="1200">
                <a:solidFill>
                  <a:srgbClr val="000000"/>
                </a:solidFill>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000000"/>
              </a:solidFill>
            </a:endParaRPr>
          </a:p>
        </p:txBody>
      </p:sp>
      <p:sp>
        <p:nvSpPr>
          <p:cNvPr id="78853" name="Rectangle 3"/>
          <p:cNvSpPr>
            <a:spLocks noGrp="1" noRot="1" noChangeAspect="1" noChangeArrowheads="1" noTextEdit="1"/>
          </p:cNvSpPr>
          <p:nvPr>
            <p:ph type="sldImg"/>
          </p:nvPr>
        </p:nvSpPr>
        <p:spPr>
          <a:xfrm>
            <a:off x="1341438" y="915988"/>
            <a:ext cx="4176712" cy="3132137"/>
          </a:xfrm>
          <a:solidFill>
            <a:srgbClr val="FFFFFF"/>
          </a:solidFill>
          <a:ln/>
        </p:spPr>
      </p:sp>
      <p:sp>
        <p:nvSpPr>
          <p:cNvPr id="78854" name="Rectangle 4"/>
          <p:cNvSpPr>
            <a:spLocks noGrp="1" noChangeArrowheads="1"/>
          </p:cNvSpPr>
          <p:nvPr>
            <p:ph type="body" idx="1"/>
          </p:nvPr>
        </p:nvSpPr>
        <p:spPr>
          <a:xfrm>
            <a:off x="914400" y="4343400"/>
            <a:ext cx="5027613" cy="420846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A6C84C-7FA6-406C-B12A-D6F18DA207CE}" type="slidenum">
              <a:rPr lang="en-IN" smtClean="0"/>
              <a:pPr/>
              <a:t>27</a:t>
            </a:fld>
            <a:endParaRPr lang="en-IN"/>
          </a:p>
        </p:txBody>
      </p:sp>
    </p:spTree>
    <p:extLst>
      <p:ext uri="{BB962C8B-B14F-4D97-AF65-F5344CB8AC3E}">
        <p14:creationId xmlns:p14="http://schemas.microsoft.com/office/powerpoint/2010/main" xmlns="" val="222741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5C3CF4DA-875F-4865-96F6-229224AA21D7}" type="slidenum">
              <a:rPr lang="en-US"/>
              <a:pPr/>
              <a:t>‹#›</a:t>
            </a:fld>
            <a:endParaRPr lang="en-US"/>
          </a:p>
        </p:txBody>
      </p:sp>
    </p:spTree>
    <p:extLst>
      <p:ext uri="{BB962C8B-B14F-4D97-AF65-F5344CB8AC3E}">
        <p14:creationId xmlns:p14="http://schemas.microsoft.com/office/powerpoint/2010/main" xmlns="" val="330616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27" name="Picture 2"/>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grpSp>
        <p:nvGrpSpPr>
          <p:cNvPr id="10" name="Group 20"/>
          <p:cNvGrpSpPr>
            <a:grpSpLocks/>
          </p:cNvGrpSpPr>
          <p:nvPr/>
        </p:nvGrpSpPr>
        <p:grpSpPr bwMode="auto">
          <a:xfrm>
            <a:off x="-6802" y="6515101"/>
            <a:ext cx="9142413" cy="342899"/>
            <a:chOff x="0" y="4103"/>
            <a:chExt cx="5759" cy="216"/>
          </a:xfrm>
        </p:grpSpPr>
        <p:sp>
          <p:nvSpPr>
            <p:cNvPr id="1045" name="Rectangle 21"/>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solidFill>
                    <a:srgbClr val="FFFFFF"/>
                  </a:solidFill>
                  <a:latin typeface="Arial" charset="0"/>
                </a:rPr>
                <a:t>© </a:t>
              </a:r>
              <a:r>
                <a:rPr lang="en-US" sz="1100" b="1" dirty="0" err="1">
                  <a:solidFill>
                    <a:srgbClr val="FFFFFF"/>
                  </a:solidFill>
                  <a:latin typeface="Arial" charset="0"/>
                </a:rPr>
                <a:t>Bharati</a:t>
              </a:r>
              <a:r>
                <a:rPr lang="en-US" sz="1100" b="1" dirty="0">
                  <a:solidFill>
                    <a:srgbClr val="FFFFFF"/>
                  </a:solidFill>
                  <a:latin typeface="Arial" charset="0"/>
                </a:rPr>
                <a:t> </a:t>
              </a:r>
              <a:r>
                <a:rPr lang="en-US" sz="1100" b="1" dirty="0" err="1">
                  <a:solidFill>
                    <a:srgbClr val="FFFFFF"/>
                  </a:solidFill>
                  <a:latin typeface="Arial" charset="0"/>
                </a:rPr>
                <a:t>Vidyapeeth’s</a:t>
              </a:r>
              <a:r>
                <a:rPr lang="en-US" sz="1100" b="1" dirty="0">
                  <a:solidFill>
                    <a:srgbClr val="FFFFFF"/>
                  </a:solidFill>
                  <a:latin typeface="Arial" charset="0"/>
                </a:rPr>
                <a:t> Institute of Computer Applications and Management, New Delhi-63</a:t>
              </a:r>
              <a:r>
                <a:rPr lang="en-US" sz="1100" b="1" dirty="0" smtClean="0">
                  <a:solidFill>
                    <a:srgbClr val="FFFFFF"/>
                  </a:solidFill>
                  <a:latin typeface="Arial" charset="0"/>
                </a:rPr>
                <a:t>. By Narinder Kaur, </a:t>
              </a:r>
              <a:r>
                <a:rPr lang="en-US" sz="1100" b="1" dirty="0" err="1" smtClean="0">
                  <a:solidFill>
                    <a:srgbClr val="FFFFFF"/>
                  </a:solidFill>
                  <a:latin typeface="Arial" charset="0"/>
                </a:rPr>
                <a:t>Asstt</a:t>
              </a:r>
              <a:r>
                <a:rPr lang="en-US" sz="1100" b="1" dirty="0" smtClean="0">
                  <a:solidFill>
                    <a:srgbClr val="FFFFFF"/>
                  </a:solidFill>
                  <a:latin typeface="Arial" charset="0"/>
                </a:rPr>
                <a:t>. Prof.</a:t>
              </a:r>
              <a:endParaRPr lang="en-US" sz="1100" b="1" dirty="0">
                <a:solidFill>
                  <a:srgbClr val="FFFFFF"/>
                </a:solidFill>
                <a:latin typeface="Arial" charset="0"/>
              </a:endParaRPr>
            </a:p>
          </p:txBody>
        </p:sp>
      </p:gr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4"/>
          <a:srcRect/>
          <a:stretch>
            <a:fillRect/>
          </a:stretch>
        </p:blipFill>
        <p:spPr bwMode="auto">
          <a:xfrm>
            <a:off x="0" y="0"/>
            <a:ext cx="1465263" cy="6445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t>Unit 2</a:t>
            </a:r>
            <a:br>
              <a:rPr lang="en-US" sz="4000" b="1" dirty="0" smtClean="0"/>
            </a:br>
            <a:r>
              <a:rPr lang="en-US" sz="4000" b="1" dirty="0" smtClean="0"/>
              <a:t/>
            </a:r>
            <a:br>
              <a:rPr lang="en-US" sz="4000" b="1" dirty="0" smtClean="0"/>
            </a:br>
            <a:r>
              <a:rPr lang="en-US" sz="4000" b="1" dirty="0" smtClean="0"/>
              <a:t>Resource Management in Linux</a:t>
            </a:r>
            <a:endParaRPr lang="en-IN" sz="4000" b="1" dirty="0"/>
          </a:p>
        </p:txBody>
      </p:sp>
    </p:spTree>
    <p:extLst>
      <p:ext uri="{BB962C8B-B14F-4D97-AF65-F5344CB8AC3E}">
        <p14:creationId xmlns:p14="http://schemas.microsoft.com/office/powerpoint/2010/main" xmlns="" val="2127358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524000" y="0"/>
            <a:ext cx="7620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FF00"/>
                </a:solidFill>
                <a:latin typeface="Arial" pitchFamily="34" charset="0"/>
              </a:rPr>
              <a:t>Linux File Management and Viewing</a:t>
            </a:r>
          </a:p>
        </p:txBody>
      </p:sp>
      <p:sp>
        <p:nvSpPr>
          <p:cNvPr id="17411"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7415" name="Text Box 6"/>
          <p:cNvSpPr txBox="1">
            <a:spLocks noChangeArrowheads="1"/>
          </p:cNvSpPr>
          <p:nvPr/>
        </p:nvSpPr>
        <p:spPr bwMode="auto">
          <a:xfrm>
            <a:off x="228600" y="1219200"/>
            <a:ext cx="8915400" cy="5029200"/>
          </a:xfrm>
          <a:prstGeom prst="rect">
            <a:avLst/>
          </a:prstGeom>
          <a:noFill/>
          <a:ln w="9525">
            <a:noFill/>
            <a:round/>
            <a:headEnd/>
            <a:tailEnd/>
          </a:ln>
        </p:spPr>
        <p:txBody>
          <a:bodyPr lIns="90000" tIns="46800" rIns="90000" bIns="46800"/>
          <a:lstStyle/>
          <a:p>
            <a:pPr marL="307975" indent="-307975" algn="just">
              <a:lnSpc>
                <a:spcPct val="90000"/>
              </a:lnSpc>
              <a:spcBef>
                <a:spcPts val="6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find</a:t>
            </a:r>
            <a:r>
              <a:rPr lang="en-US" sz="2400" dirty="0">
                <a:solidFill>
                  <a:srgbClr val="000066"/>
                </a:solidFill>
                <a:latin typeface="+mj-lt"/>
              </a:rPr>
              <a:t> </a:t>
            </a:r>
            <a:r>
              <a:rPr lang="en-US" sz="2400" dirty="0" err="1">
                <a:solidFill>
                  <a:srgbClr val="000066"/>
                </a:solidFill>
                <a:latin typeface="+mj-lt"/>
              </a:rPr>
              <a:t>Find</a:t>
            </a:r>
            <a:r>
              <a:rPr lang="en-US" sz="2400" dirty="0">
                <a:solidFill>
                  <a:srgbClr val="000066"/>
                </a:solidFill>
                <a:latin typeface="+mj-lt"/>
              </a:rPr>
              <a:t> files (find &lt;start directory&gt; -name &lt;file name&gt; -</a:t>
            </a:r>
            <a:r>
              <a:rPr lang="en-US" sz="2400" dirty="0" smtClean="0">
                <a:solidFill>
                  <a:srgbClr val="000066"/>
                </a:solidFill>
                <a:latin typeface="+mj-lt"/>
              </a:rPr>
              <a:t>print    </a:t>
            </a: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Ex: </a:t>
            </a:r>
            <a:r>
              <a:rPr lang="en-US" sz="2400" i="1" dirty="0">
                <a:solidFill>
                  <a:srgbClr val="000066"/>
                </a:solidFill>
                <a:latin typeface="+mj-lt"/>
              </a:rPr>
              <a:t>find /home –name readme -print</a:t>
            </a:r>
            <a:r>
              <a:rPr lang="en-US" sz="2400" dirty="0">
                <a:solidFill>
                  <a:srgbClr val="000066"/>
                </a:solidFill>
                <a:latin typeface="+mj-lt"/>
              </a:rPr>
              <a:t> </a:t>
            </a:r>
          </a:p>
          <a:p>
            <a:pPr marL="307975" indent="-307975">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(Search for readme starting at home and output full path.)</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“/home" = Search starting at the home directory and proceed through all its subdirectories </a:t>
            </a:r>
          </a:p>
          <a:p>
            <a:pPr marL="307975" indent="-307975" algn="just">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"-name readme" = Search for a file named readme </a:t>
            </a:r>
          </a:p>
          <a:p>
            <a:pPr marL="307975" indent="-307975" algn="just">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"-print" = Output the full path to that file</a:t>
            </a:r>
          </a:p>
          <a:p>
            <a:pPr marL="307975" indent="-307975" algn="just">
              <a:lnSpc>
                <a:spcPct val="9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a:p>
            <a:pPr marL="307975" indent="-307975" algn="just">
              <a:lnSpc>
                <a:spcPct val="80000"/>
              </a:lnSpc>
              <a:spcBef>
                <a:spcPts val="600"/>
              </a:spcBef>
              <a:buClr>
                <a:srgbClr val="DF0587"/>
              </a:buClr>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locate</a:t>
            </a:r>
            <a:r>
              <a:rPr lang="en-US" sz="2400" dirty="0">
                <a:solidFill>
                  <a:srgbClr val="000066"/>
                </a:solidFill>
                <a:latin typeface="+mj-lt"/>
              </a:rPr>
              <a:t> File locating program that uses the </a:t>
            </a:r>
            <a:r>
              <a:rPr lang="en-US" sz="2400" dirty="0" err="1">
                <a:solidFill>
                  <a:srgbClr val="000066"/>
                </a:solidFill>
                <a:latin typeface="+mj-lt"/>
              </a:rPr>
              <a:t>slocate</a:t>
            </a:r>
            <a:r>
              <a:rPr lang="en-US" sz="2400" dirty="0">
                <a:solidFill>
                  <a:srgbClr val="000066"/>
                </a:solidFill>
                <a:latin typeface="+mj-lt"/>
              </a:rPr>
              <a:t> database. </a:t>
            </a:r>
          </a:p>
          <a:p>
            <a:pPr marL="307975" indent="-307975" algn="just">
              <a:lnSpc>
                <a:spcPct val="8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locate –u to create the database,</a:t>
            </a:r>
          </a:p>
          <a:p>
            <a:pPr marL="307975" indent="-307975" algn="just">
              <a:lnSpc>
                <a:spcPct val="80000"/>
              </a:lnSpc>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locate &lt;file/directory&gt; to find file/directory</a:t>
            </a:r>
          </a:p>
        </p:txBody>
      </p:sp>
    </p:spTree>
    <p:extLst>
      <p:ext uri="{BB962C8B-B14F-4D97-AF65-F5344CB8AC3E}">
        <p14:creationId xmlns:p14="http://schemas.microsoft.com/office/powerpoint/2010/main" xmlns="" val="35376366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524000" y="0"/>
            <a:ext cx="7620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FF00"/>
                </a:solidFill>
                <a:latin typeface="Arial" pitchFamily="34" charset="0"/>
              </a:rPr>
              <a:t>Linux File Management and Viewing</a:t>
            </a:r>
          </a:p>
        </p:txBody>
      </p:sp>
      <p:sp>
        <p:nvSpPr>
          <p:cNvPr id="18435"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8439" name="Text Box 6"/>
          <p:cNvSpPr txBox="1">
            <a:spLocks noChangeArrowheads="1"/>
          </p:cNvSpPr>
          <p:nvPr/>
        </p:nvSpPr>
        <p:spPr bwMode="auto">
          <a:xfrm>
            <a:off x="533400" y="1447800"/>
            <a:ext cx="8020050" cy="4319587"/>
          </a:xfrm>
          <a:prstGeom prst="rect">
            <a:avLst/>
          </a:prstGeom>
          <a:noFill/>
          <a:ln w="9525">
            <a:noFill/>
            <a:round/>
            <a:headEnd/>
            <a:tailEnd/>
          </a:ln>
        </p:spPr>
        <p:txBody>
          <a:bodyPr lIns="90000" tIns="46800" rIns="90000" bIns="46800"/>
          <a:lstStyle/>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pwd</a:t>
            </a:r>
            <a:r>
              <a:rPr lang="en-US" sz="2400" dirty="0">
                <a:solidFill>
                  <a:srgbClr val="000066"/>
                </a:solidFill>
                <a:latin typeface="+mj-lt"/>
              </a:rPr>
              <a:t> Print or list the present working directory with full path.</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rm</a:t>
            </a:r>
            <a:r>
              <a:rPr lang="en-US" sz="2400" dirty="0">
                <a:solidFill>
                  <a:srgbClr val="000066"/>
                </a:solidFill>
                <a:latin typeface="+mj-lt"/>
              </a:rPr>
              <a:t> Delete files (Remove files). (</a:t>
            </a:r>
            <a:r>
              <a:rPr lang="en-US" sz="2400" dirty="0" err="1">
                <a:solidFill>
                  <a:srgbClr val="000066"/>
                </a:solidFill>
                <a:latin typeface="+mj-lt"/>
              </a:rPr>
              <a:t>rm</a:t>
            </a:r>
            <a:r>
              <a:rPr lang="en-US" sz="2400" dirty="0">
                <a:solidFill>
                  <a:srgbClr val="000066"/>
                </a:solidFill>
                <a:latin typeface="+mj-lt"/>
              </a:rPr>
              <a:t> –</a:t>
            </a:r>
            <a:r>
              <a:rPr lang="en-US" sz="2400" dirty="0" err="1">
                <a:solidFill>
                  <a:srgbClr val="000066"/>
                </a:solidFill>
                <a:latin typeface="+mj-lt"/>
              </a:rPr>
              <a:t>rf</a:t>
            </a:r>
            <a:r>
              <a:rPr lang="en-US" sz="2400" dirty="0">
                <a:solidFill>
                  <a:srgbClr val="000066"/>
                </a:solidFill>
                <a:latin typeface="+mj-lt"/>
              </a:rPr>
              <a:t> &lt;directory/file&gt;)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rmdir</a:t>
            </a:r>
            <a:r>
              <a:rPr lang="en-US" sz="2400" b="1" dirty="0">
                <a:solidFill>
                  <a:srgbClr val="000066"/>
                </a:solidFill>
                <a:latin typeface="+mj-lt"/>
              </a:rPr>
              <a:t> </a:t>
            </a:r>
            <a:r>
              <a:rPr lang="en-US" sz="2400" dirty="0">
                <a:solidFill>
                  <a:srgbClr val="000066"/>
                </a:solidFill>
                <a:latin typeface="+mj-lt"/>
              </a:rPr>
              <a:t>Remove a directory. The directory must be empty. (</a:t>
            </a:r>
            <a:r>
              <a:rPr lang="en-US" sz="2400" dirty="0" err="1">
                <a:solidFill>
                  <a:srgbClr val="000066"/>
                </a:solidFill>
                <a:latin typeface="+mj-lt"/>
              </a:rPr>
              <a:t>rmdir</a:t>
            </a:r>
            <a:r>
              <a:rPr lang="en-US" sz="2400" dirty="0">
                <a:solidFill>
                  <a:srgbClr val="000066"/>
                </a:solidFill>
                <a:latin typeface="+mj-lt"/>
              </a:rPr>
              <a:t> &lt;directory&gt;) </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touch</a:t>
            </a:r>
            <a:r>
              <a:rPr lang="en-US" sz="2400" dirty="0">
                <a:solidFill>
                  <a:srgbClr val="000066"/>
                </a:solidFill>
                <a:latin typeface="+mj-lt"/>
              </a:rPr>
              <a:t> Change file timestamps to the current time. Make the file if it doesn't exist. (touch &lt;filename&gt;)</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whereis</a:t>
            </a:r>
            <a:r>
              <a:rPr lang="en-US" sz="2400" b="1" dirty="0">
                <a:solidFill>
                  <a:srgbClr val="000066"/>
                </a:solidFill>
                <a:latin typeface="+mj-lt"/>
              </a:rPr>
              <a:t> </a:t>
            </a:r>
            <a:r>
              <a:rPr lang="en-US" sz="2400" dirty="0">
                <a:solidFill>
                  <a:srgbClr val="000066"/>
                </a:solidFill>
                <a:latin typeface="+mj-lt"/>
              </a:rPr>
              <a:t>Locate the binary and man page files for a command. (</a:t>
            </a:r>
            <a:r>
              <a:rPr lang="en-US" sz="2400" dirty="0" err="1">
                <a:solidFill>
                  <a:srgbClr val="000066"/>
                </a:solidFill>
                <a:latin typeface="+mj-lt"/>
              </a:rPr>
              <a:t>whereis</a:t>
            </a:r>
            <a:r>
              <a:rPr lang="en-US" sz="2400" dirty="0">
                <a:solidFill>
                  <a:srgbClr val="000066"/>
                </a:solidFill>
                <a:latin typeface="+mj-lt"/>
              </a:rPr>
              <a:t> &lt;program/command&gt;)</a:t>
            </a:r>
          </a:p>
          <a:p>
            <a:pPr marL="307975" indent="-307975" algn="just">
              <a:lnSpc>
                <a:spcPct val="90000"/>
              </a:lnSpc>
              <a:spcBef>
                <a:spcPts val="6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which</a:t>
            </a:r>
            <a:r>
              <a:rPr lang="en-US" sz="2400" dirty="0">
                <a:solidFill>
                  <a:srgbClr val="000066"/>
                </a:solidFill>
                <a:latin typeface="+mj-lt"/>
              </a:rPr>
              <a:t> Show full path of commands where given commands reside. (which &lt;command&gt;)</a:t>
            </a:r>
          </a:p>
          <a:p>
            <a:pPr marL="307975" indent="-307975">
              <a:spcBef>
                <a:spcPts val="6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p:txBody>
      </p:sp>
    </p:spTree>
    <p:extLst>
      <p:ext uri="{BB962C8B-B14F-4D97-AF65-F5344CB8AC3E}">
        <p14:creationId xmlns:p14="http://schemas.microsoft.com/office/powerpoint/2010/main" xmlns="" val="4824533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600200" y="0"/>
            <a:ext cx="7543800" cy="9144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Arial" pitchFamily="34" charset="0"/>
              </a:rPr>
              <a:t>Linux File Management and Viewing</a:t>
            </a:r>
          </a:p>
        </p:txBody>
      </p:sp>
      <p:sp>
        <p:nvSpPr>
          <p:cNvPr id="19459"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9463" name="Text Box 6"/>
          <p:cNvSpPr txBox="1">
            <a:spLocks noChangeArrowheads="1"/>
          </p:cNvSpPr>
          <p:nvPr/>
        </p:nvSpPr>
        <p:spPr bwMode="auto">
          <a:xfrm>
            <a:off x="381000" y="1447800"/>
            <a:ext cx="8096250" cy="4319588"/>
          </a:xfrm>
          <a:prstGeom prst="rect">
            <a:avLst/>
          </a:prstGeom>
          <a:noFill/>
          <a:ln w="9525">
            <a:noFill/>
            <a:round/>
            <a:headEnd/>
            <a:tailEnd/>
          </a:ln>
        </p:spPr>
        <p:txBody>
          <a:bodyPr lIns="90000" tIns="46800" rIns="90000" bIns="46800"/>
          <a:lstStyle/>
          <a:p>
            <a:pPr>
              <a:spcBef>
                <a:spcPts val="600"/>
              </a:spcBef>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File viewing and editing</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emacs</a:t>
            </a:r>
            <a:r>
              <a:rPr lang="en-US" sz="2400" dirty="0">
                <a:solidFill>
                  <a:srgbClr val="000066"/>
                </a:solidFill>
                <a:latin typeface="+mj-lt"/>
              </a:rPr>
              <a:t> Full screen editor.</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pico</a:t>
            </a:r>
            <a:r>
              <a:rPr lang="en-US" sz="2400" dirty="0">
                <a:solidFill>
                  <a:srgbClr val="000066"/>
                </a:solidFill>
                <a:latin typeface="+mj-lt"/>
              </a:rPr>
              <a:t> Simple text editor.</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vi</a:t>
            </a:r>
            <a:r>
              <a:rPr lang="en-US" sz="2400" dirty="0">
                <a:solidFill>
                  <a:srgbClr val="000066"/>
                </a:solidFill>
                <a:latin typeface="+mj-lt"/>
              </a:rPr>
              <a:t> Editor with a command mode and text mode. Starts in command mode. </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gedit</a:t>
            </a:r>
            <a:r>
              <a:rPr lang="en-US" sz="2400" dirty="0">
                <a:solidFill>
                  <a:srgbClr val="000066"/>
                </a:solidFill>
                <a:latin typeface="+mj-lt"/>
              </a:rPr>
              <a:t> GUI Text Editor</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tail </a:t>
            </a:r>
            <a:r>
              <a:rPr lang="en-US" sz="2400" dirty="0">
                <a:solidFill>
                  <a:srgbClr val="000066"/>
                </a:solidFill>
                <a:latin typeface="+mj-lt"/>
              </a:rPr>
              <a:t>Look at the last 10 lines of a file. </a:t>
            </a:r>
          </a:p>
          <a:p>
            <a:pPr marL="307975" indent="-307975"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tail –f &lt;filename&gt; , </a:t>
            </a:r>
          </a:p>
          <a:p>
            <a:pPr marL="307975" indent="-307975"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tail -100 &lt;filename&gt;</a:t>
            </a:r>
          </a:p>
          <a:p>
            <a:pPr marL="307975" indent="-307975" algn="just">
              <a:lnSpc>
                <a:spcPct val="80000"/>
              </a:lnSpc>
              <a:spcBef>
                <a:spcPts val="15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head</a:t>
            </a:r>
            <a:r>
              <a:rPr lang="en-US" sz="2400" dirty="0">
                <a:solidFill>
                  <a:srgbClr val="000066"/>
                </a:solidFill>
                <a:latin typeface="+mj-lt"/>
              </a:rPr>
              <a:t> Look at the first 10 lines of a file. (head &lt;filename&gt;)</a:t>
            </a:r>
          </a:p>
          <a:p>
            <a:pPr marL="307975" indent="-307975">
              <a:spcBef>
                <a:spcPts val="6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endParaRPr lang="en-US" sz="2400" dirty="0">
              <a:solidFill>
                <a:srgbClr val="000066"/>
              </a:solidFill>
              <a:latin typeface="+mj-lt"/>
            </a:endParaRPr>
          </a:p>
        </p:txBody>
      </p:sp>
    </p:spTree>
    <p:extLst>
      <p:ext uri="{BB962C8B-B14F-4D97-AF65-F5344CB8AC3E}">
        <p14:creationId xmlns:p14="http://schemas.microsoft.com/office/powerpoint/2010/main" xmlns="" val="5143560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524000" y="0"/>
            <a:ext cx="7620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FF00"/>
                </a:solidFill>
                <a:latin typeface="Arial" pitchFamily="34" charset="0"/>
              </a:rPr>
              <a:t>Linux File Management and Viewing</a:t>
            </a:r>
          </a:p>
        </p:txBody>
      </p:sp>
      <p:sp>
        <p:nvSpPr>
          <p:cNvPr id="20483"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20484" name="Text Box 3"/>
          <p:cNvSpPr txBox="1">
            <a:spLocks noChangeArrowheads="1"/>
          </p:cNvSpPr>
          <p:nvPr/>
        </p:nvSpPr>
        <p:spPr bwMode="auto">
          <a:xfrm>
            <a:off x="457200" y="1066800"/>
            <a:ext cx="8229600" cy="5334000"/>
          </a:xfrm>
          <a:prstGeom prst="rect">
            <a:avLst/>
          </a:prstGeom>
          <a:noFill/>
          <a:ln w="9525">
            <a:noFill/>
            <a:round/>
            <a:headEnd/>
            <a:tailEnd/>
          </a:ln>
        </p:spPr>
        <p:txBody>
          <a:bodyPr lIns="90000" tIns="46800" rIns="90000" bIns="46800"/>
          <a:lstStyle/>
          <a:p>
            <a:pPr algn="just">
              <a:lnSpc>
                <a:spcPct val="80000"/>
              </a:lnSpc>
              <a:spcBef>
                <a:spcPts val="600"/>
              </a:spcBef>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File compression, backing up and restoring</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compress</a:t>
            </a:r>
            <a:r>
              <a:rPr lang="en-US" sz="2400" dirty="0">
                <a:solidFill>
                  <a:srgbClr val="000066"/>
                </a:solidFill>
                <a:latin typeface="+mj-lt"/>
              </a:rPr>
              <a:t> </a:t>
            </a:r>
            <a:r>
              <a:rPr lang="en-US" sz="2400" dirty="0" err="1">
                <a:solidFill>
                  <a:srgbClr val="000066"/>
                </a:solidFill>
                <a:latin typeface="+mj-lt"/>
              </a:rPr>
              <a:t>Compress</a:t>
            </a:r>
            <a:r>
              <a:rPr lang="en-US" sz="2400" dirty="0">
                <a:solidFill>
                  <a:srgbClr val="000066"/>
                </a:solidFill>
                <a:latin typeface="+mj-lt"/>
              </a:rPr>
              <a:t> data.</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uncompress</a:t>
            </a:r>
            <a:r>
              <a:rPr lang="en-US" sz="2400" dirty="0">
                <a:solidFill>
                  <a:srgbClr val="000066"/>
                </a:solidFill>
                <a:latin typeface="+mj-lt"/>
              </a:rPr>
              <a:t> Expand data.</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cpio</a:t>
            </a:r>
            <a:r>
              <a:rPr lang="en-US" sz="2400" dirty="0">
                <a:solidFill>
                  <a:srgbClr val="000066"/>
                </a:solidFill>
                <a:latin typeface="+mj-lt"/>
              </a:rPr>
              <a:t> Can store files on tapes. to/from archives.</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gzip</a:t>
            </a:r>
            <a:r>
              <a:rPr lang="en-US" sz="2400" dirty="0">
                <a:solidFill>
                  <a:srgbClr val="000066"/>
                </a:solidFill>
                <a:latin typeface="+mj-lt"/>
              </a:rPr>
              <a:t> - zip a file to a </a:t>
            </a:r>
            <a:r>
              <a:rPr lang="en-US" sz="2400" dirty="0" err="1">
                <a:solidFill>
                  <a:srgbClr val="000066"/>
                </a:solidFill>
                <a:latin typeface="+mj-lt"/>
              </a:rPr>
              <a:t>gz</a:t>
            </a:r>
            <a:r>
              <a:rPr lang="en-US" sz="2400" dirty="0">
                <a:solidFill>
                  <a:srgbClr val="000066"/>
                </a:solidFill>
                <a:latin typeface="+mj-lt"/>
              </a:rPr>
              <a:t> file.</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err="1">
                <a:solidFill>
                  <a:srgbClr val="000066"/>
                </a:solidFill>
                <a:latin typeface="+mj-lt"/>
              </a:rPr>
              <a:t>gunzip</a:t>
            </a:r>
            <a:r>
              <a:rPr lang="en-US" sz="2400" dirty="0">
                <a:solidFill>
                  <a:srgbClr val="000066"/>
                </a:solidFill>
                <a:latin typeface="+mj-lt"/>
              </a:rPr>
              <a:t> - unzip a </a:t>
            </a:r>
            <a:r>
              <a:rPr lang="en-US" sz="2400" dirty="0" err="1">
                <a:solidFill>
                  <a:srgbClr val="000066"/>
                </a:solidFill>
                <a:latin typeface="+mj-lt"/>
              </a:rPr>
              <a:t>gz</a:t>
            </a:r>
            <a:r>
              <a:rPr lang="en-US" sz="2400" dirty="0">
                <a:solidFill>
                  <a:srgbClr val="000066"/>
                </a:solidFill>
                <a:latin typeface="+mj-lt"/>
              </a:rPr>
              <a:t> file.</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tar</a:t>
            </a:r>
            <a:r>
              <a:rPr lang="en-US" sz="2400" dirty="0">
                <a:solidFill>
                  <a:srgbClr val="000066"/>
                </a:solidFill>
                <a:latin typeface="+mj-lt"/>
              </a:rPr>
              <a:t> Archives files and directories. Can store files and directories on tapes.</a:t>
            </a:r>
          </a:p>
          <a:p>
            <a:pPr marL="307975" indent="-307975" algn="just">
              <a:lnSpc>
                <a:spcPct val="80000"/>
              </a:lnSpc>
              <a:spcBef>
                <a:spcPts val="12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Ex: tar -</a:t>
            </a:r>
            <a:r>
              <a:rPr lang="en-US" sz="2400" dirty="0" err="1">
                <a:solidFill>
                  <a:srgbClr val="000066"/>
                </a:solidFill>
                <a:latin typeface="+mj-lt"/>
              </a:rPr>
              <a:t>zcvf</a:t>
            </a:r>
            <a:r>
              <a:rPr lang="en-US" sz="2400" dirty="0">
                <a:solidFill>
                  <a:srgbClr val="000066"/>
                </a:solidFill>
                <a:latin typeface="+mj-lt"/>
              </a:rPr>
              <a:t> &lt;destination&gt; &lt;files/directories&gt; - Archive copy groups of files. tar –</a:t>
            </a:r>
            <a:r>
              <a:rPr lang="en-US" sz="2400" dirty="0" err="1">
                <a:solidFill>
                  <a:srgbClr val="000066"/>
                </a:solidFill>
                <a:latin typeface="+mj-lt"/>
              </a:rPr>
              <a:t>zxvf</a:t>
            </a:r>
            <a:r>
              <a:rPr lang="en-US" sz="2400" dirty="0">
                <a:solidFill>
                  <a:srgbClr val="000066"/>
                </a:solidFill>
                <a:latin typeface="+mj-lt"/>
              </a:rPr>
              <a:t> &lt;compressed file&gt; to uncompress</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zip</a:t>
            </a:r>
            <a:r>
              <a:rPr lang="en-US" sz="2400" dirty="0">
                <a:solidFill>
                  <a:srgbClr val="000066"/>
                </a:solidFill>
                <a:latin typeface="+mj-lt"/>
              </a:rPr>
              <a:t> – Compresses a file to a .zip file.</a:t>
            </a:r>
          </a:p>
          <a:p>
            <a:pPr marL="307975" indent="-307975" algn="just">
              <a:lnSpc>
                <a:spcPct val="80000"/>
              </a:lnSpc>
              <a:spcBef>
                <a:spcPts val="1200"/>
              </a:spcBef>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b="1" dirty="0">
                <a:solidFill>
                  <a:srgbClr val="000066"/>
                </a:solidFill>
                <a:latin typeface="+mj-lt"/>
              </a:rPr>
              <a:t>unzip</a:t>
            </a:r>
            <a:r>
              <a:rPr lang="en-US" sz="2400" dirty="0">
                <a:solidFill>
                  <a:srgbClr val="000066"/>
                </a:solidFill>
                <a:latin typeface="+mj-lt"/>
              </a:rPr>
              <a:t> – </a:t>
            </a:r>
            <a:r>
              <a:rPr lang="en-US" sz="2400" dirty="0" err="1">
                <a:solidFill>
                  <a:srgbClr val="000066"/>
                </a:solidFill>
                <a:latin typeface="+mj-lt"/>
              </a:rPr>
              <a:t>Uncompresses</a:t>
            </a:r>
            <a:r>
              <a:rPr lang="en-US" sz="2400" dirty="0">
                <a:solidFill>
                  <a:srgbClr val="000066"/>
                </a:solidFill>
                <a:latin typeface="+mj-lt"/>
              </a:rPr>
              <a:t> a file with .zip extension.</a:t>
            </a:r>
          </a:p>
        </p:txBody>
      </p:sp>
    </p:spTree>
    <p:extLst>
      <p:ext uri="{BB962C8B-B14F-4D97-AF65-F5344CB8AC3E}">
        <p14:creationId xmlns:p14="http://schemas.microsoft.com/office/powerpoint/2010/main" xmlns="" val="10124397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524000" y="0"/>
            <a:ext cx="76200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FF00"/>
                </a:solidFill>
                <a:latin typeface="Arial" pitchFamily="34" charset="0"/>
              </a:rPr>
              <a:t>Linux File Management and Viewing</a:t>
            </a:r>
          </a:p>
        </p:txBody>
      </p:sp>
      <p:sp>
        <p:nvSpPr>
          <p:cNvPr id="21507"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21511" name="Text Box 6"/>
          <p:cNvSpPr txBox="1">
            <a:spLocks noChangeArrowheads="1"/>
          </p:cNvSpPr>
          <p:nvPr/>
        </p:nvSpPr>
        <p:spPr bwMode="auto">
          <a:xfrm>
            <a:off x="457200" y="1906588"/>
            <a:ext cx="8020050" cy="4319587"/>
          </a:xfrm>
          <a:prstGeom prst="rect">
            <a:avLst/>
          </a:prstGeom>
          <a:noFill/>
          <a:ln w="9525">
            <a:noFill/>
            <a:round/>
            <a:headEnd/>
            <a:tailEnd/>
          </a:ln>
        </p:spPr>
        <p:txBody>
          <a:bodyPr lIns="90000" tIns="46800" rIns="90000" bIns="46800"/>
          <a:lstStyle/>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cat</a:t>
            </a:r>
            <a:r>
              <a:rPr lang="en-US" sz="2400" dirty="0">
                <a:solidFill>
                  <a:srgbClr val="000066"/>
                </a:solidFill>
                <a:latin typeface="+mj-lt"/>
              </a:rPr>
              <a:t> View a file</a:t>
            </a:r>
          </a:p>
          <a:p>
            <a:pPr marL="307975" indent="-307975" algn="just">
              <a:lnSpc>
                <a:spcPct val="80000"/>
              </a:lnSpc>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cat filename </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cmp</a:t>
            </a:r>
            <a:r>
              <a:rPr lang="en-US" sz="2400" dirty="0">
                <a:solidFill>
                  <a:srgbClr val="000066"/>
                </a:solidFill>
                <a:latin typeface="+mj-lt"/>
              </a:rPr>
              <a:t> Compare two files.</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cut</a:t>
            </a:r>
            <a:r>
              <a:rPr lang="en-US" sz="2400" dirty="0">
                <a:solidFill>
                  <a:srgbClr val="000066"/>
                </a:solidFill>
                <a:latin typeface="+mj-lt"/>
              </a:rPr>
              <a:t> Remove sections from each line of files.</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diff</a:t>
            </a:r>
            <a:r>
              <a:rPr lang="en-US" sz="2400" dirty="0">
                <a:solidFill>
                  <a:srgbClr val="000066"/>
                </a:solidFill>
                <a:latin typeface="+mj-lt"/>
              </a:rPr>
              <a:t> Show the differences between files.</a:t>
            </a:r>
          </a:p>
          <a:p>
            <a:pPr marL="307975" indent="-307975" algn="just">
              <a:lnSpc>
                <a:spcPct val="80000"/>
              </a:lnSpc>
              <a:spcBef>
                <a:spcPts val="15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diff file1 file2 : Find differences between file1 &amp; file2.</a:t>
            </a:r>
          </a:p>
          <a:p>
            <a:pPr marL="307975" indent="-307975" algn="just">
              <a:lnSpc>
                <a:spcPct val="80000"/>
              </a:lnSpc>
              <a:spcBef>
                <a:spcPts val="1500"/>
              </a:spcBef>
              <a:buFont typeface="Times New Roman" pitchFamily="18" charset="0"/>
              <a:buBlip>
                <a:blip r:embed="rId3"/>
              </a:buBlip>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echo</a:t>
            </a:r>
            <a:r>
              <a:rPr lang="en-US" sz="2400" dirty="0">
                <a:solidFill>
                  <a:srgbClr val="000066"/>
                </a:solidFill>
                <a:latin typeface="+mj-lt"/>
              </a:rPr>
              <a:t> Display a line of text.</a:t>
            </a:r>
          </a:p>
          <a:p>
            <a:pPr marL="307975" indent="-307975">
              <a:spcBef>
                <a:spcPts val="600"/>
              </a:spcBef>
              <a:buClrTx/>
              <a:buSzTx/>
              <a:buFontTx/>
              <a:buNone/>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p:txBody>
      </p:sp>
    </p:spTree>
    <p:extLst>
      <p:ext uri="{BB962C8B-B14F-4D97-AF65-F5344CB8AC3E}">
        <p14:creationId xmlns:p14="http://schemas.microsoft.com/office/powerpoint/2010/main" xmlns="" val="3082777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FF00"/>
                </a:solidFill>
                <a:latin typeface="Arial" pitchFamily="34" charset="0"/>
              </a:rPr>
              <a:t>Linux File Management and Viewing</a:t>
            </a:r>
          </a:p>
        </p:txBody>
      </p:sp>
      <p:sp>
        <p:nvSpPr>
          <p:cNvPr id="22531"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22535" name="Text Box 6"/>
          <p:cNvSpPr txBox="1">
            <a:spLocks noChangeArrowheads="1"/>
          </p:cNvSpPr>
          <p:nvPr/>
        </p:nvSpPr>
        <p:spPr bwMode="auto">
          <a:xfrm>
            <a:off x="685800" y="1219200"/>
            <a:ext cx="8096250" cy="4319587"/>
          </a:xfrm>
          <a:prstGeom prst="rect">
            <a:avLst/>
          </a:prstGeom>
          <a:noFill/>
          <a:ln w="9525">
            <a:noFill/>
            <a:round/>
            <a:headEnd/>
            <a:tailEnd/>
          </a:ln>
        </p:spPr>
        <p:txBody>
          <a:bodyPr lIns="90000" tIns="46800" rIns="90000" bIns="46800"/>
          <a:lstStyle/>
          <a:p>
            <a:pPr marL="307975" indent="-307975">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grep</a:t>
            </a:r>
            <a:r>
              <a:rPr lang="en-US" sz="2400" dirty="0">
                <a:solidFill>
                  <a:srgbClr val="000066"/>
                </a:solidFill>
                <a:latin typeface="+mj-lt"/>
              </a:rPr>
              <a:t> List all files with the specified expression. </a:t>
            </a:r>
            <a:br>
              <a:rPr lang="en-US" sz="2400" dirty="0">
                <a:solidFill>
                  <a:srgbClr val="000066"/>
                </a:solidFill>
                <a:latin typeface="+mj-lt"/>
              </a:rPr>
            </a:br>
            <a:r>
              <a:rPr lang="en-US" sz="2400" dirty="0">
                <a:solidFill>
                  <a:srgbClr val="000066"/>
                </a:solidFill>
                <a:latin typeface="+mj-lt"/>
              </a:rPr>
              <a:t>(</a:t>
            </a:r>
            <a:r>
              <a:rPr lang="en-US" sz="2400" i="1" dirty="0" err="1">
                <a:solidFill>
                  <a:srgbClr val="000066"/>
                </a:solidFill>
                <a:latin typeface="+mj-lt"/>
              </a:rPr>
              <a:t>grep</a:t>
            </a:r>
            <a:r>
              <a:rPr lang="en-US" sz="2400" i="1" dirty="0">
                <a:solidFill>
                  <a:srgbClr val="000066"/>
                </a:solidFill>
                <a:latin typeface="+mj-lt"/>
              </a:rPr>
              <a:t> pattern &lt;filename/</a:t>
            </a:r>
            <a:r>
              <a:rPr lang="en-US" sz="2400" i="1" dirty="0" err="1">
                <a:solidFill>
                  <a:srgbClr val="000066"/>
                </a:solidFill>
                <a:latin typeface="+mj-lt"/>
              </a:rPr>
              <a:t>directorypath</a:t>
            </a:r>
            <a:r>
              <a:rPr lang="en-US" sz="2400" dirty="0">
                <a:solidFill>
                  <a:srgbClr val="000066"/>
                </a:solidFill>
                <a:latin typeface="+mj-lt"/>
              </a:rPr>
              <a:t>&gt;)</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r>
              <a:rPr lang="en-US" sz="2400" dirty="0">
                <a:solidFill>
                  <a:srgbClr val="000066"/>
                </a:solidFill>
                <a:latin typeface="+mj-lt"/>
              </a:rPr>
              <a:t>Ex: </a:t>
            </a:r>
            <a:r>
              <a:rPr lang="en-US" sz="2400" dirty="0" err="1">
                <a:solidFill>
                  <a:srgbClr val="000066"/>
                </a:solidFill>
                <a:latin typeface="+mj-lt"/>
              </a:rPr>
              <a:t>ls</a:t>
            </a:r>
            <a:r>
              <a:rPr lang="en-US" sz="2400" dirty="0">
                <a:solidFill>
                  <a:srgbClr val="000066"/>
                </a:solidFill>
                <a:latin typeface="+mj-lt"/>
              </a:rPr>
              <a:t> –l |</a:t>
            </a:r>
            <a:r>
              <a:rPr lang="en-US" sz="2400" dirty="0" err="1">
                <a:solidFill>
                  <a:srgbClr val="000066"/>
                </a:solidFill>
                <a:latin typeface="+mj-lt"/>
              </a:rPr>
              <a:t>grep</a:t>
            </a:r>
            <a:r>
              <a:rPr lang="en-US" sz="2400" dirty="0">
                <a:solidFill>
                  <a:srgbClr val="000066"/>
                </a:solidFill>
                <a:latin typeface="+mj-lt"/>
              </a:rPr>
              <a:t> </a:t>
            </a:r>
            <a:r>
              <a:rPr lang="en-US" sz="2400" dirty="0" err="1">
                <a:solidFill>
                  <a:srgbClr val="000066"/>
                </a:solidFill>
                <a:latin typeface="+mj-lt"/>
              </a:rPr>
              <a:t>sidbi</a:t>
            </a:r>
            <a:r>
              <a:rPr lang="en-US" sz="2400" dirty="0">
                <a:solidFill>
                  <a:srgbClr val="000066"/>
                </a:solidFill>
                <a:latin typeface="+mj-lt"/>
              </a:rPr>
              <a:t> : List all lines with a </a:t>
            </a:r>
            <a:r>
              <a:rPr lang="en-US" sz="2400" dirty="0" err="1">
                <a:solidFill>
                  <a:srgbClr val="000066"/>
                </a:solidFill>
                <a:latin typeface="+mj-lt"/>
              </a:rPr>
              <a:t>sidbi</a:t>
            </a:r>
            <a:r>
              <a:rPr lang="en-US" sz="2400" dirty="0">
                <a:solidFill>
                  <a:srgbClr val="000066"/>
                </a:solidFill>
                <a:latin typeface="+mj-lt"/>
              </a:rPr>
              <a:t> in them.</a:t>
            </a:r>
          </a:p>
          <a:p>
            <a:pPr marL="307975" indent="-307975">
              <a:lnSpc>
                <a:spcPct val="80000"/>
              </a:lnSpc>
              <a:spcBef>
                <a:spcPts val="15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Ex: </a:t>
            </a:r>
            <a:r>
              <a:rPr lang="en-US" sz="2400" dirty="0" err="1">
                <a:solidFill>
                  <a:srgbClr val="000066"/>
                </a:solidFill>
                <a:latin typeface="+mj-lt"/>
              </a:rPr>
              <a:t>grep</a:t>
            </a:r>
            <a:r>
              <a:rPr lang="en-US" sz="2400" dirty="0">
                <a:solidFill>
                  <a:srgbClr val="000066"/>
                </a:solidFill>
                <a:latin typeface="+mj-lt"/>
              </a:rPr>
              <a:t> " R " : Search for R with a space on each side</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sleep</a:t>
            </a:r>
            <a:r>
              <a:rPr lang="en-US" sz="2400" dirty="0">
                <a:solidFill>
                  <a:srgbClr val="000066"/>
                </a:solidFill>
                <a:latin typeface="+mj-lt"/>
              </a:rPr>
              <a:t> Delay for a specified amount of time.</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a:solidFill>
                  <a:srgbClr val="000066"/>
                </a:solidFill>
                <a:latin typeface="+mj-lt"/>
              </a:rPr>
              <a:t>sort </a:t>
            </a:r>
            <a:r>
              <a:rPr lang="en-US" sz="2400" dirty="0" err="1">
                <a:solidFill>
                  <a:srgbClr val="000066"/>
                </a:solidFill>
                <a:latin typeface="+mj-lt"/>
              </a:rPr>
              <a:t>Sort</a:t>
            </a:r>
            <a:r>
              <a:rPr lang="en-US" sz="2400" dirty="0">
                <a:solidFill>
                  <a:srgbClr val="000066"/>
                </a:solidFill>
                <a:latin typeface="+mj-lt"/>
              </a:rPr>
              <a:t> a file alphabetically.</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uniq</a:t>
            </a:r>
            <a:r>
              <a:rPr lang="en-US" sz="2400" b="1" dirty="0">
                <a:solidFill>
                  <a:srgbClr val="000066"/>
                </a:solidFill>
                <a:latin typeface="+mj-lt"/>
              </a:rPr>
              <a:t> </a:t>
            </a:r>
            <a:r>
              <a:rPr lang="en-US" sz="2400" dirty="0">
                <a:solidFill>
                  <a:srgbClr val="000066"/>
                </a:solidFill>
                <a:latin typeface="+mj-lt"/>
              </a:rPr>
              <a:t>Remove duplicate lines from a sorted file.</a:t>
            </a:r>
          </a:p>
          <a:p>
            <a:pPr marL="307975" indent="-307975"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wc</a:t>
            </a:r>
            <a:r>
              <a:rPr lang="en-US" sz="2400" dirty="0">
                <a:solidFill>
                  <a:srgbClr val="000066"/>
                </a:solidFill>
                <a:latin typeface="+mj-lt"/>
              </a:rPr>
              <a:t> Count lines, words, characters in a file. (</a:t>
            </a:r>
            <a:r>
              <a:rPr lang="en-US" sz="2400" dirty="0" err="1">
                <a:solidFill>
                  <a:srgbClr val="000066"/>
                </a:solidFill>
                <a:latin typeface="+mj-lt"/>
              </a:rPr>
              <a:t>wc</a:t>
            </a:r>
            <a:r>
              <a:rPr lang="en-US" sz="2400" dirty="0">
                <a:solidFill>
                  <a:srgbClr val="000066"/>
                </a:solidFill>
                <a:latin typeface="+mj-lt"/>
              </a:rPr>
              <a:t> –c/w/l &lt;filename&gt;).</a:t>
            </a:r>
          </a:p>
          <a:p>
            <a:pPr marL="307975" indent="-307975">
              <a:lnSpc>
                <a:spcPct val="80000"/>
              </a:lnSpc>
              <a:spcBef>
                <a:spcPts val="1500"/>
              </a:spcBef>
              <a:buClrTx/>
              <a:buSzTx/>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p:txBody>
      </p:sp>
    </p:spTree>
    <p:extLst>
      <p:ext uri="{BB962C8B-B14F-4D97-AF65-F5344CB8AC3E}">
        <p14:creationId xmlns:p14="http://schemas.microsoft.com/office/powerpoint/2010/main" xmlns="" val="9166068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914400" y="0"/>
            <a:ext cx="8229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rPr>
              <a:t>Different file types</a:t>
            </a:r>
          </a:p>
        </p:txBody>
      </p:sp>
      <p:sp>
        <p:nvSpPr>
          <p:cNvPr id="29699" name="Rectangle 3"/>
          <p:cNvSpPr>
            <a:spLocks noGrp="1" noChangeArrowheads="1"/>
          </p:cNvSpPr>
          <p:nvPr>
            <p:ph type="body" idx="1"/>
          </p:nvPr>
        </p:nvSpPr>
        <p:spPr>
          <a:xfrm>
            <a:off x="381000" y="990600"/>
            <a:ext cx="8229600" cy="5257800"/>
          </a:xfrm>
        </p:spPr>
        <p:txBody>
          <a:bodyPr/>
          <a:lstStyle/>
          <a:p>
            <a:pPr algn="just"/>
            <a:endParaRPr lang="en-US" sz="2000" dirty="0" smtClean="0">
              <a:latin typeface="+mj-lt"/>
            </a:endParaRPr>
          </a:p>
          <a:p>
            <a:pPr algn="just"/>
            <a:r>
              <a:rPr lang="en-US" sz="2000" dirty="0" smtClean="0">
                <a:latin typeface="+mj-lt"/>
              </a:rPr>
              <a:t>a</a:t>
            </a:r>
            <a:r>
              <a:rPr lang="en-US" sz="2000" b="1" dirty="0" smtClean="0">
                <a:latin typeface="+mj-lt"/>
              </a:rPr>
              <a:t>) Ordinary files: All files created by user are called ordinary/regular files. It includes data file, program file, object file, image file, compressed file and executable file. </a:t>
            </a:r>
          </a:p>
          <a:p>
            <a:pPr algn="just"/>
            <a:endParaRPr lang="en-US" sz="2000" b="1" dirty="0" smtClean="0">
              <a:latin typeface="+mj-lt"/>
            </a:endParaRPr>
          </a:p>
          <a:p>
            <a:pPr algn="just"/>
            <a:r>
              <a:rPr lang="en-US" sz="2000" b="1" dirty="0" smtClean="0">
                <a:latin typeface="+mj-lt"/>
              </a:rPr>
              <a:t>b) Directory files: These type of files contains regular files/folders/special files stored on a physical device. To view such files use :</a:t>
            </a:r>
          </a:p>
          <a:p>
            <a:pPr lvl="3" algn="just"/>
            <a:r>
              <a:rPr lang="en-US" sz="2000" b="1" dirty="0" smtClean="0">
                <a:latin typeface="+mj-lt"/>
              </a:rPr>
              <a:t>Ls  -l | </a:t>
            </a:r>
            <a:r>
              <a:rPr lang="en-US" sz="2000" b="1" dirty="0" err="1" smtClean="0">
                <a:latin typeface="+mj-lt"/>
              </a:rPr>
              <a:t>grep</a:t>
            </a:r>
            <a:r>
              <a:rPr lang="en-US" sz="2000" b="1" dirty="0" smtClean="0">
                <a:latin typeface="+mj-lt"/>
              </a:rPr>
              <a:t> ^d</a:t>
            </a:r>
          </a:p>
          <a:p>
            <a:r>
              <a:rPr lang="en-US" sz="2000" b="1" dirty="0" smtClean="0">
                <a:latin typeface="+mj-lt"/>
              </a:rPr>
              <a:t>c) Special files : There are 5 types of files under this category</a:t>
            </a:r>
          </a:p>
          <a:p>
            <a:pPr algn="just"/>
            <a:endParaRPr lang="en-US" sz="2000" dirty="0" smtClean="0">
              <a:latin typeface="+mj-lt"/>
            </a:endParaRPr>
          </a:p>
          <a:p>
            <a:endParaRPr lang="en-US" sz="2000" dirty="0" smtClean="0">
              <a:latin typeface="+mj-lt"/>
            </a:endParaRPr>
          </a:p>
          <a:p>
            <a:pPr algn="just"/>
            <a:endParaRPr lang="en-US" sz="2000" dirty="0" smtClean="0">
              <a:latin typeface="+mj-lt"/>
              <a:cs typeface="Times New Roman" pitchFamily="18" charset="0"/>
            </a:endParaRPr>
          </a:p>
        </p:txBody>
      </p:sp>
    </p:spTree>
    <p:extLst>
      <p:ext uri="{BB962C8B-B14F-4D97-AF65-F5344CB8AC3E}">
        <p14:creationId xmlns:p14="http://schemas.microsoft.com/office/powerpoint/2010/main" xmlns="" val="1725996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z="3600" b="1" dirty="0" smtClean="0">
                <a:solidFill>
                  <a:srgbClr val="FFFF00"/>
                </a:solidFill>
              </a:rPr>
              <a:t>Special files</a:t>
            </a:r>
            <a:endParaRPr lang="en-US" sz="3600" b="1" dirty="0">
              <a:solidFill>
                <a:srgbClr val="FFFF00"/>
              </a:solidFill>
            </a:endParaRPr>
          </a:p>
        </p:txBody>
      </p:sp>
      <p:sp>
        <p:nvSpPr>
          <p:cNvPr id="3" name="Content Placeholder 2"/>
          <p:cNvSpPr>
            <a:spLocks noGrp="1"/>
          </p:cNvSpPr>
          <p:nvPr>
            <p:ph idx="1"/>
          </p:nvPr>
        </p:nvSpPr>
        <p:spPr>
          <a:xfrm>
            <a:off x="228600" y="990600"/>
            <a:ext cx="8705850" cy="5221287"/>
          </a:xfrm>
        </p:spPr>
        <p:txBody>
          <a:bodyPr/>
          <a:lstStyle/>
          <a:p>
            <a:pPr>
              <a:buNone/>
            </a:pPr>
            <a:r>
              <a:rPr lang="en-US" sz="1600" b="1" dirty="0" smtClean="0"/>
              <a:t>1. Symbolic Link</a:t>
            </a:r>
            <a:r>
              <a:rPr lang="en-US" sz="1600" dirty="0" smtClean="0"/>
              <a:t> : A symbolic link is a reference to another file ( a shortcut to any file ).</a:t>
            </a:r>
          </a:p>
          <a:p>
            <a:pPr>
              <a:buNone/>
            </a:pPr>
            <a:r>
              <a:rPr lang="en-US" sz="1600" dirty="0" smtClean="0"/>
              <a:t>				Symbol : l                         Color : Cyan</a:t>
            </a:r>
          </a:p>
          <a:p>
            <a:pPr algn="just">
              <a:buNone/>
            </a:pPr>
            <a:r>
              <a:rPr lang="en-US" sz="2000" b="1" dirty="0" smtClean="0"/>
              <a:t>		</a:t>
            </a:r>
            <a:r>
              <a:rPr lang="en-US" sz="1600" b="1" dirty="0" smtClean="0"/>
              <a:t>To view such files use :         Ls  -l | </a:t>
            </a:r>
            <a:r>
              <a:rPr lang="en-US" sz="1600" b="1" dirty="0" err="1" smtClean="0"/>
              <a:t>grep</a:t>
            </a:r>
            <a:r>
              <a:rPr lang="en-US" sz="1600" b="1" dirty="0" smtClean="0"/>
              <a:t> ^l</a:t>
            </a:r>
          </a:p>
          <a:p>
            <a:pPr>
              <a:buNone/>
            </a:pPr>
            <a:r>
              <a:rPr lang="en-US" sz="1600" b="1" dirty="0" smtClean="0"/>
              <a:t>2. Socket</a:t>
            </a:r>
            <a:r>
              <a:rPr lang="en-US" sz="1600" dirty="0" smtClean="0"/>
              <a:t> : A socket file is used to pass information between applications for communication purpose</a:t>
            </a:r>
          </a:p>
          <a:p>
            <a:pPr>
              <a:buNone/>
            </a:pPr>
            <a:r>
              <a:rPr lang="en-US" sz="1600" dirty="0" smtClean="0"/>
              <a:t>				Symbol : s                         Color : Purple</a:t>
            </a:r>
          </a:p>
          <a:p>
            <a:pPr>
              <a:buNone/>
            </a:pPr>
            <a:r>
              <a:rPr lang="en-US" sz="1600" b="1" dirty="0" smtClean="0"/>
              <a:t>	To view such files use :         Ls  -l | </a:t>
            </a:r>
            <a:r>
              <a:rPr lang="en-US" sz="1600" b="1" dirty="0" err="1" smtClean="0"/>
              <a:t>grep</a:t>
            </a:r>
            <a:r>
              <a:rPr lang="en-US" sz="1600" b="1" dirty="0" smtClean="0"/>
              <a:t> ^s</a:t>
            </a:r>
            <a:endParaRPr lang="en-US" sz="1600" dirty="0" smtClean="0"/>
          </a:p>
          <a:p>
            <a:pPr>
              <a:buNone/>
            </a:pPr>
            <a:r>
              <a:rPr lang="en-US" sz="1600" b="1" dirty="0" smtClean="0"/>
              <a:t>3. Named Pipe </a:t>
            </a:r>
            <a:r>
              <a:rPr lang="en-US" sz="1600" dirty="0" smtClean="0"/>
              <a:t>: A special type of file that is used for </a:t>
            </a:r>
            <a:r>
              <a:rPr lang="en-US" sz="1600" dirty="0" err="1" smtClean="0"/>
              <a:t>interprocess</a:t>
            </a:r>
            <a:r>
              <a:rPr lang="en-US" sz="1600" dirty="0" smtClean="0"/>
              <a:t> communication without using network socket semantics.</a:t>
            </a:r>
          </a:p>
          <a:p>
            <a:pPr>
              <a:buNone/>
            </a:pPr>
            <a:r>
              <a:rPr lang="en-US" sz="1600" dirty="0" smtClean="0"/>
              <a:t>				Symbol : p                       Color : Red</a:t>
            </a:r>
          </a:p>
          <a:p>
            <a:pPr>
              <a:buNone/>
            </a:pPr>
            <a:r>
              <a:rPr lang="en-US" sz="1600" b="1" dirty="0" smtClean="0"/>
              <a:t>		To view such files use :         Ls  -l | </a:t>
            </a:r>
            <a:r>
              <a:rPr lang="en-US" sz="1600" b="1" dirty="0" err="1" smtClean="0"/>
              <a:t>grep</a:t>
            </a:r>
            <a:r>
              <a:rPr lang="en-US" sz="1600" b="1" dirty="0" smtClean="0"/>
              <a:t> ^p</a:t>
            </a:r>
            <a:endParaRPr lang="en-US" sz="1600" dirty="0" smtClean="0"/>
          </a:p>
          <a:p>
            <a:pPr>
              <a:buNone/>
            </a:pPr>
            <a:r>
              <a:rPr lang="en-US" sz="1600" b="1" dirty="0" smtClean="0"/>
              <a:t>4. Character devices</a:t>
            </a:r>
            <a:r>
              <a:rPr lang="en-US" sz="1600" dirty="0" smtClean="0"/>
              <a:t> provide only a serial stream of input or </a:t>
            </a:r>
            <a:r>
              <a:rPr lang="en-US" sz="1600" dirty="0" err="1" smtClean="0"/>
              <a:t>output.Your</a:t>
            </a:r>
            <a:r>
              <a:rPr lang="en-US" sz="1600" dirty="0" smtClean="0"/>
              <a:t> terminals are </a:t>
            </a:r>
            <a:r>
              <a:rPr lang="en-US" sz="1600" dirty="0" err="1" smtClean="0"/>
              <a:t>clasic</a:t>
            </a:r>
            <a:r>
              <a:rPr lang="en-US" sz="1600" dirty="0" smtClean="0"/>
              <a:t> example for this type of files.</a:t>
            </a:r>
          </a:p>
          <a:p>
            <a:pPr>
              <a:buNone/>
            </a:pPr>
            <a:r>
              <a:rPr lang="en-US" sz="1600" dirty="0" smtClean="0"/>
              <a:t>		</a:t>
            </a:r>
            <a:r>
              <a:rPr lang="en-US" sz="1600" b="1" dirty="0" smtClean="0"/>
              <a:t>To view such files use :         Ls  -l | </a:t>
            </a:r>
            <a:r>
              <a:rPr lang="en-US" sz="1600" b="1" dirty="0" err="1" smtClean="0"/>
              <a:t>grep</a:t>
            </a:r>
            <a:r>
              <a:rPr lang="en-US" sz="1600" b="1" dirty="0" smtClean="0"/>
              <a:t> ^c</a:t>
            </a:r>
            <a:endParaRPr lang="en-US" sz="1600" dirty="0" smtClean="0"/>
          </a:p>
          <a:p>
            <a:pPr>
              <a:buNone/>
            </a:pPr>
            <a:r>
              <a:rPr lang="en-US" sz="1600" b="1" dirty="0" smtClean="0"/>
              <a:t>5. Block devices</a:t>
            </a:r>
            <a:r>
              <a:rPr lang="en-US" sz="1600" dirty="0" smtClean="0"/>
              <a:t> These files are hardware files most of them are present in /dev</a:t>
            </a:r>
          </a:p>
          <a:p>
            <a:pPr>
              <a:buNone/>
            </a:pPr>
            <a:r>
              <a:rPr lang="en-US" sz="1600" b="1" dirty="0" smtClean="0"/>
              <a:t>		To view such files use :         Ls  -l | </a:t>
            </a:r>
            <a:r>
              <a:rPr lang="en-US" sz="1600" b="1" dirty="0" err="1" smtClean="0"/>
              <a:t>grep</a:t>
            </a:r>
            <a:r>
              <a:rPr lang="en-US" sz="1600" b="1" dirty="0" smtClean="0"/>
              <a:t> ^b</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txBody>
          <a:bodyPr/>
          <a:lstStyle/>
          <a:p>
            <a:pPr marL="0" indent="0" eaLnBrk="1" hangingPunct="1">
              <a:buNone/>
            </a:pPr>
            <a:r>
              <a:rPr lang="en-US" altLang="zh-TW" sz="2400" b="1" dirty="0" smtClean="0">
                <a:latin typeface="+mj-lt"/>
              </a:rPr>
              <a:t>What is a Process?</a:t>
            </a:r>
          </a:p>
          <a:p>
            <a:pPr marL="0" indent="0" eaLnBrk="1" hangingPunct="1">
              <a:buNone/>
            </a:pPr>
            <a:endParaRPr lang="en-US" altLang="zh-TW" sz="2400" dirty="0" smtClean="0">
              <a:latin typeface="+mj-lt"/>
            </a:endParaRPr>
          </a:p>
          <a:p>
            <a:pPr algn="just" eaLnBrk="1" hangingPunct="1"/>
            <a:r>
              <a:rPr lang="en-US" altLang="zh-TW" sz="2400" dirty="0" smtClean="0">
                <a:latin typeface="+mj-lt"/>
              </a:rPr>
              <a:t>A program in execution.</a:t>
            </a:r>
          </a:p>
          <a:p>
            <a:pPr algn="just" eaLnBrk="1" hangingPunct="1"/>
            <a:r>
              <a:rPr lang="en-US" altLang="zh-TW" sz="2400" dirty="0" smtClean="0">
                <a:latin typeface="+mj-lt"/>
              </a:rPr>
              <a:t>A process is associated with program's instructions and data, program counter and all CPU's registers, process stacks containing temporary data.</a:t>
            </a:r>
          </a:p>
          <a:p>
            <a:pPr algn="just" eaLnBrk="1" hangingPunct="1"/>
            <a:r>
              <a:rPr lang="en-US" altLang="zh-TW" sz="2400" dirty="0" smtClean="0">
                <a:latin typeface="+mj-lt"/>
              </a:rPr>
              <a:t>Each individual process runs in its own virtual address space and is not capable of interacting with another process except through secure, kernel managed mechanisms. </a:t>
            </a:r>
          </a:p>
          <a:p>
            <a:pPr algn="just"/>
            <a:r>
              <a:rPr lang="en-IN" sz="2400" dirty="0">
                <a:latin typeface="+mj-lt"/>
              </a:rPr>
              <a:t>Each process has some </a:t>
            </a:r>
            <a:r>
              <a:rPr lang="en-IN" sz="2400" dirty="0" smtClean="0">
                <a:latin typeface="+mj-lt"/>
              </a:rPr>
              <a:t>information, </a:t>
            </a:r>
            <a:r>
              <a:rPr lang="en-IN" sz="2400" dirty="0">
                <a:latin typeface="+mj-lt"/>
              </a:rPr>
              <a:t>like process ID, </a:t>
            </a:r>
            <a:r>
              <a:rPr lang="en-IN" sz="2400" dirty="0" smtClean="0">
                <a:latin typeface="+mj-lt"/>
              </a:rPr>
              <a:t>owner, priority</a:t>
            </a:r>
            <a:r>
              <a:rPr lang="en-IN" sz="2400" dirty="0">
                <a:latin typeface="+mj-lt"/>
              </a:rPr>
              <a:t>, etc</a:t>
            </a:r>
            <a:r>
              <a:rPr lang="en-IN" sz="2400" dirty="0"/>
              <a:t>.</a:t>
            </a:r>
          </a:p>
          <a:p>
            <a:pPr eaLnBrk="1" hangingPunct="1"/>
            <a:endParaRPr lang="en-US" altLang="zh-TW" sz="2400" dirty="0" smtClean="0">
              <a:latin typeface="+mj-lt"/>
            </a:endParaRPr>
          </a:p>
        </p:txBody>
      </p:sp>
      <p:sp>
        <p:nvSpPr>
          <p:cNvPr id="5" name="Rectangle 2"/>
          <p:cNvSpPr>
            <a:spLocks noGrp="1" noChangeArrowheads="1"/>
          </p:cNvSpPr>
          <p:nvPr>
            <p:ph type="title"/>
          </p:nvPr>
        </p:nvSpPr>
        <p:spPr bwMode="auto">
          <a:xfrm>
            <a:off x="914400" y="0"/>
            <a:ext cx="82296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solidFill>
                  <a:srgbClr val="FFFF00"/>
                </a:solidFill>
              </a:rPr>
              <a:t>Process Management</a:t>
            </a:r>
          </a:p>
        </p:txBody>
      </p:sp>
    </p:spTree>
    <p:extLst>
      <p:ext uri="{BB962C8B-B14F-4D97-AF65-F5344CB8AC3E}">
        <p14:creationId xmlns:p14="http://schemas.microsoft.com/office/powerpoint/2010/main" xmlns="" val="3456097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539552" y="0"/>
            <a:ext cx="8229600" cy="1143000"/>
          </a:xfrm>
        </p:spPr>
        <p:txBody>
          <a:bodyPr/>
          <a:lstStyle/>
          <a:p>
            <a:pPr eaLnBrk="1" hangingPunct="1"/>
            <a:r>
              <a:rPr lang="en-US" altLang="zh-TW" b="1" dirty="0" smtClean="0">
                <a:solidFill>
                  <a:srgbClr val="FFFF00"/>
                </a:solidFill>
              </a:rPr>
              <a:t>Linux Process</a:t>
            </a:r>
          </a:p>
        </p:txBody>
      </p:sp>
      <p:sp>
        <p:nvSpPr>
          <p:cNvPr id="41987" name="Rectangle 1027"/>
          <p:cNvSpPr>
            <a:spLocks noGrp="1" noChangeArrowheads="1"/>
          </p:cNvSpPr>
          <p:nvPr>
            <p:ph type="body" idx="1"/>
          </p:nvPr>
        </p:nvSpPr>
        <p:spPr>
          <a:xfrm>
            <a:off x="611560" y="1196752"/>
            <a:ext cx="8001000" cy="4800600"/>
          </a:xfrm>
        </p:spPr>
        <p:txBody>
          <a:bodyPr/>
          <a:lstStyle/>
          <a:p>
            <a:pPr eaLnBrk="1" hangingPunct="1"/>
            <a:r>
              <a:rPr lang="en-US" altLang="zh-TW" sz="2800" dirty="0" smtClean="0">
                <a:latin typeface="+mj-lt"/>
              </a:rPr>
              <a:t>Each process is represented by a </a:t>
            </a:r>
            <a:r>
              <a:rPr lang="en-US" altLang="zh-TW" sz="2800" i="1" dirty="0" err="1" smtClean="0">
                <a:solidFill>
                  <a:srgbClr val="FF3300"/>
                </a:solidFill>
                <a:latin typeface="+mj-lt"/>
              </a:rPr>
              <a:t>task_struct</a:t>
            </a:r>
            <a:r>
              <a:rPr lang="en-US" altLang="zh-TW" sz="2800" dirty="0" smtClean="0">
                <a:latin typeface="+mj-lt"/>
              </a:rPr>
              <a:t> data structure, containing:</a:t>
            </a:r>
          </a:p>
          <a:p>
            <a:pPr lvl="1" eaLnBrk="1" hangingPunct="1"/>
            <a:r>
              <a:rPr lang="en-US" altLang="zh-TW" sz="2400" dirty="0" smtClean="0">
                <a:latin typeface="+mj-lt"/>
              </a:rPr>
              <a:t>Process State </a:t>
            </a:r>
          </a:p>
          <a:p>
            <a:pPr lvl="1" eaLnBrk="1" hangingPunct="1"/>
            <a:r>
              <a:rPr lang="en-US" altLang="zh-TW" sz="2400" dirty="0" smtClean="0">
                <a:latin typeface="+mj-lt"/>
              </a:rPr>
              <a:t>Scheduling Information</a:t>
            </a:r>
          </a:p>
          <a:p>
            <a:pPr lvl="1" eaLnBrk="1" hangingPunct="1"/>
            <a:r>
              <a:rPr lang="en-US" altLang="zh-TW" sz="2400" dirty="0" smtClean="0">
                <a:latin typeface="+mj-lt"/>
              </a:rPr>
              <a:t>Identifiers (process id, user id etc)</a:t>
            </a:r>
          </a:p>
          <a:p>
            <a:pPr lvl="1"/>
            <a:r>
              <a:rPr lang="en-US" altLang="zh-TW" dirty="0" smtClean="0">
                <a:latin typeface="+mj-lt"/>
              </a:rPr>
              <a:t>Times and Timers (</a:t>
            </a:r>
            <a:r>
              <a:rPr lang="en-US" sz="1600" dirty="0" smtClean="0"/>
              <a:t>The kernel keeps track of a processes creation time as well as the CPU time that it consumes during its lifetime)</a:t>
            </a:r>
            <a:r>
              <a:rPr lang="en-US" altLang="zh-TW" sz="1600" dirty="0" smtClean="0">
                <a:latin typeface="+mj-lt"/>
              </a:rPr>
              <a:t>    </a:t>
            </a:r>
            <a:endParaRPr lang="en-US" altLang="zh-TW" sz="2400" dirty="0" smtClean="0">
              <a:latin typeface="+mj-lt"/>
            </a:endParaRPr>
          </a:p>
          <a:p>
            <a:pPr lvl="1" eaLnBrk="1" hangingPunct="1"/>
            <a:r>
              <a:rPr lang="en-US" altLang="zh-TW" sz="2400" dirty="0" smtClean="0">
                <a:latin typeface="+mj-lt"/>
              </a:rPr>
              <a:t>Inter-Process Communication</a:t>
            </a:r>
          </a:p>
          <a:p>
            <a:pPr lvl="1" eaLnBrk="1" hangingPunct="1"/>
            <a:r>
              <a:rPr lang="en-US" altLang="zh-TW" sz="2400" dirty="0" smtClean="0">
                <a:latin typeface="+mj-lt"/>
              </a:rPr>
              <a:t>File system (Current directory and a list of open files)</a:t>
            </a:r>
          </a:p>
          <a:p>
            <a:pPr lvl="1" eaLnBrk="1" hangingPunct="1"/>
            <a:r>
              <a:rPr lang="en-US" altLang="zh-TW" sz="2400" dirty="0" smtClean="0">
                <a:latin typeface="+mj-lt"/>
              </a:rPr>
              <a:t>Virtual memory     </a:t>
            </a:r>
          </a:p>
          <a:p>
            <a:pPr lvl="1" eaLnBrk="1" hangingPunct="1"/>
            <a:r>
              <a:rPr lang="en-US" altLang="zh-TW" sz="2400" dirty="0" smtClean="0">
                <a:latin typeface="+mj-lt"/>
              </a:rPr>
              <a:t>Processor Specific Context (processor’s register’s and stacks)</a:t>
            </a:r>
          </a:p>
        </p:txBody>
      </p:sp>
    </p:spTree>
    <p:extLst>
      <p:ext uri="{BB962C8B-B14F-4D97-AF65-F5344CB8AC3E}">
        <p14:creationId xmlns:p14="http://schemas.microsoft.com/office/powerpoint/2010/main" xmlns="" val="2525306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smtClean="0">
                <a:latin typeface="+mj-lt"/>
              </a:rPr>
              <a:t>This unit covers</a:t>
            </a:r>
          </a:p>
          <a:p>
            <a:pPr marL="0" indent="0">
              <a:buNone/>
            </a:pPr>
            <a:r>
              <a:rPr lang="en-US" sz="2400" b="1" dirty="0">
                <a:latin typeface="+mj-lt"/>
              </a:rPr>
              <a:t>	</a:t>
            </a:r>
            <a:endParaRPr lang="en-US" sz="2400" b="1" dirty="0" smtClean="0">
              <a:latin typeface="+mj-lt"/>
            </a:endParaRPr>
          </a:p>
          <a:p>
            <a:r>
              <a:rPr lang="en-US" sz="2400" b="1" dirty="0" smtClean="0">
                <a:latin typeface="+mj-lt"/>
              </a:rPr>
              <a:t>File and Directory management</a:t>
            </a:r>
          </a:p>
          <a:p>
            <a:r>
              <a:rPr lang="en-US" sz="2400" b="1" dirty="0" smtClean="0">
                <a:latin typeface="+mj-lt"/>
              </a:rPr>
              <a:t>Process management</a:t>
            </a:r>
          </a:p>
          <a:p>
            <a:r>
              <a:rPr lang="en-US" sz="2400" b="1" dirty="0" smtClean="0">
                <a:latin typeface="+mj-lt"/>
              </a:rPr>
              <a:t>IPC (</a:t>
            </a:r>
            <a:r>
              <a:rPr lang="en-US" sz="2400" b="1" dirty="0" err="1" smtClean="0">
                <a:latin typeface="+mj-lt"/>
              </a:rPr>
              <a:t>Interprocess</a:t>
            </a:r>
            <a:r>
              <a:rPr lang="en-US" sz="2400" b="1" dirty="0" smtClean="0">
                <a:latin typeface="+mj-lt"/>
              </a:rPr>
              <a:t> Communication)</a:t>
            </a:r>
          </a:p>
          <a:p>
            <a:r>
              <a:rPr lang="en-US" sz="2400" b="1" dirty="0" smtClean="0">
                <a:latin typeface="+mj-lt"/>
              </a:rPr>
              <a:t>Memory management</a:t>
            </a:r>
          </a:p>
          <a:p>
            <a:pPr marL="0" indent="0">
              <a:buNone/>
            </a:pPr>
            <a:endParaRPr lang="en-US" sz="2400" b="1" dirty="0" smtClean="0">
              <a:latin typeface="+mj-lt"/>
            </a:endParaRPr>
          </a:p>
          <a:p>
            <a:endParaRPr lang="en-IN" sz="2400" b="1" dirty="0">
              <a:latin typeface="+mj-lt"/>
            </a:endParaRPr>
          </a:p>
        </p:txBody>
      </p:sp>
    </p:spTree>
    <p:extLst>
      <p:ext uri="{BB962C8B-B14F-4D97-AF65-F5344CB8AC3E}">
        <p14:creationId xmlns:p14="http://schemas.microsoft.com/office/powerpoint/2010/main" xmlns="" val="3578293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A5F3B36-ACC9-46BD-A17A-07929AEA05DD}" type="slidenum">
              <a:rPr lang="en-US"/>
              <a:pPr/>
              <a:t>20</a:t>
            </a:fld>
            <a:endParaRPr lang="en-US"/>
          </a:p>
        </p:txBody>
      </p:sp>
      <p:sp>
        <p:nvSpPr>
          <p:cNvPr id="34818" name="Rectangle 2"/>
          <p:cNvSpPr>
            <a:spLocks noGrp="1" noChangeArrowheads="1"/>
          </p:cNvSpPr>
          <p:nvPr>
            <p:ph type="title"/>
          </p:nvPr>
        </p:nvSpPr>
        <p:spPr>
          <a:xfrm>
            <a:off x="611560"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Linux/Unix Address Space</a:t>
            </a:r>
            <a:r>
              <a:rPr lang="en-US" sz="3200" dirty="0">
                <a:solidFill>
                  <a:srgbClr val="FFFF00"/>
                </a:solidFill>
              </a:rPr>
              <a:t> </a:t>
            </a:r>
            <a:endParaRPr lang="en-US" sz="3200" b="1" dirty="0">
              <a:solidFill>
                <a:srgbClr val="FFFF00"/>
              </a:solidFill>
            </a:endParaRPr>
          </a:p>
        </p:txBody>
      </p:sp>
      <p:sp>
        <p:nvSpPr>
          <p:cNvPr id="3" name="Rectangle 2"/>
          <p:cNvSpPr/>
          <p:nvPr/>
        </p:nvSpPr>
        <p:spPr>
          <a:xfrm>
            <a:off x="1043608" y="1413064"/>
            <a:ext cx="7416824" cy="3170099"/>
          </a:xfrm>
          <a:prstGeom prst="rect">
            <a:avLst/>
          </a:prstGeom>
        </p:spPr>
        <p:txBody>
          <a:bodyPr wrap="square">
            <a:spAutoFit/>
          </a:bodyPr>
          <a:lstStyle/>
          <a:p>
            <a:pPr marL="338138" lvl="0" indent="-338138" fontAlgn="base">
              <a:spcBef>
                <a:spcPct val="20000"/>
              </a:spcBef>
              <a:spcAft>
                <a:spcPct val="0"/>
              </a:spcAft>
              <a:buFont typeface="Wingdings" pitchFamily="2" charset="2"/>
              <a:buChar char="§"/>
              <a:tabLst>
                <a:tab pos="969963" algn="l"/>
                <a:tab pos="1082675" algn="l"/>
                <a:tab pos="1485900" algn="l"/>
                <a:tab pos="1600200" algn="l"/>
              </a:tabLst>
            </a:pPr>
            <a:r>
              <a:rPr lang="en-US" sz="2800" dirty="0">
                <a:latin typeface="+mj-lt"/>
                <a:cs typeface="Arial" pitchFamily="34" charset="0"/>
              </a:rPr>
              <a:t>A process has five conceptually different areas of memory allocated to it:</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Code</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Initialized data</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Zero-initialized data </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Heap</a:t>
            </a:r>
          </a:p>
          <a:p>
            <a:pPr marL="1257300" lvl="1" indent="-342900" fontAlgn="base">
              <a:spcBef>
                <a:spcPct val="20000"/>
              </a:spcBef>
              <a:spcAft>
                <a:spcPct val="0"/>
              </a:spcAft>
              <a:buFont typeface="Wingdings" pitchFamily="2" charset="2"/>
              <a:buChar char="Ø"/>
              <a:tabLst>
                <a:tab pos="969963" algn="l"/>
                <a:tab pos="1082675" algn="l"/>
                <a:tab pos="1485900" algn="l"/>
                <a:tab pos="1600200" algn="l"/>
              </a:tabLst>
            </a:pPr>
            <a:r>
              <a:rPr lang="en-US" sz="2400" dirty="0">
                <a:latin typeface="+mj-lt"/>
                <a:cs typeface="Arial" pitchFamily="34" charset="0"/>
              </a:rPr>
              <a:t>Stack</a:t>
            </a:r>
          </a:p>
        </p:txBody>
      </p:sp>
    </p:spTree>
    <p:extLst>
      <p:ext uri="{BB962C8B-B14F-4D97-AF65-F5344CB8AC3E}">
        <p14:creationId xmlns:p14="http://schemas.microsoft.com/office/powerpoint/2010/main" xmlns="" val="2114106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056D8F8-EAF4-4103-ACD7-778A4D06BC16}" type="slidenum">
              <a:rPr lang="en-US"/>
              <a:pPr/>
              <a:t>21</a:t>
            </a:fld>
            <a:endParaRPr lang="en-US"/>
          </a:p>
        </p:txBody>
      </p:sp>
      <p:sp>
        <p:nvSpPr>
          <p:cNvPr id="36866" name="Rectangle 2"/>
          <p:cNvSpPr>
            <a:spLocks noGrp="1" noChangeArrowheads="1"/>
          </p:cNvSpPr>
          <p:nvPr>
            <p:ph type="title"/>
          </p:nvPr>
        </p:nvSpPr>
        <p:spPr>
          <a:xfrm>
            <a:off x="683568"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Linux/Unix Address Space</a:t>
            </a:r>
          </a:p>
        </p:txBody>
      </p:sp>
      <p:graphicFrame>
        <p:nvGraphicFramePr>
          <p:cNvPr id="36879" name="Group 15"/>
          <p:cNvGraphicFramePr>
            <a:graphicFrameLocks noGrp="1"/>
          </p:cNvGraphicFramePr>
          <p:nvPr>
            <p:ph type="tbl" idx="1"/>
            <p:extLst>
              <p:ext uri="{D42A27DB-BD31-4B8C-83A1-F6EECF244321}">
                <p14:modId xmlns:p14="http://schemas.microsoft.com/office/powerpoint/2010/main" xmlns="" val="2500252122"/>
              </p:ext>
            </p:extLst>
          </p:nvPr>
        </p:nvGraphicFramePr>
        <p:xfrm>
          <a:off x="533400" y="1219200"/>
          <a:ext cx="8229600" cy="454152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Code</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Often referred to as the </a:t>
                      </a:r>
                      <a:r>
                        <a:rPr kumimoji="0" lang="en-US" sz="2400" b="0" i="1" u="none" strike="noStrike" cap="none" normalizeH="0" baseline="0" dirty="0" smtClean="0">
                          <a:ln>
                            <a:noFill/>
                          </a:ln>
                          <a:solidFill>
                            <a:srgbClr val="660033"/>
                          </a:solidFill>
                          <a:effectLst/>
                          <a:latin typeface="+mj-lt"/>
                          <a:cs typeface="Arial" pitchFamily="34" charset="0"/>
                        </a:rPr>
                        <a:t>text segment</a:t>
                      </a:r>
                      <a:r>
                        <a:rPr kumimoji="0" lang="en-US" sz="2400" b="0" i="0" u="none" strike="noStrike" cap="none" normalizeH="0" baseline="0" dirty="0" smtClean="0">
                          <a:ln>
                            <a:noFill/>
                          </a:ln>
                          <a:solidFill>
                            <a:schemeClr val="tx1"/>
                          </a:solidFill>
                          <a:effectLst/>
                          <a:latin typeface="+mj-lt"/>
                          <a:cs typeface="Arial" pitchFamily="34" charset="0"/>
                        </a:rPr>
                        <a:t>.</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this is the area in which the executable instructions reside. </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Only one copy of the instructions of the same program resides in memory at any time. (This is transparent to the running programs).</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The portion of the executable file containing the text segment is the </a:t>
                      </a:r>
                      <a:r>
                        <a:rPr kumimoji="0" lang="en-US" sz="2400" b="0" i="1" u="none" strike="noStrike" cap="none" normalizeH="0" baseline="0" dirty="0" smtClean="0">
                          <a:ln>
                            <a:noFill/>
                          </a:ln>
                          <a:solidFill>
                            <a:srgbClr val="660033"/>
                          </a:solidFill>
                          <a:effectLst/>
                          <a:latin typeface="+mj-lt"/>
                          <a:cs typeface="Arial" pitchFamily="34" charset="0"/>
                        </a:rPr>
                        <a:t>text section</a:t>
                      </a:r>
                      <a:r>
                        <a:rPr kumimoji="0" lang="en-US" sz="2400" b="0" i="0" u="none" strike="noStrike" cap="none" normalizeH="0" baseline="0" dirty="0" smtClean="0">
                          <a:ln>
                            <a:noFill/>
                          </a:ln>
                          <a:solidFill>
                            <a:schemeClr val="tx1"/>
                          </a:solidFill>
                          <a:effectLst/>
                          <a:latin typeface="+mj-lt"/>
                          <a:cs typeface="Arial" pitchFamily="34" charset="0"/>
                        </a:rPr>
                        <a:t>.</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 is usually swapped out of disk when memory gets too tight.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894009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8A202481-55DD-4C05-BBFF-29D77F88E17C}" type="slidenum">
              <a:rPr lang="en-US"/>
              <a:pPr/>
              <a:t>22</a:t>
            </a:fld>
            <a:endParaRPr lang="en-US"/>
          </a:p>
        </p:txBody>
      </p:sp>
      <p:sp>
        <p:nvSpPr>
          <p:cNvPr id="38914" name="Rectangle 2"/>
          <p:cNvSpPr>
            <a:spLocks noGrp="1" noChangeArrowheads="1"/>
          </p:cNvSpPr>
          <p:nvPr>
            <p:ph type="title"/>
          </p:nvPr>
        </p:nvSpPr>
        <p:spPr>
          <a:xfrm>
            <a:off x="611560"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Linux/Unix Address Space</a:t>
            </a:r>
          </a:p>
        </p:txBody>
      </p:sp>
      <p:graphicFrame>
        <p:nvGraphicFramePr>
          <p:cNvPr id="38926" name="Group 14"/>
          <p:cNvGraphicFramePr>
            <a:graphicFrameLocks noGrp="1"/>
          </p:cNvGraphicFramePr>
          <p:nvPr>
            <p:ph type="tbl" idx="1"/>
            <p:extLst>
              <p:ext uri="{D42A27DB-BD31-4B8C-83A1-F6EECF244321}">
                <p14:modId xmlns:p14="http://schemas.microsoft.com/office/powerpoint/2010/main" xmlns="" val="1698099468"/>
              </p:ext>
            </p:extLst>
          </p:nvPr>
        </p:nvGraphicFramePr>
        <p:xfrm>
          <a:off x="533400" y="1219200"/>
          <a:ext cx="8229600" cy="307848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Initialized data</a:t>
                      </a:r>
                      <a:r>
                        <a:rPr kumimoji="0" lang="en-US" sz="2800" b="0" i="0" u="none" strike="noStrike" cap="none" normalizeH="0" baseline="0" dirty="0" smtClean="0">
                          <a:ln>
                            <a:noFill/>
                          </a:ln>
                          <a:solidFill>
                            <a:schemeClr val="tx1"/>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smtClean="0">
                        <a:ln>
                          <a:noFill/>
                        </a:ln>
                        <a:solidFill>
                          <a:srgbClr val="660033"/>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Statically allocated and global data that are initialized with nonzero values live in the </a:t>
                      </a:r>
                      <a:r>
                        <a:rPr kumimoji="0" lang="en-US" sz="2400" b="0" i="1" u="none" strike="noStrike" cap="none" normalizeH="0" baseline="0" dirty="0" smtClean="0">
                          <a:ln>
                            <a:noFill/>
                          </a:ln>
                          <a:solidFill>
                            <a:srgbClr val="660033"/>
                          </a:solidFill>
                          <a:effectLst/>
                          <a:latin typeface="+mj-lt"/>
                          <a:cs typeface="Arial" pitchFamily="34" charset="0"/>
                        </a:rPr>
                        <a:t>data segment</a:t>
                      </a:r>
                      <a:r>
                        <a:rPr kumimoji="0" lang="en-US" sz="2400" b="0" i="0" u="none" strike="noStrike" cap="none" normalizeH="0" baseline="0" dirty="0" smtClean="0">
                          <a:ln>
                            <a:noFill/>
                          </a:ln>
                          <a:solidFill>
                            <a:schemeClr val="tx1"/>
                          </a:solidFill>
                          <a:effectLst/>
                          <a:latin typeface="+mj-lt"/>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portion of the executable file containing the data segment is the </a:t>
                      </a:r>
                      <a:r>
                        <a:rPr kumimoji="0" lang="en-US" sz="2400" b="0" i="1" u="none" strike="noStrike" cap="none" normalizeH="0" baseline="0" dirty="0" smtClean="0">
                          <a:ln>
                            <a:noFill/>
                          </a:ln>
                          <a:solidFill>
                            <a:srgbClr val="660033"/>
                          </a:solidFill>
                          <a:effectLst/>
                          <a:latin typeface="+mj-lt"/>
                          <a:cs typeface="Arial" pitchFamily="34" charset="0"/>
                        </a:rPr>
                        <a:t>data section</a:t>
                      </a:r>
                      <a:r>
                        <a:rPr kumimoji="0" lang="en-US" sz="2400" b="0" i="0" u="none" strike="noStrike" cap="none" normalizeH="0" baseline="0" dirty="0" smtClean="0">
                          <a:ln>
                            <a:noFill/>
                          </a:ln>
                          <a:solidFill>
                            <a:schemeClr val="tx1"/>
                          </a:solidFill>
                          <a:effectLst/>
                          <a:latin typeface="+mj-lt"/>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3594845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0C5089C-4786-476B-8256-E4589BA77D9E}" type="slidenum">
              <a:rPr lang="en-US"/>
              <a:pPr/>
              <a:t>23</a:t>
            </a:fld>
            <a:endParaRPr lang="en-US"/>
          </a:p>
        </p:txBody>
      </p:sp>
      <p:sp>
        <p:nvSpPr>
          <p:cNvPr id="39938" name="Rectangle 2"/>
          <p:cNvSpPr>
            <a:spLocks noGrp="1" noChangeArrowheads="1"/>
          </p:cNvSpPr>
          <p:nvPr>
            <p:ph type="title"/>
          </p:nvPr>
        </p:nvSpPr>
        <p:spPr>
          <a:xfrm>
            <a:off x="611560" y="260648"/>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Linux/Unix Address Space</a:t>
            </a:r>
          </a:p>
        </p:txBody>
      </p:sp>
      <p:graphicFrame>
        <p:nvGraphicFramePr>
          <p:cNvPr id="39950" name="Group 14"/>
          <p:cNvGraphicFramePr>
            <a:graphicFrameLocks noGrp="1"/>
          </p:cNvGraphicFramePr>
          <p:nvPr>
            <p:ph type="tbl" idx="1"/>
            <p:extLst>
              <p:ext uri="{D42A27DB-BD31-4B8C-83A1-F6EECF244321}">
                <p14:modId xmlns:p14="http://schemas.microsoft.com/office/powerpoint/2010/main" xmlns="" val="2912952900"/>
              </p:ext>
            </p:extLst>
          </p:nvPr>
        </p:nvGraphicFramePr>
        <p:xfrm>
          <a:off x="533400" y="1219200"/>
          <a:ext cx="8229600" cy="527304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Zero-initialized data</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Global and statically allocated data that are initialized to zero by default are kept in what is called the </a:t>
                      </a:r>
                      <a:r>
                        <a:rPr kumimoji="0" lang="en-US" sz="2400" b="0" i="1" u="none" strike="noStrike" cap="none" normalizeH="0" baseline="0" dirty="0" smtClean="0">
                          <a:ln>
                            <a:noFill/>
                          </a:ln>
                          <a:solidFill>
                            <a:srgbClr val="660033"/>
                          </a:solidFill>
                          <a:effectLst/>
                          <a:latin typeface="+mj-lt"/>
                          <a:cs typeface="Arial" pitchFamily="34" charset="0"/>
                        </a:rPr>
                        <a:t>BSS</a:t>
                      </a:r>
                      <a:r>
                        <a:rPr kumimoji="0" lang="en-US" sz="2400" b="0" i="0" u="none" strike="noStrike" cap="none" normalizeH="0" baseline="0" dirty="0" smtClean="0">
                          <a:ln>
                            <a:noFill/>
                          </a:ln>
                          <a:solidFill>
                            <a:schemeClr val="tx1"/>
                          </a:solidFill>
                          <a:effectLst/>
                          <a:latin typeface="+mj-lt"/>
                          <a:cs typeface="Arial" pitchFamily="34" charset="0"/>
                        </a:rPr>
                        <a:t> area of the process.</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When running, the BSS data are placed in the data segment. </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kern="1200" cap="none" normalizeH="0" baseline="0" dirty="0" smtClean="0">
                          <a:ln>
                            <a:noFill/>
                          </a:ln>
                          <a:solidFill>
                            <a:schemeClr val="tx1"/>
                          </a:solidFill>
                          <a:effectLst/>
                          <a:latin typeface="+mj-lt"/>
                          <a:ea typeface="+mn-ea"/>
                          <a:cs typeface="Arial" pitchFamily="34" charset="0"/>
                        </a:rPr>
                        <a:t>The format of a Linux/Unix executable is such that only variables that are initialized to a nonzero value occupy space in the disk.</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kern="1200" cap="none" normalizeH="0" baseline="0" dirty="0" smtClean="0">
                          <a:ln>
                            <a:noFill/>
                          </a:ln>
                          <a:solidFill>
                            <a:schemeClr val="tx1"/>
                          </a:solidFill>
                          <a:effectLst/>
                          <a:latin typeface="+mj-lt"/>
                          <a:ea typeface="+mn-ea"/>
                          <a:cs typeface="Arial" pitchFamily="34" charset="0"/>
                        </a:rPr>
                        <a:t> Thus, a large array declared </a:t>
                      </a:r>
                      <a:r>
                        <a:rPr kumimoji="0" lang="en-US" sz="2400" b="0" i="0" u="none" strike="noStrike" kern="1200" cap="none" normalizeH="0" baseline="0" dirty="0" smtClean="0">
                          <a:ln>
                            <a:noFill/>
                          </a:ln>
                          <a:solidFill>
                            <a:srgbClr val="660033"/>
                          </a:solidFill>
                          <a:effectLst/>
                          <a:latin typeface="+mj-lt"/>
                          <a:ea typeface="+mn-ea"/>
                          <a:cs typeface="Arial" pitchFamily="34" charset="0"/>
                        </a:rPr>
                        <a:t>'static char </a:t>
                      </a:r>
                      <a:r>
                        <a:rPr kumimoji="0" lang="en-US" sz="2400" b="0" i="0" u="none" strike="noStrike" kern="1200" cap="none" normalizeH="0" baseline="0" dirty="0" err="1" smtClean="0">
                          <a:ln>
                            <a:noFill/>
                          </a:ln>
                          <a:solidFill>
                            <a:srgbClr val="660033"/>
                          </a:solidFill>
                          <a:effectLst/>
                          <a:latin typeface="+mj-lt"/>
                          <a:ea typeface="+mn-ea"/>
                          <a:cs typeface="Arial" pitchFamily="34" charset="0"/>
                        </a:rPr>
                        <a:t>somebuf</a:t>
                      </a:r>
                      <a:r>
                        <a:rPr kumimoji="0" lang="en-US" sz="2400" b="0" i="0" u="none" strike="noStrike" kern="1200" cap="none" normalizeH="0" baseline="0" dirty="0" smtClean="0">
                          <a:ln>
                            <a:noFill/>
                          </a:ln>
                          <a:solidFill>
                            <a:srgbClr val="660033"/>
                          </a:solidFill>
                          <a:effectLst/>
                          <a:latin typeface="+mj-lt"/>
                          <a:ea typeface="+mn-ea"/>
                          <a:cs typeface="Arial" pitchFamily="34" charset="0"/>
                        </a:rPr>
                        <a:t>[2048];',</a:t>
                      </a:r>
                      <a:r>
                        <a:rPr kumimoji="0" lang="en-US" sz="2400" b="0" i="0" u="none" strike="noStrike" kern="1200" cap="none" normalizeH="0" baseline="0" dirty="0" smtClean="0">
                          <a:ln>
                            <a:noFill/>
                          </a:ln>
                          <a:solidFill>
                            <a:schemeClr val="tx1"/>
                          </a:solidFill>
                          <a:effectLst/>
                          <a:latin typeface="+mj-lt"/>
                          <a:ea typeface="+mn-ea"/>
                          <a:cs typeface="Arial" pitchFamily="34" charset="0"/>
                        </a:rPr>
                        <a:t> which is automatically zero-filled, does not take up 2 KB worth of disk space.</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dirty="0" smtClean="0">
                        <a:ln>
                          <a:noFill/>
                        </a:ln>
                        <a:solidFill>
                          <a:srgbClr val="660033"/>
                        </a:solidFill>
                        <a:effectLst/>
                        <a:latin typeface="+mj-lt"/>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947909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2854D756-DD4E-4A0E-A64C-5F416BAA3933}" type="slidenum">
              <a:rPr lang="en-US"/>
              <a:pPr/>
              <a:t>24</a:t>
            </a:fld>
            <a:endParaRPr lang="en-US"/>
          </a:p>
        </p:txBody>
      </p:sp>
      <p:sp>
        <p:nvSpPr>
          <p:cNvPr id="41986" name="Rectangle 2"/>
          <p:cNvSpPr>
            <a:spLocks noGrp="1" noChangeArrowheads="1"/>
          </p:cNvSpPr>
          <p:nvPr>
            <p:ph type="title"/>
          </p:nvPr>
        </p:nvSpPr>
        <p:spPr>
          <a:xfrm>
            <a:off x="755576"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Linux/Unix Address Space</a:t>
            </a:r>
          </a:p>
        </p:txBody>
      </p:sp>
      <p:graphicFrame>
        <p:nvGraphicFramePr>
          <p:cNvPr id="41999" name="Group 15"/>
          <p:cNvGraphicFramePr>
            <a:graphicFrameLocks noGrp="1"/>
          </p:cNvGraphicFramePr>
          <p:nvPr>
            <p:ph type="tbl" idx="1"/>
            <p:extLst>
              <p:ext uri="{D42A27DB-BD31-4B8C-83A1-F6EECF244321}">
                <p14:modId xmlns:p14="http://schemas.microsoft.com/office/powerpoint/2010/main" xmlns="" val="3992246774"/>
              </p:ext>
            </p:extLst>
          </p:nvPr>
        </p:nvGraphicFramePr>
        <p:xfrm>
          <a:off x="533400" y="1219200"/>
          <a:ext cx="8229600" cy="4309872"/>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Heap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mj-lt"/>
                          <a:cs typeface="Arial" pitchFamily="34" charset="0"/>
                        </a:rPr>
                        <a:t>The </a:t>
                      </a:r>
                      <a:r>
                        <a:rPr kumimoji="0" lang="en-US" sz="2000" b="0" i="1" u="none" strike="noStrike" cap="none" normalizeH="0" baseline="0" dirty="0" smtClean="0">
                          <a:ln>
                            <a:noFill/>
                          </a:ln>
                          <a:solidFill>
                            <a:srgbClr val="660033"/>
                          </a:solidFill>
                          <a:effectLst/>
                          <a:latin typeface="+mj-lt"/>
                          <a:cs typeface="Arial" pitchFamily="34" charset="0"/>
                        </a:rPr>
                        <a:t>heap</a:t>
                      </a:r>
                      <a:r>
                        <a:rPr kumimoji="0" lang="en-US" sz="2000" b="0" i="0" u="none" strike="noStrike" cap="none" normalizeH="0" baseline="0" dirty="0" smtClean="0">
                          <a:ln>
                            <a:noFill/>
                          </a:ln>
                          <a:solidFill>
                            <a:schemeClr val="tx1"/>
                          </a:solidFill>
                          <a:effectLst/>
                          <a:latin typeface="+mj-lt"/>
                          <a:cs typeface="Arial" pitchFamily="34" charset="0"/>
                        </a:rPr>
                        <a:t> is where dynamic memory (obtained by </a:t>
                      </a:r>
                      <a:r>
                        <a:rPr kumimoji="0" lang="en-US" sz="2000" b="0" i="0" u="none" strike="noStrike" cap="none" normalizeH="0" baseline="0" dirty="0" err="1" smtClean="0">
                          <a:ln>
                            <a:noFill/>
                          </a:ln>
                          <a:solidFill>
                            <a:schemeClr val="tx1"/>
                          </a:solidFill>
                          <a:effectLst/>
                          <a:latin typeface="+mj-lt"/>
                          <a:cs typeface="Arial" pitchFamily="34" charset="0"/>
                        </a:rPr>
                        <a:t>malloc</a:t>
                      </a:r>
                      <a:r>
                        <a:rPr kumimoji="0" lang="en-US" sz="2000" b="0" i="0" u="none" strike="noStrike" cap="none" normalizeH="0" baseline="0" dirty="0" smtClean="0">
                          <a:ln>
                            <a:noFill/>
                          </a:ln>
                          <a:solidFill>
                            <a:schemeClr val="tx1"/>
                          </a:solidFill>
                          <a:effectLst/>
                          <a:latin typeface="+mj-lt"/>
                          <a:cs typeface="Arial" pitchFamily="34" charset="0"/>
                        </a:rPr>
                        <a:t>() and friends) comes from.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mj-lt"/>
                          <a:cs typeface="Arial" pitchFamily="34" charset="0"/>
                        </a:rPr>
                        <a:t>As memory is allocated on the heap, the process's address space grows.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smtClean="0">
                          <a:ln>
                            <a:noFill/>
                          </a:ln>
                          <a:solidFill>
                            <a:schemeClr val="tx1"/>
                          </a:solidFill>
                          <a:effectLst/>
                          <a:latin typeface="+mj-lt"/>
                          <a:cs typeface="Arial" pitchFamily="34" charset="0"/>
                        </a:rPr>
                        <a:t>It is possible to give memory back to the system and shrink a process's address space.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kern="1200" cap="none" normalizeH="0" baseline="0" dirty="0" smtClean="0">
                          <a:ln>
                            <a:noFill/>
                          </a:ln>
                          <a:solidFill>
                            <a:schemeClr val="tx1"/>
                          </a:solidFill>
                          <a:effectLst/>
                          <a:latin typeface="+mj-lt"/>
                          <a:ea typeface="+mn-ea"/>
                          <a:cs typeface="Arial" pitchFamily="34" charset="0"/>
                        </a:rPr>
                        <a:t>It is typical for the heap to "</a:t>
                      </a:r>
                      <a:r>
                        <a:rPr kumimoji="0" lang="en-US" sz="2000" b="0" i="0" u="none" strike="noStrike" kern="1200" cap="none" normalizeH="0" baseline="0" dirty="0" smtClean="0">
                          <a:ln>
                            <a:noFill/>
                          </a:ln>
                          <a:solidFill>
                            <a:srgbClr val="660033"/>
                          </a:solidFill>
                          <a:effectLst/>
                          <a:latin typeface="+mj-lt"/>
                          <a:ea typeface="+mn-ea"/>
                          <a:cs typeface="Arial" pitchFamily="34" charset="0"/>
                        </a:rPr>
                        <a:t>grow upward</a:t>
                      </a:r>
                      <a:r>
                        <a:rPr kumimoji="0" lang="en-US" sz="2000" b="0" i="0" u="none" strike="noStrike" kern="1200" cap="none" normalizeH="0" baseline="0" dirty="0" smtClean="0">
                          <a:ln>
                            <a:noFill/>
                          </a:ln>
                          <a:solidFill>
                            <a:schemeClr val="tx1"/>
                          </a:solidFill>
                          <a:effectLst/>
                          <a:latin typeface="+mj-lt"/>
                          <a:ea typeface="+mn-ea"/>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kern="1200" cap="none" normalizeH="0" baseline="0" dirty="0" smtClean="0">
                          <a:ln>
                            <a:noFill/>
                          </a:ln>
                          <a:solidFill>
                            <a:schemeClr val="tx1"/>
                          </a:solidFill>
                          <a:effectLst/>
                          <a:latin typeface="+mj-lt"/>
                          <a:ea typeface="+mn-ea"/>
                          <a:cs typeface="Arial" pitchFamily="34" charset="0"/>
                        </a:rPr>
                        <a:t>This means that successive items that are added to the heap are added at addresses that are numerically greater than previous items.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dirty="0" smtClean="0">
                        <a:ln>
                          <a:noFill/>
                        </a:ln>
                        <a:solidFill>
                          <a:schemeClr val="tx1"/>
                        </a:solidFill>
                        <a:effectLst/>
                        <a:latin typeface="+mj-lt"/>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155334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789DA72-E5F5-42A1-8A18-4825E6145C42}" type="slidenum">
              <a:rPr lang="en-US"/>
              <a:pPr/>
              <a:t>25</a:t>
            </a:fld>
            <a:endParaRPr lang="en-US"/>
          </a:p>
        </p:txBody>
      </p:sp>
      <p:sp>
        <p:nvSpPr>
          <p:cNvPr id="46082" name="Rectangle 2"/>
          <p:cNvSpPr>
            <a:spLocks noGrp="1" noChangeArrowheads="1"/>
          </p:cNvSpPr>
          <p:nvPr>
            <p:ph type="title"/>
          </p:nvPr>
        </p:nvSpPr>
        <p:spPr>
          <a:xfrm>
            <a:off x="611560" y="260648"/>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Linux/Unix Address Space</a:t>
            </a:r>
          </a:p>
        </p:txBody>
      </p:sp>
      <p:graphicFrame>
        <p:nvGraphicFramePr>
          <p:cNvPr id="46095" name="Group 15"/>
          <p:cNvGraphicFramePr>
            <a:graphicFrameLocks noGrp="1"/>
          </p:cNvGraphicFramePr>
          <p:nvPr>
            <p:ph type="tbl" idx="1"/>
            <p:extLst>
              <p:ext uri="{D42A27DB-BD31-4B8C-83A1-F6EECF244321}">
                <p14:modId xmlns:p14="http://schemas.microsoft.com/office/powerpoint/2010/main" xmlns="" val="2079438698"/>
              </p:ext>
            </p:extLst>
          </p:nvPr>
        </p:nvGraphicFramePr>
        <p:xfrm>
          <a:off x="381000" y="914400"/>
          <a:ext cx="8229600" cy="527304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kern="1200" cap="none" normalizeH="0" baseline="0" dirty="0" smtClean="0">
                          <a:ln>
                            <a:noFill/>
                          </a:ln>
                          <a:solidFill>
                            <a:srgbClr val="660033"/>
                          </a:solidFill>
                          <a:effectLst/>
                          <a:latin typeface="+mn-lt"/>
                          <a:ea typeface="+mn-ea"/>
                          <a:cs typeface="Arial" pitchFamily="34" charset="0"/>
                        </a:rPr>
                        <a:t>Stack</a:t>
                      </a:r>
                    </a:p>
                    <a:p>
                      <a:pPr marL="1257300" marR="0" lvl="1" indent="-342900" algn="just"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kern="1200" cap="none" normalizeH="0" baseline="0" dirty="0" smtClean="0">
                          <a:ln>
                            <a:noFill/>
                          </a:ln>
                          <a:solidFill>
                            <a:schemeClr val="tx1"/>
                          </a:solidFill>
                          <a:effectLst/>
                          <a:latin typeface="+mj-lt"/>
                          <a:ea typeface="+mn-ea"/>
                          <a:cs typeface="Arial" pitchFamily="34" charset="0"/>
                        </a:rPr>
                        <a:t>The </a:t>
                      </a:r>
                      <a:r>
                        <a:rPr kumimoji="0" lang="en-US" sz="2400" b="0" i="1" u="none" strike="noStrike" kern="1200" cap="none" normalizeH="0" baseline="0" dirty="0" smtClean="0">
                          <a:ln>
                            <a:noFill/>
                          </a:ln>
                          <a:solidFill>
                            <a:srgbClr val="660033"/>
                          </a:solidFill>
                          <a:effectLst/>
                          <a:latin typeface="+mj-lt"/>
                          <a:ea typeface="+mn-ea"/>
                          <a:cs typeface="Arial" pitchFamily="34" charset="0"/>
                        </a:rPr>
                        <a:t>stack segment</a:t>
                      </a:r>
                      <a:r>
                        <a:rPr kumimoji="0" lang="en-US" sz="2400" b="0" i="0" u="none" strike="noStrike" kern="1200" cap="none" normalizeH="0" baseline="0" dirty="0" smtClean="0">
                          <a:ln>
                            <a:noFill/>
                          </a:ln>
                          <a:solidFill>
                            <a:schemeClr val="tx1"/>
                          </a:solidFill>
                          <a:effectLst/>
                          <a:latin typeface="+mj-lt"/>
                          <a:ea typeface="+mn-ea"/>
                          <a:cs typeface="Arial" pitchFamily="34" charset="0"/>
                        </a:rPr>
                        <a:t> is where local variables are allocated.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 is the use of a stack for function parameters and return values that makes it convenient to write </a:t>
                      </a:r>
                      <a:r>
                        <a:rPr kumimoji="0" lang="en-US" sz="2400" b="0" i="1" u="none" strike="noStrike" cap="none" normalizeH="0" baseline="0" dirty="0" smtClean="0">
                          <a:ln>
                            <a:noFill/>
                          </a:ln>
                          <a:solidFill>
                            <a:srgbClr val="660033"/>
                          </a:solidFill>
                          <a:effectLst/>
                          <a:latin typeface="+mj-lt"/>
                          <a:cs typeface="Arial" pitchFamily="34" charset="0"/>
                        </a:rPr>
                        <a:t>recursive</a:t>
                      </a:r>
                      <a:r>
                        <a:rPr kumimoji="0" lang="en-US" sz="2400" b="0" i="0" u="none" strike="noStrike" cap="none" normalizeH="0" baseline="0" dirty="0" smtClean="0">
                          <a:ln>
                            <a:noFill/>
                          </a:ln>
                          <a:solidFill>
                            <a:srgbClr val="660033"/>
                          </a:solidFill>
                          <a:effectLst/>
                          <a:latin typeface="+mj-lt"/>
                          <a:cs typeface="Arial" pitchFamily="34" charset="0"/>
                        </a:rPr>
                        <a:t> functions</a:t>
                      </a:r>
                      <a:r>
                        <a:rPr kumimoji="0" lang="en-US" sz="2400" b="0" i="0" u="none" strike="noStrike" cap="none" normalizeH="0" baseline="0" dirty="0" smtClean="0">
                          <a:ln>
                            <a:noFill/>
                          </a:ln>
                          <a:solidFill>
                            <a:schemeClr val="tx1"/>
                          </a:solidFill>
                          <a:effectLst/>
                          <a:latin typeface="+mj-lt"/>
                          <a:cs typeface="Arial" pitchFamily="34" charset="0"/>
                        </a:rPr>
                        <a:t> (functions that call themselves).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Variables stored on the stack "disappear" when the function containing them returns.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space on the stack is reused for subsequent function calls.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On most modern architectures, the stack "grows downward," meaning that items deeper in the call chain are at numerically lower addresses.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2849626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4"/>
          <p:cNvSpPr>
            <a:spLocks noChangeArrowheads="1"/>
          </p:cNvSpPr>
          <p:nvPr/>
        </p:nvSpPr>
        <p:spPr bwMode="auto">
          <a:xfrm>
            <a:off x="685800" y="3048000"/>
            <a:ext cx="1219200" cy="1219200"/>
          </a:xfrm>
          <a:prstGeom prst="wedgeEllipseCallout">
            <a:avLst>
              <a:gd name="adj1" fmla="val -6903"/>
              <a:gd name="adj2" fmla="val 24611"/>
            </a:avLst>
          </a:prstGeom>
          <a:solidFill>
            <a:srgbClr val="FF7C8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TW" b="1"/>
              <a:t>ready</a:t>
            </a:r>
          </a:p>
        </p:txBody>
      </p:sp>
      <p:sp>
        <p:nvSpPr>
          <p:cNvPr id="43012" name="AutoShape 5"/>
          <p:cNvSpPr>
            <a:spLocks noChangeArrowheads="1"/>
          </p:cNvSpPr>
          <p:nvPr/>
        </p:nvSpPr>
        <p:spPr bwMode="auto">
          <a:xfrm>
            <a:off x="2819400" y="1524000"/>
            <a:ext cx="1371600" cy="1295400"/>
          </a:xfrm>
          <a:prstGeom prst="wedgeEllipseCallout">
            <a:avLst>
              <a:gd name="adj1" fmla="val 7060"/>
              <a:gd name="adj2" fmla="val 24880"/>
            </a:avLst>
          </a:prstGeom>
          <a:solidFill>
            <a:srgbClr val="FF7C8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TW" b="1"/>
              <a:t>stopped</a:t>
            </a:r>
          </a:p>
        </p:txBody>
      </p:sp>
      <p:sp>
        <p:nvSpPr>
          <p:cNvPr id="43013" name="AutoShape 6"/>
          <p:cNvSpPr>
            <a:spLocks noChangeArrowheads="1"/>
          </p:cNvSpPr>
          <p:nvPr/>
        </p:nvSpPr>
        <p:spPr bwMode="auto">
          <a:xfrm>
            <a:off x="2971800" y="4648200"/>
            <a:ext cx="1600200" cy="1371600"/>
          </a:xfrm>
          <a:prstGeom prst="wedgeEllipseCallout">
            <a:avLst>
              <a:gd name="adj1" fmla="val -43551"/>
              <a:gd name="adj2" fmla="val 9606"/>
            </a:avLst>
          </a:prstGeom>
          <a:solidFill>
            <a:srgbClr val="FF7C8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TW" b="1"/>
              <a:t>suspended</a:t>
            </a:r>
          </a:p>
        </p:txBody>
      </p:sp>
      <p:sp>
        <p:nvSpPr>
          <p:cNvPr id="43014" name="AutoShape 7"/>
          <p:cNvSpPr>
            <a:spLocks noChangeArrowheads="1"/>
          </p:cNvSpPr>
          <p:nvPr/>
        </p:nvSpPr>
        <p:spPr bwMode="auto">
          <a:xfrm>
            <a:off x="4724400" y="2971800"/>
            <a:ext cx="1600200" cy="1295400"/>
          </a:xfrm>
          <a:prstGeom prst="wedgeEllipseCallout">
            <a:avLst>
              <a:gd name="adj1" fmla="val 12500"/>
              <a:gd name="adj2" fmla="val 5884"/>
            </a:avLst>
          </a:prstGeom>
          <a:solidFill>
            <a:srgbClr val="FF7C8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TW" b="1"/>
              <a:t>executing</a:t>
            </a:r>
          </a:p>
        </p:txBody>
      </p:sp>
      <p:sp>
        <p:nvSpPr>
          <p:cNvPr id="43015" name="AutoShape 8"/>
          <p:cNvSpPr>
            <a:spLocks noChangeArrowheads="1"/>
          </p:cNvSpPr>
          <p:nvPr/>
        </p:nvSpPr>
        <p:spPr bwMode="auto">
          <a:xfrm>
            <a:off x="7620000" y="2971800"/>
            <a:ext cx="1295400" cy="1295400"/>
          </a:xfrm>
          <a:prstGeom prst="wedgeEllipseCallout">
            <a:avLst>
              <a:gd name="adj1" fmla="val -21079"/>
              <a:gd name="adj2" fmla="val 17648"/>
            </a:avLst>
          </a:prstGeom>
          <a:solidFill>
            <a:srgbClr val="FF7C8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TW" b="1"/>
              <a:t>zombie</a:t>
            </a:r>
          </a:p>
        </p:txBody>
      </p:sp>
      <p:sp>
        <p:nvSpPr>
          <p:cNvPr id="43016" name="Line 9"/>
          <p:cNvSpPr>
            <a:spLocks noChangeShapeType="1"/>
          </p:cNvSpPr>
          <p:nvPr/>
        </p:nvSpPr>
        <p:spPr bwMode="auto">
          <a:xfrm>
            <a:off x="1143000" y="1524000"/>
            <a:ext cx="0" cy="1524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cxnSp>
        <p:nvCxnSpPr>
          <p:cNvPr id="43017" name="AutoShape 10"/>
          <p:cNvCxnSpPr>
            <a:cxnSpLocks noChangeShapeType="1"/>
            <a:stCxn id="43012" idx="2"/>
            <a:endCxn id="43011" idx="0"/>
          </p:cNvCxnSpPr>
          <p:nvPr/>
        </p:nvCxnSpPr>
        <p:spPr bwMode="auto">
          <a:xfrm rot="10800000" flipV="1">
            <a:off x="1295400" y="2171700"/>
            <a:ext cx="1524000" cy="8763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8" name="AutoShape 11"/>
          <p:cNvCxnSpPr>
            <a:cxnSpLocks noChangeShapeType="1"/>
            <a:stCxn id="43013" idx="2"/>
            <a:endCxn id="43011" idx="4"/>
          </p:cNvCxnSpPr>
          <p:nvPr/>
        </p:nvCxnSpPr>
        <p:spPr bwMode="auto">
          <a:xfrm rot="10800000">
            <a:off x="1295400" y="4267200"/>
            <a:ext cx="1676400" cy="10668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019" name="Freeform 12"/>
          <p:cNvSpPr>
            <a:spLocks/>
          </p:cNvSpPr>
          <p:nvPr/>
        </p:nvSpPr>
        <p:spPr bwMode="auto">
          <a:xfrm>
            <a:off x="1905000" y="3352800"/>
            <a:ext cx="2819400" cy="304800"/>
          </a:xfrm>
          <a:custGeom>
            <a:avLst/>
            <a:gdLst>
              <a:gd name="T0" fmla="*/ 0 w 1392"/>
              <a:gd name="T1" fmla="*/ 304800 h 288"/>
              <a:gd name="T2" fmla="*/ 1361090 w 1392"/>
              <a:gd name="T3" fmla="*/ 0 h 288"/>
              <a:gd name="T4" fmla="*/ 2819400 w 1392"/>
              <a:gd name="T5" fmla="*/ 304800 h 288"/>
              <a:gd name="T6" fmla="*/ 0 60000 65536"/>
              <a:gd name="T7" fmla="*/ 0 60000 65536"/>
              <a:gd name="T8" fmla="*/ 0 60000 65536"/>
            </a:gdLst>
            <a:ahLst/>
            <a:cxnLst>
              <a:cxn ang="T6">
                <a:pos x="T0" y="T1"/>
              </a:cxn>
              <a:cxn ang="T7">
                <a:pos x="T2" y="T3"/>
              </a:cxn>
              <a:cxn ang="T8">
                <a:pos x="T4" y="T5"/>
              </a:cxn>
            </a:cxnLst>
            <a:rect l="0" t="0" r="r" b="b"/>
            <a:pathLst>
              <a:path w="1392" h="288">
                <a:moveTo>
                  <a:pt x="0" y="288"/>
                </a:moveTo>
                <a:cubicBezTo>
                  <a:pt x="220" y="144"/>
                  <a:pt x="440" y="0"/>
                  <a:pt x="672" y="0"/>
                </a:cubicBezTo>
                <a:cubicBezTo>
                  <a:pt x="904" y="0"/>
                  <a:pt x="1148" y="144"/>
                  <a:pt x="1392" y="288"/>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cxnSp>
        <p:nvCxnSpPr>
          <p:cNvPr id="43020" name="AutoShape 13"/>
          <p:cNvCxnSpPr>
            <a:cxnSpLocks noChangeShapeType="1"/>
            <a:stCxn id="43014" idx="0"/>
            <a:endCxn id="43012" idx="6"/>
          </p:cNvCxnSpPr>
          <p:nvPr/>
        </p:nvCxnSpPr>
        <p:spPr bwMode="auto">
          <a:xfrm rot="5400000" flipH="1">
            <a:off x="4457700" y="1905000"/>
            <a:ext cx="800100" cy="13335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21" name="AutoShape 14"/>
          <p:cNvCxnSpPr>
            <a:cxnSpLocks noChangeShapeType="1"/>
            <a:stCxn id="43014" idx="4"/>
            <a:endCxn id="43013" idx="6"/>
          </p:cNvCxnSpPr>
          <p:nvPr/>
        </p:nvCxnSpPr>
        <p:spPr bwMode="auto">
          <a:xfrm rot="5400000">
            <a:off x="4514850" y="4324350"/>
            <a:ext cx="1066800" cy="952500"/>
          </a:xfrm>
          <a:prstGeom prst="curvedConnector2">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22" name="AutoShape 15"/>
          <p:cNvCxnSpPr>
            <a:cxnSpLocks noChangeShapeType="1"/>
            <a:stCxn id="43014" idx="6"/>
            <a:endCxn id="43015" idx="2"/>
          </p:cNvCxnSpPr>
          <p:nvPr/>
        </p:nvCxnSpPr>
        <p:spPr bwMode="auto">
          <a:xfrm>
            <a:off x="6324600" y="3619500"/>
            <a:ext cx="1295400"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023" name="Text Box 16"/>
          <p:cNvSpPr txBox="1">
            <a:spLocks noChangeArrowheads="1"/>
          </p:cNvSpPr>
          <p:nvPr/>
        </p:nvSpPr>
        <p:spPr bwMode="auto">
          <a:xfrm>
            <a:off x="25892" y="2057400"/>
            <a:ext cx="1163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99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dirty="0">
                <a:solidFill>
                  <a:srgbClr val="000066"/>
                </a:solidFill>
              </a:rPr>
              <a:t>creation</a:t>
            </a:r>
          </a:p>
        </p:txBody>
      </p:sp>
      <p:sp>
        <p:nvSpPr>
          <p:cNvPr id="43024" name="Freeform 17"/>
          <p:cNvSpPr>
            <a:spLocks/>
          </p:cNvSpPr>
          <p:nvPr/>
        </p:nvSpPr>
        <p:spPr bwMode="auto">
          <a:xfrm>
            <a:off x="1905000" y="3810000"/>
            <a:ext cx="2819400" cy="381000"/>
          </a:xfrm>
          <a:custGeom>
            <a:avLst/>
            <a:gdLst>
              <a:gd name="T0" fmla="*/ 2819400 w 1776"/>
              <a:gd name="T1" fmla="*/ 73742 h 248"/>
              <a:gd name="T2" fmla="*/ 1524000 w 1776"/>
              <a:gd name="T3" fmla="*/ 368710 h 248"/>
              <a:gd name="T4" fmla="*/ 0 w 1776"/>
              <a:gd name="T5" fmla="*/ 0 h 248"/>
              <a:gd name="T6" fmla="*/ 0 60000 65536"/>
              <a:gd name="T7" fmla="*/ 0 60000 65536"/>
              <a:gd name="T8" fmla="*/ 0 60000 65536"/>
            </a:gdLst>
            <a:ahLst/>
            <a:cxnLst>
              <a:cxn ang="T6">
                <a:pos x="T0" y="T1"/>
              </a:cxn>
              <a:cxn ang="T7">
                <a:pos x="T2" y="T3"/>
              </a:cxn>
              <a:cxn ang="T8">
                <a:pos x="T4" y="T5"/>
              </a:cxn>
            </a:cxnLst>
            <a:rect l="0" t="0" r="r" b="b"/>
            <a:pathLst>
              <a:path w="1776" h="248">
                <a:moveTo>
                  <a:pt x="1776" y="48"/>
                </a:moveTo>
                <a:cubicBezTo>
                  <a:pt x="1516" y="148"/>
                  <a:pt x="1256" y="248"/>
                  <a:pt x="960" y="240"/>
                </a:cubicBezTo>
                <a:cubicBezTo>
                  <a:pt x="664" y="232"/>
                  <a:pt x="332" y="116"/>
                  <a:pt x="0" y="0"/>
                </a:cubicBez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3025" name="Text Box 18"/>
          <p:cNvSpPr txBox="1">
            <a:spLocks noChangeArrowheads="1"/>
          </p:cNvSpPr>
          <p:nvPr/>
        </p:nvSpPr>
        <p:spPr bwMode="auto">
          <a:xfrm>
            <a:off x="1787333" y="2343150"/>
            <a:ext cx="911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dirty="0">
                <a:solidFill>
                  <a:srgbClr val="000066"/>
                </a:solidFill>
              </a:rPr>
              <a:t>signal</a:t>
            </a:r>
          </a:p>
        </p:txBody>
      </p:sp>
      <p:sp>
        <p:nvSpPr>
          <p:cNvPr id="43026" name="Text Box 19"/>
          <p:cNvSpPr txBox="1">
            <a:spLocks noChangeArrowheads="1"/>
          </p:cNvSpPr>
          <p:nvPr/>
        </p:nvSpPr>
        <p:spPr bwMode="auto">
          <a:xfrm>
            <a:off x="4888267" y="1943100"/>
            <a:ext cx="911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dirty="0">
                <a:solidFill>
                  <a:srgbClr val="000066"/>
                </a:solidFill>
              </a:rPr>
              <a:t>signal</a:t>
            </a:r>
          </a:p>
        </p:txBody>
      </p:sp>
      <p:sp>
        <p:nvSpPr>
          <p:cNvPr id="43027" name="Text Box 20"/>
          <p:cNvSpPr txBox="1">
            <a:spLocks noChangeArrowheads="1"/>
          </p:cNvSpPr>
          <p:nvPr/>
        </p:nvSpPr>
        <p:spPr bwMode="auto">
          <a:xfrm>
            <a:off x="2667000" y="3508375"/>
            <a:ext cx="15033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scheduling</a:t>
            </a:r>
          </a:p>
        </p:txBody>
      </p:sp>
      <p:sp>
        <p:nvSpPr>
          <p:cNvPr id="43028" name="Text Box 21"/>
          <p:cNvSpPr txBox="1">
            <a:spLocks noChangeArrowheads="1"/>
          </p:cNvSpPr>
          <p:nvPr/>
        </p:nvSpPr>
        <p:spPr bwMode="auto">
          <a:xfrm>
            <a:off x="4419600" y="4575175"/>
            <a:ext cx="18240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input / output</a:t>
            </a:r>
          </a:p>
        </p:txBody>
      </p:sp>
      <p:sp>
        <p:nvSpPr>
          <p:cNvPr id="43029" name="Text Box 22"/>
          <p:cNvSpPr txBox="1">
            <a:spLocks noChangeArrowheads="1"/>
          </p:cNvSpPr>
          <p:nvPr/>
        </p:nvSpPr>
        <p:spPr bwMode="auto">
          <a:xfrm>
            <a:off x="762000" y="4800600"/>
            <a:ext cx="182403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end of</a:t>
            </a:r>
          </a:p>
          <a:p>
            <a:pPr eaLnBrk="1" hangingPunct="1"/>
            <a:r>
              <a:rPr lang="en-US" altLang="zh-TW">
                <a:solidFill>
                  <a:srgbClr val="000066"/>
                </a:solidFill>
              </a:rPr>
              <a:t>input / output</a:t>
            </a:r>
          </a:p>
        </p:txBody>
      </p:sp>
      <p:sp>
        <p:nvSpPr>
          <p:cNvPr id="43030" name="Text Box 23"/>
          <p:cNvSpPr txBox="1">
            <a:spLocks noChangeArrowheads="1"/>
          </p:cNvSpPr>
          <p:nvPr/>
        </p:nvSpPr>
        <p:spPr bwMode="auto">
          <a:xfrm>
            <a:off x="6248400" y="2895600"/>
            <a:ext cx="15859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r>
              <a:rPr lang="en-US" altLang="zh-TW">
                <a:solidFill>
                  <a:srgbClr val="000066"/>
                </a:solidFill>
              </a:rPr>
              <a:t>termination</a:t>
            </a:r>
          </a:p>
        </p:txBody>
      </p:sp>
      <p:sp>
        <p:nvSpPr>
          <p:cNvPr id="23" name="Rectangle 1026"/>
          <p:cNvSpPr>
            <a:spLocks noGrp="1" noChangeArrowheads="1"/>
          </p:cNvSpPr>
          <p:nvPr>
            <p:ph type="title"/>
          </p:nvPr>
        </p:nvSpPr>
        <p:spPr>
          <a:xfrm>
            <a:off x="539552" y="0"/>
            <a:ext cx="8229600" cy="1143000"/>
          </a:xfrm>
        </p:spPr>
        <p:txBody>
          <a:bodyPr/>
          <a:lstStyle/>
          <a:p>
            <a:pPr eaLnBrk="1" hangingPunct="1"/>
            <a:r>
              <a:rPr lang="en-US" altLang="zh-TW" b="1" dirty="0" smtClean="0">
                <a:solidFill>
                  <a:srgbClr val="FFFF00"/>
                </a:solidFill>
              </a:rPr>
              <a:t>Process States</a:t>
            </a:r>
          </a:p>
        </p:txBody>
      </p:sp>
    </p:spTree>
    <p:extLst>
      <p:ext uri="{BB962C8B-B14F-4D97-AF65-F5344CB8AC3E}">
        <p14:creationId xmlns:p14="http://schemas.microsoft.com/office/powerpoint/2010/main" xmlns="" val="417771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95536" y="1124744"/>
            <a:ext cx="8215064" cy="4971256"/>
          </a:xfrm>
        </p:spPr>
        <p:txBody>
          <a:bodyPr/>
          <a:lstStyle/>
          <a:p>
            <a:pPr marL="0" indent="0" eaLnBrk="1" hangingPunct="1">
              <a:buNone/>
            </a:pPr>
            <a:r>
              <a:rPr lang="en-US" altLang="zh-TW" sz="2000" dirty="0" smtClean="0">
                <a:latin typeface="+mj-lt"/>
              </a:rPr>
              <a:t>There are 3 different phases in  the creation of a process that uses three important system calls:</a:t>
            </a:r>
          </a:p>
          <a:p>
            <a:pPr marL="457200" indent="-457200" eaLnBrk="1" hangingPunct="1">
              <a:buFont typeface="+mj-lt"/>
              <a:buAutoNum type="arabicPeriod"/>
            </a:pPr>
            <a:r>
              <a:rPr lang="en-US" altLang="zh-TW" sz="2000" b="1" u="sng" dirty="0" smtClean="0">
                <a:latin typeface="+mj-lt"/>
              </a:rPr>
              <a:t>Fork </a:t>
            </a:r>
            <a:r>
              <a:rPr lang="en-US" altLang="zh-TW" sz="2000" dirty="0" smtClean="0">
                <a:latin typeface="+mj-lt"/>
              </a:rPr>
              <a:t>: Creates a process by creating a copy of the existing process. The new process has the different PID and the process that created it becomes its parent.</a:t>
            </a:r>
          </a:p>
          <a:p>
            <a:pPr marL="457200" indent="-457200" eaLnBrk="1" hangingPunct="1">
              <a:buFont typeface="+mj-lt"/>
              <a:buAutoNum type="arabicPeriod"/>
            </a:pPr>
            <a:endParaRPr lang="en-US" altLang="zh-TW" sz="2000" dirty="0" smtClean="0">
              <a:latin typeface="+mj-lt"/>
            </a:endParaRPr>
          </a:p>
          <a:p>
            <a:pPr marL="457200" indent="-457200">
              <a:buFont typeface="+mj-lt"/>
              <a:buAutoNum type="arabicPeriod"/>
            </a:pPr>
            <a:r>
              <a:rPr lang="en-US" altLang="zh-TW" sz="2000" b="1" u="sng" dirty="0" smtClean="0">
                <a:latin typeface="+mj-lt"/>
              </a:rPr>
              <a:t>Exec </a:t>
            </a:r>
            <a:r>
              <a:rPr lang="en-US" altLang="zh-TW" sz="2000" dirty="0" smtClean="0">
                <a:latin typeface="+mj-lt"/>
              </a:rPr>
              <a:t>:</a:t>
            </a:r>
            <a:r>
              <a:rPr lang="en-IN" sz="2000" dirty="0">
                <a:latin typeface="+mj-lt"/>
              </a:rPr>
              <a:t>After the forking process, the address space of the child process is overwritten with the new process data. This is done through an </a:t>
            </a:r>
            <a:r>
              <a:rPr lang="en-IN" sz="2000" i="1" dirty="0">
                <a:latin typeface="+mj-lt"/>
              </a:rPr>
              <a:t>exec</a:t>
            </a:r>
            <a:r>
              <a:rPr lang="en-IN" sz="2000" dirty="0">
                <a:latin typeface="+mj-lt"/>
              </a:rPr>
              <a:t> call to the </a:t>
            </a:r>
            <a:r>
              <a:rPr lang="en-IN" sz="2000" dirty="0" smtClean="0">
                <a:latin typeface="+mj-lt"/>
              </a:rPr>
              <a:t>system</a:t>
            </a:r>
          </a:p>
          <a:p>
            <a:pPr marL="457200" indent="-457200">
              <a:buFont typeface="+mj-lt"/>
              <a:buAutoNum type="arabicPeriod"/>
            </a:pPr>
            <a:endParaRPr lang="en-IN" altLang="zh-TW" sz="2000" b="1" u="sng" dirty="0">
              <a:latin typeface="+mj-lt"/>
            </a:endParaRPr>
          </a:p>
          <a:p>
            <a:pPr marL="457200" indent="-457200">
              <a:buFont typeface="+mj-lt"/>
              <a:buAutoNum type="arabicPeriod"/>
            </a:pPr>
            <a:r>
              <a:rPr lang="en-US" altLang="zh-TW" sz="2000" b="1" u="sng" dirty="0" smtClean="0">
                <a:latin typeface="+mj-lt"/>
              </a:rPr>
              <a:t>Wait </a:t>
            </a:r>
            <a:r>
              <a:rPr lang="en-US" altLang="zh-TW" sz="2000" dirty="0" smtClean="0">
                <a:latin typeface="+mj-lt"/>
              </a:rPr>
              <a:t>:</a:t>
            </a:r>
            <a:r>
              <a:rPr lang="en-IN" sz="2000" dirty="0">
                <a:latin typeface="+mj-lt"/>
              </a:rPr>
              <a:t>Blocks calling process until the child process terminates. If child process has already </a:t>
            </a:r>
            <a:r>
              <a:rPr lang="en-IN" sz="2000" dirty="0" smtClean="0">
                <a:latin typeface="+mj-lt"/>
              </a:rPr>
              <a:t>terminated, </a:t>
            </a:r>
            <a:r>
              <a:rPr lang="en-IN" sz="2000" dirty="0">
                <a:latin typeface="+mj-lt"/>
              </a:rPr>
              <a:t>the wait() call returns immediately</a:t>
            </a:r>
            <a:r>
              <a:rPr lang="en-IN" sz="2000" dirty="0" smtClean="0">
                <a:latin typeface="+mj-lt"/>
              </a:rPr>
              <a:t>. It picks up the exit status of the child process.</a:t>
            </a:r>
            <a:endParaRPr lang="en-IN" sz="2000" dirty="0">
              <a:latin typeface="+mj-lt"/>
            </a:endParaRPr>
          </a:p>
          <a:p>
            <a:pPr marL="457200" indent="-457200" eaLnBrk="1" hangingPunct="1">
              <a:buFont typeface="+mj-lt"/>
              <a:buAutoNum type="arabicPeriod"/>
            </a:pPr>
            <a:endParaRPr lang="en-US" altLang="zh-TW" sz="2000" dirty="0" smtClean="0">
              <a:latin typeface="+mj-lt"/>
            </a:endParaRPr>
          </a:p>
          <a:p>
            <a:pPr eaLnBrk="1" hangingPunct="1"/>
            <a:endParaRPr lang="en-US" altLang="zh-TW" sz="2000" dirty="0" smtClean="0">
              <a:latin typeface="+mj-lt"/>
            </a:endParaRPr>
          </a:p>
        </p:txBody>
      </p:sp>
      <p:sp>
        <p:nvSpPr>
          <p:cNvPr id="5" name="Rectangle 1026"/>
          <p:cNvSpPr txBox="1">
            <a:spLocks noChangeArrowheads="1"/>
          </p:cNvSpPr>
          <p:nvPr/>
        </p:nvSpPr>
        <p:spPr>
          <a:xfrm>
            <a:off x="1173163" y="76200"/>
            <a:ext cx="77724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altLang="zh-TW" sz="3600" b="1" kern="0" dirty="0" smtClean="0">
                <a:solidFill>
                  <a:srgbClr val="FFFF00"/>
                </a:solidFill>
              </a:rPr>
              <a:t>Process Creation Phases</a:t>
            </a:r>
          </a:p>
        </p:txBody>
      </p:sp>
    </p:spTree>
    <p:extLst>
      <p:ext uri="{BB962C8B-B14F-4D97-AF65-F5344CB8AC3E}">
        <p14:creationId xmlns:p14="http://schemas.microsoft.com/office/powerpoint/2010/main" xmlns="" val="40531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92"/>
            <a:ext cx="8229600" cy="1143000"/>
          </a:xfrm>
        </p:spPr>
        <p:txBody>
          <a:bodyPr/>
          <a:lstStyle/>
          <a:p>
            <a:r>
              <a:rPr lang="en-US" dirty="0" smtClean="0">
                <a:solidFill>
                  <a:srgbClr val="FFFF00"/>
                </a:solidFill>
              </a:rPr>
              <a:t>An example of fork</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US" sz="2000" dirty="0" smtClean="0">
                <a:latin typeface="+mj-lt"/>
              </a:rPr>
              <a:t>#include&lt;</a:t>
            </a:r>
            <a:r>
              <a:rPr lang="en-US" sz="2000" dirty="0" err="1" smtClean="0">
                <a:latin typeface="+mj-lt"/>
              </a:rPr>
              <a:t>stdio.h</a:t>
            </a:r>
            <a:r>
              <a:rPr lang="en-US" sz="2000" dirty="0" smtClean="0">
                <a:latin typeface="+mj-lt"/>
              </a:rPr>
              <a:t>&gt;</a:t>
            </a:r>
          </a:p>
          <a:p>
            <a:pPr marL="0" indent="0">
              <a:buNone/>
            </a:pPr>
            <a:r>
              <a:rPr lang="en-US" sz="2000" dirty="0" smtClean="0">
                <a:latin typeface="+mj-lt"/>
              </a:rPr>
              <a:t>#include&lt;</a:t>
            </a:r>
            <a:r>
              <a:rPr lang="en-US" sz="2000" dirty="0" err="1" smtClean="0">
                <a:latin typeface="+mj-lt"/>
              </a:rPr>
              <a:t>type.h</a:t>
            </a:r>
            <a:r>
              <a:rPr lang="en-US" sz="2000" dirty="0" smtClean="0">
                <a:latin typeface="+mj-lt"/>
              </a:rPr>
              <a:t>&gt;</a:t>
            </a:r>
          </a:p>
          <a:p>
            <a:pPr marL="0" indent="0">
              <a:buNone/>
            </a:pPr>
            <a:r>
              <a:rPr lang="en-US" sz="2000" dirty="0" err="1" smtClean="0">
                <a:latin typeface="+mj-lt"/>
              </a:rPr>
              <a:t>int</a:t>
            </a:r>
            <a:r>
              <a:rPr lang="en-US" sz="2000" dirty="0" smtClean="0">
                <a:latin typeface="+mj-lt"/>
              </a:rPr>
              <a:t> main()</a:t>
            </a:r>
          </a:p>
          <a:p>
            <a:pPr marL="0" indent="0">
              <a:buNone/>
            </a:pPr>
            <a:r>
              <a:rPr lang="en-US" sz="2000" dirty="0" smtClean="0">
                <a:latin typeface="+mj-lt"/>
              </a:rPr>
              <a:t>{</a:t>
            </a:r>
          </a:p>
          <a:p>
            <a:pPr marL="0" indent="0">
              <a:buNone/>
            </a:pPr>
            <a:r>
              <a:rPr lang="en-US" sz="2000" dirty="0" err="1">
                <a:latin typeface="+mj-lt"/>
              </a:rPr>
              <a:t>p</a:t>
            </a:r>
            <a:r>
              <a:rPr lang="en-US" sz="2000" dirty="0" err="1" smtClean="0">
                <a:latin typeface="+mj-lt"/>
              </a:rPr>
              <a:t>id_t</a:t>
            </a:r>
            <a:r>
              <a:rPr lang="en-US" sz="2000" dirty="0" smtClean="0">
                <a:latin typeface="+mj-lt"/>
              </a:rPr>
              <a:t>   </a:t>
            </a:r>
            <a:r>
              <a:rPr lang="en-US" sz="2000" dirty="0" err="1" smtClean="0">
                <a:latin typeface="+mj-lt"/>
              </a:rPr>
              <a:t>pid</a:t>
            </a:r>
            <a:r>
              <a:rPr lang="en-US" sz="2000" dirty="0" smtClean="0">
                <a:latin typeface="+mj-lt"/>
              </a:rPr>
              <a:t>;												</a:t>
            </a:r>
          </a:p>
          <a:p>
            <a:pPr marL="0" indent="0">
              <a:buNone/>
            </a:pPr>
            <a:r>
              <a:rPr lang="en-US" sz="2000" dirty="0" err="1" smtClean="0">
                <a:latin typeface="+mj-lt"/>
              </a:rPr>
              <a:t>pid</a:t>
            </a:r>
            <a:r>
              <a:rPr lang="en-US" sz="2000" dirty="0" smtClean="0">
                <a:latin typeface="+mj-lt"/>
              </a:rPr>
              <a:t>=fork();				</a:t>
            </a:r>
          </a:p>
          <a:p>
            <a:pPr marL="0" indent="0">
              <a:buNone/>
            </a:pPr>
            <a:r>
              <a:rPr lang="en-US" sz="2000" dirty="0" smtClean="0">
                <a:latin typeface="+mj-lt"/>
              </a:rPr>
              <a:t>if(</a:t>
            </a:r>
            <a:r>
              <a:rPr lang="en-US" sz="2000" dirty="0" err="1" smtClean="0">
                <a:latin typeface="+mj-lt"/>
              </a:rPr>
              <a:t>pid</a:t>
            </a:r>
            <a:r>
              <a:rPr lang="en-US" sz="2000" dirty="0" smtClean="0">
                <a:latin typeface="+mj-lt"/>
              </a:rPr>
              <a:t>&gt;0)											</a:t>
            </a:r>
            <a:r>
              <a:rPr lang="en-US" sz="2000" b="1" i="1" u="sng" dirty="0" smtClean="0">
                <a:latin typeface="+mj-lt"/>
              </a:rPr>
              <a:t>output</a:t>
            </a:r>
          </a:p>
          <a:p>
            <a:pPr marL="0" indent="0">
              <a:buNone/>
            </a:pPr>
            <a:r>
              <a:rPr lang="en-US" sz="2000" dirty="0" err="1" smtClean="0">
                <a:latin typeface="+mj-lt"/>
              </a:rPr>
              <a:t>printf</a:t>
            </a:r>
            <a:r>
              <a:rPr lang="en-US" sz="2000" dirty="0" smtClean="0">
                <a:latin typeface="+mj-lt"/>
              </a:rPr>
              <a:t>(“Parent </a:t>
            </a:r>
            <a:r>
              <a:rPr lang="en-US" sz="2000" dirty="0" err="1" smtClean="0">
                <a:latin typeface="+mj-lt"/>
              </a:rPr>
              <a:t>pid</a:t>
            </a:r>
            <a:r>
              <a:rPr lang="en-US" sz="2000" dirty="0" smtClean="0">
                <a:latin typeface="+mj-lt"/>
              </a:rPr>
              <a:t> %d, Child </a:t>
            </a:r>
            <a:r>
              <a:rPr lang="en-US" sz="2000" dirty="0" err="1" smtClean="0">
                <a:latin typeface="+mj-lt"/>
              </a:rPr>
              <a:t>pid</a:t>
            </a:r>
            <a:r>
              <a:rPr lang="en-US" sz="2000" dirty="0" smtClean="0">
                <a:latin typeface="+mj-lt"/>
              </a:rPr>
              <a:t> %d”,</a:t>
            </a:r>
            <a:r>
              <a:rPr lang="en-US" sz="2000" dirty="0" err="1" smtClean="0">
                <a:latin typeface="+mj-lt"/>
              </a:rPr>
              <a:t>getpid</a:t>
            </a:r>
            <a:r>
              <a:rPr lang="en-US" sz="2000" dirty="0" smtClean="0">
                <a:latin typeface="+mj-lt"/>
              </a:rPr>
              <a:t>(), </a:t>
            </a:r>
            <a:r>
              <a:rPr lang="en-US" sz="2000" dirty="0" err="1" smtClean="0">
                <a:latin typeface="+mj-lt"/>
              </a:rPr>
              <a:t>pid</a:t>
            </a:r>
            <a:r>
              <a:rPr lang="en-US" sz="2000" dirty="0" smtClean="0">
                <a:latin typeface="+mj-lt"/>
              </a:rPr>
              <a:t>);		parent </a:t>
            </a:r>
            <a:r>
              <a:rPr lang="en-US" sz="2000" dirty="0" err="1" smtClean="0">
                <a:latin typeface="+mj-lt"/>
              </a:rPr>
              <a:t>pid</a:t>
            </a:r>
            <a:r>
              <a:rPr lang="en-US" sz="2000" dirty="0" smtClean="0">
                <a:latin typeface="+mj-lt"/>
              </a:rPr>
              <a:t> : 1555</a:t>
            </a:r>
          </a:p>
          <a:p>
            <a:pPr marL="0" indent="0">
              <a:buNone/>
            </a:pPr>
            <a:r>
              <a:rPr lang="en-US" sz="2000" dirty="0" smtClean="0">
                <a:latin typeface="+mj-lt"/>
              </a:rPr>
              <a:t>else if (</a:t>
            </a:r>
            <a:r>
              <a:rPr lang="en-US" sz="2000" dirty="0" err="1" smtClean="0">
                <a:latin typeface="+mj-lt"/>
              </a:rPr>
              <a:t>pid</a:t>
            </a:r>
            <a:r>
              <a:rPr lang="en-US" sz="2000" dirty="0" smtClean="0">
                <a:latin typeface="+mj-lt"/>
              </a:rPr>
              <a:t> == 0)										child </a:t>
            </a:r>
            <a:r>
              <a:rPr lang="en-US" sz="2000" dirty="0" err="1" smtClean="0">
                <a:latin typeface="+mj-lt"/>
              </a:rPr>
              <a:t>pid</a:t>
            </a:r>
            <a:r>
              <a:rPr lang="en-US" sz="2000" dirty="0" smtClean="0">
                <a:latin typeface="+mj-lt"/>
              </a:rPr>
              <a:t> : 1556</a:t>
            </a:r>
          </a:p>
          <a:p>
            <a:pPr marL="0" indent="0">
              <a:buNone/>
            </a:pPr>
            <a:r>
              <a:rPr lang="en-US" sz="2000" dirty="0" err="1">
                <a:latin typeface="+mj-lt"/>
              </a:rPr>
              <a:t>p</a:t>
            </a:r>
            <a:r>
              <a:rPr lang="en-US" sz="2000" dirty="0" err="1" smtClean="0">
                <a:latin typeface="+mj-lt"/>
              </a:rPr>
              <a:t>rintf</a:t>
            </a:r>
            <a:r>
              <a:rPr lang="en-US" sz="2000" dirty="0" smtClean="0">
                <a:latin typeface="+mj-lt"/>
              </a:rPr>
              <a:t>(“child </a:t>
            </a:r>
            <a:r>
              <a:rPr lang="en-US" sz="2000" dirty="0" err="1" smtClean="0">
                <a:latin typeface="+mj-lt"/>
              </a:rPr>
              <a:t>pid</a:t>
            </a:r>
            <a:r>
              <a:rPr lang="en-US" sz="2000" dirty="0" smtClean="0">
                <a:latin typeface="+mj-lt"/>
              </a:rPr>
              <a:t> %d, Parent </a:t>
            </a:r>
            <a:r>
              <a:rPr lang="en-US" sz="2000" dirty="0" err="1" smtClean="0">
                <a:latin typeface="+mj-lt"/>
              </a:rPr>
              <a:t>pid</a:t>
            </a:r>
            <a:r>
              <a:rPr lang="en-US" sz="2000" dirty="0" smtClean="0">
                <a:latin typeface="+mj-lt"/>
              </a:rPr>
              <a:t> %d”, </a:t>
            </a:r>
            <a:r>
              <a:rPr lang="en-US" sz="2000" dirty="0" err="1" smtClean="0">
                <a:latin typeface="+mj-lt"/>
              </a:rPr>
              <a:t>getpid</a:t>
            </a:r>
            <a:r>
              <a:rPr lang="en-US" sz="2000" dirty="0" smtClean="0">
                <a:latin typeface="+mj-lt"/>
              </a:rPr>
              <a:t>(), </a:t>
            </a:r>
            <a:r>
              <a:rPr lang="en-US" sz="2000" dirty="0" err="1" smtClean="0">
                <a:latin typeface="+mj-lt"/>
              </a:rPr>
              <a:t>getppid</a:t>
            </a:r>
            <a:r>
              <a:rPr lang="en-US" sz="2000" smtClean="0">
                <a:latin typeface="+mj-lt"/>
              </a:rPr>
              <a:t>());  child </a:t>
            </a:r>
            <a:r>
              <a:rPr lang="en-US" sz="2000" dirty="0" err="1" smtClean="0">
                <a:latin typeface="+mj-lt"/>
              </a:rPr>
              <a:t>pid</a:t>
            </a:r>
            <a:r>
              <a:rPr lang="en-US" sz="2000" dirty="0" smtClean="0">
                <a:latin typeface="+mj-lt"/>
              </a:rPr>
              <a:t> : 1556</a:t>
            </a:r>
          </a:p>
          <a:p>
            <a:pPr marL="0" indent="0">
              <a:buNone/>
            </a:pPr>
            <a:r>
              <a:rPr lang="en-US" sz="2000" dirty="0" smtClean="0">
                <a:latin typeface="+mj-lt"/>
              </a:rPr>
              <a:t>else													parent </a:t>
            </a:r>
            <a:r>
              <a:rPr lang="en-US" sz="2000" dirty="0" err="1" smtClean="0">
                <a:latin typeface="+mj-lt"/>
              </a:rPr>
              <a:t>pid</a:t>
            </a:r>
            <a:r>
              <a:rPr lang="en-US" sz="2000" dirty="0" smtClean="0">
                <a:latin typeface="+mj-lt"/>
              </a:rPr>
              <a:t> : 1555</a:t>
            </a:r>
          </a:p>
          <a:p>
            <a:pPr marL="0" indent="0">
              <a:buNone/>
            </a:pPr>
            <a:r>
              <a:rPr lang="en-US" sz="2000" dirty="0" err="1">
                <a:latin typeface="+mj-lt"/>
              </a:rPr>
              <a:t>p</a:t>
            </a:r>
            <a:r>
              <a:rPr lang="en-US" sz="2000" dirty="0" err="1" smtClean="0">
                <a:latin typeface="+mj-lt"/>
              </a:rPr>
              <a:t>rintf</a:t>
            </a:r>
            <a:r>
              <a:rPr lang="en-US" sz="2000" dirty="0" smtClean="0">
                <a:latin typeface="+mj-lt"/>
              </a:rPr>
              <a:t>(“fork error”);</a:t>
            </a:r>
          </a:p>
          <a:p>
            <a:pPr marL="0" indent="0">
              <a:buNone/>
            </a:pPr>
            <a:r>
              <a:rPr lang="en-US" sz="2000" dirty="0">
                <a:latin typeface="+mj-lt"/>
              </a:rPr>
              <a:t>}</a:t>
            </a:r>
            <a:endParaRPr lang="en-IN" sz="2000" dirty="0">
              <a:latin typeface="+mj-lt"/>
            </a:endParaRPr>
          </a:p>
        </p:txBody>
      </p:sp>
    </p:spTree>
    <p:extLst>
      <p:ext uri="{BB962C8B-B14F-4D97-AF65-F5344CB8AC3E}">
        <p14:creationId xmlns:p14="http://schemas.microsoft.com/office/powerpoint/2010/main" xmlns="" val="2948602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410454" y="2589004"/>
            <a:ext cx="3240360" cy="1872208"/>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2400" b="0" i="0" u="none" strike="noStrike" cap="none" normalizeH="0" baseline="0" smtClean="0">
              <a:ln>
                <a:noFill/>
              </a:ln>
              <a:solidFill>
                <a:schemeClr val="bg1"/>
              </a:solidFill>
              <a:effectLst/>
              <a:latin typeface="Times New Roman" pitchFamily="16" charset="0"/>
              <a:cs typeface="Arial" charset="0"/>
            </a:endParaRPr>
          </a:p>
        </p:txBody>
      </p:sp>
      <p:sp>
        <p:nvSpPr>
          <p:cNvPr id="3" name="Content Placeholder 2"/>
          <p:cNvSpPr>
            <a:spLocks noGrp="1"/>
          </p:cNvSpPr>
          <p:nvPr>
            <p:ph idx="1"/>
          </p:nvPr>
        </p:nvSpPr>
        <p:spPr>
          <a:xfrm>
            <a:off x="251520" y="836712"/>
            <a:ext cx="8705850" cy="5221287"/>
          </a:xfrm>
        </p:spPr>
        <p:txBody>
          <a:bodyPr/>
          <a:lstStyle/>
          <a:p>
            <a:endParaRPr lang="en-IN" sz="1800" dirty="0" smtClean="0">
              <a:latin typeface="+mj-lt"/>
            </a:endParaRPr>
          </a:p>
          <a:p>
            <a:r>
              <a:rPr lang="en-IN" sz="1800" b="1" i="1" dirty="0" smtClean="0">
                <a:latin typeface="+mj-lt"/>
              </a:rPr>
              <a:t> </a:t>
            </a:r>
            <a:r>
              <a:rPr lang="en-IN" sz="1800" b="1" i="1" dirty="0">
                <a:latin typeface="+mj-lt"/>
              </a:rPr>
              <a:t>kill </a:t>
            </a:r>
            <a:r>
              <a:rPr lang="en-IN" sz="1800" dirty="0" smtClean="0">
                <a:latin typeface="+mj-lt"/>
              </a:rPr>
              <a:t>- </a:t>
            </a:r>
            <a:r>
              <a:rPr lang="en-IN" sz="1800" i="1" dirty="0" smtClean="0">
                <a:latin typeface="+mj-lt"/>
              </a:rPr>
              <a:t>Sends </a:t>
            </a:r>
            <a:r>
              <a:rPr lang="en-IN" sz="1800" i="1" dirty="0">
                <a:latin typeface="+mj-lt"/>
              </a:rPr>
              <a:t>specified signal to </a:t>
            </a:r>
            <a:r>
              <a:rPr lang="en-IN" sz="1800" i="1" dirty="0" smtClean="0">
                <a:latin typeface="+mj-lt"/>
              </a:rPr>
              <a:t>specified process. This </a:t>
            </a:r>
            <a:r>
              <a:rPr lang="en-IN" sz="1800" dirty="0">
                <a:latin typeface="+mj-lt"/>
              </a:rPr>
              <a:t>process is specified </a:t>
            </a:r>
            <a:r>
              <a:rPr lang="en-IN" sz="1800" dirty="0" smtClean="0">
                <a:latin typeface="+mj-lt"/>
              </a:rPr>
              <a:t>by process </a:t>
            </a:r>
            <a:r>
              <a:rPr lang="en-IN" sz="1800" dirty="0">
                <a:latin typeface="+mj-lt"/>
              </a:rPr>
              <a:t>ID</a:t>
            </a:r>
            <a:r>
              <a:rPr lang="en-IN" sz="1800" dirty="0" smtClean="0">
                <a:latin typeface="+mj-lt"/>
              </a:rPr>
              <a:t>.</a:t>
            </a:r>
          </a:p>
          <a:p>
            <a:r>
              <a:rPr lang="en-IN" sz="1800" b="1" i="1" dirty="0" err="1" smtClean="0">
                <a:latin typeface="+mj-lt"/>
              </a:rPr>
              <a:t>Killall</a:t>
            </a:r>
            <a:r>
              <a:rPr lang="en-IN" sz="1800" dirty="0" smtClean="0">
                <a:latin typeface="+mj-lt"/>
              </a:rPr>
              <a:t> - Stop a program. The program is specified by command name.</a:t>
            </a:r>
            <a:endParaRPr lang="en-IN" sz="1800" dirty="0">
              <a:latin typeface="+mj-lt"/>
            </a:endParaRPr>
          </a:p>
          <a:p>
            <a:endParaRPr lang="en-IN" sz="1800" b="1" i="1" dirty="0" smtClean="0">
              <a:latin typeface="+mj-lt"/>
            </a:endParaRPr>
          </a:p>
          <a:p>
            <a:r>
              <a:rPr lang="en-IN" sz="1800" b="1" i="1" dirty="0" err="1" smtClean="0">
                <a:latin typeface="+mj-lt"/>
              </a:rPr>
              <a:t>ps</a:t>
            </a:r>
            <a:r>
              <a:rPr lang="en-IN" sz="1800" dirty="0" smtClean="0">
                <a:latin typeface="+mj-lt"/>
              </a:rPr>
              <a:t> </a:t>
            </a:r>
            <a:r>
              <a:rPr lang="en-IN" sz="1800" dirty="0">
                <a:latin typeface="+mj-lt"/>
              </a:rPr>
              <a:t>Show process </a:t>
            </a:r>
            <a:r>
              <a:rPr lang="en-IN" sz="1800" dirty="0" smtClean="0">
                <a:latin typeface="+mj-lt"/>
              </a:rPr>
              <a:t>status</a:t>
            </a:r>
          </a:p>
          <a:p>
            <a:endParaRPr lang="en-IN" sz="1800" dirty="0" smtClean="0">
              <a:latin typeface="+mj-lt"/>
            </a:endParaRPr>
          </a:p>
          <a:p>
            <a:r>
              <a:rPr lang="en-IN" sz="1800" dirty="0" err="1" smtClean="0">
                <a:latin typeface="+mj-lt"/>
              </a:rPr>
              <a:t>Eg</a:t>
            </a:r>
            <a:r>
              <a:rPr lang="en-IN" sz="1800" dirty="0" smtClean="0">
                <a:latin typeface="+mj-lt"/>
              </a:rPr>
              <a:t> : </a:t>
            </a:r>
            <a:r>
              <a:rPr lang="en-IN" sz="1800" dirty="0" err="1" smtClean="0">
                <a:latin typeface="+mj-lt"/>
              </a:rPr>
              <a:t>ps</a:t>
            </a:r>
            <a:endParaRPr lang="en-IN" sz="1800" dirty="0" smtClean="0">
              <a:latin typeface="+mj-lt"/>
            </a:endParaRPr>
          </a:p>
          <a:p>
            <a:pPr lvl="1">
              <a:buNone/>
            </a:pPr>
            <a:r>
              <a:rPr lang="en-IN" sz="1400" dirty="0" smtClean="0">
                <a:latin typeface="+mj-lt"/>
              </a:rPr>
              <a:t>	</a:t>
            </a:r>
            <a:r>
              <a:rPr lang="en-IN" sz="1800" dirty="0" err="1" smtClean="0">
                <a:latin typeface="+mj-lt"/>
              </a:rPr>
              <a:t>ps</a:t>
            </a:r>
            <a:r>
              <a:rPr lang="en-IN" sz="1800" dirty="0" smtClean="0">
                <a:latin typeface="+mj-lt"/>
              </a:rPr>
              <a:t> –u roger  (process run by user ‘roger’)</a:t>
            </a:r>
          </a:p>
          <a:p>
            <a:pPr lvl="1">
              <a:buNone/>
            </a:pPr>
            <a:r>
              <a:rPr lang="en-IN" sz="1800" dirty="0" smtClean="0">
                <a:latin typeface="+mj-lt"/>
              </a:rPr>
              <a:t>     </a:t>
            </a:r>
            <a:r>
              <a:rPr lang="en-IN" sz="1800" dirty="0" err="1" smtClean="0">
                <a:latin typeface="+mj-lt"/>
              </a:rPr>
              <a:t>ps</a:t>
            </a:r>
            <a:r>
              <a:rPr lang="en-IN" sz="1800" dirty="0" smtClean="0">
                <a:latin typeface="+mj-lt"/>
              </a:rPr>
              <a:t> –e	(list every process that is running)</a:t>
            </a:r>
          </a:p>
          <a:p>
            <a:pPr lvl="1">
              <a:buNone/>
            </a:pPr>
            <a:r>
              <a:rPr lang="en-IN" sz="1800" dirty="0" smtClean="0">
                <a:latin typeface="+mj-lt"/>
              </a:rPr>
              <a:t>	</a:t>
            </a:r>
            <a:r>
              <a:rPr lang="en-IN" sz="1800" dirty="0" err="1" smtClean="0">
                <a:latin typeface="+mj-lt"/>
              </a:rPr>
              <a:t>ps</a:t>
            </a:r>
            <a:r>
              <a:rPr lang="en-IN" sz="1800" dirty="0" smtClean="0">
                <a:latin typeface="+mj-lt"/>
              </a:rPr>
              <a:t>  -G </a:t>
            </a:r>
            <a:r>
              <a:rPr lang="en-IN" sz="1800" dirty="0" err="1" smtClean="0">
                <a:latin typeface="+mj-lt"/>
              </a:rPr>
              <a:t>gpname</a:t>
            </a:r>
            <a:r>
              <a:rPr lang="en-IN" sz="1800" dirty="0" smtClean="0">
                <a:latin typeface="+mj-lt"/>
              </a:rPr>
              <a:t> (process run by specific groups)</a:t>
            </a:r>
          </a:p>
          <a:p>
            <a:pPr lvl="1">
              <a:buNone/>
            </a:pPr>
            <a:r>
              <a:rPr lang="en-IN" sz="1800" dirty="0" smtClean="0">
                <a:latin typeface="+mj-lt"/>
              </a:rPr>
              <a:t>	</a:t>
            </a:r>
            <a:r>
              <a:rPr lang="en-IN" sz="1800" dirty="0" err="1" smtClean="0">
                <a:latin typeface="+mj-lt"/>
              </a:rPr>
              <a:t>ps</a:t>
            </a:r>
            <a:r>
              <a:rPr lang="en-IN" sz="1800" dirty="0" smtClean="0">
                <a:latin typeface="+mj-lt"/>
              </a:rPr>
              <a:t> T    (processes on current terminal)</a:t>
            </a:r>
          </a:p>
          <a:p>
            <a:pPr lvl="1">
              <a:buNone/>
            </a:pPr>
            <a:r>
              <a:rPr lang="en-IN" sz="1800" dirty="0" smtClean="0">
                <a:latin typeface="+mj-lt"/>
              </a:rPr>
              <a:t>     Ps –A   (select all processes)</a:t>
            </a:r>
          </a:p>
          <a:p>
            <a:pPr lvl="1">
              <a:buNone/>
            </a:pPr>
            <a:r>
              <a:rPr lang="en-IN" sz="1800" dirty="0" smtClean="0">
                <a:latin typeface="+mj-lt"/>
              </a:rPr>
              <a:t>     Ps –a    (select processes on a terminal, but doesn’t display system processes)</a:t>
            </a:r>
          </a:p>
          <a:p>
            <a:pPr lvl="1">
              <a:buNone/>
            </a:pPr>
            <a:r>
              <a:rPr lang="en-IN" sz="1800" dirty="0" smtClean="0">
                <a:latin typeface="+mj-lt"/>
              </a:rPr>
              <a:t>     </a:t>
            </a:r>
            <a:r>
              <a:rPr lang="en-US" sz="1400" dirty="0"/>
              <a:t>Ps –f (detailed listing that includes the </a:t>
            </a:r>
            <a:r>
              <a:rPr lang="en-US" sz="1400" dirty="0" err="1"/>
              <a:t>ppid</a:t>
            </a:r>
            <a:r>
              <a:rPr lang="en-US" sz="1400" dirty="0"/>
              <a:t> of every process)</a:t>
            </a:r>
            <a:endParaRPr lang="en-IN" sz="1200" dirty="0"/>
          </a:p>
          <a:p>
            <a:pPr lvl="1">
              <a:buNone/>
            </a:pPr>
            <a:endParaRPr lang="en-IN" sz="1400" dirty="0" smtClean="0">
              <a:latin typeface="+mj-lt"/>
            </a:endParaRPr>
          </a:p>
          <a:p>
            <a:endParaRPr lang="en-IN" sz="1800" dirty="0">
              <a:latin typeface="+mj-lt"/>
            </a:endParaRPr>
          </a:p>
        </p:txBody>
      </p:sp>
      <p:sp>
        <p:nvSpPr>
          <p:cNvPr id="4" name="Rectangle 1026"/>
          <p:cNvSpPr txBox="1">
            <a:spLocks noChangeArrowheads="1"/>
          </p:cNvSpPr>
          <p:nvPr/>
        </p:nvSpPr>
        <p:spPr>
          <a:xfrm>
            <a:off x="1115616" y="0"/>
            <a:ext cx="7653536"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altLang="zh-TW" sz="3600" b="1" kern="0" dirty="0" smtClean="0">
                <a:solidFill>
                  <a:srgbClr val="FFFF00"/>
                </a:solidFill>
              </a:rPr>
              <a:t>Process Management Commands</a:t>
            </a:r>
          </a:p>
        </p:txBody>
      </p:sp>
      <p:sp>
        <p:nvSpPr>
          <p:cNvPr id="7" name="Rectangle 6"/>
          <p:cNvSpPr/>
          <p:nvPr/>
        </p:nvSpPr>
        <p:spPr>
          <a:xfrm>
            <a:off x="5580112" y="2924944"/>
            <a:ext cx="4572000" cy="1415772"/>
          </a:xfrm>
          <a:prstGeom prst="rect">
            <a:avLst/>
          </a:prstGeom>
        </p:spPr>
        <p:txBody>
          <a:bodyPr>
            <a:spAutoFit/>
          </a:bodyPr>
          <a:lstStyle/>
          <a:p>
            <a:r>
              <a:rPr lang="en-IN" dirty="0" smtClean="0"/>
              <a:t>$ </a:t>
            </a:r>
            <a:r>
              <a:rPr lang="en-IN" b="1" dirty="0" err="1" smtClean="0"/>
              <a:t>ps</a:t>
            </a:r>
            <a:r>
              <a:rPr lang="en-IN" dirty="0" smtClean="0"/>
              <a:t> </a:t>
            </a:r>
          </a:p>
          <a:p>
            <a:endParaRPr lang="en-IN" dirty="0" smtClean="0"/>
          </a:p>
          <a:p>
            <a:r>
              <a:rPr lang="en-IN" sz="1600" b="1" dirty="0" smtClean="0">
                <a:latin typeface="+mj-lt"/>
              </a:rPr>
              <a:t>PID    TTY   TIME      CMD</a:t>
            </a:r>
          </a:p>
          <a:p>
            <a:r>
              <a:rPr lang="en-IN" sz="1600" dirty="0" smtClean="0">
                <a:latin typeface="+mj-lt"/>
              </a:rPr>
              <a:t> 3511   </a:t>
            </a:r>
            <a:r>
              <a:rPr lang="en-IN" sz="1600" dirty="0" err="1" smtClean="0">
                <a:latin typeface="+mj-lt"/>
              </a:rPr>
              <a:t>pts</a:t>
            </a:r>
            <a:r>
              <a:rPr lang="en-IN" sz="1600" dirty="0" smtClean="0">
                <a:latin typeface="+mj-lt"/>
              </a:rPr>
              <a:t>/1   00:00:00    bash</a:t>
            </a:r>
          </a:p>
          <a:p>
            <a:r>
              <a:rPr lang="en-IN" sz="1600" dirty="0" smtClean="0">
                <a:latin typeface="+mj-lt"/>
              </a:rPr>
              <a:t> 3514    </a:t>
            </a:r>
            <a:r>
              <a:rPr lang="en-IN" sz="1600" dirty="0" err="1" smtClean="0">
                <a:latin typeface="+mj-lt"/>
              </a:rPr>
              <a:t>pts</a:t>
            </a:r>
            <a:r>
              <a:rPr lang="en-IN" sz="1600" dirty="0" smtClean="0">
                <a:latin typeface="+mj-lt"/>
              </a:rPr>
              <a:t>/1   00:00:00    </a:t>
            </a:r>
            <a:r>
              <a:rPr lang="en-IN" sz="1600" dirty="0" err="1" smtClean="0">
                <a:latin typeface="+mj-lt"/>
              </a:rPr>
              <a:t>ps</a:t>
            </a:r>
            <a:r>
              <a:rPr lang="en-IN" sz="1600" dirty="0" smtClean="0">
                <a:latin typeface="+mj-lt"/>
              </a:rPr>
              <a:t> </a:t>
            </a:r>
            <a:endParaRPr lang="en-IN" sz="1600" dirty="0">
              <a:latin typeface="+mj-lt"/>
            </a:endParaRPr>
          </a:p>
        </p:txBody>
      </p:sp>
    </p:spTree>
    <p:extLst>
      <p:ext uri="{BB962C8B-B14F-4D97-AF65-F5344CB8AC3E}">
        <p14:creationId xmlns:p14="http://schemas.microsoft.com/office/powerpoint/2010/main" xmlns="" val="387299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1676400"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rgbClr val="FFFF00"/>
                </a:solidFill>
              </a:rPr>
              <a:t>File Permissions</a:t>
            </a:r>
          </a:p>
        </p:txBody>
      </p:sp>
      <p:sp>
        <p:nvSpPr>
          <p:cNvPr id="48131" name="Rectangle 3"/>
          <p:cNvSpPr>
            <a:spLocks noGrp="1" noChangeArrowheads="1"/>
          </p:cNvSpPr>
          <p:nvPr>
            <p:ph type="body" idx="1"/>
          </p:nvPr>
        </p:nvSpPr>
        <p:spPr>
          <a:xfrm>
            <a:off x="228600" y="1295400"/>
            <a:ext cx="8915400" cy="5181600"/>
          </a:xfrm>
        </p:spPr>
        <p:txBody>
          <a:bodyPr/>
          <a:lstStyle/>
          <a:p>
            <a:pPr>
              <a:lnSpc>
                <a:spcPct val="90000"/>
              </a:lnSpc>
            </a:pPr>
            <a:r>
              <a:rPr lang="en-US" sz="2400" b="1" dirty="0" smtClean="0">
                <a:latin typeface="+mj-lt"/>
              </a:rPr>
              <a:t>Files are owned by both a user and a group</a:t>
            </a:r>
          </a:p>
          <a:p>
            <a:pPr>
              <a:lnSpc>
                <a:spcPct val="90000"/>
              </a:lnSpc>
            </a:pPr>
            <a:r>
              <a:rPr lang="en-US" sz="2400" b="1" dirty="0" smtClean="0">
                <a:latin typeface="+mj-lt"/>
              </a:rPr>
              <a:t>Each file has 3 sets of permissions for</a:t>
            </a:r>
          </a:p>
          <a:p>
            <a:pPr lvl="1">
              <a:lnSpc>
                <a:spcPct val="90000"/>
              </a:lnSpc>
            </a:pPr>
            <a:r>
              <a:rPr lang="en-US" dirty="0" smtClean="0">
                <a:latin typeface="+mj-lt"/>
              </a:rPr>
              <a:t>Permissions for the </a:t>
            </a:r>
            <a:r>
              <a:rPr lang="en-US" b="1" dirty="0" smtClean="0">
                <a:latin typeface="+mj-lt"/>
              </a:rPr>
              <a:t>user</a:t>
            </a:r>
            <a:r>
              <a:rPr lang="en-US" dirty="0" smtClean="0">
                <a:latin typeface="+mj-lt"/>
              </a:rPr>
              <a:t> who owns it  (user permissions)</a:t>
            </a:r>
          </a:p>
          <a:p>
            <a:pPr lvl="1">
              <a:lnSpc>
                <a:spcPct val="90000"/>
              </a:lnSpc>
            </a:pPr>
            <a:r>
              <a:rPr lang="en-US" dirty="0" smtClean="0">
                <a:latin typeface="+mj-lt"/>
              </a:rPr>
              <a:t>Permissions for the </a:t>
            </a:r>
            <a:r>
              <a:rPr lang="en-US" b="1" dirty="0" smtClean="0">
                <a:latin typeface="+mj-lt"/>
              </a:rPr>
              <a:t>group</a:t>
            </a:r>
            <a:r>
              <a:rPr lang="en-US" dirty="0" smtClean="0">
                <a:latin typeface="+mj-lt"/>
              </a:rPr>
              <a:t> that owns it (group permissions)</a:t>
            </a:r>
          </a:p>
          <a:p>
            <a:pPr lvl="1">
              <a:lnSpc>
                <a:spcPct val="90000"/>
              </a:lnSpc>
            </a:pPr>
            <a:r>
              <a:rPr lang="en-US" dirty="0" smtClean="0">
                <a:latin typeface="+mj-lt"/>
              </a:rPr>
              <a:t>Permissions for </a:t>
            </a:r>
            <a:r>
              <a:rPr lang="en-US" b="1" dirty="0" smtClean="0">
                <a:latin typeface="+mj-lt"/>
              </a:rPr>
              <a:t>everyone</a:t>
            </a:r>
            <a:r>
              <a:rPr lang="en-US" dirty="0" smtClean="0">
                <a:latin typeface="+mj-lt"/>
              </a:rPr>
              <a:t> else (‘other’ or ‘world’ permissions)</a:t>
            </a:r>
          </a:p>
          <a:p>
            <a:pPr>
              <a:lnSpc>
                <a:spcPct val="90000"/>
              </a:lnSpc>
            </a:pPr>
            <a:endParaRPr lang="en-US" sz="2400" dirty="0" smtClean="0">
              <a:latin typeface="+mj-lt"/>
            </a:endParaRPr>
          </a:p>
          <a:p>
            <a:pPr>
              <a:lnSpc>
                <a:spcPct val="90000"/>
              </a:lnSpc>
            </a:pPr>
            <a:r>
              <a:rPr lang="en-US" sz="2400" b="1" dirty="0" smtClean="0">
                <a:latin typeface="+mj-lt"/>
              </a:rPr>
              <a:t>There are 3 types of permissions</a:t>
            </a:r>
          </a:p>
          <a:p>
            <a:pPr lvl="1">
              <a:lnSpc>
                <a:spcPct val="90000"/>
              </a:lnSpc>
            </a:pPr>
            <a:r>
              <a:rPr lang="en-US" b="1" dirty="0" smtClean="0">
                <a:latin typeface="+mj-lt"/>
              </a:rPr>
              <a:t>Read</a:t>
            </a:r>
            <a:r>
              <a:rPr lang="en-US" dirty="0" smtClean="0">
                <a:latin typeface="+mj-lt"/>
              </a:rPr>
              <a:t> (r) -- controls ability to read a file</a:t>
            </a:r>
          </a:p>
          <a:p>
            <a:pPr lvl="1">
              <a:lnSpc>
                <a:spcPct val="90000"/>
              </a:lnSpc>
            </a:pPr>
            <a:r>
              <a:rPr lang="en-US" b="1" dirty="0" smtClean="0">
                <a:latin typeface="+mj-lt"/>
              </a:rPr>
              <a:t>Write</a:t>
            </a:r>
            <a:r>
              <a:rPr lang="en-US" dirty="0" smtClean="0">
                <a:latin typeface="+mj-lt"/>
              </a:rPr>
              <a:t> (w) -- controls ability to write or change a file</a:t>
            </a:r>
          </a:p>
          <a:p>
            <a:pPr lvl="1">
              <a:lnSpc>
                <a:spcPct val="90000"/>
              </a:lnSpc>
            </a:pPr>
            <a:r>
              <a:rPr lang="en-US" b="1" dirty="0" smtClean="0">
                <a:latin typeface="+mj-lt"/>
              </a:rPr>
              <a:t>Executable (x)</a:t>
            </a:r>
            <a:r>
              <a:rPr lang="en-US" dirty="0" smtClean="0">
                <a:latin typeface="+mj-lt"/>
              </a:rPr>
              <a:t> -- controls whether or not a file can be executed as a program</a:t>
            </a:r>
          </a:p>
        </p:txBody>
      </p:sp>
    </p:spTree>
    <p:extLst>
      <p:ext uri="{BB962C8B-B14F-4D97-AF65-F5344CB8AC3E}">
        <p14:creationId xmlns:p14="http://schemas.microsoft.com/office/powerpoint/2010/main" xmlns="" val="18962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1600" dirty="0" smtClean="0"/>
              <a:t>The</a:t>
            </a:r>
            <a:r>
              <a:rPr lang="en-IN" sz="1600" dirty="0"/>
              <a:t> </a:t>
            </a:r>
            <a:r>
              <a:rPr lang="en-IN" sz="1600" b="1" dirty="0"/>
              <a:t>top</a:t>
            </a:r>
            <a:r>
              <a:rPr lang="en-IN" sz="1600" dirty="0"/>
              <a:t> program provides a dynamic real-time view of a running system. It can </a:t>
            </a:r>
            <a:r>
              <a:rPr lang="en-IN" sz="1600" dirty="0" err="1"/>
              <a:t>display</a:t>
            </a:r>
            <a:r>
              <a:rPr lang="en-IN" sz="1600" b="1" dirty="0" err="1"/>
              <a:t>system</a:t>
            </a:r>
            <a:r>
              <a:rPr lang="en-IN" sz="1600" dirty="0"/>
              <a:t> summary information as well as a list of </a:t>
            </a:r>
            <a:r>
              <a:rPr lang="en-IN" sz="1600" b="1" dirty="0"/>
              <a:t>tasks</a:t>
            </a:r>
            <a:r>
              <a:rPr lang="en-IN" sz="1600" dirty="0"/>
              <a:t> currently being managed by the Linux kernel</a:t>
            </a:r>
            <a:r>
              <a:rPr lang="en-IN" sz="1600" dirty="0" smtClean="0"/>
              <a:t>.</a:t>
            </a:r>
          </a:p>
          <a:p>
            <a:r>
              <a:rPr lang="en-IN" sz="1600" dirty="0"/>
              <a:t>it </a:t>
            </a:r>
            <a:r>
              <a:rPr lang="en-IN" sz="1600" dirty="0" smtClean="0"/>
              <a:t>shows </a:t>
            </a:r>
            <a:r>
              <a:rPr lang="en-IN" sz="1600" dirty="0"/>
              <a:t>information like </a:t>
            </a:r>
            <a:r>
              <a:rPr lang="en-IN" sz="1600" b="1" dirty="0"/>
              <a:t>tasks</a:t>
            </a:r>
            <a:r>
              <a:rPr lang="en-IN" sz="1600" dirty="0"/>
              <a:t>, </a:t>
            </a:r>
            <a:r>
              <a:rPr lang="en-IN" sz="1600" b="1" dirty="0" smtClean="0"/>
              <a:t>memory and</a:t>
            </a:r>
            <a:r>
              <a:rPr lang="en-IN" sz="1600" dirty="0"/>
              <a:t> </a:t>
            </a:r>
            <a:r>
              <a:rPr lang="en-IN" sz="1600" b="1" dirty="0" err="1" smtClean="0"/>
              <a:t>cpu</a:t>
            </a:r>
            <a:r>
              <a:rPr lang="en-IN" sz="1600" dirty="0" smtClean="0"/>
              <a:t>. </a:t>
            </a:r>
            <a:r>
              <a:rPr lang="en-IN" sz="1600" dirty="0"/>
              <a:t>Press ‘</a:t>
            </a:r>
            <a:r>
              <a:rPr lang="en-IN" sz="1600" b="1" dirty="0"/>
              <a:t>q</a:t>
            </a:r>
            <a:r>
              <a:rPr lang="en-IN" sz="1600" dirty="0"/>
              <a:t>‘ to quit window.</a:t>
            </a:r>
            <a:endParaRPr lang="en-IN" sz="1600" dirty="0" smtClean="0"/>
          </a:p>
          <a:p>
            <a:r>
              <a:rPr lang="en-IN" sz="1600" dirty="0"/>
              <a:t>It can sort the tasks by </a:t>
            </a:r>
            <a:r>
              <a:rPr lang="en-IN" sz="1600" dirty="0" smtClean="0"/>
              <a:t>CPU </a:t>
            </a:r>
            <a:r>
              <a:rPr lang="en-IN" sz="1600" dirty="0"/>
              <a:t>usage, memory usage and runtime</a:t>
            </a:r>
            <a:r>
              <a:rPr lang="en-IN" sz="1600" dirty="0" smtClean="0"/>
              <a:t>.</a:t>
            </a:r>
          </a:p>
          <a:p>
            <a:r>
              <a:rPr lang="en-IN" sz="1600" dirty="0" smtClean="0"/>
              <a:t> The </a:t>
            </a:r>
            <a:r>
              <a:rPr lang="en-IN" sz="1600" dirty="0"/>
              <a:t>display is updated every 5 seconds by default, but you can change that with the </a:t>
            </a:r>
            <a:r>
              <a:rPr lang="en-IN" sz="1600" b="1" dirty="0"/>
              <a:t>d</a:t>
            </a:r>
            <a:r>
              <a:rPr lang="en-IN" sz="1600" dirty="0"/>
              <a:t> command-line option</a:t>
            </a:r>
            <a:endParaRPr lang="en-IN" sz="1600" dirty="0" smtClean="0">
              <a:latin typeface="+mj-lt"/>
            </a:endParaRPr>
          </a:p>
          <a:p>
            <a:r>
              <a:rPr lang="en-US" sz="1600" dirty="0" smtClean="0">
                <a:latin typeface="+mj-lt"/>
              </a:rPr>
              <a:t>Switches used by top command are as follows:</a:t>
            </a:r>
          </a:p>
          <a:p>
            <a:pPr marL="0" indent="0">
              <a:buNone/>
            </a:pPr>
            <a:r>
              <a:rPr lang="en-US" sz="1600" dirty="0">
                <a:latin typeface="+mj-lt"/>
              </a:rPr>
              <a:t>	</a:t>
            </a:r>
            <a:r>
              <a:rPr lang="en-IN" sz="1600" b="1" dirty="0"/>
              <a:t>top</a:t>
            </a:r>
            <a:r>
              <a:rPr lang="en-IN" sz="1600" dirty="0"/>
              <a:t> </a:t>
            </a:r>
            <a:r>
              <a:rPr lang="en-IN" sz="1600" b="1" dirty="0" smtClean="0"/>
              <a:t>-</a:t>
            </a:r>
            <a:r>
              <a:rPr lang="en-IN" sz="1600" dirty="0" smtClean="0"/>
              <a:t> </a:t>
            </a:r>
            <a:r>
              <a:rPr lang="en-IN" sz="1600" dirty="0"/>
              <a:t>[</a:t>
            </a:r>
            <a:r>
              <a:rPr lang="en-IN" sz="1600" b="1" dirty="0" smtClean="0"/>
              <a:t>d</a:t>
            </a:r>
            <a:r>
              <a:rPr lang="en-IN" sz="1600" dirty="0"/>
              <a:t> </a:t>
            </a:r>
            <a:r>
              <a:rPr lang="en-IN" sz="1600" i="1" dirty="0"/>
              <a:t>delay</a:t>
            </a:r>
            <a:r>
              <a:rPr lang="en-IN" sz="1600" dirty="0"/>
              <a:t>] [</a:t>
            </a:r>
            <a:r>
              <a:rPr lang="en-IN" sz="1600" b="1" dirty="0"/>
              <a:t>p</a:t>
            </a:r>
            <a:r>
              <a:rPr lang="en-IN" sz="1600" dirty="0"/>
              <a:t> </a:t>
            </a:r>
            <a:r>
              <a:rPr lang="en-IN" sz="1600" i="1" dirty="0" err="1"/>
              <a:t>pid</a:t>
            </a:r>
            <a:r>
              <a:rPr lang="en-IN" sz="1600" dirty="0"/>
              <a:t>] [</a:t>
            </a:r>
            <a:r>
              <a:rPr lang="en-IN" sz="1600" b="1" dirty="0"/>
              <a:t>q</a:t>
            </a:r>
            <a:r>
              <a:rPr lang="en-IN" sz="1600" dirty="0"/>
              <a:t>] </a:t>
            </a:r>
            <a:r>
              <a:rPr lang="en-IN" sz="1600" dirty="0" smtClean="0"/>
              <a:t>[</a:t>
            </a:r>
            <a:r>
              <a:rPr lang="en-IN" sz="1600" b="1" dirty="0" err="1"/>
              <a:t>i</a:t>
            </a:r>
            <a:r>
              <a:rPr lang="en-IN" sz="1600" dirty="0"/>
              <a:t>] [</a:t>
            </a:r>
            <a:r>
              <a:rPr lang="en-IN" sz="1600" b="1" dirty="0"/>
              <a:t>n</a:t>
            </a:r>
            <a:r>
              <a:rPr lang="en-IN" sz="1600" dirty="0"/>
              <a:t> </a:t>
            </a:r>
            <a:r>
              <a:rPr lang="en-IN" sz="1600" i="1" dirty="0" err="1"/>
              <a:t>iter</a:t>
            </a:r>
            <a:r>
              <a:rPr lang="en-IN" sz="1600" dirty="0"/>
              <a:t>] </a:t>
            </a:r>
            <a:r>
              <a:rPr lang="en-IN" sz="1600" dirty="0" smtClean="0"/>
              <a:t>[</a:t>
            </a:r>
            <a:r>
              <a:rPr lang="en-IN" sz="1600" b="1" dirty="0" smtClean="0"/>
              <a:t>U user</a:t>
            </a:r>
            <a:r>
              <a:rPr lang="en-IN" sz="1600" dirty="0" smtClean="0"/>
              <a:t>]</a:t>
            </a:r>
          </a:p>
          <a:p>
            <a:r>
              <a:rPr lang="en-US" sz="1600" dirty="0" smtClean="0"/>
              <a:t>Field Descriptors are as follows:</a:t>
            </a:r>
          </a:p>
          <a:p>
            <a:pPr lvl="1"/>
            <a:r>
              <a:rPr lang="en-IN" sz="1200" b="1" dirty="0" smtClean="0"/>
              <a:t>PID </a:t>
            </a:r>
            <a:r>
              <a:rPr lang="en-IN" sz="1200" dirty="0" smtClean="0"/>
              <a:t>The </a:t>
            </a:r>
            <a:r>
              <a:rPr lang="en-IN" sz="1200" dirty="0"/>
              <a:t>process ID of each </a:t>
            </a:r>
            <a:r>
              <a:rPr lang="en-IN" sz="1200" dirty="0" smtClean="0"/>
              <a:t>task</a:t>
            </a:r>
          </a:p>
          <a:p>
            <a:pPr lvl="1"/>
            <a:r>
              <a:rPr lang="en-IN" sz="1200" dirty="0" smtClean="0"/>
              <a:t>.</a:t>
            </a:r>
            <a:r>
              <a:rPr lang="en-IN" sz="1200" b="1" dirty="0" smtClean="0"/>
              <a:t>PPID </a:t>
            </a:r>
            <a:r>
              <a:rPr lang="en-IN" sz="1200" dirty="0" smtClean="0"/>
              <a:t>The </a:t>
            </a:r>
            <a:r>
              <a:rPr lang="en-IN" sz="1200" dirty="0"/>
              <a:t>parent process ID each task</a:t>
            </a:r>
            <a:r>
              <a:rPr lang="en-IN" sz="1200" dirty="0" smtClean="0"/>
              <a:t>.</a:t>
            </a:r>
          </a:p>
          <a:p>
            <a:pPr lvl="1"/>
            <a:r>
              <a:rPr lang="en-IN" sz="1200" b="1" dirty="0" smtClean="0"/>
              <a:t>UID </a:t>
            </a:r>
            <a:r>
              <a:rPr lang="en-IN" sz="1200" dirty="0" smtClean="0"/>
              <a:t>The </a:t>
            </a:r>
            <a:r>
              <a:rPr lang="en-IN" sz="1200" dirty="0"/>
              <a:t>user ID of the task's owner</a:t>
            </a:r>
            <a:r>
              <a:rPr lang="en-IN" sz="1200" dirty="0" smtClean="0"/>
              <a:t>.</a:t>
            </a:r>
          </a:p>
          <a:p>
            <a:pPr lvl="1"/>
            <a:r>
              <a:rPr lang="en-IN" sz="1200" b="1" dirty="0" smtClean="0"/>
              <a:t>USER </a:t>
            </a:r>
            <a:r>
              <a:rPr lang="en-IN" sz="1200" dirty="0" smtClean="0"/>
              <a:t>The </a:t>
            </a:r>
            <a:r>
              <a:rPr lang="en-IN" sz="1200" dirty="0"/>
              <a:t>user name of the task's owner</a:t>
            </a:r>
            <a:r>
              <a:rPr lang="en-IN" sz="1200" dirty="0" smtClean="0"/>
              <a:t>.</a:t>
            </a:r>
          </a:p>
          <a:p>
            <a:pPr lvl="1"/>
            <a:r>
              <a:rPr lang="en-IN" sz="1200" b="1" dirty="0" smtClean="0"/>
              <a:t>PRI </a:t>
            </a:r>
            <a:r>
              <a:rPr lang="en-IN" sz="1200" dirty="0" smtClean="0"/>
              <a:t>The </a:t>
            </a:r>
            <a:r>
              <a:rPr lang="en-IN" sz="1200" dirty="0"/>
              <a:t>priority of the task</a:t>
            </a:r>
            <a:r>
              <a:rPr lang="en-IN" sz="1200" dirty="0" smtClean="0"/>
              <a:t>.</a:t>
            </a:r>
          </a:p>
          <a:p>
            <a:pPr lvl="1"/>
            <a:r>
              <a:rPr lang="en-US" sz="1200" dirty="0" smtClean="0"/>
              <a:t>Memory usage</a:t>
            </a:r>
          </a:p>
          <a:p>
            <a:pPr lvl="1"/>
            <a:r>
              <a:rPr lang="en-US" sz="1200" dirty="0" smtClean="0"/>
              <a:t>Percentage of CPU time</a:t>
            </a:r>
          </a:p>
          <a:p>
            <a:pPr lvl="1"/>
            <a:r>
              <a:rPr lang="en-US" sz="1200" dirty="0" smtClean="0"/>
              <a:t>Total number of processes</a:t>
            </a:r>
            <a:endParaRPr lang="en-IN" sz="1200" dirty="0" smtClean="0"/>
          </a:p>
          <a:p>
            <a:pPr marL="0" indent="0">
              <a:buNone/>
            </a:pPr>
            <a:endParaRPr lang="en-IN" sz="1600" dirty="0">
              <a:latin typeface="+mj-lt"/>
            </a:endParaRPr>
          </a:p>
        </p:txBody>
      </p:sp>
      <p:sp>
        <p:nvSpPr>
          <p:cNvPr id="4" name="Rectangle 2"/>
          <p:cNvSpPr txBox="1">
            <a:spLocks noChangeArrowheads="1"/>
          </p:cNvSpPr>
          <p:nvPr/>
        </p:nvSpPr>
        <p:spPr bwMode="auto">
          <a:xfrm>
            <a:off x="877410" y="0"/>
            <a:ext cx="8229600" cy="762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IN" sz="4000" dirty="0">
                <a:solidFill>
                  <a:srgbClr val="FFFF00"/>
                </a:solidFill>
              </a:rPr>
              <a:t>Top command </a:t>
            </a:r>
          </a:p>
        </p:txBody>
      </p:sp>
    </p:spTree>
    <p:extLst>
      <p:ext uri="{BB962C8B-B14F-4D97-AF65-F5344CB8AC3E}">
        <p14:creationId xmlns:p14="http://schemas.microsoft.com/office/powerpoint/2010/main" xmlns="" val="2657718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latin typeface="+mj-lt"/>
            </a:endParaRPr>
          </a:p>
          <a:p>
            <a:pPr marL="514350" indent="-514350">
              <a:buFont typeface="+mj-lt"/>
              <a:buAutoNum type="arabicPeriod"/>
            </a:pPr>
            <a:r>
              <a:rPr lang="en-US" sz="2000" b="1" dirty="0" smtClean="0">
                <a:latin typeface="+mj-lt"/>
              </a:rPr>
              <a:t>Interactive processes </a:t>
            </a:r>
            <a:r>
              <a:rPr lang="en-US" sz="2000" dirty="0" smtClean="0">
                <a:latin typeface="+mj-lt"/>
              </a:rPr>
              <a:t>: that are associated with terminals.</a:t>
            </a:r>
          </a:p>
          <a:p>
            <a:pPr marL="514350" indent="-514350">
              <a:buFont typeface="+mj-lt"/>
              <a:buAutoNum type="arabicPeriod"/>
            </a:pPr>
            <a:r>
              <a:rPr lang="en-US" sz="2000" b="1" dirty="0" smtClean="0">
                <a:latin typeface="+mj-lt"/>
              </a:rPr>
              <a:t>Automatic processes </a:t>
            </a:r>
            <a:r>
              <a:rPr lang="en-US" sz="2000" dirty="0" smtClean="0">
                <a:latin typeface="+mj-lt"/>
              </a:rPr>
              <a:t>: Automatic or batch processes are not connected to a terminal. Rather, these are tasks that can be queued into a spooler area, where they wait to be executed on a FIFO (first-in, first-out) basis.</a:t>
            </a:r>
          </a:p>
          <a:p>
            <a:pPr marL="514350" indent="-514350">
              <a:buFont typeface="+mj-lt"/>
              <a:buAutoNum type="arabicPeriod"/>
            </a:pPr>
            <a:r>
              <a:rPr lang="en-US" sz="2000" b="1" dirty="0" smtClean="0">
                <a:latin typeface="+mj-lt"/>
              </a:rPr>
              <a:t>Daemons </a:t>
            </a:r>
            <a:r>
              <a:rPr lang="en-US" sz="2000" dirty="0" smtClean="0">
                <a:latin typeface="+mj-lt"/>
              </a:rPr>
              <a:t>: Daemons are server processes that run continuously. Most of the time, they are initialized at system startup and then wait in the background until their service is required. After the system is booted, the network daemon just sits and waits until a client program, such as an FTP client, needs to connect.</a:t>
            </a:r>
          </a:p>
          <a:p>
            <a:pPr marL="0" indent="0">
              <a:buNone/>
            </a:pPr>
            <a:endParaRPr lang="en-IN" dirty="0">
              <a:latin typeface="+mj-lt"/>
            </a:endParaRPr>
          </a:p>
        </p:txBody>
      </p:sp>
      <p:sp>
        <p:nvSpPr>
          <p:cNvPr id="4" name="Rectangle 1026"/>
          <p:cNvSpPr txBox="1">
            <a:spLocks noChangeArrowheads="1"/>
          </p:cNvSpPr>
          <p:nvPr/>
        </p:nvSpPr>
        <p:spPr>
          <a:xfrm>
            <a:off x="1115616" y="0"/>
            <a:ext cx="7653536"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altLang="zh-TW" sz="3600" b="1" kern="0" dirty="0" smtClean="0">
                <a:solidFill>
                  <a:srgbClr val="FFFF00"/>
                </a:solidFill>
              </a:rPr>
              <a:t>Types of Process </a:t>
            </a:r>
          </a:p>
        </p:txBody>
      </p:sp>
    </p:spTree>
    <p:extLst>
      <p:ext uri="{BB962C8B-B14F-4D97-AF65-F5344CB8AC3E}">
        <p14:creationId xmlns:p14="http://schemas.microsoft.com/office/powerpoint/2010/main" xmlns="" val="3351908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475656" y="116632"/>
            <a:ext cx="7556376" cy="1143000"/>
          </a:xfrm>
        </p:spPr>
        <p:txBody>
          <a:bodyPr/>
          <a:lstStyle/>
          <a:p>
            <a:pPr eaLnBrk="1" hangingPunct="1"/>
            <a:r>
              <a:rPr lang="en-US" altLang="zh-TW" sz="3200" b="1" dirty="0" err="1" smtClean="0">
                <a:solidFill>
                  <a:srgbClr val="FFFF00"/>
                </a:solidFill>
              </a:rPr>
              <a:t>Interprocess</a:t>
            </a:r>
            <a:r>
              <a:rPr lang="en-US" altLang="zh-TW" sz="3200" b="1" dirty="0" smtClean="0">
                <a:solidFill>
                  <a:srgbClr val="FFFF00"/>
                </a:solidFill>
              </a:rPr>
              <a:t> Communication Mechanisms </a:t>
            </a:r>
          </a:p>
        </p:txBody>
      </p:sp>
      <p:sp>
        <p:nvSpPr>
          <p:cNvPr id="55299" name="Rectangle 3"/>
          <p:cNvSpPr>
            <a:spLocks noGrp="1" noChangeArrowheads="1"/>
          </p:cNvSpPr>
          <p:nvPr>
            <p:ph type="subTitle" idx="1"/>
          </p:nvPr>
        </p:nvSpPr>
        <p:spPr>
          <a:xfrm>
            <a:off x="755576" y="1556792"/>
            <a:ext cx="7776864" cy="4032448"/>
          </a:xfrm>
        </p:spPr>
        <p:txBody>
          <a:bodyPr/>
          <a:lstStyle/>
          <a:p>
            <a:pPr marL="457200" indent="-457200" algn="l">
              <a:spcBef>
                <a:spcPct val="5000"/>
              </a:spcBef>
              <a:buFont typeface="Arial" pitchFamily="34" charset="0"/>
              <a:buChar char="•"/>
            </a:pPr>
            <a:r>
              <a:rPr lang="en-IN" sz="2000" dirty="0" smtClean="0">
                <a:latin typeface="+mj-lt"/>
              </a:rPr>
              <a:t>Processes </a:t>
            </a:r>
            <a:r>
              <a:rPr lang="en-IN" sz="2000" dirty="0">
                <a:latin typeface="+mj-lt"/>
              </a:rPr>
              <a:t>communicate with each other and with the kernel to coordinate their activities</a:t>
            </a:r>
            <a:r>
              <a:rPr lang="en-US" altLang="zh-TW" sz="2000" dirty="0" smtClean="0">
                <a:latin typeface="+mj-lt"/>
              </a:rPr>
              <a:t>The Linux IPC facilities provide a method for multiple processes to communicate with one another. </a:t>
            </a:r>
          </a:p>
          <a:p>
            <a:pPr marL="457200" indent="-457200" algn="l">
              <a:spcBef>
                <a:spcPct val="5000"/>
              </a:spcBef>
              <a:buFont typeface="Arial" pitchFamily="34" charset="0"/>
              <a:buChar char="•"/>
            </a:pPr>
            <a:endParaRPr lang="en-US" altLang="zh-TW" sz="2000" dirty="0" smtClean="0">
              <a:latin typeface="+mj-lt"/>
            </a:endParaRPr>
          </a:p>
          <a:p>
            <a:pPr marL="457200" indent="-457200" algn="l">
              <a:spcBef>
                <a:spcPct val="5000"/>
              </a:spcBef>
              <a:buFont typeface="Arial" pitchFamily="34" charset="0"/>
              <a:buChar char="•"/>
            </a:pPr>
            <a:r>
              <a:rPr lang="en-US" altLang="zh-TW" sz="2000" dirty="0" smtClean="0">
                <a:latin typeface="+mj-lt"/>
              </a:rPr>
              <a:t>Linux supports a number of different IPC mechanisms such as</a:t>
            </a:r>
          </a:p>
          <a:p>
            <a:pPr marL="457200" indent="-457200" algn="l">
              <a:spcBef>
                <a:spcPct val="5000"/>
              </a:spcBef>
              <a:buFont typeface="Arial" pitchFamily="34" charset="0"/>
              <a:buChar char="•"/>
            </a:pPr>
            <a:endParaRPr lang="en-US" altLang="zh-TW" sz="2000" dirty="0" smtClean="0">
              <a:latin typeface="+mj-lt"/>
            </a:endParaRPr>
          </a:p>
          <a:p>
            <a:pPr marL="457200" indent="-457200" algn="l" eaLnBrk="1" hangingPunct="1">
              <a:spcBef>
                <a:spcPct val="5000"/>
              </a:spcBef>
              <a:buFont typeface="+mj-lt"/>
              <a:buAutoNum type="arabicPeriod"/>
            </a:pPr>
            <a:r>
              <a:rPr lang="en-US" altLang="zh-TW" sz="2000" dirty="0" smtClean="0">
                <a:latin typeface="+mj-lt"/>
              </a:rPr>
              <a:t>Pipes</a:t>
            </a:r>
          </a:p>
          <a:p>
            <a:pPr marL="457200" indent="-457200" algn="l" eaLnBrk="1" hangingPunct="1">
              <a:spcBef>
                <a:spcPct val="5000"/>
              </a:spcBef>
              <a:buFont typeface="+mj-lt"/>
              <a:buAutoNum type="arabicPeriod"/>
            </a:pPr>
            <a:r>
              <a:rPr lang="en-US" altLang="zh-TW" sz="2000" dirty="0" smtClean="0">
                <a:latin typeface="+mj-lt"/>
              </a:rPr>
              <a:t>FIFO</a:t>
            </a:r>
          </a:p>
          <a:p>
            <a:pPr marL="457200" indent="-457200" algn="l">
              <a:spcBef>
                <a:spcPct val="5000"/>
              </a:spcBef>
              <a:buFont typeface="+mj-lt"/>
              <a:buAutoNum type="arabicPeriod"/>
            </a:pPr>
            <a:r>
              <a:rPr lang="en-US" altLang="zh-TW" sz="2000" dirty="0"/>
              <a:t>Signals</a:t>
            </a:r>
          </a:p>
          <a:p>
            <a:pPr marL="457200" indent="-457200" algn="l" eaLnBrk="1" hangingPunct="1">
              <a:spcBef>
                <a:spcPct val="5000"/>
              </a:spcBef>
              <a:buFont typeface="+mj-lt"/>
              <a:buAutoNum type="arabicPeriod"/>
            </a:pPr>
            <a:r>
              <a:rPr lang="en-US" altLang="zh-TW" sz="2000" dirty="0" smtClean="0">
                <a:latin typeface="+mj-lt"/>
              </a:rPr>
              <a:t>System V IPC</a:t>
            </a:r>
          </a:p>
          <a:p>
            <a:pPr algn="l" eaLnBrk="1" hangingPunct="1">
              <a:spcBef>
                <a:spcPct val="5000"/>
              </a:spcBef>
            </a:pPr>
            <a:r>
              <a:rPr lang="en-US" altLang="zh-TW" sz="2000" dirty="0" smtClean="0">
                <a:latin typeface="+mj-lt"/>
              </a:rPr>
              <a:t>		Message Queues</a:t>
            </a:r>
          </a:p>
          <a:p>
            <a:pPr algn="l" eaLnBrk="1" hangingPunct="1">
              <a:spcBef>
                <a:spcPct val="5000"/>
              </a:spcBef>
            </a:pPr>
            <a:r>
              <a:rPr lang="en-US" altLang="zh-TW" sz="2000" dirty="0">
                <a:latin typeface="+mj-lt"/>
              </a:rPr>
              <a:t>	</a:t>
            </a:r>
            <a:r>
              <a:rPr lang="en-US" altLang="zh-TW" sz="2000" dirty="0" smtClean="0">
                <a:latin typeface="+mj-lt"/>
              </a:rPr>
              <a:t>	Semaphores</a:t>
            </a:r>
          </a:p>
          <a:p>
            <a:pPr algn="l" eaLnBrk="1" hangingPunct="1">
              <a:spcBef>
                <a:spcPct val="5000"/>
              </a:spcBef>
            </a:pPr>
            <a:r>
              <a:rPr lang="en-US" altLang="zh-TW" sz="2000" dirty="0">
                <a:latin typeface="+mj-lt"/>
              </a:rPr>
              <a:t>	</a:t>
            </a:r>
            <a:r>
              <a:rPr lang="en-US" altLang="zh-TW" sz="2000" dirty="0" smtClean="0">
                <a:latin typeface="+mj-lt"/>
              </a:rPr>
              <a:t>	Shared Memory</a:t>
            </a:r>
          </a:p>
        </p:txBody>
      </p:sp>
    </p:spTree>
    <p:extLst>
      <p:ext uri="{BB962C8B-B14F-4D97-AF65-F5344CB8AC3E}">
        <p14:creationId xmlns:p14="http://schemas.microsoft.com/office/powerpoint/2010/main" xmlns="" val="1709187813"/>
      </p:ext>
    </p:extLst>
  </p:cSld>
  <p:clrMapOvr>
    <a:masterClrMapping/>
  </p:clrMapOvr>
  <mc:AlternateContent xmlns:mc="http://schemas.openxmlformats.org/markup-compatibility/2006">
    <mc:Choice xmlns:p14="http://schemas.microsoft.com/office/powerpoint/2010/main" xmlns="" Requires="p14">
      <p:transition spd="slow" p14:dur="2000" advTm="5000"/>
    </mc:Choice>
    <mc:Fallback>
      <p:transition spd="slow"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ChangeArrowheads="1"/>
          </p:cNvSpPr>
          <p:nvPr/>
        </p:nvSpPr>
        <p:spPr bwMode="auto">
          <a:xfrm>
            <a:off x="360363" y="1066800"/>
            <a:ext cx="8326437" cy="4462760"/>
          </a:xfrm>
          <a:prstGeom prst="rect">
            <a:avLst/>
          </a:prstGeom>
          <a:noFill/>
          <a:ln w="9525">
            <a:noFill/>
            <a:miter lim="800000"/>
            <a:headEnd/>
            <a:tailEnd/>
          </a:ln>
        </p:spPr>
        <p:txBody>
          <a:bodyPr wrap="square">
            <a:spAutoFit/>
          </a:bodyPr>
          <a:lstStyle/>
          <a:p>
            <a:pPr marL="514350" indent="-514350" algn="just">
              <a:buFont typeface="Times New Roman" pitchFamily="18" charset="0"/>
              <a:buAutoNum type="arabicPeriod"/>
            </a:pPr>
            <a:r>
              <a:rPr lang="en-US" sz="2000" b="1" dirty="0"/>
              <a:t>Shared memory</a:t>
            </a:r>
            <a:r>
              <a:rPr lang="en-US" sz="2000" dirty="0"/>
              <a:t> permits processes to communicate by simply reading and writing to a specified memory location</a:t>
            </a:r>
            <a:r>
              <a:rPr lang="en-US" sz="2000" dirty="0" smtClean="0"/>
              <a:t>.</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Mapped memory </a:t>
            </a:r>
            <a:r>
              <a:rPr lang="en-US" sz="2000" dirty="0"/>
              <a:t>is similar to shared memory, </a:t>
            </a:r>
            <a:r>
              <a:rPr lang="en-US" sz="2000" b="1" dirty="0"/>
              <a:t>except that it is associated with a file </a:t>
            </a:r>
            <a:r>
              <a:rPr lang="en-US" sz="2000" dirty="0"/>
              <a:t>in the </a:t>
            </a:r>
            <a:r>
              <a:rPr lang="en-US" sz="2000" dirty="0" err="1"/>
              <a:t>filesystem</a:t>
            </a:r>
            <a:r>
              <a:rPr lang="en-US" sz="2000" dirty="0" smtClean="0"/>
              <a:t>.</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Pipes</a:t>
            </a:r>
            <a:r>
              <a:rPr lang="en-US" sz="2000" dirty="0"/>
              <a:t> permit sequential communication from one process to a related process</a:t>
            </a:r>
            <a:r>
              <a:rPr lang="en-US" sz="2000" dirty="0" smtClean="0"/>
              <a:t>.</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FIFOs</a:t>
            </a:r>
            <a:r>
              <a:rPr lang="en-US" sz="2000" dirty="0"/>
              <a:t> are similar to pipes, except that </a:t>
            </a:r>
            <a:r>
              <a:rPr lang="en-US" sz="2000" b="1" dirty="0"/>
              <a:t>unrelated processes </a:t>
            </a:r>
            <a:r>
              <a:rPr lang="en-US" sz="2000" dirty="0"/>
              <a:t>can communicate because the pipe is given a name in the </a:t>
            </a:r>
            <a:r>
              <a:rPr lang="en-US" sz="2000" dirty="0" smtClean="0"/>
              <a:t>file system.</a:t>
            </a:r>
          </a:p>
          <a:p>
            <a:pPr marL="514350" indent="-514350" algn="just">
              <a:buFont typeface="Times New Roman" pitchFamily="18" charset="0"/>
              <a:buAutoNum type="arabicPeriod"/>
            </a:pPr>
            <a:endParaRPr lang="en-US" sz="2000" dirty="0"/>
          </a:p>
          <a:p>
            <a:pPr marL="514350" indent="-514350" algn="just">
              <a:buFont typeface="Times New Roman" pitchFamily="18" charset="0"/>
              <a:buAutoNum type="arabicPeriod"/>
            </a:pPr>
            <a:r>
              <a:rPr lang="en-US" sz="2000" b="1" dirty="0"/>
              <a:t>Sockets</a:t>
            </a:r>
            <a:r>
              <a:rPr lang="en-US" sz="2000" dirty="0"/>
              <a:t> support communication between unrelated processes even on </a:t>
            </a:r>
            <a:r>
              <a:rPr lang="en-US" sz="2000" b="1" dirty="0"/>
              <a:t>different computers</a:t>
            </a:r>
            <a:r>
              <a:rPr lang="en-US" sz="2400" b="1" dirty="0"/>
              <a:t>.</a:t>
            </a:r>
          </a:p>
        </p:txBody>
      </p:sp>
      <p:sp>
        <p:nvSpPr>
          <p:cNvPr id="93187" name="Rectangle 2"/>
          <p:cNvSpPr>
            <a:spLocks noChangeArrowheads="1"/>
          </p:cNvSpPr>
          <p:nvPr/>
        </p:nvSpPr>
        <p:spPr bwMode="auto">
          <a:xfrm>
            <a:off x="1447800" y="152400"/>
            <a:ext cx="7696200" cy="585788"/>
          </a:xfrm>
          <a:prstGeom prst="rect">
            <a:avLst/>
          </a:prstGeom>
          <a:noFill/>
          <a:ln w="9525">
            <a:noFill/>
            <a:miter lim="800000"/>
            <a:headEnd/>
            <a:tailEnd/>
          </a:ln>
        </p:spPr>
        <p:txBody>
          <a:bodyPr>
            <a:spAutoFit/>
          </a:bodyPr>
          <a:lstStyle/>
          <a:p>
            <a:r>
              <a:rPr lang="en-US" sz="3200" b="1" dirty="0">
                <a:solidFill>
                  <a:srgbClr val="FFFF00"/>
                </a:solidFill>
                <a:latin typeface="+mj-lt"/>
              </a:rPr>
              <a:t> </a:t>
            </a:r>
            <a:r>
              <a:rPr lang="en-US" sz="2800" b="1" dirty="0">
                <a:solidFill>
                  <a:srgbClr val="FFFF00"/>
                </a:solidFill>
                <a:latin typeface="+mj-lt"/>
              </a:rPr>
              <a:t>Types of </a:t>
            </a:r>
            <a:r>
              <a:rPr lang="en-US" sz="2800" b="1" dirty="0" err="1">
                <a:solidFill>
                  <a:srgbClr val="FFFF00"/>
                </a:solidFill>
                <a:latin typeface="+mj-lt"/>
              </a:rPr>
              <a:t>Interprocess</a:t>
            </a:r>
            <a:r>
              <a:rPr lang="en-US" sz="2800" b="1" dirty="0">
                <a:solidFill>
                  <a:srgbClr val="FFFF00"/>
                </a:solidFill>
                <a:latin typeface="+mj-lt"/>
              </a:rPr>
              <a:t> Communication:</a:t>
            </a:r>
            <a:endParaRPr lang="en-US" sz="3200" dirty="0">
              <a:solidFill>
                <a:srgbClr val="FFFF00"/>
              </a:solidFill>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57200" y="228600"/>
            <a:ext cx="8229600" cy="457200"/>
          </a:xfrm>
          <a:prstGeom prst="rect">
            <a:avLst/>
          </a:prstGeom>
          <a:noFill/>
          <a:ln w="9525">
            <a:noFill/>
            <a:miter lim="800000"/>
            <a:headEnd/>
            <a:tailEnd/>
          </a:ln>
        </p:spPr>
        <p:txBody>
          <a:bodyPr anchor="ctr"/>
          <a:lstStyle/>
          <a:p>
            <a:pPr algn="ctr"/>
            <a:r>
              <a:rPr lang="en-US" sz="4800">
                <a:solidFill>
                  <a:srgbClr val="FFFF00"/>
                </a:solidFill>
              </a:rPr>
              <a:t>Pipe</a:t>
            </a:r>
          </a:p>
        </p:txBody>
      </p:sp>
      <p:sp>
        <p:nvSpPr>
          <p:cNvPr id="94211" name="Rectangle 3"/>
          <p:cNvSpPr>
            <a:spLocks noChangeArrowheads="1"/>
          </p:cNvSpPr>
          <p:nvPr/>
        </p:nvSpPr>
        <p:spPr bwMode="auto">
          <a:xfrm>
            <a:off x="457200" y="990600"/>
            <a:ext cx="8458200" cy="1447800"/>
          </a:xfrm>
          <a:prstGeom prst="rect">
            <a:avLst/>
          </a:prstGeom>
          <a:noFill/>
          <a:ln w="9525">
            <a:noFill/>
            <a:miter lim="800000"/>
            <a:headEnd/>
            <a:tailEnd/>
          </a:ln>
        </p:spPr>
        <p:txBody>
          <a:bodyPr/>
          <a:lstStyle/>
          <a:p>
            <a:pPr>
              <a:spcBef>
                <a:spcPct val="20000"/>
              </a:spcBef>
              <a:buClr>
                <a:schemeClr val="tx1"/>
              </a:buClr>
            </a:pPr>
            <a:r>
              <a:rPr lang="en-US" sz="3200" b="1" dirty="0">
                <a:solidFill>
                  <a:schemeClr val="tx1"/>
                </a:solidFill>
                <a:latin typeface="+mj-lt"/>
              </a:rPr>
              <a:t>Pipe: </a:t>
            </a:r>
            <a:r>
              <a:rPr lang="en-US" sz="3200" dirty="0">
                <a:solidFill>
                  <a:schemeClr val="tx1"/>
                </a:solidFill>
                <a:latin typeface="+mj-lt"/>
              </a:rPr>
              <a:t>For communication between related processes on a system</a:t>
            </a:r>
          </a:p>
        </p:txBody>
      </p:sp>
      <p:grpSp>
        <p:nvGrpSpPr>
          <p:cNvPr id="2" name="Group 18"/>
          <p:cNvGrpSpPr>
            <a:grpSpLocks/>
          </p:cNvGrpSpPr>
          <p:nvPr/>
        </p:nvGrpSpPr>
        <p:grpSpPr bwMode="auto">
          <a:xfrm>
            <a:off x="1905000" y="2514600"/>
            <a:ext cx="4953000" cy="3733800"/>
            <a:chOff x="1200" y="1824"/>
            <a:chExt cx="3120" cy="2352"/>
          </a:xfrm>
        </p:grpSpPr>
        <p:sp>
          <p:nvSpPr>
            <p:cNvPr id="94213" name="Oval 4"/>
            <p:cNvSpPr>
              <a:spLocks noChangeArrowheads="1"/>
            </p:cNvSpPr>
            <p:nvPr/>
          </p:nvSpPr>
          <p:spPr bwMode="auto">
            <a:xfrm>
              <a:off x="1440" y="1824"/>
              <a:ext cx="528" cy="528"/>
            </a:xfrm>
            <a:prstGeom prst="ellipse">
              <a:avLst/>
            </a:prstGeom>
            <a:solidFill>
              <a:srgbClr val="FFFF66"/>
            </a:solidFill>
            <a:ln w="9525">
              <a:solidFill>
                <a:schemeClr val="tx1"/>
              </a:solidFill>
              <a:round/>
              <a:headEnd/>
              <a:tailEnd/>
            </a:ln>
          </p:spPr>
          <p:txBody>
            <a:bodyPr wrap="none" anchor="ctr"/>
            <a:lstStyle/>
            <a:p>
              <a:endParaRPr lang="en-US"/>
            </a:p>
          </p:txBody>
        </p:sp>
        <p:sp>
          <p:nvSpPr>
            <p:cNvPr id="94214" name="Text Box 5"/>
            <p:cNvSpPr txBox="1">
              <a:spLocks noChangeArrowheads="1"/>
            </p:cNvSpPr>
            <p:nvPr/>
          </p:nvSpPr>
          <p:spPr bwMode="auto">
            <a:xfrm>
              <a:off x="1488" y="1920"/>
              <a:ext cx="432"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P1</a:t>
              </a:r>
            </a:p>
          </p:txBody>
        </p:sp>
        <p:sp>
          <p:nvSpPr>
            <p:cNvPr id="94215" name="Oval 6"/>
            <p:cNvSpPr>
              <a:spLocks noChangeArrowheads="1"/>
            </p:cNvSpPr>
            <p:nvPr/>
          </p:nvSpPr>
          <p:spPr bwMode="auto">
            <a:xfrm>
              <a:off x="3408" y="1824"/>
              <a:ext cx="528" cy="528"/>
            </a:xfrm>
            <a:prstGeom prst="ellipse">
              <a:avLst/>
            </a:prstGeom>
            <a:solidFill>
              <a:srgbClr val="FFFF66"/>
            </a:solidFill>
            <a:ln w="9525">
              <a:solidFill>
                <a:schemeClr val="tx1"/>
              </a:solidFill>
              <a:round/>
              <a:headEnd/>
              <a:tailEnd/>
            </a:ln>
          </p:spPr>
          <p:txBody>
            <a:bodyPr wrap="none" anchor="ctr"/>
            <a:lstStyle/>
            <a:p>
              <a:endParaRPr lang="en-US"/>
            </a:p>
          </p:txBody>
        </p:sp>
        <p:sp>
          <p:nvSpPr>
            <p:cNvPr id="94216" name="Text Box 7"/>
            <p:cNvSpPr txBox="1">
              <a:spLocks noChangeArrowheads="1"/>
            </p:cNvSpPr>
            <p:nvPr/>
          </p:nvSpPr>
          <p:spPr bwMode="auto">
            <a:xfrm>
              <a:off x="3456" y="1920"/>
              <a:ext cx="432"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P2</a:t>
              </a:r>
            </a:p>
          </p:txBody>
        </p:sp>
        <p:sp>
          <p:nvSpPr>
            <p:cNvPr id="94217" name="Rectangle 8"/>
            <p:cNvSpPr>
              <a:spLocks noChangeArrowheads="1"/>
            </p:cNvSpPr>
            <p:nvPr/>
          </p:nvSpPr>
          <p:spPr bwMode="auto">
            <a:xfrm>
              <a:off x="1200" y="2784"/>
              <a:ext cx="3120" cy="110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4218" name="Text Box 9"/>
            <p:cNvSpPr txBox="1">
              <a:spLocks noChangeArrowheads="1"/>
            </p:cNvSpPr>
            <p:nvPr/>
          </p:nvSpPr>
          <p:spPr bwMode="auto">
            <a:xfrm>
              <a:off x="1200" y="3888"/>
              <a:ext cx="3120"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UNIX/Linux System</a:t>
              </a:r>
            </a:p>
          </p:txBody>
        </p:sp>
        <p:sp>
          <p:nvSpPr>
            <p:cNvPr id="94219" name="Oval 10"/>
            <p:cNvSpPr>
              <a:spLocks noChangeArrowheads="1"/>
            </p:cNvSpPr>
            <p:nvPr/>
          </p:nvSpPr>
          <p:spPr bwMode="auto">
            <a:xfrm>
              <a:off x="3216" y="3024"/>
              <a:ext cx="144" cy="480"/>
            </a:xfrm>
            <a:prstGeom prst="ellipse">
              <a:avLst/>
            </a:prstGeom>
            <a:solidFill>
              <a:srgbClr val="00FF00"/>
            </a:solidFill>
            <a:ln w="9525">
              <a:solidFill>
                <a:srgbClr val="00FF00"/>
              </a:solidFill>
              <a:round/>
              <a:headEnd/>
              <a:tailEnd/>
            </a:ln>
          </p:spPr>
          <p:txBody>
            <a:bodyPr wrap="none" anchor="ctr"/>
            <a:lstStyle/>
            <a:p>
              <a:endParaRPr lang="en-US"/>
            </a:p>
          </p:txBody>
        </p:sp>
        <p:sp>
          <p:nvSpPr>
            <p:cNvPr id="94220" name="Rectangle 11"/>
            <p:cNvSpPr>
              <a:spLocks noChangeArrowheads="1"/>
            </p:cNvSpPr>
            <p:nvPr/>
          </p:nvSpPr>
          <p:spPr bwMode="auto">
            <a:xfrm>
              <a:off x="2112" y="3024"/>
              <a:ext cx="1152" cy="480"/>
            </a:xfrm>
            <a:prstGeom prst="rect">
              <a:avLst/>
            </a:prstGeom>
            <a:solidFill>
              <a:srgbClr val="00FF00"/>
            </a:solidFill>
            <a:ln w="9525">
              <a:solidFill>
                <a:srgbClr val="00FF00"/>
              </a:solidFill>
              <a:miter lim="800000"/>
              <a:headEnd/>
              <a:tailEnd/>
            </a:ln>
          </p:spPr>
          <p:txBody>
            <a:bodyPr wrap="none" anchor="ctr"/>
            <a:lstStyle/>
            <a:p>
              <a:endParaRPr lang="en-US"/>
            </a:p>
          </p:txBody>
        </p:sp>
        <p:sp>
          <p:nvSpPr>
            <p:cNvPr id="94221" name="Oval 12"/>
            <p:cNvSpPr>
              <a:spLocks noChangeArrowheads="1"/>
            </p:cNvSpPr>
            <p:nvPr/>
          </p:nvSpPr>
          <p:spPr bwMode="auto">
            <a:xfrm>
              <a:off x="2016" y="3024"/>
              <a:ext cx="144" cy="480"/>
            </a:xfrm>
            <a:prstGeom prst="ellipse">
              <a:avLst/>
            </a:prstGeom>
            <a:solidFill>
              <a:srgbClr val="00FF00"/>
            </a:solidFill>
            <a:ln w="9525">
              <a:solidFill>
                <a:schemeClr val="tx1"/>
              </a:solidFill>
              <a:round/>
              <a:headEnd/>
              <a:tailEnd/>
            </a:ln>
          </p:spPr>
          <p:txBody>
            <a:bodyPr wrap="none" anchor="ctr"/>
            <a:lstStyle/>
            <a:p>
              <a:endParaRPr lang="en-US"/>
            </a:p>
          </p:txBody>
        </p:sp>
        <p:sp>
          <p:nvSpPr>
            <p:cNvPr id="94222" name="Line 13"/>
            <p:cNvSpPr>
              <a:spLocks noChangeShapeType="1"/>
            </p:cNvSpPr>
            <p:nvPr/>
          </p:nvSpPr>
          <p:spPr bwMode="auto">
            <a:xfrm>
              <a:off x="3696" y="2352"/>
              <a:ext cx="0" cy="912"/>
            </a:xfrm>
            <a:prstGeom prst="line">
              <a:avLst/>
            </a:prstGeom>
            <a:noFill/>
            <a:ln w="57150">
              <a:solidFill>
                <a:schemeClr val="tx1"/>
              </a:solidFill>
              <a:round/>
              <a:headEnd/>
              <a:tailEnd/>
            </a:ln>
          </p:spPr>
          <p:txBody>
            <a:bodyPr/>
            <a:lstStyle/>
            <a:p>
              <a:endParaRPr lang="en-US"/>
            </a:p>
          </p:txBody>
        </p:sp>
        <p:sp>
          <p:nvSpPr>
            <p:cNvPr id="94223" name="Line 14"/>
            <p:cNvSpPr>
              <a:spLocks noChangeShapeType="1"/>
            </p:cNvSpPr>
            <p:nvPr/>
          </p:nvSpPr>
          <p:spPr bwMode="auto">
            <a:xfrm flipH="1">
              <a:off x="3360" y="3264"/>
              <a:ext cx="336" cy="0"/>
            </a:xfrm>
            <a:prstGeom prst="line">
              <a:avLst/>
            </a:prstGeom>
            <a:noFill/>
            <a:ln w="57150">
              <a:solidFill>
                <a:schemeClr val="tx1"/>
              </a:solidFill>
              <a:round/>
              <a:headEnd/>
              <a:tailEnd type="triangle" w="med" len="med"/>
            </a:ln>
          </p:spPr>
          <p:txBody>
            <a:bodyPr/>
            <a:lstStyle/>
            <a:p>
              <a:endParaRPr lang="en-US"/>
            </a:p>
          </p:txBody>
        </p:sp>
        <p:sp>
          <p:nvSpPr>
            <p:cNvPr id="94224" name="Line 15"/>
            <p:cNvSpPr>
              <a:spLocks noChangeShapeType="1"/>
            </p:cNvSpPr>
            <p:nvPr/>
          </p:nvSpPr>
          <p:spPr bwMode="auto">
            <a:xfrm flipH="1">
              <a:off x="1728" y="3264"/>
              <a:ext cx="384" cy="0"/>
            </a:xfrm>
            <a:prstGeom prst="line">
              <a:avLst/>
            </a:prstGeom>
            <a:noFill/>
            <a:ln w="57150">
              <a:solidFill>
                <a:schemeClr val="tx1"/>
              </a:solidFill>
              <a:round/>
              <a:headEnd/>
              <a:tailEnd/>
            </a:ln>
          </p:spPr>
          <p:txBody>
            <a:bodyPr/>
            <a:lstStyle/>
            <a:p>
              <a:endParaRPr lang="en-US"/>
            </a:p>
          </p:txBody>
        </p:sp>
        <p:sp>
          <p:nvSpPr>
            <p:cNvPr id="94225" name="Line 16"/>
            <p:cNvSpPr>
              <a:spLocks noChangeShapeType="1"/>
            </p:cNvSpPr>
            <p:nvPr/>
          </p:nvSpPr>
          <p:spPr bwMode="auto">
            <a:xfrm flipV="1">
              <a:off x="1728" y="2352"/>
              <a:ext cx="0" cy="912"/>
            </a:xfrm>
            <a:prstGeom prst="line">
              <a:avLst/>
            </a:prstGeom>
            <a:noFill/>
            <a:ln w="57150">
              <a:solidFill>
                <a:schemeClr val="tx1"/>
              </a:solidFill>
              <a:round/>
              <a:headEnd/>
              <a:tailEnd type="triangle" w="med" len="med"/>
            </a:ln>
          </p:spPr>
          <p:txBody>
            <a:bodyPr/>
            <a:lstStyle/>
            <a:p>
              <a:endParaRPr lang="en-US"/>
            </a:p>
          </p:txBody>
        </p:sp>
        <p:sp>
          <p:nvSpPr>
            <p:cNvPr id="94226" name="Text Box 17"/>
            <p:cNvSpPr txBox="1">
              <a:spLocks noChangeArrowheads="1"/>
            </p:cNvSpPr>
            <p:nvPr/>
          </p:nvSpPr>
          <p:spPr bwMode="auto">
            <a:xfrm>
              <a:off x="2400" y="3120"/>
              <a:ext cx="624"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Pipe</a:t>
              </a:r>
            </a:p>
          </p:txBody>
        </p:sp>
      </p:grpSp>
      <p:sp>
        <p:nvSpPr>
          <p:cNvPr id="3" name="TextBox 2"/>
          <p:cNvSpPr txBox="1"/>
          <p:nvPr/>
        </p:nvSpPr>
        <p:spPr>
          <a:xfrm>
            <a:off x="6324600" y="3505200"/>
            <a:ext cx="1981200" cy="381000"/>
          </a:xfrm>
          <a:prstGeom prst="rect">
            <a:avLst/>
          </a:prstGeom>
          <a:noFill/>
        </p:spPr>
        <p:txBody>
          <a:bodyPr wrap="square" rtlCol="0">
            <a:spAutoFit/>
          </a:bodyPr>
          <a:lstStyle/>
          <a:p>
            <a:r>
              <a:rPr lang="en-US" dirty="0" smtClean="0"/>
              <a:t>Write End</a:t>
            </a:r>
            <a:endParaRPr lang="en-IN" dirty="0"/>
          </a:p>
        </p:txBody>
      </p:sp>
      <p:sp>
        <p:nvSpPr>
          <p:cNvPr id="20" name="TextBox 19"/>
          <p:cNvSpPr txBox="1"/>
          <p:nvPr/>
        </p:nvSpPr>
        <p:spPr>
          <a:xfrm>
            <a:off x="368423" y="3467100"/>
            <a:ext cx="1981200" cy="381000"/>
          </a:xfrm>
          <a:prstGeom prst="rect">
            <a:avLst/>
          </a:prstGeom>
          <a:noFill/>
        </p:spPr>
        <p:txBody>
          <a:bodyPr wrap="square" rtlCol="0">
            <a:spAutoFit/>
          </a:bodyPr>
          <a:lstStyle/>
          <a:p>
            <a:r>
              <a:rPr lang="en-US" dirty="0" smtClean="0"/>
              <a:t>Read End</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533400" y="1600200"/>
            <a:ext cx="8320088" cy="4801314"/>
          </a:xfrm>
          <a:prstGeom prst="rect">
            <a:avLst/>
          </a:prstGeom>
          <a:noFill/>
          <a:ln>
            <a:noFill/>
          </a:ln>
          <a:extLst/>
        </p:spPr>
        <p:txBody>
          <a:bodyPr wrap="square">
            <a:spAutoFit/>
          </a:bodyPr>
          <a:lstStyle/>
          <a:p>
            <a:pPr marL="342900" indent="-342900" algn="just">
              <a:buFont typeface="Arial" pitchFamily="34" charset="0"/>
              <a:buChar char="•"/>
              <a:defRPr/>
            </a:pPr>
            <a:r>
              <a:rPr lang="en-US" b="1" dirty="0">
                <a:cs typeface="Arial" charset="0"/>
              </a:rPr>
              <a:t>A </a:t>
            </a:r>
            <a:r>
              <a:rPr lang="en-US" b="1" i="1" dirty="0">
                <a:cs typeface="Arial" charset="0"/>
              </a:rPr>
              <a:t>pipe </a:t>
            </a:r>
            <a:r>
              <a:rPr lang="en-US" b="1" dirty="0">
                <a:cs typeface="Arial" charset="0"/>
              </a:rPr>
              <a:t>is a communication </a:t>
            </a:r>
            <a:r>
              <a:rPr lang="en-US" b="1" dirty="0" smtClean="0">
                <a:cs typeface="Arial" charset="0"/>
              </a:rPr>
              <a:t>channel </a:t>
            </a:r>
            <a:r>
              <a:rPr lang="en-US" b="1" dirty="0">
                <a:cs typeface="Arial" charset="0"/>
              </a:rPr>
              <a:t>that permits unidirectional communication. </a:t>
            </a:r>
          </a:p>
          <a:p>
            <a:pPr marL="342900" indent="-342900" algn="just">
              <a:buFont typeface="Arial" pitchFamily="34" charset="0"/>
              <a:buChar char="•"/>
              <a:defRPr/>
            </a:pPr>
            <a:r>
              <a:rPr lang="en-US" dirty="0">
                <a:cs typeface="Arial" charset="0"/>
              </a:rPr>
              <a:t>Data written to the “</a:t>
            </a:r>
            <a:r>
              <a:rPr lang="en-US" b="1" dirty="0">
                <a:cs typeface="Arial" charset="0"/>
              </a:rPr>
              <a:t>write end</a:t>
            </a:r>
            <a:r>
              <a:rPr lang="en-US" dirty="0">
                <a:cs typeface="Arial" charset="0"/>
              </a:rPr>
              <a:t>” of the pipe is read back from the “</a:t>
            </a:r>
            <a:r>
              <a:rPr lang="en-US" b="1" dirty="0">
                <a:cs typeface="Arial" charset="0"/>
              </a:rPr>
              <a:t>read end</a:t>
            </a:r>
            <a:r>
              <a:rPr lang="en-US" dirty="0">
                <a:cs typeface="Arial" charset="0"/>
              </a:rPr>
              <a:t>.” </a:t>
            </a:r>
          </a:p>
          <a:p>
            <a:pPr marL="342900" indent="-342900" algn="just">
              <a:buFont typeface="Arial" pitchFamily="34" charset="0"/>
              <a:buChar char="•"/>
              <a:defRPr/>
            </a:pPr>
            <a:r>
              <a:rPr lang="en-US" dirty="0">
                <a:cs typeface="Arial" charset="0"/>
              </a:rPr>
              <a:t>Pipes are serial devices; the data is always read from the pipe in the same order it was written.</a:t>
            </a:r>
          </a:p>
          <a:p>
            <a:pPr marL="342900" indent="-342900" algn="just">
              <a:buFont typeface="Arial" pitchFamily="34" charset="0"/>
              <a:buChar char="•"/>
              <a:defRPr/>
            </a:pPr>
            <a:r>
              <a:rPr lang="en-US" dirty="0">
                <a:cs typeface="Arial" charset="0"/>
              </a:rPr>
              <a:t>Typically, a pipe is used to communicate between two threads in a single process or between parent and child processes.</a:t>
            </a:r>
          </a:p>
          <a:p>
            <a:pPr algn="just">
              <a:defRPr/>
            </a:pPr>
            <a:endParaRPr lang="en-US" b="1" dirty="0">
              <a:cs typeface="Arial" charset="0"/>
            </a:endParaRPr>
          </a:p>
          <a:p>
            <a:pPr algn="just">
              <a:defRPr/>
            </a:pPr>
            <a:r>
              <a:rPr lang="en-US" b="1" dirty="0">
                <a:cs typeface="Arial" charset="0"/>
              </a:rPr>
              <a:t>In a shell, the symbol | creates a pipe. </a:t>
            </a:r>
            <a:endParaRPr lang="en-US" b="1" dirty="0" smtClean="0">
              <a:cs typeface="Arial" charset="0"/>
            </a:endParaRPr>
          </a:p>
          <a:p>
            <a:pPr algn="just">
              <a:defRPr/>
            </a:pPr>
            <a:endParaRPr lang="en-US" b="1" dirty="0">
              <a:cs typeface="Arial" charset="0"/>
            </a:endParaRPr>
          </a:p>
          <a:p>
            <a:pPr algn="just">
              <a:defRPr/>
            </a:pPr>
            <a:r>
              <a:rPr lang="en-US" b="1" dirty="0">
                <a:cs typeface="Arial" charset="0"/>
              </a:rPr>
              <a:t>For example, </a:t>
            </a:r>
            <a:r>
              <a:rPr lang="en-US" dirty="0">
                <a:cs typeface="Arial" charset="0"/>
              </a:rPr>
              <a:t>this shell command causes the shell to produce two child processes, one for </a:t>
            </a:r>
            <a:r>
              <a:rPr lang="en-US" b="1" dirty="0" err="1">
                <a:cs typeface="Arial" charset="0"/>
              </a:rPr>
              <a:t>ls</a:t>
            </a:r>
            <a:r>
              <a:rPr lang="en-US" dirty="0">
                <a:cs typeface="Arial" charset="0"/>
              </a:rPr>
              <a:t> and one for </a:t>
            </a:r>
            <a:r>
              <a:rPr lang="en-US" b="1" dirty="0">
                <a:cs typeface="Arial" charset="0"/>
              </a:rPr>
              <a:t>less</a:t>
            </a:r>
            <a:r>
              <a:rPr lang="en-US" dirty="0">
                <a:cs typeface="Arial" charset="0"/>
              </a:rPr>
              <a:t>:</a:t>
            </a:r>
          </a:p>
          <a:p>
            <a:pPr algn="ctr">
              <a:defRPr/>
            </a:pPr>
            <a:endParaRPr lang="en-US" dirty="0">
              <a:solidFill>
                <a:schemeClr val="tx1"/>
              </a:solidFill>
              <a:cs typeface="Arial" charset="0"/>
            </a:endParaRPr>
          </a:p>
          <a:p>
            <a:pPr algn="ctr">
              <a:defRPr/>
            </a:pPr>
            <a:r>
              <a:rPr lang="en-US" b="1" dirty="0" err="1" smtClean="0">
                <a:cs typeface="Arial" charset="0"/>
              </a:rPr>
              <a:t>Eg</a:t>
            </a:r>
            <a:r>
              <a:rPr lang="en-US" b="1" dirty="0" smtClean="0">
                <a:cs typeface="Arial" charset="0"/>
              </a:rPr>
              <a:t> 1: $</a:t>
            </a:r>
            <a:r>
              <a:rPr lang="en-US" b="1" dirty="0" smtClean="0">
                <a:solidFill>
                  <a:schemeClr val="tx1"/>
                </a:solidFill>
                <a:cs typeface="Arial" charset="0"/>
              </a:rPr>
              <a:t> </a:t>
            </a:r>
            <a:r>
              <a:rPr lang="en-US" b="1" dirty="0" err="1">
                <a:solidFill>
                  <a:schemeClr val="tx1"/>
                </a:solidFill>
                <a:cs typeface="Arial" charset="0"/>
              </a:rPr>
              <a:t>ls</a:t>
            </a:r>
            <a:r>
              <a:rPr lang="en-US" b="1" dirty="0">
                <a:solidFill>
                  <a:schemeClr val="tx1"/>
                </a:solidFill>
                <a:cs typeface="Arial" charset="0"/>
              </a:rPr>
              <a:t> </a:t>
            </a:r>
            <a:r>
              <a:rPr lang="en-US" b="1" dirty="0">
                <a:solidFill>
                  <a:srgbClr val="FF0000"/>
                </a:solidFill>
                <a:cs typeface="Arial" charset="0"/>
              </a:rPr>
              <a:t>|</a:t>
            </a:r>
            <a:r>
              <a:rPr lang="en-US" b="1" dirty="0">
                <a:solidFill>
                  <a:schemeClr val="tx1"/>
                </a:solidFill>
                <a:cs typeface="Arial" charset="0"/>
              </a:rPr>
              <a:t> </a:t>
            </a:r>
            <a:r>
              <a:rPr lang="en-US" b="1" dirty="0" smtClean="0">
                <a:solidFill>
                  <a:schemeClr val="tx1"/>
                </a:solidFill>
                <a:cs typeface="Arial" charset="0"/>
              </a:rPr>
              <a:t>less</a:t>
            </a:r>
          </a:p>
          <a:p>
            <a:pPr algn="ctr">
              <a:defRPr/>
            </a:pPr>
            <a:endParaRPr lang="en-US" b="1" dirty="0" smtClean="0">
              <a:solidFill>
                <a:schemeClr val="tx1"/>
              </a:solidFill>
              <a:cs typeface="Arial" charset="0"/>
            </a:endParaRPr>
          </a:p>
          <a:p>
            <a:pPr algn="ctr">
              <a:defRPr/>
            </a:pPr>
            <a:r>
              <a:rPr lang="en-US" b="1" dirty="0" err="1" smtClean="0">
                <a:cs typeface="Arial" charset="0"/>
              </a:rPr>
              <a:t>Eg</a:t>
            </a:r>
            <a:r>
              <a:rPr lang="en-US" b="1" dirty="0" smtClean="0">
                <a:cs typeface="Arial" charset="0"/>
              </a:rPr>
              <a:t> 2: $ cat file1 | </a:t>
            </a:r>
            <a:r>
              <a:rPr lang="en-US" b="1" dirty="0" err="1" smtClean="0">
                <a:cs typeface="Arial" charset="0"/>
              </a:rPr>
              <a:t>wc</a:t>
            </a:r>
            <a:r>
              <a:rPr lang="en-US" b="1" dirty="0" smtClean="0">
                <a:cs typeface="Arial" charset="0"/>
              </a:rPr>
              <a:t> -l</a:t>
            </a:r>
            <a:endParaRPr lang="en-US" b="1" dirty="0" smtClean="0">
              <a:solidFill>
                <a:schemeClr val="tx1"/>
              </a:solidFill>
              <a:cs typeface="Arial" charset="0"/>
            </a:endParaRPr>
          </a:p>
          <a:p>
            <a:pPr algn="ctr">
              <a:defRPr/>
            </a:pPr>
            <a:endParaRPr lang="en-US" b="1" dirty="0">
              <a:solidFill>
                <a:schemeClr val="tx1"/>
              </a:solidFill>
              <a:cs typeface="Arial" charset="0"/>
            </a:endParaRPr>
          </a:p>
        </p:txBody>
      </p:sp>
      <p:sp>
        <p:nvSpPr>
          <p:cNvPr id="95235" name="Text Box 1"/>
          <p:cNvSpPr txBox="1">
            <a:spLocks noChangeArrowheads="1"/>
          </p:cNvSpPr>
          <p:nvPr/>
        </p:nvSpPr>
        <p:spPr bwMode="auto">
          <a:xfrm>
            <a:off x="1524000" y="0"/>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00"/>
                </a:solidFill>
              </a:rPr>
              <a:t>IPC: Pipes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457200" y="152400"/>
            <a:ext cx="8077200" cy="533400"/>
          </a:xfrm>
          <a:prstGeom prst="rect">
            <a:avLst/>
          </a:prstGeom>
          <a:noFill/>
          <a:ln w="9525">
            <a:noFill/>
            <a:miter lim="800000"/>
            <a:headEnd/>
            <a:tailEnd/>
          </a:ln>
        </p:spPr>
        <p:txBody>
          <a:bodyPr anchor="ctr"/>
          <a:lstStyle/>
          <a:p>
            <a:pPr algn="ctr"/>
            <a:r>
              <a:rPr lang="en-US" sz="3600" b="1">
                <a:solidFill>
                  <a:srgbClr val="FFFF00"/>
                </a:solidFill>
              </a:rPr>
              <a:t>Example : Pipe</a:t>
            </a:r>
          </a:p>
        </p:txBody>
      </p:sp>
      <p:sp>
        <p:nvSpPr>
          <p:cNvPr id="96259" name="Rectangle 3"/>
          <p:cNvSpPr>
            <a:spLocks noChangeArrowheads="1"/>
          </p:cNvSpPr>
          <p:nvPr/>
        </p:nvSpPr>
        <p:spPr bwMode="auto">
          <a:xfrm>
            <a:off x="1143000" y="1066800"/>
            <a:ext cx="7239000" cy="3962400"/>
          </a:xfrm>
          <a:prstGeom prst="rect">
            <a:avLst/>
          </a:prstGeom>
          <a:noFill/>
          <a:ln w="9525">
            <a:noFill/>
            <a:miter lim="800000"/>
            <a:headEnd/>
            <a:tailEnd/>
          </a:ln>
        </p:spPr>
        <p:txBody>
          <a:bodyPr/>
          <a:lstStyle/>
          <a:p>
            <a:pPr marL="342900" indent="-342900">
              <a:spcBef>
                <a:spcPct val="20000"/>
              </a:spcBef>
            </a:pPr>
            <a:endParaRPr lang="en-US">
              <a:cs typeface="Courier New" pitchFamily="49" charset="0"/>
            </a:endParaRPr>
          </a:p>
          <a:p>
            <a:pPr marL="342900" indent="-342900">
              <a:spcBef>
                <a:spcPct val="20000"/>
              </a:spcBef>
            </a:pPr>
            <a:endParaRPr lang="en-US">
              <a:cs typeface="Courier New" pitchFamily="49" charset="0"/>
            </a:endParaRPr>
          </a:p>
          <a:p>
            <a:pPr marL="342900" indent="-342900">
              <a:spcBef>
                <a:spcPct val="20000"/>
              </a:spcBef>
            </a:pPr>
            <a:endParaRPr lang="en-US"/>
          </a:p>
        </p:txBody>
      </p:sp>
      <p:grpSp>
        <p:nvGrpSpPr>
          <p:cNvPr id="2" name="Group 21"/>
          <p:cNvGrpSpPr>
            <a:grpSpLocks/>
          </p:cNvGrpSpPr>
          <p:nvPr/>
        </p:nvGrpSpPr>
        <p:grpSpPr bwMode="auto">
          <a:xfrm>
            <a:off x="990600" y="1066800"/>
            <a:ext cx="6502400" cy="3201988"/>
            <a:chOff x="384" y="1008"/>
            <a:chExt cx="4656" cy="2304"/>
          </a:xfrm>
        </p:grpSpPr>
        <p:sp>
          <p:nvSpPr>
            <p:cNvPr id="96269" name="Oval 4"/>
            <p:cNvSpPr>
              <a:spLocks noChangeArrowheads="1"/>
            </p:cNvSpPr>
            <p:nvPr/>
          </p:nvSpPr>
          <p:spPr bwMode="auto">
            <a:xfrm>
              <a:off x="480" y="1440"/>
              <a:ext cx="816" cy="768"/>
            </a:xfrm>
            <a:prstGeom prst="ellipse">
              <a:avLst/>
            </a:prstGeom>
            <a:solidFill>
              <a:schemeClr val="bg1"/>
            </a:solidFill>
            <a:ln w="9525">
              <a:solidFill>
                <a:schemeClr val="tx1"/>
              </a:solidFill>
              <a:round/>
              <a:headEnd/>
              <a:tailEnd/>
            </a:ln>
          </p:spPr>
          <p:txBody>
            <a:bodyPr wrap="none" anchor="ctr"/>
            <a:lstStyle/>
            <a:p>
              <a:endParaRPr lang="en-US">
                <a:solidFill>
                  <a:srgbClr val="FF0000"/>
                </a:solidFill>
              </a:endParaRPr>
            </a:p>
          </p:txBody>
        </p:sp>
        <p:sp>
          <p:nvSpPr>
            <p:cNvPr id="96270" name="Text Box 5"/>
            <p:cNvSpPr txBox="1">
              <a:spLocks noChangeArrowheads="1"/>
            </p:cNvSpPr>
            <p:nvPr/>
          </p:nvSpPr>
          <p:spPr bwMode="auto">
            <a:xfrm>
              <a:off x="528" y="1632"/>
              <a:ext cx="720" cy="288"/>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P</a:t>
              </a:r>
            </a:p>
          </p:txBody>
        </p:sp>
        <p:sp>
          <p:nvSpPr>
            <p:cNvPr id="96271" name="Oval 6"/>
            <p:cNvSpPr>
              <a:spLocks noChangeArrowheads="1"/>
            </p:cNvSpPr>
            <p:nvPr/>
          </p:nvSpPr>
          <p:spPr bwMode="auto">
            <a:xfrm>
              <a:off x="4224" y="1344"/>
              <a:ext cx="816" cy="768"/>
            </a:xfrm>
            <a:prstGeom prst="ellipse">
              <a:avLst/>
            </a:prstGeom>
            <a:solidFill>
              <a:schemeClr val="bg1"/>
            </a:solidFill>
            <a:ln w="9525">
              <a:solidFill>
                <a:schemeClr val="tx1"/>
              </a:solidFill>
              <a:round/>
              <a:headEnd/>
              <a:tailEnd/>
            </a:ln>
          </p:spPr>
          <p:txBody>
            <a:bodyPr wrap="none" anchor="ctr"/>
            <a:lstStyle/>
            <a:p>
              <a:endParaRPr lang="en-US">
                <a:solidFill>
                  <a:srgbClr val="FF0000"/>
                </a:solidFill>
              </a:endParaRPr>
            </a:p>
          </p:txBody>
        </p:sp>
        <p:sp>
          <p:nvSpPr>
            <p:cNvPr id="96272" name="Text Box 7"/>
            <p:cNvSpPr txBox="1">
              <a:spLocks noChangeArrowheads="1"/>
            </p:cNvSpPr>
            <p:nvPr/>
          </p:nvSpPr>
          <p:spPr bwMode="auto">
            <a:xfrm>
              <a:off x="4272" y="1536"/>
              <a:ext cx="720" cy="288"/>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P</a:t>
              </a:r>
            </a:p>
          </p:txBody>
        </p:sp>
        <p:sp>
          <p:nvSpPr>
            <p:cNvPr id="96273" name="Line 8"/>
            <p:cNvSpPr>
              <a:spLocks noChangeShapeType="1"/>
            </p:cNvSpPr>
            <p:nvPr/>
          </p:nvSpPr>
          <p:spPr bwMode="auto">
            <a:xfrm flipV="1">
              <a:off x="1296" y="1776"/>
              <a:ext cx="2976" cy="0"/>
            </a:xfrm>
            <a:prstGeom prst="line">
              <a:avLst/>
            </a:prstGeom>
            <a:noFill/>
            <a:ln w="44450">
              <a:solidFill>
                <a:schemeClr val="tx1"/>
              </a:solidFill>
              <a:round/>
              <a:headEnd/>
              <a:tailEnd type="triangle" w="med" len="med"/>
            </a:ln>
          </p:spPr>
          <p:txBody>
            <a:bodyPr/>
            <a:lstStyle/>
            <a:p>
              <a:endParaRPr lang="en-US"/>
            </a:p>
          </p:txBody>
        </p:sp>
        <p:sp>
          <p:nvSpPr>
            <p:cNvPr id="96274" name="Text Box 9"/>
            <p:cNvSpPr txBox="1">
              <a:spLocks noChangeArrowheads="1"/>
            </p:cNvSpPr>
            <p:nvPr/>
          </p:nvSpPr>
          <p:spPr bwMode="auto">
            <a:xfrm>
              <a:off x="2304" y="1344"/>
              <a:ext cx="864" cy="288"/>
            </a:xfrm>
            <a:prstGeom prst="rect">
              <a:avLst/>
            </a:prstGeom>
            <a:noFill/>
            <a:ln w="9525">
              <a:noFill/>
              <a:miter lim="800000"/>
              <a:headEnd/>
              <a:tailEnd/>
            </a:ln>
          </p:spPr>
          <p:txBody>
            <a:bodyPr>
              <a:spAutoFit/>
            </a:bodyPr>
            <a:lstStyle/>
            <a:p>
              <a:pPr>
                <a:spcBef>
                  <a:spcPct val="50000"/>
                </a:spcBef>
              </a:pPr>
              <a:r>
                <a:rPr lang="en-US" b="1">
                  <a:solidFill>
                    <a:srgbClr val="FF0000"/>
                  </a:solidFill>
                  <a:latin typeface="Comic Sans MS" pitchFamily="66" charset="0"/>
                </a:rPr>
                <a:t>fork</a:t>
              </a:r>
            </a:p>
          </p:txBody>
        </p:sp>
        <p:sp>
          <p:nvSpPr>
            <p:cNvPr id="96275" name="Text Box 10"/>
            <p:cNvSpPr txBox="1">
              <a:spLocks noChangeArrowheads="1"/>
            </p:cNvSpPr>
            <p:nvPr/>
          </p:nvSpPr>
          <p:spPr bwMode="auto">
            <a:xfrm>
              <a:off x="384" y="1104"/>
              <a:ext cx="960" cy="288"/>
            </a:xfrm>
            <a:prstGeom prst="rect">
              <a:avLst/>
            </a:prstGeom>
            <a:noFill/>
            <a:ln w="9525">
              <a:noFill/>
              <a:miter lim="800000"/>
              <a:headEnd/>
              <a:tailEnd/>
            </a:ln>
          </p:spPr>
          <p:txBody>
            <a:bodyPr>
              <a:spAutoFit/>
            </a:bodyPr>
            <a:lstStyle/>
            <a:p>
              <a:pPr algn="ctr">
                <a:spcBef>
                  <a:spcPct val="50000"/>
                </a:spcBef>
              </a:pPr>
              <a:r>
                <a:rPr lang="en-US" b="1" dirty="0">
                  <a:solidFill>
                    <a:srgbClr val="FF0000"/>
                  </a:solidFill>
                  <a:latin typeface="Comic Sans MS" pitchFamily="66" charset="0"/>
                </a:rPr>
                <a:t>parent</a:t>
              </a:r>
            </a:p>
          </p:txBody>
        </p:sp>
        <p:sp>
          <p:nvSpPr>
            <p:cNvPr id="96276" name="Text Box 11"/>
            <p:cNvSpPr txBox="1">
              <a:spLocks noChangeArrowheads="1"/>
            </p:cNvSpPr>
            <p:nvPr/>
          </p:nvSpPr>
          <p:spPr bwMode="auto">
            <a:xfrm>
              <a:off x="4176" y="1008"/>
              <a:ext cx="864" cy="288"/>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child</a:t>
              </a:r>
            </a:p>
          </p:txBody>
        </p:sp>
        <p:sp>
          <p:nvSpPr>
            <p:cNvPr id="96277" name="Oval 12"/>
            <p:cNvSpPr>
              <a:spLocks noChangeArrowheads="1"/>
            </p:cNvSpPr>
            <p:nvPr/>
          </p:nvSpPr>
          <p:spPr bwMode="auto">
            <a:xfrm>
              <a:off x="1488" y="2592"/>
              <a:ext cx="336" cy="720"/>
            </a:xfrm>
            <a:prstGeom prst="ellipse">
              <a:avLst/>
            </a:prstGeom>
            <a:solidFill>
              <a:schemeClr val="accent1"/>
            </a:solidFill>
            <a:ln w="44450">
              <a:solidFill>
                <a:schemeClr val="tx1"/>
              </a:solidFill>
              <a:round/>
              <a:headEnd/>
              <a:tailEnd/>
            </a:ln>
          </p:spPr>
          <p:txBody>
            <a:bodyPr wrap="none" anchor="ctr"/>
            <a:lstStyle/>
            <a:p>
              <a:endParaRPr lang="en-US">
                <a:solidFill>
                  <a:srgbClr val="FF0000"/>
                </a:solidFill>
              </a:endParaRPr>
            </a:p>
          </p:txBody>
        </p:sp>
        <p:sp>
          <p:nvSpPr>
            <p:cNvPr id="96278" name="Line 13"/>
            <p:cNvSpPr>
              <a:spLocks noChangeShapeType="1"/>
            </p:cNvSpPr>
            <p:nvPr/>
          </p:nvSpPr>
          <p:spPr bwMode="auto">
            <a:xfrm>
              <a:off x="1632" y="2592"/>
              <a:ext cx="2160" cy="0"/>
            </a:xfrm>
            <a:prstGeom prst="line">
              <a:avLst/>
            </a:prstGeom>
            <a:noFill/>
            <a:ln w="44450">
              <a:solidFill>
                <a:schemeClr val="hlink"/>
              </a:solidFill>
              <a:round/>
              <a:headEnd/>
              <a:tailEnd/>
            </a:ln>
          </p:spPr>
          <p:txBody>
            <a:bodyPr/>
            <a:lstStyle/>
            <a:p>
              <a:endParaRPr lang="en-US"/>
            </a:p>
          </p:txBody>
        </p:sp>
        <p:sp>
          <p:nvSpPr>
            <p:cNvPr id="96279" name="Line 14"/>
            <p:cNvSpPr>
              <a:spLocks noChangeShapeType="1"/>
            </p:cNvSpPr>
            <p:nvPr/>
          </p:nvSpPr>
          <p:spPr bwMode="auto">
            <a:xfrm>
              <a:off x="1632" y="3312"/>
              <a:ext cx="2208" cy="0"/>
            </a:xfrm>
            <a:prstGeom prst="line">
              <a:avLst/>
            </a:prstGeom>
            <a:noFill/>
            <a:ln w="44450">
              <a:solidFill>
                <a:schemeClr val="hlink"/>
              </a:solidFill>
              <a:round/>
              <a:headEnd/>
              <a:tailEnd/>
            </a:ln>
          </p:spPr>
          <p:txBody>
            <a:bodyPr/>
            <a:lstStyle/>
            <a:p>
              <a:endParaRPr lang="en-US"/>
            </a:p>
          </p:txBody>
        </p:sp>
        <p:sp>
          <p:nvSpPr>
            <p:cNvPr id="96280" name="Oval 15"/>
            <p:cNvSpPr>
              <a:spLocks noChangeArrowheads="1"/>
            </p:cNvSpPr>
            <p:nvPr/>
          </p:nvSpPr>
          <p:spPr bwMode="auto">
            <a:xfrm>
              <a:off x="3648" y="2592"/>
              <a:ext cx="336" cy="720"/>
            </a:xfrm>
            <a:prstGeom prst="ellipse">
              <a:avLst/>
            </a:prstGeom>
            <a:solidFill>
              <a:schemeClr val="accent2"/>
            </a:solidFill>
            <a:ln w="44450">
              <a:solidFill>
                <a:schemeClr val="tx1"/>
              </a:solidFill>
              <a:round/>
              <a:headEnd/>
              <a:tailEnd/>
            </a:ln>
          </p:spPr>
          <p:txBody>
            <a:bodyPr wrap="none" anchor="ctr"/>
            <a:lstStyle/>
            <a:p>
              <a:endParaRPr lang="en-US">
                <a:solidFill>
                  <a:srgbClr val="FF0000"/>
                </a:solidFill>
              </a:endParaRPr>
            </a:p>
          </p:txBody>
        </p:sp>
        <p:sp>
          <p:nvSpPr>
            <p:cNvPr id="96281" name="Line 16"/>
            <p:cNvSpPr>
              <a:spLocks noChangeShapeType="1"/>
            </p:cNvSpPr>
            <p:nvPr/>
          </p:nvSpPr>
          <p:spPr bwMode="auto">
            <a:xfrm flipH="1">
              <a:off x="3888" y="2112"/>
              <a:ext cx="768" cy="720"/>
            </a:xfrm>
            <a:prstGeom prst="line">
              <a:avLst/>
            </a:prstGeom>
            <a:noFill/>
            <a:ln w="44450">
              <a:solidFill>
                <a:schemeClr val="tx1"/>
              </a:solidFill>
              <a:round/>
              <a:headEnd/>
              <a:tailEnd type="triangle" w="med" len="med"/>
            </a:ln>
          </p:spPr>
          <p:txBody>
            <a:bodyPr/>
            <a:lstStyle/>
            <a:p>
              <a:endParaRPr lang="en-US"/>
            </a:p>
          </p:txBody>
        </p:sp>
        <p:sp>
          <p:nvSpPr>
            <p:cNvPr id="96282" name="Line 17"/>
            <p:cNvSpPr>
              <a:spLocks noChangeShapeType="1"/>
            </p:cNvSpPr>
            <p:nvPr/>
          </p:nvSpPr>
          <p:spPr bwMode="auto">
            <a:xfrm flipH="1" flipV="1">
              <a:off x="912" y="2208"/>
              <a:ext cx="672" cy="624"/>
            </a:xfrm>
            <a:prstGeom prst="line">
              <a:avLst/>
            </a:prstGeom>
            <a:noFill/>
            <a:ln w="44450">
              <a:solidFill>
                <a:schemeClr val="tx1"/>
              </a:solidFill>
              <a:round/>
              <a:headEnd/>
              <a:tailEnd type="triangle" w="med" len="med"/>
            </a:ln>
          </p:spPr>
          <p:txBody>
            <a:bodyPr/>
            <a:lstStyle/>
            <a:p>
              <a:endParaRPr lang="en-US"/>
            </a:p>
          </p:txBody>
        </p:sp>
        <p:sp>
          <p:nvSpPr>
            <p:cNvPr id="96283" name="Text Box 18"/>
            <p:cNvSpPr txBox="1">
              <a:spLocks noChangeArrowheads="1"/>
            </p:cNvSpPr>
            <p:nvPr/>
          </p:nvSpPr>
          <p:spPr bwMode="auto">
            <a:xfrm>
              <a:off x="3984" y="2688"/>
              <a:ext cx="1008" cy="523"/>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Write end</a:t>
              </a:r>
            </a:p>
          </p:txBody>
        </p:sp>
        <p:sp>
          <p:nvSpPr>
            <p:cNvPr id="96284" name="Text Box 19"/>
            <p:cNvSpPr txBox="1">
              <a:spLocks noChangeArrowheads="1"/>
            </p:cNvSpPr>
            <p:nvPr/>
          </p:nvSpPr>
          <p:spPr bwMode="auto">
            <a:xfrm>
              <a:off x="672" y="2640"/>
              <a:ext cx="816" cy="523"/>
            </a:xfrm>
            <a:prstGeom prst="rect">
              <a:avLst/>
            </a:prstGeom>
            <a:noFill/>
            <a:ln w="9525">
              <a:noFill/>
              <a:miter lim="800000"/>
              <a:headEnd/>
              <a:tailEnd/>
            </a:ln>
          </p:spPr>
          <p:txBody>
            <a:bodyPr>
              <a:spAutoFit/>
            </a:bodyPr>
            <a:lstStyle/>
            <a:p>
              <a:pPr algn="ctr">
                <a:spcBef>
                  <a:spcPct val="50000"/>
                </a:spcBef>
              </a:pPr>
              <a:r>
                <a:rPr lang="en-US" b="1">
                  <a:solidFill>
                    <a:srgbClr val="FF0000"/>
                  </a:solidFill>
                  <a:latin typeface="Comic Sans MS" pitchFamily="66" charset="0"/>
                </a:rPr>
                <a:t>Read end</a:t>
              </a:r>
            </a:p>
          </p:txBody>
        </p:sp>
      </p:grpSp>
      <p:sp>
        <p:nvSpPr>
          <p:cNvPr id="96261" name="Rectangle 37"/>
          <p:cNvSpPr>
            <a:spLocks noChangeArrowheads="1"/>
          </p:cNvSpPr>
          <p:nvPr/>
        </p:nvSpPr>
        <p:spPr bwMode="auto">
          <a:xfrm>
            <a:off x="3886200" y="3581400"/>
            <a:ext cx="1143000" cy="458788"/>
          </a:xfrm>
          <a:prstGeom prst="rect">
            <a:avLst/>
          </a:prstGeom>
          <a:noFill/>
          <a:ln w="12700" algn="ctr">
            <a:noFill/>
            <a:miter lim="800000"/>
            <a:headEnd/>
            <a:tailEnd/>
          </a:ln>
        </p:spPr>
        <p:txBody>
          <a:bodyPr lIns="90478" tIns="44445" rIns="90478" bIns="44445">
            <a:spAutoFit/>
          </a:bodyPr>
          <a:lstStyle/>
          <a:p>
            <a:r>
              <a:rPr lang="en-US">
                <a:solidFill>
                  <a:srgbClr val="FF0000"/>
                </a:solidFill>
              </a:rPr>
              <a:t>Pipe</a:t>
            </a:r>
          </a:p>
        </p:txBody>
      </p:sp>
      <p:graphicFrame>
        <p:nvGraphicFramePr>
          <p:cNvPr id="22" name="Group 2"/>
          <p:cNvGraphicFramePr>
            <a:graphicFrameLocks noGrp="1"/>
          </p:cNvGraphicFramePr>
          <p:nvPr>
            <p:extLst>
              <p:ext uri="{D42A27DB-BD31-4B8C-83A1-F6EECF244321}">
                <p14:modId xmlns:p14="http://schemas.microsoft.com/office/powerpoint/2010/main" xmlns="" val="2942664363"/>
              </p:ext>
            </p:extLst>
          </p:nvPr>
        </p:nvGraphicFramePr>
        <p:xfrm>
          <a:off x="4114800" y="4800600"/>
          <a:ext cx="4572000" cy="1143000"/>
        </p:xfrm>
        <a:graphic>
          <a:graphicData uri="http://schemas.openxmlformats.org/drawingml/2006/table">
            <a:tbl>
              <a:tblPr/>
              <a:tblGrid>
                <a:gridCol w="4572000"/>
              </a:tblGrid>
              <a:tr h="1143000">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400" b="1" i="0" u="none" strike="noStrike" cap="none" normalizeH="0" baseline="0" dirty="0" smtClean="0">
                          <a:ln>
                            <a:noFill/>
                          </a:ln>
                          <a:solidFill>
                            <a:schemeClr val="tx1"/>
                          </a:solidFill>
                          <a:effectLst/>
                          <a:latin typeface="+mj-lt"/>
                        </a:rPr>
                        <a:t>#include &lt;</a:t>
                      </a:r>
                      <a:r>
                        <a:rPr kumimoji="0" lang="en-US" sz="2400" b="1" i="0" u="none" strike="noStrike" cap="none" normalizeH="0" baseline="0" dirty="0" err="1" smtClean="0">
                          <a:ln>
                            <a:noFill/>
                          </a:ln>
                          <a:solidFill>
                            <a:schemeClr val="tx1"/>
                          </a:solidFill>
                          <a:effectLst/>
                          <a:latin typeface="+mj-lt"/>
                        </a:rPr>
                        <a:t>unistd.h</a:t>
                      </a:r>
                      <a:r>
                        <a:rPr kumimoji="0" lang="en-US" sz="2400" b="1" i="0" u="none" strike="noStrike" cap="none" normalizeH="0" baseline="0" dirty="0" smtClean="0">
                          <a:ln>
                            <a:noFill/>
                          </a:ln>
                          <a:solidFill>
                            <a:schemeClr val="tx1"/>
                          </a:solidFill>
                          <a:effectLst/>
                          <a:latin typeface="+mj-lt"/>
                        </a:rPr>
                        <a:t>&gt; </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400" b="1" i="0" u="none" strike="noStrike" cap="none" normalizeH="0" baseline="0" dirty="0" err="1" smtClean="0">
                          <a:ln>
                            <a:noFill/>
                          </a:ln>
                          <a:solidFill>
                            <a:schemeClr val="tx1"/>
                          </a:solidFill>
                          <a:effectLst/>
                          <a:latin typeface="+mj-lt"/>
                        </a:rPr>
                        <a:t>int</a:t>
                      </a:r>
                      <a:r>
                        <a:rPr kumimoji="0" lang="en-US" sz="2400" b="1" i="0" u="none" strike="noStrike" cap="none" normalizeH="0" baseline="0" dirty="0" smtClean="0">
                          <a:ln>
                            <a:noFill/>
                          </a:ln>
                          <a:solidFill>
                            <a:schemeClr val="tx1"/>
                          </a:solidFill>
                          <a:effectLst/>
                          <a:latin typeface="+mj-lt"/>
                        </a:rPr>
                        <a:t> </a:t>
                      </a:r>
                      <a:r>
                        <a:rPr kumimoji="0" lang="en-US" sz="2400" b="1" i="0" u="none" strike="noStrike" cap="none" normalizeH="0" baseline="0" dirty="0" smtClean="0">
                          <a:ln>
                            <a:noFill/>
                          </a:ln>
                          <a:solidFill>
                            <a:srgbClr val="FF0000"/>
                          </a:solidFill>
                          <a:effectLst/>
                          <a:latin typeface="+mj-lt"/>
                        </a:rPr>
                        <a:t>pipe</a:t>
                      </a:r>
                      <a:r>
                        <a:rPr kumimoji="0" lang="en-US" sz="2400" b="1" i="0" u="none" strike="noStrike" cap="none" normalizeH="0" baseline="0" dirty="0" smtClean="0">
                          <a:ln>
                            <a:noFill/>
                          </a:ln>
                          <a:solidFill>
                            <a:schemeClr val="tx1"/>
                          </a:solidFill>
                          <a:effectLst/>
                          <a:latin typeface="+mj-lt"/>
                        </a:rPr>
                        <a:t> (</a:t>
                      </a:r>
                      <a:r>
                        <a:rPr kumimoji="0" lang="en-US" sz="2400" b="1" i="0" u="none" strike="noStrike" cap="none" normalizeH="0" baseline="0" dirty="0" err="1" smtClean="0">
                          <a:ln>
                            <a:noFill/>
                          </a:ln>
                          <a:solidFill>
                            <a:schemeClr val="tx1"/>
                          </a:solidFill>
                          <a:effectLst/>
                          <a:latin typeface="+mj-lt"/>
                        </a:rPr>
                        <a:t>int</a:t>
                      </a:r>
                      <a:r>
                        <a:rPr kumimoji="0" lang="en-US" sz="2400" b="1" i="0" u="none" strike="noStrike" cap="none" normalizeH="0" baseline="0" dirty="0" smtClean="0">
                          <a:ln>
                            <a:noFill/>
                          </a:ln>
                          <a:solidFill>
                            <a:schemeClr val="tx1"/>
                          </a:solidFill>
                          <a:effectLst/>
                          <a:latin typeface="+mj-lt"/>
                        </a:rPr>
                        <a:t> </a:t>
                      </a:r>
                      <a:r>
                        <a:rPr kumimoji="0" lang="en-US" sz="2400" b="1" i="0" u="none" strike="noStrike" cap="none" normalizeH="0" baseline="0" dirty="0" err="1" smtClean="0">
                          <a:ln>
                            <a:noFill/>
                          </a:ln>
                          <a:solidFill>
                            <a:schemeClr val="tx1"/>
                          </a:solidFill>
                          <a:effectLst/>
                          <a:latin typeface="+mj-lt"/>
                        </a:rPr>
                        <a:t>filedes</a:t>
                      </a:r>
                      <a:r>
                        <a:rPr kumimoji="0" lang="en-US" sz="2400" b="1" i="0" u="none" strike="noStrike" cap="none" normalizeH="0" baseline="0" dirty="0" smtClean="0">
                          <a:ln>
                            <a:noFill/>
                          </a:ln>
                          <a:solidFill>
                            <a:schemeClr val="tx1"/>
                          </a:solidFill>
                          <a:effectLst/>
                          <a:latin typeface="+mj-lt"/>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268" name="Rectangle 22"/>
          <p:cNvSpPr>
            <a:spLocks noChangeArrowheads="1"/>
          </p:cNvSpPr>
          <p:nvPr/>
        </p:nvSpPr>
        <p:spPr bwMode="auto">
          <a:xfrm>
            <a:off x="838200" y="4876800"/>
            <a:ext cx="2390775" cy="461963"/>
          </a:xfrm>
          <a:prstGeom prst="rect">
            <a:avLst/>
          </a:prstGeom>
          <a:noFill/>
          <a:ln w="9525">
            <a:noFill/>
            <a:miter lim="800000"/>
            <a:headEnd/>
            <a:tailEnd/>
          </a:ln>
        </p:spPr>
        <p:txBody>
          <a:bodyPr wrap="none">
            <a:spAutoFit/>
          </a:bodyPr>
          <a:lstStyle/>
          <a:p>
            <a:pPr algn="ctr"/>
            <a:r>
              <a:rPr lang="en-US" b="1">
                <a:solidFill>
                  <a:srgbClr val="FF0000"/>
                </a:solidFill>
              </a:rPr>
              <a:t>pipe System Call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304800" y="990600"/>
            <a:ext cx="8839200" cy="5755422"/>
          </a:xfrm>
          <a:prstGeom prst="rect">
            <a:avLst/>
          </a:prstGeom>
          <a:noFill/>
          <a:ln w="9525">
            <a:noFill/>
            <a:miter lim="800000"/>
            <a:headEnd/>
            <a:tailEnd/>
          </a:ln>
        </p:spPr>
        <p:txBody>
          <a:bodyPr wrap="square">
            <a:spAutoFit/>
          </a:bodyPr>
          <a:lstStyle/>
          <a:p>
            <a:r>
              <a:rPr lang="en-US" sz="1600" dirty="0">
                <a:solidFill>
                  <a:schemeClr val="tx1"/>
                </a:solidFill>
              </a:rPr>
              <a:t>To create a pipe, invoke the </a:t>
            </a:r>
            <a:r>
              <a:rPr lang="en-US" sz="1600" b="1" i="1" dirty="0">
                <a:solidFill>
                  <a:schemeClr val="tx1"/>
                </a:solidFill>
              </a:rPr>
              <a:t>pipe</a:t>
            </a:r>
            <a:r>
              <a:rPr lang="en-US" sz="1600" dirty="0">
                <a:solidFill>
                  <a:schemeClr val="tx1"/>
                </a:solidFill>
              </a:rPr>
              <a:t> command. Supply an integer array of size </a:t>
            </a:r>
            <a:r>
              <a:rPr lang="en-US" sz="1600" dirty="0" smtClean="0">
                <a:solidFill>
                  <a:schemeClr val="tx1"/>
                </a:solidFill>
              </a:rPr>
              <a:t>2. The </a:t>
            </a:r>
            <a:r>
              <a:rPr lang="en-US" sz="1600" dirty="0">
                <a:solidFill>
                  <a:schemeClr val="tx1"/>
                </a:solidFill>
              </a:rPr>
              <a:t>call to pipe stores the </a:t>
            </a:r>
            <a:r>
              <a:rPr lang="en-US" sz="1600" b="1" dirty="0">
                <a:solidFill>
                  <a:srgbClr val="FF0000"/>
                </a:solidFill>
              </a:rPr>
              <a:t>reading</a:t>
            </a:r>
            <a:r>
              <a:rPr lang="en-US" sz="1600" dirty="0">
                <a:solidFill>
                  <a:schemeClr val="tx1"/>
                </a:solidFill>
              </a:rPr>
              <a:t> file descriptor in array position 0 and the </a:t>
            </a:r>
            <a:r>
              <a:rPr lang="en-US" sz="1600" b="1" dirty="0">
                <a:solidFill>
                  <a:srgbClr val="FF0000"/>
                </a:solidFill>
              </a:rPr>
              <a:t>writing</a:t>
            </a:r>
            <a:r>
              <a:rPr lang="en-US" sz="1600" dirty="0">
                <a:solidFill>
                  <a:schemeClr val="tx1"/>
                </a:solidFill>
              </a:rPr>
              <a:t> file descriptor in position 1. </a:t>
            </a:r>
          </a:p>
          <a:p>
            <a:r>
              <a:rPr lang="en-US" sz="1600" b="1" dirty="0">
                <a:solidFill>
                  <a:schemeClr val="tx1"/>
                </a:solidFill>
              </a:rPr>
              <a:t>For example</a:t>
            </a:r>
            <a:r>
              <a:rPr lang="en-US" sz="1600" dirty="0">
                <a:solidFill>
                  <a:schemeClr val="tx1"/>
                </a:solidFill>
              </a:rPr>
              <a:t>, consider this code:</a:t>
            </a:r>
          </a:p>
          <a:p>
            <a:endParaRPr lang="en-US" sz="1600" dirty="0">
              <a:solidFill>
                <a:schemeClr val="tx1"/>
              </a:solidFill>
            </a:endParaRPr>
          </a:p>
          <a:p>
            <a:r>
              <a:rPr lang="en-US" sz="1600" dirty="0" err="1"/>
              <a:t>int</a:t>
            </a:r>
            <a:r>
              <a:rPr lang="en-US" sz="1600" dirty="0"/>
              <a:t> </a:t>
            </a:r>
            <a:r>
              <a:rPr lang="en-US" sz="1600" b="1" dirty="0" smtClean="0"/>
              <a:t>pipe </a:t>
            </a:r>
            <a:r>
              <a:rPr lang="en-US" sz="1600" b="1" dirty="0" err="1" smtClean="0"/>
              <a:t>fd</a:t>
            </a:r>
            <a:r>
              <a:rPr lang="en-US" sz="1600" b="1" dirty="0" smtClean="0"/>
              <a:t>[2</a:t>
            </a:r>
            <a:r>
              <a:rPr lang="en-US" sz="1600" b="1" dirty="0"/>
              <a:t>];</a:t>
            </a:r>
          </a:p>
          <a:p>
            <a:r>
              <a:rPr lang="en-US" sz="1600" dirty="0" smtClean="0"/>
              <a:t>	if (pipe(</a:t>
            </a:r>
            <a:r>
              <a:rPr lang="en-US" sz="1600" dirty="0" err="1" smtClean="0"/>
              <a:t>fd</a:t>
            </a:r>
            <a:r>
              <a:rPr lang="en-US" sz="1600" dirty="0" smtClean="0"/>
              <a:t>)&lt;0)</a:t>
            </a:r>
          </a:p>
          <a:p>
            <a:r>
              <a:rPr lang="en-US" sz="1600" dirty="0" smtClean="0">
                <a:solidFill>
                  <a:schemeClr val="tx1"/>
                </a:solidFill>
              </a:rPr>
              <a:t>	</a:t>
            </a:r>
            <a:r>
              <a:rPr lang="en-US" sz="1600" dirty="0" smtClean="0"/>
              <a:t> </a:t>
            </a:r>
            <a:r>
              <a:rPr lang="en-US" sz="1600" dirty="0" err="1" smtClean="0"/>
              <a:t>printf</a:t>
            </a:r>
            <a:r>
              <a:rPr lang="en-US" sz="1600" dirty="0" smtClean="0"/>
              <a:t>(“Pipe failure”);</a:t>
            </a:r>
          </a:p>
          <a:p>
            <a:r>
              <a:rPr lang="en-US" sz="1600" dirty="0" smtClean="0">
                <a:solidFill>
                  <a:schemeClr val="tx1"/>
                </a:solidFill>
              </a:rPr>
              <a:t>              </a:t>
            </a:r>
          </a:p>
          <a:p>
            <a:r>
              <a:rPr lang="en-US" sz="1600" dirty="0" smtClean="0"/>
              <a:t>	switch(fork())</a:t>
            </a:r>
          </a:p>
          <a:p>
            <a:r>
              <a:rPr lang="en-US" sz="1600" dirty="0" smtClean="0">
                <a:solidFill>
                  <a:schemeClr val="tx1"/>
                </a:solidFill>
              </a:rPr>
              <a:t>	{</a:t>
            </a:r>
          </a:p>
          <a:p>
            <a:r>
              <a:rPr lang="en-US" sz="1600" dirty="0" smtClean="0"/>
              <a:t>	 case -1:		</a:t>
            </a:r>
            <a:r>
              <a:rPr lang="en-US" sz="1600" dirty="0" err="1" smtClean="0"/>
              <a:t>printf</a:t>
            </a:r>
            <a:r>
              <a:rPr lang="en-US" sz="1600" dirty="0" smtClean="0"/>
              <a:t>(“fork error”);</a:t>
            </a:r>
          </a:p>
          <a:p>
            <a:r>
              <a:rPr lang="en-US" sz="1600" dirty="0" smtClean="0">
                <a:solidFill>
                  <a:schemeClr val="tx1"/>
                </a:solidFill>
              </a:rPr>
              <a:t>	 case 0 :</a:t>
            </a:r>
          </a:p>
          <a:p>
            <a:r>
              <a:rPr lang="en-US" sz="1600" dirty="0" smtClean="0"/>
              <a:t>			close(</a:t>
            </a:r>
            <a:r>
              <a:rPr lang="en-US" sz="1600" dirty="0" err="1" smtClean="0"/>
              <a:t>fd</a:t>
            </a:r>
            <a:r>
              <a:rPr lang="en-US" sz="1600" dirty="0" smtClean="0"/>
              <a:t>[0]); 		//closes the read end of child</a:t>
            </a:r>
          </a:p>
          <a:p>
            <a:r>
              <a:rPr lang="en-US" sz="1600" dirty="0" smtClean="0">
                <a:solidFill>
                  <a:schemeClr val="tx1"/>
                </a:solidFill>
              </a:rPr>
              <a:t>			…	</a:t>
            </a:r>
          </a:p>
          <a:p>
            <a:r>
              <a:rPr lang="en-US" sz="1600" dirty="0" smtClean="0"/>
              <a:t>			…</a:t>
            </a:r>
          </a:p>
          <a:p>
            <a:r>
              <a:rPr lang="en-US" sz="1600" dirty="0" smtClean="0">
                <a:solidFill>
                  <a:schemeClr val="tx1"/>
                </a:solidFill>
              </a:rPr>
              <a:t>	</a:t>
            </a:r>
            <a:r>
              <a:rPr lang="en-US" sz="1600" dirty="0" smtClean="0"/>
              <a:t>default :</a:t>
            </a:r>
          </a:p>
          <a:p>
            <a:r>
              <a:rPr lang="en-US" sz="1600" dirty="0" smtClean="0">
                <a:solidFill>
                  <a:schemeClr val="tx1"/>
                </a:solidFill>
              </a:rPr>
              <a:t>			close(</a:t>
            </a:r>
            <a:r>
              <a:rPr lang="en-US" sz="1600" dirty="0" err="1" smtClean="0">
                <a:solidFill>
                  <a:schemeClr val="tx1"/>
                </a:solidFill>
              </a:rPr>
              <a:t>fd</a:t>
            </a:r>
            <a:r>
              <a:rPr lang="en-US" sz="1600" dirty="0" smtClean="0">
                <a:solidFill>
                  <a:schemeClr val="tx1"/>
                </a:solidFill>
              </a:rPr>
              <a:t>[1]);		//closes the write end of parent</a:t>
            </a:r>
          </a:p>
          <a:p>
            <a:r>
              <a:rPr lang="en-US" sz="1600" dirty="0" smtClean="0"/>
              <a:t>			…..</a:t>
            </a:r>
          </a:p>
          <a:p>
            <a:r>
              <a:rPr lang="en-US" sz="1600" dirty="0" smtClean="0">
                <a:solidFill>
                  <a:schemeClr val="tx1"/>
                </a:solidFill>
              </a:rPr>
              <a:t>	}</a:t>
            </a:r>
          </a:p>
          <a:p>
            <a:endParaRPr lang="en-US" sz="1600" dirty="0" smtClean="0"/>
          </a:p>
          <a:p>
            <a:r>
              <a:rPr lang="en-US" sz="1600" dirty="0" err="1" smtClean="0">
                <a:solidFill>
                  <a:schemeClr val="tx1"/>
                </a:solidFill>
              </a:rPr>
              <a:t>fd</a:t>
            </a:r>
            <a:r>
              <a:rPr lang="en-US" sz="1600" dirty="0" smtClean="0">
                <a:solidFill>
                  <a:schemeClr val="tx1"/>
                </a:solidFill>
              </a:rPr>
              <a:t>[0] : is used for reading purpose</a:t>
            </a:r>
          </a:p>
          <a:p>
            <a:r>
              <a:rPr lang="en-US" sz="1600" dirty="0" err="1" smtClean="0"/>
              <a:t>fd</a:t>
            </a:r>
            <a:r>
              <a:rPr lang="en-US" sz="1600" dirty="0" smtClean="0"/>
              <a:t>[1] : is used for writing purpose.</a:t>
            </a:r>
            <a:endParaRPr lang="en-US" sz="1600" dirty="0" smtClean="0">
              <a:solidFill>
                <a:schemeClr val="tx1"/>
              </a:solidFill>
            </a:endParaRPr>
          </a:p>
          <a:p>
            <a:endParaRPr lang="en-US" sz="1600" dirty="0">
              <a:solidFill>
                <a:schemeClr val="tx1"/>
              </a:solidFill>
            </a:endParaRPr>
          </a:p>
        </p:txBody>
      </p:sp>
      <p:sp>
        <p:nvSpPr>
          <p:cNvPr id="97283" name="Text Box 1"/>
          <p:cNvSpPr txBox="1">
            <a:spLocks noChangeArrowheads="1"/>
          </p:cNvSpPr>
          <p:nvPr/>
        </p:nvSpPr>
        <p:spPr bwMode="auto">
          <a:xfrm>
            <a:off x="1524000" y="0"/>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rPr>
              <a:t>Creating Pipes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4200" y="152400"/>
            <a:ext cx="3429000" cy="584775"/>
          </a:xfrm>
          <a:prstGeom prst="rect">
            <a:avLst/>
          </a:prstGeom>
        </p:spPr>
        <p:txBody>
          <a:bodyPr wrap="square">
            <a:spAutoFit/>
          </a:bodyPr>
          <a:lstStyle/>
          <a:p>
            <a:r>
              <a:rPr lang="en-US" sz="3200" b="1" dirty="0" smtClean="0">
                <a:solidFill>
                  <a:srgbClr val="FFFF00"/>
                </a:solidFill>
              </a:rPr>
              <a:t>Pipes</a:t>
            </a:r>
            <a:endParaRPr lang="en-US" sz="3200" dirty="0"/>
          </a:p>
        </p:txBody>
      </p:sp>
      <p:sp>
        <p:nvSpPr>
          <p:cNvPr id="4" name="TextBox 3"/>
          <p:cNvSpPr txBox="1"/>
          <p:nvPr/>
        </p:nvSpPr>
        <p:spPr>
          <a:xfrm>
            <a:off x="762000" y="1447800"/>
            <a:ext cx="6096000" cy="1938992"/>
          </a:xfrm>
          <a:prstGeom prst="rect">
            <a:avLst/>
          </a:prstGeom>
          <a:noFill/>
        </p:spPr>
        <p:txBody>
          <a:bodyPr wrap="square" rtlCol="0">
            <a:spAutoFit/>
          </a:bodyPr>
          <a:lstStyle/>
          <a:p>
            <a:r>
              <a:rPr lang="en-US" sz="2400" dirty="0" smtClean="0">
                <a:latin typeface="+mj-lt"/>
              </a:rPr>
              <a:t>System calls associated with pipes are:</a:t>
            </a:r>
          </a:p>
          <a:p>
            <a:endParaRPr lang="en-US" sz="2400" dirty="0" smtClean="0">
              <a:latin typeface="+mj-lt"/>
            </a:endParaRPr>
          </a:p>
          <a:p>
            <a:pPr marL="342900" indent="-342900">
              <a:buAutoNum type="arabicPeriod"/>
            </a:pPr>
            <a:r>
              <a:rPr lang="en-US" sz="2400" dirty="0" smtClean="0">
                <a:latin typeface="+mj-lt"/>
              </a:rPr>
              <a:t>pipe() – to create a pipe.</a:t>
            </a:r>
          </a:p>
          <a:p>
            <a:pPr marL="342900" indent="-342900">
              <a:buAutoNum type="arabicPeriod"/>
            </a:pPr>
            <a:r>
              <a:rPr lang="en-US" sz="2400" dirty="0" smtClean="0">
                <a:latin typeface="+mj-lt"/>
              </a:rPr>
              <a:t>Read() – to read from pipe.</a:t>
            </a:r>
          </a:p>
          <a:p>
            <a:pPr marL="342900" indent="-342900">
              <a:buAutoNum type="arabicPeriod"/>
            </a:pPr>
            <a:r>
              <a:rPr lang="en-US" sz="2400" dirty="0" smtClean="0">
                <a:latin typeface="+mj-lt"/>
              </a:rPr>
              <a:t>Write() – to write into the pipe.</a:t>
            </a:r>
            <a:endParaRPr lang="en-US" sz="2400"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2362200" y="228600"/>
            <a:ext cx="6324600" cy="457200"/>
          </a:xfrm>
          <a:prstGeom prst="rect">
            <a:avLst/>
          </a:prstGeom>
          <a:noFill/>
          <a:ln w="9525">
            <a:noFill/>
            <a:miter lim="800000"/>
            <a:headEnd/>
            <a:tailEnd/>
          </a:ln>
        </p:spPr>
        <p:txBody>
          <a:bodyPr anchor="ctr"/>
          <a:lstStyle/>
          <a:p>
            <a:pPr algn="ctr"/>
            <a:r>
              <a:rPr lang="en-US" sz="4400" b="1">
                <a:solidFill>
                  <a:srgbClr val="FFFF00"/>
                </a:solidFill>
              </a:rPr>
              <a:t>FIFO</a:t>
            </a:r>
            <a:endParaRPr lang="en-US" sz="4400">
              <a:solidFill>
                <a:srgbClr val="FFFF00"/>
              </a:solidFill>
            </a:endParaRPr>
          </a:p>
        </p:txBody>
      </p:sp>
      <p:sp>
        <p:nvSpPr>
          <p:cNvPr id="102403" name="Rectangle 3"/>
          <p:cNvSpPr>
            <a:spLocks noChangeArrowheads="1"/>
          </p:cNvSpPr>
          <p:nvPr/>
        </p:nvSpPr>
        <p:spPr bwMode="auto">
          <a:xfrm>
            <a:off x="457200" y="1066800"/>
            <a:ext cx="8686800" cy="1905000"/>
          </a:xfrm>
          <a:prstGeom prst="rect">
            <a:avLst/>
          </a:prstGeom>
          <a:noFill/>
          <a:ln w="9525">
            <a:noFill/>
            <a:miter lim="800000"/>
            <a:headEnd/>
            <a:tailEnd/>
          </a:ln>
        </p:spPr>
        <p:txBody>
          <a:bodyPr/>
          <a:lstStyle/>
          <a:p>
            <a:pPr>
              <a:spcBef>
                <a:spcPct val="20000"/>
              </a:spcBef>
              <a:buClr>
                <a:schemeClr val="tx1"/>
              </a:buClr>
            </a:pPr>
            <a:r>
              <a:rPr lang="en-US" sz="2800" b="1" dirty="0">
                <a:solidFill>
                  <a:schemeClr val="tx1"/>
                </a:solidFill>
                <a:latin typeface="+mj-lt"/>
              </a:rPr>
              <a:t>Named pipe (FIFO): </a:t>
            </a:r>
            <a:r>
              <a:rPr lang="en-US" sz="2800" dirty="0">
                <a:solidFill>
                  <a:schemeClr val="tx1"/>
                </a:solidFill>
                <a:latin typeface="+mj-lt"/>
              </a:rPr>
              <a:t>For communication between </a:t>
            </a:r>
            <a:r>
              <a:rPr lang="en-US" sz="2800" dirty="0" smtClean="0">
                <a:solidFill>
                  <a:schemeClr val="tx1"/>
                </a:solidFill>
                <a:latin typeface="+mj-lt"/>
              </a:rPr>
              <a:t>unrelated </a:t>
            </a:r>
            <a:r>
              <a:rPr lang="en-US" sz="2800" dirty="0">
                <a:solidFill>
                  <a:schemeClr val="tx1"/>
                </a:solidFill>
                <a:latin typeface="+mj-lt"/>
              </a:rPr>
              <a:t>processes on a system.</a:t>
            </a:r>
          </a:p>
          <a:p>
            <a:pPr>
              <a:spcBef>
                <a:spcPct val="20000"/>
              </a:spcBef>
              <a:buClr>
                <a:schemeClr val="tx1"/>
              </a:buClr>
            </a:pPr>
            <a:endParaRPr lang="en-US" sz="2800" dirty="0">
              <a:solidFill>
                <a:schemeClr val="tx1"/>
              </a:solidFill>
              <a:latin typeface="+mj-lt"/>
            </a:endParaRPr>
          </a:p>
        </p:txBody>
      </p:sp>
      <p:grpSp>
        <p:nvGrpSpPr>
          <p:cNvPr id="2" name="Group 19"/>
          <p:cNvGrpSpPr>
            <a:grpSpLocks/>
          </p:cNvGrpSpPr>
          <p:nvPr/>
        </p:nvGrpSpPr>
        <p:grpSpPr bwMode="auto">
          <a:xfrm>
            <a:off x="1981200" y="2514600"/>
            <a:ext cx="4953000" cy="3733800"/>
            <a:chOff x="1248" y="1929"/>
            <a:chExt cx="3120" cy="2352"/>
          </a:xfrm>
        </p:grpSpPr>
        <p:sp>
          <p:nvSpPr>
            <p:cNvPr id="102405" name="Oval 4"/>
            <p:cNvSpPr>
              <a:spLocks noChangeArrowheads="1"/>
            </p:cNvSpPr>
            <p:nvPr/>
          </p:nvSpPr>
          <p:spPr bwMode="auto">
            <a:xfrm>
              <a:off x="1488" y="1929"/>
              <a:ext cx="528" cy="528"/>
            </a:xfrm>
            <a:prstGeom prst="ellipse">
              <a:avLst/>
            </a:prstGeom>
            <a:solidFill>
              <a:srgbClr val="FFFF66"/>
            </a:solidFill>
            <a:ln w="9525">
              <a:solidFill>
                <a:schemeClr val="tx1"/>
              </a:solidFill>
              <a:round/>
              <a:headEnd/>
              <a:tailEnd/>
            </a:ln>
          </p:spPr>
          <p:txBody>
            <a:bodyPr wrap="none" anchor="ctr"/>
            <a:lstStyle/>
            <a:p>
              <a:endParaRPr lang="en-US"/>
            </a:p>
          </p:txBody>
        </p:sp>
        <p:sp>
          <p:nvSpPr>
            <p:cNvPr id="102406" name="Text Box 5"/>
            <p:cNvSpPr txBox="1">
              <a:spLocks noChangeArrowheads="1"/>
            </p:cNvSpPr>
            <p:nvPr/>
          </p:nvSpPr>
          <p:spPr bwMode="auto">
            <a:xfrm>
              <a:off x="1536" y="2025"/>
              <a:ext cx="432"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P1</a:t>
              </a:r>
            </a:p>
          </p:txBody>
        </p:sp>
        <p:sp>
          <p:nvSpPr>
            <p:cNvPr id="102407" name="Oval 6"/>
            <p:cNvSpPr>
              <a:spLocks noChangeArrowheads="1"/>
            </p:cNvSpPr>
            <p:nvPr/>
          </p:nvSpPr>
          <p:spPr bwMode="auto">
            <a:xfrm>
              <a:off x="3456" y="1929"/>
              <a:ext cx="528" cy="528"/>
            </a:xfrm>
            <a:prstGeom prst="ellipse">
              <a:avLst/>
            </a:prstGeom>
            <a:solidFill>
              <a:srgbClr val="FFFF66"/>
            </a:solidFill>
            <a:ln w="9525">
              <a:solidFill>
                <a:schemeClr val="tx1"/>
              </a:solidFill>
              <a:round/>
              <a:headEnd/>
              <a:tailEnd/>
            </a:ln>
          </p:spPr>
          <p:txBody>
            <a:bodyPr wrap="none" anchor="ctr"/>
            <a:lstStyle/>
            <a:p>
              <a:endParaRPr lang="en-US"/>
            </a:p>
          </p:txBody>
        </p:sp>
        <p:sp>
          <p:nvSpPr>
            <p:cNvPr id="102408" name="Text Box 7"/>
            <p:cNvSpPr txBox="1">
              <a:spLocks noChangeArrowheads="1"/>
            </p:cNvSpPr>
            <p:nvPr/>
          </p:nvSpPr>
          <p:spPr bwMode="auto">
            <a:xfrm>
              <a:off x="3504" y="2025"/>
              <a:ext cx="432"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P2</a:t>
              </a:r>
            </a:p>
          </p:txBody>
        </p:sp>
        <p:sp>
          <p:nvSpPr>
            <p:cNvPr id="102409" name="Rectangle 8"/>
            <p:cNvSpPr>
              <a:spLocks noChangeArrowheads="1"/>
            </p:cNvSpPr>
            <p:nvPr/>
          </p:nvSpPr>
          <p:spPr bwMode="auto">
            <a:xfrm>
              <a:off x="1248" y="2688"/>
              <a:ext cx="3120" cy="130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2410" name="Text Box 9"/>
            <p:cNvSpPr txBox="1">
              <a:spLocks noChangeArrowheads="1"/>
            </p:cNvSpPr>
            <p:nvPr/>
          </p:nvSpPr>
          <p:spPr bwMode="auto">
            <a:xfrm>
              <a:off x="1248" y="3993"/>
              <a:ext cx="3120"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UNIX/Linux System</a:t>
              </a:r>
            </a:p>
          </p:txBody>
        </p:sp>
        <p:sp>
          <p:nvSpPr>
            <p:cNvPr id="102411" name="Line 10"/>
            <p:cNvSpPr>
              <a:spLocks noChangeShapeType="1"/>
            </p:cNvSpPr>
            <p:nvPr/>
          </p:nvSpPr>
          <p:spPr bwMode="auto">
            <a:xfrm>
              <a:off x="3744" y="2457"/>
              <a:ext cx="0" cy="912"/>
            </a:xfrm>
            <a:prstGeom prst="line">
              <a:avLst/>
            </a:prstGeom>
            <a:noFill/>
            <a:ln w="57150">
              <a:solidFill>
                <a:schemeClr val="tx1"/>
              </a:solidFill>
              <a:round/>
              <a:headEnd/>
              <a:tailEnd/>
            </a:ln>
          </p:spPr>
          <p:txBody>
            <a:bodyPr/>
            <a:lstStyle/>
            <a:p>
              <a:endParaRPr lang="en-US"/>
            </a:p>
          </p:txBody>
        </p:sp>
        <p:sp>
          <p:nvSpPr>
            <p:cNvPr id="102412" name="Line 11"/>
            <p:cNvSpPr>
              <a:spLocks noChangeShapeType="1"/>
            </p:cNvSpPr>
            <p:nvPr/>
          </p:nvSpPr>
          <p:spPr bwMode="auto">
            <a:xfrm flipV="1">
              <a:off x="1776" y="2457"/>
              <a:ext cx="0" cy="912"/>
            </a:xfrm>
            <a:prstGeom prst="line">
              <a:avLst/>
            </a:prstGeom>
            <a:noFill/>
            <a:ln w="57150">
              <a:solidFill>
                <a:schemeClr val="tx1"/>
              </a:solidFill>
              <a:round/>
              <a:headEnd/>
              <a:tailEnd type="triangle" w="med" len="med"/>
            </a:ln>
          </p:spPr>
          <p:txBody>
            <a:bodyPr/>
            <a:lstStyle/>
            <a:p>
              <a:endParaRPr lang="en-US"/>
            </a:p>
          </p:txBody>
        </p:sp>
        <p:sp>
          <p:nvSpPr>
            <p:cNvPr id="102413" name="Oval 12"/>
            <p:cNvSpPr>
              <a:spLocks noChangeArrowheads="1"/>
            </p:cNvSpPr>
            <p:nvPr/>
          </p:nvSpPr>
          <p:spPr bwMode="auto">
            <a:xfrm>
              <a:off x="2256" y="3696"/>
              <a:ext cx="1008" cy="192"/>
            </a:xfrm>
            <a:prstGeom prst="ellipse">
              <a:avLst/>
            </a:prstGeom>
            <a:solidFill>
              <a:srgbClr val="FFFF00"/>
            </a:solidFill>
            <a:ln w="9525">
              <a:solidFill>
                <a:srgbClr val="FFFF66"/>
              </a:solidFill>
              <a:round/>
              <a:headEnd/>
              <a:tailEnd/>
            </a:ln>
          </p:spPr>
          <p:txBody>
            <a:bodyPr wrap="none" anchor="ctr"/>
            <a:lstStyle/>
            <a:p>
              <a:endParaRPr lang="en-US"/>
            </a:p>
          </p:txBody>
        </p:sp>
        <p:sp>
          <p:nvSpPr>
            <p:cNvPr id="102414" name="Rectangle 13"/>
            <p:cNvSpPr>
              <a:spLocks noChangeArrowheads="1"/>
            </p:cNvSpPr>
            <p:nvPr/>
          </p:nvSpPr>
          <p:spPr bwMode="auto">
            <a:xfrm>
              <a:off x="2256" y="2880"/>
              <a:ext cx="1008" cy="912"/>
            </a:xfrm>
            <a:prstGeom prst="rect">
              <a:avLst/>
            </a:prstGeom>
            <a:solidFill>
              <a:srgbClr val="FFFF00"/>
            </a:solidFill>
            <a:ln w="9525">
              <a:solidFill>
                <a:srgbClr val="FFFF66"/>
              </a:solidFill>
              <a:miter lim="800000"/>
              <a:headEnd/>
              <a:tailEnd/>
            </a:ln>
          </p:spPr>
          <p:txBody>
            <a:bodyPr wrap="none" anchor="ctr"/>
            <a:lstStyle/>
            <a:p>
              <a:endParaRPr lang="en-US"/>
            </a:p>
          </p:txBody>
        </p:sp>
        <p:sp>
          <p:nvSpPr>
            <p:cNvPr id="102415" name="Oval 14"/>
            <p:cNvSpPr>
              <a:spLocks noChangeArrowheads="1"/>
            </p:cNvSpPr>
            <p:nvPr/>
          </p:nvSpPr>
          <p:spPr bwMode="auto">
            <a:xfrm>
              <a:off x="2256" y="2784"/>
              <a:ext cx="1008" cy="192"/>
            </a:xfrm>
            <a:prstGeom prst="ellipse">
              <a:avLst/>
            </a:prstGeom>
            <a:solidFill>
              <a:srgbClr val="00FF00"/>
            </a:solidFill>
            <a:ln w="9525">
              <a:solidFill>
                <a:schemeClr val="tx1"/>
              </a:solidFill>
              <a:round/>
              <a:headEnd/>
              <a:tailEnd/>
            </a:ln>
          </p:spPr>
          <p:txBody>
            <a:bodyPr wrap="none" anchor="ctr"/>
            <a:lstStyle/>
            <a:p>
              <a:endParaRPr lang="en-US"/>
            </a:p>
          </p:txBody>
        </p:sp>
        <p:sp>
          <p:nvSpPr>
            <p:cNvPr id="102416" name="Rectangle 15"/>
            <p:cNvSpPr>
              <a:spLocks noChangeArrowheads="1"/>
            </p:cNvSpPr>
            <p:nvPr/>
          </p:nvSpPr>
          <p:spPr bwMode="auto">
            <a:xfrm>
              <a:off x="2352" y="3168"/>
              <a:ext cx="81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417" name="Text Box 16"/>
            <p:cNvSpPr txBox="1">
              <a:spLocks noChangeArrowheads="1"/>
            </p:cNvSpPr>
            <p:nvPr/>
          </p:nvSpPr>
          <p:spPr bwMode="auto">
            <a:xfrm>
              <a:off x="2352" y="3216"/>
              <a:ext cx="816" cy="288"/>
            </a:xfrm>
            <a:prstGeom prst="rect">
              <a:avLst/>
            </a:prstGeom>
            <a:noFill/>
            <a:ln w="9525">
              <a:noFill/>
              <a:miter lim="800000"/>
              <a:headEnd/>
              <a:tailEnd/>
            </a:ln>
          </p:spPr>
          <p:txBody>
            <a:bodyPr>
              <a:spAutoFit/>
            </a:bodyPr>
            <a:lstStyle/>
            <a:p>
              <a:pPr algn="ctr">
                <a:spcBef>
                  <a:spcPct val="50000"/>
                </a:spcBef>
              </a:pPr>
              <a:r>
                <a:rPr lang="en-US" b="1">
                  <a:solidFill>
                    <a:schemeClr val="tx1"/>
                  </a:solidFill>
                  <a:latin typeface="Comic Sans MS" pitchFamily="66" charset="0"/>
                </a:rPr>
                <a:t>FIFO</a:t>
              </a:r>
            </a:p>
          </p:txBody>
        </p:sp>
        <p:sp>
          <p:nvSpPr>
            <p:cNvPr id="102418" name="Line 17"/>
            <p:cNvSpPr>
              <a:spLocks noChangeShapeType="1"/>
            </p:cNvSpPr>
            <p:nvPr/>
          </p:nvSpPr>
          <p:spPr bwMode="auto">
            <a:xfrm flipH="1">
              <a:off x="3168" y="3360"/>
              <a:ext cx="576" cy="0"/>
            </a:xfrm>
            <a:prstGeom prst="line">
              <a:avLst/>
            </a:prstGeom>
            <a:noFill/>
            <a:ln w="57150">
              <a:solidFill>
                <a:schemeClr val="tx1"/>
              </a:solidFill>
              <a:round/>
              <a:headEnd/>
              <a:tailEnd type="triangle" w="med" len="med"/>
            </a:ln>
          </p:spPr>
          <p:txBody>
            <a:bodyPr/>
            <a:lstStyle/>
            <a:p>
              <a:endParaRPr lang="en-US"/>
            </a:p>
          </p:txBody>
        </p:sp>
        <p:sp>
          <p:nvSpPr>
            <p:cNvPr id="102419" name="Line 18"/>
            <p:cNvSpPr>
              <a:spLocks noChangeShapeType="1"/>
            </p:cNvSpPr>
            <p:nvPr/>
          </p:nvSpPr>
          <p:spPr bwMode="auto">
            <a:xfrm>
              <a:off x="1776" y="3360"/>
              <a:ext cx="576" cy="0"/>
            </a:xfrm>
            <a:prstGeom prst="line">
              <a:avLst/>
            </a:prstGeom>
            <a:noFill/>
            <a:ln w="57150">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1600200" y="0"/>
            <a:ext cx="75438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smtClean="0">
                <a:solidFill>
                  <a:srgbClr val="FFFF00"/>
                </a:solidFill>
              </a:rPr>
              <a:t>Permissions on directories</a:t>
            </a:r>
          </a:p>
        </p:txBody>
      </p:sp>
      <p:sp>
        <p:nvSpPr>
          <p:cNvPr id="49155" name="Rectangle 3"/>
          <p:cNvSpPr>
            <a:spLocks noGrp="1" noChangeArrowheads="1"/>
          </p:cNvSpPr>
          <p:nvPr>
            <p:ph type="body" idx="1"/>
          </p:nvPr>
        </p:nvSpPr>
        <p:spPr>
          <a:xfrm>
            <a:off x="228600" y="1143000"/>
            <a:ext cx="8686800" cy="5105400"/>
          </a:xfrm>
        </p:spPr>
        <p:txBody>
          <a:bodyPr/>
          <a:lstStyle/>
          <a:p>
            <a:pPr algn="just">
              <a:lnSpc>
                <a:spcPct val="90000"/>
              </a:lnSpc>
            </a:pPr>
            <a:r>
              <a:rPr lang="en-US" sz="2400" dirty="0" smtClean="0">
                <a:latin typeface="+mj-lt"/>
              </a:rPr>
              <a:t>Directories can also be thought of as a file that lists all the files it contains.</a:t>
            </a:r>
          </a:p>
          <a:p>
            <a:pPr algn="just">
              <a:lnSpc>
                <a:spcPct val="90000"/>
              </a:lnSpc>
            </a:pPr>
            <a:r>
              <a:rPr lang="en-US" sz="2400" dirty="0" smtClean="0">
                <a:latin typeface="+mj-lt"/>
              </a:rPr>
              <a:t>They also belong to a user and a group</a:t>
            </a:r>
          </a:p>
          <a:p>
            <a:pPr algn="just">
              <a:lnSpc>
                <a:spcPct val="90000"/>
              </a:lnSpc>
            </a:pPr>
            <a:r>
              <a:rPr lang="en-US" sz="2400" dirty="0" smtClean="0">
                <a:latin typeface="+mj-lt"/>
              </a:rPr>
              <a:t>They have the same 3 sets of permissions</a:t>
            </a:r>
          </a:p>
          <a:p>
            <a:pPr algn="just">
              <a:lnSpc>
                <a:spcPct val="90000"/>
              </a:lnSpc>
            </a:pPr>
            <a:endParaRPr lang="en-US" sz="2400" dirty="0" smtClean="0">
              <a:latin typeface="+mj-lt"/>
            </a:endParaRPr>
          </a:p>
          <a:p>
            <a:pPr algn="just">
              <a:lnSpc>
                <a:spcPct val="90000"/>
              </a:lnSpc>
            </a:pPr>
            <a:r>
              <a:rPr lang="en-US" sz="2400" dirty="0" smtClean="0">
                <a:latin typeface="+mj-lt"/>
              </a:rPr>
              <a:t>Interpretation of </a:t>
            </a:r>
            <a:r>
              <a:rPr lang="en-US" sz="2400" b="1" dirty="0" err="1" smtClean="0">
                <a:latin typeface="+mj-lt"/>
              </a:rPr>
              <a:t>rwx</a:t>
            </a:r>
            <a:r>
              <a:rPr lang="en-US" sz="2400" dirty="0" smtClean="0">
                <a:latin typeface="+mj-lt"/>
              </a:rPr>
              <a:t> for directories</a:t>
            </a:r>
          </a:p>
          <a:p>
            <a:pPr lvl="1" algn="just">
              <a:lnSpc>
                <a:spcPct val="90000"/>
              </a:lnSpc>
            </a:pPr>
            <a:r>
              <a:rPr lang="en-US" b="1" dirty="0" smtClean="0">
                <a:latin typeface="+mj-lt"/>
              </a:rPr>
              <a:t>Read</a:t>
            </a:r>
            <a:r>
              <a:rPr lang="en-US" dirty="0" smtClean="0">
                <a:latin typeface="+mj-lt"/>
              </a:rPr>
              <a:t>  -- You can read the list of files</a:t>
            </a:r>
          </a:p>
          <a:p>
            <a:pPr lvl="1" algn="just">
              <a:lnSpc>
                <a:spcPct val="90000"/>
              </a:lnSpc>
            </a:pPr>
            <a:r>
              <a:rPr lang="en-US" b="1" dirty="0" smtClean="0">
                <a:latin typeface="+mj-lt"/>
              </a:rPr>
              <a:t>Write</a:t>
            </a:r>
            <a:r>
              <a:rPr lang="en-US" dirty="0" smtClean="0">
                <a:latin typeface="+mj-lt"/>
              </a:rPr>
              <a:t> -- You can change the list of files </a:t>
            </a:r>
          </a:p>
          <a:p>
            <a:pPr lvl="1" algn="just">
              <a:lnSpc>
                <a:spcPct val="90000"/>
              </a:lnSpc>
            </a:pPr>
            <a:r>
              <a:rPr lang="en-US" b="1" dirty="0" smtClean="0">
                <a:latin typeface="+mj-lt"/>
              </a:rPr>
              <a:t>Executable</a:t>
            </a:r>
            <a:r>
              <a:rPr lang="en-US" dirty="0" smtClean="0">
                <a:latin typeface="+mj-lt"/>
              </a:rPr>
              <a:t> -- You can use the directory list to let the operating system “find” the file. This means, you have access to the file.  All directories generally have execute permission.</a:t>
            </a:r>
          </a:p>
        </p:txBody>
      </p:sp>
    </p:spTree>
    <p:extLst>
      <p:ext uri="{BB962C8B-B14F-4D97-AF65-F5344CB8AC3E}">
        <p14:creationId xmlns:p14="http://schemas.microsoft.com/office/powerpoint/2010/main" xmlns="" val="47759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ChangeArrowheads="1"/>
          </p:cNvSpPr>
          <p:nvPr/>
        </p:nvSpPr>
        <p:spPr bwMode="auto">
          <a:xfrm>
            <a:off x="304800" y="1143000"/>
            <a:ext cx="8382000" cy="5632311"/>
          </a:xfrm>
          <a:prstGeom prst="rect">
            <a:avLst/>
          </a:prstGeom>
          <a:noFill/>
          <a:ln w="9525">
            <a:noFill/>
            <a:miter lim="800000"/>
            <a:headEnd/>
            <a:tailEnd/>
          </a:ln>
        </p:spPr>
        <p:txBody>
          <a:bodyPr>
            <a:spAutoFit/>
          </a:bodyPr>
          <a:lstStyle/>
          <a:p>
            <a:pPr algn="just"/>
            <a:r>
              <a:rPr lang="en-US" b="1" dirty="0"/>
              <a:t>A </a:t>
            </a:r>
            <a:r>
              <a:rPr lang="en-US" b="1" i="1" dirty="0"/>
              <a:t>first-in, first-out (FIFO) </a:t>
            </a:r>
            <a:r>
              <a:rPr lang="en-US" b="1" dirty="0"/>
              <a:t>file is a pipe that has a name in the </a:t>
            </a:r>
            <a:r>
              <a:rPr lang="en-US" b="1" dirty="0" smtClean="0"/>
              <a:t>file system</a:t>
            </a:r>
            <a:r>
              <a:rPr lang="en-US" b="1" dirty="0"/>
              <a:t>.</a:t>
            </a:r>
          </a:p>
          <a:p>
            <a:pPr algn="just"/>
            <a:r>
              <a:rPr lang="en-US" dirty="0"/>
              <a:t>Any process can open or close the FIFO; the processes on either end of the pipe need not be related to each other. </a:t>
            </a:r>
            <a:endParaRPr lang="en-US" dirty="0" smtClean="0"/>
          </a:p>
          <a:p>
            <a:pPr algn="just"/>
            <a:endParaRPr lang="en-US" dirty="0"/>
          </a:p>
          <a:p>
            <a:pPr algn="just"/>
            <a:r>
              <a:rPr lang="en-US" b="1" dirty="0"/>
              <a:t>FIFOs are also called </a:t>
            </a:r>
            <a:r>
              <a:rPr lang="en-US" b="1" i="1" dirty="0"/>
              <a:t>named pipes</a:t>
            </a:r>
            <a:r>
              <a:rPr lang="en-US" b="1" dirty="0"/>
              <a:t>.</a:t>
            </a:r>
          </a:p>
          <a:p>
            <a:pPr algn="just"/>
            <a:endParaRPr lang="en-US" dirty="0"/>
          </a:p>
          <a:p>
            <a:pPr algn="just"/>
            <a:r>
              <a:rPr lang="en-US" dirty="0"/>
              <a:t>You can make a FIFO using the </a:t>
            </a:r>
            <a:r>
              <a:rPr lang="en-US" b="1" dirty="0" err="1"/>
              <a:t>mkfifo</a:t>
            </a:r>
            <a:r>
              <a:rPr lang="en-US" dirty="0"/>
              <a:t> command. Specify the path to the FIFO on the command line. For example, create a FIFO in /</a:t>
            </a:r>
            <a:r>
              <a:rPr lang="en-US" dirty="0" err="1"/>
              <a:t>tmp</a:t>
            </a:r>
            <a:r>
              <a:rPr lang="en-US" dirty="0"/>
              <a:t>/</a:t>
            </a:r>
            <a:r>
              <a:rPr lang="en-US" dirty="0" err="1"/>
              <a:t>fifo</a:t>
            </a:r>
            <a:r>
              <a:rPr lang="en-US" dirty="0"/>
              <a:t> by invoking this:</a:t>
            </a:r>
          </a:p>
          <a:p>
            <a:pPr algn="just"/>
            <a:endParaRPr lang="en-US" dirty="0"/>
          </a:p>
          <a:p>
            <a:pPr algn="just"/>
            <a:r>
              <a:rPr lang="en-US" dirty="0"/>
              <a:t>% </a:t>
            </a:r>
            <a:r>
              <a:rPr lang="en-US" dirty="0" err="1"/>
              <a:t>mkfifo</a:t>
            </a:r>
            <a:r>
              <a:rPr lang="en-US" dirty="0"/>
              <a:t>    </a:t>
            </a:r>
            <a:r>
              <a:rPr lang="en-US" b="1" dirty="0"/>
              <a:t>/</a:t>
            </a:r>
            <a:r>
              <a:rPr lang="en-US" b="1" dirty="0" err="1" smtClean="0"/>
              <a:t>tmp</a:t>
            </a:r>
            <a:r>
              <a:rPr lang="en-US" b="1" dirty="0" smtClean="0"/>
              <a:t>/</a:t>
            </a:r>
            <a:r>
              <a:rPr lang="en-US" b="1" dirty="0" err="1" smtClean="0"/>
              <a:t>fifo</a:t>
            </a:r>
            <a:endParaRPr lang="en-US" b="1" dirty="0" smtClean="0"/>
          </a:p>
          <a:p>
            <a:pPr algn="just"/>
            <a:endParaRPr lang="en-US" b="1" dirty="0"/>
          </a:p>
          <a:p>
            <a:pPr algn="just"/>
            <a:r>
              <a:rPr lang="en-US" dirty="0"/>
              <a:t>% </a:t>
            </a:r>
            <a:r>
              <a:rPr lang="en-US" dirty="0" err="1"/>
              <a:t>ls</a:t>
            </a:r>
            <a:r>
              <a:rPr lang="en-US" dirty="0"/>
              <a:t> -l    /</a:t>
            </a:r>
            <a:r>
              <a:rPr lang="en-US" dirty="0" err="1" smtClean="0"/>
              <a:t>tmp</a:t>
            </a:r>
            <a:r>
              <a:rPr lang="en-US" dirty="0" smtClean="0"/>
              <a:t>/</a:t>
            </a:r>
            <a:r>
              <a:rPr lang="en-US" dirty="0" err="1" smtClean="0"/>
              <a:t>fifo</a:t>
            </a:r>
            <a:endParaRPr lang="en-US" dirty="0" smtClean="0"/>
          </a:p>
          <a:p>
            <a:pPr algn="just"/>
            <a:r>
              <a:rPr lang="en-US" b="1" dirty="0" err="1" smtClean="0"/>
              <a:t>p</a:t>
            </a:r>
            <a:r>
              <a:rPr lang="en-US" dirty="0" err="1" smtClean="0"/>
              <a:t>rw-rw-rw</a:t>
            </a:r>
            <a:r>
              <a:rPr lang="en-US" dirty="0" smtClean="0"/>
              <a:t>- </a:t>
            </a:r>
            <a:r>
              <a:rPr lang="en-US" dirty="0"/>
              <a:t>1 </a:t>
            </a:r>
            <a:r>
              <a:rPr lang="en-US" dirty="0" err="1"/>
              <a:t>samuel</a:t>
            </a:r>
            <a:r>
              <a:rPr lang="en-US" dirty="0"/>
              <a:t> users 0 Jan 16 14:04 /</a:t>
            </a:r>
            <a:r>
              <a:rPr lang="en-US" dirty="0" err="1" smtClean="0"/>
              <a:t>tmp</a:t>
            </a:r>
            <a:r>
              <a:rPr lang="en-US" dirty="0" smtClean="0"/>
              <a:t>/</a:t>
            </a:r>
            <a:r>
              <a:rPr lang="en-US" dirty="0" err="1" smtClean="0"/>
              <a:t>fifo</a:t>
            </a:r>
            <a:endParaRPr lang="en-US" dirty="0" smtClean="0"/>
          </a:p>
          <a:p>
            <a:pPr algn="just"/>
            <a:endParaRPr lang="en-US" dirty="0" smtClean="0"/>
          </a:p>
          <a:p>
            <a:pPr algn="just"/>
            <a:r>
              <a:rPr lang="en-US" dirty="0" smtClean="0"/>
              <a:t>There are 3 system calls associated with FIFOs:</a:t>
            </a:r>
          </a:p>
          <a:p>
            <a:pPr marL="342900" indent="-342900" algn="just">
              <a:buAutoNum type="arabicPeriod"/>
            </a:pPr>
            <a:r>
              <a:rPr lang="en-US" dirty="0" smtClean="0"/>
              <a:t>open()</a:t>
            </a:r>
          </a:p>
          <a:p>
            <a:pPr marL="342900" indent="-342900" algn="just">
              <a:buAutoNum type="arabicPeriod"/>
            </a:pPr>
            <a:r>
              <a:rPr lang="en-US" dirty="0" smtClean="0"/>
              <a:t>read()</a:t>
            </a:r>
          </a:p>
          <a:p>
            <a:pPr marL="342900" indent="-342900" algn="just">
              <a:buAutoNum type="arabicPeriod"/>
            </a:pPr>
            <a:r>
              <a:rPr lang="en-US" dirty="0" smtClean="0"/>
              <a:t>write()</a:t>
            </a:r>
          </a:p>
          <a:p>
            <a:pPr marL="342900" indent="-342900" algn="just">
              <a:buAutoNum type="arabicPeriod"/>
            </a:pPr>
            <a:endParaRPr lang="en-US" dirty="0"/>
          </a:p>
          <a:p>
            <a:endParaRPr lang="en-US" dirty="0">
              <a:solidFill>
                <a:schemeClr val="tx1"/>
              </a:solidFill>
            </a:endParaRPr>
          </a:p>
        </p:txBody>
      </p:sp>
      <p:sp>
        <p:nvSpPr>
          <p:cNvPr id="103427" name="Text Box 1"/>
          <p:cNvSpPr txBox="1">
            <a:spLocks noChangeArrowheads="1"/>
          </p:cNvSpPr>
          <p:nvPr/>
        </p:nvSpPr>
        <p:spPr bwMode="auto">
          <a:xfrm>
            <a:off x="1524000" y="0"/>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b="1" dirty="0">
                <a:solidFill>
                  <a:srgbClr val="FFFF00"/>
                </a:solidFill>
                <a:latin typeface="+mj-lt"/>
              </a:rPr>
              <a:t>First-in, First-out (FIFO)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p:cNvSpPr>
            <a:spLocks noChangeArrowheads="1"/>
          </p:cNvSpPr>
          <p:nvPr/>
        </p:nvSpPr>
        <p:spPr bwMode="auto">
          <a:xfrm>
            <a:off x="304800" y="1143000"/>
            <a:ext cx="8382000" cy="3693319"/>
          </a:xfrm>
          <a:prstGeom prst="rect">
            <a:avLst/>
          </a:prstGeom>
          <a:noFill/>
          <a:ln w="9525">
            <a:noFill/>
            <a:miter lim="800000"/>
            <a:headEnd/>
            <a:tailEnd/>
          </a:ln>
        </p:spPr>
        <p:txBody>
          <a:bodyPr>
            <a:spAutoFit/>
          </a:bodyPr>
          <a:lstStyle/>
          <a:p>
            <a:r>
              <a:rPr lang="en-US" dirty="0">
                <a:solidFill>
                  <a:srgbClr val="FF0000"/>
                </a:solidFill>
                <a:latin typeface="+mj-lt"/>
              </a:rPr>
              <a:t>read</a:t>
            </a:r>
            <a:r>
              <a:rPr lang="en-US" dirty="0">
                <a:solidFill>
                  <a:schemeClr val="tx1"/>
                </a:solidFill>
                <a:latin typeface="+mj-lt"/>
              </a:rPr>
              <a:t> from the FIFO by invoking the following:</a:t>
            </a:r>
          </a:p>
          <a:p>
            <a:r>
              <a:rPr lang="en-US" dirty="0">
                <a:latin typeface="+mj-lt"/>
              </a:rPr>
              <a:t>% cat </a:t>
            </a:r>
            <a:r>
              <a:rPr lang="en-US" b="1" dirty="0">
                <a:latin typeface="+mj-lt"/>
              </a:rPr>
              <a:t>&lt;</a:t>
            </a:r>
            <a:r>
              <a:rPr lang="en-US" dirty="0">
                <a:latin typeface="+mj-lt"/>
              </a:rPr>
              <a:t> /</a:t>
            </a:r>
            <a:r>
              <a:rPr lang="en-US" dirty="0" err="1">
                <a:latin typeface="+mj-lt"/>
              </a:rPr>
              <a:t>tmp</a:t>
            </a:r>
            <a:r>
              <a:rPr lang="en-US" dirty="0">
                <a:latin typeface="+mj-lt"/>
              </a:rPr>
              <a:t>/</a:t>
            </a:r>
            <a:r>
              <a:rPr lang="en-US" dirty="0" err="1">
                <a:latin typeface="+mj-lt"/>
              </a:rPr>
              <a:t>fifo</a:t>
            </a:r>
            <a:endParaRPr lang="en-US" dirty="0">
              <a:latin typeface="+mj-lt"/>
            </a:endParaRPr>
          </a:p>
          <a:p>
            <a:endParaRPr lang="en-US" dirty="0">
              <a:latin typeface="+mj-lt"/>
            </a:endParaRPr>
          </a:p>
          <a:p>
            <a:r>
              <a:rPr lang="en-US" dirty="0">
                <a:latin typeface="+mj-lt"/>
              </a:rPr>
              <a:t>write to the FIFO by invoking this:</a:t>
            </a:r>
          </a:p>
          <a:p>
            <a:r>
              <a:rPr lang="en-US" dirty="0">
                <a:latin typeface="+mj-lt"/>
              </a:rPr>
              <a:t>% cat </a:t>
            </a:r>
            <a:r>
              <a:rPr lang="en-US" b="1" dirty="0">
                <a:latin typeface="+mj-lt"/>
              </a:rPr>
              <a:t>&gt;</a:t>
            </a:r>
            <a:r>
              <a:rPr lang="en-US" dirty="0">
                <a:latin typeface="+mj-lt"/>
              </a:rPr>
              <a:t> /</a:t>
            </a:r>
            <a:r>
              <a:rPr lang="en-US" dirty="0" err="1">
                <a:latin typeface="+mj-lt"/>
              </a:rPr>
              <a:t>tmp</a:t>
            </a:r>
            <a:r>
              <a:rPr lang="en-US" dirty="0">
                <a:latin typeface="+mj-lt"/>
              </a:rPr>
              <a:t>/</a:t>
            </a:r>
            <a:r>
              <a:rPr lang="en-US" dirty="0" err="1">
                <a:latin typeface="+mj-lt"/>
              </a:rPr>
              <a:t>fifo</a:t>
            </a:r>
            <a:endParaRPr lang="en-US" dirty="0">
              <a:latin typeface="+mj-lt"/>
            </a:endParaRPr>
          </a:p>
          <a:p>
            <a:endParaRPr lang="en-US" dirty="0">
              <a:latin typeface="+mj-lt"/>
            </a:endParaRPr>
          </a:p>
          <a:p>
            <a:r>
              <a:rPr lang="en-US" dirty="0">
                <a:latin typeface="+mj-lt"/>
              </a:rPr>
              <a:t>Then type in some lines of text. Each time you press Enter, the line of text is sent through the FIFO and appears in the first window. Close the FIFO by </a:t>
            </a:r>
            <a:r>
              <a:rPr lang="en-US" dirty="0" smtClean="0">
                <a:latin typeface="+mj-lt"/>
              </a:rPr>
              <a:t>pressing </a:t>
            </a:r>
            <a:r>
              <a:rPr lang="en-US" dirty="0" err="1" smtClean="0">
                <a:latin typeface="+mj-lt"/>
              </a:rPr>
              <a:t>Ctrl+D</a:t>
            </a:r>
            <a:r>
              <a:rPr lang="en-US" dirty="0" smtClean="0">
                <a:latin typeface="+mj-lt"/>
              </a:rPr>
              <a:t> </a:t>
            </a:r>
            <a:r>
              <a:rPr lang="en-US" dirty="0">
                <a:latin typeface="+mj-lt"/>
              </a:rPr>
              <a:t>in the second window. Remove the FIFO with this line:</a:t>
            </a:r>
          </a:p>
          <a:p>
            <a:endParaRPr lang="en-US" dirty="0">
              <a:latin typeface="+mj-lt"/>
            </a:endParaRPr>
          </a:p>
          <a:p>
            <a:r>
              <a:rPr lang="en-US" dirty="0">
                <a:latin typeface="+mj-lt"/>
              </a:rPr>
              <a:t>% </a:t>
            </a:r>
            <a:r>
              <a:rPr lang="en-US" dirty="0" err="1">
                <a:latin typeface="+mj-lt"/>
              </a:rPr>
              <a:t>rm</a:t>
            </a:r>
            <a:r>
              <a:rPr lang="en-US" dirty="0">
                <a:latin typeface="+mj-lt"/>
              </a:rPr>
              <a:t> /</a:t>
            </a:r>
            <a:r>
              <a:rPr lang="en-US" dirty="0" err="1" smtClean="0">
                <a:latin typeface="+mj-lt"/>
              </a:rPr>
              <a:t>tmp</a:t>
            </a:r>
            <a:r>
              <a:rPr lang="en-US" dirty="0" smtClean="0">
                <a:latin typeface="+mj-lt"/>
              </a:rPr>
              <a:t>/</a:t>
            </a:r>
            <a:r>
              <a:rPr lang="en-US" dirty="0" err="1" smtClean="0">
                <a:latin typeface="+mj-lt"/>
              </a:rPr>
              <a:t>fifo</a:t>
            </a:r>
            <a:endParaRPr lang="en-US" dirty="0" smtClean="0">
              <a:latin typeface="+mj-lt"/>
            </a:endParaRPr>
          </a:p>
          <a:p>
            <a:endParaRPr lang="en-US" dirty="0" smtClean="0">
              <a:latin typeface="+mj-lt"/>
            </a:endParaRPr>
          </a:p>
          <a:p>
            <a:r>
              <a:rPr lang="en-US" dirty="0" smtClean="0">
                <a:latin typeface="+mj-lt"/>
              </a:rPr>
              <a:t>In </a:t>
            </a:r>
            <a:r>
              <a:rPr lang="en-US" dirty="0" err="1" smtClean="0">
                <a:latin typeface="+mj-lt"/>
              </a:rPr>
              <a:t>pgms</a:t>
            </a:r>
            <a:r>
              <a:rPr lang="en-US" dirty="0" smtClean="0">
                <a:latin typeface="+mj-lt"/>
              </a:rPr>
              <a:t>, unlink() system call is used to remove a </a:t>
            </a:r>
            <a:r>
              <a:rPr lang="en-US" dirty="0" err="1" smtClean="0">
                <a:latin typeface="+mj-lt"/>
              </a:rPr>
              <a:t>fifo</a:t>
            </a:r>
            <a:r>
              <a:rPr lang="en-US" dirty="0" smtClean="0">
                <a:latin typeface="+mj-lt"/>
              </a:rPr>
              <a:t> file.</a:t>
            </a:r>
            <a:endParaRPr lang="en-US" dirty="0">
              <a:latin typeface="+mj-lt"/>
            </a:endParaRPr>
          </a:p>
        </p:txBody>
      </p:sp>
      <p:sp>
        <p:nvSpPr>
          <p:cNvPr id="104451" name="Text Box 1"/>
          <p:cNvSpPr txBox="1">
            <a:spLocks noChangeArrowheads="1"/>
          </p:cNvSpPr>
          <p:nvPr/>
        </p:nvSpPr>
        <p:spPr bwMode="auto">
          <a:xfrm>
            <a:off x="1524000" y="0"/>
            <a:ext cx="7620000" cy="914400"/>
          </a:xfrm>
          <a:prstGeom prst="rect">
            <a:avLst/>
          </a:prstGeom>
          <a:noFill/>
          <a:ln w="9525">
            <a:noFill/>
            <a:round/>
            <a:headEnd/>
            <a:tailEnd/>
          </a:ln>
        </p:spPr>
        <p:txBody>
          <a:bodyPr lIns="90000" tIns="46800" rIns="90000" bIns="46800"/>
          <a:lstStyle/>
          <a:p>
            <a:pPr algn="ct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rgbClr val="FFFF00"/>
                </a:solidFill>
                <a:latin typeface="+mj-lt"/>
              </a:rPr>
              <a:t>First-in, First-out (FIFO</a:t>
            </a:r>
            <a:r>
              <a:rPr lang="en-US" sz="4400" b="1" dirty="0">
                <a:solidFill>
                  <a:srgbClr val="FFFF00"/>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915987" y="0"/>
            <a:ext cx="8228013" cy="1143000"/>
          </a:xfrm>
        </p:spPr>
        <p:txBody>
          <a:bodyPr/>
          <a:lstStyle/>
          <a:p>
            <a:r>
              <a:rPr lang="en-US" b="1" dirty="0" smtClean="0">
                <a:solidFill>
                  <a:srgbClr val="FFFF00"/>
                </a:solidFill>
              </a:rPr>
              <a:t>Creating a FIFO</a:t>
            </a:r>
            <a:endParaRPr lang="en-US" dirty="0" smtClean="0">
              <a:solidFill>
                <a:srgbClr val="FFFF00"/>
              </a:solidFill>
            </a:endParaRPr>
          </a:p>
        </p:txBody>
      </p:sp>
      <p:sp>
        <p:nvSpPr>
          <p:cNvPr id="30723" name="Content Placeholder 2"/>
          <p:cNvSpPr>
            <a:spLocks noGrp="1"/>
          </p:cNvSpPr>
          <p:nvPr>
            <p:ph idx="1"/>
          </p:nvPr>
        </p:nvSpPr>
        <p:spPr>
          <a:xfrm>
            <a:off x="228600" y="1371600"/>
            <a:ext cx="8705850" cy="5221287"/>
          </a:xfrm>
        </p:spPr>
        <p:txBody>
          <a:bodyPr/>
          <a:lstStyle/>
          <a:p>
            <a:pPr>
              <a:defRPr/>
            </a:pPr>
            <a:r>
              <a:rPr lang="en-US" sz="2400" dirty="0">
                <a:solidFill>
                  <a:schemeClr val="tx1"/>
                </a:solidFill>
                <a:latin typeface="+mj-lt"/>
              </a:rPr>
              <a:t>Create a FIFO programmatically using the</a:t>
            </a:r>
            <a:r>
              <a:rPr lang="en-US" sz="2400" b="1" dirty="0">
                <a:solidFill>
                  <a:schemeClr val="tx1"/>
                </a:solidFill>
                <a:latin typeface="+mj-lt"/>
              </a:rPr>
              <a:t> </a:t>
            </a:r>
            <a:r>
              <a:rPr lang="en-US" sz="2400" b="1" dirty="0" err="1" smtClean="0">
                <a:solidFill>
                  <a:schemeClr val="tx1"/>
                </a:solidFill>
                <a:latin typeface="+mj-lt"/>
              </a:rPr>
              <a:t>mkfifo</a:t>
            </a:r>
            <a:r>
              <a:rPr lang="en-US" sz="2400" b="1" dirty="0" smtClean="0">
                <a:solidFill>
                  <a:schemeClr val="tx1"/>
                </a:solidFill>
                <a:latin typeface="+mj-lt"/>
              </a:rPr>
              <a:t>() </a:t>
            </a:r>
            <a:r>
              <a:rPr lang="en-US" sz="2400" b="1" dirty="0">
                <a:solidFill>
                  <a:schemeClr val="tx1"/>
                </a:solidFill>
                <a:latin typeface="+mj-lt"/>
              </a:rPr>
              <a:t>function</a:t>
            </a:r>
            <a:r>
              <a:rPr lang="en-US" sz="2400" b="1" dirty="0" smtClean="0">
                <a:solidFill>
                  <a:schemeClr val="tx1"/>
                </a:solidFill>
                <a:latin typeface="+mj-lt"/>
              </a:rPr>
              <a:t>. </a:t>
            </a:r>
          </a:p>
          <a:p>
            <a:pPr>
              <a:defRPr/>
            </a:pPr>
            <a:r>
              <a:rPr lang="en-US" sz="2400" dirty="0" smtClean="0">
                <a:solidFill>
                  <a:schemeClr val="tx1"/>
                </a:solidFill>
                <a:latin typeface="+mj-lt"/>
              </a:rPr>
              <a:t>The </a:t>
            </a:r>
            <a:r>
              <a:rPr lang="en-US" sz="2400" dirty="0">
                <a:solidFill>
                  <a:schemeClr val="tx1"/>
                </a:solidFill>
                <a:latin typeface="+mj-lt"/>
              </a:rPr>
              <a:t>first argument is </a:t>
            </a:r>
            <a:r>
              <a:rPr lang="en-US" sz="2400" dirty="0" smtClean="0">
                <a:solidFill>
                  <a:schemeClr val="tx1"/>
                </a:solidFill>
                <a:latin typeface="+mj-lt"/>
              </a:rPr>
              <a:t>the path </a:t>
            </a:r>
            <a:r>
              <a:rPr lang="en-US" sz="2400" dirty="0">
                <a:solidFill>
                  <a:schemeClr val="tx1"/>
                </a:solidFill>
                <a:latin typeface="+mj-lt"/>
              </a:rPr>
              <a:t>at which to create the FIFO; the second parameter specifies the pipe’s </a:t>
            </a:r>
            <a:r>
              <a:rPr lang="en-US" sz="2400" dirty="0" smtClean="0">
                <a:solidFill>
                  <a:schemeClr val="tx1"/>
                </a:solidFill>
                <a:latin typeface="+mj-lt"/>
              </a:rPr>
              <a:t>owner, group</a:t>
            </a:r>
            <a:r>
              <a:rPr lang="en-US" sz="2400" dirty="0">
                <a:solidFill>
                  <a:schemeClr val="tx1"/>
                </a:solidFill>
                <a:latin typeface="+mj-lt"/>
              </a:rPr>
              <a:t>, and world </a:t>
            </a:r>
            <a:r>
              <a:rPr lang="en-US" sz="2400" dirty="0" smtClean="0">
                <a:solidFill>
                  <a:schemeClr val="tx1"/>
                </a:solidFill>
                <a:latin typeface="+mj-lt"/>
              </a:rPr>
              <a:t>permissions.</a:t>
            </a:r>
          </a:p>
          <a:p>
            <a:pPr>
              <a:defRPr/>
            </a:pPr>
            <a:r>
              <a:rPr lang="en-US" sz="2400" dirty="0" smtClean="0">
                <a:latin typeface="+mj-lt"/>
              </a:rPr>
              <a:t>Because </a:t>
            </a:r>
            <a:r>
              <a:rPr lang="en-US" sz="2400" dirty="0">
                <a:latin typeface="+mj-lt"/>
              </a:rPr>
              <a:t>a pipe must have a reader and a writer, the </a:t>
            </a:r>
            <a:r>
              <a:rPr lang="en-US" sz="2400" dirty="0" smtClean="0">
                <a:latin typeface="+mj-lt"/>
              </a:rPr>
              <a:t>permissions must </a:t>
            </a:r>
            <a:r>
              <a:rPr lang="en-US" sz="2400" dirty="0">
                <a:latin typeface="+mj-lt"/>
              </a:rPr>
              <a:t>include both read and write permissions</a:t>
            </a:r>
            <a:r>
              <a:rPr lang="en-US" sz="2400" dirty="0" smtClean="0">
                <a:latin typeface="+mj-lt"/>
              </a:rPr>
              <a:t>.</a:t>
            </a:r>
          </a:p>
          <a:p>
            <a:pPr>
              <a:defRPr/>
            </a:pPr>
            <a:r>
              <a:rPr lang="en-US" sz="2400" dirty="0" smtClean="0">
                <a:latin typeface="+mj-lt"/>
              </a:rPr>
              <a:t>If </a:t>
            </a:r>
            <a:r>
              <a:rPr lang="en-US" sz="2400" dirty="0">
                <a:latin typeface="+mj-lt"/>
              </a:rPr>
              <a:t>the pipe cannot be </a:t>
            </a:r>
            <a:r>
              <a:rPr lang="en-US" sz="2400" dirty="0" smtClean="0">
                <a:latin typeface="+mj-lt"/>
              </a:rPr>
              <a:t>created (for </a:t>
            </a:r>
            <a:r>
              <a:rPr lang="en-US" sz="2400" dirty="0">
                <a:latin typeface="+mj-lt"/>
              </a:rPr>
              <a:t>instance, if a file with that name already exists), </a:t>
            </a:r>
            <a:r>
              <a:rPr lang="en-US" sz="2400" dirty="0" err="1" smtClean="0">
                <a:latin typeface="+mj-lt"/>
              </a:rPr>
              <a:t>mkfifo</a:t>
            </a:r>
            <a:r>
              <a:rPr lang="en-US" sz="2400" dirty="0" smtClean="0">
                <a:latin typeface="+mj-lt"/>
              </a:rPr>
              <a:t>() </a:t>
            </a:r>
            <a:r>
              <a:rPr lang="en-US" sz="2400" dirty="0">
                <a:latin typeface="+mj-lt"/>
              </a:rPr>
              <a:t>returns –</a:t>
            </a:r>
            <a:r>
              <a:rPr lang="en-US" sz="2400" dirty="0" smtClean="0">
                <a:latin typeface="+mj-lt"/>
              </a:rPr>
              <a:t>1.</a:t>
            </a:r>
          </a:p>
          <a:p>
            <a:pPr marL="0" indent="0">
              <a:buFont typeface="Times New Roman" pitchFamily="18" charset="0"/>
              <a:buNone/>
              <a:defRPr/>
            </a:pPr>
            <a:r>
              <a:rPr lang="en-US" sz="2400" dirty="0" smtClean="0">
                <a:latin typeface="+mj-lt"/>
              </a:rPr>
              <a:t>include &lt;sys/</a:t>
            </a:r>
            <a:r>
              <a:rPr lang="en-US" sz="2400" dirty="0" err="1" smtClean="0">
                <a:latin typeface="+mj-lt"/>
              </a:rPr>
              <a:t>types.h</a:t>
            </a:r>
            <a:r>
              <a:rPr lang="en-US" sz="2400" dirty="0">
                <a:latin typeface="+mj-lt"/>
              </a:rPr>
              <a:t>&gt; and &lt;</a:t>
            </a:r>
            <a:r>
              <a:rPr lang="en-US" sz="2400" dirty="0" smtClean="0">
                <a:latin typeface="+mj-lt"/>
              </a:rPr>
              <a:t>sys/</a:t>
            </a:r>
            <a:r>
              <a:rPr lang="en-US" sz="2400" dirty="0" err="1" smtClean="0">
                <a:latin typeface="+mj-lt"/>
              </a:rPr>
              <a:t>stat.h</a:t>
            </a:r>
            <a:r>
              <a:rPr lang="en-US" sz="2400" dirty="0">
                <a:latin typeface="+mj-lt"/>
              </a:rPr>
              <a:t>&gt; if you call </a:t>
            </a:r>
            <a:r>
              <a:rPr lang="en-US" sz="2400" dirty="0" err="1" smtClean="0">
                <a:latin typeface="+mj-lt"/>
              </a:rPr>
              <a:t>mkfifo</a:t>
            </a:r>
            <a:r>
              <a:rPr lang="en-US" sz="2400" dirty="0" smtClean="0">
                <a:latin typeface="+mj-lt"/>
              </a:rPr>
              <a:t>()</a:t>
            </a:r>
            <a:r>
              <a:rPr lang="en-US" sz="27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152400"/>
            <a:ext cx="8229600" cy="609600"/>
          </a:xfrm>
        </p:spPr>
        <p:txBody>
          <a:bodyPr/>
          <a:lstStyle/>
          <a:p>
            <a:pPr>
              <a:buClr>
                <a:srgbClr val="FFFF66"/>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smtClean="0">
                <a:solidFill>
                  <a:srgbClr val="FFFF00"/>
                </a:solidFill>
              </a:rPr>
              <a:t>UNIX/Linux FIFOs</a:t>
            </a:r>
          </a:p>
        </p:txBody>
      </p:sp>
      <p:grpSp>
        <p:nvGrpSpPr>
          <p:cNvPr id="2" name="Group 3"/>
          <p:cNvGrpSpPr>
            <a:grpSpLocks/>
          </p:cNvGrpSpPr>
          <p:nvPr/>
        </p:nvGrpSpPr>
        <p:grpSpPr bwMode="auto">
          <a:xfrm>
            <a:off x="381000" y="1143000"/>
            <a:ext cx="8534400" cy="5562600"/>
            <a:chOff x="240" y="720"/>
            <a:chExt cx="5376" cy="3504"/>
          </a:xfrm>
        </p:grpSpPr>
        <p:sp>
          <p:nvSpPr>
            <p:cNvPr id="108548" name="AutoShape 4"/>
            <p:cNvSpPr>
              <a:spLocks noChangeArrowheads="1"/>
            </p:cNvSpPr>
            <p:nvPr/>
          </p:nvSpPr>
          <p:spPr bwMode="auto">
            <a:xfrm>
              <a:off x="240" y="720"/>
              <a:ext cx="5376" cy="3504"/>
            </a:xfrm>
            <a:prstGeom prst="roundRect">
              <a:avLst>
                <a:gd name="adj" fmla="val 28"/>
              </a:avLst>
            </a:prstGeom>
            <a:noFill/>
            <a:ln w="9525">
              <a:noFill/>
              <a:round/>
              <a:headEnd/>
              <a:tailEnd/>
            </a:ln>
          </p:spPr>
          <p:txBody>
            <a:bodyPr wrap="none" anchor="ctr"/>
            <a:lstStyle/>
            <a:p>
              <a:endParaRPr lang="en-US"/>
            </a:p>
          </p:txBody>
        </p:sp>
        <p:sp>
          <p:nvSpPr>
            <p:cNvPr id="108549" name="Text Box 5"/>
            <p:cNvSpPr txBox="1">
              <a:spLocks noChangeArrowheads="1"/>
            </p:cNvSpPr>
            <p:nvPr/>
          </p:nvSpPr>
          <p:spPr bwMode="auto">
            <a:xfrm>
              <a:off x="240" y="720"/>
              <a:ext cx="5184" cy="1707"/>
            </a:xfrm>
            <a:prstGeom prst="rect">
              <a:avLst/>
            </a:prstGeom>
            <a:noFill/>
            <a:ln w="9525">
              <a:noFill/>
              <a:miter lim="800000"/>
              <a:headEnd/>
              <a:tailEnd/>
            </a:ln>
          </p:spPr>
          <p:txBody>
            <a:bodyPr wrap="square" lIns="90000" tIns="46800" rIns="90000" bIns="46800">
              <a:spAutoFit/>
            </a:bodyPr>
            <a:lstStyle/>
            <a:p>
              <a:pPr marL="341313" indent="-341313" algn="just">
                <a:spcBef>
                  <a:spcPts val="950"/>
                </a:spcBef>
                <a:buClr>
                  <a:schemeClr val="tx1"/>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b="1" dirty="0">
                  <a:solidFill>
                    <a:schemeClr val="tx1"/>
                  </a:solidFill>
                  <a:latin typeface="+mj-lt"/>
                  <a:cs typeface="Times New Roman" pitchFamily="18" charset="0"/>
                </a:rPr>
                <a:t>Two common uses of FIFOs </a:t>
              </a:r>
              <a:endParaRPr lang="en-GB" sz="2400" b="1" dirty="0" smtClean="0">
                <a:solidFill>
                  <a:schemeClr val="tx1"/>
                </a:solidFill>
                <a:latin typeface="+mj-lt"/>
                <a:cs typeface="Times New Roman" pitchFamily="18" charset="0"/>
              </a:endParaRPr>
            </a:p>
            <a:p>
              <a:pPr marL="341313" indent="-341313" algn="just">
                <a:spcBef>
                  <a:spcPts val="950"/>
                </a:spcBef>
                <a:buClr>
                  <a:schemeClr val="tx1"/>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400" b="1" dirty="0">
                <a:solidFill>
                  <a:schemeClr val="tx1"/>
                </a:solidFill>
                <a:latin typeface="+mj-lt"/>
                <a:cs typeface="Times New Roman" pitchFamily="18" charset="0"/>
              </a:endParaRPr>
            </a:p>
            <a:p>
              <a:pPr marL="741363" lvl="1" indent="-284163" algn="just">
                <a:lnSpc>
                  <a:spcPct val="101000"/>
                </a:lnSpc>
                <a:spcBef>
                  <a:spcPts val="950"/>
                </a:spcBef>
                <a:buClr>
                  <a:schemeClr val="tx1"/>
                </a:buClr>
                <a:buFontTx/>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b="1" dirty="0">
                  <a:solidFill>
                    <a:schemeClr val="tx1"/>
                  </a:solidFill>
                  <a:latin typeface="+mj-lt"/>
                  <a:cs typeface="Times New Roman" pitchFamily="18" charset="0"/>
                </a:rPr>
                <a:t>In client-server applications, FIFOs are used to pass data between a server process and client processes</a:t>
              </a:r>
            </a:p>
            <a:p>
              <a:pPr marL="741363" lvl="1" indent="-284163" algn="just">
                <a:lnSpc>
                  <a:spcPct val="101000"/>
                </a:lnSpc>
                <a:spcBef>
                  <a:spcPts val="950"/>
                </a:spcBef>
                <a:buClr>
                  <a:schemeClr val="tx1"/>
                </a:buClr>
                <a:buFontTx/>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b="1" dirty="0">
                  <a:solidFill>
                    <a:schemeClr val="tx1"/>
                  </a:solidFill>
                  <a:latin typeface="+mj-lt"/>
                  <a:cs typeface="Times New Roman" pitchFamily="18" charset="0"/>
                </a:rPr>
                <a:t>Used by shell commands to pass data from one shell pipeline to another, without creating temporary files  </a:t>
              </a:r>
            </a:p>
          </p:txBody>
        </p:sp>
      </p:gr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mj-lt"/>
              </a:rPr>
              <a:t>Signals are software generated interrupts that are sent to a process when an event happens.</a:t>
            </a:r>
          </a:p>
          <a:p>
            <a:endParaRPr lang="en-US" sz="2400" dirty="0" smtClean="0">
              <a:latin typeface="+mj-lt"/>
            </a:endParaRPr>
          </a:p>
          <a:p>
            <a:r>
              <a:rPr lang="en-US" sz="2400" dirty="0" smtClean="0">
                <a:latin typeface="+mj-lt"/>
              </a:rPr>
              <a:t>Examples of events are : program attempting to access a non-existent location in its virtual memory, a user requesting to kill a process or an error condition.</a:t>
            </a:r>
          </a:p>
          <a:p>
            <a:endParaRPr lang="en-US" sz="2400" dirty="0" smtClean="0">
              <a:latin typeface="+mj-lt"/>
            </a:endParaRPr>
          </a:p>
          <a:p>
            <a:r>
              <a:rPr lang="en-US" sz="2400" dirty="0" smtClean="0">
                <a:latin typeface="+mj-lt"/>
              </a:rPr>
              <a:t>Signals are also used by shells to signal job control commands to their child processes.</a:t>
            </a:r>
          </a:p>
          <a:p>
            <a:endParaRPr lang="en-US" sz="2400" dirty="0" smtClean="0">
              <a:latin typeface="+mj-lt"/>
            </a:endParaRPr>
          </a:p>
          <a:p>
            <a:r>
              <a:rPr lang="en-US" sz="2400" dirty="0" smtClean="0">
                <a:latin typeface="+mj-lt"/>
              </a:rPr>
              <a:t>Signals can also come directly from the OS (kernel) when a hardware event occurs such as bus error or an illegal instruction is encountered.</a:t>
            </a:r>
            <a:endParaRPr lang="en-US" sz="2400" dirty="0">
              <a:latin typeface="+mj-lt"/>
            </a:endParaRPr>
          </a:p>
        </p:txBody>
      </p:sp>
      <p:sp>
        <p:nvSpPr>
          <p:cNvPr id="4" name="Rectangle 2"/>
          <p:cNvSpPr txBox="1">
            <a:spLocks noChangeArrowheads="1"/>
          </p:cNvSpPr>
          <p:nvPr/>
        </p:nvSpPr>
        <p:spPr>
          <a:xfrm>
            <a:off x="457200" y="152400"/>
            <a:ext cx="82296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FFFF66"/>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1" i="0" u="none" strike="noStrike" kern="0" cap="none" spc="0" normalizeH="0" baseline="0" noProof="0" dirty="0" smtClean="0">
                <a:ln>
                  <a:noFill/>
                </a:ln>
                <a:solidFill>
                  <a:srgbClr val="FFFF00"/>
                </a:solidFill>
                <a:effectLst/>
                <a:uLnTx/>
                <a:uFillTx/>
                <a:latin typeface="+mj-lt"/>
                <a:ea typeface="+mj-ea"/>
                <a:cs typeface="+mj-cs"/>
              </a:rPr>
              <a:t>Signals</a:t>
            </a:r>
          </a:p>
          <a:p>
            <a:pPr marL="0" marR="0" lvl="0" indent="0" algn="ctr" defTabSz="457200" rtl="0" eaLnBrk="1" fontAlgn="base" latinLnBrk="0" hangingPunct="1">
              <a:lnSpc>
                <a:spcPct val="100000"/>
              </a:lnSpc>
              <a:spcBef>
                <a:spcPct val="0"/>
              </a:spcBef>
              <a:spcAft>
                <a:spcPct val="0"/>
              </a:spcAft>
              <a:buClr>
                <a:srgbClr val="FFFF66"/>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3600" b="1" i="0" u="none" strike="noStrike" kern="0" cap="none" spc="0" normalizeH="0" baseline="0" noProof="0" dirty="0" smtClean="0">
              <a:ln>
                <a:noFill/>
              </a:ln>
              <a:solidFill>
                <a:srgbClr val="FFFF00"/>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mj-lt"/>
              </a:rPr>
              <a:t>There are a set of defined signals that the kernel can generate or that can be generated by other processes in the system.</a:t>
            </a:r>
          </a:p>
          <a:p>
            <a:r>
              <a:rPr lang="en-US" sz="2400" dirty="0" smtClean="0">
                <a:latin typeface="+mj-lt"/>
              </a:rPr>
              <a:t>You can list a system’s set of signals using kill command as : </a:t>
            </a:r>
          </a:p>
          <a:p>
            <a:pPr>
              <a:buNone/>
            </a:pPr>
            <a:r>
              <a:rPr lang="en-US" sz="2400" dirty="0" smtClean="0">
                <a:latin typeface="+mj-lt"/>
              </a:rPr>
              <a:t>								</a:t>
            </a:r>
            <a:r>
              <a:rPr lang="en-US" sz="2400" b="1" i="1" dirty="0" smtClean="0">
                <a:latin typeface="+mj-lt"/>
              </a:rPr>
              <a:t>kill –l</a:t>
            </a:r>
          </a:p>
          <a:p>
            <a:r>
              <a:rPr lang="en-US" sz="2400" dirty="0" smtClean="0">
                <a:latin typeface="+mj-lt"/>
              </a:rPr>
              <a:t>Signals have no inherent priorities. If two signals are generated for a process at the same time then they may be presented to the process or handled in any ordered.</a:t>
            </a:r>
          </a:p>
          <a:p>
            <a:r>
              <a:rPr lang="en-US" sz="2400" dirty="0" smtClean="0">
                <a:latin typeface="+mj-lt"/>
              </a:rPr>
              <a:t>Each signal defined by the system falls into one of the five classes:</a:t>
            </a:r>
          </a:p>
          <a:p>
            <a:pPr lvl="1"/>
            <a:r>
              <a:rPr lang="en-US" sz="2000" dirty="0" smtClean="0">
                <a:latin typeface="+mj-lt"/>
              </a:rPr>
              <a:t>Hardware conditions</a:t>
            </a:r>
          </a:p>
          <a:p>
            <a:pPr lvl="1"/>
            <a:r>
              <a:rPr lang="en-US" sz="2000" dirty="0" smtClean="0">
                <a:latin typeface="+mj-lt"/>
              </a:rPr>
              <a:t>Software conditions</a:t>
            </a:r>
          </a:p>
          <a:p>
            <a:pPr lvl="1"/>
            <a:r>
              <a:rPr lang="en-US" sz="2000" dirty="0" smtClean="0">
                <a:latin typeface="+mj-lt"/>
              </a:rPr>
              <a:t>I/O conditions</a:t>
            </a:r>
          </a:p>
          <a:p>
            <a:pPr lvl="1"/>
            <a:r>
              <a:rPr lang="en-US" sz="2000" dirty="0" smtClean="0">
                <a:latin typeface="+mj-lt"/>
              </a:rPr>
              <a:t>Process Control</a:t>
            </a:r>
          </a:p>
          <a:p>
            <a:pPr lvl="1"/>
            <a:r>
              <a:rPr lang="en-US" sz="2000" dirty="0" smtClean="0">
                <a:latin typeface="+mj-lt"/>
              </a:rPr>
              <a:t>Resource Control</a:t>
            </a:r>
          </a:p>
          <a:p>
            <a:endParaRPr lang="en-US" sz="2400" dirty="0" smtClean="0">
              <a:latin typeface="+mj-lt"/>
            </a:endParaRPr>
          </a:p>
        </p:txBody>
      </p:sp>
      <p:sp>
        <p:nvSpPr>
          <p:cNvPr id="4" name="Rectangle 2"/>
          <p:cNvSpPr>
            <a:spLocks noGrp="1" noChangeArrowheads="1"/>
          </p:cNvSpPr>
          <p:nvPr>
            <p:ph type="title"/>
          </p:nvPr>
        </p:nvSpPr>
        <p:spPr>
          <a:xfrm>
            <a:off x="457200" y="152400"/>
            <a:ext cx="8229600" cy="609600"/>
          </a:xfrm>
        </p:spPr>
        <p:txBody>
          <a:bodyPr/>
          <a:lstStyle/>
          <a:p>
            <a:pPr>
              <a:buClr>
                <a:srgbClr val="FFFF66"/>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smtClean="0">
                <a:solidFill>
                  <a:srgbClr val="FFFF00"/>
                </a:solidFill>
              </a:rPr>
              <a:t>Signals</a:t>
            </a:r>
            <a:br>
              <a:rPr lang="en-GB" sz="3600" b="1" dirty="0" smtClean="0">
                <a:solidFill>
                  <a:srgbClr val="FFFF00"/>
                </a:solidFill>
              </a:rPr>
            </a:br>
            <a:endParaRPr lang="en-GB" sz="3600" b="1" dirty="0" smtClean="0">
              <a:solidFill>
                <a:srgbClr val="FFFF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latin typeface="+mj-lt"/>
              </a:rPr>
              <a:t>Each signal has a default action which is one of the following:</a:t>
            </a:r>
          </a:p>
          <a:p>
            <a:pPr lvl="1"/>
            <a:r>
              <a:rPr lang="en-US" sz="2000" dirty="0" smtClean="0">
                <a:latin typeface="+mj-lt"/>
              </a:rPr>
              <a:t> The signal is discarded after being received.</a:t>
            </a:r>
          </a:p>
          <a:p>
            <a:pPr lvl="1"/>
            <a:r>
              <a:rPr lang="en-US" sz="2000" dirty="0" smtClean="0">
                <a:latin typeface="+mj-lt"/>
              </a:rPr>
              <a:t> The process is terminated after the signal is received.</a:t>
            </a:r>
          </a:p>
          <a:p>
            <a:pPr lvl="1"/>
            <a:r>
              <a:rPr lang="en-US" sz="2000" dirty="0" smtClean="0">
                <a:latin typeface="+mj-lt"/>
              </a:rPr>
              <a:t>A core file is written then the process is terminated.</a:t>
            </a:r>
          </a:p>
          <a:p>
            <a:pPr lvl="1">
              <a:buNone/>
            </a:pPr>
            <a:endParaRPr lang="en-US" sz="2000" dirty="0" smtClean="0">
              <a:latin typeface="+mj-lt"/>
            </a:endParaRPr>
          </a:p>
          <a:p>
            <a:pPr marL="914400" lvl="1" indent="-457200">
              <a:buNone/>
            </a:pPr>
            <a:r>
              <a:rPr lang="en-US" sz="2000" dirty="0" smtClean="0">
                <a:latin typeface="+mj-lt"/>
              </a:rPr>
              <a:t>A process can choose just how it wants to handle the various signals:</a:t>
            </a:r>
          </a:p>
          <a:p>
            <a:pPr marL="914400" lvl="1" indent="-457200">
              <a:buNone/>
            </a:pPr>
            <a:r>
              <a:rPr lang="en-US" sz="2000" dirty="0" smtClean="0">
                <a:latin typeface="+mj-lt"/>
              </a:rPr>
              <a:t>* Processes can block the signals or they can choose to handle themselves.</a:t>
            </a:r>
          </a:p>
          <a:p>
            <a:pPr marL="914400" lvl="1" indent="-457200">
              <a:buNone/>
            </a:pPr>
            <a:r>
              <a:rPr lang="en-US" sz="2000" dirty="0" smtClean="0">
                <a:latin typeface="+mj-lt"/>
              </a:rPr>
              <a:t>* If kernel handles the signals then it performs the default actions.</a:t>
            </a:r>
          </a:p>
          <a:p>
            <a:pPr marL="914400" lvl="1" indent="-457200">
              <a:buNone/>
            </a:pPr>
            <a:endParaRPr lang="en-US" sz="2000" dirty="0" smtClean="0">
              <a:latin typeface="+mj-lt"/>
            </a:endParaRPr>
          </a:p>
          <a:p>
            <a:pPr marL="914400" lvl="1" indent="-457200">
              <a:buNone/>
            </a:pPr>
            <a:r>
              <a:rPr lang="en-US" sz="2000" dirty="0" smtClean="0">
                <a:latin typeface="+mj-lt"/>
              </a:rPr>
              <a:t>Linux implements signals using information stored in the </a:t>
            </a:r>
            <a:r>
              <a:rPr lang="en-US" sz="2000" dirty="0" err="1" smtClean="0">
                <a:latin typeface="+mj-lt"/>
              </a:rPr>
              <a:t>task_struct</a:t>
            </a:r>
            <a:r>
              <a:rPr lang="en-US" sz="2000" dirty="0" smtClean="0">
                <a:latin typeface="+mj-lt"/>
              </a:rPr>
              <a:t> for the process. The currently pending signals are kept in the signal field. It also handles the information about how each process handles signal. This is held in the array of </a:t>
            </a:r>
            <a:r>
              <a:rPr lang="en-US" sz="2000" dirty="0" err="1" smtClean="0">
                <a:latin typeface="+mj-lt"/>
              </a:rPr>
              <a:t>sigaction</a:t>
            </a:r>
            <a:r>
              <a:rPr lang="en-US" sz="2000" dirty="0" smtClean="0">
                <a:latin typeface="+mj-lt"/>
              </a:rPr>
              <a:t> data structure pointed by </a:t>
            </a:r>
            <a:r>
              <a:rPr lang="en-US" sz="2000" dirty="0" err="1" smtClean="0">
                <a:latin typeface="+mj-lt"/>
              </a:rPr>
              <a:t>task_struct</a:t>
            </a:r>
            <a:r>
              <a:rPr lang="en-US" sz="2000" dirty="0" smtClean="0">
                <a:latin typeface="+mj-lt"/>
              </a:rPr>
              <a:t> for each process.</a:t>
            </a:r>
          </a:p>
          <a:p>
            <a:pPr marL="914400" lvl="1" indent="-457200">
              <a:buNone/>
            </a:pPr>
            <a:endParaRPr lang="en-US" sz="2000" dirty="0" smtClean="0">
              <a:latin typeface="+mj-lt"/>
            </a:endParaRPr>
          </a:p>
          <a:p>
            <a:pPr lvl="1"/>
            <a:endParaRPr lang="en-US" sz="2000" dirty="0" smtClean="0">
              <a:latin typeface="+mj-lt"/>
            </a:endParaRPr>
          </a:p>
          <a:p>
            <a:pPr lvl="1"/>
            <a:endParaRPr lang="en-US" dirty="0" smtClean="0"/>
          </a:p>
          <a:p>
            <a:pPr lvl="1">
              <a:buNone/>
            </a:pPr>
            <a:endParaRPr lang="en-US" dirty="0" smtClean="0"/>
          </a:p>
          <a:p>
            <a:pPr lvl="1">
              <a:buNone/>
            </a:pPr>
            <a:endParaRPr lang="en-US" dirty="0" smtClean="0"/>
          </a:p>
        </p:txBody>
      </p:sp>
      <p:sp>
        <p:nvSpPr>
          <p:cNvPr id="4" name="Rectangle 2"/>
          <p:cNvSpPr txBox="1">
            <a:spLocks noChangeArrowheads="1"/>
          </p:cNvSpPr>
          <p:nvPr/>
        </p:nvSpPr>
        <p:spPr>
          <a:xfrm>
            <a:off x="457200" y="152400"/>
            <a:ext cx="82296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FFFF66"/>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1" i="0" u="none" strike="noStrike" kern="0" cap="none" spc="0" normalizeH="0" baseline="0" noProof="0" dirty="0" smtClean="0">
                <a:ln>
                  <a:noFill/>
                </a:ln>
                <a:solidFill>
                  <a:srgbClr val="FFFF00"/>
                </a:solidFill>
                <a:effectLst/>
                <a:uLnTx/>
                <a:uFillTx/>
                <a:latin typeface="+mj-lt"/>
                <a:ea typeface="+mj-ea"/>
                <a:cs typeface="+mj-cs"/>
              </a:rPr>
              <a:t>Signals</a:t>
            </a:r>
            <a:br>
              <a:rPr kumimoji="0" lang="en-GB" sz="3600" b="1" i="0" u="none" strike="noStrike" kern="0" cap="none" spc="0" normalizeH="0" baseline="0" noProof="0" dirty="0" smtClean="0">
                <a:ln>
                  <a:noFill/>
                </a:ln>
                <a:solidFill>
                  <a:srgbClr val="FFFF00"/>
                </a:solidFill>
                <a:effectLst/>
                <a:uLnTx/>
                <a:uFillTx/>
                <a:latin typeface="+mj-lt"/>
                <a:ea typeface="+mj-ea"/>
                <a:cs typeface="+mj-cs"/>
              </a:rPr>
            </a:br>
            <a:endParaRPr kumimoji="0" lang="en-GB" sz="3600" b="1" i="0" u="none" strike="noStrike" kern="0" cap="none" spc="0" normalizeH="0" baseline="0" noProof="0" dirty="0" smtClean="0">
              <a:ln>
                <a:noFill/>
              </a:ln>
              <a:solidFill>
                <a:srgbClr val="FFFF00"/>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smtClean="0">
                <a:latin typeface="+mj-lt"/>
              </a:rPr>
              <a:t>The process may have specified its own signal handler. This is a routine which will be called whenever the signal is generated and the </a:t>
            </a:r>
            <a:r>
              <a:rPr lang="en-US" sz="2400" b="1" i="1" dirty="0" err="1" smtClean="0">
                <a:latin typeface="+mj-lt"/>
              </a:rPr>
              <a:t>sigaction</a:t>
            </a:r>
            <a:r>
              <a:rPr lang="en-US" sz="2400" dirty="0" smtClean="0">
                <a:latin typeface="+mj-lt"/>
              </a:rPr>
              <a:t> structure holds the address of this routine.</a:t>
            </a:r>
          </a:p>
          <a:p>
            <a:endParaRPr lang="en-US" sz="2400" dirty="0" smtClean="0">
              <a:latin typeface="+mj-lt"/>
            </a:endParaRPr>
          </a:p>
          <a:p>
            <a:r>
              <a:rPr lang="en-US" sz="2400" dirty="0" smtClean="0">
                <a:latin typeface="+mj-lt"/>
              </a:rPr>
              <a:t>Signal handler returns the control to the instruction where the execution was interrupted.</a:t>
            </a:r>
          </a:p>
          <a:p>
            <a:endParaRPr lang="en-US" sz="2400" dirty="0" smtClean="0">
              <a:latin typeface="+mj-lt"/>
            </a:endParaRPr>
          </a:p>
          <a:p>
            <a:r>
              <a:rPr lang="en-US" sz="2400" dirty="0" smtClean="0">
                <a:latin typeface="+mj-lt"/>
              </a:rPr>
              <a:t>A process can send signals only to other processes with same </a:t>
            </a:r>
            <a:r>
              <a:rPr lang="en-US" sz="2400" dirty="0" err="1" smtClean="0">
                <a:latin typeface="+mj-lt"/>
              </a:rPr>
              <a:t>Uid</a:t>
            </a:r>
            <a:r>
              <a:rPr lang="en-US" sz="2400" dirty="0" smtClean="0">
                <a:latin typeface="+mj-lt"/>
              </a:rPr>
              <a:t> or </a:t>
            </a:r>
            <a:r>
              <a:rPr lang="en-US" sz="2400" dirty="0" err="1" smtClean="0">
                <a:latin typeface="+mj-lt"/>
              </a:rPr>
              <a:t>Gid</a:t>
            </a:r>
            <a:r>
              <a:rPr lang="en-US" sz="2400" dirty="0" smtClean="0">
                <a:latin typeface="+mj-lt"/>
              </a:rPr>
              <a:t> in 2 ways:</a:t>
            </a:r>
          </a:p>
          <a:p>
            <a:pPr lvl="1"/>
            <a:r>
              <a:rPr lang="en-US" sz="2000" dirty="0" smtClean="0">
                <a:latin typeface="+mj-lt"/>
              </a:rPr>
              <a:t>Kill (</a:t>
            </a:r>
            <a:r>
              <a:rPr lang="en-US" sz="2000" dirty="0" err="1" smtClean="0">
                <a:latin typeface="+mj-lt"/>
              </a:rPr>
              <a:t>int</a:t>
            </a:r>
            <a:r>
              <a:rPr lang="en-US" sz="2000" dirty="0" smtClean="0">
                <a:latin typeface="+mj-lt"/>
              </a:rPr>
              <a:t> </a:t>
            </a:r>
            <a:r>
              <a:rPr lang="en-US" sz="2000" dirty="0" err="1" smtClean="0">
                <a:latin typeface="+mj-lt"/>
              </a:rPr>
              <a:t>pid</a:t>
            </a:r>
            <a:r>
              <a:rPr lang="en-US" sz="2000" dirty="0" smtClean="0">
                <a:latin typeface="+mj-lt"/>
              </a:rPr>
              <a:t>, </a:t>
            </a:r>
            <a:r>
              <a:rPr lang="en-US" sz="2000" dirty="0" err="1" smtClean="0">
                <a:latin typeface="+mj-lt"/>
              </a:rPr>
              <a:t>int</a:t>
            </a:r>
            <a:r>
              <a:rPr lang="en-US" sz="2000" dirty="0" smtClean="0">
                <a:latin typeface="+mj-lt"/>
              </a:rPr>
              <a:t> Sig)			//it returns 0 on success and -1 on error</a:t>
            </a:r>
          </a:p>
          <a:p>
            <a:pPr lvl="1"/>
            <a:r>
              <a:rPr lang="en-US" sz="2000" dirty="0" smtClean="0">
                <a:latin typeface="+mj-lt"/>
              </a:rPr>
              <a:t>Raise (</a:t>
            </a:r>
            <a:r>
              <a:rPr lang="en-US" sz="2000" dirty="0" err="1" smtClean="0">
                <a:latin typeface="+mj-lt"/>
              </a:rPr>
              <a:t>int</a:t>
            </a:r>
            <a:r>
              <a:rPr lang="en-US" sz="2000" dirty="0" smtClean="0">
                <a:latin typeface="+mj-lt"/>
              </a:rPr>
              <a:t> sig)					//sends the signal to executing program by </a:t>
            </a:r>
          </a:p>
          <a:p>
            <a:pPr lvl="1">
              <a:buNone/>
            </a:pPr>
            <a:r>
              <a:rPr lang="en-US" sz="2000" dirty="0" smtClean="0">
                <a:latin typeface="+mj-lt"/>
              </a:rPr>
              <a:t>									actually using kill()</a:t>
            </a:r>
          </a:p>
          <a:p>
            <a:pPr lvl="1"/>
            <a:endParaRPr lang="en-US" dirty="0" smtClean="0"/>
          </a:p>
          <a:p>
            <a:pPr lvl="1"/>
            <a:endParaRPr lang="en-US" dirty="0" smtClean="0"/>
          </a:p>
          <a:p>
            <a:endParaRPr lang="en-US" dirty="0"/>
          </a:p>
        </p:txBody>
      </p:sp>
      <p:sp>
        <p:nvSpPr>
          <p:cNvPr id="5" name="Rectangle 2"/>
          <p:cNvSpPr txBox="1">
            <a:spLocks noChangeArrowheads="1"/>
          </p:cNvSpPr>
          <p:nvPr/>
        </p:nvSpPr>
        <p:spPr>
          <a:xfrm>
            <a:off x="457200" y="152400"/>
            <a:ext cx="82296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FFFF66"/>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1" i="0" u="none" strike="noStrike" kern="0" cap="none" spc="0" normalizeH="0" baseline="0" noProof="0" dirty="0" smtClean="0">
                <a:ln>
                  <a:noFill/>
                </a:ln>
                <a:solidFill>
                  <a:srgbClr val="FFFF00"/>
                </a:solidFill>
                <a:effectLst/>
                <a:uLnTx/>
                <a:uFillTx/>
                <a:latin typeface="+mj-lt"/>
                <a:ea typeface="+mj-ea"/>
                <a:cs typeface="+mj-cs"/>
              </a:rPr>
              <a:t>How to send Signals</a:t>
            </a:r>
            <a:br>
              <a:rPr kumimoji="0" lang="en-GB" sz="3600" b="1" i="0" u="none" strike="noStrike" kern="0" cap="none" spc="0" normalizeH="0" baseline="0" noProof="0" dirty="0" smtClean="0">
                <a:ln>
                  <a:noFill/>
                </a:ln>
                <a:solidFill>
                  <a:srgbClr val="FFFF00"/>
                </a:solidFill>
                <a:effectLst/>
                <a:uLnTx/>
                <a:uFillTx/>
                <a:latin typeface="+mj-lt"/>
                <a:ea typeface="+mj-ea"/>
                <a:cs typeface="+mj-cs"/>
              </a:rPr>
            </a:br>
            <a:endParaRPr kumimoji="0" lang="en-GB" sz="3600" b="1" i="0" u="none" strike="noStrike" kern="0" cap="none" spc="0" normalizeH="0" baseline="0" noProof="0" dirty="0" smtClean="0">
              <a:ln>
                <a:noFill/>
              </a:ln>
              <a:solidFill>
                <a:srgbClr val="FFFF00"/>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57200" y="0"/>
            <a:ext cx="8229600" cy="1143000"/>
          </a:xfrm>
        </p:spPr>
        <p:txBody>
          <a:bodyPr/>
          <a:lstStyle/>
          <a:p>
            <a:r>
              <a:rPr lang="en-US" b="1" dirty="0" smtClean="0">
                <a:solidFill>
                  <a:srgbClr val="FFFF00"/>
                </a:solidFill>
              </a:rPr>
              <a:t>System V IPC</a:t>
            </a:r>
          </a:p>
        </p:txBody>
      </p:sp>
      <p:sp>
        <p:nvSpPr>
          <p:cNvPr id="3" name="Content Placeholder 2"/>
          <p:cNvSpPr>
            <a:spLocks noGrp="1"/>
          </p:cNvSpPr>
          <p:nvPr>
            <p:ph idx="1"/>
          </p:nvPr>
        </p:nvSpPr>
        <p:spPr>
          <a:xfrm>
            <a:off x="228600" y="1295400"/>
            <a:ext cx="8458200" cy="5221287"/>
          </a:xfrm>
        </p:spPr>
        <p:txBody>
          <a:bodyPr/>
          <a:lstStyle/>
          <a:p>
            <a:pPr marL="0" indent="0" algn="just">
              <a:buFont typeface="Times New Roman" pitchFamily="18" charset="0"/>
              <a:buNone/>
              <a:defRPr/>
            </a:pPr>
            <a:r>
              <a:rPr lang="en-US" sz="2000" dirty="0" smtClean="0">
                <a:latin typeface="+mj-lt"/>
              </a:rPr>
              <a:t>System V IPC is the label used to refer to</a:t>
            </a:r>
            <a:r>
              <a:rPr lang="en-US" sz="2000" b="1" dirty="0" smtClean="0">
                <a:latin typeface="+mj-lt"/>
              </a:rPr>
              <a:t> three </a:t>
            </a:r>
            <a:r>
              <a:rPr lang="en-US" sz="2000" dirty="0" smtClean="0">
                <a:latin typeface="+mj-lt"/>
              </a:rPr>
              <a:t>different mechanisms for </a:t>
            </a:r>
            <a:r>
              <a:rPr lang="en-US" sz="2000" dirty="0" err="1" smtClean="0">
                <a:latin typeface="+mj-lt"/>
              </a:rPr>
              <a:t>interprocess</a:t>
            </a:r>
            <a:r>
              <a:rPr lang="en-US" sz="2000" dirty="0" smtClean="0">
                <a:latin typeface="+mj-lt"/>
              </a:rPr>
              <a:t> communication:</a:t>
            </a:r>
          </a:p>
          <a:p>
            <a:pPr marL="0" indent="0" algn="just">
              <a:buFont typeface="Times New Roman" pitchFamily="18" charset="0"/>
              <a:buNone/>
              <a:defRPr/>
            </a:pPr>
            <a:r>
              <a:rPr lang="en-US" sz="2000" b="1" dirty="0" smtClean="0">
                <a:latin typeface="+mj-lt"/>
              </a:rPr>
              <a:t>1. Message queues </a:t>
            </a:r>
            <a:r>
              <a:rPr lang="en-US" sz="2000" dirty="0" smtClean="0">
                <a:latin typeface="+mj-lt"/>
              </a:rPr>
              <a:t>can be used to pass </a:t>
            </a:r>
          </a:p>
          <a:p>
            <a:pPr marL="0" indent="0" algn="just">
              <a:buFont typeface="Times New Roman" pitchFamily="18" charset="0"/>
              <a:buNone/>
              <a:defRPr/>
            </a:pPr>
            <a:r>
              <a:rPr lang="en-US" sz="2000" dirty="0" smtClean="0">
                <a:latin typeface="+mj-lt"/>
              </a:rPr>
              <a:t>messages between processes. Message queues are somewhat like pipes, but differ in two important respects. </a:t>
            </a:r>
          </a:p>
          <a:p>
            <a:pPr algn="just">
              <a:defRPr/>
            </a:pPr>
            <a:r>
              <a:rPr lang="en-US" sz="2000" b="1" dirty="0" smtClean="0">
                <a:latin typeface="+mj-lt"/>
              </a:rPr>
              <a:t>First, </a:t>
            </a:r>
            <a:r>
              <a:rPr lang="en-US" sz="2000" dirty="0" smtClean="0">
                <a:latin typeface="+mj-lt"/>
              </a:rPr>
              <a:t>message boundaries are preserved, so that readers and writers communicate in units of messages, rather than via an </a:t>
            </a:r>
            <a:r>
              <a:rPr lang="en-US" sz="2000" dirty="0" err="1" smtClean="0">
                <a:latin typeface="+mj-lt"/>
              </a:rPr>
              <a:t>undelimited</a:t>
            </a:r>
            <a:r>
              <a:rPr lang="en-US" sz="2000" dirty="0" smtClean="0">
                <a:latin typeface="+mj-lt"/>
              </a:rPr>
              <a:t> byte stream. </a:t>
            </a:r>
          </a:p>
          <a:p>
            <a:pPr algn="just">
              <a:defRPr/>
            </a:pPr>
            <a:r>
              <a:rPr lang="en-US" sz="2000" b="1" dirty="0" smtClean="0">
                <a:latin typeface="+mj-lt"/>
              </a:rPr>
              <a:t>Second, </a:t>
            </a:r>
            <a:r>
              <a:rPr lang="en-US" sz="2000" dirty="0" smtClean="0">
                <a:latin typeface="+mj-lt"/>
              </a:rPr>
              <a:t>each message includes an integer type field, and it is possible to select messages by type, rather than reading them in the order in which they were written.</a:t>
            </a:r>
          </a:p>
          <a:p>
            <a:pPr algn="just">
              <a:defRPr/>
            </a:pPr>
            <a:endParaRPr lang="en-US" sz="2400" dirty="0" smtClean="0"/>
          </a:p>
          <a:p>
            <a:pPr algn="just">
              <a:defRPr/>
            </a:pPr>
            <a:endParaRPr lang="en-US" sz="24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Title 1"/>
          <p:cNvSpPr>
            <a:spLocks noGrp="1"/>
          </p:cNvSpPr>
          <p:nvPr>
            <p:ph type="title"/>
          </p:nvPr>
        </p:nvSpPr>
        <p:spPr>
          <a:xfrm>
            <a:off x="381000" y="274638"/>
            <a:ext cx="8305800" cy="1325562"/>
          </a:xfrm>
        </p:spPr>
        <p:txBody>
          <a:bodyPr/>
          <a:lstStyle/>
          <a:p>
            <a:r>
              <a:rPr lang="en-US" dirty="0" smtClean="0"/>
              <a:t>..</a:t>
            </a:r>
          </a:p>
        </p:txBody>
      </p:sp>
      <p:sp>
        <p:nvSpPr>
          <p:cNvPr id="3" name="Content Placeholder 2"/>
          <p:cNvSpPr>
            <a:spLocks noGrp="1"/>
          </p:cNvSpPr>
          <p:nvPr>
            <p:ph idx="1"/>
          </p:nvPr>
        </p:nvSpPr>
        <p:spPr>
          <a:xfrm>
            <a:off x="381000" y="1066800"/>
            <a:ext cx="8001000" cy="5791200"/>
          </a:xfrm>
        </p:spPr>
        <p:txBody>
          <a:bodyPr/>
          <a:lstStyle/>
          <a:p>
            <a:pPr marL="0" indent="0" algn="just">
              <a:buFont typeface="Times New Roman" pitchFamily="18" charset="0"/>
              <a:buNone/>
              <a:defRPr/>
            </a:pPr>
            <a:r>
              <a:rPr lang="en-US" sz="2400" b="1" dirty="0" smtClean="0"/>
              <a:t>2. </a:t>
            </a:r>
            <a:r>
              <a:rPr lang="en-US" sz="2000" b="1" dirty="0" smtClean="0"/>
              <a:t>Semaphores </a:t>
            </a:r>
            <a:r>
              <a:rPr lang="en-US" sz="2000" dirty="0" smtClean="0"/>
              <a:t>permit multiple processes to synchronize their actions. A semaphore is a kernel-maintained integer value that is visible to all processes that have the necessary permissions. </a:t>
            </a:r>
          </a:p>
          <a:p>
            <a:pPr algn="just">
              <a:defRPr/>
            </a:pPr>
            <a:r>
              <a:rPr lang="en-US" sz="2000" dirty="0" smtClean="0"/>
              <a:t>A process indicates to its peers that it is performing some action by making an appropriate modification to the value of the semaphore.</a:t>
            </a:r>
          </a:p>
          <a:p>
            <a:pPr algn="just">
              <a:defRPr/>
            </a:pPr>
            <a:endParaRPr lang="en-US" sz="2000" dirty="0" smtClean="0"/>
          </a:p>
          <a:p>
            <a:pPr marL="0" indent="0" algn="just">
              <a:buFont typeface="Times New Roman" pitchFamily="18" charset="0"/>
              <a:buNone/>
              <a:defRPr/>
            </a:pPr>
            <a:r>
              <a:rPr lang="en-US" sz="2000" b="1" dirty="0" smtClean="0"/>
              <a:t>3. Shared memory </a:t>
            </a:r>
            <a:r>
              <a:rPr lang="en-US" sz="2000" dirty="0" smtClean="0"/>
              <a:t>enables multiple processes to share the same region (called a segment) of memory (i.e., the same page frames are mapped into the virtual memory of multiple processes). </a:t>
            </a:r>
          </a:p>
          <a:p>
            <a:pPr algn="just">
              <a:defRPr/>
            </a:pPr>
            <a:r>
              <a:rPr lang="en-US" sz="2000" dirty="0" smtClean="0"/>
              <a:t>Since access to user-space memory is a fast operation, shared memory is one of the quickest methods of IPC: once one process has updated the shared memory, the change is immediately visible to other processes sharing the same.</a:t>
            </a:r>
            <a:endParaRPr lang="en-US" sz="2000" dirty="0"/>
          </a:p>
        </p:txBody>
      </p:sp>
      <p:sp>
        <p:nvSpPr>
          <p:cNvPr id="4"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smtClean="0">
                <a:ln>
                  <a:noFill/>
                </a:ln>
                <a:solidFill>
                  <a:srgbClr val="FFFF00"/>
                </a:solidFill>
                <a:effectLst/>
                <a:uLnTx/>
                <a:uFillTx/>
                <a:latin typeface="+mj-lt"/>
                <a:ea typeface="+mj-ea"/>
                <a:cs typeface="+mj-cs"/>
              </a:rPr>
              <a:t>System V IPC</a:t>
            </a:r>
            <a:endParaRPr kumimoji="0" lang="en-US" sz="4400" b="1" i="0" u="none" strike="noStrike" kern="0" cap="none" spc="0" normalizeH="0" baseline="0" noProof="0" dirty="0" smtClean="0">
              <a:ln>
                <a:noFill/>
              </a:ln>
              <a:solidFill>
                <a:srgbClr val="FFFF00"/>
              </a:solidFill>
              <a:effectLst/>
              <a:uLnTx/>
              <a:uFillTx/>
              <a:latin typeface="+mj-lt"/>
              <a:ea typeface="+mj-ea"/>
              <a:cs typeface="+mj-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1600200" y="0"/>
            <a:ext cx="7543800" cy="838200"/>
          </a:xfrm>
          <a:noFill/>
          <a:ln>
            <a:miter lim="800000"/>
            <a:headEnd/>
            <a:tailEnd/>
          </a:ln>
        </p:spPr>
        <p:txBody>
          <a:bodyPr vert="horz" wrap="square" lIns="91440" tIns="45720" rIns="91440" bIns="45720" numCol="1" anchor="t" anchorCtr="0" compatLnSpc="1">
            <a:prstTxWarp prst="textNoShape">
              <a:avLst/>
            </a:prstTxWarp>
          </a:bodyPr>
          <a:lstStyle/>
          <a:p>
            <a:r>
              <a:rPr lang="en-US" smtClean="0">
                <a:solidFill>
                  <a:srgbClr val="FFFF00"/>
                </a:solidFill>
              </a:rPr>
              <a:t>Assigning Permissions</a:t>
            </a:r>
          </a:p>
        </p:txBody>
      </p:sp>
      <p:sp>
        <p:nvSpPr>
          <p:cNvPr id="50179" name="Rectangle 3"/>
          <p:cNvSpPr>
            <a:spLocks noGrp="1" noChangeArrowheads="1"/>
          </p:cNvSpPr>
          <p:nvPr>
            <p:ph type="body" idx="1"/>
          </p:nvPr>
        </p:nvSpPr>
        <p:spPr>
          <a:xfrm>
            <a:off x="228600" y="1295400"/>
            <a:ext cx="8686800" cy="5105400"/>
          </a:xfrm>
        </p:spPr>
        <p:txBody>
          <a:bodyPr/>
          <a:lstStyle/>
          <a:p>
            <a:r>
              <a:rPr lang="en-US" sz="2400" dirty="0" smtClean="0">
                <a:latin typeface="+mj-lt"/>
              </a:rPr>
              <a:t>Permissions on files and directories can be assigned in two possible ways:</a:t>
            </a:r>
          </a:p>
          <a:p>
            <a:pPr lvl="1"/>
            <a:r>
              <a:rPr lang="en-US" dirty="0" smtClean="0">
                <a:latin typeface="+mj-lt"/>
              </a:rPr>
              <a:t>Numeric</a:t>
            </a:r>
          </a:p>
          <a:p>
            <a:pPr lvl="1"/>
            <a:r>
              <a:rPr lang="en-US" dirty="0" smtClean="0">
                <a:latin typeface="+mj-lt"/>
              </a:rPr>
              <a:t>Symbolic</a:t>
            </a:r>
          </a:p>
          <a:p>
            <a:endParaRPr lang="en-US" sz="2400" dirty="0" smtClean="0">
              <a:latin typeface="+mj-lt"/>
            </a:endParaRPr>
          </a:p>
          <a:p>
            <a:r>
              <a:rPr lang="en-US" sz="2400" dirty="0" smtClean="0">
                <a:latin typeface="+mj-lt"/>
              </a:rPr>
              <a:t>Numeric:</a:t>
            </a:r>
          </a:p>
          <a:p>
            <a:pPr lvl="1"/>
            <a:r>
              <a:rPr lang="en-US" dirty="0" smtClean="0">
                <a:latin typeface="+mj-lt"/>
              </a:rPr>
              <a:t>Use numeric codes for permissions:</a:t>
            </a:r>
          </a:p>
          <a:p>
            <a:endParaRPr lang="en-US" sz="2400" dirty="0" smtClean="0">
              <a:latin typeface="+mj-lt"/>
            </a:endParaRPr>
          </a:p>
          <a:p>
            <a:r>
              <a:rPr lang="en-US" sz="2400" dirty="0" smtClean="0">
                <a:latin typeface="+mj-lt"/>
              </a:rPr>
              <a:t>Symbolic</a:t>
            </a:r>
          </a:p>
          <a:p>
            <a:pPr lvl="1"/>
            <a:r>
              <a:rPr lang="en-US" dirty="0" smtClean="0">
                <a:latin typeface="+mj-lt"/>
              </a:rPr>
              <a:t>Use textual symbols</a:t>
            </a:r>
          </a:p>
        </p:txBody>
      </p:sp>
      <p:pic>
        <p:nvPicPr>
          <p:cNvPr id="32769" name="Picture 1"/>
          <p:cNvPicPr>
            <a:picLocks noChangeAspect="1" noChangeArrowheads="1"/>
          </p:cNvPicPr>
          <p:nvPr/>
        </p:nvPicPr>
        <p:blipFill>
          <a:blip r:embed="rId2"/>
          <a:srcRect/>
          <a:stretch>
            <a:fillRect/>
          </a:stretch>
        </p:blipFill>
        <p:spPr bwMode="auto">
          <a:xfrm>
            <a:off x="5791200" y="1905000"/>
            <a:ext cx="2895600" cy="4191000"/>
          </a:xfrm>
          <a:prstGeom prst="rect">
            <a:avLst/>
          </a:prstGeom>
          <a:noFill/>
          <a:ln w="9525">
            <a:noFill/>
            <a:miter lim="800000"/>
            <a:headEnd/>
            <a:tailEnd/>
          </a:ln>
          <a:effectLst/>
        </p:spPr>
      </p:pic>
    </p:spTree>
    <p:extLst>
      <p:ext uri="{BB962C8B-B14F-4D97-AF65-F5344CB8AC3E}">
        <p14:creationId xmlns:p14="http://schemas.microsoft.com/office/powerpoint/2010/main" xmlns="" val="25767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Title 1"/>
          <p:cNvSpPr>
            <a:spLocks noGrp="1"/>
          </p:cNvSpPr>
          <p:nvPr>
            <p:ph type="title"/>
          </p:nvPr>
        </p:nvSpPr>
        <p:spPr>
          <a:xfrm>
            <a:off x="609600" y="0"/>
            <a:ext cx="8229600" cy="1143000"/>
          </a:xfrm>
        </p:spPr>
        <p:txBody>
          <a:bodyPr/>
          <a:lstStyle/>
          <a:p>
            <a:r>
              <a:rPr lang="en-US" sz="3600" b="1" dirty="0" smtClean="0">
                <a:solidFill>
                  <a:srgbClr val="FFFF00"/>
                </a:solidFill>
              </a:rPr>
              <a:t>Message Queues</a:t>
            </a:r>
          </a:p>
        </p:txBody>
      </p:sp>
      <p:sp>
        <p:nvSpPr>
          <p:cNvPr id="114691" name="Content Placeholder 2"/>
          <p:cNvSpPr>
            <a:spLocks noGrp="1"/>
          </p:cNvSpPr>
          <p:nvPr>
            <p:ph idx="1"/>
          </p:nvPr>
        </p:nvSpPr>
        <p:spPr>
          <a:xfrm>
            <a:off x="242888" y="1014413"/>
            <a:ext cx="8443912" cy="5221287"/>
          </a:xfrm>
        </p:spPr>
        <p:txBody>
          <a:bodyPr/>
          <a:lstStyle/>
          <a:p>
            <a:pPr algn="just"/>
            <a:r>
              <a:rPr lang="en-US" sz="2400" dirty="0" smtClean="0">
                <a:latin typeface="+mj-lt"/>
              </a:rPr>
              <a:t>Communication via message queues is message-oriented; that is, the reader receives whole messages, as written by the writer. It is not possible to read part of a message, leaving the remainder in the queue, or to read multiple messages at a time. </a:t>
            </a:r>
          </a:p>
          <a:p>
            <a:pPr algn="just"/>
            <a:endParaRPr lang="en-US" sz="2400" dirty="0" smtClean="0">
              <a:latin typeface="+mj-lt"/>
            </a:endParaRPr>
          </a:p>
          <a:p>
            <a:pPr algn="just"/>
            <a:r>
              <a:rPr lang="en-US" sz="2400" dirty="0" smtClean="0">
                <a:latin typeface="+mj-lt"/>
              </a:rPr>
              <a:t>Linux maintains a list of message queues, the </a:t>
            </a:r>
            <a:r>
              <a:rPr lang="en-US" sz="2400" b="1" i="1" dirty="0" err="1" smtClean="0">
                <a:latin typeface="+mj-lt"/>
              </a:rPr>
              <a:t>msgque</a:t>
            </a:r>
            <a:r>
              <a:rPr lang="en-US" sz="2400" dirty="0" smtClean="0">
                <a:latin typeface="+mj-lt"/>
              </a:rPr>
              <a:t> vector; each element of which points to a </a:t>
            </a:r>
            <a:r>
              <a:rPr lang="en-US" sz="2400" b="1" i="1" dirty="0" err="1" smtClean="0">
                <a:latin typeface="+mj-lt"/>
              </a:rPr>
              <a:t>msgid_ds</a:t>
            </a:r>
            <a:r>
              <a:rPr lang="en-US" sz="2400" dirty="0" smtClean="0">
                <a:latin typeface="+mj-lt"/>
              </a:rPr>
              <a:t> data structure which fully describes the message queue.</a:t>
            </a:r>
          </a:p>
          <a:p>
            <a:pPr algn="just"/>
            <a:endParaRPr lang="en-US" sz="2400" dirty="0" smtClean="0">
              <a:latin typeface="+mj-lt"/>
            </a:endParaRPr>
          </a:p>
          <a:p>
            <a:pPr algn="just"/>
            <a:r>
              <a:rPr lang="en-US" sz="2400" dirty="0" smtClean="0">
                <a:latin typeface="+mj-lt"/>
              </a:rPr>
              <a:t>When message queues are created a new </a:t>
            </a:r>
            <a:r>
              <a:rPr lang="en-US" sz="2400" b="1" i="1" dirty="0" err="1" smtClean="0">
                <a:latin typeface="+mj-lt"/>
              </a:rPr>
              <a:t>msgid_ds</a:t>
            </a:r>
            <a:r>
              <a:rPr lang="en-US" sz="2400" dirty="0" smtClean="0">
                <a:latin typeface="+mj-lt"/>
              </a:rPr>
              <a:t> is allocated and inserted into the vector.</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Title 1"/>
          <p:cNvSpPr>
            <a:spLocks noGrp="1"/>
          </p:cNvSpPr>
          <p:nvPr>
            <p:ph type="title"/>
          </p:nvPr>
        </p:nvSpPr>
        <p:spPr>
          <a:xfrm>
            <a:off x="457200" y="0"/>
            <a:ext cx="8229600" cy="1143000"/>
          </a:xfrm>
        </p:spPr>
        <p:txBody>
          <a:bodyPr/>
          <a:lstStyle/>
          <a:p>
            <a:r>
              <a:rPr lang="en-US" sz="3600" b="1" dirty="0" smtClean="0">
                <a:solidFill>
                  <a:srgbClr val="FFFF00"/>
                </a:solidFill>
              </a:rPr>
              <a:t>Message Queues</a:t>
            </a:r>
          </a:p>
        </p:txBody>
      </p:sp>
      <p:sp>
        <p:nvSpPr>
          <p:cNvPr id="113667" name="Content Placeholder 2"/>
          <p:cNvSpPr>
            <a:spLocks noGrp="1"/>
          </p:cNvSpPr>
          <p:nvPr>
            <p:ph idx="1"/>
          </p:nvPr>
        </p:nvSpPr>
        <p:spPr/>
        <p:txBody>
          <a:bodyPr/>
          <a:lstStyle/>
          <a:p>
            <a:endParaRPr lang="en-US" sz="2400" dirty="0" smtClean="0">
              <a:latin typeface="+mj-lt"/>
            </a:endParaRPr>
          </a:p>
          <a:p>
            <a:pPr>
              <a:buNone/>
            </a:pPr>
            <a:r>
              <a:rPr lang="en-US" sz="2400" dirty="0" smtClean="0">
                <a:latin typeface="+mj-lt"/>
              </a:rPr>
              <a:t>Each </a:t>
            </a:r>
            <a:r>
              <a:rPr lang="en-US" sz="2400" dirty="0" err="1" smtClean="0">
                <a:latin typeface="+mj-lt"/>
              </a:rPr>
              <a:t>msgid_ds</a:t>
            </a:r>
            <a:r>
              <a:rPr lang="en-US" sz="2400" dirty="0" smtClean="0">
                <a:latin typeface="+mj-lt"/>
              </a:rPr>
              <a:t> contains : </a:t>
            </a:r>
          </a:p>
          <a:p>
            <a:pPr lvl="1"/>
            <a:r>
              <a:rPr lang="en-US" sz="2000" dirty="0" err="1" smtClean="0">
                <a:latin typeface="+mj-lt"/>
              </a:rPr>
              <a:t>ipc_perm</a:t>
            </a:r>
            <a:endParaRPr lang="en-US" sz="2000" dirty="0" smtClean="0">
              <a:latin typeface="+mj-lt"/>
            </a:endParaRPr>
          </a:p>
          <a:p>
            <a:pPr lvl="1"/>
            <a:r>
              <a:rPr lang="en-US" sz="2000" dirty="0" smtClean="0">
                <a:latin typeface="+mj-lt"/>
              </a:rPr>
              <a:t>Pointers to messages (first and the last message)</a:t>
            </a:r>
          </a:p>
          <a:p>
            <a:pPr lvl="1"/>
            <a:r>
              <a:rPr lang="en-US" sz="2000" dirty="0" smtClean="0">
                <a:latin typeface="+mj-lt"/>
              </a:rPr>
              <a:t>Queue creation time</a:t>
            </a:r>
          </a:p>
          <a:p>
            <a:pPr lvl="1"/>
            <a:r>
              <a:rPr lang="en-US" sz="2000" dirty="0" smtClean="0">
                <a:latin typeface="+mj-lt"/>
              </a:rPr>
              <a:t>Queue modification time</a:t>
            </a:r>
          </a:p>
          <a:p>
            <a:pPr lvl="1"/>
            <a:r>
              <a:rPr lang="en-US" sz="2000" dirty="0" smtClean="0">
                <a:latin typeface="+mj-lt"/>
              </a:rPr>
              <a:t>Maximum no. of bytes on the queue</a:t>
            </a:r>
          </a:p>
          <a:p>
            <a:pPr lvl="1"/>
            <a:r>
              <a:rPr lang="en-US" sz="2000" dirty="0" err="1" smtClean="0">
                <a:latin typeface="+mj-lt"/>
              </a:rPr>
              <a:t>Pid</a:t>
            </a:r>
            <a:r>
              <a:rPr lang="en-US" sz="2000" dirty="0" smtClean="0">
                <a:latin typeface="+mj-lt"/>
              </a:rPr>
              <a:t> of last </a:t>
            </a:r>
            <a:r>
              <a:rPr lang="en-US" sz="2000" dirty="0" err="1" smtClean="0">
                <a:latin typeface="+mj-lt"/>
              </a:rPr>
              <a:t>msg</a:t>
            </a:r>
            <a:r>
              <a:rPr lang="en-US" sz="2000" dirty="0" smtClean="0">
                <a:latin typeface="+mj-lt"/>
              </a:rPr>
              <a:t> sent</a:t>
            </a:r>
          </a:p>
          <a:p>
            <a:pPr lvl="1"/>
            <a:r>
              <a:rPr lang="en-US" sz="2000" dirty="0" err="1" smtClean="0">
                <a:latin typeface="+mj-lt"/>
              </a:rPr>
              <a:t>Pid</a:t>
            </a:r>
            <a:r>
              <a:rPr lang="en-US" sz="2000" dirty="0" smtClean="0">
                <a:latin typeface="+mj-lt"/>
              </a:rPr>
              <a:t> of last </a:t>
            </a:r>
            <a:r>
              <a:rPr lang="en-US" sz="2000" dirty="0" err="1" smtClean="0">
                <a:latin typeface="+mj-lt"/>
              </a:rPr>
              <a:t>msg</a:t>
            </a:r>
            <a:r>
              <a:rPr lang="en-US" sz="2000" dirty="0" smtClean="0">
                <a:latin typeface="+mj-lt"/>
              </a:rPr>
              <a:t> received</a:t>
            </a:r>
          </a:p>
          <a:p>
            <a:pPr lvl="1"/>
            <a:r>
              <a:rPr lang="en-US" sz="2000" dirty="0" smtClean="0">
                <a:latin typeface="+mj-lt"/>
              </a:rPr>
              <a:t>Two wait queues</a:t>
            </a:r>
          </a:p>
          <a:p>
            <a:pPr lvl="2"/>
            <a:r>
              <a:rPr lang="en-US" sz="1800" dirty="0" smtClean="0">
                <a:latin typeface="+mj-lt"/>
              </a:rPr>
              <a:t>Reader process that wants to read from the queue</a:t>
            </a:r>
          </a:p>
          <a:p>
            <a:pPr lvl="2"/>
            <a:r>
              <a:rPr lang="en-US" sz="1800" dirty="0" smtClean="0">
                <a:latin typeface="+mj-lt"/>
              </a:rPr>
              <a:t>Writer process that wants to write something into the queue</a:t>
            </a:r>
          </a:p>
          <a:p>
            <a:pPr lvl="2">
              <a:buNone/>
            </a:pPr>
            <a:endParaRPr lang="en-US" sz="1800" dirty="0" smtClean="0">
              <a:latin typeface="+mj-lt"/>
            </a:endParaRPr>
          </a:p>
          <a:p>
            <a:pPr lvl="1"/>
            <a:endParaRPr lang="en-US" sz="2000" dirty="0" smtClean="0">
              <a:latin typeface="+mj-lt"/>
            </a:endParaRPr>
          </a:p>
          <a:p>
            <a:pPr>
              <a:buNone/>
            </a:pPr>
            <a:r>
              <a:rPr lang="en-US" sz="2400" dirty="0" smtClean="0">
                <a:latin typeface="+mj-lt"/>
              </a:rPr>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System calls associated with message queues are :</a:t>
            </a:r>
          </a:p>
          <a:p>
            <a:endParaRPr lang="en-US" dirty="0" smtClean="0"/>
          </a:p>
          <a:p>
            <a:pPr marL="514350" indent="-514350">
              <a:buAutoNum type="arabicPeriod"/>
            </a:pPr>
            <a:r>
              <a:rPr lang="en-US" sz="2400" dirty="0" err="1" smtClean="0">
                <a:latin typeface="+mj-lt"/>
              </a:rPr>
              <a:t>msgsnd</a:t>
            </a:r>
            <a:r>
              <a:rPr lang="en-US" sz="2400" dirty="0" smtClean="0">
                <a:latin typeface="+mj-lt"/>
              </a:rPr>
              <a:t>(</a:t>
            </a:r>
            <a:r>
              <a:rPr lang="en-US" sz="2400" dirty="0" err="1" smtClean="0">
                <a:latin typeface="+mj-lt"/>
              </a:rPr>
              <a:t>int</a:t>
            </a:r>
            <a:r>
              <a:rPr lang="en-US" sz="2400" dirty="0" smtClean="0">
                <a:latin typeface="+mj-lt"/>
              </a:rPr>
              <a:t> </a:t>
            </a:r>
            <a:r>
              <a:rPr lang="en-US" sz="2400" dirty="0" err="1" smtClean="0">
                <a:latin typeface="+mj-lt"/>
              </a:rPr>
              <a:t>msqid</a:t>
            </a:r>
            <a:r>
              <a:rPr lang="en-US" sz="2400" dirty="0" smtClean="0">
                <a:latin typeface="+mj-lt"/>
              </a:rPr>
              <a:t>, void *</a:t>
            </a:r>
            <a:r>
              <a:rPr lang="en-US" sz="2400" dirty="0" err="1" smtClean="0">
                <a:latin typeface="+mj-lt"/>
              </a:rPr>
              <a:t>msqp</a:t>
            </a:r>
            <a:r>
              <a:rPr lang="en-US" sz="2400" dirty="0" smtClean="0">
                <a:latin typeface="+mj-lt"/>
              </a:rPr>
              <a:t>, </a:t>
            </a:r>
            <a:r>
              <a:rPr lang="en-US" sz="2400" dirty="0" err="1" smtClean="0">
                <a:latin typeface="+mj-lt"/>
              </a:rPr>
              <a:t>int</a:t>
            </a:r>
            <a:r>
              <a:rPr lang="en-US" sz="2400" dirty="0" smtClean="0">
                <a:latin typeface="+mj-lt"/>
              </a:rPr>
              <a:t> </a:t>
            </a:r>
            <a:r>
              <a:rPr lang="en-US" sz="2400" dirty="0" err="1" smtClean="0">
                <a:latin typeface="+mj-lt"/>
              </a:rPr>
              <a:t>msgsz</a:t>
            </a:r>
            <a:r>
              <a:rPr lang="en-US" sz="2400" dirty="0" smtClean="0">
                <a:latin typeface="+mj-lt"/>
              </a:rPr>
              <a:t>, </a:t>
            </a:r>
            <a:r>
              <a:rPr lang="en-US" sz="2400" dirty="0" err="1" smtClean="0">
                <a:latin typeface="+mj-lt"/>
              </a:rPr>
              <a:t>int</a:t>
            </a:r>
            <a:r>
              <a:rPr lang="en-US" sz="2400" dirty="0" smtClean="0">
                <a:latin typeface="+mj-lt"/>
              </a:rPr>
              <a:t> </a:t>
            </a:r>
            <a:r>
              <a:rPr lang="en-US" sz="2400" dirty="0" err="1" smtClean="0">
                <a:latin typeface="+mj-lt"/>
              </a:rPr>
              <a:t>msgflag</a:t>
            </a:r>
            <a:r>
              <a:rPr lang="en-US" sz="2400" dirty="0" smtClean="0">
                <a:latin typeface="+mj-lt"/>
              </a:rPr>
              <a:t>);</a:t>
            </a:r>
          </a:p>
          <a:p>
            <a:pPr marL="514350" indent="-514350">
              <a:buAutoNum type="arabicPeriod"/>
            </a:pPr>
            <a:endParaRPr lang="en-US" sz="2400" dirty="0" smtClean="0">
              <a:latin typeface="+mj-lt"/>
            </a:endParaRPr>
          </a:p>
          <a:p>
            <a:pPr marL="514350" indent="-514350">
              <a:buAutoNum type="arabicPeriod"/>
            </a:pPr>
            <a:r>
              <a:rPr lang="en-US" sz="2400" dirty="0" err="1" smtClean="0">
                <a:latin typeface="+mj-lt"/>
              </a:rPr>
              <a:t>Msgrcv</a:t>
            </a:r>
            <a:r>
              <a:rPr lang="en-US" sz="2400" dirty="0" smtClean="0">
                <a:latin typeface="+mj-lt"/>
              </a:rPr>
              <a:t>(</a:t>
            </a:r>
            <a:r>
              <a:rPr lang="en-US" sz="2400" dirty="0" err="1" smtClean="0">
                <a:latin typeface="+mj-lt"/>
              </a:rPr>
              <a:t>int</a:t>
            </a:r>
            <a:r>
              <a:rPr lang="en-US" sz="2400" dirty="0" smtClean="0">
                <a:latin typeface="+mj-lt"/>
              </a:rPr>
              <a:t> </a:t>
            </a:r>
            <a:r>
              <a:rPr lang="en-US" sz="2400" dirty="0" err="1" smtClean="0">
                <a:latin typeface="+mj-lt"/>
              </a:rPr>
              <a:t>msqid</a:t>
            </a:r>
            <a:r>
              <a:rPr lang="en-US" sz="2400" dirty="0" smtClean="0">
                <a:latin typeface="+mj-lt"/>
              </a:rPr>
              <a:t>, void *</a:t>
            </a:r>
            <a:r>
              <a:rPr lang="en-US" sz="2400" dirty="0" err="1" smtClean="0">
                <a:latin typeface="+mj-lt"/>
              </a:rPr>
              <a:t>msqp</a:t>
            </a:r>
            <a:r>
              <a:rPr lang="en-US" sz="2400" dirty="0" smtClean="0">
                <a:latin typeface="+mj-lt"/>
              </a:rPr>
              <a:t>, long </a:t>
            </a:r>
            <a:r>
              <a:rPr lang="en-US" sz="2400" dirty="0" err="1" smtClean="0">
                <a:latin typeface="+mj-lt"/>
              </a:rPr>
              <a:t>mtype</a:t>
            </a:r>
            <a:r>
              <a:rPr lang="en-US" sz="2400" dirty="0" smtClean="0">
                <a:latin typeface="+mj-lt"/>
              </a:rPr>
              <a:t>, </a:t>
            </a:r>
            <a:r>
              <a:rPr lang="en-US" sz="2400" dirty="0" err="1" smtClean="0">
                <a:latin typeface="+mj-lt"/>
              </a:rPr>
              <a:t>int</a:t>
            </a:r>
            <a:r>
              <a:rPr lang="en-US" sz="2400" dirty="0" smtClean="0">
                <a:latin typeface="+mj-lt"/>
              </a:rPr>
              <a:t> </a:t>
            </a:r>
            <a:r>
              <a:rPr lang="en-US" sz="2400" dirty="0" err="1" smtClean="0">
                <a:latin typeface="+mj-lt"/>
              </a:rPr>
              <a:t>msgflag</a:t>
            </a:r>
            <a:r>
              <a:rPr lang="en-US" sz="2400" dirty="0" smtClean="0">
                <a:latin typeface="+mj-lt"/>
              </a:rPr>
              <a:t>);</a:t>
            </a:r>
            <a:endParaRPr lang="en-US" sz="2400" dirty="0">
              <a:latin typeface="+mj-lt"/>
            </a:endParaRPr>
          </a:p>
        </p:txBody>
      </p:sp>
      <p:sp>
        <p:nvSpPr>
          <p:cNvPr id="5"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smtClean="0">
                <a:ln>
                  <a:noFill/>
                </a:ln>
                <a:solidFill>
                  <a:srgbClr val="FFFF00"/>
                </a:solidFill>
                <a:effectLst/>
                <a:uLnTx/>
                <a:uFillTx/>
                <a:latin typeface="+mj-lt"/>
                <a:ea typeface="+mj-ea"/>
                <a:cs typeface="+mj-cs"/>
              </a:rPr>
              <a:t>Message Queues</a:t>
            </a:r>
            <a:endParaRPr kumimoji="0" lang="en-US" sz="3600" b="1" i="0" u="none" strike="noStrike" kern="0" cap="none" spc="0" normalizeH="0" baseline="0" noProof="0" dirty="0" smtClean="0">
              <a:ln>
                <a:noFill/>
              </a:ln>
              <a:solidFill>
                <a:srgbClr val="FFFF00"/>
              </a:solidFill>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8229600" cy="1143000"/>
          </a:xfrm>
        </p:spPr>
        <p:txBody>
          <a:bodyPr/>
          <a:lstStyle/>
          <a:p>
            <a:r>
              <a:rPr lang="en-US" sz="3200" b="1" dirty="0" smtClean="0">
                <a:solidFill>
                  <a:srgbClr val="FFFF00"/>
                </a:solidFill>
              </a:rPr>
              <a:t>Memory Management in Linux</a:t>
            </a:r>
            <a:endParaRPr lang="en-IN" sz="3200" b="1" dirty="0">
              <a:solidFill>
                <a:srgbClr val="FFFF00"/>
              </a:solidFill>
            </a:endParaRPr>
          </a:p>
        </p:txBody>
      </p:sp>
      <p:sp>
        <p:nvSpPr>
          <p:cNvPr id="3" name="Content Placeholder 2"/>
          <p:cNvSpPr>
            <a:spLocks noGrp="1"/>
          </p:cNvSpPr>
          <p:nvPr>
            <p:ph idx="1"/>
          </p:nvPr>
        </p:nvSpPr>
        <p:spPr>
          <a:xfrm>
            <a:off x="323528" y="1844824"/>
            <a:ext cx="8136904" cy="5221287"/>
          </a:xfrm>
        </p:spPr>
        <p:txBody>
          <a:bodyPr/>
          <a:lstStyle/>
          <a:p>
            <a:r>
              <a:rPr lang="en-IN" sz="2000" dirty="0">
                <a:latin typeface="+mj-lt"/>
              </a:rPr>
              <a:t>The term “</a:t>
            </a:r>
            <a:r>
              <a:rPr lang="en-IN" sz="2000" b="1" dirty="0">
                <a:latin typeface="+mj-lt"/>
              </a:rPr>
              <a:t>memory management</a:t>
            </a:r>
            <a:r>
              <a:rPr lang="en-IN" sz="2000" dirty="0">
                <a:latin typeface="+mj-lt"/>
              </a:rPr>
              <a:t>” refers to the mechanisms implemented by an operating system to provide applications with memory-related services. These services include usage of virtual memory (utilizing of a hard disk or other non-RAM storage media to provide additional program memory), protected memory (exclusive access to a region of memory by a process), and shared memory (cooperative access to a region of memory by multiple processes).</a:t>
            </a:r>
          </a:p>
        </p:txBody>
      </p:sp>
    </p:spTree>
    <p:extLst>
      <p:ext uri="{BB962C8B-B14F-4D97-AF65-F5344CB8AC3E}">
        <p14:creationId xmlns:p14="http://schemas.microsoft.com/office/powerpoint/2010/main" xmlns="" val="850298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901" y="1772816"/>
            <a:ext cx="8705850" cy="5221287"/>
          </a:xfrm>
        </p:spPr>
        <p:txBody>
          <a:bodyPr/>
          <a:lstStyle/>
          <a:p>
            <a:r>
              <a:rPr lang="en-US" sz="2400" dirty="0" smtClean="0">
                <a:latin typeface="+mj-lt"/>
              </a:rPr>
              <a:t>The system never allocates physical memory directly</a:t>
            </a:r>
          </a:p>
          <a:p>
            <a:r>
              <a:rPr lang="en-US" sz="2400" dirty="0" smtClean="0">
                <a:latin typeface="+mj-lt"/>
              </a:rPr>
              <a:t>Each process has a virtual view of memory.</a:t>
            </a:r>
          </a:p>
          <a:p>
            <a:r>
              <a:rPr lang="en-US" sz="2400" dirty="0" smtClean="0">
                <a:latin typeface="+mj-lt"/>
              </a:rPr>
              <a:t>A process thinks it is the only task running on the system</a:t>
            </a:r>
          </a:p>
          <a:p>
            <a:r>
              <a:rPr lang="en-US" sz="2400" dirty="0" smtClean="0">
                <a:latin typeface="+mj-lt"/>
              </a:rPr>
              <a:t>The virtual memory is then mapped to physical memory using page tables.</a:t>
            </a:r>
            <a:endParaRPr lang="en-IN" sz="2400" dirty="0">
              <a:latin typeface="+mj-lt"/>
            </a:endParaRPr>
          </a:p>
        </p:txBody>
      </p:sp>
      <p:sp>
        <p:nvSpPr>
          <p:cNvPr id="4" name="Title 1"/>
          <p:cNvSpPr>
            <a:spLocks noGrp="1"/>
          </p:cNvSpPr>
          <p:nvPr>
            <p:ph type="title"/>
          </p:nvPr>
        </p:nvSpPr>
        <p:spPr>
          <a:xfrm>
            <a:off x="914400" y="188640"/>
            <a:ext cx="8229600" cy="1143000"/>
          </a:xfrm>
        </p:spPr>
        <p:txBody>
          <a:bodyPr/>
          <a:lstStyle/>
          <a:p>
            <a:r>
              <a:rPr lang="en-US" sz="3200" b="1" dirty="0" smtClean="0">
                <a:solidFill>
                  <a:srgbClr val="FFFF00"/>
                </a:solidFill>
              </a:rPr>
              <a:t>Memory Management in Linux</a:t>
            </a:r>
            <a:endParaRPr lang="en-IN" sz="3200" b="1" dirty="0">
              <a:solidFill>
                <a:srgbClr val="FFFF00"/>
              </a:solidFill>
            </a:endParaRPr>
          </a:p>
        </p:txBody>
      </p:sp>
    </p:spTree>
    <p:extLst>
      <p:ext uri="{BB962C8B-B14F-4D97-AF65-F5344CB8AC3E}">
        <p14:creationId xmlns:p14="http://schemas.microsoft.com/office/powerpoint/2010/main" xmlns="" val="2500522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image.slidesharecdn.com/vm-120213131024-phpapp02/95/slide-7-728.jpg?132992127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980728"/>
            <a:ext cx="6934200" cy="520065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1"/>
          <p:cNvSpPr>
            <a:spLocks noGrp="1"/>
          </p:cNvSpPr>
          <p:nvPr>
            <p:ph type="title"/>
          </p:nvPr>
        </p:nvSpPr>
        <p:spPr>
          <a:xfrm>
            <a:off x="914400" y="188640"/>
            <a:ext cx="8229600" cy="1143000"/>
          </a:xfrm>
        </p:spPr>
        <p:txBody>
          <a:bodyPr/>
          <a:lstStyle/>
          <a:p>
            <a:r>
              <a:rPr lang="en-US" sz="3200" b="1" dirty="0" smtClean="0">
                <a:solidFill>
                  <a:srgbClr val="FFFF00"/>
                </a:solidFill>
              </a:rPr>
              <a:t>Memory Management in Linux</a:t>
            </a:r>
            <a:endParaRPr lang="en-IN" sz="3200" b="1" dirty="0">
              <a:solidFill>
                <a:srgbClr val="FFFF00"/>
              </a:solidFill>
            </a:endParaRPr>
          </a:p>
        </p:txBody>
      </p:sp>
    </p:spTree>
    <p:extLst>
      <p:ext uri="{BB962C8B-B14F-4D97-AF65-F5344CB8AC3E}">
        <p14:creationId xmlns:p14="http://schemas.microsoft.com/office/powerpoint/2010/main" xmlns="" val="937940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68760"/>
            <a:ext cx="7986464" cy="5221287"/>
          </a:xfrm>
        </p:spPr>
        <p:txBody>
          <a:bodyPr/>
          <a:lstStyle/>
          <a:p>
            <a:pPr algn="just"/>
            <a:r>
              <a:rPr lang="en-IN" sz="2000" dirty="0">
                <a:latin typeface="+mj-lt"/>
              </a:rPr>
              <a:t>A</a:t>
            </a:r>
            <a:r>
              <a:rPr lang="en-IN" sz="2000" dirty="0" smtClean="0">
                <a:latin typeface="+mj-lt"/>
              </a:rPr>
              <a:t> </a:t>
            </a:r>
            <a:r>
              <a:rPr lang="en-IN" sz="2000" dirty="0">
                <a:latin typeface="+mj-lt"/>
              </a:rPr>
              <a:t>basic unit of memory under Linux is </a:t>
            </a:r>
            <a:r>
              <a:rPr lang="en-IN" sz="2000" b="1" dirty="0">
                <a:latin typeface="+mj-lt"/>
              </a:rPr>
              <a:t>page</a:t>
            </a:r>
            <a:r>
              <a:rPr lang="en-IN" sz="2000" dirty="0">
                <a:latin typeface="+mj-lt"/>
              </a:rPr>
              <a:t>, a non-overlapping region of contiguous memory. All available physical memory is organized into pages towards the end of the kernel’s boot process. Size of page depends on processor architecture</a:t>
            </a:r>
            <a:r>
              <a:rPr lang="en-IN" sz="2000" dirty="0" smtClean="0">
                <a:latin typeface="+mj-lt"/>
              </a:rPr>
              <a:t>.</a:t>
            </a:r>
          </a:p>
          <a:p>
            <a:pPr algn="just"/>
            <a:r>
              <a:rPr lang="en-IN" sz="2000" dirty="0">
                <a:latin typeface="+mj-lt"/>
              </a:rPr>
              <a:t>The traditional page size used by Linux is 4096 bytes</a:t>
            </a:r>
            <a:r>
              <a:rPr lang="en-IN" sz="2000" dirty="0" smtClean="0">
                <a:latin typeface="+mj-lt"/>
              </a:rPr>
              <a:t>.</a:t>
            </a:r>
          </a:p>
          <a:p>
            <a:pPr algn="just"/>
            <a:r>
              <a:rPr lang="en-IN" sz="2000" dirty="0">
                <a:latin typeface="+mj-lt"/>
              </a:rPr>
              <a:t>I</a:t>
            </a:r>
            <a:r>
              <a:rPr lang="en-IN" sz="2000" dirty="0" smtClean="0">
                <a:latin typeface="+mj-lt"/>
              </a:rPr>
              <a:t>n </a:t>
            </a:r>
            <a:r>
              <a:rPr lang="en-IN" sz="2000" dirty="0">
                <a:latin typeface="+mj-lt"/>
              </a:rPr>
              <a:t>Linux, subsystem of allocating and releasing memory is split into three layers. These layers are:</a:t>
            </a:r>
          </a:p>
          <a:p>
            <a:pPr algn="just"/>
            <a:r>
              <a:rPr lang="en-IN" sz="2000" dirty="0">
                <a:latin typeface="+mj-lt"/>
              </a:rPr>
              <a:t>The Slab Allocator </a:t>
            </a:r>
          </a:p>
          <a:p>
            <a:pPr algn="just"/>
            <a:r>
              <a:rPr lang="en-IN" sz="2000" dirty="0">
                <a:latin typeface="+mj-lt"/>
              </a:rPr>
              <a:t>The Zone Allocator </a:t>
            </a:r>
          </a:p>
          <a:p>
            <a:pPr algn="just"/>
            <a:r>
              <a:rPr lang="en-IN" sz="2000" dirty="0">
                <a:latin typeface="+mj-lt"/>
              </a:rPr>
              <a:t>The Buddy Allocator </a:t>
            </a:r>
          </a:p>
          <a:p>
            <a:endParaRPr lang="en-IN" sz="2000" dirty="0">
              <a:latin typeface="+mj-lt"/>
            </a:endParaRPr>
          </a:p>
        </p:txBody>
      </p:sp>
      <p:sp>
        <p:nvSpPr>
          <p:cNvPr id="4" name="Title 1"/>
          <p:cNvSpPr>
            <a:spLocks noGrp="1"/>
          </p:cNvSpPr>
          <p:nvPr>
            <p:ph type="title"/>
          </p:nvPr>
        </p:nvSpPr>
        <p:spPr>
          <a:xfrm>
            <a:off x="914400" y="188640"/>
            <a:ext cx="8229600" cy="1143000"/>
          </a:xfrm>
        </p:spPr>
        <p:txBody>
          <a:bodyPr/>
          <a:lstStyle/>
          <a:p>
            <a:r>
              <a:rPr lang="en-US" sz="3200" b="1" dirty="0" smtClean="0">
                <a:solidFill>
                  <a:srgbClr val="FFFF00"/>
                </a:solidFill>
              </a:rPr>
              <a:t>Memory Management in Linux</a:t>
            </a:r>
            <a:endParaRPr lang="en-IN" sz="3200" b="1" dirty="0">
              <a:solidFill>
                <a:srgbClr val="FFFF00"/>
              </a:solidFill>
            </a:endParaRPr>
          </a:p>
        </p:txBody>
      </p:sp>
    </p:spTree>
    <p:extLst>
      <p:ext uri="{BB962C8B-B14F-4D97-AF65-F5344CB8AC3E}">
        <p14:creationId xmlns:p14="http://schemas.microsoft.com/office/powerpoint/2010/main" xmlns="" val="482839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1143000"/>
          </a:xfrm>
        </p:spPr>
        <p:txBody>
          <a:bodyPr/>
          <a:lstStyle/>
          <a:p>
            <a:r>
              <a:rPr lang="en-US" sz="3600" b="1" dirty="0" smtClean="0">
                <a:solidFill>
                  <a:srgbClr val="FFFF00"/>
                </a:solidFill>
              </a:rPr>
              <a:t>The Buddy Allocator</a:t>
            </a:r>
            <a:endParaRPr lang="en-IN" sz="3600" b="1" dirty="0">
              <a:solidFill>
                <a:srgbClr val="FFFF00"/>
              </a:solidFill>
            </a:endParaRPr>
          </a:p>
        </p:txBody>
      </p:sp>
      <p:sp>
        <p:nvSpPr>
          <p:cNvPr id="3" name="Content Placeholder 2"/>
          <p:cNvSpPr>
            <a:spLocks noGrp="1"/>
          </p:cNvSpPr>
          <p:nvPr>
            <p:ph idx="1"/>
          </p:nvPr>
        </p:nvSpPr>
        <p:spPr>
          <a:xfrm>
            <a:off x="159325" y="990600"/>
            <a:ext cx="8705850" cy="5221287"/>
          </a:xfrm>
        </p:spPr>
        <p:txBody>
          <a:bodyPr/>
          <a:lstStyle/>
          <a:p>
            <a:r>
              <a:rPr lang="en-US" sz="1800" dirty="0" smtClean="0">
                <a:latin typeface="+mj-lt"/>
              </a:rPr>
              <a:t>The </a:t>
            </a:r>
            <a:r>
              <a:rPr lang="en-US" sz="1800" b="1" i="1" dirty="0" smtClean="0">
                <a:latin typeface="+mj-lt"/>
              </a:rPr>
              <a:t>Buddy Allocator </a:t>
            </a:r>
            <a:r>
              <a:rPr lang="en-US" sz="1800" dirty="0" smtClean="0">
                <a:latin typeface="+mj-lt"/>
              </a:rPr>
              <a:t>splits the memory into pairs of 2^n pages and stores information about the free blocks of pages in the array of lists.</a:t>
            </a:r>
          </a:p>
          <a:p>
            <a:endParaRPr lang="en-US" sz="1800" dirty="0" smtClean="0">
              <a:latin typeface="+mj-lt"/>
            </a:endParaRPr>
          </a:p>
          <a:p>
            <a:r>
              <a:rPr lang="en-US" sz="1800" dirty="0" smtClean="0">
                <a:latin typeface="+mj-lt"/>
              </a:rPr>
              <a:t>Each list consists of free physically contiguous blocks of 2</a:t>
            </a:r>
            <a:r>
              <a:rPr lang="en-US" sz="1800" baseline="30000" dirty="0" smtClean="0">
                <a:latin typeface="+mj-lt"/>
              </a:rPr>
              <a:t>i </a:t>
            </a:r>
            <a:r>
              <a:rPr lang="en-US" sz="1800" dirty="0" smtClean="0">
                <a:latin typeface="+mj-lt"/>
              </a:rPr>
              <a:t>memory pages, where </a:t>
            </a:r>
            <a:r>
              <a:rPr lang="en-US" sz="1800" dirty="0" err="1" smtClean="0">
                <a:latin typeface="+mj-lt"/>
              </a:rPr>
              <a:t>i</a:t>
            </a:r>
            <a:r>
              <a:rPr lang="en-US" sz="1800" dirty="0" smtClean="0">
                <a:latin typeface="+mj-lt"/>
              </a:rPr>
              <a:t> is the list number. This is called the order of the block.</a:t>
            </a:r>
          </a:p>
          <a:p>
            <a:endParaRPr lang="en-US" sz="1800" dirty="0" smtClean="0">
              <a:latin typeface="+mj-lt"/>
            </a:endParaRPr>
          </a:p>
          <a:p>
            <a:r>
              <a:rPr lang="en-US" sz="1800" dirty="0" smtClean="0">
                <a:latin typeface="+mj-lt"/>
              </a:rPr>
              <a:t>When the allocator is asked to allocate a block of size 2^i, it first tries to satisfy the request from the list with index </a:t>
            </a:r>
            <a:r>
              <a:rPr lang="en-US" sz="1800" dirty="0" err="1" smtClean="0">
                <a:latin typeface="+mj-lt"/>
              </a:rPr>
              <a:t>i</a:t>
            </a:r>
            <a:r>
              <a:rPr lang="en-US" sz="1800" dirty="0" smtClean="0">
                <a:latin typeface="+mj-lt"/>
              </a:rPr>
              <a:t>. If the request cannot be satisfied, the buddy allocator will try to allocate and split a larger block from the list with index i+1.</a:t>
            </a:r>
          </a:p>
          <a:p>
            <a:endParaRPr lang="en-US" sz="1800" dirty="0" smtClean="0">
              <a:latin typeface="+mj-lt"/>
            </a:endParaRPr>
          </a:p>
          <a:p>
            <a:r>
              <a:rPr lang="en-US" sz="1800" dirty="0" smtClean="0">
                <a:latin typeface="+mj-lt"/>
              </a:rPr>
              <a:t> On the other hand, every two blocks of memory of the same size, which have common border, may be united into the single block of the bigger size. Such neighboring  blocks are called </a:t>
            </a:r>
            <a:r>
              <a:rPr lang="en-US" sz="1800" b="1" dirty="0" smtClean="0">
                <a:latin typeface="+mj-lt"/>
              </a:rPr>
              <a:t>Buddies.</a:t>
            </a:r>
          </a:p>
          <a:p>
            <a:endParaRPr lang="en-US" sz="1800" dirty="0" smtClean="0">
              <a:latin typeface="+mj-lt"/>
            </a:endParaRPr>
          </a:p>
          <a:p>
            <a:r>
              <a:rPr lang="en-US" sz="1800" dirty="0" smtClean="0">
                <a:latin typeface="+mj-lt"/>
              </a:rPr>
              <a:t>When allocation is returned to the Buddy allocator, it checks if buddy of the allocation is free, and if it is so, Buddy allocator unites them into the bigger block. This operation is repeated until no more block buddies are found.</a:t>
            </a:r>
            <a:endParaRPr lang="en-US" sz="1800" dirty="0">
              <a:latin typeface="+mj-lt"/>
            </a:endParaRPr>
          </a:p>
          <a:p>
            <a:endParaRPr lang="en-IN" sz="2000" dirty="0">
              <a:latin typeface="+mj-lt"/>
            </a:endParaRPr>
          </a:p>
        </p:txBody>
      </p:sp>
    </p:spTree>
    <p:extLst>
      <p:ext uri="{BB962C8B-B14F-4D97-AF65-F5344CB8AC3E}">
        <p14:creationId xmlns:p14="http://schemas.microsoft.com/office/powerpoint/2010/main" xmlns="" val="3324911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000" dirty="0" smtClean="0"/>
              <a:t>	</a:t>
            </a:r>
            <a:r>
              <a:rPr lang="en-US" sz="2000" dirty="0" smtClean="0">
                <a:latin typeface="+mj-lt"/>
              </a:rPr>
              <a:t>Advantages</a:t>
            </a:r>
          </a:p>
          <a:p>
            <a:pPr lvl="1"/>
            <a:r>
              <a:rPr lang="en-US" sz="1800" dirty="0" smtClean="0"/>
              <a:t>Fast and simple</a:t>
            </a:r>
          </a:p>
          <a:p>
            <a:pPr lvl="1"/>
            <a:r>
              <a:rPr lang="en-US" sz="1800" dirty="0" smtClean="0"/>
              <a:t>Avoid external fragmentation</a:t>
            </a:r>
          </a:p>
          <a:p>
            <a:pPr lvl="1"/>
            <a:endParaRPr lang="en-US" sz="1800" dirty="0" smtClean="0"/>
          </a:p>
          <a:p>
            <a:pPr lvl="1">
              <a:buNone/>
            </a:pPr>
            <a:r>
              <a:rPr lang="en-US" sz="1800" dirty="0" smtClean="0"/>
              <a:t>Disadvantages</a:t>
            </a:r>
          </a:p>
          <a:p>
            <a:pPr lvl="1">
              <a:buNone/>
            </a:pPr>
            <a:r>
              <a:rPr lang="en-US" sz="1800" dirty="0" smtClean="0"/>
              <a:t>- Internal fragmentation</a:t>
            </a:r>
          </a:p>
          <a:p>
            <a:pPr lvl="1"/>
            <a:endParaRPr lang="en-US" dirty="0" smtClean="0"/>
          </a:p>
        </p:txBody>
      </p:sp>
      <p:sp>
        <p:nvSpPr>
          <p:cNvPr id="4" name="Title 1"/>
          <p:cNvSpPr>
            <a:spLocks noGrp="1"/>
          </p:cNvSpPr>
          <p:nvPr>
            <p:ph type="title"/>
          </p:nvPr>
        </p:nvSpPr>
        <p:spPr/>
        <p:txBody>
          <a:bodyPr/>
          <a:lstStyle/>
          <a:p>
            <a:r>
              <a:rPr lang="en-US" sz="3600" b="1" dirty="0" smtClean="0">
                <a:solidFill>
                  <a:srgbClr val="FFFF00"/>
                </a:solidFill>
              </a:rPr>
              <a:t>The Buddy Allocator</a:t>
            </a:r>
            <a:endParaRPr lang="en-IN" sz="3600" b="1" dirty="0">
              <a:solidFill>
                <a:srgbClr val="FFFF00"/>
              </a:solidFill>
            </a:endParaRPr>
          </a:p>
        </p:txBody>
      </p:sp>
      <p:pic>
        <p:nvPicPr>
          <p:cNvPr id="5" name="Picture 4" descr="buddy_alloc.png"/>
          <p:cNvPicPr>
            <a:picLocks noChangeAspect="1"/>
          </p:cNvPicPr>
          <p:nvPr/>
        </p:nvPicPr>
        <p:blipFill>
          <a:blip r:embed="rId2"/>
          <a:stretch>
            <a:fillRect/>
          </a:stretch>
        </p:blipFill>
        <p:spPr>
          <a:xfrm>
            <a:off x="381000" y="3352800"/>
            <a:ext cx="8077200" cy="277545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291512" cy="5221287"/>
          </a:xfrm>
        </p:spPr>
        <p:txBody>
          <a:bodyPr/>
          <a:lstStyle/>
          <a:p>
            <a:endParaRPr lang="en-US" sz="2000" dirty="0" smtClean="0">
              <a:latin typeface="+mj-lt"/>
            </a:endParaRPr>
          </a:p>
          <a:p>
            <a:pPr algn="just"/>
            <a:r>
              <a:rPr lang="en-US" sz="2000" dirty="0" smtClean="0">
                <a:latin typeface="+mj-lt"/>
              </a:rPr>
              <a:t>Different ranges of physical pages may have different properties, for the purpose of the kernel. For handling such situations in a hardware, independent way the Zone Allocator was created.</a:t>
            </a:r>
          </a:p>
          <a:p>
            <a:pPr algn="just"/>
            <a:endParaRPr lang="en-US" sz="2000" dirty="0">
              <a:latin typeface="+mj-lt"/>
            </a:endParaRPr>
          </a:p>
          <a:p>
            <a:pPr algn="just"/>
            <a:r>
              <a:rPr lang="en-US" sz="2000" dirty="0" smtClean="0">
                <a:latin typeface="+mj-lt"/>
              </a:rPr>
              <a:t>The </a:t>
            </a:r>
            <a:r>
              <a:rPr lang="en-US" sz="2000" b="1" i="1" dirty="0" smtClean="0">
                <a:latin typeface="+mj-lt"/>
              </a:rPr>
              <a:t>Zone Allocator </a:t>
            </a:r>
            <a:r>
              <a:rPr lang="en-US" sz="2000" dirty="0" smtClean="0">
                <a:latin typeface="+mj-lt"/>
              </a:rPr>
              <a:t>is used to allocate pages in the specified zone. The Linux kernel supports 3 different types of memory zones:</a:t>
            </a:r>
          </a:p>
          <a:p>
            <a:pPr lvl="1" algn="just"/>
            <a:r>
              <a:rPr lang="en-US" sz="1600" dirty="0" smtClean="0">
                <a:latin typeface="+mj-lt"/>
              </a:rPr>
              <a:t>DMA</a:t>
            </a:r>
          </a:p>
          <a:p>
            <a:pPr lvl="1" algn="just"/>
            <a:r>
              <a:rPr lang="en-US" sz="1600" dirty="0" smtClean="0">
                <a:latin typeface="+mj-lt"/>
              </a:rPr>
              <a:t>NORMAL</a:t>
            </a:r>
          </a:p>
          <a:p>
            <a:pPr lvl="1"/>
            <a:r>
              <a:rPr lang="en-US" sz="1600" dirty="0" smtClean="0">
                <a:latin typeface="+mj-lt"/>
              </a:rPr>
              <a:t>HIGHMEM</a:t>
            </a:r>
          </a:p>
          <a:p>
            <a:pPr lvl="1"/>
            <a:endParaRPr lang="en-US" sz="1600" dirty="0" smtClean="0">
              <a:latin typeface="+mj-lt"/>
            </a:endParaRPr>
          </a:p>
          <a:p>
            <a:pPr lvl="1">
              <a:buNone/>
            </a:pPr>
            <a:endParaRPr lang="en-IN" sz="1600" dirty="0">
              <a:latin typeface="+mj-lt"/>
            </a:endParaRPr>
          </a:p>
        </p:txBody>
      </p:sp>
      <p:sp>
        <p:nvSpPr>
          <p:cNvPr id="4" name="Title 1"/>
          <p:cNvSpPr txBox="1">
            <a:spLocks/>
          </p:cNvSpPr>
          <p:nvPr/>
        </p:nvSpPr>
        <p:spPr>
          <a:xfrm>
            <a:off x="539552" y="116632"/>
            <a:ext cx="82296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sz="3600" b="1" kern="0" dirty="0" smtClean="0">
                <a:solidFill>
                  <a:srgbClr val="FFFF00"/>
                </a:solidFill>
              </a:rPr>
              <a:t>The Zone Allocator</a:t>
            </a:r>
            <a:endParaRPr lang="en-IN" sz="3600" b="1" kern="0" dirty="0">
              <a:solidFill>
                <a:srgbClr val="FFFF00"/>
              </a:solidFill>
            </a:endParaRPr>
          </a:p>
        </p:txBody>
      </p:sp>
    </p:spTree>
    <p:extLst>
      <p:ext uri="{BB962C8B-B14F-4D97-AF65-F5344CB8AC3E}">
        <p14:creationId xmlns:p14="http://schemas.microsoft.com/office/powerpoint/2010/main" xmlns="" val="290128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1600200" y="0"/>
            <a:ext cx="7543800" cy="8382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FFF00"/>
                </a:solidFill>
              </a:rPr>
              <a:t>Numeric Codes</a:t>
            </a:r>
          </a:p>
        </p:txBody>
      </p:sp>
      <p:sp>
        <p:nvSpPr>
          <p:cNvPr id="51203" name="Rectangle 3"/>
          <p:cNvSpPr>
            <a:spLocks noGrp="1" noChangeArrowheads="1"/>
          </p:cNvSpPr>
          <p:nvPr>
            <p:ph type="body" idx="1"/>
          </p:nvPr>
        </p:nvSpPr>
        <p:spPr>
          <a:xfrm>
            <a:off x="304800" y="1295400"/>
            <a:ext cx="8534400" cy="4953000"/>
          </a:xfrm>
        </p:spPr>
        <p:txBody>
          <a:bodyPr/>
          <a:lstStyle/>
          <a:p>
            <a:pPr>
              <a:lnSpc>
                <a:spcPct val="90000"/>
              </a:lnSpc>
            </a:pPr>
            <a:r>
              <a:rPr lang="en-US" sz="2000" b="1" dirty="0" err="1" smtClean="0">
                <a:solidFill>
                  <a:srgbClr val="000066"/>
                </a:solidFill>
                <a:latin typeface="+mj-lt"/>
              </a:rPr>
              <a:t>chmod</a:t>
            </a:r>
            <a:r>
              <a:rPr lang="en-US" sz="2000" dirty="0" smtClean="0">
                <a:solidFill>
                  <a:srgbClr val="000066"/>
                </a:solidFill>
                <a:latin typeface="+mj-lt"/>
              </a:rPr>
              <a:t> Change the file permissions as</a:t>
            </a:r>
          </a:p>
          <a:p>
            <a:pPr>
              <a:lnSpc>
                <a:spcPct val="90000"/>
              </a:lnSpc>
            </a:pPr>
            <a:endParaRPr lang="en-US" sz="2000" dirty="0" smtClean="0">
              <a:solidFill>
                <a:srgbClr val="000066"/>
              </a:solidFill>
              <a:latin typeface="+mj-lt"/>
            </a:endParaRPr>
          </a:p>
          <a:p>
            <a:pPr>
              <a:lnSpc>
                <a:spcPct val="90000"/>
              </a:lnSpc>
              <a:buNone/>
            </a:pPr>
            <a:r>
              <a:rPr lang="en-US" sz="2000" dirty="0" smtClean="0">
                <a:solidFill>
                  <a:srgbClr val="000066"/>
                </a:solidFill>
                <a:latin typeface="+mj-lt"/>
              </a:rPr>
              <a:t>			</a:t>
            </a:r>
            <a:r>
              <a:rPr lang="en-US" sz="2000" dirty="0" err="1" smtClean="0">
                <a:solidFill>
                  <a:srgbClr val="000066"/>
                </a:solidFill>
                <a:latin typeface="+mj-lt"/>
              </a:rPr>
              <a:t>chmod</a:t>
            </a:r>
            <a:r>
              <a:rPr lang="en-US" sz="2000" dirty="0" smtClean="0">
                <a:solidFill>
                  <a:srgbClr val="000066"/>
                </a:solidFill>
                <a:latin typeface="+mj-lt"/>
              </a:rPr>
              <a:t> &lt;set of permissions&gt;  &lt;filename&gt;</a:t>
            </a:r>
          </a:p>
          <a:p>
            <a:pPr>
              <a:lnSpc>
                <a:spcPct val="90000"/>
              </a:lnSpc>
            </a:pPr>
            <a:endParaRPr lang="en-US" sz="2400" dirty="0" smtClean="0">
              <a:latin typeface="+mj-lt"/>
            </a:endParaRPr>
          </a:p>
          <a:p>
            <a:pPr>
              <a:lnSpc>
                <a:spcPct val="90000"/>
              </a:lnSpc>
            </a:pPr>
            <a:r>
              <a:rPr lang="en-US" sz="2000" dirty="0" smtClean="0">
                <a:latin typeface="+mj-lt"/>
              </a:rPr>
              <a:t>Add the required set of numerals to get an octal number that represents permissions for a particular user category.</a:t>
            </a:r>
          </a:p>
          <a:p>
            <a:pPr>
              <a:lnSpc>
                <a:spcPct val="90000"/>
              </a:lnSpc>
            </a:pPr>
            <a:endParaRPr lang="en-US" sz="2000" dirty="0" smtClean="0">
              <a:latin typeface="+mj-lt"/>
            </a:endParaRPr>
          </a:p>
          <a:p>
            <a:pPr>
              <a:lnSpc>
                <a:spcPct val="90000"/>
              </a:lnSpc>
            </a:pPr>
            <a:r>
              <a:rPr lang="en-US" sz="2000" dirty="0" smtClean="0">
                <a:latin typeface="+mj-lt"/>
              </a:rPr>
              <a:t>E.g. </a:t>
            </a:r>
            <a:r>
              <a:rPr lang="en-US" sz="2000" b="1" dirty="0" err="1" smtClean="0">
                <a:latin typeface="+mj-lt"/>
              </a:rPr>
              <a:t>chmod</a:t>
            </a:r>
            <a:r>
              <a:rPr lang="en-US" sz="2000" b="1" dirty="0" smtClean="0">
                <a:latin typeface="+mj-lt"/>
              </a:rPr>
              <a:t> 755 </a:t>
            </a:r>
            <a:r>
              <a:rPr lang="en-US" sz="2000" b="1" dirty="0" err="1" smtClean="0">
                <a:latin typeface="+mj-lt"/>
              </a:rPr>
              <a:t>empdata</a:t>
            </a:r>
            <a:endParaRPr lang="en-US" sz="2000" b="1" dirty="0" smtClean="0">
              <a:latin typeface="+mj-lt"/>
            </a:endParaRPr>
          </a:p>
          <a:p>
            <a:pPr>
              <a:lnSpc>
                <a:spcPct val="90000"/>
              </a:lnSpc>
            </a:pPr>
            <a:endParaRPr lang="en-US" sz="2000" b="1" dirty="0" smtClean="0">
              <a:latin typeface="+mj-lt"/>
            </a:endParaRPr>
          </a:p>
          <a:p>
            <a:pPr>
              <a:lnSpc>
                <a:spcPct val="90000"/>
              </a:lnSpc>
              <a:buNone/>
            </a:pPr>
            <a:r>
              <a:rPr lang="en-US" sz="2000" b="1" dirty="0" smtClean="0">
                <a:latin typeface="+mj-lt"/>
              </a:rPr>
              <a:t>	755 means     111      101      101</a:t>
            </a:r>
          </a:p>
          <a:p>
            <a:pPr>
              <a:lnSpc>
                <a:spcPct val="90000"/>
              </a:lnSpc>
            </a:pPr>
            <a:endParaRPr lang="en-US" sz="2000" b="1" dirty="0" smtClean="0">
              <a:latin typeface="+mj-lt"/>
            </a:endParaRPr>
          </a:p>
          <a:p>
            <a:pPr>
              <a:lnSpc>
                <a:spcPct val="90000"/>
              </a:lnSpc>
            </a:pPr>
            <a:r>
              <a:rPr lang="en-US" sz="2000" dirty="0" smtClean="0">
                <a:latin typeface="+mj-lt"/>
              </a:rPr>
              <a:t>The three octal number represent permissions for </a:t>
            </a:r>
            <a:r>
              <a:rPr lang="en-US" sz="2000" i="1" dirty="0" smtClean="0">
                <a:latin typeface="+mj-lt"/>
              </a:rPr>
              <a:t>user, group and others </a:t>
            </a:r>
            <a:r>
              <a:rPr lang="en-US" sz="2000" dirty="0" smtClean="0">
                <a:latin typeface="+mj-lt"/>
              </a:rPr>
              <a:t>respectively</a:t>
            </a:r>
          </a:p>
          <a:p>
            <a:pPr>
              <a:lnSpc>
                <a:spcPct val="90000"/>
              </a:lnSpc>
            </a:pPr>
            <a:endParaRPr lang="en-US" sz="2400" dirty="0" smtClean="0">
              <a:latin typeface="+mj-lt"/>
            </a:endParaRPr>
          </a:p>
        </p:txBody>
      </p:sp>
    </p:spTree>
    <p:extLst>
      <p:ext uri="{BB962C8B-B14F-4D97-AF65-F5344CB8AC3E}">
        <p14:creationId xmlns:p14="http://schemas.microsoft.com/office/powerpoint/2010/main" xmlns="" val="2714958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371600"/>
            <a:ext cx="8705850" cy="5221287"/>
          </a:xfrm>
        </p:spPr>
        <p:txBody>
          <a:bodyPr/>
          <a:lstStyle/>
          <a:p>
            <a:r>
              <a:rPr lang="en-US" dirty="0" smtClean="0">
                <a:latin typeface="+mj-lt"/>
              </a:rPr>
              <a:t>Each zone contains information about </a:t>
            </a:r>
          </a:p>
          <a:p>
            <a:pPr lvl="1"/>
            <a:r>
              <a:rPr lang="en-US" dirty="0" smtClean="0">
                <a:latin typeface="+mj-lt"/>
              </a:rPr>
              <a:t> the allocated and unallocated physical memory</a:t>
            </a:r>
          </a:p>
          <a:p>
            <a:pPr lvl="1"/>
            <a:r>
              <a:rPr lang="en-US" dirty="0" smtClean="0">
                <a:latin typeface="+mj-lt"/>
              </a:rPr>
              <a:t>Base address of the zone</a:t>
            </a:r>
          </a:p>
          <a:p>
            <a:pPr lvl="1"/>
            <a:r>
              <a:rPr lang="en-US" dirty="0" smtClean="0">
                <a:latin typeface="+mj-lt"/>
              </a:rPr>
              <a:t>Number of frames contained in it.</a:t>
            </a:r>
          </a:p>
          <a:p>
            <a:pPr lvl="1"/>
            <a:r>
              <a:rPr lang="en-US" dirty="0" smtClean="0">
                <a:latin typeface="+mj-lt"/>
              </a:rPr>
              <a:t>Array of frame structures.</a:t>
            </a:r>
          </a:p>
          <a:p>
            <a:pPr lvl="1"/>
            <a:endParaRPr lang="en-US" dirty="0" smtClean="0">
              <a:latin typeface="+mj-lt"/>
            </a:endParaRPr>
          </a:p>
          <a:p>
            <a:pPr lvl="1">
              <a:buNone/>
            </a:pPr>
            <a:endParaRPr lang="en-US" dirty="0" smtClean="0">
              <a:latin typeface="+mj-lt"/>
            </a:endParaRPr>
          </a:p>
          <a:p>
            <a:pPr lvl="1">
              <a:buNone/>
            </a:pPr>
            <a:r>
              <a:rPr lang="en-US" dirty="0" smtClean="0">
                <a:latin typeface="+mj-lt"/>
              </a:rPr>
              <a:t>Each zone is equipped with a buddy system that facilitates effective allocation of power of two sized blocks of frame.</a:t>
            </a:r>
          </a:p>
          <a:p>
            <a:pPr>
              <a:buNone/>
            </a:pPr>
            <a:r>
              <a:rPr lang="en-US" dirty="0" smtClean="0"/>
              <a:t>	</a:t>
            </a:r>
          </a:p>
          <a:p>
            <a:endParaRPr lang="en-US" dirty="0"/>
          </a:p>
        </p:txBody>
      </p:sp>
      <p:sp>
        <p:nvSpPr>
          <p:cNvPr id="4" name="Title 1"/>
          <p:cNvSpPr txBox="1">
            <a:spLocks/>
          </p:cNvSpPr>
          <p:nvPr/>
        </p:nvSpPr>
        <p:spPr>
          <a:xfrm>
            <a:off x="539552" y="116632"/>
            <a:ext cx="82296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sz="3600" b="1" kern="0" dirty="0" smtClean="0">
                <a:solidFill>
                  <a:srgbClr val="FFFF00"/>
                </a:solidFill>
              </a:rPr>
              <a:t>The Zone Allocator</a:t>
            </a:r>
            <a:endParaRPr lang="en-IN" sz="3600" b="1" kern="0" dirty="0">
              <a:solidFill>
                <a:srgbClr val="FFFF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295400"/>
            <a:ext cx="8705850" cy="5221287"/>
          </a:xfrm>
        </p:spPr>
        <p:txBody>
          <a:bodyPr/>
          <a:lstStyle/>
          <a:p>
            <a:r>
              <a:rPr lang="en-US" dirty="0" smtClean="0"/>
              <a:t>System calls :</a:t>
            </a:r>
          </a:p>
          <a:p>
            <a:endParaRPr lang="en-US" dirty="0" smtClean="0"/>
          </a:p>
          <a:p>
            <a:pPr lvl="1"/>
            <a:r>
              <a:rPr lang="en-US" dirty="0" err="1" smtClean="0"/>
              <a:t>Frame_alloc</a:t>
            </a:r>
            <a:r>
              <a:rPr lang="en-US" dirty="0" smtClean="0"/>
              <a:t>()</a:t>
            </a:r>
          </a:p>
          <a:p>
            <a:pPr lvl="1"/>
            <a:r>
              <a:rPr lang="en-US" dirty="0" err="1" smtClean="0"/>
              <a:t>Frame_free</a:t>
            </a:r>
            <a:r>
              <a:rPr lang="en-US" dirty="0" smtClean="0"/>
              <a:t>()</a:t>
            </a:r>
          </a:p>
          <a:p>
            <a:pPr lvl="1">
              <a:buNone/>
            </a:pPr>
            <a:endParaRPr lang="en-US" dirty="0"/>
          </a:p>
        </p:txBody>
      </p:sp>
      <p:sp>
        <p:nvSpPr>
          <p:cNvPr id="4" name="Title 1"/>
          <p:cNvSpPr txBox="1">
            <a:spLocks/>
          </p:cNvSpPr>
          <p:nvPr/>
        </p:nvSpPr>
        <p:spPr>
          <a:xfrm>
            <a:off x="539552" y="116632"/>
            <a:ext cx="82296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sz="3600" b="1" kern="0" dirty="0" smtClean="0">
                <a:solidFill>
                  <a:srgbClr val="FFFF00"/>
                </a:solidFill>
              </a:rPr>
              <a:t>The Zone Allocator</a:t>
            </a:r>
            <a:endParaRPr lang="en-IN" sz="3600" b="1" kern="0" dirty="0">
              <a:solidFill>
                <a:srgbClr val="FFFF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208912" cy="5221287"/>
          </a:xfrm>
        </p:spPr>
        <p:txBody>
          <a:bodyPr/>
          <a:lstStyle/>
          <a:p>
            <a:endParaRPr lang="en-US" sz="2000" dirty="0" smtClean="0">
              <a:latin typeface="+mj-lt"/>
            </a:endParaRPr>
          </a:p>
          <a:p>
            <a:pPr algn="just"/>
            <a:r>
              <a:rPr lang="en-US" sz="2000" dirty="0" smtClean="0">
                <a:latin typeface="+mj-lt"/>
              </a:rPr>
              <a:t>Since we often need to allocate objects that have size less than the size of a page, we need something to deal with the pages and allocate lesser chunks of memory.</a:t>
            </a:r>
          </a:p>
          <a:p>
            <a:pPr algn="just"/>
            <a:endParaRPr lang="en-US" sz="2000" dirty="0" smtClean="0">
              <a:latin typeface="+mj-lt"/>
            </a:endParaRPr>
          </a:p>
          <a:p>
            <a:pPr algn="just"/>
            <a:r>
              <a:rPr lang="en-US" sz="2000" dirty="0" smtClean="0">
                <a:latin typeface="+mj-lt"/>
              </a:rPr>
              <a:t>We know the sizes of the most objects that are often allocated in the kernel space , so we can create allocator that will receive pages of memory from the zone allocator and allocates small objects in these memory pages. This subsystem is named the </a:t>
            </a:r>
            <a:r>
              <a:rPr lang="en-US" sz="2000" b="1" dirty="0" smtClean="0">
                <a:latin typeface="+mj-lt"/>
              </a:rPr>
              <a:t>Slab Allocator (An Object-Caching Kernel memory Allocator).</a:t>
            </a:r>
          </a:p>
          <a:p>
            <a:pPr algn="just"/>
            <a:endParaRPr lang="en-US" sz="2000" b="1" dirty="0">
              <a:latin typeface="+mj-lt"/>
            </a:endParaRPr>
          </a:p>
          <a:p>
            <a:pPr algn="just"/>
            <a:r>
              <a:rPr lang="en-US" sz="2000" dirty="0" smtClean="0">
                <a:latin typeface="+mj-lt"/>
              </a:rPr>
              <a:t>This means that the constructor of the object is used only for newly allocated slabs and one should initialize object before releasing it to the slab allocator</a:t>
            </a:r>
            <a:r>
              <a:rPr lang="en-US" sz="2000" b="1" dirty="0" smtClean="0">
                <a:latin typeface="+mj-lt"/>
              </a:rPr>
              <a:t>.</a:t>
            </a:r>
            <a:endParaRPr lang="en-IN" sz="2000" b="1" dirty="0">
              <a:latin typeface="+mj-lt"/>
            </a:endParaRPr>
          </a:p>
        </p:txBody>
      </p:sp>
      <p:sp>
        <p:nvSpPr>
          <p:cNvPr id="4" name="Title 1"/>
          <p:cNvSpPr txBox="1">
            <a:spLocks/>
          </p:cNvSpPr>
          <p:nvPr/>
        </p:nvSpPr>
        <p:spPr>
          <a:xfrm>
            <a:off x="539552" y="116632"/>
            <a:ext cx="82296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sz="3600" b="1" kern="0" dirty="0" smtClean="0">
                <a:solidFill>
                  <a:srgbClr val="FFFF00"/>
                </a:solidFill>
              </a:rPr>
              <a:t>The Slab Allocator</a:t>
            </a:r>
            <a:endParaRPr lang="en-IN" sz="3600" b="1" kern="0" dirty="0">
              <a:solidFill>
                <a:srgbClr val="FFFF00"/>
              </a:solidFill>
            </a:endParaRPr>
          </a:p>
        </p:txBody>
      </p:sp>
    </p:spTree>
    <p:extLst>
      <p:ext uri="{BB962C8B-B14F-4D97-AF65-F5344CB8AC3E}">
        <p14:creationId xmlns:p14="http://schemas.microsoft.com/office/powerpoint/2010/main" xmlns="" val="3783454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latin typeface="+mj-lt"/>
            </a:endParaRPr>
          </a:p>
          <a:p>
            <a:r>
              <a:rPr lang="en-US" dirty="0" smtClean="0">
                <a:latin typeface="+mj-lt"/>
              </a:rPr>
              <a:t>The slab </a:t>
            </a:r>
            <a:r>
              <a:rPr lang="en-US" dirty="0" err="1" smtClean="0">
                <a:latin typeface="+mj-lt"/>
              </a:rPr>
              <a:t>alocator</a:t>
            </a:r>
            <a:r>
              <a:rPr lang="en-US" dirty="0" smtClean="0">
                <a:latin typeface="+mj-lt"/>
              </a:rPr>
              <a:t> organizes memory in caches, one cache for each object type. Each cache consists of many slabs, and each slab contains multiple initialized objects.</a:t>
            </a:r>
          </a:p>
          <a:p>
            <a:r>
              <a:rPr lang="en-US" dirty="0" smtClean="0">
                <a:latin typeface="+mj-lt"/>
              </a:rPr>
              <a:t>Each object begins its life in slab.</a:t>
            </a:r>
            <a:endParaRPr lang="en-US" dirty="0">
              <a:latin typeface="+mj-lt"/>
            </a:endParaRPr>
          </a:p>
        </p:txBody>
      </p:sp>
      <p:sp>
        <p:nvSpPr>
          <p:cNvPr id="4" name="Title 1"/>
          <p:cNvSpPr txBox="1">
            <a:spLocks/>
          </p:cNvSpPr>
          <p:nvPr/>
        </p:nvSpPr>
        <p:spPr>
          <a:xfrm>
            <a:off x="539552" y="116632"/>
            <a:ext cx="82296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sz="3600" b="1" kern="0" dirty="0" smtClean="0">
                <a:solidFill>
                  <a:srgbClr val="FFFF00"/>
                </a:solidFill>
              </a:rPr>
              <a:t>The Slab Allocator</a:t>
            </a:r>
            <a:endParaRPr lang="en-IN" sz="3600" b="1" kern="0" dirty="0">
              <a:solidFill>
                <a:srgbClr val="FFFF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36CECBA2-2854-42B1-848C-F6C9A7CDF3FE}" type="slidenum">
              <a:rPr lang="en-US"/>
              <a:pPr/>
              <a:t>64</a:t>
            </a:fld>
            <a:endParaRPr lang="en-US"/>
          </a:p>
        </p:txBody>
      </p:sp>
      <p:sp>
        <p:nvSpPr>
          <p:cNvPr id="30722" name="Rectangle 2"/>
          <p:cNvSpPr>
            <a:spLocks noGrp="1" noChangeArrowheads="1"/>
          </p:cNvSpPr>
          <p:nvPr>
            <p:ph type="title"/>
          </p:nvPr>
        </p:nvSpPr>
        <p:spPr>
          <a:xfrm>
            <a:off x="539552" y="116632"/>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Memory Allocation</a:t>
            </a:r>
          </a:p>
        </p:txBody>
      </p:sp>
      <p:graphicFrame>
        <p:nvGraphicFramePr>
          <p:cNvPr id="30723" name="Group 3"/>
          <p:cNvGraphicFramePr>
            <a:graphicFrameLocks noGrp="1"/>
          </p:cNvGraphicFramePr>
          <p:nvPr>
            <p:ph type="tbl" idx="1"/>
            <p:extLst>
              <p:ext uri="{D42A27DB-BD31-4B8C-83A1-F6EECF244321}">
                <p14:modId xmlns:p14="http://schemas.microsoft.com/office/powerpoint/2010/main" xmlns="" val="1018955772"/>
              </p:ext>
            </p:extLst>
          </p:nvPr>
        </p:nvGraphicFramePr>
        <p:xfrm>
          <a:off x="539750" y="1341438"/>
          <a:ext cx="8229600" cy="1079500"/>
        </p:xfrm>
        <a:graphic>
          <a:graphicData uri="http://schemas.openxmlformats.org/drawingml/2006/table">
            <a:tbl>
              <a:tblPr rtl="1"/>
              <a:tblGrid>
                <a:gridCol w="8229600"/>
              </a:tblGrid>
              <a:tr h="1079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1" i="0" u="none" strike="noStrike" cap="none" normalizeH="0" baseline="0" dirty="0" smtClean="0">
                          <a:ln>
                            <a:noFill/>
                          </a:ln>
                          <a:solidFill>
                            <a:schemeClr val="tx1"/>
                          </a:solidFill>
                          <a:effectLst/>
                          <a:latin typeface="+mj-lt"/>
                          <a:cs typeface="Arial" pitchFamily="34" charset="0"/>
                        </a:rPr>
                        <a:t>Library Calls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1" i="0" u="none" strike="noStrike" cap="none" normalizeH="0" baseline="0" dirty="0" smtClean="0">
                          <a:ln>
                            <a:noFill/>
                          </a:ln>
                          <a:solidFill>
                            <a:srgbClr val="000000"/>
                          </a:solidFill>
                          <a:effectLst/>
                          <a:latin typeface="+mj-lt"/>
                          <a:cs typeface="Arial" pitchFamily="34" charset="0"/>
                        </a:rPr>
                        <a:t>System Calls</a:t>
                      </a:r>
                      <a:endParaRPr kumimoji="0" lang="en-US" sz="2800" b="1" i="0" u="none" strike="noStrike" cap="none" normalizeH="0" baseline="0" dirty="0" smtClean="0">
                        <a:ln>
                          <a:noFill/>
                        </a:ln>
                        <a:solidFill>
                          <a:schemeClr val="tx1"/>
                        </a:solidFill>
                        <a:effectLst/>
                        <a:latin typeface="+mj-lt"/>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1570074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6EC5D337-0CCC-4875-BEF8-32FDFC941026}" type="slidenum">
              <a:rPr lang="en-US"/>
              <a:pPr/>
              <a:t>65</a:t>
            </a:fld>
            <a:endParaRPr lang="en-US"/>
          </a:p>
        </p:txBody>
      </p:sp>
      <p:sp>
        <p:nvSpPr>
          <p:cNvPr id="28674" name="Rectangle 2"/>
          <p:cNvSpPr>
            <a:spLocks noGrp="1" noChangeArrowheads="1"/>
          </p:cNvSpPr>
          <p:nvPr>
            <p:ph type="title"/>
          </p:nvPr>
        </p:nvSpPr>
        <p:spPr>
          <a:xfrm>
            <a:off x="467544"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Library Calls</a:t>
            </a:r>
          </a:p>
        </p:txBody>
      </p:sp>
      <p:graphicFrame>
        <p:nvGraphicFramePr>
          <p:cNvPr id="28682" name="Group 10"/>
          <p:cNvGraphicFramePr>
            <a:graphicFrameLocks noGrp="1"/>
          </p:cNvGraphicFramePr>
          <p:nvPr>
            <p:ph type="tbl" idx="1"/>
            <p:extLst>
              <p:ext uri="{D42A27DB-BD31-4B8C-83A1-F6EECF244321}">
                <p14:modId xmlns:p14="http://schemas.microsoft.com/office/powerpoint/2010/main" xmlns="" val="3993824492"/>
              </p:ext>
            </p:extLst>
          </p:nvPr>
        </p:nvGraphicFramePr>
        <p:xfrm>
          <a:off x="539750" y="1341438"/>
          <a:ext cx="8229600" cy="3663696"/>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err="1" smtClean="0">
                          <a:ln>
                            <a:noFill/>
                          </a:ln>
                          <a:solidFill>
                            <a:srgbClr val="660033"/>
                          </a:solidFill>
                          <a:effectLst/>
                          <a:latin typeface="+mj-lt"/>
                          <a:cs typeface="Arial" pitchFamily="34" charset="0"/>
                        </a:rPr>
                        <a:t>malloc</a:t>
                      </a:r>
                      <a:r>
                        <a:rPr kumimoji="0" lang="en-US" sz="2800" b="0" i="0" u="none" strike="noStrike" cap="none" normalizeH="0" baseline="0" dirty="0" smtClean="0">
                          <a:ln>
                            <a:noFill/>
                          </a:ln>
                          <a:solidFill>
                            <a:srgbClr val="660033"/>
                          </a:solidFill>
                          <a:effectLst/>
                          <a:latin typeface="+mj-lt"/>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err="1" smtClean="0">
                          <a:ln>
                            <a:noFill/>
                          </a:ln>
                          <a:solidFill>
                            <a:srgbClr val="660033"/>
                          </a:solidFill>
                          <a:effectLst/>
                          <a:latin typeface="+mj-lt"/>
                          <a:cs typeface="Arial" pitchFamily="34" charset="0"/>
                        </a:rPr>
                        <a:t>calloc</a:t>
                      </a:r>
                      <a:r>
                        <a:rPr kumimoji="0" lang="en-US" sz="2800" b="0" i="0" u="none" strike="noStrike" cap="none" normalizeH="0" baseline="0" dirty="0" smtClean="0">
                          <a:ln>
                            <a:noFill/>
                          </a:ln>
                          <a:solidFill>
                            <a:srgbClr val="660033"/>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err="1" smtClean="0">
                          <a:ln>
                            <a:noFill/>
                          </a:ln>
                          <a:solidFill>
                            <a:srgbClr val="660033"/>
                          </a:solidFill>
                          <a:effectLst/>
                          <a:latin typeface="+mj-lt"/>
                          <a:cs typeface="Arial" pitchFamily="34" charset="0"/>
                        </a:rPr>
                        <a:t>realloc</a:t>
                      </a:r>
                      <a:r>
                        <a:rPr kumimoji="0" lang="en-US" sz="2800" b="0" i="0" u="none" strike="noStrike" cap="none" normalizeH="0" baseline="0" dirty="0" smtClean="0">
                          <a:ln>
                            <a:noFill/>
                          </a:ln>
                          <a:solidFill>
                            <a:srgbClr val="660033"/>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free()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Dynamic memory is allocated by either the </a:t>
                      </a:r>
                      <a:r>
                        <a:rPr kumimoji="0" lang="en-US" sz="2400" b="0" i="0" u="none" strike="noStrike" cap="none" normalizeH="0" baseline="0" dirty="0" err="1" smtClean="0">
                          <a:ln>
                            <a:noFill/>
                          </a:ln>
                          <a:solidFill>
                            <a:srgbClr val="660033"/>
                          </a:solidFill>
                          <a:effectLst/>
                          <a:latin typeface="+mj-lt"/>
                          <a:cs typeface="Arial" pitchFamily="34" charset="0"/>
                        </a:rPr>
                        <a:t>malloc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or </a:t>
                      </a:r>
                      <a:r>
                        <a:rPr kumimoji="0" lang="en-US" sz="2400" b="0" i="0" u="none" strike="noStrike" cap="none" normalizeH="0" baseline="0" dirty="0" err="1" smtClean="0">
                          <a:ln>
                            <a:noFill/>
                          </a:ln>
                          <a:solidFill>
                            <a:srgbClr val="660033"/>
                          </a:solidFill>
                          <a:effectLst/>
                          <a:latin typeface="+mj-lt"/>
                          <a:cs typeface="Arial" pitchFamily="34" charset="0"/>
                        </a:rPr>
                        <a:t>calloc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functions.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These functions return pointers to the allocated memory.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21821717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B115FDA-94AD-4AB4-854B-CFE8A4D5EE56}" type="slidenum">
              <a:rPr lang="en-US"/>
              <a:pPr/>
              <a:t>66</a:t>
            </a:fld>
            <a:endParaRPr lang="en-US"/>
          </a:p>
        </p:txBody>
      </p:sp>
      <p:sp>
        <p:nvSpPr>
          <p:cNvPr id="7170" name="Rectangle 2"/>
          <p:cNvSpPr>
            <a:spLocks noGrp="1" noChangeArrowheads="1"/>
          </p:cNvSpPr>
          <p:nvPr>
            <p:ph type="title"/>
          </p:nvPr>
        </p:nvSpPr>
        <p:spPr>
          <a:xfrm>
            <a:off x="791655" y="135731"/>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Library Calls</a:t>
            </a:r>
          </a:p>
        </p:txBody>
      </p:sp>
      <p:graphicFrame>
        <p:nvGraphicFramePr>
          <p:cNvPr id="7192" name="Group 24"/>
          <p:cNvGraphicFramePr>
            <a:graphicFrameLocks noGrp="1"/>
          </p:cNvGraphicFramePr>
          <p:nvPr>
            <p:ph type="tbl" idx="1"/>
            <p:extLst>
              <p:ext uri="{D42A27DB-BD31-4B8C-83A1-F6EECF244321}">
                <p14:modId xmlns:p14="http://schemas.microsoft.com/office/powerpoint/2010/main" xmlns="" val="3873871179"/>
              </p:ext>
            </p:extLst>
          </p:nvPr>
        </p:nvGraphicFramePr>
        <p:xfrm>
          <a:off x="395536" y="1628800"/>
          <a:ext cx="8229600" cy="1800201"/>
        </p:xfrm>
        <a:graphic>
          <a:graphicData uri="http://schemas.openxmlformats.org/drawingml/2006/table">
            <a:tbl>
              <a:tblPr rtl="1"/>
              <a:tblGrid>
                <a:gridCol w="8229600"/>
              </a:tblGrid>
              <a:tr h="1800201">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Once you have a block of memory of a certain initial size, you can change its size with the </a:t>
                      </a:r>
                      <a:r>
                        <a:rPr kumimoji="0" lang="en-US" sz="2400" b="0" i="0" u="none" strike="noStrike" cap="none" normalizeH="0" baseline="0" dirty="0" err="1" smtClean="0">
                          <a:ln>
                            <a:noFill/>
                          </a:ln>
                          <a:solidFill>
                            <a:srgbClr val="660033"/>
                          </a:solidFill>
                          <a:effectLst/>
                          <a:latin typeface="+mj-lt"/>
                          <a:cs typeface="Arial" pitchFamily="34" charset="0"/>
                        </a:rPr>
                        <a:t>realloc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function.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Dynamic memory is released with the </a:t>
                      </a:r>
                      <a:r>
                        <a:rPr kumimoji="0" lang="en-US" sz="2400" b="0" i="0" u="none" strike="noStrike" cap="none" normalizeH="0" baseline="0" dirty="0" smtClean="0">
                          <a:ln>
                            <a:noFill/>
                          </a:ln>
                          <a:solidFill>
                            <a:srgbClr val="660033"/>
                          </a:solidFill>
                          <a:effectLst/>
                          <a:latin typeface="+mj-lt"/>
                          <a:cs typeface="Arial" pitchFamily="34" charset="0"/>
                        </a:rPr>
                        <a:t>free()</a:t>
                      </a:r>
                      <a:r>
                        <a:rPr kumimoji="0" lang="en-US" sz="2400" b="0" i="0" u="none" strike="noStrike" cap="none" normalizeH="0" baseline="0" dirty="0" smtClean="0">
                          <a:ln>
                            <a:noFill/>
                          </a:ln>
                          <a:solidFill>
                            <a:schemeClr val="tx1"/>
                          </a:solidFill>
                          <a:effectLst/>
                          <a:latin typeface="+mj-lt"/>
                          <a:cs typeface="Arial" pitchFamily="34" charset="0"/>
                        </a:rPr>
                        <a:t> function.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970689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FAED866-B4F4-4C17-A233-CAFCAA054D4D}" type="slidenum">
              <a:rPr lang="en-US"/>
              <a:pPr/>
              <a:t>67</a:t>
            </a:fld>
            <a:endParaRPr lang="en-US"/>
          </a:p>
        </p:txBody>
      </p:sp>
      <p:sp>
        <p:nvSpPr>
          <p:cNvPr id="10242" name="Rectangle 2"/>
          <p:cNvSpPr>
            <a:spLocks noGrp="1" noChangeArrowheads="1"/>
          </p:cNvSpPr>
          <p:nvPr>
            <p:ph type="title"/>
          </p:nvPr>
        </p:nvSpPr>
        <p:spPr>
          <a:xfrm>
            <a:off x="467544"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Library Calls</a:t>
            </a:r>
          </a:p>
        </p:txBody>
      </p:sp>
      <p:graphicFrame>
        <p:nvGraphicFramePr>
          <p:cNvPr id="10261" name="Group 21"/>
          <p:cNvGraphicFramePr>
            <a:graphicFrameLocks noGrp="1"/>
          </p:cNvGraphicFramePr>
          <p:nvPr>
            <p:ph type="tbl" idx="1"/>
            <p:extLst>
              <p:ext uri="{D42A27DB-BD31-4B8C-83A1-F6EECF244321}">
                <p14:modId xmlns:p14="http://schemas.microsoft.com/office/powerpoint/2010/main" xmlns="" val="4039738208"/>
              </p:ext>
            </p:extLst>
          </p:nvPr>
        </p:nvGraphicFramePr>
        <p:xfrm>
          <a:off x="539750" y="1341438"/>
          <a:ext cx="8229600" cy="381000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calloc</a:t>
                      </a:r>
                      <a:r>
                        <a:rPr kumimoji="0" lang="en-US" sz="2800" b="0" i="0" u="none" strike="noStrike" cap="none" normalizeH="0" baseline="0" dirty="0" smtClean="0">
                          <a:ln>
                            <a:noFill/>
                          </a:ln>
                          <a:solidFill>
                            <a:srgbClr val="660033"/>
                          </a:solidFill>
                          <a:effectLst/>
                          <a:latin typeface="+mj-lt"/>
                          <a:cs typeface="Arial" pitchFamily="34" charset="0"/>
                        </a:rPr>
                        <a:t>(</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nmemb</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size)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1" u="none" strike="noStrike" cap="none" normalizeH="0" baseline="0" dirty="0" smtClean="0">
                          <a:ln>
                            <a:noFill/>
                          </a:ln>
                          <a:solidFill>
                            <a:schemeClr val="tx1"/>
                          </a:solidFill>
                          <a:effectLst/>
                          <a:latin typeface="+mj-lt"/>
                          <a:cs typeface="Arial" pitchFamily="34" charset="0"/>
                        </a:rPr>
                        <a:t>Allocate and zero fill</a:t>
                      </a:r>
                      <a:r>
                        <a:rPr kumimoji="0" lang="en-US" sz="2400" b="0" i="0" u="none" strike="noStrike" cap="none" normalizeH="0" baseline="0" dirty="0" smtClean="0">
                          <a:ln>
                            <a:noFill/>
                          </a:ln>
                          <a:solidFill>
                            <a:schemeClr val="tx1"/>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malloc</a:t>
                      </a:r>
                      <a:r>
                        <a:rPr kumimoji="0" lang="en-US" sz="2800" b="0" i="0" u="none" strike="noStrike" cap="none" normalizeH="0" baseline="0" dirty="0" smtClean="0">
                          <a:ln>
                            <a:noFill/>
                          </a:ln>
                          <a:solidFill>
                            <a:srgbClr val="660033"/>
                          </a:solidFill>
                          <a:effectLst/>
                          <a:latin typeface="+mj-lt"/>
                          <a:cs typeface="Arial" pitchFamily="34" charset="0"/>
                        </a:rPr>
                        <a:t>(</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size)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1" u="none" strike="noStrike" cap="none" normalizeH="0" baseline="0" dirty="0" smtClean="0">
                          <a:ln>
                            <a:noFill/>
                          </a:ln>
                          <a:solidFill>
                            <a:schemeClr val="tx1"/>
                          </a:solidFill>
                          <a:effectLst/>
                          <a:latin typeface="+mj-lt"/>
                          <a:cs typeface="Arial" pitchFamily="34" charset="0"/>
                        </a:rPr>
                        <a:t>Allocate raw memory</a:t>
                      </a:r>
                      <a:r>
                        <a:rPr kumimoji="0" lang="en-US" sz="2400" b="0" i="0" u="none" strike="noStrike" cap="none" normalizeH="0" baseline="0" dirty="0" smtClean="0">
                          <a:ln>
                            <a:noFill/>
                          </a:ln>
                          <a:solidFill>
                            <a:schemeClr val="tx1"/>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free(void *</a:t>
                      </a:r>
                      <a:r>
                        <a:rPr kumimoji="0" lang="en-US" sz="2800" b="0" i="0" u="none" strike="noStrike" cap="none" normalizeH="0" baseline="0" dirty="0" err="1" smtClean="0">
                          <a:ln>
                            <a:noFill/>
                          </a:ln>
                          <a:solidFill>
                            <a:srgbClr val="660033"/>
                          </a:solidFill>
                          <a:effectLst/>
                          <a:latin typeface="+mj-lt"/>
                          <a:cs typeface="Arial" pitchFamily="34" charset="0"/>
                        </a:rPr>
                        <a:t>ptr</a:t>
                      </a:r>
                      <a:r>
                        <a:rPr kumimoji="0" lang="en-US" sz="2800" b="0" i="0" u="none" strike="noStrike" cap="none" normalizeH="0" baseline="0" dirty="0" smtClean="0">
                          <a:ln>
                            <a:noFill/>
                          </a:ln>
                          <a:solidFill>
                            <a:srgbClr val="660033"/>
                          </a:solidFill>
                          <a:effectLst/>
                          <a:latin typeface="+mj-lt"/>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1" u="none" strike="noStrike" cap="none" normalizeH="0" baseline="0" dirty="0" smtClean="0">
                          <a:ln>
                            <a:noFill/>
                          </a:ln>
                          <a:solidFill>
                            <a:schemeClr val="tx1"/>
                          </a:solidFill>
                          <a:effectLst/>
                          <a:latin typeface="+mj-lt"/>
                          <a:cs typeface="Arial" pitchFamily="34" charset="0"/>
                        </a:rPr>
                        <a:t>Release memory</a:t>
                      </a:r>
                      <a:r>
                        <a:rPr kumimoji="0" lang="en-US" sz="2400" b="0" i="0" u="none" strike="noStrike" cap="none" normalizeH="0" baseline="0" dirty="0" smtClean="0">
                          <a:ln>
                            <a:noFill/>
                          </a:ln>
                          <a:solidFill>
                            <a:schemeClr val="tx1"/>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realloc</a:t>
                      </a: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ptr</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size)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1" u="none" strike="noStrike" cap="none" normalizeH="0" baseline="0" dirty="0" smtClean="0">
                          <a:ln>
                            <a:noFill/>
                          </a:ln>
                          <a:solidFill>
                            <a:schemeClr val="tx1"/>
                          </a:solidFill>
                          <a:effectLst/>
                          <a:latin typeface="+mj-lt"/>
                          <a:cs typeface="Arial" pitchFamily="34" charset="0"/>
                        </a:rPr>
                        <a:t>Change size of existing allocation</a:t>
                      </a:r>
                      <a:endParaRPr kumimoji="0" lang="en-US" sz="2400" b="0" i="0" u="none" strike="noStrike" cap="none" normalizeH="0" baseline="0" dirty="0" smtClean="0">
                        <a:ln>
                          <a:noFill/>
                        </a:ln>
                        <a:solidFill>
                          <a:schemeClr val="tx1"/>
                        </a:solidFill>
                        <a:effectLst/>
                        <a:latin typeface="+mj-lt"/>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4232916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BF379D93-670C-470E-BA50-A66EC5A2F432}" type="slidenum">
              <a:rPr lang="en-US"/>
              <a:pPr/>
              <a:t>68</a:t>
            </a:fld>
            <a:endParaRPr lang="en-US"/>
          </a:p>
        </p:txBody>
      </p:sp>
      <p:sp>
        <p:nvSpPr>
          <p:cNvPr id="17410" name="Rectangle 2"/>
          <p:cNvSpPr>
            <a:spLocks noGrp="1" noChangeArrowheads="1"/>
          </p:cNvSpPr>
          <p:nvPr>
            <p:ph type="title"/>
          </p:nvPr>
        </p:nvSpPr>
        <p:spPr>
          <a:xfrm>
            <a:off x="755576"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Initially Allocating Memory</a:t>
            </a:r>
          </a:p>
        </p:txBody>
      </p:sp>
      <p:graphicFrame>
        <p:nvGraphicFramePr>
          <p:cNvPr id="17421" name="Group 13"/>
          <p:cNvGraphicFramePr>
            <a:graphicFrameLocks noGrp="1"/>
          </p:cNvGraphicFramePr>
          <p:nvPr>
            <p:ph type="tbl" idx="1"/>
            <p:extLst>
              <p:ext uri="{D42A27DB-BD31-4B8C-83A1-F6EECF244321}">
                <p14:modId xmlns:p14="http://schemas.microsoft.com/office/powerpoint/2010/main" xmlns="" val="2379311041"/>
              </p:ext>
            </p:extLst>
          </p:nvPr>
        </p:nvGraphicFramePr>
        <p:xfrm>
          <a:off x="533400" y="1219200"/>
          <a:ext cx="8229600" cy="4821936"/>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malloc</a:t>
                      </a:r>
                      <a:r>
                        <a:rPr kumimoji="0" lang="en-US" sz="2800" b="0" i="0" u="none" strike="noStrike" cap="none" normalizeH="0" baseline="0" dirty="0" smtClean="0">
                          <a:ln>
                            <a:noFill/>
                          </a:ln>
                          <a:solidFill>
                            <a:srgbClr val="660033"/>
                          </a:solidFill>
                          <a:effectLst/>
                          <a:latin typeface="+mj-lt"/>
                          <a:cs typeface="Arial" pitchFamily="34" charset="0"/>
                        </a:rPr>
                        <a:t>(</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size)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smtClean="0">
                        <a:ln>
                          <a:noFill/>
                        </a:ln>
                        <a:solidFill>
                          <a:srgbClr val="660033"/>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Memory is allocated initially with </a:t>
                      </a:r>
                      <a:r>
                        <a:rPr kumimoji="0" lang="en-US" sz="2400" b="0" i="0" u="none" strike="noStrike" cap="none" normalizeH="0" baseline="0" dirty="0" err="1" smtClean="0">
                          <a:ln>
                            <a:noFill/>
                          </a:ln>
                          <a:solidFill>
                            <a:srgbClr val="660033"/>
                          </a:solidFill>
                          <a:effectLst/>
                          <a:latin typeface="+mj-lt"/>
                          <a:cs typeface="Arial" pitchFamily="34" charset="0"/>
                        </a:rPr>
                        <a:t>malloc</a:t>
                      </a:r>
                      <a:r>
                        <a:rPr kumimoji="0" lang="en-US" sz="2400" b="0" i="0" u="none" strike="noStrike" cap="none" normalizeH="0" baseline="0" dirty="0" smtClean="0">
                          <a:ln>
                            <a:noFill/>
                          </a:ln>
                          <a:solidFill>
                            <a:srgbClr val="660033"/>
                          </a:solidFill>
                          <a:effectLst/>
                          <a:latin typeface="+mj-lt"/>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value passed in is the total number of bytes requested.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return value is a pointer to the newly allocated memory or NULL if memory could not be allocated.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memory returned by </a:t>
                      </a:r>
                      <a:r>
                        <a:rPr kumimoji="0" lang="en-US" sz="2400" b="0" i="0" u="none" strike="noStrike" cap="none" normalizeH="0" baseline="0" dirty="0" err="1" smtClean="0">
                          <a:ln>
                            <a:noFill/>
                          </a:ln>
                          <a:solidFill>
                            <a:srgbClr val="660033"/>
                          </a:solidFill>
                          <a:effectLst/>
                          <a:latin typeface="+mj-lt"/>
                          <a:cs typeface="Arial" pitchFamily="34" charset="0"/>
                        </a:rPr>
                        <a:t>malloc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is not initialized.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It can contain any random garbage.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You should immediately initialize the memory with valid data or at least with zeros.</a:t>
                      </a:r>
                      <a:r>
                        <a:rPr kumimoji="0" lang="en-US" sz="2800" b="0" i="0" u="none" strike="noStrike" cap="none" normalizeH="0" baseline="0" dirty="0" smtClean="0">
                          <a:ln>
                            <a:noFill/>
                          </a:ln>
                          <a:solidFill>
                            <a:schemeClr val="tx1"/>
                          </a:solidFill>
                          <a:effectLst/>
                          <a:latin typeface="+mj-lt"/>
                          <a:cs typeface="Arial" pitchFamily="34" charset="0"/>
                        </a:rPr>
                        <a: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36125236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F5FF6EB2-0859-494C-B504-690E78FFB031}" type="slidenum">
              <a:rPr lang="en-US"/>
              <a:pPr/>
              <a:t>69</a:t>
            </a:fld>
            <a:endParaRPr lang="en-US"/>
          </a:p>
        </p:txBody>
      </p:sp>
      <p:sp>
        <p:nvSpPr>
          <p:cNvPr id="16386" name="Rectangle 2"/>
          <p:cNvSpPr>
            <a:spLocks noGrp="1" noChangeArrowheads="1"/>
          </p:cNvSpPr>
          <p:nvPr>
            <p:ph type="title"/>
          </p:nvPr>
        </p:nvSpPr>
        <p:spPr>
          <a:xfrm>
            <a:off x="467544"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Releasing Memory</a:t>
            </a:r>
          </a:p>
        </p:txBody>
      </p:sp>
      <p:graphicFrame>
        <p:nvGraphicFramePr>
          <p:cNvPr id="16404" name="Group 20"/>
          <p:cNvGraphicFramePr>
            <a:graphicFrameLocks noGrp="1"/>
          </p:cNvGraphicFramePr>
          <p:nvPr>
            <p:ph type="tbl" idx="1"/>
            <p:extLst>
              <p:ext uri="{D42A27DB-BD31-4B8C-83A1-F6EECF244321}">
                <p14:modId xmlns:p14="http://schemas.microsoft.com/office/powerpoint/2010/main" xmlns="" val="2210012888"/>
              </p:ext>
            </p:extLst>
          </p:nvPr>
        </p:nvGraphicFramePr>
        <p:xfrm>
          <a:off x="533400" y="1219200"/>
          <a:ext cx="8229600" cy="344424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free(void *</a:t>
                      </a:r>
                      <a:r>
                        <a:rPr kumimoji="0" lang="en-US" sz="2800" b="0" i="0" u="none" strike="noStrike" cap="none" normalizeH="0" baseline="0" dirty="0" err="1" smtClean="0">
                          <a:ln>
                            <a:noFill/>
                          </a:ln>
                          <a:solidFill>
                            <a:srgbClr val="660033"/>
                          </a:solidFill>
                          <a:effectLst/>
                          <a:latin typeface="+mj-lt"/>
                          <a:cs typeface="Arial" pitchFamily="34" charset="0"/>
                        </a:rPr>
                        <a:t>ptr</a:t>
                      </a:r>
                      <a:r>
                        <a:rPr kumimoji="0" lang="en-US" sz="2800" b="0" i="0" u="none" strike="noStrike" cap="none" normalizeH="0" baseline="0" dirty="0" smtClean="0">
                          <a:ln>
                            <a:noFill/>
                          </a:ln>
                          <a:solidFill>
                            <a:srgbClr val="660033"/>
                          </a:solidFill>
                          <a:effectLst/>
                          <a:latin typeface="+mj-lt"/>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smtClean="0">
                        <a:ln>
                          <a:noFill/>
                        </a:ln>
                        <a:solidFill>
                          <a:srgbClr val="660033"/>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When you're done using the memory, you "give it back" by using the </a:t>
                      </a:r>
                      <a:r>
                        <a:rPr kumimoji="0" lang="en-US" sz="2400" b="0" i="0" u="none" strike="noStrike" cap="none" normalizeH="0" baseline="0" dirty="0" smtClean="0">
                          <a:ln>
                            <a:noFill/>
                          </a:ln>
                          <a:solidFill>
                            <a:srgbClr val="660033"/>
                          </a:solidFill>
                          <a:effectLst/>
                          <a:latin typeface="+mj-lt"/>
                          <a:cs typeface="Arial" pitchFamily="34" charset="0"/>
                        </a:rPr>
                        <a:t>free()</a:t>
                      </a:r>
                      <a:r>
                        <a:rPr kumimoji="0" lang="en-US" sz="2400" b="0" i="0" u="none" strike="noStrike" cap="none" normalizeH="0" baseline="0" dirty="0" smtClean="0">
                          <a:ln>
                            <a:noFill/>
                          </a:ln>
                          <a:solidFill>
                            <a:schemeClr val="tx1"/>
                          </a:solidFill>
                          <a:effectLst/>
                          <a:latin typeface="+mj-lt"/>
                          <a:cs typeface="Arial" pitchFamily="34" charset="0"/>
                        </a:rPr>
                        <a:t> function.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single argument is a pointer previously obtained from one of the other allocation routines.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It is safe (although useless) to pass a null pointer to free().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1778497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676400" y="0"/>
            <a:ext cx="7467600" cy="9144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rgbClr val="FFFF00"/>
                </a:solidFill>
              </a:rPr>
              <a:t>Symbolic Codes: Examples</a:t>
            </a:r>
          </a:p>
        </p:txBody>
      </p:sp>
      <p:sp>
        <p:nvSpPr>
          <p:cNvPr id="52227" name="Rectangle 3"/>
          <p:cNvSpPr>
            <a:spLocks noGrp="1" noChangeArrowheads="1"/>
          </p:cNvSpPr>
          <p:nvPr>
            <p:ph type="body" idx="1"/>
          </p:nvPr>
        </p:nvSpPr>
        <p:spPr>
          <a:xfrm>
            <a:off x="1371600" y="3657600"/>
            <a:ext cx="4724400" cy="2819400"/>
          </a:xfrm>
        </p:spPr>
        <p:txBody>
          <a:bodyPr/>
          <a:lstStyle/>
          <a:p>
            <a:r>
              <a:rPr lang="en-US" sz="2400" dirty="0" err="1" smtClean="0">
                <a:latin typeface="+mj-lt"/>
              </a:rPr>
              <a:t>chmod</a:t>
            </a:r>
            <a:r>
              <a:rPr lang="en-US" sz="2400" dirty="0" smtClean="0">
                <a:latin typeface="+mj-lt"/>
              </a:rPr>
              <a:t> </a:t>
            </a:r>
            <a:r>
              <a:rPr lang="en-US" sz="2400" dirty="0" err="1" smtClean="0">
                <a:latin typeface="+mj-lt"/>
              </a:rPr>
              <a:t>u+x</a:t>
            </a:r>
            <a:r>
              <a:rPr lang="en-US" sz="2400" dirty="0" smtClean="0">
                <a:latin typeface="+mj-lt"/>
              </a:rPr>
              <a:t> filename</a:t>
            </a:r>
          </a:p>
          <a:p>
            <a:r>
              <a:rPr lang="en-US" sz="2400" dirty="0" err="1" smtClean="0">
                <a:latin typeface="+mj-lt"/>
              </a:rPr>
              <a:t>chmod</a:t>
            </a:r>
            <a:r>
              <a:rPr lang="en-US" sz="2400" dirty="0" smtClean="0">
                <a:latin typeface="+mj-lt"/>
              </a:rPr>
              <a:t> </a:t>
            </a:r>
            <a:r>
              <a:rPr lang="en-US" sz="2400" dirty="0" err="1" smtClean="0">
                <a:latin typeface="+mj-lt"/>
              </a:rPr>
              <a:t>u+x</a:t>
            </a:r>
            <a:r>
              <a:rPr lang="en-US" sz="2400" dirty="0" smtClean="0">
                <a:latin typeface="+mj-lt"/>
              </a:rPr>
              <a:t>, </a:t>
            </a:r>
            <a:r>
              <a:rPr lang="en-US" sz="2400" dirty="0" err="1" smtClean="0">
                <a:latin typeface="+mj-lt"/>
              </a:rPr>
              <a:t>g+w</a:t>
            </a:r>
            <a:r>
              <a:rPr lang="en-US" sz="2400" dirty="0" smtClean="0">
                <a:latin typeface="+mj-lt"/>
              </a:rPr>
              <a:t> filename</a:t>
            </a:r>
          </a:p>
          <a:p>
            <a:r>
              <a:rPr lang="en-US" sz="2400" dirty="0" err="1" smtClean="0">
                <a:latin typeface="+mj-lt"/>
              </a:rPr>
              <a:t>chmod</a:t>
            </a:r>
            <a:r>
              <a:rPr lang="en-US" sz="2400" dirty="0" smtClean="0">
                <a:latin typeface="+mj-lt"/>
              </a:rPr>
              <a:t> </a:t>
            </a:r>
            <a:r>
              <a:rPr lang="en-US" sz="2400" dirty="0" err="1" smtClean="0">
                <a:latin typeface="+mj-lt"/>
              </a:rPr>
              <a:t>ug+x</a:t>
            </a:r>
            <a:r>
              <a:rPr lang="en-US" sz="2400" dirty="0" smtClean="0">
                <a:latin typeface="+mj-lt"/>
              </a:rPr>
              <a:t> filename</a:t>
            </a:r>
          </a:p>
          <a:p>
            <a:r>
              <a:rPr lang="en-US" sz="2400" dirty="0" err="1" smtClean="0">
                <a:latin typeface="+mj-lt"/>
              </a:rPr>
              <a:t>chmod</a:t>
            </a:r>
            <a:r>
              <a:rPr lang="en-US" sz="2400" dirty="0" smtClean="0">
                <a:latin typeface="+mj-lt"/>
              </a:rPr>
              <a:t> a-w filename</a:t>
            </a:r>
          </a:p>
          <a:p>
            <a:r>
              <a:rPr lang="en-US" sz="2400" dirty="0" err="1" smtClean="0">
                <a:latin typeface="+mj-lt"/>
              </a:rPr>
              <a:t>chmod</a:t>
            </a:r>
            <a:r>
              <a:rPr lang="en-US" sz="2400" dirty="0" smtClean="0">
                <a:latin typeface="+mj-lt"/>
              </a:rPr>
              <a:t> u=</a:t>
            </a:r>
            <a:r>
              <a:rPr lang="en-US" sz="2400" dirty="0" err="1" smtClean="0">
                <a:latin typeface="+mj-lt"/>
              </a:rPr>
              <a:t>rw</a:t>
            </a:r>
            <a:r>
              <a:rPr lang="en-US" sz="2400" dirty="0" smtClean="0">
                <a:latin typeface="+mj-lt"/>
              </a:rPr>
              <a:t> filename</a:t>
            </a:r>
          </a:p>
        </p:txBody>
      </p:sp>
      <p:sp>
        <p:nvSpPr>
          <p:cNvPr id="4" name="Rectangle 3"/>
          <p:cNvSpPr/>
          <p:nvPr/>
        </p:nvSpPr>
        <p:spPr>
          <a:xfrm>
            <a:off x="1447800" y="990600"/>
            <a:ext cx="4572000" cy="2246769"/>
          </a:xfrm>
          <a:prstGeom prst="rect">
            <a:avLst/>
          </a:prstGeom>
        </p:spPr>
        <p:txBody>
          <a:bodyPr>
            <a:spAutoFit/>
          </a:bodyPr>
          <a:lstStyle/>
          <a:p>
            <a:r>
              <a:rPr lang="en-US" sz="2000" i="1" dirty="0" smtClean="0"/>
              <a:t>u</a:t>
            </a:r>
            <a:r>
              <a:rPr lang="en-US" sz="2000" dirty="0" smtClean="0"/>
              <a:t> - User who owns the file.</a:t>
            </a:r>
            <a:br>
              <a:rPr lang="en-US" sz="2000" dirty="0" smtClean="0"/>
            </a:br>
            <a:r>
              <a:rPr lang="en-US" sz="2000" i="1" dirty="0" smtClean="0"/>
              <a:t>g</a:t>
            </a:r>
            <a:r>
              <a:rPr lang="en-US" sz="2000" dirty="0" smtClean="0"/>
              <a:t> - Group that owns the file.</a:t>
            </a:r>
            <a:br>
              <a:rPr lang="en-US" sz="2000" dirty="0" smtClean="0"/>
            </a:br>
            <a:r>
              <a:rPr lang="en-US" sz="2000" i="1" dirty="0" smtClean="0"/>
              <a:t>o</a:t>
            </a:r>
            <a:r>
              <a:rPr lang="en-US" sz="2000" dirty="0" smtClean="0"/>
              <a:t> - Other.</a:t>
            </a:r>
            <a:br>
              <a:rPr lang="en-US" sz="2000" dirty="0" smtClean="0"/>
            </a:br>
            <a:r>
              <a:rPr lang="en-US" sz="2000" i="1" dirty="0" smtClean="0"/>
              <a:t>a</a:t>
            </a:r>
            <a:r>
              <a:rPr lang="en-US" sz="2000" dirty="0" smtClean="0"/>
              <a:t> - All.</a:t>
            </a:r>
            <a:br>
              <a:rPr lang="en-US" sz="2000" dirty="0" smtClean="0"/>
            </a:br>
            <a:r>
              <a:rPr lang="en-US" sz="2000" i="1" dirty="0" smtClean="0"/>
              <a:t>r</a:t>
            </a:r>
            <a:r>
              <a:rPr lang="en-US" sz="2000" dirty="0" smtClean="0"/>
              <a:t> - Read the file.</a:t>
            </a:r>
            <a:br>
              <a:rPr lang="en-US" sz="2000" dirty="0" smtClean="0"/>
            </a:br>
            <a:r>
              <a:rPr lang="en-US" sz="2000" i="1" dirty="0" smtClean="0"/>
              <a:t>w</a:t>
            </a:r>
            <a:r>
              <a:rPr lang="en-US" sz="2000" dirty="0" smtClean="0"/>
              <a:t> - Write or edit the file.</a:t>
            </a:r>
            <a:br>
              <a:rPr lang="en-US" sz="2000" dirty="0" smtClean="0"/>
            </a:br>
            <a:r>
              <a:rPr lang="en-US" sz="2000" i="1" dirty="0" smtClean="0"/>
              <a:t>x</a:t>
            </a:r>
            <a:r>
              <a:rPr lang="en-US" sz="2000" dirty="0" smtClean="0"/>
              <a:t> - Execute or run the file as a program</a:t>
            </a:r>
            <a:endParaRPr lang="en-US" sz="2000" dirty="0"/>
          </a:p>
        </p:txBody>
      </p:sp>
    </p:spTree>
    <p:extLst>
      <p:ext uri="{BB962C8B-B14F-4D97-AF65-F5344CB8AC3E}">
        <p14:creationId xmlns:p14="http://schemas.microsoft.com/office/powerpoint/2010/main" xmlns="" val="248592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5E78AC5-4B93-4F39-86FF-3DAEEC28A525}" type="slidenum">
              <a:rPr lang="en-US"/>
              <a:pPr/>
              <a:t>70</a:t>
            </a:fld>
            <a:endParaRPr lang="en-US"/>
          </a:p>
        </p:txBody>
      </p:sp>
      <p:sp>
        <p:nvSpPr>
          <p:cNvPr id="19458" name="Rectangle 2"/>
          <p:cNvSpPr>
            <a:spLocks noGrp="1" noChangeArrowheads="1"/>
          </p:cNvSpPr>
          <p:nvPr>
            <p:ph type="title"/>
          </p:nvPr>
        </p:nvSpPr>
        <p:spPr>
          <a:xfrm>
            <a:off x="467544" y="247209"/>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Changing Size</a:t>
            </a:r>
            <a:endParaRPr lang="en-US" sz="3600" b="1" dirty="0">
              <a:solidFill>
                <a:srgbClr val="FFFF00"/>
              </a:solidFill>
            </a:endParaRPr>
          </a:p>
        </p:txBody>
      </p:sp>
      <p:graphicFrame>
        <p:nvGraphicFramePr>
          <p:cNvPr id="19459" name="Group 3"/>
          <p:cNvGraphicFramePr>
            <a:graphicFrameLocks noGrp="1"/>
          </p:cNvGraphicFramePr>
          <p:nvPr>
            <p:ph type="tbl" idx="1"/>
            <p:extLst>
              <p:ext uri="{D42A27DB-BD31-4B8C-83A1-F6EECF244321}">
                <p14:modId xmlns:p14="http://schemas.microsoft.com/office/powerpoint/2010/main" xmlns="" val="2409258571"/>
              </p:ext>
            </p:extLst>
          </p:nvPr>
        </p:nvGraphicFramePr>
        <p:xfrm>
          <a:off x="533400" y="1219200"/>
          <a:ext cx="8229600" cy="259080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realloc</a:t>
                      </a: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ptr</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size)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 is possible to change the size of a dynamically allocated memory area.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Although it's possible to shrink a block of memory, more typically, the block is grown.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Changing the size is handled with </a:t>
                      </a:r>
                      <a:r>
                        <a:rPr kumimoji="0" lang="en-US" sz="2400" b="0" i="0" u="none" strike="noStrike" cap="none" normalizeH="0" baseline="0" dirty="0" err="1" smtClean="0">
                          <a:ln>
                            <a:noFill/>
                          </a:ln>
                          <a:solidFill>
                            <a:srgbClr val="660033"/>
                          </a:solidFill>
                          <a:effectLst/>
                          <a:latin typeface="+mj-lt"/>
                          <a:cs typeface="Arial" pitchFamily="34" charset="0"/>
                        </a:rPr>
                        <a:t>realloc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38862864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0192BAA-F984-4E06-9D02-9D138D17B250}" type="slidenum">
              <a:rPr lang="en-US"/>
              <a:pPr/>
              <a:t>71</a:t>
            </a:fld>
            <a:endParaRPr lang="en-US"/>
          </a:p>
        </p:txBody>
      </p:sp>
      <p:sp>
        <p:nvSpPr>
          <p:cNvPr id="18434" name="Rectangle 2"/>
          <p:cNvSpPr>
            <a:spLocks noGrp="1" noChangeArrowheads="1"/>
          </p:cNvSpPr>
          <p:nvPr>
            <p:ph type="title"/>
          </p:nvPr>
        </p:nvSpPr>
        <p:spPr>
          <a:xfrm>
            <a:off x="467544" y="260648"/>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Allocating and Zero-filling</a:t>
            </a:r>
          </a:p>
        </p:txBody>
      </p:sp>
      <p:graphicFrame>
        <p:nvGraphicFramePr>
          <p:cNvPr id="18448" name="Group 16"/>
          <p:cNvGraphicFramePr>
            <a:graphicFrameLocks noGrp="1"/>
          </p:cNvGraphicFramePr>
          <p:nvPr>
            <p:ph type="tbl" idx="1"/>
            <p:extLst>
              <p:ext uri="{D42A27DB-BD31-4B8C-83A1-F6EECF244321}">
                <p14:modId xmlns:p14="http://schemas.microsoft.com/office/powerpoint/2010/main" xmlns="" val="1783647665"/>
              </p:ext>
            </p:extLst>
          </p:nvPr>
        </p:nvGraphicFramePr>
        <p:xfrm>
          <a:off x="533400" y="1219200"/>
          <a:ext cx="8229600" cy="344424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calloc</a:t>
                      </a:r>
                      <a:r>
                        <a:rPr kumimoji="0" lang="en-US" sz="2800" b="0" i="0" u="none" strike="noStrike" cap="none" normalizeH="0" baseline="0" dirty="0" smtClean="0">
                          <a:ln>
                            <a:noFill/>
                          </a:ln>
                          <a:solidFill>
                            <a:srgbClr val="660033"/>
                          </a:solidFill>
                          <a:effectLst/>
                          <a:latin typeface="+mj-lt"/>
                          <a:cs typeface="Arial" pitchFamily="34" charset="0"/>
                        </a:rPr>
                        <a:t>(</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nmemb</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size_t</a:t>
                      </a:r>
                      <a:r>
                        <a:rPr kumimoji="0" lang="en-US" sz="2800" b="0" i="0" u="none" strike="noStrike" cap="none" normalizeH="0" baseline="0" dirty="0" smtClean="0">
                          <a:ln>
                            <a:noFill/>
                          </a:ln>
                          <a:solidFill>
                            <a:srgbClr val="660033"/>
                          </a:solidFill>
                          <a:effectLst/>
                          <a:latin typeface="+mj-lt"/>
                          <a:cs typeface="Arial" pitchFamily="34" charset="0"/>
                        </a:rPr>
                        <a:t> size)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smtClean="0">
                        <a:ln>
                          <a:noFill/>
                        </a:ln>
                        <a:solidFill>
                          <a:srgbClr val="660033"/>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a:t>
                      </a:r>
                      <a:r>
                        <a:rPr kumimoji="0" lang="en-US" sz="2400" b="0" i="0" u="none" strike="noStrike" cap="none" normalizeH="0" baseline="0" dirty="0" err="1" smtClean="0">
                          <a:ln>
                            <a:noFill/>
                          </a:ln>
                          <a:solidFill>
                            <a:srgbClr val="660033"/>
                          </a:solidFill>
                          <a:effectLst/>
                          <a:latin typeface="+mj-lt"/>
                          <a:cs typeface="Arial" pitchFamily="34" charset="0"/>
                        </a:rPr>
                        <a:t>calloc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function is a straightforward wrapper around </a:t>
                      </a:r>
                      <a:r>
                        <a:rPr kumimoji="0" lang="en-US" sz="2400" b="0" i="0" u="none" strike="noStrike" cap="none" normalizeH="0" baseline="0" dirty="0" err="1" smtClean="0">
                          <a:ln>
                            <a:noFill/>
                          </a:ln>
                          <a:solidFill>
                            <a:srgbClr val="660033"/>
                          </a:solidFill>
                          <a:effectLst/>
                          <a:latin typeface="+mj-lt"/>
                          <a:cs typeface="Arial" pitchFamily="34" charset="0"/>
                        </a:rPr>
                        <a:t>malloc</a:t>
                      </a:r>
                      <a:r>
                        <a:rPr kumimoji="0" lang="en-US" sz="2400" b="0" i="0" u="none" strike="noStrike" cap="none" normalizeH="0" baseline="0" dirty="0" smtClean="0">
                          <a:ln>
                            <a:noFill/>
                          </a:ln>
                          <a:solidFill>
                            <a:srgbClr val="660033"/>
                          </a:solidFill>
                          <a:effectLst/>
                          <a:latin typeface="+mj-lt"/>
                          <a:cs typeface="Arial" pitchFamily="34" charset="0"/>
                        </a:rPr>
                        <a:t>().</a:t>
                      </a:r>
                      <a:r>
                        <a:rPr kumimoji="0" lang="en-US" sz="2400" b="0" i="0" u="none" strike="noStrike" cap="none" normalizeH="0" baseline="0" dirty="0" smtClean="0">
                          <a:ln>
                            <a:noFill/>
                          </a:ln>
                          <a:solidFill>
                            <a:schemeClr val="tx1"/>
                          </a:solidFill>
                          <a:effectLst/>
                          <a:latin typeface="+mj-lt"/>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Its primary advantage is that it zeros the dynamically allocated memory.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 also performs the size calculation for you by taking as parameters the number of items and the size of each.</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31474654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82993FE5-ED3B-40FE-A7D8-38306D75E084}" type="slidenum">
              <a:rPr lang="en-US"/>
              <a:pPr/>
              <a:t>72</a:t>
            </a:fld>
            <a:endParaRPr lang="en-US"/>
          </a:p>
        </p:txBody>
      </p:sp>
      <p:sp>
        <p:nvSpPr>
          <p:cNvPr id="20482" name="Rectangle 2"/>
          <p:cNvSpPr>
            <a:spLocks noGrp="1" noChangeArrowheads="1"/>
          </p:cNvSpPr>
          <p:nvPr>
            <p:ph type="title"/>
          </p:nvPr>
        </p:nvSpPr>
        <p:spPr>
          <a:xfrm>
            <a:off x="539552"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System Calls</a:t>
            </a:r>
          </a:p>
        </p:txBody>
      </p:sp>
      <p:graphicFrame>
        <p:nvGraphicFramePr>
          <p:cNvPr id="20490" name="Group 10"/>
          <p:cNvGraphicFramePr>
            <a:graphicFrameLocks noGrp="1"/>
          </p:cNvGraphicFramePr>
          <p:nvPr>
            <p:ph type="tbl" idx="1"/>
            <p:extLst>
              <p:ext uri="{D42A27DB-BD31-4B8C-83A1-F6EECF244321}">
                <p14:modId xmlns:p14="http://schemas.microsoft.com/office/powerpoint/2010/main" xmlns="" val="3176110873"/>
              </p:ext>
            </p:extLst>
          </p:nvPr>
        </p:nvGraphicFramePr>
        <p:xfrm>
          <a:off x="611560" y="1556792"/>
          <a:ext cx="8229600" cy="2590800"/>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err="1" smtClean="0">
                          <a:ln>
                            <a:noFill/>
                          </a:ln>
                          <a:solidFill>
                            <a:schemeClr val="tx1"/>
                          </a:solidFill>
                          <a:effectLst/>
                          <a:latin typeface="+mj-lt"/>
                          <a:cs typeface="Arial" pitchFamily="34" charset="0"/>
                        </a:rPr>
                        <a:t>brk</a:t>
                      </a:r>
                      <a:r>
                        <a:rPr kumimoji="0" lang="en-US" sz="2800" b="0" i="0" u="none" strike="noStrike" cap="none" normalizeH="0" baseline="0" dirty="0" smtClean="0">
                          <a:ln>
                            <a:noFill/>
                          </a:ln>
                          <a:solidFill>
                            <a:schemeClr val="tx1"/>
                          </a:solidFill>
                          <a:effectLst/>
                          <a:latin typeface="+mj-lt"/>
                          <a:cs typeface="Arial" pitchFamily="34"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err="1" smtClean="0">
                          <a:ln>
                            <a:noFill/>
                          </a:ln>
                          <a:solidFill>
                            <a:schemeClr val="tx1"/>
                          </a:solidFill>
                          <a:effectLst/>
                          <a:latin typeface="+mj-lt"/>
                          <a:cs typeface="Arial" pitchFamily="34" charset="0"/>
                        </a:rPr>
                        <a:t>sbrk</a:t>
                      </a:r>
                      <a:r>
                        <a:rPr kumimoji="0" lang="en-US" sz="2800" b="0" i="0" u="none" strike="noStrike" cap="none" normalizeH="0" baseline="0" dirty="0" smtClean="0">
                          <a:ln>
                            <a:noFill/>
                          </a:ln>
                          <a:solidFill>
                            <a:schemeClr val="tx1"/>
                          </a:solidFill>
                          <a:effectLst/>
                          <a:latin typeface="+mj-lt"/>
                          <a:cs typeface="Arial" pitchFamily="34" charset="0"/>
                        </a:rPr>
                        <a: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36094429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8A87AAC4-66EE-4942-8CAD-FD5C89C8D65A}" type="slidenum">
              <a:rPr lang="en-US"/>
              <a:pPr/>
              <a:t>73</a:t>
            </a:fld>
            <a:endParaRPr lang="en-US"/>
          </a:p>
        </p:txBody>
      </p:sp>
      <p:sp>
        <p:nvSpPr>
          <p:cNvPr id="23554" name="Rectangle 2"/>
          <p:cNvSpPr>
            <a:spLocks noGrp="1" noChangeArrowheads="1"/>
          </p:cNvSpPr>
          <p:nvPr>
            <p:ph type="title"/>
          </p:nvPr>
        </p:nvSpPr>
        <p:spPr>
          <a:xfrm>
            <a:off x="539552"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System Calls</a:t>
            </a:r>
          </a:p>
        </p:txBody>
      </p:sp>
      <p:graphicFrame>
        <p:nvGraphicFramePr>
          <p:cNvPr id="23570" name="Group 18"/>
          <p:cNvGraphicFramePr>
            <a:graphicFrameLocks noGrp="1"/>
          </p:cNvGraphicFramePr>
          <p:nvPr>
            <p:ph type="tbl" idx="1"/>
            <p:extLst>
              <p:ext uri="{D42A27DB-BD31-4B8C-83A1-F6EECF244321}">
                <p14:modId xmlns:p14="http://schemas.microsoft.com/office/powerpoint/2010/main" xmlns="" val="3580011338"/>
              </p:ext>
            </p:extLst>
          </p:nvPr>
        </p:nvGraphicFramePr>
        <p:xfrm>
          <a:off x="533400" y="1219200"/>
          <a:ext cx="8229600" cy="3883152"/>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err="1" smtClean="0">
                          <a:ln>
                            <a:noFill/>
                          </a:ln>
                          <a:solidFill>
                            <a:srgbClr val="660033"/>
                          </a:solidFill>
                          <a:effectLst/>
                          <a:latin typeface="+mj-lt"/>
                          <a:cs typeface="Arial" pitchFamily="34" charset="0"/>
                        </a:rPr>
                        <a:t>int</a:t>
                      </a:r>
                      <a:r>
                        <a:rPr kumimoji="0" lang="en-US" sz="2800" b="0" i="0" u="none" strike="noStrike" cap="none" normalizeH="0" baseline="0" dirty="0" smtClean="0">
                          <a:ln>
                            <a:noFill/>
                          </a:ln>
                          <a:solidFill>
                            <a:srgbClr val="660033"/>
                          </a:solidFill>
                          <a:effectLst/>
                          <a:latin typeface="+mj-lt"/>
                          <a:cs typeface="Arial" pitchFamily="34" charset="0"/>
                        </a:rPr>
                        <a:t> </a:t>
                      </a:r>
                      <a:r>
                        <a:rPr kumimoji="0" lang="en-US" sz="2800" b="0" i="0" u="none" strike="noStrike" cap="none" normalizeH="0" baseline="0" dirty="0" err="1" smtClean="0">
                          <a:ln>
                            <a:noFill/>
                          </a:ln>
                          <a:solidFill>
                            <a:srgbClr val="660033"/>
                          </a:solidFill>
                          <a:effectLst/>
                          <a:latin typeface="+mj-lt"/>
                          <a:cs typeface="Arial" pitchFamily="34" charset="0"/>
                        </a:rPr>
                        <a:t>brk</a:t>
                      </a: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end_data_segment</a:t>
                      </a:r>
                      <a:r>
                        <a:rPr kumimoji="0" lang="en-US" sz="2800" b="0" i="0" u="none" strike="noStrike" cap="none" normalizeH="0" baseline="0" dirty="0" smtClean="0">
                          <a:ln>
                            <a:noFill/>
                          </a:ln>
                          <a:solidFill>
                            <a:srgbClr val="660033"/>
                          </a:solidFill>
                          <a:effectLst/>
                          <a:latin typeface="+mj-lt"/>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smtClean="0">
                        <a:ln>
                          <a:noFill/>
                        </a:ln>
                        <a:solidFill>
                          <a:schemeClr val="tx1"/>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a:t>
                      </a:r>
                      <a:r>
                        <a:rPr kumimoji="0" lang="en-US" sz="2400" b="0" i="0" u="none" strike="noStrike" cap="none" normalizeH="0" baseline="0" dirty="0" err="1" smtClean="0">
                          <a:ln>
                            <a:noFill/>
                          </a:ln>
                          <a:solidFill>
                            <a:schemeClr val="tx1"/>
                          </a:solidFill>
                          <a:effectLst/>
                          <a:latin typeface="+mj-lt"/>
                          <a:cs typeface="Arial" pitchFamily="34" charset="0"/>
                        </a:rPr>
                        <a:t>brk</a:t>
                      </a:r>
                      <a:r>
                        <a:rPr kumimoji="0" lang="en-US" sz="2400" b="0" i="0" u="none" strike="noStrike" cap="none" normalizeH="0" baseline="0" dirty="0" smtClean="0">
                          <a:ln>
                            <a:noFill/>
                          </a:ln>
                          <a:solidFill>
                            <a:schemeClr val="tx1"/>
                          </a:solidFill>
                          <a:effectLst/>
                          <a:latin typeface="+mj-lt"/>
                          <a:cs typeface="Arial" pitchFamily="34" charset="0"/>
                        </a:rPr>
                        <a:t>() system call actually changes the process's address space.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address is a pointer representing the end of the data segment.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Its argument is an absolute logical address representing the new end of the address space.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It returns 0 on success or -1 on failure.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38949151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FA232E83-5EBA-4C56-A23B-BB0D6E749063}" type="slidenum">
              <a:rPr lang="en-US"/>
              <a:pPr/>
              <a:t>74</a:t>
            </a:fld>
            <a:endParaRPr lang="en-US"/>
          </a:p>
        </p:txBody>
      </p:sp>
      <p:sp>
        <p:nvSpPr>
          <p:cNvPr id="24578" name="Rectangle 2"/>
          <p:cNvSpPr>
            <a:spLocks noGrp="1" noChangeArrowheads="1"/>
          </p:cNvSpPr>
          <p:nvPr>
            <p:ph type="title"/>
          </p:nvPr>
        </p:nvSpPr>
        <p:spPr>
          <a:xfrm>
            <a:off x="467544" y="188640"/>
            <a:ext cx="8229600" cy="579438"/>
          </a:xfrm>
          <a:noFill/>
          <a:ln/>
          <a:extLst>
            <a:ext uri="{91240B29-F687-4F45-9708-019B960494DF}">
              <a14:hiddenLine xmlns:a14="http://schemas.microsoft.com/office/drawing/2010/main" xmlns="" w="9525" cap="rnd">
                <a:solidFill>
                  <a:srgbClr val="808000"/>
                </a:solidFill>
                <a:prstDash val="sysDot"/>
                <a:miter lim="800000"/>
                <a:headEnd/>
                <a:tailEnd/>
              </a14:hiddenLine>
            </a:ext>
          </a:extLst>
        </p:spPr>
        <p:txBody>
          <a:bodyPr anchorCtr="1">
            <a:spAutoFit/>
          </a:bodyPr>
          <a:lstStyle/>
          <a:p>
            <a:r>
              <a:rPr lang="en-US" sz="3200" b="1" dirty="0">
                <a:solidFill>
                  <a:srgbClr val="FFFF00"/>
                </a:solidFill>
              </a:rPr>
              <a:t>System Calls</a:t>
            </a:r>
          </a:p>
        </p:txBody>
      </p:sp>
      <p:graphicFrame>
        <p:nvGraphicFramePr>
          <p:cNvPr id="24592" name="Group 16"/>
          <p:cNvGraphicFramePr>
            <a:graphicFrameLocks noGrp="1"/>
          </p:cNvGraphicFramePr>
          <p:nvPr>
            <p:ph type="tbl" idx="1"/>
            <p:extLst>
              <p:ext uri="{D42A27DB-BD31-4B8C-83A1-F6EECF244321}">
                <p14:modId xmlns:p14="http://schemas.microsoft.com/office/powerpoint/2010/main" xmlns="" val="52973325"/>
              </p:ext>
            </p:extLst>
          </p:nvPr>
        </p:nvGraphicFramePr>
        <p:xfrm>
          <a:off x="533400" y="1219200"/>
          <a:ext cx="8229600" cy="3956304"/>
        </p:xfrm>
        <a:graphic>
          <a:graphicData uri="http://schemas.openxmlformats.org/drawingml/2006/table">
            <a:tbl>
              <a:tblPr rtl="1"/>
              <a:tblGrid>
                <a:gridCol w="8229600"/>
              </a:tblGrid>
              <a:tr h="2590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smtClean="0">
                          <a:ln>
                            <a:noFill/>
                          </a:ln>
                          <a:solidFill>
                            <a:srgbClr val="660033"/>
                          </a:solidFill>
                          <a:effectLst/>
                          <a:latin typeface="+mj-lt"/>
                          <a:cs typeface="Arial" pitchFamily="34" charset="0"/>
                        </a:rPr>
                        <a:t>void *</a:t>
                      </a:r>
                      <a:r>
                        <a:rPr kumimoji="0" lang="en-US" sz="2800" b="0" i="0" u="none" strike="noStrike" cap="none" normalizeH="0" baseline="0" dirty="0" err="1" smtClean="0">
                          <a:ln>
                            <a:noFill/>
                          </a:ln>
                          <a:solidFill>
                            <a:srgbClr val="660033"/>
                          </a:solidFill>
                          <a:effectLst/>
                          <a:latin typeface="+mj-lt"/>
                          <a:cs typeface="Arial" pitchFamily="34" charset="0"/>
                        </a:rPr>
                        <a:t>sbrk</a:t>
                      </a:r>
                      <a:r>
                        <a:rPr kumimoji="0" lang="en-US" sz="2800" b="0" i="0" u="none" strike="noStrike" cap="none" normalizeH="0" baseline="0" dirty="0" smtClean="0">
                          <a:ln>
                            <a:noFill/>
                          </a:ln>
                          <a:solidFill>
                            <a:srgbClr val="660033"/>
                          </a:solidFill>
                          <a:effectLst/>
                          <a:latin typeface="+mj-lt"/>
                          <a:cs typeface="Arial" pitchFamily="34" charset="0"/>
                        </a:rPr>
                        <a:t>(</a:t>
                      </a:r>
                      <a:r>
                        <a:rPr kumimoji="0" lang="en-US" sz="2800" b="0" i="0" u="none" strike="noStrike" cap="none" normalizeH="0" baseline="0" dirty="0" err="1" smtClean="0">
                          <a:ln>
                            <a:noFill/>
                          </a:ln>
                          <a:solidFill>
                            <a:srgbClr val="660033"/>
                          </a:solidFill>
                          <a:effectLst/>
                          <a:latin typeface="+mj-lt"/>
                          <a:cs typeface="Arial" pitchFamily="34" charset="0"/>
                        </a:rPr>
                        <a:t>ptrdiff_t</a:t>
                      </a:r>
                      <a:r>
                        <a:rPr kumimoji="0" lang="en-US" sz="2800" b="0" i="0" u="none" strike="noStrike" cap="none" normalizeH="0" baseline="0" dirty="0" smtClean="0">
                          <a:ln>
                            <a:noFill/>
                          </a:ln>
                          <a:solidFill>
                            <a:srgbClr val="660033"/>
                          </a:solidFill>
                          <a:effectLst/>
                          <a:latin typeface="+mj-lt"/>
                          <a:cs typeface="Arial" pitchFamily="34" charset="0"/>
                        </a:rPr>
                        <a:t> increment)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smtClean="0">
                        <a:ln>
                          <a:noFill/>
                        </a:ln>
                        <a:solidFill>
                          <a:srgbClr val="660033"/>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The </a:t>
                      </a:r>
                      <a:r>
                        <a:rPr kumimoji="0" lang="en-US" sz="2400" b="0" i="0" u="none" strike="noStrike" cap="none" normalizeH="0" baseline="0" dirty="0" err="1" smtClean="0">
                          <a:ln>
                            <a:noFill/>
                          </a:ln>
                          <a:solidFill>
                            <a:schemeClr val="tx1"/>
                          </a:solidFill>
                          <a:effectLst/>
                          <a:latin typeface="+mj-lt"/>
                          <a:cs typeface="Arial" pitchFamily="34" charset="0"/>
                        </a:rPr>
                        <a:t>sbrk</a:t>
                      </a:r>
                      <a:r>
                        <a:rPr kumimoji="0" lang="en-US" sz="2400" b="0" i="0" u="none" strike="noStrike" cap="none" normalizeH="0" baseline="0" dirty="0" smtClean="0">
                          <a:ln>
                            <a:noFill/>
                          </a:ln>
                          <a:solidFill>
                            <a:schemeClr val="tx1"/>
                          </a:solidFill>
                          <a:effectLst/>
                          <a:latin typeface="+mj-lt"/>
                          <a:cs typeface="Arial" pitchFamily="34" charset="0"/>
                        </a:rPr>
                        <a:t>() function is easier to use.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Its argument is the increment in bytes by which to change the address space.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It also changes the location of the program break, which defines the end of the process’s data segment.</a:t>
                      </a:r>
                      <a:endParaRPr kumimoji="0" lang="en-US" sz="2400" b="0" i="0" u="none" strike="noStrike" cap="none" normalizeH="0" baseline="0" smtClean="0">
                        <a:ln>
                          <a:noFill/>
                        </a:ln>
                        <a:solidFill>
                          <a:schemeClr val="tx1"/>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dirty="0" smtClean="0">
                          <a:ln>
                            <a:noFill/>
                          </a:ln>
                          <a:solidFill>
                            <a:schemeClr val="tx1"/>
                          </a:solidFill>
                          <a:effectLst/>
                          <a:latin typeface="+mj-lt"/>
                          <a:cs typeface="Arial" pitchFamily="34" charset="0"/>
                        </a:rPr>
                        <a: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xmlns="" val="29829604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295400" y="0"/>
            <a:ext cx="7848600" cy="868363"/>
          </a:xfrm>
        </p:spPr>
        <p:txBody>
          <a:bodyPr lIns="91440" tIns="45720" rIns="91440" bIns="45720" anchor="t"/>
          <a:lstStyle/>
          <a:p>
            <a:r>
              <a:rPr lang="en-US" b="1" dirty="0" smtClean="0">
                <a:solidFill>
                  <a:srgbClr val="FFFF00"/>
                </a:solidFill>
              </a:rPr>
              <a:t>Short Questions</a:t>
            </a:r>
          </a:p>
        </p:txBody>
      </p:sp>
      <p:sp>
        <p:nvSpPr>
          <p:cNvPr id="159747" name="Rectangle 3"/>
          <p:cNvSpPr>
            <a:spLocks noGrp="1" noChangeArrowheads="1"/>
          </p:cNvSpPr>
          <p:nvPr>
            <p:ph type="body" idx="1"/>
          </p:nvPr>
        </p:nvSpPr>
        <p:spPr/>
        <p:txBody>
          <a:bodyPr/>
          <a:lstStyle/>
          <a:p>
            <a:pPr>
              <a:buFontTx/>
              <a:buNone/>
            </a:pPr>
            <a:r>
              <a:rPr lang="en-US" dirty="0" smtClean="0"/>
              <a:t>Q.1: </a:t>
            </a:r>
            <a:r>
              <a:rPr lang="en-US" sz="2400" dirty="0" smtClean="0">
                <a:latin typeface="+mj-lt"/>
              </a:rPr>
              <a:t>Write some system calls related to process management</a:t>
            </a:r>
          </a:p>
          <a:p>
            <a:pPr>
              <a:buFontTx/>
              <a:buNone/>
            </a:pPr>
            <a:r>
              <a:rPr lang="en-US" sz="2400" dirty="0" smtClean="0">
                <a:latin typeface="+mj-lt"/>
              </a:rPr>
              <a:t>Q.2: Write some system calls related to Memory Management and also give their use</a:t>
            </a:r>
          </a:p>
          <a:p>
            <a:pPr>
              <a:buFontTx/>
              <a:buNone/>
            </a:pPr>
            <a:r>
              <a:rPr lang="en-US" sz="2400" dirty="0" smtClean="0">
                <a:latin typeface="+mj-lt"/>
              </a:rPr>
              <a:t>Q.3: Write some system calls related to File and directory management.</a:t>
            </a:r>
          </a:p>
          <a:p>
            <a:pPr>
              <a:buFontTx/>
              <a:buNone/>
            </a:pPr>
            <a:r>
              <a:rPr lang="en-US" sz="2400" dirty="0" smtClean="0">
                <a:latin typeface="+mj-lt"/>
              </a:rPr>
              <a:t>Q.4:  What is message </a:t>
            </a:r>
            <a:r>
              <a:rPr lang="en-US" sz="2400" dirty="0" smtClean="0">
                <a:latin typeface="+mj-lt"/>
              </a:rPr>
              <a:t>queue? </a:t>
            </a:r>
            <a:r>
              <a:rPr lang="en-US" sz="2400" dirty="0" smtClean="0">
                <a:latin typeface="+mj-lt"/>
              </a:rPr>
              <a:t>how we can create it.</a:t>
            </a:r>
          </a:p>
          <a:p>
            <a:pPr>
              <a:buFontTx/>
              <a:buNone/>
            </a:pPr>
            <a:r>
              <a:rPr lang="en-US" sz="2400" dirty="0" smtClean="0">
                <a:latin typeface="+mj-lt"/>
              </a:rPr>
              <a:t>Q.5: Explain different type of Inter process communication?</a:t>
            </a:r>
          </a:p>
          <a:p>
            <a:pPr>
              <a:buFont typeface="Times New Roman" pitchFamily="18" charset="0"/>
              <a:buNone/>
            </a:pPr>
            <a:r>
              <a:rPr lang="en-US" sz="2400" dirty="0" smtClean="0">
                <a:latin typeface="+mj-lt"/>
              </a:rPr>
              <a:t>Q.6: What is System V IPC?</a:t>
            </a:r>
            <a:endParaRPr lang="en-US" dirty="0" smtClean="0">
              <a:latin typeface="+mj-lt"/>
            </a:endParaRPr>
          </a:p>
          <a:p>
            <a:pPr>
              <a:buFontTx/>
              <a:buNone/>
            </a:pPr>
            <a:endParaRPr 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a:xfrm>
            <a:off x="533400" y="0"/>
            <a:ext cx="8229600" cy="1143000"/>
          </a:xfrm>
        </p:spPr>
        <p:txBody>
          <a:bodyPr lIns="91440" tIns="45720" rIns="91440" bIns="45720" anchor="t"/>
          <a:lstStyle/>
          <a:p>
            <a:r>
              <a:rPr lang="en-US" b="1" dirty="0" smtClean="0">
                <a:solidFill>
                  <a:srgbClr val="FFFF00"/>
                </a:solidFill>
              </a:rPr>
              <a:t>Long Questions</a:t>
            </a:r>
            <a:endParaRPr lang="en-US" dirty="0" smtClean="0">
              <a:solidFill>
                <a:srgbClr val="FFFF00"/>
              </a:solidFill>
            </a:endParaRPr>
          </a:p>
        </p:txBody>
      </p:sp>
      <p:sp>
        <p:nvSpPr>
          <p:cNvPr id="160771" name="Content Placeholder 2"/>
          <p:cNvSpPr>
            <a:spLocks noGrp="1"/>
          </p:cNvSpPr>
          <p:nvPr>
            <p:ph idx="1"/>
          </p:nvPr>
        </p:nvSpPr>
        <p:spPr/>
        <p:txBody>
          <a:bodyPr/>
          <a:lstStyle/>
          <a:p>
            <a:r>
              <a:rPr lang="en-US" smtClean="0"/>
              <a:t>Write a Program to fork a process and comunicate using pipes.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600200" y="0"/>
            <a:ext cx="7543800" cy="8382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Linux File Management and Viewing</a:t>
            </a:r>
          </a:p>
        </p:txBody>
      </p:sp>
      <p:sp>
        <p:nvSpPr>
          <p:cNvPr id="14340" name="Text Box 3"/>
          <p:cNvSpPr txBox="1">
            <a:spLocks noChangeArrowheads="1"/>
          </p:cNvSpPr>
          <p:nvPr/>
        </p:nvSpPr>
        <p:spPr bwMode="auto">
          <a:xfrm>
            <a:off x="381000" y="1066800"/>
            <a:ext cx="8305800" cy="5181600"/>
          </a:xfrm>
          <a:prstGeom prst="rect">
            <a:avLst/>
          </a:prstGeom>
          <a:noFill/>
          <a:ln w="9525">
            <a:noFill/>
            <a:round/>
            <a:headEnd/>
            <a:tailEnd/>
          </a:ln>
        </p:spPr>
        <p:txBody>
          <a:bodyPr lIns="90000" tIns="46800" rIns="90000" bIns="46800"/>
          <a:lstStyle/>
          <a:p>
            <a:pPr marL="307975" indent="-307975">
              <a:lnSpc>
                <a:spcPct val="80000"/>
              </a:lnSpc>
              <a:spcBef>
                <a:spcPts val="600"/>
              </a:spcBef>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endParaRPr lang="en-US" sz="2400" dirty="0">
              <a:solidFill>
                <a:srgbClr val="000066"/>
              </a:solidFill>
              <a:latin typeface="+mj-lt"/>
            </a:endParaRPr>
          </a:p>
          <a:p>
            <a:pPr marL="342900" indent="-342900"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a:t>
            </a:r>
            <a:r>
              <a:rPr lang="en-US" sz="2400" dirty="0" smtClean="0">
                <a:solidFill>
                  <a:srgbClr val="000066"/>
                </a:solidFill>
                <a:latin typeface="+mj-lt"/>
              </a:rPr>
              <a:t> </a:t>
            </a:r>
            <a:r>
              <a:rPr lang="en-US" sz="2400" dirty="0">
                <a:solidFill>
                  <a:srgbClr val="000066"/>
                </a:solidFill>
                <a:latin typeface="+mj-lt"/>
              </a:rPr>
              <a:t>Ex: </a:t>
            </a:r>
            <a:r>
              <a:rPr lang="en-US" sz="2400" b="1" i="1" dirty="0" err="1">
                <a:solidFill>
                  <a:srgbClr val="000066"/>
                </a:solidFill>
                <a:latin typeface="+mj-lt"/>
              </a:rPr>
              <a:t>chmod</a:t>
            </a:r>
            <a:r>
              <a:rPr lang="en-US" sz="2400" b="1" i="1" dirty="0">
                <a:solidFill>
                  <a:srgbClr val="000066"/>
                </a:solidFill>
                <a:latin typeface="+mj-lt"/>
              </a:rPr>
              <a:t> 751 </a:t>
            </a:r>
            <a:r>
              <a:rPr lang="en-US" sz="2400" b="1" i="1" dirty="0" err="1">
                <a:solidFill>
                  <a:srgbClr val="000066"/>
                </a:solidFill>
                <a:latin typeface="+mj-lt"/>
              </a:rPr>
              <a:t>myfile</a:t>
            </a:r>
            <a:r>
              <a:rPr lang="en-US" sz="2400" b="1" i="1" dirty="0">
                <a:solidFill>
                  <a:srgbClr val="000066"/>
                </a:solidFill>
                <a:latin typeface="+mj-lt"/>
              </a:rPr>
              <a:t> </a:t>
            </a:r>
            <a:endParaRPr lang="en-US" sz="2400" b="1" i="1" dirty="0" smtClean="0">
              <a:solidFill>
                <a:srgbClr val="000066"/>
              </a:solidFill>
              <a:latin typeface="+mj-lt"/>
            </a:endParaRPr>
          </a:p>
          <a:p>
            <a:pPr marL="342900" indent="-342900" algn="just">
              <a:lnSpc>
                <a:spcPct val="80000"/>
              </a:lnSpc>
              <a:spcBef>
                <a:spcPts val="1500"/>
              </a:spcBef>
              <a:buClrTx/>
              <a:buSzTx/>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smtClean="0">
                <a:solidFill>
                  <a:srgbClr val="000066"/>
                </a:solidFill>
                <a:latin typeface="+mj-lt"/>
              </a:rPr>
              <a:t>	change </a:t>
            </a:r>
            <a:r>
              <a:rPr lang="en-US" sz="2400" dirty="0">
                <a:solidFill>
                  <a:srgbClr val="000066"/>
                </a:solidFill>
                <a:latin typeface="+mj-lt"/>
              </a:rPr>
              <a:t>the file permissions to </a:t>
            </a:r>
            <a:r>
              <a:rPr lang="en-US" sz="2400" dirty="0" err="1">
                <a:solidFill>
                  <a:srgbClr val="000066"/>
                </a:solidFill>
                <a:latin typeface="+mj-lt"/>
              </a:rPr>
              <a:t>rwx</a:t>
            </a:r>
            <a:r>
              <a:rPr lang="en-US" sz="2400" dirty="0">
                <a:solidFill>
                  <a:srgbClr val="000066"/>
                </a:solidFill>
                <a:latin typeface="+mj-lt"/>
              </a:rPr>
              <a:t> for owner, </a:t>
            </a:r>
            <a:r>
              <a:rPr lang="en-US" sz="2400" dirty="0" err="1">
                <a:solidFill>
                  <a:srgbClr val="000066"/>
                </a:solidFill>
                <a:latin typeface="+mj-lt"/>
              </a:rPr>
              <a:t>rx</a:t>
            </a:r>
            <a:r>
              <a:rPr lang="en-US" sz="2400" dirty="0">
                <a:solidFill>
                  <a:srgbClr val="000066"/>
                </a:solidFill>
                <a:latin typeface="+mj-lt"/>
              </a:rPr>
              <a:t> for group and x for others</a:t>
            </a:r>
          </a:p>
          <a:p>
            <a:pPr marL="342900" indent="-342900" algn="just">
              <a:lnSpc>
                <a:spcPct val="80000"/>
              </a:lnSpc>
              <a:spcBef>
                <a:spcPts val="1500"/>
              </a:spcBef>
              <a:buClrTx/>
              <a:buSzTx/>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a:solidFill>
                  <a:srgbClr val="000066"/>
                </a:solidFill>
                <a:latin typeface="+mj-lt"/>
              </a:rPr>
              <a:t>    </a:t>
            </a:r>
            <a:endParaRPr lang="en-US" sz="2400" dirty="0" smtClean="0">
              <a:solidFill>
                <a:srgbClr val="000066"/>
              </a:solidFill>
              <a:latin typeface="+mj-lt"/>
            </a:endParaRPr>
          </a:p>
          <a:p>
            <a:pPr marL="342900" indent="-342900" algn="just">
              <a:lnSpc>
                <a:spcPct val="80000"/>
              </a:lnSpc>
              <a:spcBef>
                <a:spcPts val="1500"/>
              </a:spcBef>
              <a:buClrTx/>
              <a:buSzTx/>
              <a:buFont typeface="Arial" pitchFamily="34" charset="0"/>
              <a:buChar char="•"/>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smtClean="0">
                <a:solidFill>
                  <a:srgbClr val="000066"/>
                </a:solidFill>
                <a:latin typeface="+mj-lt"/>
              </a:rPr>
              <a:t>Ex</a:t>
            </a:r>
            <a:r>
              <a:rPr lang="en-US" sz="2400" dirty="0">
                <a:solidFill>
                  <a:srgbClr val="000066"/>
                </a:solidFill>
                <a:latin typeface="+mj-lt"/>
              </a:rPr>
              <a:t>: </a:t>
            </a:r>
            <a:r>
              <a:rPr lang="en-US" sz="2400" b="1" i="1" dirty="0" err="1">
                <a:solidFill>
                  <a:srgbClr val="000066"/>
                </a:solidFill>
                <a:latin typeface="+mj-lt"/>
              </a:rPr>
              <a:t>chmod</a:t>
            </a:r>
            <a:r>
              <a:rPr lang="en-US" sz="2400" b="1" i="1" dirty="0">
                <a:solidFill>
                  <a:srgbClr val="000066"/>
                </a:solidFill>
                <a:latin typeface="+mj-lt"/>
              </a:rPr>
              <a:t> go=+r </a:t>
            </a:r>
            <a:r>
              <a:rPr lang="en-US" sz="2400" b="1" i="1" dirty="0" err="1">
                <a:solidFill>
                  <a:srgbClr val="000066"/>
                </a:solidFill>
                <a:latin typeface="+mj-lt"/>
              </a:rPr>
              <a:t>myfile</a:t>
            </a:r>
            <a:r>
              <a:rPr lang="en-US" sz="2400" b="1" i="1" dirty="0">
                <a:solidFill>
                  <a:srgbClr val="000066"/>
                </a:solidFill>
                <a:latin typeface="+mj-lt"/>
              </a:rPr>
              <a:t> </a:t>
            </a:r>
            <a:endParaRPr lang="en-US" sz="2400" b="1" i="1" dirty="0" smtClean="0">
              <a:solidFill>
                <a:srgbClr val="000066"/>
              </a:solidFill>
              <a:latin typeface="+mj-lt"/>
            </a:endParaRPr>
          </a:p>
          <a:p>
            <a:pPr marL="342900" indent="-342900" algn="just">
              <a:lnSpc>
                <a:spcPct val="80000"/>
              </a:lnSpc>
              <a:spcBef>
                <a:spcPts val="1500"/>
              </a:spcBef>
              <a:buClrTx/>
              <a:buSzTx/>
              <a:tabLst>
                <a:tab pos="309563" algn="l"/>
                <a:tab pos="766763" algn="l"/>
                <a:tab pos="1223963" algn="l"/>
                <a:tab pos="1681163" algn="l"/>
                <a:tab pos="2138363" algn="l"/>
                <a:tab pos="2595563" algn="l"/>
                <a:tab pos="3052763" algn="l"/>
                <a:tab pos="3509963" algn="l"/>
                <a:tab pos="3967163" algn="l"/>
                <a:tab pos="4424363" algn="l"/>
                <a:tab pos="4881563" algn="l"/>
                <a:tab pos="5338763" algn="l"/>
                <a:tab pos="5795963" algn="l"/>
                <a:tab pos="6253163" algn="l"/>
                <a:tab pos="6710363" algn="l"/>
                <a:tab pos="7167563" algn="l"/>
                <a:tab pos="7624763" algn="l"/>
                <a:tab pos="8081963" algn="l"/>
                <a:tab pos="8539163" algn="l"/>
                <a:tab pos="8996363" algn="l"/>
                <a:tab pos="9453563" algn="l"/>
              </a:tabLst>
            </a:pPr>
            <a:r>
              <a:rPr lang="en-US" sz="2400" dirty="0" smtClean="0">
                <a:solidFill>
                  <a:srgbClr val="000066"/>
                </a:solidFill>
                <a:latin typeface="+mj-lt"/>
              </a:rPr>
              <a:t>	 </a:t>
            </a:r>
            <a:r>
              <a:rPr lang="en-US" sz="2400" dirty="0">
                <a:solidFill>
                  <a:srgbClr val="000066"/>
                </a:solidFill>
                <a:latin typeface="+mj-lt"/>
              </a:rPr>
              <a:t>Add read permission for the group and others (character meanings u-user, g-group, o-other, + add permission,-</a:t>
            </a:r>
            <a:r>
              <a:rPr lang="en-US" sz="2400" dirty="0" smtClean="0">
                <a:solidFill>
                  <a:srgbClr val="000066"/>
                </a:solidFill>
                <a:latin typeface="+mj-lt"/>
              </a:rPr>
              <a:t>remove, r-</a:t>
            </a:r>
            <a:r>
              <a:rPr lang="en-US" sz="2400" dirty="0" err="1" smtClean="0">
                <a:solidFill>
                  <a:srgbClr val="000066"/>
                </a:solidFill>
                <a:latin typeface="+mj-lt"/>
              </a:rPr>
              <a:t>read,w</a:t>
            </a:r>
            <a:r>
              <a:rPr lang="en-US" sz="2400" dirty="0" smtClean="0">
                <a:solidFill>
                  <a:srgbClr val="000066"/>
                </a:solidFill>
                <a:latin typeface="+mj-lt"/>
              </a:rPr>
              <a:t>-</a:t>
            </a:r>
            <a:r>
              <a:rPr lang="en-US" sz="2400" dirty="0" err="1" smtClean="0">
                <a:solidFill>
                  <a:srgbClr val="000066"/>
                </a:solidFill>
                <a:latin typeface="+mj-lt"/>
              </a:rPr>
              <a:t>write,x</a:t>
            </a:r>
            <a:r>
              <a:rPr lang="en-US" sz="2400" dirty="0" smtClean="0">
                <a:solidFill>
                  <a:srgbClr val="000066"/>
                </a:solidFill>
                <a:latin typeface="+mj-lt"/>
              </a:rPr>
              <a:t>-exe</a:t>
            </a:r>
            <a:r>
              <a:rPr lang="en-US" sz="2400" dirty="0">
                <a:solidFill>
                  <a:srgbClr val="000066"/>
                </a:solidFill>
                <a:latin typeface="+mj-lt"/>
              </a:rPr>
              <a:t>) </a:t>
            </a:r>
            <a:br>
              <a:rPr lang="en-US" sz="2400" dirty="0">
                <a:solidFill>
                  <a:srgbClr val="000066"/>
                </a:solidFill>
                <a:latin typeface="+mj-lt"/>
              </a:rPr>
            </a:br>
            <a:r>
              <a:rPr lang="en-US" sz="2400" dirty="0">
                <a:solidFill>
                  <a:srgbClr val="000066"/>
                </a:solidFill>
                <a:latin typeface="+mj-lt"/>
              </a:rPr>
              <a:t/>
            </a:r>
            <a:br>
              <a:rPr lang="en-US" sz="2400" dirty="0">
                <a:solidFill>
                  <a:srgbClr val="000066"/>
                </a:solidFill>
                <a:latin typeface="+mj-lt"/>
              </a:rPr>
            </a:br>
            <a:endParaRPr lang="en-US" sz="2400" dirty="0">
              <a:solidFill>
                <a:srgbClr val="000066"/>
              </a:solidFill>
              <a:latin typeface="+mj-lt"/>
            </a:endParaRPr>
          </a:p>
        </p:txBody>
      </p:sp>
    </p:spTree>
    <p:extLst>
      <p:ext uri="{BB962C8B-B14F-4D97-AF65-F5344CB8AC3E}">
        <p14:creationId xmlns:p14="http://schemas.microsoft.com/office/powerpoint/2010/main" xmlns="" val="17604551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447800" y="0"/>
            <a:ext cx="7696200" cy="990600"/>
          </a:xfrm>
          <a:prstGeom prst="rect">
            <a:avLst/>
          </a:prstGeom>
          <a:noFill/>
          <a:ln w="9525">
            <a:noFill/>
            <a:round/>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FFFF00"/>
                </a:solidFill>
                <a:latin typeface="+mj-lt"/>
              </a:rPr>
              <a:t>Linux File Management and Viewing</a:t>
            </a:r>
          </a:p>
        </p:txBody>
      </p:sp>
      <p:sp>
        <p:nvSpPr>
          <p:cNvPr id="15363" name="Text Box 2"/>
          <p:cNvSpPr txBox="1">
            <a:spLocks noChangeArrowheads="1"/>
          </p:cNvSpPr>
          <p:nvPr/>
        </p:nvSpPr>
        <p:spPr bwMode="auto">
          <a:xfrm>
            <a:off x="671513" y="1906588"/>
            <a:ext cx="3825875" cy="4319587"/>
          </a:xfrm>
          <a:prstGeom prst="rect">
            <a:avLst/>
          </a:prstGeom>
          <a:noFill/>
          <a:ln w="9525">
            <a:noFill/>
            <a:round/>
            <a:headEnd/>
            <a:tailEnd/>
          </a:ln>
        </p:spPr>
        <p:txBody>
          <a:bodyPr lIns="90000" tIns="46800" rIns="90000" bIns="46800"/>
          <a:lstStyle/>
          <a:p>
            <a:pPr>
              <a:lnSpc>
                <a:spcPct val="80000"/>
              </a:lnSpc>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a:p>
            <a:pPr>
              <a:spcBef>
                <a:spcPts val="6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a:solidFill>
                <a:srgbClr val="000066"/>
              </a:solidFill>
              <a:latin typeface="Arial" pitchFamily="34" charset="0"/>
            </a:endParaRPr>
          </a:p>
        </p:txBody>
      </p:sp>
      <p:sp>
        <p:nvSpPr>
          <p:cNvPr id="15367" name="Text Box 6"/>
          <p:cNvSpPr txBox="1">
            <a:spLocks noChangeArrowheads="1"/>
          </p:cNvSpPr>
          <p:nvPr/>
        </p:nvSpPr>
        <p:spPr bwMode="auto">
          <a:xfrm>
            <a:off x="381000" y="1143000"/>
            <a:ext cx="8096250" cy="4319588"/>
          </a:xfrm>
          <a:prstGeom prst="rect">
            <a:avLst/>
          </a:prstGeom>
          <a:noFill/>
          <a:ln w="9525">
            <a:noFill/>
            <a:round/>
            <a:headEnd/>
            <a:tailEnd/>
          </a:ln>
        </p:spPr>
        <p:txBody>
          <a:bodyPr lIns="90000" tIns="46800" rIns="90000" bIns="46800"/>
          <a:lstStyle/>
          <a:p>
            <a:pPr marL="342900" indent="-342900"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chown</a:t>
            </a:r>
            <a:r>
              <a:rPr lang="en-US" sz="2400" dirty="0">
                <a:solidFill>
                  <a:srgbClr val="000066"/>
                </a:solidFill>
                <a:latin typeface="+mj-lt"/>
              </a:rPr>
              <a:t> Change owner.</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a:t>
            </a:r>
            <a:r>
              <a:rPr lang="en-US" sz="2400" dirty="0" smtClean="0">
                <a:solidFill>
                  <a:srgbClr val="000066"/>
                </a:solidFill>
                <a:latin typeface="+mj-lt"/>
              </a:rPr>
              <a:t> </a:t>
            </a:r>
            <a:r>
              <a:rPr lang="en-US" sz="2400" dirty="0" err="1" smtClean="0">
                <a:solidFill>
                  <a:srgbClr val="000066"/>
                </a:solidFill>
                <a:latin typeface="+mj-lt"/>
              </a:rPr>
              <a:t>chown</a:t>
            </a:r>
            <a:r>
              <a:rPr lang="en-US" sz="2400" dirty="0" smtClean="0">
                <a:solidFill>
                  <a:srgbClr val="000066"/>
                </a:solidFill>
                <a:latin typeface="+mj-lt"/>
              </a:rPr>
              <a:t> </a:t>
            </a:r>
            <a:r>
              <a:rPr lang="en-US" sz="2400" dirty="0">
                <a:solidFill>
                  <a:srgbClr val="000066"/>
                </a:solidFill>
                <a:latin typeface="+mj-lt"/>
              </a:rPr>
              <a:t>&lt;owner1&gt; &lt;filename&gt; : Change ownership of a file to owner1</a:t>
            </a:r>
            <a:r>
              <a:rPr lang="en-US" sz="2400" dirty="0" smtClean="0">
                <a:solidFill>
                  <a:srgbClr val="000066"/>
                </a:solidFill>
                <a:latin typeface="+mj-lt"/>
              </a:rPr>
              <a:t>.</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err="1" smtClean="0">
                <a:solidFill>
                  <a:srgbClr val="000066"/>
                </a:solidFill>
                <a:latin typeface="+mj-lt"/>
              </a:rPr>
              <a:t>Eg</a:t>
            </a:r>
            <a:r>
              <a:rPr lang="en-US" sz="2400" dirty="0" smtClean="0">
                <a:solidFill>
                  <a:srgbClr val="000066"/>
                </a:solidFill>
                <a:latin typeface="+mj-lt"/>
              </a:rPr>
              <a:t> : </a:t>
            </a:r>
            <a:r>
              <a:rPr lang="en-US" sz="2400" dirty="0" err="1" smtClean="0">
                <a:solidFill>
                  <a:srgbClr val="000066"/>
                </a:solidFill>
                <a:latin typeface="+mj-lt"/>
              </a:rPr>
              <a:t>chown</a:t>
            </a:r>
            <a:r>
              <a:rPr lang="en-US" sz="2400" dirty="0" smtClean="0">
                <a:solidFill>
                  <a:srgbClr val="000066"/>
                </a:solidFill>
                <a:latin typeface="+mj-lt"/>
              </a:rPr>
              <a:t> smith </a:t>
            </a:r>
            <a:r>
              <a:rPr lang="en-US" sz="2400" dirty="0" err="1" smtClean="0">
                <a:solidFill>
                  <a:srgbClr val="000066"/>
                </a:solidFill>
                <a:latin typeface="+mj-lt"/>
              </a:rPr>
              <a:t>empdata</a:t>
            </a:r>
            <a:endParaRPr lang="en-US" sz="2400" dirty="0" smtClean="0">
              <a:solidFill>
                <a:srgbClr val="000066"/>
              </a:solidFill>
              <a:latin typeface="+mj-lt"/>
            </a:endParaRP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smtClean="0">
              <a:solidFill>
                <a:srgbClr val="000066"/>
              </a:solidFill>
              <a:latin typeface="+mj-lt"/>
            </a:endParaRP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err="1" smtClean="0">
                <a:solidFill>
                  <a:srgbClr val="000066"/>
                </a:solidFill>
                <a:latin typeface="+mj-lt"/>
              </a:rPr>
              <a:t>Chown</a:t>
            </a:r>
            <a:r>
              <a:rPr lang="en-US" sz="2400" dirty="0" smtClean="0">
                <a:solidFill>
                  <a:srgbClr val="000066"/>
                </a:solidFill>
                <a:latin typeface="+mj-lt"/>
              </a:rPr>
              <a:t> can also be used to change group of  a file as</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smtClean="0">
                <a:solidFill>
                  <a:srgbClr val="000066"/>
                </a:solidFill>
                <a:latin typeface="+mj-lt"/>
              </a:rPr>
              <a:t>      </a:t>
            </a:r>
            <a:r>
              <a:rPr lang="en-US" sz="2400" dirty="0" err="1" smtClean="0">
                <a:solidFill>
                  <a:srgbClr val="000066"/>
                </a:solidFill>
                <a:latin typeface="+mj-lt"/>
              </a:rPr>
              <a:t>chown</a:t>
            </a:r>
            <a:r>
              <a:rPr lang="en-US" sz="2400" dirty="0" smtClean="0">
                <a:solidFill>
                  <a:srgbClr val="000066"/>
                </a:solidFill>
                <a:latin typeface="+mj-lt"/>
              </a:rPr>
              <a:t>  : </a:t>
            </a:r>
            <a:r>
              <a:rPr lang="en-US" sz="2400" dirty="0" err="1" smtClean="0">
                <a:solidFill>
                  <a:srgbClr val="000066"/>
                </a:solidFill>
                <a:latin typeface="+mj-lt"/>
              </a:rPr>
              <a:t>mygroup</a:t>
            </a:r>
            <a:r>
              <a:rPr lang="en-US" sz="2400" dirty="0" smtClean="0">
                <a:solidFill>
                  <a:srgbClr val="000066"/>
                </a:solidFill>
                <a:latin typeface="+mj-lt"/>
              </a:rPr>
              <a:t> </a:t>
            </a:r>
            <a:r>
              <a:rPr lang="en-US" sz="2400" dirty="0" err="1" smtClean="0">
                <a:solidFill>
                  <a:srgbClr val="000066"/>
                </a:solidFill>
                <a:latin typeface="+mj-lt"/>
              </a:rPr>
              <a:t>empdata</a:t>
            </a:r>
            <a:endParaRPr lang="en-US" sz="2400" dirty="0" smtClean="0">
              <a:solidFill>
                <a:srgbClr val="000066"/>
              </a:solidFill>
              <a:latin typeface="+mj-lt"/>
            </a:endParaRP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endParaRPr lang="en-US" sz="2400" dirty="0">
              <a:solidFill>
                <a:srgbClr val="000066"/>
              </a:solidFill>
              <a:latin typeface="+mj-lt"/>
            </a:endParaRPr>
          </a:p>
          <a:p>
            <a:pPr marL="342900" indent="-342900" algn="just">
              <a:lnSpc>
                <a:spcPct val="80000"/>
              </a:lnSpc>
              <a:spcBef>
                <a:spcPts val="1500"/>
              </a:spcBef>
              <a:buFont typeface="Arial" pitchFamily="34" charset="0"/>
              <a:buChar char="•"/>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b="1" dirty="0" err="1">
                <a:solidFill>
                  <a:srgbClr val="000066"/>
                </a:solidFill>
                <a:latin typeface="+mj-lt"/>
              </a:rPr>
              <a:t>chgrp</a:t>
            </a:r>
            <a:r>
              <a:rPr lang="en-US" sz="2400" dirty="0">
                <a:solidFill>
                  <a:srgbClr val="000066"/>
                </a:solidFill>
                <a:latin typeface="+mj-lt"/>
              </a:rPr>
              <a:t> Change group. </a:t>
            </a:r>
          </a:p>
          <a:p>
            <a:pPr marL="307975" indent="-307975" algn="just">
              <a:lnSpc>
                <a:spcPct val="80000"/>
              </a:lnSpc>
              <a:spcBef>
                <a:spcPts val="1500"/>
              </a:spcBef>
              <a:buClrTx/>
              <a:buSzTx/>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a:solidFill>
                  <a:srgbClr val="000066"/>
                </a:solidFill>
                <a:latin typeface="+mj-lt"/>
              </a:rPr>
              <a:t>    </a:t>
            </a:r>
            <a:r>
              <a:rPr lang="en-US" sz="2400" dirty="0" err="1" smtClean="0">
                <a:solidFill>
                  <a:srgbClr val="000066"/>
                </a:solidFill>
                <a:latin typeface="+mj-lt"/>
              </a:rPr>
              <a:t>chgrp</a:t>
            </a:r>
            <a:r>
              <a:rPr lang="en-US" sz="2400" dirty="0" smtClean="0">
                <a:solidFill>
                  <a:srgbClr val="000066"/>
                </a:solidFill>
                <a:latin typeface="+mj-lt"/>
              </a:rPr>
              <a:t> </a:t>
            </a:r>
            <a:r>
              <a:rPr lang="en-US" sz="2400" dirty="0">
                <a:solidFill>
                  <a:srgbClr val="000066"/>
                </a:solidFill>
                <a:latin typeface="+mj-lt"/>
              </a:rPr>
              <a:t>&lt;group1&gt; &lt;filename&gt; : Change group of a file to group1.</a:t>
            </a:r>
          </a:p>
          <a:p>
            <a:pPr marL="307975" indent="-307975" algn="just">
              <a:lnSpc>
                <a:spcPct val="80000"/>
              </a:lnSpc>
              <a:spcBef>
                <a:spcPts val="1500"/>
              </a:spcBef>
              <a:tabLst>
                <a:tab pos="307975" algn="l"/>
                <a:tab pos="765175" algn="l"/>
                <a:tab pos="1222375" algn="l"/>
                <a:tab pos="1679575" algn="l"/>
                <a:tab pos="2136775" algn="l"/>
                <a:tab pos="2593975" algn="l"/>
                <a:tab pos="3051175" algn="l"/>
                <a:tab pos="3508375" algn="l"/>
                <a:tab pos="3965575" algn="l"/>
                <a:tab pos="4422775" algn="l"/>
                <a:tab pos="4879975" algn="l"/>
                <a:tab pos="5337175" algn="l"/>
                <a:tab pos="5794375" algn="l"/>
                <a:tab pos="6251575" algn="l"/>
                <a:tab pos="6708775" algn="l"/>
                <a:tab pos="7165975" algn="l"/>
                <a:tab pos="7623175" algn="l"/>
                <a:tab pos="8080375" algn="l"/>
                <a:tab pos="8537575" algn="l"/>
                <a:tab pos="8994775" algn="l"/>
                <a:tab pos="9451975" algn="l"/>
              </a:tabLst>
            </a:pPr>
            <a:r>
              <a:rPr lang="en-US" sz="2400" dirty="0" smtClean="0">
                <a:solidFill>
                  <a:srgbClr val="000066"/>
                </a:solidFill>
                <a:latin typeface="+mj-lt"/>
              </a:rPr>
              <a:t>	</a:t>
            </a:r>
            <a:endParaRPr lang="en-US" sz="2400" dirty="0">
              <a:solidFill>
                <a:srgbClr val="000066"/>
              </a:solidFill>
              <a:latin typeface="+mj-lt"/>
            </a:endParaRPr>
          </a:p>
        </p:txBody>
      </p:sp>
    </p:spTree>
    <p:extLst>
      <p:ext uri="{BB962C8B-B14F-4D97-AF65-F5344CB8AC3E}">
        <p14:creationId xmlns:p14="http://schemas.microsoft.com/office/powerpoint/2010/main" xmlns="" val="2997880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vicam">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bvicam</Template>
  <TotalTime>977</TotalTime>
  <Words>4577</Words>
  <Application>Microsoft Office PowerPoint</Application>
  <PresentationFormat>On-screen Show (4:3)</PresentationFormat>
  <Paragraphs>682</Paragraphs>
  <Slides>76</Slides>
  <Notes>13</Notes>
  <HiddenSlides>4</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bvicam</vt:lpstr>
      <vt:lpstr>Unit 2  Resource Management in Linux</vt:lpstr>
      <vt:lpstr>Slide 2</vt:lpstr>
      <vt:lpstr>File Permissions</vt:lpstr>
      <vt:lpstr>Permissions on directories</vt:lpstr>
      <vt:lpstr>Assigning Permissions</vt:lpstr>
      <vt:lpstr>Numeric Codes</vt:lpstr>
      <vt:lpstr>Symbolic Codes: Examples</vt:lpstr>
      <vt:lpstr>Slide 8</vt:lpstr>
      <vt:lpstr>Slide 9</vt:lpstr>
      <vt:lpstr>Slide 10</vt:lpstr>
      <vt:lpstr>Slide 11</vt:lpstr>
      <vt:lpstr>Slide 12</vt:lpstr>
      <vt:lpstr>Slide 13</vt:lpstr>
      <vt:lpstr>Slide 14</vt:lpstr>
      <vt:lpstr>Slide 15</vt:lpstr>
      <vt:lpstr>Different file types</vt:lpstr>
      <vt:lpstr>Special files</vt:lpstr>
      <vt:lpstr>Process Management</vt:lpstr>
      <vt:lpstr>Linux Process</vt:lpstr>
      <vt:lpstr>Linux/Unix Address Space </vt:lpstr>
      <vt:lpstr>Linux/Unix Address Space</vt:lpstr>
      <vt:lpstr>Linux/Unix Address Space</vt:lpstr>
      <vt:lpstr>Linux/Unix Address Space</vt:lpstr>
      <vt:lpstr>Linux/Unix Address Space</vt:lpstr>
      <vt:lpstr>Linux/Unix Address Space</vt:lpstr>
      <vt:lpstr>Process States</vt:lpstr>
      <vt:lpstr>Slide 27</vt:lpstr>
      <vt:lpstr>An example of fork</vt:lpstr>
      <vt:lpstr>Slide 29</vt:lpstr>
      <vt:lpstr>Slide 30</vt:lpstr>
      <vt:lpstr>Slide 31</vt:lpstr>
      <vt:lpstr>Interprocess Communication Mechanisms </vt:lpstr>
      <vt:lpstr>Slide 33</vt:lpstr>
      <vt:lpstr>Slide 34</vt:lpstr>
      <vt:lpstr>Slide 35</vt:lpstr>
      <vt:lpstr>Slide 36</vt:lpstr>
      <vt:lpstr>Slide 37</vt:lpstr>
      <vt:lpstr>Slide 38</vt:lpstr>
      <vt:lpstr>Slide 39</vt:lpstr>
      <vt:lpstr>Slide 40</vt:lpstr>
      <vt:lpstr>Slide 41</vt:lpstr>
      <vt:lpstr>Creating a FIFO</vt:lpstr>
      <vt:lpstr>UNIX/Linux FIFOs</vt:lpstr>
      <vt:lpstr>Slide 44</vt:lpstr>
      <vt:lpstr>Signals </vt:lpstr>
      <vt:lpstr>Slide 46</vt:lpstr>
      <vt:lpstr>Slide 47</vt:lpstr>
      <vt:lpstr>System V IPC</vt:lpstr>
      <vt:lpstr>..</vt:lpstr>
      <vt:lpstr>Message Queues</vt:lpstr>
      <vt:lpstr>Message Queues</vt:lpstr>
      <vt:lpstr>Slide 52</vt:lpstr>
      <vt:lpstr>Memory Management in Linux</vt:lpstr>
      <vt:lpstr>Memory Management in Linux</vt:lpstr>
      <vt:lpstr>Memory Management in Linux</vt:lpstr>
      <vt:lpstr>Memory Management in Linux</vt:lpstr>
      <vt:lpstr>The Buddy Allocator</vt:lpstr>
      <vt:lpstr>The Buddy Allocator</vt:lpstr>
      <vt:lpstr>Slide 59</vt:lpstr>
      <vt:lpstr>Slide 60</vt:lpstr>
      <vt:lpstr>Slide 61</vt:lpstr>
      <vt:lpstr>Slide 62</vt:lpstr>
      <vt:lpstr>Slide 63</vt:lpstr>
      <vt:lpstr>Memory Allocation</vt:lpstr>
      <vt:lpstr>Library Calls</vt:lpstr>
      <vt:lpstr>Library Calls</vt:lpstr>
      <vt:lpstr>Library Calls</vt:lpstr>
      <vt:lpstr>Initially Allocating Memory</vt:lpstr>
      <vt:lpstr>Releasing Memory</vt:lpstr>
      <vt:lpstr>Changing Size</vt:lpstr>
      <vt:lpstr>Allocating and Zero-filling</vt:lpstr>
      <vt:lpstr>System Calls</vt:lpstr>
      <vt:lpstr>System Calls</vt:lpstr>
      <vt:lpstr>System Calls</vt:lpstr>
      <vt:lpstr>Short Questions</vt:lpstr>
      <vt:lpstr>Long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Resource Management in Linux</dc:title>
  <dc:creator>Sukhjot</dc:creator>
  <cp:lastModifiedBy>vaibhav</cp:lastModifiedBy>
  <cp:revision>142</cp:revision>
  <dcterms:created xsi:type="dcterms:W3CDTF">2013-07-26T13:10:12Z</dcterms:created>
  <dcterms:modified xsi:type="dcterms:W3CDTF">2013-09-09T08:06:21Z</dcterms:modified>
</cp:coreProperties>
</file>