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81" r:id="rId6"/>
    <p:sldId id="279" r:id="rId7"/>
    <p:sldId id="285" r:id="rId8"/>
    <p:sldId id="286" r:id="rId9"/>
    <p:sldId id="283" r:id="rId10"/>
    <p:sldId id="28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al Madni" initials="J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36F186-B4D3-0A88-21CC-9460BE4B6C21}" v="251" dt="2024-03-15T03:47:48.345"/>
    <p1510:client id="{4D58DA34-08F4-CAEE-6BC3-3FD7F0A772F1}" v="65" dt="2024-03-15T03:18:58.082"/>
    <p1510:client id="{C0BE8A8D-F828-CF22-CFFB-C873B3454EFE}" v="48" dt="2024-03-15T03:19:42.455"/>
    <p1510:client id="{E4DF4BA7-4242-4EFF-B88F-356112436D0A}" v="29" dt="2024-03-15T03:48:00.6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91" y="3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DD7F2-13C2-46B0-BD0B-0FEA1DA06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3F648-5F02-4CA4-A674-E98081AA9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7253B-3287-44CB-9538-6A4CDCBEF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750D8-5872-471B-8A41-882BC1A4B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20B50-1DE7-4B05-AEEA-21162E3FB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67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DCB0D-FFA3-48D3-93E9-D6C943217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9BFB37-F6AB-400E-A033-F34CA4579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61622-50A6-434D-9E14-B9C28357F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A0F4D-CE3A-4A5D-AF45-8A070E6BE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4138C-4C0C-45E1-8C26-9C1111AE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13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11A1A-0077-4391-AB99-50F667CF23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CD12AE-3A1B-46FF-83A2-B42ADB426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33797-5A85-4E8C-AD19-670529CFE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F7824-D11B-4EC4-B64C-D0AF8AB00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4FBAB-0144-4C74-AC80-5A0864E5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97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CD208-1D62-4C4D-BA34-F014DAC31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CC055-6FED-4265-A6F9-1337B9682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CC892-8B84-4A27-9488-B96785E71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D6AF9-DBFA-4B52-B227-FF295A1DC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C08B6-60CF-4354-BE07-AE1FD692B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14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0CCF0-AD69-4FF9-B21F-8E2393806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1DB3E-A9A4-4A29-95CC-6B240DCE2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88C19-7F2D-42C9-AE5E-203865FC2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D8CB3-2FD3-400D-95F6-9C10BFAA2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9F2B8-897E-4236-97A8-8E3D32C26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09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C34EB-B5E6-406E-89C3-C9FFFDF68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A021A-6191-4936-9625-BB327DC7F3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C7B857-8B3D-46F0-A927-4848345D0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6A23F-EC2C-4791-8239-68BAB8EA3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F30CA-D2AA-459C-9333-181F68513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9C062-AE9E-4CF3-9A25-6D6BD2B1C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34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03430-B214-4C94-BFBD-5006E9CD2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1241F-3EFB-4204-84F8-B2B566E9B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9852F2-1B2F-48E8-981A-F13B03408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16656D-2F23-4613-A97D-A66872379F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F2AE03-3BB1-4C7A-86AD-6496CA231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DCF3E8-4D75-4040-A387-7ECCC4569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438EF-1EAA-4B1D-B597-A80AEB1C9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B0C75A-C906-4E60-8838-1EF089042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9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2ABAF-FA2E-4AC2-B313-4151FE643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25E2F5-78C3-47C2-BD4D-226E5833A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649641-0774-46E2-A343-0E6A7EDAE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7F6DD-5DC5-447C-9047-C14031ABF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82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B11B54-4789-421F-88AF-28AD8C6DF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39CC4C-0432-49E2-A0E2-E54FF57F4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4FC15-34FA-4BA8-8A09-F4C66C6C1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33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DBCE7-D960-4786-8DA7-FA6885CD0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4AA4E-0871-4936-AF32-0A68A0206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889D1-3EDE-4CB7-A9A2-E544F7F2D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201AC-BCC0-4C43-9B86-395A3E1DD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8FFBA-89C6-4374-8DFA-85BDF1619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19E8D-5B59-4514-82E3-97BE3FE6B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85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4FBB1-04C7-4ABF-A013-9A651CC1A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022F25-35D9-41FE-AFC2-5E60D01EF0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9560D5-4406-4C43-91BB-FA4F12756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AE4EC-D73A-4601-BFB6-D14F34EE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4E5F-7ADF-4223-BDEC-0B58FEF4F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5A3AA-0255-435D-93FB-CBFF08CD9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8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937A71-78F8-4D7E-9F74-CEA254FB9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59CBE-65B8-45DE-9EC0-2B0369138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B5804-6EA3-4381-A3D2-B315E9934B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D2509-7175-4640-AB17-8F4885199472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6EC5E-3F07-49F6-932C-C863CEE3CC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6573A-46F9-4DA9-A5BF-FBB5DF35F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0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ify.com/application-performance-metric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A26ACF55-6772-4296-B996-D894F57F8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045" y="1530656"/>
            <a:ext cx="3789988" cy="3673628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B8B8498-A488-40AF-99EB-F622ED9AD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8896786" cy="6858478"/>
          </a:xfrm>
          <a:custGeom>
            <a:avLst/>
            <a:gdLst>
              <a:gd name="connsiteX0" fmla="*/ 1472231 w 8896786"/>
              <a:gd name="connsiteY0" fmla="*/ 6858478 h 6858478"/>
              <a:gd name="connsiteX1" fmla="*/ 8896786 w 8896786"/>
              <a:gd name="connsiteY1" fmla="*/ 6858478 h 6858478"/>
              <a:gd name="connsiteX2" fmla="*/ 5720411 w 8896786"/>
              <a:gd name="connsiteY2" fmla="*/ 0 h 6858478"/>
              <a:gd name="connsiteX3" fmla="*/ 5714834 w 8896786"/>
              <a:gd name="connsiteY3" fmla="*/ 0 h 6858478"/>
              <a:gd name="connsiteX4" fmla="*/ 4648606 w 8896786"/>
              <a:gd name="connsiteY4" fmla="*/ 0 h 6858478"/>
              <a:gd name="connsiteX5" fmla="*/ 0 w 8896786"/>
              <a:gd name="connsiteY5" fmla="*/ 0 h 6858478"/>
              <a:gd name="connsiteX6" fmla="*/ 0 w 8896786"/>
              <a:gd name="connsiteY6" fmla="*/ 6857915 h 6858478"/>
              <a:gd name="connsiteX7" fmla="*/ 1472491 w 8896786"/>
              <a:gd name="connsiteY7" fmla="*/ 6857915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96786" h="6858478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F033D07-FE42-4E5C-A00A-FFE1D42C0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9"/>
            <a:ext cx="8096249" cy="6858479"/>
          </a:xfrm>
          <a:custGeom>
            <a:avLst/>
            <a:gdLst>
              <a:gd name="connsiteX0" fmla="*/ 0 w 8096249"/>
              <a:gd name="connsiteY0" fmla="*/ 6858479 h 6858479"/>
              <a:gd name="connsiteX1" fmla="*/ 2130297 w 8096249"/>
              <a:gd name="connsiteY1" fmla="*/ 6858479 h 6858479"/>
              <a:gd name="connsiteX2" fmla="*/ 2130297 w 8096249"/>
              <a:gd name="connsiteY2" fmla="*/ 6858478 h 6858479"/>
              <a:gd name="connsiteX3" fmla="*/ 8096249 w 8096249"/>
              <a:gd name="connsiteY3" fmla="*/ 6858478 h 6858479"/>
              <a:gd name="connsiteX4" fmla="*/ 4919874 w 8096249"/>
              <a:gd name="connsiteY4" fmla="*/ 0 h 6858479"/>
              <a:gd name="connsiteX5" fmla="*/ 4914297 w 8096249"/>
              <a:gd name="connsiteY5" fmla="*/ 0 h 6858479"/>
              <a:gd name="connsiteX6" fmla="*/ 3848069 w 8096249"/>
              <a:gd name="connsiteY6" fmla="*/ 0 h 6858479"/>
              <a:gd name="connsiteX7" fmla="*/ 18197 w 8096249"/>
              <a:gd name="connsiteY7" fmla="*/ 0 h 6858479"/>
              <a:gd name="connsiteX8" fmla="*/ 18197 w 8096249"/>
              <a:gd name="connsiteY8" fmla="*/ 479 h 6858479"/>
              <a:gd name="connsiteX9" fmla="*/ 0 w 8096249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96249" h="6858479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5EDCF1-8F84-40CC-B669-E7A8BC630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877824"/>
            <a:ext cx="5294376" cy="3072384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STATUS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C56B7C-EFB6-4727-A951-A085D40B7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096512"/>
            <a:ext cx="4167376" cy="1155525"/>
          </a:xfrm>
        </p:spPr>
        <p:txBody>
          <a:bodyPr anchor="t">
            <a:normAutofit fontScale="70000" lnSpcReduction="20000"/>
          </a:bodyPr>
          <a:lstStyle/>
          <a:p>
            <a:pPr algn="l"/>
            <a:r>
              <a:rPr lang="en-US" sz="1900" dirty="0"/>
              <a:t>Team Name: </a:t>
            </a:r>
            <a:r>
              <a:rPr lang="en-US" sz="1900" dirty="0" err="1"/>
              <a:t>Sharktooth</a:t>
            </a:r>
            <a:r>
              <a:rPr lang="en-US" sz="1900" dirty="0"/>
              <a:t> Software</a:t>
            </a:r>
          </a:p>
          <a:p>
            <a:pPr algn="l"/>
            <a:r>
              <a:rPr lang="en-US" sz="1900" dirty="0"/>
              <a:t>Team Members: Alexandru </a:t>
            </a:r>
            <a:r>
              <a:rPr lang="en-US" sz="1900" dirty="0" err="1"/>
              <a:t>Cioanca</a:t>
            </a:r>
            <a:r>
              <a:rPr lang="en-US" sz="1900" dirty="0"/>
              <a:t>, Andrew Dutton, Dustin Phan​, Gabriel Molina​, Roberto Carvalho </a:t>
            </a:r>
            <a:r>
              <a:rPr lang="en-US" sz="1900" dirty="0" err="1"/>
              <a:t>Brigagao</a:t>
            </a:r>
            <a:r>
              <a:rPr lang="en-US" sz="1900" dirty="0"/>
              <a:t>, Thuan Nguyen</a:t>
            </a:r>
          </a:p>
          <a:p>
            <a:pPr algn="l"/>
            <a:r>
              <a:rPr lang="en-US" sz="1900" dirty="0"/>
              <a:t>Date: 3/14/2024</a:t>
            </a:r>
          </a:p>
        </p:txBody>
      </p:sp>
    </p:spTree>
    <p:extLst>
      <p:ext uri="{BB962C8B-B14F-4D97-AF65-F5344CB8AC3E}">
        <p14:creationId xmlns:p14="http://schemas.microsoft.com/office/powerpoint/2010/main" val="286847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52C62-96B7-4560-85D3-AD3745E46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245" y="84570"/>
            <a:ext cx="11378045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u="sng" dirty="0"/>
              <a:t>Metrics* Table</a:t>
            </a:r>
            <a:br>
              <a:rPr lang="en-US" sz="1600" b="1" dirty="0"/>
            </a:br>
            <a:r>
              <a:rPr lang="en-US" sz="1600" b="1" dirty="0"/>
              <a:t>*A software metric is a measure of software characteristics that are quantifiable or countable. Software metrics are important for many reasons, including measuring </a:t>
            </a:r>
            <a:r>
              <a:rPr lang="en-US" sz="1600" b="1" dirty="0">
                <a:hlinkClick r:id="rId2"/>
              </a:rPr>
              <a:t>software performance</a:t>
            </a:r>
            <a:r>
              <a:rPr lang="en-US" sz="1600" b="1" dirty="0"/>
              <a:t>, planning work items, measuring productivity, and many other uses.</a:t>
            </a:r>
            <a:br>
              <a:rPr lang="en-US" sz="1600" b="1" dirty="0"/>
            </a:br>
            <a:r>
              <a:rPr lang="en-US" sz="1600" b="1" u="sng" dirty="0"/>
              <a:t>NOTE: Study each Metric’s definition and determine whether is </a:t>
            </a:r>
            <a:r>
              <a:rPr lang="en-US" sz="1600" b="1" u="sng" dirty="0" err="1"/>
              <a:t>is</a:t>
            </a:r>
            <a:r>
              <a:rPr lang="en-US" sz="1600" b="1" u="sng" dirty="0"/>
              <a:t> applicable to your project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E922B6-0507-463F-8DC1-CBA50A8BA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190833"/>
              </p:ext>
            </p:extLst>
          </p:nvPr>
        </p:nvGraphicFramePr>
        <p:xfrm>
          <a:off x="1109675" y="1310421"/>
          <a:ext cx="9972650" cy="5304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265">
                  <a:extLst>
                    <a:ext uri="{9D8B030D-6E8A-4147-A177-3AD203B41FA5}">
                      <a16:colId xmlns:a16="http://schemas.microsoft.com/office/drawing/2014/main" val="2763016085"/>
                    </a:ext>
                  </a:extLst>
                </a:gridCol>
                <a:gridCol w="997265">
                  <a:extLst>
                    <a:ext uri="{9D8B030D-6E8A-4147-A177-3AD203B41FA5}">
                      <a16:colId xmlns:a16="http://schemas.microsoft.com/office/drawing/2014/main" val="242495774"/>
                    </a:ext>
                  </a:extLst>
                </a:gridCol>
                <a:gridCol w="997265">
                  <a:extLst>
                    <a:ext uri="{9D8B030D-6E8A-4147-A177-3AD203B41FA5}">
                      <a16:colId xmlns:a16="http://schemas.microsoft.com/office/drawing/2014/main" val="2672897186"/>
                    </a:ext>
                  </a:extLst>
                </a:gridCol>
                <a:gridCol w="997265">
                  <a:extLst>
                    <a:ext uri="{9D8B030D-6E8A-4147-A177-3AD203B41FA5}">
                      <a16:colId xmlns:a16="http://schemas.microsoft.com/office/drawing/2014/main" val="3922363326"/>
                    </a:ext>
                  </a:extLst>
                </a:gridCol>
                <a:gridCol w="997265">
                  <a:extLst>
                    <a:ext uri="{9D8B030D-6E8A-4147-A177-3AD203B41FA5}">
                      <a16:colId xmlns:a16="http://schemas.microsoft.com/office/drawing/2014/main" val="578911786"/>
                    </a:ext>
                  </a:extLst>
                </a:gridCol>
                <a:gridCol w="997265">
                  <a:extLst>
                    <a:ext uri="{9D8B030D-6E8A-4147-A177-3AD203B41FA5}">
                      <a16:colId xmlns:a16="http://schemas.microsoft.com/office/drawing/2014/main" val="693089690"/>
                    </a:ext>
                  </a:extLst>
                </a:gridCol>
                <a:gridCol w="997265">
                  <a:extLst>
                    <a:ext uri="{9D8B030D-6E8A-4147-A177-3AD203B41FA5}">
                      <a16:colId xmlns:a16="http://schemas.microsoft.com/office/drawing/2014/main" val="3967069518"/>
                    </a:ext>
                  </a:extLst>
                </a:gridCol>
                <a:gridCol w="997265">
                  <a:extLst>
                    <a:ext uri="{9D8B030D-6E8A-4147-A177-3AD203B41FA5}">
                      <a16:colId xmlns:a16="http://schemas.microsoft.com/office/drawing/2014/main" val="856714712"/>
                    </a:ext>
                  </a:extLst>
                </a:gridCol>
                <a:gridCol w="997265">
                  <a:extLst>
                    <a:ext uri="{9D8B030D-6E8A-4147-A177-3AD203B41FA5}">
                      <a16:colId xmlns:a16="http://schemas.microsoft.com/office/drawing/2014/main" val="3760995691"/>
                    </a:ext>
                  </a:extLst>
                </a:gridCol>
                <a:gridCol w="997265">
                  <a:extLst>
                    <a:ext uri="{9D8B030D-6E8A-4147-A177-3AD203B41FA5}">
                      <a16:colId xmlns:a16="http://schemas.microsoft.com/office/drawing/2014/main" val="285296584"/>
                    </a:ext>
                  </a:extLst>
                </a:gridCol>
              </a:tblGrid>
              <a:tr h="4380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Week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Week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Week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Week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Week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Week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Week 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Week 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Week 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568927"/>
                  </a:ext>
                </a:extLst>
              </a:tr>
              <a:tr h="691748">
                <a:tc>
                  <a:txBody>
                    <a:bodyPr/>
                    <a:lstStyle/>
                    <a:p>
                      <a:pPr algn="ctr"/>
                      <a:r>
                        <a:rPr lang="en-US" sz="1700" b="1"/>
                        <a:t>CPI</a:t>
                      </a:r>
                    </a:p>
                    <a:p>
                      <a:pPr algn="ctr"/>
                      <a:endParaRPr lang="en-US" sz="17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38694"/>
                  </a:ext>
                </a:extLst>
              </a:tr>
              <a:tr h="691748">
                <a:tc>
                  <a:txBody>
                    <a:bodyPr/>
                    <a:lstStyle/>
                    <a:p>
                      <a:pPr algn="ctr"/>
                      <a:r>
                        <a:rPr lang="en-US" sz="1700" b="1"/>
                        <a:t>RCM</a:t>
                      </a:r>
                    </a:p>
                    <a:p>
                      <a:pPr algn="ctr"/>
                      <a:r>
                        <a:rPr lang="en-US" sz="1200" b="1"/>
                        <a:t>(Business Application)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2817407"/>
                  </a:ext>
                </a:extLst>
              </a:tr>
              <a:tr h="691748">
                <a:tc>
                  <a:txBody>
                    <a:bodyPr/>
                    <a:lstStyle/>
                    <a:p>
                      <a:pPr algn="ctr"/>
                      <a:r>
                        <a:rPr lang="en-US" sz="1700" b="1"/>
                        <a:t>Error Density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N/A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9580959"/>
                  </a:ext>
                </a:extLst>
              </a:tr>
              <a:tr h="691748">
                <a:tc>
                  <a:txBody>
                    <a:bodyPr/>
                    <a:lstStyle/>
                    <a:p>
                      <a:pPr algn="ctr"/>
                      <a:r>
                        <a:rPr lang="en-US" sz="1700" b="1"/>
                        <a:t>MTTF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N/A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377515"/>
                  </a:ext>
                </a:extLst>
              </a:tr>
              <a:tr h="691748">
                <a:tc>
                  <a:txBody>
                    <a:bodyPr/>
                    <a:lstStyle/>
                    <a:p>
                      <a:pPr algn="ctr"/>
                      <a:r>
                        <a:rPr lang="en-US" sz="1700" b="1"/>
                        <a:t>MTTR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N/A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5692052"/>
                  </a:ext>
                </a:extLst>
              </a:tr>
              <a:tr h="691748">
                <a:tc>
                  <a:txBody>
                    <a:bodyPr/>
                    <a:lstStyle/>
                    <a:p>
                      <a:pPr algn="ctr"/>
                      <a:r>
                        <a:rPr lang="en-US" sz="1700" b="1"/>
                        <a:t>AVAIL.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N/A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593948"/>
                  </a:ext>
                </a:extLst>
              </a:tr>
              <a:tr h="691748">
                <a:tc>
                  <a:txBody>
                    <a:bodyPr/>
                    <a:lstStyle/>
                    <a:p>
                      <a:pPr algn="ctr"/>
                      <a:r>
                        <a:rPr lang="en-US" sz="1700" b="1"/>
                        <a:t>SMI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2920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6335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52C62-96B7-4560-85D3-AD3745E46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Integrated Schedule (1 or 2 Slides)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08D0AB-4FCB-6AAE-32CF-B33F45437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0828"/>
            <a:ext cx="12192000" cy="377634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A1779AB-E6A0-89F4-4C8B-8C99461B9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1450"/>
            <a:ext cx="12192000" cy="397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336A484-6F7A-B916-5CB2-7D8901086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79550"/>
            <a:ext cx="12192000" cy="389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7C4ABAD-0F10-FC6B-A2A0-CE6DA55DF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3825"/>
            <a:ext cx="12192000" cy="406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1B74DFF-17DD-E0EF-30BB-99C198D7EC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388376"/>
            <a:ext cx="12192000" cy="469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890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32416B-8B69-308A-7B13-2160CDDB1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57" y="0"/>
            <a:ext cx="5111632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3AF43D-3573-26DE-475A-A274A0EAE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589" y="798884"/>
            <a:ext cx="6238621" cy="19600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14E8B2-FCFC-1276-80DC-3F33ED91C459}"/>
              </a:ext>
            </a:extLst>
          </p:cNvPr>
          <p:cNvSpPr txBox="1"/>
          <p:nvPr/>
        </p:nvSpPr>
        <p:spPr>
          <a:xfrm>
            <a:off x="7482906" y="-32113"/>
            <a:ext cx="3229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User Stories</a:t>
            </a:r>
          </a:p>
        </p:txBody>
      </p:sp>
    </p:spTree>
    <p:extLst>
      <p:ext uri="{BB962C8B-B14F-4D97-AF65-F5344CB8AC3E}">
        <p14:creationId xmlns:p14="http://schemas.microsoft.com/office/powerpoint/2010/main" val="2127279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05DA9-9DD8-AA6D-331E-D23160E0B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747" y="178219"/>
            <a:ext cx="5512279" cy="678583"/>
          </a:xfrm>
        </p:spPr>
        <p:txBody>
          <a:bodyPr>
            <a:normAutofit fontScale="90000"/>
          </a:bodyPr>
          <a:lstStyle/>
          <a:p>
            <a:r>
              <a:rPr lang="en-US">
                <a:ea typeface="Calibri Light"/>
                <a:cs typeface="Calibri Light"/>
              </a:rPr>
              <a:t>Architecture Diagram</a:t>
            </a:r>
            <a:endParaRPr lang="en-US"/>
          </a:p>
        </p:txBody>
      </p:sp>
      <p:pic>
        <p:nvPicPr>
          <p:cNvPr id="4" name="Picture 3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648CF204-D801-9F46-E605-A8410A3D76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1" t="3471" r="6941" b="33839"/>
          <a:stretch/>
        </p:blipFill>
        <p:spPr>
          <a:xfrm>
            <a:off x="23005" y="773243"/>
            <a:ext cx="12170910" cy="593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162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B8A65-9704-65C3-9DF9-09CA14C72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973" y="-104125"/>
            <a:ext cx="10371827" cy="937376"/>
          </a:xfrm>
        </p:spPr>
        <p:txBody>
          <a:bodyPr/>
          <a:lstStyle/>
          <a:p>
            <a:pPr algn="ctr"/>
            <a:r>
              <a:rPr lang="en-US" dirty="0"/>
              <a:t>Gantt Chart </a:t>
            </a:r>
            <a:r>
              <a:rPr lang="en-US"/>
              <a:t>3/14/2024</a:t>
            </a:r>
            <a:endParaRPr lang="en-US" dirty="0"/>
          </a:p>
        </p:txBody>
      </p:sp>
      <p:pic>
        <p:nvPicPr>
          <p:cNvPr id="3" name="Picture 2" descr="A screenshot of a software&#10;&#10;Description automatically generated">
            <a:extLst>
              <a:ext uri="{FF2B5EF4-FFF2-40B4-BE49-F238E27FC236}">
                <a16:creationId xmlns:a16="http://schemas.microsoft.com/office/drawing/2014/main" id="{62001CCB-8340-AC31-9566-F845F9E5E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48" y="557902"/>
            <a:ext cx="12203497" cy="621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739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8CD73-0154-75F2-9C8B-0550128E8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67" y="365125"/>
            <a:ext cx="11263221" cy="1339940"/>
          </a:xfrm>
        </p:spPr>
        <p:txBody>
          <a:bodyPr/>
          <a:lstStyle/>
          <a:p>
            <a:r>
              <a:rPr lang="en-US" dirty="0"/>
              <a:t>What Everyone is Working on - week </a:t>
            </a:r>
            <a:r>
              <a:rPr lang="en-US"/>
              <a:t>3/14/2024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68192-18F6-34CF-D11E-F5D8E3CB6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1768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800" dirty="0"/>
              <a:t>Alexandru </a:t>
            </a:r>
            <a:r>
              <a:rPr lang="en-US" sz="2800" dirty="0" err="1"/>
              <a:t>Cioanca</a:t>
            </a:r>
            <a:endParaRPr lang="en-US" sz="2800" dirty="0"/>
          </a:p>
          <a:p>
            <a:pPr lvl="1"/>
            <a:r>
              <a:rPr lang="en-US" dirty="0">
                <a:ea typeface="Calibri"/>
                <a:cs typeface="Calibri"/>
              </a:rPr>
              <a:t>Updating Trello</a:t>
            </a:r>
          </a:p>
          <a:p>
            <a:pPr lvl="1"/>
            <a:r>
              <a:rPr lang="en-US" dirty="0">
                <a:ea typeface="Calibri"/>
                <a:cs typeface="Calibri"/>
              </a:rPr>
              <a:t>Defining database information</a:t>
            </a:r>
          </a:p>
          <a:p>
            <a:pPr lvl="1"/>
            <a:r>
              <a:rPr lang="en-US">
                <a:ea typeface="Calibri"/>
                <a:cs typeface="Calibri"/>
              </a:rPr>
              <a:t>Status Report Update</a:t>
            </a:r>
          </a:p>
          <a:p>
            <a:pPr algn="l"/>
            <a:r>
              <a:rPr lang="en-US" dirty="0"/>
              <a:t>Andrew Dutton</a:t>
            </a:r>
            <a:endParaRPr lang="en-US" dirty="0">
              <a:ea typeface="Calibri"/>
              <a:cs typeface="Calibri"/>
            </a:endParaRPr>
          </a:p>
          <a:p>
            <a:pPr lvl="1"/>
            <a:r>
              <a:rPr lang="en-US" dirty="0"/>
              <a:t>Working on updating Gantt Chart</a:t>
            </a:r>
            <a:r>
              <a:rPr lang="en-US" dirty="0">
                <a:cs typeface="Calibri"/>
              </a:rPr>
              <a:t>, </a:t>
            </a:r>
            <a:r>
              <a:rPr lang="en-US" dirty="0">
                <a:ea typeface="Calibri"/>
                <a:cs typeface="Calibri"/>
              </a:rPr>
              <a:t>CPI, RCM, SCM</a:t>
            </a:r>
          </a:p>
          <a:p>
            <a:pPr lvl="1"/>
            <a:r>
              <a:rPr lang="en-US" dirty="0">
                <a:ea typeface="Calibri"/>
                <a:cs typeface="Calibri"/>
              </a:rPr>
              <a:t>Database Backend</a:t>
            </a:r>
            <a:r>
              <a:rPr lang="en-US">
                <a:ea typeface="Calibri"/>
                <a:cs typeface="Calibri"/>
              </a:rPr>
              <a:t> w/MongoDB</a:t>
            </a:r>
            <a:endParaRPr lang="en-US" dirty="0">
              <a:ea typeface="Calibri"/>
              <a:cs typeface="Calibri"/>
            </a:endParaRPr>
          </a:p>
          <a:p>
            <a:pPr algn="l"/>
            <a:r>
              <a:rPr lang="en-US" sz="2800" dirty="0"/>
              <a:t>Dustin Phan​</a:t>
            </a:r>
            <a:endParaRPr lang="en-US" sz="2800" dirty="0">
              <a:ea typeface="Calibri"/>
              <a:cs typeface="Calibri"/>
            </a:endParaRPr>
          </a:p>
          <a:p>
            <a:pPr lvl="1"/>
            <a:r>
              <a:rPr lang="en-US">
                <a:ea typeface="Calibri"/>
                <a:cs typeface="Calibri"/>
              </a:rPr>
              <a:t>Catching Up</a:t>
            </a:r>
          </a:p>
          <a:p>
            <a:pPr marL="457200" lvl="1" indent="0">
              <a:buNone/>
            </a:pPr>
            <a:endParaRPr lang="en-US">
              <a:ea typeface="Calibri"/>
              <a:cs typeface="Calibri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0B31821-0E9F-C9BD-A51C-CB43F615D848}"/>
              </a:ext>
            </a:extLst>
          </p:cNvPr>
          <p:cNvSpPr txBox="1">
            <a:spLocks/>
          </p:cNvSpPr>
          <p:nvPr/>
        </p:nvSpPr>
        <p:spPr>
          <a:xfrm>
            <a:off x="6443869" y="1825625"/>
            <a:ext cx="5145157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Gabriel Molina​</a:t>
            </a:r>
          </a:p>
          <a:p>
            <a:pPr lvl="1"/>
            <a:r>
              <a:rPr lang="en-US"/>
              <a:t>Database Backend w/ MongoDB</a:t>
            </a:r>
            <a:endParaRPr lang="en-US">
              <a:ea typeface="Calibri"/>
              <a:cs typeface="Calibri"/>
            </a:endParaRPr>
          </a:p>
          <a:p>
            <a:r>
              <a:rPr lang="en-US" dirty="0"/>
              <a:t>Roberto Carvalho </a:t>
            </a:r>
            <a:r>
              <a:rPr lang="en-US" dirty="0" err="1"/>
              <a:t>Brigagao</a:t>
            </a:r>
            <a:endParaRPr lang="en-US" dirty="0"/>
          </a:p>
          <a:p>
            <a:pPr lvl="1"/>
            <a:r>
              <a:rPr lang="en-US">
                <a:ea typeface="Calibri"/>
                <a:cs typeface="Calibri"/>
              </a:rPr>
              <a:t>Design Architecture Diagram</a:t>
            </a:r>
          </a:p>
          <a:p>
            <a:r>
              <a:rPr lang="en-US" dirty="0"/>
              <a:t>Thuan Nguyen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lvl="1"/>
            <a:r>
              <a:rPr lang="en-US">
                <a:ea typeface="Calibri" panose="020F0502020204030204"/>
                <a:cs typeface="Calibri" panose="020F0502020204030204"/>
              </a:rPr>
              <a:t>Catching Up w/ MongoDB Database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86603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1F154757184F43BA52CE86881EA819" ma:contentTypeVersion="13" ma:contentTypeDescription="Create a new document." ma:contentTypeScope="" ma:versionID="9d94a645f2130c5e16bede891e571fd0">
  <xsd:schema xmlns:xsd="http://www.w3.org/2001/XMLSchema" xmlns:xs="http://www.w3.org/2001/XMLSchema" xmlns:p="http://schemas.microsoft.com/office/2006/metadata/properties" xmlns:ns3="c5bce405-8758-4dc6-98d6-2b6a48b3b830" xmlns:ns4="563757dc-21ec-4026-8860-76aaf78db67e" targetNamespace="http://schemas.microsoft.com/office/2006/metadata/properties" ma:root="true" ma:fieldsID="41097a85dece5d34c086c9f38bf20c6a" ns3:_="" ns4:_="">
    <xsd:import namespace="c5bce405-8758-4dc6-98d6-2b6a48b3b830"/>
    <xsd:import namespace="563757dc-21ec-4026-8860-76aaf78db67e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bce405-8758-4dc6-98d6-2b6a48b3b830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3757dc-21ec-4026-8860-76aaf78db67e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5bce405-8758-4dc6-98d6-2b6a48b3b830" xsi:nil="true"/>
  </documentManagement>
</p:properties>
</file>

<file path=customXml/itemProps1.xml><?xml version="1.0" encoding="utf-8"?>
<ds:datastoreItem xmlns:ds="http://schemas.openxmlformats.org/officeDocument/2006/customXml" ds:itemID="{C6D23F1C-79AE-4417-9870-AAF9B903A9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29E169-740B-447F-B633-86E4644B050E}">
  <ds:schemaRefs>
    <ds:schemaRef ds:uri="563757dc-21ec-4026-8860-76aaf78db67e"/>
    <ds:schemaRef ds:uri="c5bce405-8758-4dc6-98d6-2b6a48b3b83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8879C50-9B21-4BFE-84EA-33BC1F2B4179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  <ds:schemaRef ds:uri="http://purl.org/dc/elements/1.1/"/>
    <ds:schemaRef ds:uri="http://schemas.microsoft.com/office/infopath/2007/PartnerControls"/>
    <ds:schemaRef ds:uri="563757dc-21ec-4026-8860-76aaf78db67e"/>
    <ds:schemaRef ds:uri="c5bce405-8758-4dc6-98d6-2b6a48b3b830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288</Words>
  <Application>Microsoft Office PowerPoint</Application>
  <PresentationFormat>Widescreen</PresentationFormat>
  <Paragraphs>77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STATUS REPORT</vt:lpstr>
      <vt:lpstr>Metrics* Table *A software metric is a measure of software characteristics that are quantifiable or countable. Software metrics are important for many reasons, including measuring software performance, planning work items, measuring productivity, and many other uses. NOTE: Study each Metric’s definition and determine whether is is applicable to your project</vt:lpstr>
      <vt:lpstr>Integrated Schedule (1 or 2 Slides) </vt:lpstr>
      <vt:lpstr>PowerPoint Presentation</vt:lpstr>
      <vt:lpstr>Architecture Diagram</vt:lpstr>
      <vt:lpstr>Gantt Chart 3/14/2024</vt:lpstr>
      <vt:lpstr>What Everyone is Working on - week 3/14/2024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&amp; Why Software Project Management?</dc:title>
  <dc:creator>Jamal Madni</dc:creator>
  <cp:lastModifiedBy>Andrew Dutton</cp:lastModifiedBy>
  <cp:revision>7</cp:revision>
  <dcterms:created xsi:type="dcterms:W3CDTF">2021-01-26T03:54:19Z</dcterms:created>
  <dcterms:modified xsi:type="dcterms:W3CDTF">2024-03-15T03:48:00Z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0x010100981F154757184F43BA52CE86881EA819</vt:lpwstr>
  </property>
</Properties>
</file>