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9" r:id="rId6"/>
    <p:sldId id="277" r:id="rId7"/>
    <p:sldId id="278" r:id="rId8"/>
    <p:sldId id="279" r:id="rId9"/>
    <p:sldId id="284" r:id="rId10"/>
    <p:sldId id="280" r:id="rId11"/>
    <p:sldId id="281" r:id="rId12"/>
    <p:sldId id="282" r:id="rId13"/>
    <p:sldId id="285" r:id="rId14"/>
    <p:sldId id="286" r:id="rId15"/>
    <p:sldId id="283"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91" y="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10T03:09:36.249"/>
    </inkml:context>
    <inkml:brush xml:id="br0">
      <inkml:brushProperty name="width" value="0.1" units="cm"/>
      <inkml:brushProperty name="height" value="0.1" units="cm"/>
    </inkml:brush>
  </inkml:definitions>
  <inkml:trace contextRef="#ctx0" brushRef="#br0">3836 9790 1887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10T03:10:44.003"/>
    </inkml:context>
    <inkml:brush xml:id="br0">
      <inkml:brushProperty name="width" value="0.1" units="cm"/>
      <inkml:brushProperty name="height" value="0.1" units="cm"/>
    </inkml:brush>
  </inkml:definitions>
  <inkml:trace contextRef="#ctx0" brushRef="#br0">13586 4672 2975 0 0,'3'0'0'0'0,"1"-3"0"0"0,2-1 0 0 0,0 1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harktoothrestaurant.com/menuPage/?table=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72012" y="1447800"/>
            <a:ext cx="6532965" cy="3329581"/>
          </a:xfrm>
        </p:spPr>
        <p:txBody>
          <a:bodyPr>
            <a:normAutofit fontScale="90000"/>
          </a:bodyPr>
          <a:lstStyle/>
          <a:p>
            <a:r>
              <a:rPr lang="en-US" sz="5600" b="1" dirty="0" err="1">
                <a:solidFill>
                  <a:srgbClr val="EBEBEB"/>
                </a:solidFill>
              </a:rPr>
              <a:t>Sharktooth</a:t>
            </a:r>
            <a:r>
              <a:rPr lang="en-US" sz="5600" b="1" dirty="0">
                <a:solidFill>
                  <a:srgbClr val="EBEBEB"/>
                </a:solidFill>
              </a:rPr>
              <a:t> Software Restaurant App</a:t>
            </a:r>
            <a:br>
              <a:rPr lang="en-US" sz="5600" b="1" dirty="0"/>
            </a:br>
            <a:r>
              <a:rPr lang="en-US" sz="3000" dirty="0">
                <a:solidFill>
                  <a:srgbClr val="EBEBEB"/>
                </a:solidFill>
                <a:ea typeface="+mj-lt"/>
                <a:cs typeface="+mj-lt"/>
              </a:rPr>
              <a:t>CSULB College of Engineering </a:t>
            </a:r>
            <a:endParaRPr lang="en-US" sz="3000" dirty="0"/>
          </a:p>
          <a:p>
            <a:r>
              <a:rPr lang="en-US" sz="3000" dirty="0">
                <a:solidFill>
                  <a:srgbClr val="EBEBEB"/>
                </a:solidFill>
                <a:ea typeface="+mj-lt"/>
                <a:cs typeface="+mj-lt"/>
              </a:rPr>
              <a:t>CECS 491B  Fall 2024</a:t>
            </a:r>
            <a:br>
              <a:rPr lang="en-US" sz="3000" dirty="0">
                <a:ea typeface="+mj-lt"/>
                <a:cs typeface="+mj-lt"/>
              </a:rPr>
            </a:br>
            <a:r>
              <a:rPr lang="en-US" sz="3000" dirty="0">
                <a:solidFill>
                  <a:srgbClr val="EBEBEB"/>
                </a:solidFill>
                <a:ea typeface="+mj-lt"/>
                <a:cs typeface="+mj-lt"/>
              </a:rPr>
              <a:t>Instructor Iftikhar Shahnawaz</a:t>
            </a:r>
            <a:endParaRPr lang="en-US" sz="3000" dirty="0"/>
          </a:p>
        </p:txBody>
      </p:sp>
      <p:sp>
        <p:nvSpPr>
          <p:cNvPr id="3" name="Subtitle 2"/>
          <p:cNvSpPr>
            <a:spLocks noGrp="1"/>
          </p:cNvSpPr>
          <p:nvPr>
            <p:ph type="subTitle" idx="1"/>
          </p:nvPr>
        </p:nvSpPr>
        <p:spPr>
          <a:xfrm>
            <a:off x="4872012" y="4868820"/>
            <a:ext cx="5222326" cy="1673494"/>
          </a:xfrm>
        </p:spPr>
        <p:txBody>
          <a:bodyPr>
            <a:normAutofit fontScale="92500" lnSpcReduction="20000"/>
          </a:bodyPr>
          <a:lstStyle/>
          <a:p>
            <a:pPr>
              <a:lnSpc>
                <a:spcPct val="90000"/>
              </a:lnSpc>
            </a:pPr>
            <a:r>
              <a:rPr lang="en-US" sz="1500" dirty="0">
                <a:solidFill>
                  <a:schemeClr val="tx2">
                    <a:lumMod val="40000"/>
                    <a:lumOff val="60000"/>
                  </a:schemeClr>
                </a:solidFill>
              </a:rPr>
              <a:t>Alexandru </a:t>
            </a:r>
            <a:r>
              <a:rPr lang="en-US" sz="1500" dirty="0" err="1">
                <a:solidFill>
                  <a:schemeClr val="tx2">
                    <a:lumMod val="40000"/>
                    <a:lumOff val="60000"/>
                  </a:schemeClr>
                </a:solidFill>
              </a:rPr>
              <a:t>Cioanca</a:t>
            </a:r>
            <a:endParaRPr lang="en-US" sz="1500" dirty="0">
              <a:solidFill>
                <a:schemeClr val="tx2">
                  <a:lumMod val="40000"/>
                  <a:lumOff val="60000"/>
                </a:schemeClr>
              </a:solidFill>
            </a:endParaRPr>
          </a:p>
          <a:p>
            <a:pPr>
              <a:lnSpc>
                <a:spcPct val="90000"/>
              </a:lnSpc>
            </a:pPr>
            <a:r>
              <a:rPr lang="en-US" sz="1500" dirty="0">
                <a:solidFill>
                  <a:schemeClr val="tx2">
                    <a:lumMod val="40000"/>
                    <a:lumOff val="60000"/>
                  </a:schemeClr>
                </a:solidFill>
              </a:rPr>
              <a:t>Andrew Dutton </a:t>
            </a:r>
          </a:p>
          <a:p>
            <a:pPr>
              <a:lnSpc>
                <a:spcPct val="90000"/>
              </a:lnSpc>
            </a:pPr>
            <a:r>
              <a:rPr lang="en-US" sz="1500" dirty="0">
                <a:solidFill>
                  <a:schemeClr val="tx2">
                    <a:lumMod val="40000"/>
                    <a:lumOff val="60000"/>
                  </a:schemeClr>
                </a:solidFill>
              </a:rPr>
              <a:t>Dustin Phan</a:t>
            </a:r>
          </a:p>
          <a:p>
            <a:pPr>
              <a:lnSpc>
                <a:spcPct val="90000"/>
              </a:lnSpc>
            </a:pPr>
            <a:r>
              <a:rPr lang="en-US" sz="1500" dirty="0">
                <a:solidFill>
                  <a:schemeClr val="tx2">
                    <a:lumMod val="40000"/>
                    <a:lumOff val="60000"/>
                  </a:schemeClr>
                </a:solidFill>
              </a:rPr>
              <a:t>Gabriel Molina</a:t>
            </a:r>
          </a:p>
          <a:p>
            <a:pPr>
              <a:lnSpc>
                <a:spcPct val="90000"/>
              </a:lnSpc>
            </a:pPr>
            <a:r>
              <a:rPr lang="en-US" sz="1500" dirty="0">
                <a:solidFill>
                  <a:schemeClr val="tx2">
                    <a:lumMod val="40000"/>
                    <a:lumOff val="60000"/>
                  </a:schemeClr>
                </a:solidFill>
              </a:rPr>
              <a:t>Roberto Carvalho </a:t>
            </a:r>
            <a:r>
              <a:rPr lang="en-US" sz="1500" dirty="0" err="1">
                <a:solidFill>
                  <a:schemeClr val="tx2">
                    <a:lumMod val="40000"/>
                    <a:lumOff val="60000"/>
                  </a:schemeClr>
                </a:solidFill>
              </a:rPr>
              <a:t>Brigagao</a:t>
            </a:r>
            <a:endParaRPr lang="en-US" sz="1500" dirty="0">
              <a:solidFill>
                <a:schemeClr val="tx2">
                  <a:lumMod val="40000"/>
                  <a:lumOff val="60000"/>
                </a:schemeClr>
              </a:solidFill>
            </a:endParaRPr>
          </a:p>
          <a:p>
            <a:pPr>
              <a:lnSpc>
                <a:spcPct val="90000"/>
              </a:lnSpc>
            </a:pPr>
            <a:r>
              <a:rPr lang="en-US" sz="1500" dirty="0">
                <a:solidFill>
                  <a:schemeClr val="tx2">
                    <a:lumMod val="40000"/>
                    <a:lumOff val="60000"/>
                  </a:schemeClr>
                </a:solidFill>
              </a:rPr>
              <a:t>Thuan Nguyen</a:t>
            </a:r>
          </a:p>
        </p:txBody>
      </p:sp>
      <p:sp>
        <p:nvSpPr>
          <p:cNvPr id="11"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F787EF4-9685-8C96-2073-22E2CAB1A663}"/>
                  </a:ext>
                </a:extLst>
              </p14:cNvPr>
              <p14:cNvContentPartPr/>
              <p14:nvPr/>
            </p14:nvContentPartPr>
            <p14:xfrm>
              <a:off x="965587" y="3734381"/>
              <a:ext cx="11633" cy="11633"/>
            </p14:xfrm>
          </p:contentPart>
        </mc:Choice>
        <mc:Fallback xmlns="">
          <p:pic>
            <p:nvPicPr>
              <p:cNvPr id="5" name="Ink 4">
                <a:extLst>
                  <a:ext uri="{FF2B5EF4-FFF2-40B4-BE49-F238E27FC236}">
                    <a16:creationId xmlns:a16="http://schemas.microsoft.com/office/drawing/2014/main" id="{DF787EF4-9685-8C96-2073-22E2CAB1A663}"/>
                  </a:ext>
                </a:extLst>
              </p:cNvPr>
              <p:cNvPicPr/>
              <p:nvPr/>
            </p:nvPicPr>
            <p:blipFill>
              <a:blip r:embed="rId3"/>
              <a:stretch>
                <a:fillRect/>
              </a:stretch>
            </p:blipFill>
            <p:spPr>
              <a:xfrm>
                <a:off x="383937" y="3152731"/>
                <a:ext cx="1163300" cy="1163300"/>
              </a:xfrm>
              <a:prstGeom prst="rect">
                <a:avLst/>
              </a:prstGeom>
            </p:spPr>
          </p:pic>
        </mc:Fallback>
      </mc:AlternateContent>
    </p:spTree>
    <p:extLst>
      <p:ext uri="{BB962C8B-B14F-4D97-AF65-F5344CB8AC3E}">
        <p14:creationId xmlns:p14="http://schemas.microsoft.com/office/powerpoint/2010/main" val="29391719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CBE7-F2D7-1C8D-ECD8-EF5A4CFB9BE5}"/>
              </a:ext>
            </a:extLst>
          </p:cNvPr>
          <p:cNvSpPr>
            <a:spLocks noGrp="1"/>
          </p:cNvSpPr>
          <p:nvPr>
            <p:ph type="title"/>
          </p:nvPr>
        </p:nvSpPr>
        <p:spPr/>
        <p:txBody>
          <a:bodyPr/>
          <a:lstStyle/>
          <a:p>
            <a:r>
              <a:rPr lang="en-US" dirty="0"/>
              <a:t>Product Delivery / Installation</a:t>
            </a:r>
          </a:p>
        </p:txBody>
      </p:sp>
      <p:sp>
        <p:nvSpPr>
          <p:cNvPr id="3" name="Content Placeholder 2">
            <a:extLst>
              <a:ext uri="{FF2B5EF4-FFF2-40B4-BE49-F238E27FC236}">
                <a16:creationId xmlns:a16="http://schemas.microsoft.com/office/drawing/2014/main" id="{5CF7C072-06EC-A4C8-AC6C-9A7D022439BC}"/>
              </a:ext>
            </a:extLst>
          </p:cNvPr>
          <p:cNvSpPr>
            <a:spLocks noGrp="1"/>
          </p:cNvSpPr>
          <p:nvPr>
            <p:ph idx="1"/>
          </p:nvPr>
        </p:nvSpPr>
        <p:spPr/>
        <p:txBody>
          <a:bodyPr/>
          <a:lstStyle/>
          <a:p>
            <a:r>
              <a:rPr lang="en-US" dirty="0"/>
              <a:t>We would give the customer the choice to self host or allow us to host it for them</a:t>
            </a:r>
          </a:p>
          <a:p>
            <a:r>
              <a:rPr lang="en-US" dirty="0"/>
              <a:t>The database could be either hosted on our end or by the customer using their own custom database solution as our website is modular</a:t>
            </a:r>
          </a:p>
          <a:p>
            <a:r>
              <a:rPr lang="en-US" dirty="0"/>
              <a:t>Customer would give us a document of what they wanted on the website as well as an idea of what they wanted it to look like</a:t>
            </a:r>
          </a:p>
          <a:p>
            <a:r>
              <a:rPr lang="en-US" dirty="0"/>
              <a:t>After we got these documents we create their website, after they have confirmed they like the design we host it for them or remote into their server to setup the hosting for them locally</a:t>
            </a:r>
          </a:p>
        </p:txBody>
      </p:sp>
    </p:spTree>
    <p:extLst>
      <p:ext uri="{BB962C8B-B14F-4D97-AF65-F5344CB8AC3E}">
        <p14:creationId xmlns:p14="http://schemas.microsoft.com/office/powerpoint/2010/main" val="3782472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7F90-EEBC-1608-180C-52EE9765BCFB}"/>
              </a:ext>
            </a:extLst>
          </p:cNvPr>
          <p:cNvSpPr>
            <a:spLocks noGrp="1"/>
          </p:cNvSpPr>
          <p:nvPr>
            <p:ph type="title"/>
          </p:nvPr>
        </p:nvSpPr>
        <p:spPr/>
        <p:txBody>
          <a:bodyPr/>
          <a:lstStyle/>
          <a:p>
            <a:r>
              <a:rPr lang="en-US" dirty="0"/>
              <a:t>How is our website profitable?	</a:t>
            </a:r>
          </a:p>
        </p:txBody>
      </p:sp>
      <p:sp>
        <p:nvSpPr>
          <p:cNvPr id="3" name="Content Placeholder 2">
            <a:extLst>
              <a:ext uri="{FF2B5EF4-FFF2-40B4-BE49-F238E27FC236}">
                <a16:creationId xmlns:a16="http://schemas.microsoft.com/office/drawing/2014/main" id="{1287B57E-699C-6023-A8D1-81FAFA4BBE15}"/>
              </a:ext>
            </a:extLst>
          </p:cNvPr>
          <p:cNvSpPr>
            <a:spLocks noGrp="1"/>
          </p:cNvSpPr>
          <p:nvPr>
            <p:ph idx="1"/>
          </p:nvPr>
        </p:nvSpPr>
        <p:spPr/>
        <p:txBody>
          <a:bodyPr/>
          <a:lstStyle/>
          <a:p>
            <a:r>
              <a:rPr lang="en-US" dirty="0"/>
              <a:t>We will have a lower initial cost to setup the website based on the customers needs</a:t>
            </a:r>
          </a:p>
          <a:p>
            <a:r>
              <a:rPr lang="en-US" dirty="0"/>
              <a:t>We will then charge for supporting the website</a:t>
            </a:r>
          </a:p>
          <a:p>
            <a:pPr lvl="1"/>
            <a:r>
              <a:rPr lang="en-US" dirty="0"/>
              <a:t>For example if they found a bug they would call us and we would remotely fix it for them</a:t>
            </a:r>
          </a:p>
          <a:p>
            <a:r>
              <a:rPr lang="en-US" dirty="0"/>
              <a:t>The main focus of our income would be updates and support of the product rather than selling the product itself</a:t>
            </a:r>
          </a:p>
        </p:txBody>
      </p:sp>
    </p:spTree>
    <p:extLst>
      <p:ext uri="{BB962C8B-B14F-4D97-AF65-F5344CB8AC3E}">
        <p14:creationId xmlns:p14="http://schemas.microsoft.com/office/powerpoint/2010/main" val="304267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C38CF-ACC2-5DE3-70D5-F9DBC5CD04FC}"/>
              </a:ext>
            </a:extLst>
          </p:cNvPr>
          <p:cNvSpPr>
            <a:spLocks noGrp="1"/>
          </p:cNvSpPr>
          <p:nvPr>
            <p:ph type="title"/>
          </p:nvPr>
        </p:nvSpPr>
        <p:spPr>
          <a:xfrm>
            <a:off x="712366" y="109515"/>
            <a:ext cx="10207425" cy="1400530"/>
          </a:xfrm>
        </p:spPr>
        <p:txBody>
          <a:bodyPr/>
          <a:lstStyle/>
          <a:p>
            <a:pPr algn="ctr"/>
            <a:r>
              <a:rPr lang="en-US" altLang="ja-JP" dirty="0">
                <a:ea typeface="メイリオ"/>
              </a:rPr>
              <a:t>Welcome to the </a:t>
            </a:r>
            <a:r>
              <a:rPr lang="en-US" altLang="ja-JP" dirty="0" err="1">
                <a:ea typeface="メイリオ"/>
              </a:rPr>
              <a:t>SharTooth</a:t>
            </a:r>
            <a:r>
              <a:rPr lang="en-US" altLang="ja-JP" dirty="0">
                <a:ea typeface="メイリオ"/>
              </a:rPr>
              <a:t> Restaurant</a:t>
            </a:r>
            <a:endParaRPr lang="ja-JP" dirty="0"/>
          </a:p>
        </p:txBody>
      </p:sp>
      <p:pic>
        <p:nvPicPr>
          <p:cNvPr id="7" name="Picture 6">
            <a:hlinkClick r:id="rId2"/>
            <a:extLst>
              <a:ext uri="{FF2B5EF4-FFF2-40B4-BE49-F238E27FC236}">
                <a16:creationId xmlns:a16="http://schemas.microsoft.com/office/drawing/2014/main" id="{09179417-AE53-FEAF-9814-359931094EC8}"/>
              </a:ext>
            </a:extLst>
          </p:cNvPr>
          <p:cNvPicPr>
            <a:picLocks noChangeAspect="1"/>
          </p:cNvPicPr>
          <p:nvPr/>
        </p:nvPicPr>
        <p:blipFill>
          <a:blip r:embed="rId3"/>
          <a:stretch>
            <a:fillRect/>
          </a:stretch>
        </p:blipFill>
        <p:spPr>
          <a:xfrm>
            <a:off x="2667290" y="809780"/>
            <a:ext cx="5893615" cy="5299472"/>
          </a:xfrm>
          <a:prstGeom prst="rect">
            <a:avLst/>
          </a:prstGeom>
        </p:spPr>
      </p:pic>
      <p:sp>
        <p:nvSpPr>
          <p:cNvPr id="8" name="TextBox 7">
            <a:extLst>
              <a:ext uri="{FF2B5EF4-FFF2-40B4-BE49-F238E27FC236}">
                <a16:creationId xmlns:a16="http://schemas.microsoft.com/office/drawing/2014/main" id="{69F71984-2EBD-C78B-105C-131552CA2164}"/>
              </a:ext>
            </a:extLst>
          </p:cNvPr>
          <p:cNvSpPr txBox="1"/>
          <p:nvPr/>
        </p:nvSpPr>
        <p:spPr>
          <a:xfrm>
            <a:off x="3922644" y="6221896"/>
            <a:ext cx="5360505" cy="369332"/>
          </a:xfrm>
          <a:prstGeom prst="rect">
            <a:avLst/>
          </a:prstGeom>
          <a:noFill/>
        </p:spPr>
        <p:txBody>
          <a:bodyPr wrap="square" rtlCol="0">
            <a:spAutoFit/>
          </a:bodyPr>
          <a:lstStyle/>
          <a:p>
            <a:r>
              <a:rPr lang="en-US" dirty="0">
                <a:hlinkClick r:id="rId2"/>
              </a:rPr>
              <a:t>www.sharktoothrestaurant.com</a:t>
            </a:r>
            <a:endParaRPr lang="en-US" dirty="0"/>
          </a:p>
        </p:txBody>
      </p:sp>
    </p:spTree>
    <p:extLst>
      <p:ext uri="{BB962C8B-B14F-4D97-AF65-F5344CB8AC3E}">
        <p14:creationId xmlns:p14="http://schemas.microsoft.com/office/powerpoint/2010/main" val="341371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47CA-9696-B950-89C2-3F9C3D9C0AB7}"/>
              </a:ext>
            </a:extLst>
          </p:cNvPr>
          <p:cNvSpPr>
            <a:spLocks noGrp="1"/>
          </p:cNvSpPr>
          <p:nvPr>
            <p:ph type="title"/>
          </p:nvPr>
        </p:nvSpPr>
        <p:spPr/>
        <p:txBody>
          <a:bodyPr/>
          <a:lstStyle/>
          <a:p>
            <a:r>
              <a:rPr lang="en-US" dirty="0"/>
              <a:t>Thank you!</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F497F74-EFBB-F389-BC83-7FF71F9A5E53}"/>
                  </a:ext>
                </a:extLst>
              </p14:cNvPr>
              <p14:cNvContentPartPr/>
              <p14:nvPr/>
            </p14:nvContentPartPr>
            <p14:xfrm>
              <a:off x="5252564" y="1479723"/>
              <a:ext cx="11633" cy="11633"/>
            </p14:xfrm>
          </p:contentPart>
        </mc:Choice>
        <mc:Fallback xmlns="">
          <p:pic>
            <p:nvPicPr>
              <p:cNvPr id="5" name="Ink 4">
                <a:extLst>
                  <a:ext uri="{FF2B5EF4-FFF2-40B4-BE49-F238E27FC236}">
                    <a16:creationId xmlns:a16="http://schemas.microsoft.com/office/drawing/2014/main" id="{5F497F74-EFBB-F389-BC83-7FF71F9A5E53}"/>
                  </a:ext>
                </a:extLst>
              </p:cNvPr>
              <p:cNvPicPr/>
              <p:nvPr/>
            </p:nvPicPr>
            <p:blipFill>
              <a:blip r:embed="rId3"/>
              <a:stretch>
                <a:fillRect/>
              </a:stretch>
            </p:blipFill>
            <p:spPr>
              <a:xfrm>
                <a:off x="5223481" y="1426846"/>
                <a:ext cx="69216" cy="116330"/>
              </a:xfrm>
              <a:prstGeom prst="rect">
                <a:avLst/>
              </a:prstGeom>
            </p:spPr>
          </p:pic>
        </mc:Fallback>
      </mc:AlternateContent>
    </p:spTree>
    <p:extLst>
      <p:ext uri="{BB962C8B-B14F-4D97-AF65-F5344CB8AC3E}">
        <p14:creationId xmlns:p14="http://schemas.microsoft.com/office/powerpoint/2010/main" val="1413589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F259-F734-E4BC-CA57-DA997DF2E8C0}"/>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C4732F19-3882-3340-623D-C7B2CFD6BC08}"/>
              </a:ext>
            </a:extLst>
          </p:cNvPr>
          <p:cNvSpPr>
            <a:spLocks noGrp="1"/>
          </p:cNvSpPr>
          <p:nvPr>
            <p:ph idx="1"/>
          </p:nvPr>
        </p:nvSpPr>
        <p:spPr>
          <a:xfrm>
            <a:off x="875201" y="1578356"/>
            <a:ext cx="8946541" cy="4195481"/>
          </a:xfrm>
        </p:spPr>
        <p:txBody>
          <a:bodyPr vert="horz" lIns="91440" tIns="45720" rIns="91440" bIns="45720" rtlCol="0" anchor="t">
            <a:normAutofit fontScale="92500" lnSpcReduction="20000"/>
          </a:bodyPr>
          <a:lstStyle/>
          <a:p>
            <a:r>
              <a:rPr lang="en-US" dirty="0"/>
              <a:t>Cloud-Hosted Database: The website's database is hosted in the cloud, ensuring reliability, scalability, and easy access.</a:t>
            </a:r>
          </a:p>
          <a:p>
            <a:r>
              <a:rPr lang="en-US" dirty="0"/>
              <a:t>Admin Portal Access: Restaurant administrators can easily access and manage the database through an intuitive admin portal.</a:t>
            </a:r>
          </a:p>
          <a:p>
            <a:r>
              <a:rPr lang="en-US" dirty="0"/>
              <a:t>Unique Features to Enhance User Experience:</a:t>
            </a:r>
          </a:p>
          <a:p>
            <a:pPr lvl="1"/>
            <a:r>
              <a:rPr lang="en-US" dirty="0"/>
              <a:t>Bill Splitting for Large Parties: Supports splitting the bill for up to 4 guests, making it convenient for larger groups.</a:t>
            </a:r>
          </a:p>
          <a:p>
            <a:pPr lvl="1"/>
            <a:r>
              <a:rPr lang="en-US" dirty="0"/>
              <a:t>Customizable Themes: A settings button allows users to customize the website's theme to align with the restaurant’s branding or personal preferences.</a:t>
            </a:r>
          </a:p>
          <a:p>
            <a:pPr lvl="1"/>
            <a:r>
              <a:rPr lang="en-US" dirty="0"/>
              <a:t>Local Order Printing: Seamlessly connects to a physical printer for printing order receipts locally, streamlining kitchen operations.</a:t>
            </a:r>
          </a:p>
          <a:p>
            <a:pPr lvl="1"/>
            <a:r>
              <a:rPr lang="en-US" dirty="0"/>
              <a:t>Scannable QR Codes: QR codes at tables allow customers to automatically load their table number, enabling a smoother ordering and billing process.</a:t>
            </a:r>
          </a:p>
        </p:txBody>
      </p:sp>
    </p:spTree>
    <p:extLst>
      <p:ext uri="{BB962C8B-B14F-4D97-AF65-F5344CB8AC3E}">
        <p14:creationId xmlns:p14="http://schemas.microsoft.com/office/powerpoint/2010/main" val="127333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CB186-9F40-C5F8-E811-35446846E53F}"/>
              </a:ext>
            </a:extLst>
          </p:cNvPr>
          <p:cNvSpPr>
            <a:spLocks noGrp="1"/>
          </p:cNvSpPr>
          <p:nvPr>
            <p:ph type="title"/>
          </p:nvPr>
        </p:nvSpPr>
        <p:spPr/>
        <p:txBody>
          <a:bodyPr/>
          <a:lstStyle/>
          <a:p>
            <a:r>
              <a:rPr lang="en-US" dirty="0"/>
              <a:t>Who is our customer?</a:t>
            </a:r>
          </a:p>
        </p:txBody>
      </p:sp>
      <p:sp>
        <p:nvSpPr>
          <p:cNvPr id="3" name="Content Placeholder 2">
            <a:extLst>
              <a:ext uri="{FF2B5EF4-FFF2-40B4-BE49-F238E27FC236}">
                <a16:creationId xmlns:a16="http://schemas.microsoft.com/office/drawing/2014/main" id="{2D69CD14-46A8-B115-0717-781C2AC2D8C0}"/>
              </a:ext>
            </a:extLst>
          </p:cNvPr>
          <p:cNvSpPr>
            <a:spLocks noGrp="1"/>
          </p:cNvSpPr>
          <p:nvPr>
            <p:ph idx="1"/>
          </p:nvPr>
        </p:nvSpPr>
        <p:spPr/>
        <p:txBody>
          <a:bodyPr vert="horz" lIns="91440" tIns="45720" rIns="91440" bIns="45720" rtlCol="0" anchor="t">
            <a:normAutofit fontScale="92500"/>
          </a:bodyPr>
          <a:lstStyle/>
          <a:p>
            <a:r>
              <a:rPr lang="en-US" sz="2200" dirty="0">
                <a:ea typeface="+mj-lt"/>
                <a:cs typeface="+mj-lt"/>
              </a:rPr>
              <a:t>We recognize a growing trend among restaurants to provide greater convenience to their customers by enabling online ordering. This represents a significant and continually expanding market.</a:t>
            </a:r>
          </a:p>
          <a:p>
            <a:r>
              <a:rPr lang="en-US" sz="2200" dirty="0">
                <a:ea typeface="+mj-lt"/>
                <a:cs typeface="+mj-lt"/>
              </a:rPr>
              <a:t>Despite the prevalence of digital solutions, many restaurants still rely on traditional physical menus, missing the opportunity to streamline their operations and enhance customer experience. By transitioning to a website-based system, restaurants can empower their customers to place orders directly without needing to interact with staff, saving time and reducing friction in the dining experience.</a:t>
            </a:r>
          </a:p>
          <a:p>
            <a:r>
              <a:rPr lang="en-US" sz="2200" dirty="0">
                <a:ea typeface="+mj-lt"/>
                <a:cs typeface="+mj-lt"/>
              </a:rPr>
              <a:t>Our solution also caters to group dining by offering features like easy bill splitting, making it ideal for accommodating parties and enhancing customer satisfaction.</a:t>
            </a:r>
          </a:p>
        </p:txBody>
      </p:sp>
    </p:spTree>
    <p:extLst>
      <p:ext uri="{BB962C8B-B14F-4D97-AF65-F5344CB8AC3E}">
        <p14:creationId xmlns:p14="http://schemas.microsoft.com/office/powerpoint/2010/main" val="2053489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ED89-39BA-1F31-3EE0-DA8805DC3532}"/>
              </a:ext>
            </a:extLst>
          </p:cNvPr>
          <p:cNvSpPr>
            <a:spLocks noGrp="1"/>
          </p:cNvSpPr>
          <p:nvPr>
            <p:ph type="title"/>
          </p:nvPr>
        </p:nvSpPr>
        <p:spPr/>
        <p:txBody>
          <a:bodyPr/>
          <a:lstStyle/>
          <a:p>
            <a:pPr>
              <a:spcBef>
                <a:spcPts val="1000"/>
              </a:spcBef>
            </a:pPr>
            <a:r>
              <a:rPr lang="en-US" dirty="0">
                <a:solidFill>
                  <a:srgbClr val="FFFFFF"/>
                </a:solidFill>
                <a:latin typeface="Century Gothic"/>
                <a:cs typeface="Arial"/>
              </a:rPr>
              <a:t>Why your product? </a:t>
            </a:r>
            <a:endParaRPr lang="en-US" dirty="0">
              <a:latin typeface="Century Gothic"/>
            </a:endParaRPr>
          </a:p>
        </p:txBody>
      </p:sp>
      <p:sp>
        <p:nvSpPr>
          <p:cNvPr id="3" name="Content Placeholder 2">
            <a:extLst>
              <a:ext uri="{FF2B5EF4-FFF2-40B4-BE49-F238E27FC236}">
                <a16:creationId xmlns:a16="http://schemas.microsoft.com/office/drawing/2014/main" id="{933C0A2F-48F0-D794-DEA7-7CBF226D21E7}"/>
              </a:ext>
            </a:extLst>
          </p:cNvPr>
          <p:cNvSpPr>
            <a:spLocks noGrp="1"/>
          </p:cNvSpPr>
          <p:nvPr>
            <p:ph idx="1"/>
          </p:nvPr>
        </p:nvSpPr>
        <p:spPr/>
        <p:txBody>
          <a:bodyPr vert="horz" lIns="91440" tIns="45720" rIns="91440" bIns="45720" rtlCol="0" anchor="t">
            <a:normAutofit/>
          </a:bodyPr>
          <a:lstStyle/>
          <a:p>
            <a:r>
              <a:rPr lang="en-US" sz="2200" dirty="0">
                <a:ea typeface="+mj-lt"/>
                <a:cs typeface="+mj-lt"/>
              </a:rPr>
              <a:t>Our website is easy to use and will reduce the wait time at a busy restaurant, removing the time where a server physically takes your order</a:t>
            </a:r>
          </a:p>
          <a:p>
            <a:pPr lvl="1">
              <a:buClr>
                <a:srgbClr val="8AD0D6"/>
              </a:buClr>
              <a:buFont typeface="Courier New" charset="2"/>
              <a:buChar char="o"/>
            </a:pPr>
            <a:r>
              <a:rPr lang="en-US" sz="2000" dirty="0">
                <a:ea typeface="+mj-lt"/>
                <a:cs typeface="+mj-lt"/>
              </a:rPr>
              <a:t>This also allows people who might have been hired as a server to focus on other matters relating to running the restaurant, such as preparing food or cleaning.</a:t>
            </a:r>
          </a:p>
          <a:p>
            <a:r>
              <a:rPr lang="en-US" sz="2200" dirty="0">
                <a:ea typeface="+mj-lt"/>
                <a:cs typeface="+mj-lt"/>
              </a:rPr>
              <a:t>With our app, a customer selects the items from the menu, and the order goes directly to the kitchen to prepare.</a:t>
            </a:r>
          </a:p>
          <a:p>
            <a:pPr>
              <a:buClr>
                <a:srgbClr val="8AD0D6"/>
              </a:buClr>
            </a:pPr>
            <a:r>
              <a:rPr lang="en-US" sz="2200" dirty="0">
                <a:ea typeface="+mj-lt"/>
                <a:cs typeface="+mj-lt"/>
              </a:rPr>
              <a:t>This increases restaurant through-put by reducing the time it takes for people making an order since all the information about the food is easily accessible on their phone.</a:t>
            </a:r>
          </a:p>
        </p:txBody>
      </p:sp>
    </p:spTree>
    <p:extLst>
      <p:ext uri="{BB962C8B-B14F-4D97-AF65-F5344CB8AC3E}">
        <p14:creationId xmlns:p14="http://schemas.microsoft.com/office/powerpoint/2010/main" val="413988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9306-2274-8C95-1B2C-9E55BC567288}"/>
              </a:ext>
            </a:extLst>
          </p:cNvPr>
          <p:cNvSpPr>
            <a:spLocks noGrp="1"/>
          </p:cNvSpPr>
          <p:nvPr>
            <p:ph type="title"/>
          </p:nvPr>
        </p:nvSpPr>
        <p:spPr/>
        <p:txBody>
          <a:bodyPr/>
          <a:lstStyle/>
          <a:p>
            <a:r>
              <a:rPr lang="en-US" dirty="0">
                <a:solidFill>
                  <a:srgbClr val="FFFFFF"/>
                </a:solidFill>
                <a:ea typeface="+mj-lt"/>
                <a:cs typeface="+mj-lt"/>
              </a:rPr>
              <a:t>How did we start?</a:t>
            </a:r>
          </a:p>
        </p:txBody>
      </p:sp>
      <p:sp>
        <p:nvSpPr>
          <p:cNvPr id="3" name="Content Placeholder 2">
            <a:extLst>
              <a:ext uri="{FF2B5EF4-FFF2-40B4-BE49-F238E27FC236}">
                <a16:creationId xmlns:a16="http://schemas.microsoft.com/office/drawing/2014/main" id="{759DC241-BFFD-C0F1-F373-FC8F8EF51C9A}"/>
              </a:ext>
            </a:extLst>
          </p:cNvPr>
          <p:cNvSpPr>
            <a:spLocks noGrp="1"/>
          </p:cNvSpPr>
          <p:nvPr>
            <p:ph idx="1"/>
          </p:nvPr>
        </p:nvSpPr>
        <p:spPr>
          <a:xfrm>
            <a:off x="949447" y="1532706"/>
            <a:ext cx="8946541" cy="4195481"/>
          </a:xfrm>
        </p:spPr>
        <p:txBody>
          <a:bodyPr vert="horz" lIns="91440" tIns="45720" rIns="91440" bIns="45720" rtlCol="0" anchor="t">
            <a:normAutofit/>
          </a:bodyPr>
          <a:lstStyle/>
          <a:p>
            <a:pPr>
              <a:buClr>
                <a:srgbClr val="8AD0D6"/>
              </a:buClr>
            </a:pPr>
            <a:r>
              <a:rPr lang="en-US" sz="2400" dirty="0"/>
              <a:t>Team members visited restaurants and looked their websites to see what we thought worked an didn't work, we then adapted our website based on that information.</a:t>
            </a:r>
          </a:p>
          <a:p>
            <a:pPr>
              <a:buClr>
                <a:srgbClr val="8AD0D6"/>
              </a:buClr>
            </a:pPr>
            <a:r>
              <a:rPr lang="en-US" sz="2400" dirty="0">
                <a:ea typeface="+mj-lt"/>
                <a:cs typeface="+mj-lt"/>
              </a:rPr>
              <a:t>Prepared our prototype</a:t>
            </a:r>
          </a:p>
          <a:p>
            <a:pPr>
              <a:buClr>
                <a:srgbClr val="8AD0D6"/>
              </a:buClr>
            </a:pPr>
            <a:r>
              <a:rPr lang="en-US" sz="2400" dirty="0">
                <a:ea typeface="+mj-lt"/>
                <a:cs typeface="+mj-lt"/>
              </a:rPr>
              <a:t>Worked on the system architecture and used an agile approach for development to build the product.</a:t>
            </a:r>
          </a:p>
          <a:p>
            <a:pPr>
              <a:buClr>
                <a:srgbClr val="8AD0D6"/>
              </a:buClr>
            </a:pPr>
            <a:r>
              <a:rPr lang="en-US" sz="2400" dirty="0"/>
              <a:t>Through agile development we had many different iterations resulting in constant evolution of our product.</a:t>
            </a:r>
          </a:p>
        </p:txBody>
      </p:sp>
    </p:spTree>
    <p:extLst>
      <p:ext uri="{BB962C8B-B14F-4D97-AF65-F5344CB8AC3E}">
        <p14:creationId xmlns:p14="http://schemas.microsoft.com/office/powerpoint/2010/main" val="409466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1A5D-D0D7-7027-4E1F-75C430F8F20B}"/>
              </a:ext>
            </a:extLst>
          </p:cNvPr>
          <p:cNvSpPr>
            <a:spLocks noGrp="1"/>
          </p:cNvSpPr>
          <p:nvPr>
            <p:ph type="title"/>
          </p:nvPr>
        </p:nvSpPr>
        <p:spPr/>
        <p:txBody>
          <a:bodyPr/>
          <a:lstStyle/>
          <a:p>
            <a:r>
              <a:rPr lang="en-US" dirty="0"/>
              <a:t>Where did we end?</a:t>
            </a:r>
          </a:p>
        </p:txBody>
      </p:sp>
      <p:sp>
        <p:nvSpPr>
          <p:cNvPr id="3" name="Content Placeholder 2">
            <a:extLst>
              <a:ext uri="{FF2B5EF4-FFF2-40B4-BE49-F238E27FC236}">
                <a16:creationId xmlns:a16="http://schemas.microsoft.com/office/drawing/2014/main" id="{05FA8BCF-B4D6-ED02-3B6E-E1B5F1011C8E}"/>
              </a:ext>
            </a:extLst>
          </p:cNvPr>
          <p:cNvSpPr>
            <a:spLocks noGrp="1"/>
          </p:cNvSpPr>
          <p:nvPr>
            <p:ph idx="1"/>
          </p:nvPr>
        </p:nvSpPr>
        <p:spPr/>
        <p:txBody>
          <a:bodyPr/>
          <a:lstStyle/>
          <a:p>
            <a:r>
              <a:rPr lang="en-US" dirty="0"/>
              <a:t>We have a fully functional and easily expandable website that we host and provide support to local restaurants. </a:t>
            </a:r>
          </a:p>
          <a:p>
            <a:r>
              <a:rPr lang="en-US" dirty="0"/>
              <a:t>We plan to have an upfront cost to get the website then charge for support.</a:t>
            </a:r>
          </a:p>
          <a:p>
            <a:r>
              <a:rPr lang="en-US" dirty="0"/>
              <a:t>We are easily able to managed a restaurants items through the admin portal linked to their website.</a:t>
            </a:r>
          </a:p>
          <a:p>
            <a:r>
              <a:rPr lang="en-US" dirty="0"/>
              <a:t>We managed to get all the unique features we planned</a:t>
            </a:r>
          </a:p>
          <a:p>
            <a:pPr lvl="1"/>
            <a:r>
              <a:rPr lang="en-US" dirty="0"/>
              <a:t>Splitting cart functionality</a:t>
            </a:r>
          </a:p>
          <a:p>
            <a:pPr lvl="1"/>
            <a:r>
              <a:rPr lang="en-US" dirty="0"/>
              <a:t>Different themes</a:t>
            </a:r>
          </a:p>
          <a:p>
            <a:pPr lvl="1"/>
            <a:r>
              <a:rPr lang="en-US" dirty="0"/>
              <a:t>QR codes for easy access</a:t>
            </a:r>
          </a:p>
        </p:txBody>
      </p:sp>
    </p:spTree>
    <p:extLst>
      <p:ext uri="{BB962C8B-B14F-4D97-AF65-F5344CB8AC3E}">
        <p14:creationId xmlns:p14="http://schemas.microsoft.com/office/powerpoint/2010/main" val="249558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A3E4-A1D4-9300-1F5C-DE18CA343CA8}"/>
              </a:ext>
            </a:extLst>
          </p:cNvPr>
          <p:cNvSpPr>
            <a:spLocks noGrp="1"/>
          </p:cNvSpPr>
          <p:nvPr>
            <p:ph type="title"/>
          </p:nvPr>
        </p:nvSpPr>
        <p:spPr/>
        <p:txBody>
          <a:bodyPr/>
          <a:lstStyle/>
          <a:p>
            <a:r>
              <a:rPr lang="en-US" dirty="0"/>
              <a:t>What Did we Learn 1 – Agile Development</a:t>
            </a:r>
          </a:p>
        </p:txBody>
      </p:sp>
      <p:sp>
        <p:nvSpPr>
          <p:cNvPr id="3" name="Content Placeholder 2">
            <a:extLst>
              <a:ext uri="{FF2B5EF4-FFF2-40B4-BE49-F238E27FC236}">
                <a16:creationId xmlns:a16="http://schemas.microsoft.com/office/drawing/2014/main" id="{A841AF32-1FA9-5F24-6B51-CCD35B25EC4E}"/>
              </a:ext>
            </a:extLst>
          </p:cNvPr>
          <p:cNvSpPr>
            <a:spLocks noGrp="1"/>
          </p:cNvSpPr>
          <p:nvPr>
            <p:ph idx="1"/>
          </p:nvPr>
        </p:nvSpPr>
        <p:spPr/>
        <p:txBody>
          <a:bodyPr vert="horz" lIns="91440" tIns="45720" rIns="91440" bIns="45720" rtlCol="0" anchor="t">
            <a:normAutofit fontScale="92500" lnSpcReduction="10000"/>
          </a:bodyPr>
          <a:lstStyle/>
          <a:p>
            <a:r>
              <a:rPr lang="en-US" dirty="0"/>
              <a:t>Values</a:t>
            </a:r>
          </a:p>
          <a:p>
            <a:pPr lvl="1">
              <a:buClr>
                <a:srgbClr val="8AD0D6"/>
              </a:buClr>
              <a:buFont typeface="Courier New" charset="2"/>
              <a:buChar char="o"/>
            </a:pPr>
            <a:r>
              <a:rPr lang="en-US" dirty="0">
                <a:solidFill>
                  <a:srgbClr val="FFFFFF"/>
                </a:solidFill>
                <a:ea typeface="+mj-lt"/>
                <a:cs typeface="+mj-lt"/>
              </a:rPr>
              <a:t>Individuals and interactions over processes and tools</a:t>
            </a:r>
          </a:p>
          <a:p>
            <a:pPr lvl="1">
              <a:buClr>
                <a:srgbClr val="8AD0D6"/>
              </a:buClr>
              <a:buFont typeface="Courier New" charset="2"/>
              <a:buChar char="o"/>
            </a:pPr>
            <a:r>
              <a:rPr lang="en-US" dirty="0">
                <a:solidFill>
                  <a:srgbClr val="FFFFFF"/>
                </a:solidFill>
                <a:ea typeface="+mj-lt"/>
                <a:cs typeface="+mj-lt"/>
              </a:rPr>
              <a:t>Working software over documentation</a:t>
            </a:r>
          </a:p>
          <a:p>
            <a:pPr lvl="1">
              <a:buClr>
                <a:srgbClr val="8AD0D6"/>
              </a:buClr>
              <a:buFont typeface="Courier New" charset="2"/>
              <a:buChar char="o"/>
            </a:pPr>
            <a:r>
              <a:rPr lang="en-US" dirty="0">
                <a:solidFill>
                  <a:srgbClr val="FFFFFF"/>
                </a:solidFill>
                <a:ea typeface="+mj-lt"/>
                <a:cs typeface="+mj-lt"/>
              </a:rPr>
              <a:t>Customer collaboration over contract</a:t>
            </a:r>
          </a:p>
          <a:p>
            <a:pPr lvl="1">
              <a:buClr>
                <a:srgbClr val="8AD0D6"/>
              </a:buClr>
              <a:buFont typeface="Courier New" charset="2"/>
              <a:buChar char="o"/>
            </a:pPr>
            <a:r>
              <a:rPr lang="en-US" dirty="0">
                <a:solidFill>
                  <a:srgbClr val="FFFFFF"/>
                </a:solidFill>
                <a:ea typeface="+mj-lt"/>
                <a:cs typeface="+mj-lt"/>
              </a:rPr>
              <a:t>Responding to change over following a plan</a:t>
            </a:r>
          </a:p>
          <a:p>
            <a:pPr>
              <a:buClr>
                <a:srgbClr val="8AD0D6"/>
              </a:buClr>
            </a:pPr>
            <a:r>
              <a:rPr lang="en-US" dirty="0"/>
              <a:t>Principles</a:t>
            </a:r>
          </a:p>
          <a:p>
            <a:pPr lvl="1">
              <a:buClr>
                <a:srgbClr val="8AD0D6"/>
              </a:buClr>
              <a:buFont typeface="Courier New" charset="2"/>
              <a:buChar char="o"/>
            </a:pPr>
            <a:r>
              <a:rPr lang="en-US" dirty="0">
                <a:solidFill>
                  <a:srgbClr val="FFFFFF"/>
                </a:solidFill>
                <a:ea typeface="+mj-lt"/>
                <a:cs typeface="+mj-lt"/>
              </a:rPr>
              <a:t>Customer satisfaction by early and continuous delivery of valuable software.</a:t>
            </a:r>
          </a:p>
          <a:p>
            <a:pPr lvl="1">
              <a:buClr>
                <a:srgbClr val="8AD0D6"/>
              </a:buClr>
              <a:buFont typeface="Courier New" charset="2"/>
              <a:buChar char="o"/>
            </a:pPr>
            <a:r>
              <a:rPr lang="en-US" dirty="0">
                <a:solidFill>
                  <a:srgbClr val="FFFFFF"/>
                </a:solidFill>
                <a:ea typeface="+mj-lt"/>
                <a:cs typeface="+mj-lt"/>
              </a:rPr>
              <a:t>Welcome changing requirements, even in late development.</a:t>
            </a:r>
          </a:p>
          <a:p>
            <a:pPr lvl="1">
              <a:buClr>
                <a:srgbClr val="8AD0D6"/>
              </a:buClr>
              <a:buFont typeface="Courier New" charset="2"/>
              <a:buChar char="o"/>
            </a:pPr>
            <a:r>
              <a:rPr lang="en-US" dirty="0">
                <a:solidFill>
                  <a:srgbClr val="FFFFFF"/>
                </a:solidFill>
                <a:ea typeface="+mj-lt"/>
                <a:cs typeface="+mj-lt"/>
              </a:rPr>
              <a:t>Deliver working software frequently.</a:t>
            </a:r>
          </a:p>
          <a:p>
            <a:pPr lvl="1">
              <a:buClr>
                <a:srgbClr val="8AD0D6"/>
              </a:buClr>
              <a:buFont typeface="Courier New" charset="2"/>
              <a:buChar char="o"/>
            </a:pPr>
            <a:r>
              <a:rPr lang="en-US" dirty="0">
                <a:solidFill>
                  <a:srgbClr val="FFFFFF"/>
                </a:solidFill>
                <a:ea typeface="+mj-lt"/>
                <a:cs typeface="+mj-lt"/>
              </a:rPr>
              <a:t>Projects are built around motivated individuals</a:t>
            </a:r>
          </a:p>
          <a:p>
            <a:pPr lvl="1">
              <a:buClr>
                <a:srgbClr val="8AD0D6"/>
              </a:buClr>
              <a:buFont typeface="Courier New" charset="2"/>
              <a:buChar char="o"/>
            </a:pPr>
            <a:r>
              <a:rPr lang="en-US" dirty="0">
                <a:solidFill>
                  <a:srgbClr val="FFFFFF"/>
                </a:solidFill>
                <a:ea typeface="+mj-lt"/>
                <a:cs typeface="+mj-lt"/>
              </a:rPr>
              <a:t>Working software is the primary measure of progress.</a:t>
            </a:r>
            <a:endParaRPr lang="en-US" dirty="0"/>
          </a:p>
          <a:p>
            <a:pPr>
              <a:buClr>
                <a:srgbClr val="8AD0D6"/>
              </a:buClr>
            </a:pPr>
            <a:endParaRPr lang="en-US" dirty="0"/>
          </a:p>
        </p:txBody>
      </p:sp>
    </p:spTree>
    <p:extLst>
      <p:ext uri="{BB962C8B-B14F-4D97-AF65-F5344CB8AC3E}">
        <p14:creationId xmlns:p14="http://schemas.microsoft.com/office/powerpoint/2010/main" val="95826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AE98C-BFD8-4658-3CBA-C44DA161C9A4}"/>
              </a:ext>
            </a:extLst>
          </p:cNvPr>
          <p:cNvSpPr>
            <a:spLocks noGrp="1"/>
          </p:cNvSpPr>
          <p:nvPr>
            <p:ph type="title"/>
          </p:nvPr>
        </p:nvSpPr>
        <p:spPr>
          <a:xfrm>
            <a:off x="646111" y="452718"/>
            <a:ext cx="11353554" cy="1400530"/>
          </a:xfrm>
        </p:spPr>
        <p:txBody>
          <a:bodyPr/>
          <a:lstStyle/>
          <a:p>
            <a:r>
              <a:rPr lang="en-US" sz="3600"/>
              <a:t>What Did We Learn 2 – Team </a:t>
            </a:r>
            <a:r>
              <a:rPr lang="en-US" sz="3600">
                <a:ea typeface="+mj-lt"/>
                <a:cs typeface="+mj-lt"/>
              </a:rPr>
              <a:t>Collaboration</a:t>
            </a:r>
            <a:endParaRPr lang="en-US" sz="3600"/>
          </a:p>
        </p:txBody>
      </p:sp>
      <p:sp>
        <p:nvSpPr>
          <p:cNvPr id="3" name="Content Placeholder 2">
            <a:extLst>
              <a:ext uri="{FF2B5EF4-FFF2-40B4-BE49-F238E27FC236}">
                <a16:creationId xmlns:a16="http://schemas.microsoft.com/office/drawing/2014/main" id="{AB84E887-F7F1-CB8B-60DE-49458F1341BD}"/>
              </a:ext>
            </a:extLst>
          </p:cNvPr>
          <p:cNvSpPr>
            <a:spLocks noGrp="1"/>
          </p:cNvSpPr>
          <p:nvPr>
            <p:ph idx="1"/>
          </p:nvPr>
        </p:nvSpPr>
        <p:spPr/>
        <p:txBody>
          <a:bodyPr vert="horz" lIns="91440" tIns="45720" rIns="91440" bIns="45720" rtlCol="0" anchor="t">
            <a:normAutofit/>
          </a:bodyPr>
          <a:lstStyle/>
          <a:p>
            <a:r>
              <a:rPr lang="en-US" sz="2800" dirty="0"/>
              <a:t>Working in a team comes with unique difficulties</a:t>
            </a:r>
          </a:p>
          <a:p>
            <a:pPr lvl="1">
              <a:buClr>
                <a:srgbClr val="8AD0D6"/>
              </a:buClr>
              <a:buFont typeface="Courier New" charset="2"/>
              <a:buChar char="o"/>
            </a:pPr>
            <a:r>
              <a:rPr lang="en-US" sz="2400" dirty="0" err="1"/>
              <a:t>Github</a:t>
            </a:r>
            <a:endParaRPr lang="en-US" sz="2400" dirty="0"/>
          </a:p>
          <a:p>
            <a:pPr lvl="1">
              <a:buClr>
                <a:srgbClr val="8AD0D6"/>
              </a:buClr>
              <a:buFont typeface="Courier New" charset="2"/>
              <a:buChar char="o"/>
            </a:pPr>
            <a:r>
              <a:rPr lang="en-US" sz="2400" dirty="0"/>
              <a:t>After spending all this time working as if we were a company, we learned to get things done efficiently.</a:t>
            </a:r>
          </a:p>
          <a:p>
            <a:pPr lvl="1">
              <a:buClr>
                <a:srgbClr val="8AD0D6"/>
              </a:buClr>
              <a:buFont typeface="Courier New" charset="2"/>
              <a:buChar char="o"/>
            </a:pPr>
            <a:r>
              <a:rPr lang="en-US" sz="2400" dirty="0">
                <a:ea typeface="+mj-lt"/>
                <a:cs typeface="+mj-lt"/>
              </a:rPr>
              <a:t>Communication improved as the project came together</a:t>
            </a:r>
            <a:endParaRPr lang="en-US" sz="2400" dirty="0"/>
          </a:p>
          <a:p>
            <a:pPr lvl="1">
              <a:buClr>
                <a:srgbClr val="8AD0D6"/>
              </a:buClr>
              <a:buFont typeface="Courier New" charset="2"/>
              <a:buChar char="o"/>
            </a:pPr>
            <a:r>
              <a:rPr lang="en-US" sz="2400" dirty="0" err="1"/>
              <a:t>Ghantt</a:t>
            </a:r>
            <a:r>
              <a:rPr lang="en-US" sz="2400" dirty="0"/>
              <a:t> chart / Trello management </a:t>
            </a:r>
          </a:p>
          <a:p>
            <a:pPr lvl="1">
              <a:buClr>
                <a:srgbClr val="8AD0D6"/>
              </a:buClr>
              <a:buFont typeface="Courier New" charset="2"/>
              <a:buChar char="o"/>
            </a:pPr>
            <a:r>
              <a:rPr lang="en-US" sz="2400" dirty="0"/>
              <a:t>Progress Reports are important!</a:t>
            </a:r>
          </a:p>
        </p:txBody>
      </p:sp>
    </p:spTree>
    <p:extLst>
      <p:ext uri="{BB962C8B-B14F-4D97-AF65-F5344CB8AC3E}">
        <p14:creationId xmlns:p14="http://schemas.microsoft.com/office/powerpoint/2010/main" val="237659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F6BC-B4F0-ECF3-9BE7-7CDFD651DFB7}"/>
              </a:ext>
            </a:extLst>
          </p:cNvPr>
          <p:cNvSpPr>
            <a:spLocks noGrp="1"/>
          </p:cNvSpPr>
          <p:nvPr>
            <p:ph type="title"/>
          </p:nvPr>
        </p:nvSpPr>
        <p:spPr/>
        <p:txBody>
          <a:bodyPr/>
          <a:lstStyle/>
          <a:p>
            <a:r>
              <a:rPr lang="en-US"/>
              <a:t>What Did We Learn 3 – Adapting to Changes in the Project</a:t>
            </a:r>
          </a:p>
        </p:txBody>
      </p:sp>
      <p:sp>
        <p:nvSpPr>
          <p:cNvPr id="3" name="Content Placeholder 2">
            <a:extLst>
              <a:ext uri="{FF2B5EF4-FFF2-40B4-BE49-F238E27FC236}">
                <a16:creationId xmlns:a16="http://schemas.microsoft.com/office/drawing/2014/main" id="{F12E09CD-BA68-2EDD-1F07-A56EDBC059A9}"/>
              </a:ext>
            </a:extLst>
          </p:cNvPr>
          <p:cNvSpPr>
            <a:spLocks noGrp="1"/>
          </p:cNvSpPr>
          <p:nvPr>
            <p:ph idx="1"/>
          </p:nvPr>
        </p:nvSpPr>
        <p:spPr/>
        <p:txBody>
          <a:bodyPr vert="horz" lIns="91440" tIns="45720" rIns="91440" bIns="45720" rtlCol="0" anchor="t">
            <a:normAutofit/>
          </a:bodyPr>
          <a:lstStyle/>
          <a:p>
            <a:pPr>
              <a:lnSpc>
                <a:spcPct val="90000"/>
              </a:lnSpc>
            </a:pPr>
            <a:r>
              <a:rPr lang="en-US" sz="2800" dirty="0"/>
              <a:t>Making changes to fit the customers' needs.</a:t>
            </a:r>
          </a:p>
          <a:p>
            <a:pPr>
              <a:lnSpc>
                <a:spcPct val="90000"/>
              </a:lnSpc>
            </a:pPr>
            <a:r>
              <a:rPr lang="en-US" sz="2800" dirty="0"/>
              <a:t>Working out reasonable backend and front-end design.</a:t>
            </a:r>
          </a:p>
          <a:p>
            <a:pPr>
              <a:lnSpc>
                <a:spcPct val="90000"/>
              </a:lnSpc>
              <a:buClr>
                <a:srgbClr val="8AD0D6"/>
              </a:buClr>
            </a:pPr>
            <a:r>
              <a:rPr lang="en-US" sz="2800" dirty="0"/>
              <a:t>Changing the layout of the website to be more efficient and more beautiful.</a:t>
            </a:r>
          </a:p>
          <a:p>
            <a:pPr>
              <a:buClr>
                <a:srgbClr val="8AD0D6"/>
              </a:buClr>
            </a:pPr>
            <a:endParaRPr lang="en-US" dirty="0"/>
          </a:p>
        </p:txBody>
      </p:sp>
    </p:spTree>
    <p:extLst>
      <p:ext uri="{BB962C8B-B14F-4D97-AF65-F5344CB8AC3E}">
        <p14:creationId xmlns:p14="http://schemas.microsoft.com/office/powerpoint/2010/main" val="1460800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FABBDA74B3AA542BB521D423810106B" ma:contentTypeVersion="8" ma:contentTypeDescription="Create a new document." ma:contentTypeScope="" ma:versionID="595201557ccc102e7edad97534e2bcd4">
  <xsd:schema xmlns:xsd="http://www.w3.org/2001/XMLSchema" xmlns:xs="http://www.w3.org/2001/XMLSchema" xmlns:p="http://schemas.microsoft.com/office/2006/metadata/properties" xmlns:ns2="929e17a7-aa82-4055-9192-9c7fed335ad8" targetNamespace="http://schemas.microsoft.com/office/2006/metadata/properties" ma:root="true" ma:fieldsID="a310b8f75963f443df9db03c3a836023" ns2:_="">
    <xsd:import namespace="929e17a7-aa82-4055-9192-9c7fed335ad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9e17a7-aa82-4055-9192-9c7fed335a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6563F5-37E1-40FF-8DFF-0CA672B6BF62}">
  <ds:schemaRefs>
    <ds:schemaRef ds:uri="http://purl.org/dc/dcmitype/"/>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www.w3.org/XML/1998/namespace"/>
    <ds:schemaRef ds:uri="http://purl.org/dc/terms/"/>
    <ds:schemaRef ds:uri="http://schemas.openxmlformats.org/package/2006/metadata/core-properties"/>
    <ds:schemaRef ds:uri="929e17a7-aa82-4055-9192-9c7fed335ad8"/>
  </ds:schemaRefs>
</ds:datastoreItem>
</file>

<file path=customXml/itemProps2.xml><?xml version="1.0" encoding="utf-8"?>
<ds:datastoreItem xmlns:ds="http://schemas.openxmlformats.org/officeDocument/2006/customXml" ds:itemID="{7CB5CCC0-4D4C-4CBB-BF44-69897E072811}">
  <ds:schemaRefs>
    <ds:schemaRef ds:uri="929e17a7-aa82-4055-9192-9c7fed335ad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6168AEF-7258-4D02-A1E8-7DC203F0D8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1981</TotalTime>
  <Words>910</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メイリオ</vt:lpstr>
      <vt:lpstr>Century Gothic</vt:lpstr>
      <vt:lpstr>Courier New</vt:lpstr>
      <vt:lpstr>Wingdings 3</vt:lpstr>
      <vt:lpstr>Ion</vt:lpstr>
      <vt:lpstr>Sharktooth Software Restaurant App CSULB College of Engineering  CECS 491B  Fall 2024 Instructor Iftikhar Shahnawaz</vt:lpstr>
      <vt:lpstr>Introduction</vt:lpstr>
      <vt:lpstr>Who is our customer?</vt:lpstr>
      <vt:lpstr>Why your product? </vt:lpstr>
      <vt:lpstr>How did we start?</vt:lpstr>
      <vt:lpstr>Where did we end?</vt:lpstr>
      <vt:lpstr>What Did we Learn 1 – Agile Development</vt:lpstr>
      <vt:lpstr>What Did We Learn 2 – Team Collaboration</vt:lpstr>
      <vt:lpstr>What Did We Learn 3 – Adapting to Changes in the Project</vt:lpstr>
      <vt:lpstr>Product Delivery / Installation</vt:lpstr>
      <vt:lpstr>How is our website profitable? </vt:lpstr>
      <vt:lpstr>Welcome to the SharTooth Restaurant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5 Web-Chat App with Encryption</dc:title>
  <dc:creator>Microsoft account</dc:creator>
  <cp:lastModifiedBy>Andrew Dutton</cp:lastModifiedBy>
  <cp:revision>29</cp:revision>
  <dcterms:created xsi:type="dcterms:W3CDTF">2024-05-02T02:03:40Z</dcterms:created>
  <dcterms:modified xsi:type="dcterms:W3CDTF">2024-12-06T03:10:37Z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0x010100FFABBDA74B3AA542BB521D423810106B</vt:lpwstr>
  </property>
</Properties>
</file>