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81" r:id="rId6"/>
    <p:sldId id="279" r:id="rId7"/>
    <p:sldId id="284" r:id="rId8"/>
    <p:sldId id="283" r:id="rId9"/>
    <p:sldId id="28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mal Madni" initials="JM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428C13-5E1C-41FD-BF6E-A9FE1999AD9E}" v="640" dt="2024-03-01T04:23:40.651"/>
    <p1510:client id="{3537FA97-C4CD-A0F8-85A1-CF64204DFB88}" v="110" dt="2024-03-01T03:55:39.180"/>
    <p1510:client id="{3F650F9B-A2F7-5945-1DA6-574F032966DE}" v="126" dt="2024-03-01T04:16:33.332"/>
    <p1510:client id="{892DBD82-4579-BE86-A959-2AFFCC02D42A}" v="81" dt="2024-03-01T03:32:30.330"/>
    <p1510:client id="{A1D0F8B9-47B3-F6EB-81F0-48459006A65D}" v="92" dt="2024-03-01T03:35:05.53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15" d="100"/>
          <a:sy n="115" d="100"/>
        </p:scale>
        <p:origin x="72" y="5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DD7F2-13C2-46B0-BD0B-0FEA1DA065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C3F648-5F02-4CA4-A674-E98081AA9E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17253B-3287-44CB-9538-6A4CDCBEF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D2509-7175-4640-AB17-8F4885199472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5750D8-5872-471B-8A41-882BC1A4B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920B50-1DE7-4B05-AEEA-21162E3FB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CF89E-CD91-4E36-970D-B9B15E21D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867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DCB0D-FFA3-48D3-93E9-D6C943217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9BFB37-F6AB-400E-A033-F34CA4579C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F61622-50A6-434D-9E14-B9C28357F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D2509-7175-4640-AB17-8F4885199472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CA0F4D-CE3A-4A5D-AF45-8A070E6BE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E4138C-4C0C-45E1-8C26-9C1111AEF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CF89E-CD91-4E36-970D-B9B15E21D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113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911A1A-0077-4391-AB99-50F667CF23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CD12AE-3A1B-46FF-83A2-B42ADB4264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333797-5A85-4E8C-AD19-670529CFE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D2509-7175-4640-AB17-8F4885199472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BF7824-D11B-4EC4-B64C-D0AF8AB00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4FBAB-0144-4C74-AC80-5A0864E57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CF89E-CD91-4E36-970D-B9B15E21D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597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CD208-1D62-4C4D-BA34-F014DAC31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ACC055-6FED-4265-A6F9-1337B9682B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9CC892-8B84-4A27-9488-B96785E71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D2509-7175-4640-AB17-8F4885199472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D6AF9-DBFA-4B52-B227-FF295A1DC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3C08B6-60CF-4354-BE07-AE1FD692B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CF89E-CD91-4E36-970D-B9B15E21D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414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0CCF0-AD69-4FF9-B21F-8E2393806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51DB3E-A9A4-4A29-95CC-6B240DCE2A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88C19-7F2D-42C9-AE5E-203865FC2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D2509-7175-4640-AB17-8F4885199472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D8CB3-2FD3-400D-95F6-9C10BFAA2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19F2B8-897E-4236-97A8-8E3D32C26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CF89E-CD91-4E36-970D-B9B15E21D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709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C34EB-B5E6-406E-89C3-C9FFFDF68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3A021A-6191-4936-9625-BB327DC7F3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C7B857-8B3D-46F0-A927-4848345D00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F6A23F-EC2C-4791-8239-68BAB8EA3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D2509-7175-4640-AB17-8F4885199472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EF30CA-D2AA-459C-9333-181F68513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89C062-AE9E-4CF3-9A25-6D6BD2B1C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CF89E-CD91-4E36-970D-B9B15E21D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834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03430-B214-4C94-BFBD-5006E9CD2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F1241F-3EFB-4204-84F8-B2B566E9BF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9852F2-1B2F-48E8-981A-F13B03408E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16656D-2F23-4613-A97D-A66872379F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F2AE03-3BB1-4C7A-86AD-6496CA231A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DCF3E8-4D75-4040-A387-7ECCC4569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D2509-7175-4640-AB17-8F4885199472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A438EF-1EAA-4B1D-B597-A80AEB1C9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B0C75A-C906-4E60-8838-1EF089042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CF89E-CD91-4E36-970D-B9B15E21D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596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2ABAF-FA2E-4AC2-B313-4151FE643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25E2F5-78C3-47C2-BD4D-226E5833A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D2509-7175-4640-AB17-8F4885199472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649641-0774-46E2-A343-0E6A7EDAE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87F6DD-5DC5-447C-9047-C14031ABF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CF89E-CD91-4E36-970D-B9B15E21D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482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B11B54-4789-421F-88AF-28AD8C6DF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D2509-7175-4640-AB17-8F4885199472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39CC4C-0432-49E2-A0E2-E54FF57F4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74FC15-34FA-4BA8-8A09-F4C66C6C1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CF89E-CD91-4E36-970D-B9B15E21D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033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DBCE7-D960-4786-8DA7-FA6885CD0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B4AA4E-0871-4936-AF32-0A68A02060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0889D1-3EDE-4CB7-A9A2-E544F7F2D9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8201AC-BCC0-4C43-9B86-395A3E1DD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D2509-7175-4640-AB17-8F4885199472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18FFBA-89C6-4374-8DFA-85BDF1619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819E8D-5B59-4514-82E3-97BE3FE6B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CF89E-CD91-4E36-970D-B9B15E21D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085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4FBB1-04C7-4ABF-A013-9A651CC1A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022F25-35D9-41FE-AFC2-5E60D01EF0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9560D5-4406-4C43-91BB-FA4F12756B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DAE4EC-D73A-4601-BFB6-D14F34EE9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D2509-7175-4640-AB17-8F4885199472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254E5F-7ADF-4223-BDEC-0B58FEF4F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C5A3AA-0255-435D-93FB-CBFF08CD9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CF89E-CD91-4E36-970D-B9B15E21D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983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937A71-78F8-4D7E-9F74-CEA254FB9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F59CBE-65B8-45DE-9EC0-2B0369138A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DB5804-6EA3-4381-A3D2-B315E9934B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6D2509-7175-4640-AB17-8F4885199472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26EC5E-3F07-49F6-932C-C863CEE3CC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36573A-46F9-4DA9-A5BF-FBB5DF35F5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5CF89E-CD91-4E36-970D-B9B15E21D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907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stackify.com/application-performance-metrics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DE6A193-4755-479A-BC6F-A7EBCA73B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A26ACF55-6772-4296-B996-D894F57F89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9045" y="1530656"/>
            <a:ext cx="3789988" cy="3673628"/>
          </a:xfrm>
          <a:prstGeom prst="rect">
            <a:avLst/>
          </a:prstGeom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B8B8498-A488-40AF-99EB-F622ED9AD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8896786" cy="6858478"/>
          </a:xfrm>
          <a:custGeom>
            <a:avLst/>
            <a:gdLst>
              <a:gd name="connsiteX0" fmla="*/ 1472231 w 8896786"/>
              <a:gd name="connsiteY0" fmla="*/ 6858478 h 6858478"/>
              <a:gd name="connsiteX1" fmla="*/ 8896786 w 8896786"/>
              <a:gd name="connsiteY1" fmla="*/ 6858478 h 6858478"/>
              <a:gd name="connsiteX2" fmla="*/ 5720411 w 8896786"/>
              <a:gd name="connsiteY2" fmla="*/ 0 h 6858478"/>
              <a:gd name="connsiteX3" fmla="*/ 5714834 w 8896786"/>
              <a:gd name="connsiteY3" fmla="*/ 0 h 6858478"/>
              <a:gd name="connsiteX4" fmla="*/ 4648606 w 8896786"/>
              <a:gd name="connsiteY4" fmla="*/ 0 h 6858478"/>
              <a:gd name="connsiteX5" fmla="*/ 0 w 8896786"/>
              <a:gd name="connsiteY5" fmla="*/ 0 h 6858478"/>
              <a:gd name="connsiteX6" fmla="*/ 0 w 8896786"/>
              <a:gd name="connsiteY6" fmla="*/ 6857915 h 6858478"/>
              <a:gd name="connsiteX7" fmla="*/ 1472491 w 8896786"/>
              <a:gd name="connsiteY7" fmla="*/ 6857915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896786" h="6858478">
                <a:moveTo>
                  <a:pt x="1472231" y="6858478"/>
                </a:moveTo>
                <a:lnTo>
                  <a:pt x="8896786" y="6858478"/>
                </a:lnTo>
                <a:lnTo>
                  <a:pt x="5720411" y="0"/>
                </a:lnTo>
                <a:lnTo>
                  <a:pt x="5714834" y="0"/>
                </a:lnTo>
                <a:lnTo>
                  <a:pt x="4648606" y="0"/>
                </a:lnTo>
                <a:lnTo>
                  <a:pt x="0" y="0"/>
                </a:lnTo>
                <a:lnTo>
                  <a:pt x="0" y="6857915"/>
                </a:lnTo>
                <a:lnTo>
                  <a:pt x="1472491" y="6857915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2F033D07-FE42-4E5C-A00A-FFE1D42C0F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9"/>
            <a:ext cx="8096249" cy="6858479"/>
          </a:xfrm>
          <a:custGeom>
            <a:avLst/>
            <a:gdLst>
              <a:gd name="connsiteX0" fmla="*/ 0 w 8096249"/>
              <a:gd name="connsiteY0" fmla="*/ 6858479 h 6858479"/>
              <a:gd name="connsiteX1" fmla="*/ 2130297 w 8096249"/>
              <a:gd name="connsiteY1" fmla="*/ 6858479 h 6858479"/>
              <a:gd name="connsiteX2" fmla="*/ 2130297 w 8096249"/>
              <a:gd name="connsiteY2" fmla="*/ 6858478 h 6858479"/>
              <a:gd name="connsiteX3" fmla="*/ 8096249 w 8096249"/>
              <a:gd name="connsiteY3" fmla="*/ 6858478 h 6858479"/>
              <a:gd name="connsiteX4" fmla="*/ 4919874 w 8096249"/>
              <a:gd name="connsiteY4" fmla="*/ 0 h 6858479"/>
              <a:gd name="connsiteX5" fmla="*/ 4914297 w 8096249"/>
              <a:gd name="connsiteY5" fmla="*/ 0 h 6858479"/>
              <a:gd name="connsiteX6" fmla="*/ 3848069 w 8096249"/>
              <a:gd name="connsiteY6" fmla="*/ 0 h 6858479"/>
              <a:gd name="connsiteX7" fmla="*/ 18197 w 8096249"/>
              <a:gd name="connsiteY7" fmla="*/ 0 h 6858479"/>
              <a:gd name="connsiteX8" fmla="*/ 18197 w 8096249"/>
              <a:gd name="connsiteY8" fmla="*/ 479 h 6858479"/>
              <a:gd name="connsiteX9" fmla="*/ 0 w 8096249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96249" h="6858479">
                <a:moveTo>
                  <a:pt x="0" y="6858479"/>
                </a:moveTo>
                <a:lnTo>
                  <a:pt x="2130297" y="6858479"/>
                </a:lnTo>
                <a:lnTo>
                  <a:pt x="2130297" y="6858478"/>
                </a:lnTo>
                <a:lnTo>
                  <a:pt x="8096249" y="6858478"/>
                </a:lnTo>
                <a:lnTo>
                  <a:pt x="4919874" y="0"/>
                </a:lnTo>
                <a:lnTo>
                  <a:pt x="4914297" y="0"/>
                </a:lnTo>
                <a:lnTo>
                  <a:pt x="3848069" y="0"/>
                </a:lnTo>
                <a:lnTo>
                  <a:pt x="18197" y="0"/>
                </a:lnTo>
                <a:lnTo>
                  <a:pt x="18197" y="479"/>
                </a:lnTo>
                <a:lnTo>
                  <a:pt x="0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5EDCF1-8F84-40CC-B669-E7A8BC6305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877824"/>
            <a:ext cx="5294376" cy="3072384"/>
          </a:xfrm>
        </p:spPr>
        <p:txBody>
          <a:bodyPr anchor="b">
            <a:normAutofit/>
          </a:bodyPr>
          <a:lstStyle/>
          <a:p>
            <a:pPr algn="l"/>
            <a:r>
              <a:rPr lang="en-US" sz="5400" dirty="0"/>
              <a:t>STATUS REPORT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C56B7C-EFB6-4727-A951-A085D40B79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2" y="4096512"/>
            <a:ext cx="4167376" cy="1155525"/>
          </a:xfrm>
        </p:spPr>
        <p:txBody>
          <a:bodyPr anchor="t">
            <a:normAutofit fontScale="70000" lnSpcReduction="20000"/>
          </a:bodyPr>
          <a:lstStyle/>
          <a:p>
            <a:pPr algn="l"/>
            <a:r>
              <a:rPr lang="en-US" sz="1900" dirty="0"/>
              <a:t>Team Name: </a:t>
            </a:r>
            <a:r>
              <a:rPr lang="en-US" sz="1900" dirty="0" err="1"/>
              <a:t>Sharktooth</a:t>
            </a:r>
            <a:r>
              <a:rPr lang="en-US" sz="1900" dirty="0"/>
              <a:t> Software</a:t>
            </a:r>
          </a:p>
          <a:p>
            <a:pPr algn="l"/>
            <a:r>
              <a:rPr lang="en-US" sz="1900" dirty="0"/>
              <a:t>Team Members: Alexandru </a:t>
            </a:r>
            <a:r>
              <a:rPr lang="en-US" sz="1900" dirty="0" err="1"/>
              <a:t>Cioanca</a:t>
            </a:r>
            <a:r>
              <a:rPr lang="en-US" sz="1900" dirty="0"/>
              <a:t>, Andrew Dutton, Dustin Phan​, Gabriel Molina​, Roberto Carvalho </a:t>
            </a:r>
            <a:r>
              <a:rPr lang="en-US" sz="1900" dirty="0" err="1"/>
              <a:t>Brigagao</a:t>
            </a:r>
            <a:r>
              <a:rPr lang="en-US" sz="1900" dirty="0"/>
              <a:t>, Thuan Nguyen</a:t>
            </a:r>
          </a:p>
          <a:p>
            <a:pPr algn="l"/>
            <a:r>
              <a:rPr lang="en-US" sz="1900" dirty="0"/>
              <a:t>Date: 2/29/2024</a:t>
            </a:r>
          </a:p>
        </p:txBody>
      </p:sp>
    </p:spTree>
    <p:extLst>
      <p:ext uri="{BB962C8B-B14F-4D97-AF65-F5344CB8AC3E}">
        <p14:creationId xmlns:p14="http://schemas.microsoft.com/office/powerpoint/2010/main" val="2868476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52C62-96B7-4560-85D3-AD3745E46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245" y="84570"/>
            <a:ext cx="11378045" cy="1325563"/>
          </a:xfrm>
        </p:spPr>
        <p:txBody>
          <a:bodyPr>
            <a:normAutofit/>
          </a:bodyPr>
          <a:lstStyle/>
          <a:p>
            <a:pPr algn="ctr"/>
            <a:r>
              <a:rPr lang="en-US" sz="2800" b="1" u="sng" dirty="0"/>
              <a:t>Metrics* Table</a:t>
            </a:r>
            <a:br>
              <a:rPr lang="en-US" sz="1600" b="1" dirty="0"/>
            </a:br>
            <a:r>
              <a:rPr lang="en-US" sz="1600" b="1" dirty="0"/>
              <a:t>*A software metric is a measure of software characteristics that are quantifiable or countable. Software metrics are important for many reasons, including measuring </a:t>
            </a:r>
            <a:r>
              <a:rPr lang="en-US" sz="1600" b="1" dirty="0">
                <a:hlinkClick r:id="rId2"/>
              </a:rPr>
              <a:t>software performance</a:t>
            </a:r>
            <a:r>
              <a:rPr lang="en-US" sz="1600" b="1" dirty="0"/>
              <a:t>, planning work items, measuring productivity, and many other uses.</a:t>
            </a:r>
            <a:br>
              <a:rPr lang="en-US" sz="1600" b="1" dirty="0"/>
            </a:br>
            <a:r>
              <a:rPr lang="en-US" sz="1600" b="1" u="sng" dirty="0"/>
              <a:t>NOTE: Study each Metric’s definition and determine whether is </a:t>
            </a:r>
            <a:r>
              <a:rPr lang="en-US" sz="1600" b="1" u="sng" dirty="0" err="1"/>
              <a:t>is</a:t>
            </a:r>
            <a:r>
              <a:rPr lang="en-US" sz="1600" b="1" u="sng" dirty="0"/>
              <a:t> applicable to your project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8E922B6-0507-463F-8DC1-CBA50A8BAF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1201673"/>
              </p:ext>
            </p:extLst>
          </p:nvPr>
        </p:nvGraphicFramePr>
        <p:xfrm>
          <a:off x="1109675" y="1310421"/>
          <a:ext cx="9972650" cy="53047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7265">
                  <a:extLst>
                    <a:ext uri="{9D8B030D-6E8A-4147-A177-3AD203B41FA5}">
                      <a16:colId xmlns:a16="http://schemas.microsoft.com/office/drawing/2014/main" val="2763016085"/>
                    </a:ext>
                  </a:extLst>
                </a:gridCol>
                <a:gridCol w="997265">
                  <a:extLst>
                    <a:ext uri="{9D8B030D-6E8A-4147-A177-3AD203B41FA5}">
                      <a16:colId xmlns:a16="http://schemas.microsoft.com/office/drawing/2014/main" val="242495774"/>
                    </a:ext>
                  </a:extLst>
                </a:gridCol>
                <a:gridCol w="997265">
                  <a:extLst>
                    <a:ext uri="{9D8B030D-6E8A-4147-A177-3AD203B41FA5}">
                      <a16:colId xmlns:a16="http://schemas.microsoft.com/office/drawing/2014/main" val="2672897186"/>
                    </a:ext>
                  </a:extLst>
                </a:gridCol>
                <a:gridCol w="997265">
                  <a:extLst>
                    <a:ext uri="{9D8B030D-6E8A-4147-A177-3AD203B41FA5}">
                      <a16:colId xmlns:a16="http://schemas.microsoft.com/office/drawing/2014/main" val="3922363326"/>
                    </a:ext>
                  </a:extLst>
                </a:gridCol>
                <a:gridCol w="997265">
                  <a:extLst>
                    <a:ext uri="{9D8B030D-6E8A-4147-A177-3AD203B41FA5}">
                      <a16:colId xmlns:a16="http://schemas.microsoft.com/office/drawing/2014/main" val="578911786"/>
                    </a:ext>
                  </a:extLst>
                </a:gridCol>
                <a:gridCol w="997265">
                  <a:extLst>
                    <a:ext uri="{9D8B030D-6E8A-4147-A177-3AD203B41FA5}">
                      <a16:colId xmlns:a16="http://schemas.microsoft.com/office/drawing/2014/main" val="693089690"/>
                    </a:ext>
                  </a:extLst>
                </a:gridCol>
                <a:gridCol w="997265">
                  <a:extLst>
                    <a:ext uri="{9D8B030D-6E8A-4147-A177-3AD203B41FA5}">
                      <a16:colId xmlns:a16="http://schemas.microsoft.com/office/drawing/2014/main" val="3967069518"/>
                    </a:ext>
                  </a:extLst>
                </a:gridCol>
                <a:gridCol w="997265">
                  <a:extLst>
                    <a:ext uri="{9D8B030D-6E8A-4147-A177-3AD203B41FA5}">
                      <a16:colId xmlns:a16="http://schemas.microsoft.com/office/drawing/2014/main" val="856714712"/>
                    </a:ext>
                  </a:extLst>
                </a:gridCol>
                <a:gridCol w="997265">
                  <a:extLst>
                    <a:ext uri="{9D8B030D-6E8A-4147-A177-3AD203B41FA5}">
                      <a16:colId xmlns:a16="http://schemas.microsoft.com/office/drawing/2014/main" val="3760995691"/>
                    </a:ext>
                  </a:extLst>
                </a:gridCol>
                <a:gridCol w="997265">
                  <a:extLst>
                    <a:ext uri="{9D8B030D-6E8A-4147-A177-3AD203B41FA5}">
                      <a16:colId xmlns:a16="http://schemas.microsoft.com/office/drawing/2014/main" val="285296584"/>
                    </a:ext>
                  </a:extLst>
                </a:gridCol>
              </a:tblGrid>
              <a:tr h="43801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Week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Week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Week 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Week 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Week 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Week 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Week 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Week 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Week 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9568927"/>
                  </a:ext>
                </a:extLst>
              </a:tr>
              <a:tr h="691748"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/>
                        <a:t>CPI</a:t>
                      </a:r>
                    </a:p>
                    <a:p>
                      <a:pPr algn="ctr"/>
                      <a:endParaRPr lang="en-US" sz="17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938694"/>
                  </a:ext>
                </a:extLst>
              </a:tr>
              <a:tr h="691748"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/>
                        <a:t>RCM</a:t>
                      </a:r>
                    </a:p>
                    <a:p>
                      <a:pPr algn="ctr"/>
                      <a:r>
                        <a:rPr lang="en-US" sz="1200" b="1" dirty="0"/>
                        <a:t>(Business Application)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2817407"/>
                  </a:ext>
                </a:extLst>
              </a:tr>
              <a:tr h="691748"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/>
                        <a:t>Error Density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9580959"/>
                  </a:ext>
                </a:extLst>
              </a:tr>
              <a:tr h="691748"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/>
                        <a:t>MTTF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7377515"/>
                  </a:ext>
                </a:extLst>
              </a:tr>
              <a:tr h="691748"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/>
                        <a:t>MTTR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5692052"/>
                  </a:ext>
                </a:extLst>
              </a:tr>
              <a:tr h="691748"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/>
                        <a:t>AVAIL.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8593948"/>
                  </a:ext>
                </a:extLst>
              </a:tr>
              <a:tr h="691748"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/>
                        <a:t>SMI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29207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6335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52C62-96B7-4560-85D3-AD3745E46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Integrated Schedule (1 or 2 Slides)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08D0AB-4FCB-6AAE-32CF-B33F454374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40828"/>
            <a:ext cx="12192000" cy="377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890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BF00A-3C9B-88F0-EAAF-AA4B4842A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17524" cy="1339940"/>
          </a:xfrm>
        </p:spPr>
        <p:txBody>
          <a:bodyPr/>
          <a:lstStyle/>
          <a:p>
            <a:r>
              <a:rPr lang="en-US" dirty="0"/>
              <a:t>Overall Requirements Table</a:t>
            </a:r>
            <a:r>
              <a:rPr lang="en-US"/>
              <a:t> (Work in Progress)</a:t>
            </a:r>
            <a:endParaRPr lang="en-US" dirty="0"/>
          </a:p>
        </p:txBody>
      </p:sp>
      <p:pic>
        <p:nvPicPr>
          <p:cNvPr id="4" name="Picture 3" descr="A screenshot of a black box&#10;&#10;Description automatically generated">
            <a:extLst>
              <a:ext uri="{FF2B5EF4-FFF2-40B4-BE49-F238E27FC236}">
                <a16:creationId xmlns:a16="http://schemas.microsoft.com/office/drawing/2014/main" id="{B5808235-E2B7-171C-512B-AA092CEDB2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467" y="1547276"/>
            <a:ext cx="5707811" cy="4558339"/>
          </a:xfrm>
          <a:prstGeom prst="rect">
            <a:avLst/>
          </a:prstGeom>
        </p:spPr>
      </p:pic>
      <p:pic>
        <p:nvPicPr>
          <p:cNvPr id="5" name="Picture 4" descr="A screenshot of a web application&#10;&#10;Description automatically generated">
            <a:extLst>
              <a:ext uri="{FF2B5EF4-FFF2-40B4-BE49-F238E27FC236}">
                <a16:creationId xmlns:a16="http://schemas.microsoft.com/office/drawing/2014/main" id="{31D30EE7-C385-3170-A0B7-47B7BD9E17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1777" y="1545477"/>
            <a:ext cx="5616335" cy="454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1125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B8A65-9704-65C3-9DF9-09CA14C72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Gantt Chart 2/29/24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C65A7BB-A110-40BC-4954-AB24E84B9F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5115" y="1345095"/>
            <a:ext cx="9339268" cy="474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739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8CD73-0154-75F2-9C8B-0550128E8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767" y="365125"/>
            <a:ext cx="11263221" cy="1339940"/>
          </a:xfrm>
        </p:spPr>
        <p:txBody>
          <a:bodyPr/>
          <a:lstStyle/>
          <a:p>
            <a:r>
              <a:rPr lang="en-US" dirty="0"/>
              <a:t>What Everyone is Working on - week 2/29/2024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068192-18F6-34CF-D11E-F5D8E3CB6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17685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2800" dirty="0"/>
              <a:t>Alexandru </a:t>
            </a:r>
            <a:r>
              <a:rPr lang="en-US" sz="2800" dirty="0" err="1"/>
              <a:t>Cioanca</a:t>
            </a:r>
            <a:endParaRPr lang="en-US" sz="2800" dirty="0"/>
          </a:p>
          <a:p>
            <a:pPr lvl="1"/>
            <a:r>
              <a:rPr lang="en-US" dirty="0">
                <a:ea typeface="Calibri"/>
                <a:cs typeface="Calibri"/>
              </a:rPr>
              <a:t>Brainstorming Use-Cases/Diagrams</a:t>
            </a:r>
          </a:p>
          <a:p>
            <a:pPr algn="l"/>
            <a:r>
              <a:rPr lang="en-US" sz="2800" dirty="0"/>
              <a:t>Andrew Dutton</a:t>
            </a:r>
            <a:endParaRPr lang="en-US" sz="2800" dirty="0">
              <a:ea typeface="Calibri"/>
              <a:cs typeface="Calibri"/>
            </a:endParaRPr>
          </a:p>
          <a:p>
            <a:pPr lvl="1"/>
            <a:r>
              <a:rPr lang="en-US" dirty="0"/>
              <a:t>Working on updating Gantt Chart</a:t>
            </a:r>
            <a:endParaRPr lang="en-US" dirty="0">
              <a:ea typeface="Calibri"/>
              <a:cs typeface="Calibri"/>
            </a:endParaRPr>
          </a:p>
          <a:p>
            <a:pPr lvl="1"/>
            <a:r>
              <a:rPr lang="en-US" dirty="0">
                <a:ea typeface="Calibri"/>
                <a:cs typeface="Calibri"/>
              </a:rPr>
              <a:t>Working on updating CPI, RCM, SCM</a:t>
            </a:r>
          </a:p>
          <a:p>
            <a:pPr algn="l"/>
            <a:r>
              <a:rPr lang="en-US" sz="2800" dirty="0"/>
              <a:t>Dustin Phan​</a:t>
            </a:r>
            <a:endParaRPr lang="en-US" sz="2800" dirty="0">
              <a:ea typeface="Calibri"/>
              <a:cs typeface="Calibri"/>
            </a:endParaRPr>
          </a:p>
          <a:p>
            <a:pPr lvl="1"/>
            <a:r>
              <a:rPr lang="en-US" dirty="0">
                <a:ea typeface="Calibri"/>
                <a:cs typeface="Calibri"/>
              </a:rPr>
              <a:t>Requirements Management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0B31821-0E9F-C9BD-A51C-CB43F615D848}"/>
              </a:ext>
            </a:extLst>
          </p:cNvPr>
          <p:cNvSpPr txBox="1">
            <a:spLocks/>
          </p:cNvSpPr>
          <p:nvPr/>
        </p:nvSpPr>
        <p:spPr>
          <a:xfrm>
            <a:off x="6443869" y="1825625"/>
            <a:ext cx="5145157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Gabriel Molina​</a:t>
            </a:r>
          </a:p>
          <a:p>
            <a:pPr lvl="1"/>
            <a:r>
              <a:rPr lang="en-US" dirty="0"/>
              <a:t>Fleshing out requirements</a:t>
            </a:r>
          </a:p>
          <a:p>
            <a:r>
              <a:rPr lang="en-US" dirty="0"/>
              <a:t>Roberto Carvalho </a:t>
            </a:r>
            <a:r>
              <a:rPr lang="en-US" dirty="0" err="1"/>
              <a:t>Brigagao</a:t>
            </a:r>
            <a:endParaRPr lang="en-US" dirty="0"/>
          </a:p>
          <a:p>
            <a:pPr lvl="1"/>
            <a:r>
              <a:rPr lang="en-US" dirty="0"/>
              <a:t>Working on User Stories</a:t>
            </a:r>
          </a:p>
          <a:p>
            <a:r>
              <a:rPr lang="en-US" dirty="0"/>
              <a:t>Thuan Nguyen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pPr lvl="1"/>
            <a:r>
              <a:rPr lang="en-US" dirty="0">
                <a:ea typeface="Calibri" panose="020F0502020204030204"/>
                <a:cs typeface="Calibri" panose="020F0502020204030204"/>
              </a:rPr>
              <a:t>Requirements Management</a:t>
            </a:r>
          </a:p>
        </p:txBody>
      </p:sp>
    </p:spTree>
    <p:extLst>
      <p:ext uri="{BB962C8B-B14F-4D97-AF65-F5344CB8AC3E}">
        <p14:creationId xmlns:p14="http://schemas.microsoft.com/office/powerpoint/2010/main" val="10866031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81F154757184F43BA52CE86881EA819" ma:contentTypeVersion="13" ma:contentTypeDescription="Create a new document." ma:contentTypeScope="" ma:versionID="9d94a645f2130c5e16bede891e571fd0">
  <xsd:schema xmlns:xsd="http://www.w3.org/2001/XMLSchema" xmlns:xs="http://www.w3.org/2001/XMLSchema" xmlns:p="http://schemas.microsoft.com/office/2006/metadata/properties" xmlns:ns3="c5bce405-8758-4dc6-98d6-2b6a48b3b830" xmlns:ns4="563757dc-21ec-4026-8860-76aaf78db67e" targetNamespace="http://schemas.microsoft.com/office/2006/metadata/properties" ma:root="true" ma:fieldsID="41097a85dece5d34c086c9f38bf20c6a" ns3:_="" ns4:_="">
    <xsd:import namespace="c5bce405-8758-4dc6-98d6-2b6a48b3b830"/>
    <xsd:import namespace="563757dc-21ec-4026-8860-76aaf78db67e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MediaServiceSystemTags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5bce405-8758-4dc6-98d6-2b6a48b3b830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5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6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3757dc-21ec-4026-8860-76aaf78db67e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c5bce405-8758-4dc6-98d6-2b6a48b3b830" xsi:nil="true"/>
  </documentManagement>
</p:properties>
</file>

<file path=customXml/itemProps1.xml><?xml version="1.0" encoding="utf-8"?>
<ds:datastoreItem xmlns:ds="http://schemas.openxmlformats.org/officeDocument/2006/customXml" ds:itemID="{C6D23F1C-79AE-4417-9870-AAF9B903A92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029E169-740B-447F-B633-86E4644B050E}">
  <ds:schemaRefs>
    <ds:schemaRef ds:uri="563757dc-21ec-4026-8860-76aaf78db67e"/>
    <ds:schemaRef ds:uri="c5bce405-8758-4dc6-98d6-2b6a48b3b83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68879C50-9B21-4BFE-84EA-33BC1F2B4179}">
  <ds:schemaRefs>
    <ds:schemaRef ds:uri="http://schemas.openxmlformats.org/package/2006/metadata/core-properties"/>
    <ds:schemaRef ds:uri="http://purl.org/dc/elements/1.1/"/>
    <ds:schemaRef ds:uri="http://purl.org/dc/dcmitype/"/>
    <ds:schemaRef ds:uri="http://schemas.microsoft.com/office/2006/documentManagement/types"/>
    <ds:schemaRef ds:uri="http://schemas.microsoft.com/office/2006/metadata/properties"/>
    <ds:schemaRef ds:uri="563757dc-21ec-4026-8860-76aaf78db67e"/>
    <ds:schemaRef ds:uri="c5bce405-8758-4dc6-98d6-2b6a48b3b830"/>
    <ds:schemaRef ds:uri="http://schemas.microsoft.com/office/infopath/2007/PartnerControls"/>
    <ds:schemaRef ds:uri="http://www.w3.org/XML/1998/namespac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2579</TotalTime>
  <Words>246</Words>
  <Application>Microsoft Office PowerPoint</Application>
  <PresentationFormat>Widescreen</PresentationFormat>
  <Paragraphs>60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STATUS REPORT</vt:lpstr>
      <vt:lpstr>Metrics* Table *A software metric is a measure of software characteristics that are quantifiable or countable. Software metrics are important for many reasons, including measuring software performance, planning work items, measuring productivity, and many other uses. NOTE: Study each Metric’s definition and determine whether is is applicable to your project</vt:lpstr>
      <vt:lpstr>Integrated Schedule (1 or 2 Slides) </vt:lpstr>
      <vt:lpstr>Overall Requirements Table (Work in Progress)</vt:lpstr>
      <vt:lpstr>Gantt Chart 2/29/24</vt:lpstr>
      <vt:lpstr>What Everyone is Working on - week 2/29/2024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 &amp; Why Software Project Management?</dc:title>
  <dc:creator>Jamal Madni</dc:creator>
  <cp:lastModifiedBy>Andrew</cp:lastModifiedBy>
  <cp:revision>253</cp:revision>
  <dcterms:created xsi:type="dcterms:W3CDTF">2021-01-26T03:54:19Z</dcterms:created>
  <dcterms:modified xsi:type="dcterms:W3CDTF">2024-03-01T04:23:40Z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0x010100981F154757184F43BA52CE86881EA819</vt:lpwstr>
  </property>
</Properties>
</file>