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31"/>
  </p:notesMasterIdLst>
  <p:sldIdLst>
    <p:sldId id="256" r:id="rId2"/>
    <p:sldId id="257" r:id="rId3"/>
    <p:sldId id="258" r:id="rId4"/>
    <p:sldId id="259" r:id="rId5"/>
    <p:sldId id="260" r:id="rId6"/>
    <p:sldId id="299" r:id="rId7"/>
    <p:sldId id="300" r:id="rId8"/>
    <p:sldId id="262" r:id="rId9"/>
    <p:sldId id="266" r:id="rId10"/>
    <p:sldId id="268" r:id="rId11"/>
    <p:sldId id="301" r:id="rId12"/>
    <p:sldId id="292" r:id="rId13"/>
    <p:sldId id="302" r:id="rId14"/>
    <p:sldId id="294" r:id="rId15"/>
    <p:sldId id="295" r:id="rId16"/>
    <p:sldId id="296" r:id="rId17"/>
    <p:sldId id="297" r:id="rId18"/>
    <p:sldId id="298" r:id="rId19"/>
    <p:sldId id="281" r:id="rId20"/>
    <p:sldId id="282" r:id="rId21"/>
    <p:sldId id="284" r:id="rId22"/>
    <p:sldId id="304" r:id="rId23"/>
    <p:sldId id="305" r:id="rId24"/>
    <p:sldId id="303" r:id="rId25"/>
    <p:sldId id="307" r:id="rId26"/>
    <p:sldId id="293" r:id="rId27"/>
    <p:sldId id="288" r:id="rId28"/>
    <p:sldId id="306"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4" d="100"/>
          <a:sy n="64" d="100"/>
        </p:scale>
        <p:origin x="97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2BE4-D751-4F88-9E7F-57C5095F0E8D}" type="datetimeFigureOut">
              <a:rPr lang="en-IN" smtClean="0"/>
              <a:t>06-06-2024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81B6E-32B0-47B9-8F21-AC51E2290089}" type="slidenum">
              <a:rPr lang="en-IN" smtClean="0"/>
              <a:t>‹#›</a:t>
            </a:fld>
            <a:endParaRPr lang="en-IN"/>
          </a:p>
        </p:txBody>
      </p:sp>
    </p:spTree>
    <p:extLst>
      <p:ext uri="{BB962C8B-B14F-4D97-AF65-F5344CB8AC3E}">
        <p14:creationId xmlns:p14="http://schemas.microsoft.com/office/powerpoint/2010/main" val="146992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181B6E-32B0-47B9-8F21-AC51E2290089}" type="slidenum">
              <a:rPr lang="en-IN" smtClean="0"/>
              <a:t>24</a:t>
            </a:fld>
            <a:endParaRPr lang="en-IN"/>
          </a:p>
        </p:txBody>
      </p:sp>
    </p:spTree>
    <p:extLst>
      <p:ext uri="{BB962C8B-B14F-4D97-AF65-F5344CB8AC3E}">
        <p14:creationId xmlns:p14="http://schemas.microsoft.com/office/powerpoint/2010/main" val="402495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181B6E-32B0-47B9-8F21-AC51E2290089}" type="slidenum">
              <a:rPr lang="en-IN" smtClean="0"/>
              <a:t>25</a:t>
            </a:fld>
            <a:endParaRPr lang="en-IN"/>
          </a:p>
        </p:txBody>
      </p:sp>
    </p:spTree>
    <p:extLst>
      <p:ext uri="{BB962C8B-B14F-4D97-AF65-F5344CB8AC3E}">
        <p14:creationId xmlns:p14="http://schemas.microsoft.com/office/powerpoint/2010/main" val="12098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811686-1860-42A6-ACDA-8068413361B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82976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811686-1860-42A6-ACDA-8068413361B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424542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811686-1860-42A6-ACDA-8068413361B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9F9068-1063-486D-816D-8997D65E050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956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811686-1860-42A6-ACDA-8068413361B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3137250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811686-1860-42A6-ACDA-8068413361B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9F9068-1063-486D-816D-8997D65E050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78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811686-1860-42A6-ACDA-8068413361B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2169026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11686-1860-42A6-ACDA-8068413361B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2144101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11686-1860-42A6-ACDA-8068413361B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15790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11686-1860-42A6-ACDA-8068413361B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358285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811686-1860-42A6-ACDA-8068413361B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359445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811686-1860-42A6-ACDA-8068413361B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109670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811686-1860-42A6-ACDA-8068413361BC}" type="datetimeFigureOut">
              <a:rPr lang="en-IN" smtClean="0"/>
              <a:t>06-06-2024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329677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811686-1860-42A6-ACDA-8068413361BC}" type="datetimeFigureOut">
              <a:rPr lang="en-IN" smtClean="0"/>
              <a:t>06-06-2024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133630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11686-1860-42A6-ACDA-8068413361BC}" type="datetimeFigureOut">
              <a:rPr lang="en-IN" smtClean="0"/>
              <a:t>06-06-2024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94677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811686-1860-42A6-ACDA-8068413361B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242516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811686-1860-42A6-ACDA-8068413361B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9F9068-1063-486D-816D-8997D65E0505}" type="slidenum">
              <a:rPr lang="en-IN" smtClean="0"/>
              <a:t>‹#›</a:t>
            </a:fld>
            <a:endParaRPr lang="en-IN"/>
          </a:p>
        </p:txBody>
      </p:sp>
    </p:spTree>
    <p:extLst>
      <p:ext uri="{BB962C8B-B14F-4D97-AF65-F5344CB8AC3E}">
        <p14:creationId xmlns:p14="http://schemas.microsoft.com/office/powerpoint/2010/main" val="294528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C811686-1860-42A6-ACDA-8068413361BC}" type="datetimeFigureOut">
              <a:rPr lang="en-IN" smtClean="0"/>
              <a:t>06-06-2024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B9F9068-1063-486D-816D-8997D65E0505}" type="slidenum">
              <a:rPr lang="en-IN" smtClean="0"/>
              <a:t>‹#›</a:t>
            </a:fld>
            <a:endParaRPr lang="en-IN"/>
          </a:p>
        </p:txBody>
      </p:sp>
    </p:spTree>
    <p:extLst>
      <p:ext uri="{BB962C8B-B14F-4D97-AF65-F5344CB8AC3E}">
        <p14:creationId xmlns:p14="http://schemas.microsoft.com/office/powerpoint/2010/main" val="41620870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21E3-D37D-E432-10C7-CDF29889E69B}"/>
              </a:ext>
            </a:extLst>
          </p:cNvPr>
          <p:cNvSpPr>
            <a:spLocks noGrp="1"/>
          </p:cNvSpPr>
          <p:nvPr>
            <p:ph type="ctrTitle"/>
          </p:nvPr>
        </p:nvSpPr>
        <p:spPr>
          <a:xfrm>
            <a:off x="478301" y="285136"/>
            <a:ext cx="10224858" cy="462116"/>
          </a:xfrm>
        </p:spPr>
        <p:txBody>
          <a:bodyPr>
            <a:normAutofit/>
          </a:bodyPr>
          <a:lstStyle/>
          <a:p>
            <a:r>
              <a:rPr lang="en-US" sz="2000" dirty="0">
                <a:solidFill>
                  <a:srgbClr val="00B050"/>
                </a:solidFill>
              </a:rPr>
              <a:t>                             Prediction of shuttle Landing using classification models  </a:t>
            </a:r>
            <a:endParaRPr lang="en-IN" sz="2000" dirty="0">
              <a:solidFill>
                <a:srgbClr val="00B050"/>
              </a:solidFill>
            </a:endParaRPr>
          </a:p>
        </p:txBody>
      </p:sp>
      <p:sp>
        <p:nvSpPr>
          <p:cNvPr id="3" name="Subtitle 2">
            <a:extLst>
              <a:ext uri="{FF2B5EF4-FFF2-40B4-BE49-F238E27FC236}">
                <a16:creationId xmlns:a16="http://schemas.microsoft.com/office/drawing/2014/main" id="{F2B74EDF-5652-7013-453D-56F9F0B5567E}"/>
              </a:ext>
            </a:extLst>
          </p:cNvPr>
          <p:cNvSpPr>
            <a:spLocks noGrp="1"/>
          </p:cNvSpPr>
          <p:nvPr>
            <p:ph type="subTitle" idx="1"/>
          </p:nvPr>
        </p:nvSpPr>
        <p:spPr>
          <a:xfrm>
            <a:off x="126609" y="884904"/>
            <a:ext cx="10928243" cy="4463844"/>
          </a:xfrm>
        </p:spPr>
        <p:txBody>
          <a:bodyPr>
            <a:normAutofit lnSpcReduction="10000"/>
          </a:bodyPr>
          <a:lstStyle/>
          <a:p>
            <a:endParaRPr lang="en-US" dirty="0"/>
          </a:p>
          <a:p>
            <a:endParaRPr lang="en-IN" dirty="0"/>
          </a:p>
          <a:p>
            <a:endParaRPr lang="en-IN" dirty="0"/>
          </a:p>
          <a:p>
            <a:pPr lvl="0" algn="ctr" defTabSz="457200">
              <a:spcBef>
                <a:spcPts val="0"/>
              </a:spcBef>
              <a:spcAft>
                <a:spcPts val="0"/>
              </a:spcAft>
              <a:buClrTx/>
              <a:buSzTx/>
            </a:pPr>
            <a:r>
              <a:rPr lang="en-IN" sz="2000" dirty="0">
                <a:solidFill>
                  <a:srgbClr val="00B0F0"/>
                </a:solidFill>
                <a:latin typeface="Times New Roman" pitchFamily="18" charset="0"/>
                <a:cs typeface="Times New Roman" pitchFamily="18" charset="0"/>
              </a:rPr>
              <a:t>Department of Computer Science and Engineering</a:t>
            </a:r>
          </a:p>
          <a:p>
            <a:pPr lvl="0" algn="ctr" defTabSz="457200">
              <a:spcBef>
                <a:spcPts val="1000"/>
              </a:spcBef>
              <a:spcAft>
                <a:spcPts val="0"/>
              </a:spcAft>
              <a:buClrTx/>
              <a:buSzTx/>
            </a:pPr>
            <a:r>
              <a:rPr lang="en-IN" sz="1800" dirty="0">
                <a:solidFill>
                  <a:srgbClr val="00B0F0"/>
                </a:solidFill>
                <a:latin typeface="Times New Roman" pitchFamily="18" charset="0"/>
                <a:cs typeface="Times New Roman" pitchFamily="18" charset="0"/>
              </a:rPr>
              <a:t>    Seshadri Rao </a:t>
            </a:r>
            <a:r>
              <a:rPr lang="en-IN" sz="1800" dirty="0" err="1">
                <a:solidFill>
                  <a:srgbClr val="00B0F0"/>
                </a:solidFill>
                <a:latin typeface="Times New Roman" pitchFamily="18" charset="0"/>
                <a:cs typeface="Times New Roman" pitchFamily="18" charset="0"/>
              </a:rPr>
              <a:t>Gudlavalleru</a:t>
            </a:r>
            <a:r>
              <a:rPr lang="en-IN" sz="1800" dirty="0">
                <a:solidFill>
                  <a:srgbClr val="00B0F0"/>
                </a:solidFill>
                <a:latin typeface="Times New Roman" pitchFamily="18" charset="0"/>
                <a:cs typeface="Times New Roman" pitchFamily="18" charset="0"/>
              </a:rPr>
              <a:t> Engineering College, </a:t>
            </a:r>
            <a:r>
              <a:rPr lang="en-IN" sz="1800" dirty="0" err="1">
                <a:solidFill>
                  <a:srgbClr val="00B0F0"/>
                </a:solidFill>
                <a:latin typeface="Times New Roman" pitchFamily="18" charset="0"/>
                <a:cs typeface="Times New Roman" pitchFamily="18" charset="0"/>
              </a:rPr>
              <a:t>Gudlavalleru</a:t>
            </a:r>
            <a:endParaRPr lang="en-IN" sz="1800" dirty="0">
              <a:solidFill>
                <a:srgbClr val="00B0F0"/>
              </a:solidFill>
              <a:latin typeface="Times New Roman" pitchFamily="18" charset="0"/>
              <a:cs typeface="Times New Roman" pitchFamily="18" charset="0"/>
            </a:endParaRPr>
          </a:p>
          <a:p>
            <a:pPr lvl="0" algn="ctr" defTabSz="457200">
              <a:spcBef>
                <a:spcPts val="1000"/>
              </a:spcBef>
              <a:spcAft>
                <a:spcPts val="0"/>
              </a:spcAft>
              <a:buClrTx/>
              <a:buSzTx/>
            </a:pPr>
            <a:r>
              <a:rPr lang="en-IN" sz="1800" b="1" dirty="0">
                <a:solidFill>
                  <a:srgbClr val="C00000"/>
                </a:solidFill>
                <a:latin typeface="Times New Roman" pitchFamily="18" charset="0"/>
                <a:cs typeface="Times New Roman" pitchFamily="18" charset="0"/>
              </a:rPr>
              <a:t>Under the Guidance of</a:t>
            </a:r>
          </a:p>
          <a:p>
            <a:pPr lvl="0" algn="ctr" defTabSz="457200">
              <a:spcBef>
                <a:spcPts val="1000"/>
              </a:spcBef>
              <a:spcAft>
                <a:spcPts val="0"/>
              </a:spcAft>
              <a:buClrTx/>
              <a:buSzTx/>
            </a:pPr>
            <a:r>
              <a:rPr lang="en-IN" sz="1800" b="1" dirty="0" err="1">
                <a:solidFill>
                  <a:srgbClr val="C00000"/>
                </a:solidFill>
                <a:latin typeface="Times New Roman" pitchFamily="18" charset="0"/>
                <a:cs typeface="Times New Roman" pitchFamily="18" charset="0"/>
              </a:rPr>
              <a:t>DR.G.Sridevi</a:t>
            </a:r>
            <a:r>
              <a:rPr lang="en-IN" sz="1800" b="1" dirty="0">
                <a:solidFill>
                  <a:srgbClr val="C00000"/>
                </a:solidFill>
                <a:latin typeface="Times New Roman" pitchFamily="18" charset="0"/>
                <a:cs typeface="Times New Roman" pitchFamily="18" charset="0"/>
              </a:rPr>
              <a:t> </a:t>
            </a:r>
            <a:r>
              <a:rPr lang="en-IN" sz="1400" b="1" dirty="0" err="1">
                <a:solidFill>
                  <a:srgbClr val="C00000"/>
                </a:solidFill>
                <a:latin typeface="Times New Roman" pitchFamily="18" charset="0"/>
                <a:cs typeface="Times New Roman" pitchFamily="18" charset="0"/>
              </a:rPr>
              <a:t>Mtech,ph.d</a:t>
            </a:r>
            <a:endParaRPr lang="en-IN" sz="1400" b="1" dirty="0">
              <a:solidFill>
                <a:srgbClr val="C00000"/>
              </a:solidFill>
              <a:latin typeface="Times New Roman" pitchFamily="18" charset="0"/>
              <a:cs typeface="Times New Roman" pitchFamily="18" charset="0"/>
            </a:endParaRPr>
          </a:p>
          <a:p>
            <a:pPr lvl="0" algn="ctr" defTabSz="457200">
              <a:spcBef>
                <a:spcPts val="1000"/>
              </a:spcBef>
              <a:spcAft>
                <a:spcPts val="0"/>
              </a:spcAft>
              <a:buClrTx/>
              <a:buSzTx/>
            </a:pPr>
            <a:r>
              <a:rPr lang="en-IN" sz="2000" b="1" dirty="0">
                <a:solidFill>
                  <a:srgbClr val="C00000"/>
                </a:solidFill>
                <a:latin typeface="Times New Roman" pitchFamily="18" charset="0"/>
                <a:cs typeface="Times New Roman" pitchFamily="18" charset="0"/>
              </a:rPr>
              <a:t>BY</a:t>
            </a:r>
          </a:p>
          <a:p>
            <a:pPr>
              <a:spcBef>
                <a:spcPts val="725"/>
              </a:spcBef>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Ch.Nikhitha</a:t>
            </a:r>
            <a:r>
              <a:rPr lang="en-US" sz="1800" b="1" dirty="0">
                <a:effectLst/>
                <a:latin typeface="Times New Roman" panose="02020603050405020304" pitchFamily="18" charset="0"/>
                <a:ea typeface="Times New Roman" panose="02020603050405020304" pitchFamily="18" charset="0"/>
              </a:rPr>
              <a:t>(21481A0545)</a:t>
            </a:r>
            <a:endParaRPr lang="en-IN" sz="1800" dirty="0">
              <a:effectLst/>
              <a:latin typeface="Times New Roman" panose="02020603050405020304" pitchFamily="18" charset="0"/>
              <a:ea typeface="Times New Roman" panose="02020603050405020304" pitchFamily="18" charset="0"/>
            </a:endParaRPr>
          </a:p>
          <a:p>
            <a:pPr>
              <a:spcBef>
                <a:spcPts val="725"/>
              </a:spcBef>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Ch.Sri</a:t>
            </a:r>
            <a:r>
              <a:rPr lang="en-US" sz="1800" b="1" dirty="0">
                <a:effectLst/>
                <a:latin typeface="Times New Roman" panose="02020603050405020304" pitchFamily="18" charset="0"/>
                <a:ea typeface="Times New Roman" panose="02020603050405020304" pitchFamily="18" charset="0"/>
              </a:rPr>
              <a:t> Datta(21481A0547)</a:t>
            </a:r>
          </a:p>
          <a:p>
            <a:pPr>
              <a:spcBef>
                <a:spcPts val="725"/>
              </a:spcBef>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D.Udaya</a:t>
            </a:r>
            <a:r>
              <a:rPr lang="en-US" sz="1800" b="1" dirty="0">
                <a:effectLst/>
                <a:latin typeface="Times New Roman" panose="02020603050405020304" pitchFamily="18" charset="0"/>
                <a:ea typeface="Times New Roman" panose="02020603050405020304" pitchFamily="18" charset="0"/>
              </a:rPr>
              <a:t> Bindu(21481A0553)</a:t>
            </a:r>
            <a:endParaRPr lang="en-IN" sz="1800" dirty="0">
              <a:latin typeface="Times New Roman" panose="02020603050405020304" pitchFamily="18" charset="0"/>
              <a:ea typeface="Times New Roman" panose="02020603050405020304" pitchFamily="18" charset="0"/>
            </a:endParaRPr>
          </a:p>
          <a:p>
            <a:pPr>
              <a:spcBef>
                <a:spcPts val="725"/>
              </a:spcBef>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B.Smily</a:t>
            </a:r>
            <a:r>
              <a:rPr lang="en-US" sz="1800" b="1" dirty="0">
                <a:effectLst/>
                <a:latin typeface="Times New Roman" panose="02020603050405020304" pitchFamily="18" charset="0"/>
                <a:ea typeface="Times New Roman" panose="02020603050405020304" pitchFamily="18" charset="0"/>
              </a:rPr>
              <a:t>(21481A0515)</a:t>
            </a:r>
            <a:endParaRPr lang="en-IN" sz="2000" b="1" dirty="0">
              <a:solidFill>
                <a:srgbClr val="C00000"/>
              </a:solidFill>
              <a:latin typeface="Times New Roman" pitchFamily="18" charset="0"/>
              <a:cs typeface="Times New Roman" pitchFamily="18" charset="0"/>
            </a:endParaRPr>
          </a:p>
          <a:p>
            <a:pPr lvl="0" algn="ctr" defTabSz="457200">
              <a:spcBef>
                <a:spcPts val="1000"/>
              </a:spcBef>
              <a:spcAft>
                <a:spcPts val="0"/>
              </a:spcAft>
              <a:buClrTx/>
              <a:buSzTx/>
            </a:pPr>
            <a:endParaRPr lang="en-IN" sz="1600" b="1" dirty="0">
              <a:solidFill>
                <a:srgbClr val="C00000"/>
              </a:solidFill>
              <a:latin typeface="Times New Roman" pitchFamily="18" charset="0"/>
              <a:cs typeface="Times New Roman" pitchFamily="18" charset="0"/>
            </a:endParaRPr>
          </a:p>
          <a:p>
            <a:endParaRPr lang="en-IN" dirty="0"/>
          </a:p>
        </p:txBody>
      </p:sp>
      <p:pic>
        <p:nvPicPr>
          <p:cNvPr id="4" name="Picture 2">
            <a:extLst>
              <a:ext uri="{FF2B5EF4-FFF2-40B4-BE49-F238E27FC236}">
                <a16:creationId xmlns:a16="http://schemas.microsoft.com/office/drawing/2014/main" id="{F0EEA340-A8AB-4FC9-6B7F-585E4B577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755" y="747253"/>
            <a:ext cx="1377950" cy="112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5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276F62-B063-4320-A998-06497F4EADC7}"/>
              </a:ext>
            </a:extLst>
          </p:cNvPr>
          <p:cNvSpPr>
            <a:spLocks noGrp="1"/>
          </p:cNvSpPr>
          <p:nvPr>
            <p:ph type="title"/>
          </p:nvPr>
        </p:nvSpPr>
        <p:spPr>
          <a:xfrm>
            <a:off x="3143250" y="1049338"/>
            <a:ext cx="7200900" cy="508000"/>
          </a:xfrm>
        </p:spPr>
        <p:txBody>
          <a:bodyPr>
            <a:normAutofit fontScale="90000"/>
          </a:bodyPr>
          <a:lstStyle/>
          <a:p>
            <a:pPr algn="l"/>
            <a:r>
              <a:rPr lang="en-US" dirty="0"/>
              <a:t>Main Features</a:t>
            </a:r>
            <a:endParaRPr lang="en-IN" dirty="0"/>
          </a:p>
        </p:txBody>
      </p:sp>
      <p:sp>
        <p:nvSpPr>
          <p:cNvPr id="5" name="Content Placeholder 4">
            <a:extLst>
              <a:ext uri="{FF2B5EF4-FFF2-40B4-BE49-F238E27FC236}">
                <a16:creationId xmlns:a16="http://schemas.microsoft.com/office/drawing/2014/main" id="{F6B4654E-429D-4A88-B9D5-D7BE1711CEBE}"/>
              </a:ext>
            </a:extLst>
          </p:cNvPr>
          <p:cNvSpPr>
            <a:spLocks noGrp="1"/>
          </p:cNvSpPr>
          <p:nvPr>
            <p:ph sz="half" idx="1"/>
          </p:nvPr>
        </p:nvSpPr>
        <p:spPr/>
        <p:txBody>
          <a:bodyPr>
            <a:normAutofit/>
          </a:bodyPr>
          <a:lstStyle/>
          <a:p>
            <a:pPr algn="l">
              <a:buFont typeface="+mj-lt"/>
              <a:buAutoNum type="arabicPeriod"/>
            </a:pPr>
            <a:r>
              <a:rPr lang="en-US" sz="2000" dirty="0">
                <a:solidFill>
                  <a:srgbClr val="0D0D0D"/>
                </a:solidFill>
                <a:latin typeface="Söhne"/>
              </a:rPr>
              <a:t>Visual Programming Interface</a:t>
            </a:r>
          </a:p>
          <a:p>
            <a:pPr algn="l">
              <a:buFont typeface="+mj-lt"/>
              <a:buAutoNum type="arabicPeriod"/>
            </a:pPr>
            <a:r>
              <a:rPr lang="en-US" sz="2000" dirty="0">
                <a:solidFill>
                  <a:srgbClr val="0D0D0D"/>
                </a:solidFill>
                <a:latin typeface="Söhne"/>
              </a:rPr>
              <a:t>Data Visualization</a:t>
            </a:r>
          </a:p>
          <a:p>
            <a:pPr algn="l">
              <a:buFont typeface="+mj-lt"/>
              <a:buAutoNum type="arabicPeriod"/>
            </a:pPr>
            <a:r>
              <a:rPr lang="en-US" sz="2000" dirty="0">
                <a:solidFill>
                  <a:srgbClr val="0D0D0D"/>
                </a:solidFill>
                <a:latin typeface="Söhne"/>
              </a:rPr>
              <a:t>Data Preprocessing</a:t>
            </a:r>
          </a:p>
          <a:p>
            <a:pPr algn="l">
              <a:buFont typeface="+mj-lt"/>
              <a:buAutoNum type="arabicPeriod"/>
            </a:pPr>
            <a:r>
              <a:rPr lang="en-US" sz="2000" dirty="0">
                <a:solidFill>
                  <a:srgbClr val="0D0D0D"/>
                </a:solidFill>
                <a:latin typeface="Söhne"/>
              </a:rPr>
              <a:t>Machine Learning Algorithms</a:t>
            </a:r>
          </a:p>
          <a:p>
            <a:pPr algn="l">
              <a:buFont typeface="+mj-lt"/>
              <a:buAutoNum type="arabicPeriod"/>
            </a:pPr>
            <a:r>
              <a:rPr lang="en-US" sz="2000" dirty="0">
                <a:solidFill>
                  <a:srgbClr val="0D0D0D"/>
                </a:solidFill>
                <a:latin typeface="Söhne"/>
              </a:rPr>
              <a:t>Evaluation and Validation</a:t>
            </a:r>
          </a:p>
          <a:p>
            <a:pPr algn="l">
              <a:buFont typeface="+mj-lt"/>
              <a:buAutoNum type="arabicPeriod"/>
            </a:pPr>
            <a:r>
              <a:rPr lang="en-US" sz="2000" dirty="0">
                <a:solidFill>
                  <a:srgbClr val="0D0D0D"/>
                </a:solidFill>
                <a:latin typeface="Söhne"/>
              </a:rPr>
              <a:t>Integration with Python</a:t>
            </a:r>
          </a:p>
          <a:p>
            <a:pPr algn="l">
              <a:buFont typeface="+mj-lt"/>
              <a:buAutoNum type="arabicPeriod"/>
            </a:pPr>
            <a:r>
              <a:rPr lang="en-US" sz="2000" dirty="0">
                <a:solidFill>
                  <a:srgbClr val="0D0D0D"/>
                </a:solidFill>
                <a:latin typeface="Söhne"/>
              </a:rPr>
              <a:t>Educational and Research Tools</a:t>
            </a:r>
          </a:p>
          <a:p>
            <a:endParaRPr lang="en-IN" dirty="0"/>
          </a:p>
        </p:txBody>
      </p:sp>
      <p:pic>
        <p:nvPicPr>
          <p:cNvPr id="7" name="Content Placeholder 6">
            <a:extLst>
              <a:ext uri="{FF2B5EF4-FFF2-40B4-BE49-F238E27FC236}">
                <a16:creationId xmlns:a16="http://schemas.microsoft.com/office/drawing/2014/main" id="{FC47711E-65C9-4074-9E59-EB65C85CE67B}"/>
              </a:ext>
            </a:extLst>
          </p:cNvPr>
          <p:cNvPicPr>
            <a:picLocks noGrp="1" noChangeAspect="1"/>
          </p:cNvPicPr>
          <p:nvPr>
            <p:ph sz="half" idx="2"/>
          </p:nvPr>
        </p:nvPicPr>
        <p:blipFill>
          <a:blip r:embed="rId2"/>
          <a:stretch>
            <a:fillRect/>
          </a:stretch>
        </p:blipFill>
        <p:spPr>
          <a:xfrm>
            <a:off x="7348173" y="2136775"/>
            <a:ext cx="2223228" cy="3767138"/>
          </a:xfrm>
          <a:prstGeom prst="rect">
            <a:avLst/>
          </a:prstGeom>
        </p:spPr>
      </p:pic>
    </p:spTree>
    <p:extLst>
      <p:ext uri="{BB962C8B-B14F-4D97-AF65-F5344CB8AC3E}">
        <p14:creationId xmlns:p14="http://schemas.microsoft.com/office/powerpoint/2010/main" val="27355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4E0A-AB99-4981-B99D-141EB847CDDB}"/>
              </a:ext>
            </a:extLst>
          </p:cNvPr>
          <p:cNvSpPr>
            <a:spLocks noGrp="1"/>
          </p:cNvSpPr>
          <p:nvPr>
            <p:ph type="title"/>
          </p:nvPr>
        </p:nvSpPr>
        <p:spPr>
          <a:xfrm>
            <a:off x="2174388" y="1049338"/>
            <a:ext cx="8169762" cy="508000"/>
          </a:xfrm>
        </p:spPr>
        <p:txBody>
          <a:bodyPr>
            <a:normAutofit fontScale="90000"/>
          </a:bodyPr>
          <a:lstStyle/>
          <a:p>
            <a:pPr algn="l"/>
            <a:r>
              <a:rPr lang="en-US" sz="2800" dirty="0"/>
              <a:t>Orange Tool Interface </a:t>
            </a:r>
            <a:endParaRPr lang="en-IN" sz="2800" dirty="0"/>
          </a:p>
        </p:txBody>
      </p:sp>
      <p:pic>
        <p:nvPicPr>
          <p:cNvPr id="4" name="Content Placeholder 3">
            <a:extLst>
              <a:ext uri="{FF2B5EF4-FFF2-40B4-BE49-F238E27FC236}">
                <a16:creationId xmlns:a16="http://schemas.microsoft.com/office/drawing/2014/main" id="{8B1D3992-A1FE-47CF-BC94-46DA3DCCE3C7}"/>
              </a:ext>
            </a:extLst>
          </p:cNvPr>
          <p:cNvPicPr>
            <a:picLocks noGrp="1"/>
          </p:cNvPicPr>
          <p:nvPr>
            <p:ph idx="1"/>
          </p:nvPr>
        </p:nvPicPr>
        <p:blipFill>
          <a:blip r:embed="rId2"/>
          <a:stretch>
            <a:fillRect/>
          </a:stretch>
        </p:blipFill>
        <p:spPr>
          <a:xfrm>
            <a:off x="3467100" y="2274434"/>
            <a:ext cx="6591300" cy="3496583"/>
          </a:xfrm>
          <a:prstGeom prst="rect">
            <a:avLst/>
          </a:prstGeom>
        </p:spPr>
      </p:pic>
    </p:spTree>
    <p:extLst>
      <p:ext uri="{BB962C8B-B14F-4D97-AF65-F5344CB8AC3E}">
        <p14:creationId xmlns:p14="http://schemas.microsoft.com/office/powerpoint/2010/main" val="251545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A81774-6697-BBBF-BA3C-CF45EF8E4B35}"/>
              </a:ext>
            </a:extLst>
          </p:cNvPr>
          <p:cNvSpPr txBox="1"/>
          <p:nvPr/>
        </p:nvSpPr>
        <p:spPr>
          <a:xfrm>
            <a:off x="1740876" y="532786"/>
            <a:ext cx="6098344" cy="369332"/>
          </a:xfrm>
          <a:prstGeom prst="rect">
            <a:avLst/>
          </a:prstGeom>
          <a:noFill/>
        </p:spPr>
        <p:txBody>
          <a:bodyPr wrap="square">
            <a:spAutoFit/>
          </a:bodyPr>
          <a:lstStyle/>
          <a:p>
            <a:r>
              <a:rPr lang="en-US" sz="1800" b="1" dirty="0"/>
              <a:t>Data Table Representation</a:t>
            </a:r>
          </a:p>
        </p:txBody>
      </p:sp>
      <p:pic>
        <p:nvPicPr>
          <p:cNvPr id="9" name="Picture 8">
            <a:extLst>
              <a:ext uri="{FF2B5EF4-FFF2-40B4-BE49-F238E27FC236}">
                <a16:creationId xmlns:a16="http://schemas.microsoft.com/office/drawing/2014/main" id="{C81C12FD-1C23-C773-B4E0-8CE14CFFE38B}"/>
              </a:ext>
            </a:extLst>
          </p:cNvPr>
          <p:cNvPicPr>
            <a:picLocks noChangeAspect="1"/>
          </p:cNvPicPr>
          <p:nvPr/>
        </p:nvPicPr>
        <p:blipFill>
          <a:blip r:embed="rId2"/>
          <a:stretch>
            <a:fillRect/>
          </a:stretch>
        </p:blipFill>
        <p:spPr>
          <a:xfrm>
            <a:off x="3070493" y="920224"/>
            <a:ext cx="8048625" cy="5545250"/>
          </a:xfrm>
          <a:prstGeom prst="rect">
            <a:avLst/>
          </a:prstGeom>
        </p:spPr>
      </p:pic>
    </p:spTree>
    <p:extLst>
      <p:ext uri="{BB962C8B-B14F-4D97-AF65-F5344CB8AC3E}">
        <p14:creationId xmlns:p14="http://schemas.microsoft.com/office/powerpoint/2010/main" val="142661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DD09-22E1-845F-4F1D-3F996D78C32F}"/>
              </a:ext>
            </a:extLst>
          </p:cNvPr>
          <p:cNvSpPr>
            <a:spLocks noGrp="1"/>
          </p:cNvSpPr>
          <p:nvPr>
            <p:ph type="title"/>
          </p:nvPr>
        </p:nvSpPr>
        <p:spPr/>
        <p:txBody>
          <a:bodyPr/>
          <a:lstStyle/>
          <a:p>
            <a:r>
              <a:rPr lang="en-US" dirty="0"/>
              <a:t>Data Set Attributes</a:t>
            </a:r>
          </a:p>
        </p:txBody>
      </p:sp>
      <p:sp>
        <p:nvSpPr>
          <p:cNvPr id="3" name="Content Placeholder 2">
            <a:extLst>
              <a:ext uri="{FF2B5EF4-FFF2-40B4-BE49-F238E27FC236}">
                <a16:creationId xmlns:a16="http://schemas.microsoft.com/office/drawing/2014/main" id="{4909D6E4-DD04-946A-0AC2-1DABF2F2553C}"/>
              </a:ext>
            </a:extLst>
          </p:cNvPr>
          <p:cNvSpPr>
            <a:spLocks noGrp="1"/>
          </p:cNvSpPr>
          <p:nvPr>
            <p:ph idx="1"/>
          </p:nvPr>
        </p:nvSpPr>
        <p:spPr/>
        <p:txBody>
          <a:bodyPr/>
          <a:lstStyle/>
          <a:p>
            <a:pPr marL="0" indent="0">
              <a:buNone/>
            </a:pPr>
            <a:r>
              <a:rPr lang="en-US" sz="1800" b="0" dirty="0">
                <a:effectLst/>
                <a:latin typeface="Times New Roman" panose="02020603050405020304" pitchFamily="18" charset="0"/>
                <a:ea typeface="Times New Roman" panose="02020603050405020304" pitchFamily="18" charset="0"/>
              </a:rPr>
              <a:t>1.STABILITY</a:t>
            </a:r>
            <a:endParaRPr lang="en-US" sz="1800" dirty="0">
              <a:latin typeface="Times New Roman" panose="02020603050405020304" pitchFamily="18" charset="0"/>
              <a:ea typeface="Times New Roman" panose="02020603050405020304" pitchFamily="18" charset="0"/>
            </a:endParaRPr>
          </a:p>
          <a:p>
            <a:pPr marL="0" indent="0">
              <a:buNone/>
            </a:pPr>
            <a:r>
              <a:rPr lang="en-US" sz="1800" b="0" dirty="0">
                <a:effectLst/>
                <a:latin typeface="Times New Roman" panose="02020603050405020304" pitchFamily="18" charset="0"/>
                <a:ea typeface="Times New Roman" panose="02020603050405020304" pitchFamily="18" charset="0"/>
              </a:rPr>
              <a:t>2. SERR</a:t>
            </a:r>
          </a:p>
          <a:p>
            <a:pPr marL="0" indent="0">
              <a:buNone/>
            </a:pPr>
            <a:r>
              <a:rPr lang="en-US" sz="1800" dirty="0">
                <a:latin typeface="Times New Roman" panose="02020603050405020304" pitchFamily="18" charset="0"/>
                <a:ea typeface="Times New Roman" panose="02020603050405020304" pitchFamily="18" charset="0"/>
              </a:rPr>
              <a:t>3.</a:t>
            </a:r>
            <a:r>
              <a:rPr lang="en-US" sz="1800" b="0" dirty="0">
                <a:effectLst/>
                <a:latin typeface="Times New Roman" panose="02020603050405020304" pitchFamily="18" charset="0"/>
                <a:ea typeface="Times New Roman" panose="02020603050405020304" pitchFamily="18" charset="0"/>
              </a:rPr>
              <a:t> SIGN</a:t>
            </a:r>
          </a:p>
          <a:p>
            <a:pPr marL="0" indent="0">
              <a:buNone/>
            </a:pPr>
            <a:r>
              <a:rPr lang="en-US" sz="1800" dirty="0">
                <a:latin typeface="Times New Roman" panose="02020603050405020304" pitchFamily="18" charset="0"/>
                <a:ea typeface="Times New Roman" panose="02020603050405020304" pitchFamily="18" charset="0"/>
              </a:rPr>
              <a:t>4.</a:t>
            </a:r>
            <a:r>
              <a:rPr lang="en-US" sz="1800" b="0" dirty="0">
                <a:effectLst/>
                <a:latin typeface="Times New Roman" panose="02020603050405020304" pitchFamily="18" charset="0"/>
                <a:ea typeface="Times New Roman" panose="02020603050405020304" pitchFamily="18" charset="0"/>
              </a:rPr>
              <a:t> WIND</a:t>
            </a:r>
          </a:p>
          <a:p>
            <a:pPr marL="0" indent="0">
              <a:buNone/>
            </a:pPr>
            <a:r>
              <a:rPr lang="en-US" sz="1800" dirty="0">
                <a:latin typeface="Times New Roman" panose="02020603050405020304" pitchFamily="18" charset="0"/>
                <a:ea typeface="Times New Roman" panose="02020603050405020304" pitchFamily="18" charset="0"/>
              </a:rPr>
              <a:t>5.</a:t>
            </a:r>
            <a:r>
              <a:rPr lang="en-US" sz="1800" b="0" dirty="0">
                <a:effectLst/>
                <a:latin typeface="Times New Roman" panose="02020603050405020304" pitchFamily="18" charset="0"/>
                <a:ea typeface="Times New Roman" panose="02020603050405020304" pitchFamily="18" charset="0"/>
              </a:rPr>
              <a:t> MAGNITUDE</a:t>
            </a:r>
          </a:p>
          <a:p>
            <a:pPr marL="0" indent="0">
              <a:buNone/>
            </a:pPr>
            <a:r>
              <a:rPr lang="en-US" sz="1800" dirty="0">
                <a:latin typeface="Times New Roman" panose="02020603050405020304" pitchFamily="18" charset="0"/>
                <a:ea typeface="Times New Roman" panose="02020603050405020304" pitchFamily="18" charset="0"/>
              </a:rPr>
              <a:t>6.</a:t>
            </a:r>
            <a:r>
              <a:rPr lang="en-US" sz="1800" b="0" dirty="0">
                <a:effectLst/>
                <a:latin typeface="Times New Roman" panose="02020603050405020304" pitchFamily="18" charset="0"/>
                <a:ea typeface="Times New Roman" panose="02020603050405020304" pitchFamily="18" charset="0"/>
              </a:rPr>
              <a:t> VISIBILITY</a:t>
            </a:r>
          </a:p>
          <a:p>
            <a:pPr marL="0" indent="0">
              <a:buNone/>
            </a:pPr>
            <a:r>
              <a:rPr lang="en-US" sz="1800" dirty="0">
                <a:latin typeface="Times New Roman" panose="02020603050405020304" pitchFamily="18" charset="0"/>
                <a:ea typeface="Times New Roman" panose="02020603050405020304" pitchFamily="18" charset="0"/>
              </a:rPr>
              <a:t>7.</a:t>
            </a:r>
            <a:r>
              <a:rPr lang="en-US" sz="1800" b="0" dirty="0">
                <a:effectLst/>
                <a:latin typeface="Times New Roman" panose="02020603050405020304" pitchFamily="18" charset="0"/>
                <a:ea typeface="Times New Roman" panose="02020603050405020304" pitchFamily="18" charset="0"/>
              </a:rPr>
              <a:t> CLASS</a:t>
            </a:r>
            <a:endParaRPr lang="en-IN" sz="18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7071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A348-F556-4D33-EDC4-F88A5A6B3F5F}"/>
              </a:ext>
            </a:extLst>
          </p:cNvPr>
          <p:cNvSpPr>
            <a:spLocks noGrp="1"/>
          </p:cNvSpPr>
          <p:nvPr>
            <p:ph type="title"/>
          </p:nvPr>
        </p:nvSpPr>
        <p:spPr/>
        <p:txBody>
          <a:bodyPr/>
          <a:lstStyle/>
          <a:p>
            <a:r>
              <a:rPr lang="en-US" dirty="0"/>
              <a:t>Model Before Preprocessing</a:t>
            </a:r>
          </a:p>
        </p:txBody>
      </p:sp>
      <p:pic>
        <p:nvPicPr>
          <p:cNvPr id="7" name="Content Placeholder 6">
            <a:extLst>
              <a:ext uri="{FF2B5EF4-FFF2-40B4-BE49-F238E27FC236}">
                <a16:creationId xmlns:a16="http://schemas.microsoft.com/office/drawing/2014/main" id="{ABB6E18D-8932-DF44-7B94-84C2AEC2F943}"/>
              </a:ext>
            </a:extLst>
          </p:cNvPr>
          <p:cNvPicPr>
            <a:picLocks noGrp="1" noChangeAspect="1"/>
          </p:cNvPicPr>
          <p:nvPr>
            <p:ph idx="1"/>
          </p:nvPr>
        </p:nvPicPr>
        <p:blipFill>
          <a:blip r:embed="rId2"/>
          <a:stretch>
            <a:fillRect/>
          </a:stretch>
        </p:blipFill>
        <p:spPr>
          <a:xfrm>
            <a:off x="3496309" y="2133600"/>
            <a:ext cx="7101207" cy="3778250"/>
          </a:xfrm>
        </p:spPr>
      </p:pic>
    </p:spTree>
    <p:extLst>
      <p:ext uri="{BB962C8B-B14F-4D97-AF65-F5344CB8AC3E}">
        <p14:creationId xmlns:p14="http://schemas.microsoft.com/office/powerpoint/2010/main" val="134504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4EA7-9E04-DA30-3DFB-05E61A58553C}"/>
              </a:ext>
            </a:extLst>
          </p:cNvPr>
          <p:cNvSpPr>
            <a:spLocks noGrp="1"/>
          </p:cNvSpPr>
          <p:nvPr>
            <p:ph type="title"/>
          </p:nvPr>
        </p:nvSpPr>
        <p:spPr/>
        <p:txBody>
          <a:bodyPr>
            <a:normAutofit/>
          </a:bodyPr>
          <a:lstStyle/>
          <a:p>
            <a:r>
              <a:rPr lang="en-US" sz="3200" dirty="0"/>
              <a:t>Model Performance Before Preprocessing </a:t>
            </a:r>
          </a:p>
        </p:txBody>
      </p:sp>
      <p:sp>
        <p:nvSpPr>
          <p:cNvPr id="3" name="Content Placeholder 2">
            <a:extLst>
              <a:ext uri="{FF2B5EF4-FFF2-40B4-BE49-F238E27FC236}">
                <a16:creationId xmlns:a16="http://schemas.microsoft.com/office/drawing/2014/main" id="{5424D562-4DF8-F99A-3430-1666D06BD5CF}"/>
              </a:ext>
            </a:extLst>
          </p:cNvPr>
          <p:cNvSpPr>
            <a:spLocks noGrp="1"/>
          </p:cNvSpPr>
          <p:nvPr>
            <p:ph idx="1"/>
          </p:nvPr>
        </p:nvSpPr>
        <p:spPr/>
        <p:txBody>
          <a:bodyPr>
            <a:normAutofit/>
          </a:bodyPr>
          <a:lstStyle/>
          <a:p>
            <a:r>
              <a:rPr lang="en-US" sz="2400" dirty="0"/>
              <a:t>Test And Score                             Confusion Matrix</a:t>
            </a:r>
          </a:p>
          <a:p>
            <a:endParaRPr lang="en-US" sz="2400" dirty="0"/>
          </a:p>
        </p:txBody>
      </p:sp>
      <p:pic>
        <p:nvPicPr>
          <p:cNvPr id="5" name="Picture 4">
            <a:extLst>
              <a:ext uri="{FF2B5EF4-FFF2-40B4-BE49-F238E27FC236}">
                <a16:creationId xmlns:a16="http://schemas.microsoft.com/office/drawing/2014/main" id="{94B9CE05-A014-111A-DE1B-2763E2ED4154}"/>
              </a:ext>
            </a:extLst>
          </p:cNvPr>
          <p:cNvPicPr>
            <a:picLocks noChangeAspect="1"/>
          </p:cNvPicPr>
          <p:nvPr/>
        </p:nvPicPr>
        <p:blipFill>
          <a:blip r:embed="rId2"/>
          <a:stretch>
            <a:fillRect/>
          </a:stretch>
        </p:blipFill>
        <p:spPr>
          <a:xfrm>
            <a:off x="2589212" y="3138622"/>
            <a:ext cx="3609975" cy="1955891"/>
          </a:xfrm>
          <a:prstGeom prst="rect">
            <a:avLst/>
          </a:prstGeom>
        </p:spPr>
      </p:pic>
      <p:pic>
        <p:nvPicPr>
          <p:cNvPr id="7" name="Picture 6">
            <a:extLst>
              <a:ext uri="{FF2B5EF4-FFF2-40B4-BE49-F238E27FC236}">
                <a16:creationId xmlns:a16="http://schemas.microsoft.com/office/drawing/2014/main" id="{3AD8460E-56A8-4968-C810-C83198658A8A}"/>
              </a:ext>
            </a:extLst>
          </p:cNvPr>
          <p:cNvPicPr>
            <a:picLocks noChangeAspect="1"/>
          </p:cNvPicPr>
          <p:nvPr/>
        </p:nvPicPr>
        <p:blipFill>
          <a:blip r:embed="rId3"/>
          <a:stretch>
            <a:fillRect/>
          </a:stretch>
        </p:blipFill>
        <p:spPr>
          <a:xfrm>
            <a:off x="7236958" y="3129095"/>
            <a:ext cx="3857625" cy="1781175"/>
          </a:xfrm>
          <a:prstGeom prst="rect">
            <a:avLst/>
          </a:prstGeom>
        </p:spPr>
      </p:pic>
    </p:spTree>
    <p:extLst>
      <p:ext uri="{BB962C8B-B14F-4D97-AF65-F5344CB8AC3E}">
        <p14:creationId xmlns:p14="http://schemas.microsoft.com/office/powerpoint/2010/main" val="922030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FF46-BDFD-4D53-A0F9-6D1A98DB3081}"/>
              </a:ext>
            </a:extLst>
          </p:cNvPr>
          <p:cNvSpPr>
            <a:spLocks noGrp="1"/>
          </p:cNvSpPr>
          <p:nvPr>
            <p:ph type="title"/>
          </p:nvPr>
        </p:nvSpPr>
        <p:spPr/>
        <p:txBody>
          <a:bodyPr/>
          <a:lstStyle/>
          <a:p>
            <a:r>
              <a:rPr lang="en-US" dirty="0"/>
              <a:t>Model Visualization</a:t>
            </a:r>
          </a:p>
        </p:txBody>
      </p:sp>
      <p:sp>
        <p:nvSpPr>
          <p:cNvPr id="3" name="Content Placeholder 2">
            <a:extLst>
              <a:ext uri="{FF2B5EF4-FFF2-40B4-BE49-F238E27FC236}">
                <a16:creationId xmlns:a16="http://schemas.microsoft.com/office/drawing/2014/main" id="{1E4BCDDA-85B7-089B-FC37-D656490DCA69}"/>
              </a:ext>
            </a:extLst>
          </p:cNvPr>
          <p:cNvSpPr>
            <a:spLocks noGrp="1"/>
          </p:cNvSpPr>
          <p:nvPr>
            <p:ph idx="1"/>
          </p:nvPr>
        </p:nvSpPr>
        <p:spPr/>
        <p:txBody>
          <a:bodyPr/>
          <a:lstStyle/>
          <a:p>
            <a:r>
              <a:rPr lang="en-US" sz="2400" dirty="0"/>
              <a:t>Decision Tree                                    Scatter Plot</a:t>
            </a:r>
            <a:endParaRPr lang="en-IN" sz="2400" dirty="0"/>
          </a:p>
          <a:p>
            <a:endParaRPr lang="en-US" dirty="0"/>
          </a:p>
        </p:txBody>
      </p:sp>
      <p:pic>
        <p:nvPicPr>
          <p:cNvPr id="5" name="Picture 4">
            <a:extLst>
              <a:ext uri="{FF2B5EF4-FFF2-40B4-BE49-F238E27FC236}">
                <a16:creationId xmlns:a16="http://schemas.microsoft.com/office/drawing/2014/main" id="{1679369D-B025-1CA6-F841-F25D101377D5}"/>
              </a:ext>
            </a:extLst>
          </p:cNvPr>
          <p:cNvPicPr>
            <a:picLocks noChangeAspect="1"/>
          </p:cNvPicPr>
          <p:nvPr/>
        </p:nvPicPr>
        <p:blipFill>
          <a:blip r:embed="rId2"/>
          <a:stretch>
            <a:fillRect/>
          </a:stretch>
        </p:blipFill>
        <p:spPr>
          <a:xfrm>
            <a:off x="1278664" y="3321336"/>
            <a:ext cx="5213576" cy="2821126"/>
          </a:xfrm>
          <a:prstGeom prst="rect">
            <a:avLst/>
          </a:prstGeom>
        </p:spPr>
      </p:pic>
      <p:pic>
        <p:nvPicPr>
          <p:cNvPr id="7" name="Picture 6">
            <a:extLst>
              <a:ext uri="{FF2B5EF4-FFF2-40B4-BE49-F238E27FC236}">
                <a16:creationId xmlns:a16="http://schemas.microsoft.com/office/drawing/2014/main" id="{130F9CE5-ED84-4647-3ABD-84D25BDF75AB}"/>
              </a:ext>
            </a:extLst>
          </p:cNvPr>
          <p:cNvPicPr>
            <a:picLocks noChangeAspect="1"/>
          </p:cNvPicPr>
          <p:nvPr/>
        </p:nvPicPr>
        <p:blipFill>
          <a:blip r:embed="rId3"/>
          <a:stretch>
            <a:fillRect/>
          </a:stretch>
        </p:blipFill>
        <p:spPr>
          <a:xfrm>
            <a:off x="6648994" y="3237866"/>
            <a:ext cx="5447211" cy="2929074"/>
          </a:xfrm>
          <a:prstGeom prst="rect">
            <a:avLst/>
          </a:prstGeom>
        </p:spPr>
      </p:pic>
    </p:spTree>
    <p:extLst>
      <p:ext uri="{BB962C8B-B14F-4D97-AF65-F5344CB8AC3E}">
        <p14:creationId xmlns:p14="http://schemas.microsoft.com/office/powerpoint/2010/main" val="3613437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81D9-5882-7D22-EF4D-8986FFA43531}"/>
              </a:ext>
            </a:extLst>
          </p:cNvPr>
          <p:cNvSpPr>
            <a:spLocks noGrp="1"/>
          </p:cNvSpPr>
          <p:nvPr>
            <p:ph type="title"/>
          </p:nvPr>
        </p:nvSpPr>
        <p:spPr/>
        <p:txBody>
          <a:bodyPr>
            <a:normAutofit/>
          </a:bodyPr>
          <a:lstStyle/>
          <a:p>
            <a:r>
              <a:rPr lang="en-US" sz="2800" dirty="0"/>
              <a:t>Rank</a:t>
            </a:r>
          </a:p>
        </p:txBody>
      </p:sp>
      <p:sp>
        <p:nvSpPr>
          <p:cNvPr id="3" name="Content Placeholder 2">
            <a:extLst>
              <a:ext uri="{FF2B5EF4-FFF2-40B4-BE49-F238E27FC236}">
                <a16:creationId xmlns:a16="http://schemas.microsoft.com/office/drawing/2014/main" id="{DC1E5E8E-2818-F2F0-E598-2CCEFDA5DE3C}"/>
              </a:ext>
            </a:extLst>
          </p:cNvPr>
          <p:cNvSpPr>
            <a:spLocks noGrp="1"/>
          </p:cNvSpPr>
          <p:nvPr>
            <p:ph idx="1"/>
          </p:nvPr>
        </p:nvSpPr>
        <p:spPr>
          <a:xfrm>
            <a:off x="2589212" y="1423850"/>
            <a:ext cx="8915400" cy="4487371"/>
          </a:xfrm>
        </p:spPr>
        <p:txBody>
          <a:bodyPr/>
          <a:lstStyle/>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46CA65B8-F007-EEE0-D1F9-A0D9FEE3DAD1}"/>
              </a:ext>
            </a:extLst>
          </p:cNvPr>
          <p:cNvPicPr>
            <a:picLocks noChangeAspect="1"/>
          </p:cNvPicPr>
          <p:nvPr/>
        </p:nvPicPr>
        <p:blipFill>
          <a:blip r:embed="rId2"/>
          <a:stretch>
            <a:fillRect/>
          </a:stretch>
        </p:blipFill>
        <p:spPr>
          <a:xfrm>
            <a:off x="2589212" y="1904999"/>
            <a:ext cx="7756571" cy="2385647"/>
          </a:xfrm>
          <a:prstGeom prst="rect">
            <a:avLst/>
          </a:prstGeom>
        </p:spPr>
      </p:pic>
      <p:pic>
        <p:nvPicPr>
          <p:cNvPr id="8" name="Picture 7">
            <a:extLst>
              <a:ext uri="{FF2B5EF4-FFF2-40B4-BE49-F238E27FC236}">
                <a16:creationId xmlns:a16="http://schemas.microsoft.com/office/drawing/2014/main" id="{3FBF3F5B-4A1F-2F0F-A61E-655120BBCA13}"/>
              </a:ext>
            </a:extLst>
          </p:cNvPr>
          <p:cNvPicPr>
            <a:picLocks noChangeAspect="1"/>
          </p:cNvPicPr>
          <p:nvPr/>
        </p:nvPicPr>
        <p:blipFill>
          <a:blip r:embed="rId3"/>
          <a:stretch>
            <a:fillRect/>
          </a:stretch>
        </p:blipFill>
        <p:spPr>
          <a:xfrm>
            <a:off x="2906882" y="4648496"/>
            <a:ext cx="6223049" cy="1006716"/>
          </a:xfrm>
          <a:prstGeom prst="rect">
            <a:avLst/>
          </a:prstGeom>
        </p:spPr>
      </p:pic>
    </p:spTree>
    <p:extLst>
      <p:ext uri="{BB962C8B-B14F-4D97-AF65-F5344CB8AC3E}">
        <p14:creationId xmlns:p14="http://schemas.microsoft.com/office/powerpoint/2010/main" val="2517340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038F-5055-7A5B-D335-A27F960911B2}"/>
              </a:ext>
            </a:extLst>
          </p:cNvPr>
          <p:cNvSpPr>
            <a:spLocks noGrp="1"/>
          </p:cNvSpPr>
          <p:nvPr>
            <p:ph type="title"/>
          </p:nvPr>
        </p:nvSpPr>
        <p:spPr/>
        <p:txBody>
          <a:bodyPr/>
          <a:lstStyle/>
          <a:p>
            <a:r>
              <a:rPr lang="en-US" dirty="0"/>
              <a:t>Pre Processing Techniques</a:t>
            </a:r>
          </a:p>
        </p:txBody>
      </p:sp>
      <p:sp>
        <p:nvSpPr>
          <p:cNvPr id="3" name="Content Placeholder 2">
            <a:extLst>
              <a:ext uri="{FF2B5EF4-FFF2-40B4-BE49-F238E27FC236}">
                <a16:creationId xmlns:a16="http://schemas.microsoft.com/office/drawing/2014/main" id="{5F25CBC3-A68C-45E8-84B0-CE040B4B691D}"/>
              </a:ext>
            </a:extLst>
          </p:cNvPr>
          <p:cNvSpPr>
            <a:spLocks noGrp="1"/>
          </p:cNvSpPr>
          <p:nvPr>
            <p:ph idx="1"/>
          </p:nvPr>
        </p:nvSpPr>
        <p:spPr/>
        <p:txBody>
          <a:bodyPr>
            <a:normAutofit fontScale="85000" lnSpcReduction="10000"/>
          </a:bodyPr>
          <a:lstStyle/>
          <a:p>
            <a:r>
              <a:rPr lang="en-US" sz="1800" b="1" dirty="0"/>
              <a:t>Data Cleaning</a:t>
            </a:r>
            <a:r>
              <a:rPr lang="en-US" sz="1800" dirty="0"/>
              <a:t>: Removing or correcting errors, inconsistencies, or irrelevant data from the dataset.</a:t>
            </a:r>
          </a:p>
          <a:p>
            <a:r>
              <a:rPr lang="en-US" sz="1800" b="1" dirty="0"/>
              <a:t>Data Transformation</a:t>
            </a:r>
            <a:r>
              <a:rPr lang="en-US" sz="1800" dirty="0"/>
              <a:t>: Converting data into a suitable format for analysis, such as scaling or encoding categorical variables.</a:t>
            </a:r>
          </a:p>
          <a:p>
            <a:r>
              <a:rPr lang="en-US" sz="1800" b="1" dirty="0"/>
              <a:t>Data Normalization</a:t>
            </a:r>
            <a:r>
              <a:rPr lang="en-US" sz="1800" dirty="0"/>
              <a:t>: Rescaling numeric attributes to a common scale to prevent one variable from dominating others.</a:t>
            </a:r>
          </a:p>
          <a:p>
            <a:r>
              <a:rPr lang="en-US" sz="1800" b="1" dirty="0"/>
              <a:t>Data Discretization</a:t>
            </a:r>
            <a:r>
              <a:rPr lang="en-US" sz="1800" dirty="0"/>
              <a:t>: Converting continuous data into discrete intervals or bins, simplifying analysis and interpretation.</a:t>
            </a:r>
          </a:p>
          <a:p>
            <a:r>
              <a:rPr lang="en-US" sz="1800" b="1" dirty="0"/>
              <a:t>Feature Selection</a:t>
            </a:r>
            <a:r>
              <a:rPr lang="en-US" sz="1800" dirty="0"/>
              <a:t>: Selecting the most relevant and informative features from the dataset to improve model performance and reduce complexity.</a:t>
            </a:r>
          </a:p>
          <a:p>
            <a:r>
              <a:rPr lang="en-US" sz="1800" b="1" dirty="0"/>
              <a:t>Missing Value Imputation</a:t>
            </a:r>
            <a:r>
              <a:rPr lang="en-US" sz="1800" dirty="0"/>
              <a:t>: Filling in missing values in the dataset using techniques like mean imputation or regression.</a:t>
            </a:r>
          </a:p>
          <a:p>
            <a:r>
              <a:rPr lang="en-US" sz="1800" b="1" dirty="0"/>
              <a:t>Outlier Detection and Treatment</a:t>
            </a:r>
            <a:r>
              <a:rPr lang="en-US" sz="1800" dirty="0"/>
              <a:t>: Identifying and handling outliers, which are data points significantly different from the rest of the dataset, to prevent skewing results.</a:t>
            </a:r>
          </a:p>
          <a:p>
            <a:endParaRPr lang="en-US" dirty="0"/>
          </a:p>
        </p:txBody>
      </p:sp>
    </p:spTree>
    <p:extLst>
      <p:ext uri="{BB962C8B-B14F-4D97-AF65-F5344CB8AC3E}">
        <p14:creationId xmlns:p14="http://schemas.microsoft.com/office/powerpoint/2010/main" val="406328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939C-3AC0-596E-1A40-70E248DA3A53}"/>
              </a:ext>
            </a:extLst>
          </p:cNvPr>
          <p:cNvSpPr>
            <a:spLocks noGrp="1"/>
          </p:cNvSpPr>
          <p:nvPr>
            <p:ph type="title"/>
          </p:nvPr>
        </p:nvSpPr>
        <p:spPr>
          <a:xfrm>
            <a:off x="838200" y="365125"/>
            <a:ext cx="10515600" cy="932733"/>
          </a:xfrm>
        </p:spPr>
        <p:txBody>
          <a:bodyPr>
            <a:normAutofit/>
          </a:bodyPr>
          <a:lstStyle/>
          <a:p>
            <a:r>
              <a:rPr lang="en-US" sz="4000" dirty="0">
                <a:effectLst/>
                <a:latin typeface="Times New Roman" panose="02020603050405020304" pitchFamily="18" charset="0"/>
                <a:ea typeface="Times New Roman" panose="02020603050405020304" pitchFamily="18" charset="0"/>
              </a:rPr>
              <a:t>          preprocessing</a:t>
            </a:r>
            <a:r>
              <a:rPr lang="en-US" sz="4000" spc="-30" dirty="0">
                <a:effectLst/>
                <a:latin typeface="Times New Roman" panose="02020603050405020304" pitchFamily="18" charset="0"/>
                <a:ea typeface="Times New Roman" panose="02020603050405020304" pitchFamily="18" charset="0"/>
              </a:rPr>
              <a:t> </a:t>
            </a:r>
            <a:r>
              <a:rPr lang="en-US" sz="4000" dirty="0">
                <a:effectLst/>
                <a:latin typeface="Times New Roman" panose="02020603050405020304" pitchFamily="18" charset="0"/>
                <a:ea typeface="Times New Roman" panose="02020603050405020304" pitchFamily="18" charset="0"/>
              </a:rPr>
              <a:t>techniques </a:t>
            </a:r>
            <a:endParaRPr lang="en-IN" sz="4000" dirty="0"/>
          </a:p>
        </p:txBody>
      </p:sp>
      <p:sp>
        <p:nvSpPr>
          <p:cNvPr id="3" name="Content Placeholder 2">
            <a:extLst>
              <a:ext uri="{FF2B5EF4-FFF2-40B4-BE49-F238E27FC236}">
                <a16:creationId xmlns:a16="http://schemas.microsoft.com/office/drawing/2014/main" id="{3D82A01B-C2F0-0BFD-5C46-5FCF80C315FA}"/>
              </a:ext>
            </a:extLst>
          </p:cNvPr>
          <p:cNvSpPr>
            <a:spLocks noGrp="1"/>
          </p:cNvSpPr>
          <p:nvPr>
            <p:ph idx="1"/>
          </p:nvPr>
        </p:nvSpPr>
        <p:spPr>
          <a:xfrm>
            <a:off x="838200" y="1415845"/>
            <a:ext cx="10515600" cy="4879105"/>
          </a:xfrm>
        </p:spPr>
        <p:txBody>
          <a:bodyPr/>
          <a:lstStyle/>
          <a:p>
            <a:pPr marL="342900" lvl="0" indent="-342900">
              <a:lnSpc>
                <a:spcPts val="1345"/>
              </a:lnSpc>
              <a:buFont typeface="Symbol" panose="05050102010706020507" pitchFamily="18" charset="2"/>
              <a:buChar char=""/>
              <a:tabLst>
                <a:tab pos="532765"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Discretize</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Continuous</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Variables.</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ts val="1345"/>
              </a:lnSpc>
              <a:buFont typeface="Symbol" panose="05050102010706020507" pitchFamily="18" charset="2"/>
              <a:buChar char=""/>
              <a:tabLst>
                <a:tab pos="532765"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Normalize</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features</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ts val="1345"/>
              </a:lnSpc>
              <a:buFont typeface="Symbol" panose="05050102010706020507" pitchFamily="18" charset="2"/>
              <a:buChar char=""/>
              <a:tabLst>
                <a:tab pos="532765"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Select</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err="1">
                <a:effectLst/>
                <a:latin typeface="Times New Roman" panose="02020603050405020304" pitchFamily="18" charset="0"/>
                <a:ea typeface="Symbol" panose="05050102010706020507" pitchFamily="18" charset="2"/>
                <a:cs typeface="Symbol" panose="05050102010706020507" pitchFamily="18" charset="2"/>
              </a:rPr>
              <a:t>Relevent</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Features</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a:t>
            </a:r>
            <a:r>
              <a:rPr lang="en-US" sz="1800" spc="-20" dirty="0" err="1">
                <a:effectLst/>
                <a:latin typeface="Times New Roman" panose="02020603050405020304" pitchFamily="18" charset="0"/>
                <a:ea typeface="Symbol" panose="05050102010706020507" pitchFamily="18" charset="2"/>
                <a:cs typeface="Symbol" panose="05050102010706020507" pitchFamily="18" charset="2"/>
              </a:rPr>
              <a:t>etc</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IN" dirty="0"/>
          </a:p>
        </p:txBody>
      </p:sp>
      <p:pic>
        <p:nvPicPr>
          <p:cNvPr id="4" name="Image 34">
            <a:extLst>
              <a:ext uri="{FF2B5EF4-FFF2-40B4-BE49-F238E27FC236}">
                <a16:creationId xmlns:a16="http://schemas.microsoft.com/office/drawing/2014/main" id="{77CBE387-B91E-1BDC-0535-5F85C1B28C8E}"/>
              </a:ext>
            </a:extLst>
          </p:cNvPr>
          <p:cNvPicPr>
            <a:picLocks/>
          </p:cNvPicPr>
          <p:nvPr/>
        </p:nvPicPr>
        <p:blipFill>
          <a:blip r:embed="rId2" cstate="print"/>
          <a:stretch>
            <a:fillRect/>
          </a:stretch>
        </p:blipFill>
        <p:spPr>
          <a:xfrm>
            <a:off x="3382298" y="2576512"/>
            <a:ext cx="4754910" cy="2752572"/>
          </a:xfrm>
          <a:prstGeom prst="rect">
            <a:avLst/>
          </a:prstGeom>
        </p:spPr>
      </p:pic>
    </p:spTree>
    <p:extLst>
      <p:ext uri="{BB962C8B-B14F-4D97-AF65-F5344CB8AC3E}">
        <p14:creationId xmlns:p14="http://schemas.microsoft.com/office/powerpoint/2010/main" val="160462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C01A-E28F-75FE-04C1-661303B822D1}"/>
              </a:ext>
            </a:extLst>
          </p:cNvPr>
          <p:cNvSpPr>
            <a:spLocks noGrp="1"/>
          </p:cNvSpPr>
          <p:nvPr>
            <p:ph type="title"/>
          </p:nvPr>
        </p:nvSpPr>
        <p:spPr>
          <a:xfrm>
            <a:off x="6803409" y="762001"/>
            <a:ext cx="4156512" cy="1708244"/>
          </a:xfrm>
        </p:spPr>
        <p:txBody>
          <a:bodyPr anchor="ctr">
            <a:normAutofit fontScale="90000"/>
          </a:bodyPr>
          <a:lstStyle/>
          <a:p>
            <a:r>
              <a:rPr lang="en-US" sz="4000" dirty="0"/>
              <a:t>                       INDEX</a:t>
            </a:r>
            <a:br>
              <a:rPr lang="en-US" sz="4000" dirty="0"/>
            </a:br>
            <a:endParaRPr lang="en-IN" sz="4000" dirty="0"/>
          </a:p>
        </p:txBody>
      </p:sp>
      <p:sp>
        <p:nvSpPr>
          <p:cNvPr id="3" name="Content Placeholder 2">
            <a:extLst>
              <a:ext uri="{FF2B5EF4-FFF2-40B4-BE49-F238E27FC236}">
                <a16:creationId xmlns:a16="http://schemas.microsoft.com/office/drawing/2014/main" id="{4B490059-DE92-CDF2-DD9B-8DA2163A0615}"/>
              </a:ext>
            </a:extLst>
          </p:cNvPr>
          <p:cNvSpPr>
            <a:spLocks noGrp="1"/>
          </p:cNvSpPr>
          <p:nvPr>
            <p:ph idx="1"/>
          </p:nvPr>
        </p:nvSpPr>
        <p:spPr>
          <a:xfrm>
            <a:off x="6803409" y="2470245"/>
            <a:ext cx="4156512" cy="3769835"/>
          </a:xfrm>
        </p:spPr>
        <p:txBody>
          <a:bodyPr anchor="ctr">
            <a:normAutofit/>
          </a:bodyPr>
          <a:lstStyle/>
          <a:p>
            <a:pPr marL="285750" indent="-228600">
              <a:buFont typeface="Arial" panose="020B0604020202020204" pitchFamily="34" charset="0"/>
              <a:buChar char="•"/>
            </a:pPr>
            <a:r>
              <a:rPr lang="en-US" sz="2000" dirty="0">
                <a:solidFill>
                  <a:schemeClr val="accent4">
                    <a:lumMod val="50000"/>
                  </a:schemeClr>
                </a:solidFill>
              </a:rPr>
              <a:t>Abstract</a:t>
            </a:r>
          </a:p>
          <a:p>
            <a:pPr marL="285750" indent="-228600">
              <a:buFont typeface="Arial" panose="020B0604020202020204" pitchFamily="34" charset="0"/>
              <a:buChar char="•"/>
            </a:pPr>
            <a:r>
              <a:rPr lang="en-US" sz="2000" dirty="0">
                <a:solidFill>
                  <a:schemeClr val="accent4">
                    <a:lumMod val="50000"/>
                  </a:schemeClr>
                </a:solidFill>
              </a:rPr>
              <a:t>Introduction</a:t>
            </a:r>
          </a:p>
          <a:p>
            <a:pPr marL="285750" indent="-228600">
              <a:buFont typeface="Arial" panose="020B0604020202020204" pitchFamily="34" charset="0"/>
              <a:buChar char="•"/>
            </a:pPr>
            <a:r>
              <a:rPr lang="en-US" sz="2000" dirty="0">
                <a:solidFill>
                  <a:schemeClr val="accent4">
                    <a:lumMod val="50000"/>
                  </a:schemeClr>
                </a:solidFill>
              </a:rPr>
              <a:t>Problem Statement</a:t>
            </a:r>
          </a:p>
          <a:p>
            <a:pPr marL="285750" indent="-228600">
              <a:buFont typeface="Arial" panose="020B0604020202020204" pitchFamily="34" charset="0"/>
              <a:buChar char="•"/>
            </a:pPr>
            <a:r>
              <a:rPr lang="en-US" sz="2000" dirty="0">
                <a:solidFill>
                  <a:schemeClr val="accent4">
                    <a:lumMod val="50000"/>
                  </a:schemeClr>
                </a:solidFill>
              </a:rPr>
              <a:t>Methodology</a:t>
            </a:r>
          </a:p>
          <a:p>
            <a:pPr marL="285750" indent="-228600">
              <a:buFont typeface="Arial" panose="020B0604020202020204" pitchFamily="34" charset="0"/>
              <a:buChar char="•"/>
            </a:pPr>
            <a:r>
              <a:rPr lang="en-US" sz="2000" dirty="0">
                <a:solidFill>
                  <a:schemeClr val="accent4">
                    <a:lumMod val="50000"/>
                  </a:schemeClr>
                </a:solidFill>
              </a:rPr>
              <a:t>Orange Tool</a:t>
            </a:r>
          </a:p>
          <a:p>
            <a:pPr marL="285750" indent="-228600">
              <a:buFont typeface="Arial" panose="020B0604020202020204" pitchFamily="34" charset="0"/>
              <a:buChar char="•"/>
            </a:pPr>
            <a:r>
              <a:rPr lang="en-US" sz="2000" dirty="0">
                <a:solidFill>
                  <a:schemeClr val="accent4">
                    <a:lumMod val="50000"/>
                  </a:schemeClr>
                </a:solidFill>
              </a:rPr>
              <a:t>Model Representations</a:t>
            </a:r>
          </a:p>
          <a:p>
            <a:pPr marL="285750" indent="-228600">
              <a:buFont typeface="Arial" panose="020B0604020202020204" pitchFamily="34" charset="0"/>
              <a:buChar char="•"/>
            </a:pPr>
            <a:r>
              <a:rPr lang="en-US" sz="2000" dirty="0">
                <a:solidFill>
                  <a:schemeClr val="accent4">
                    <a:lumMod val="50000"/>
                  </a:schemeClr>
                </a:solidFill>
              </a:rPr>
              <a:t>Conclusion</a:t>
            </a:r>
          </a:p>
        </p:txBody>
      </p:sp>
      <p:pic>
        <p:nvPicPr>
          <p:cNvPr id="15" name="Picture 14" descr="Light bulb on yellow background with sketched light beams and cord">
            <a:extLst>
              <a:ext uri="{FF2B5EF4-FFF2-40B4-BE49-F238E27FC236}">
                <a16:creationId xmlns:a16="http://schemas.microsoft.com/office/drawing/2014/main" id="{69E62A86-25D9-26BF-7534-6D316EFA7579}"/>
              </a:ext>
            </a:extLst>
          </p:cNvPr>
          <p:cNvPicPr>
            <a:picLocks noChangeAspect="1"/>
          </p:cNvPicPr>
          <p:nvPr/>
        </p:nvPicPr>
        <p:blipFill rotWithShape="1">
          <a:blip r:embed="rId2"/>
          <a:srcRect l="44796" r="538"/>
          <a:stretch/>
        </p:blipFill>
        <p:spPr>
          <a:xfrm>
            <a:off x="-1" y="-2"/>
            <a:ext cx="6096001" cy="6858002"/>
          </a:xfrm>
          <a:prstGeom prst="rect">
            <a:avLst/>
          </a:prstGeom>
        </p:spPr>
      </p:pic>
    </p:spTree>
    <p:extLst>
      <p:ext uri="{BB962C8B-B14F-4D97-AF65-F5344CB8AC3E}">
        <p14:creationId xmlns:p14="http://schemas.microsoft.com/office/powerpoint/2010/main" val="223888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A64E-F412-A09C-F4C5-E81B179DDACA}"/>
              </a:ext>
            </a:extLst>
          </p:cNvPr>
          <p:cNvSpPr>
            <a:spLocks noGrp="1"/>
          </p:cNvSpPr>
          <p:nvPr>
            <p:ph type="title"/>
          </p:nvPr>
        </p:nvSpPr>
        <p:spPr>
          <a:xfrm>
            <a:off x="1280161" y="624110"/>
            <a:ext cx="10224452" cy="740456"/>
          </a:xfrm>
        </p:spPr>
        <p:txBody>
          <a:bodyPr>
            <a:normAutofit/>
          </a:bodyPr>
          <a:lstStyle/>
          <a:p>
            <a:r>
              <a:rPr lang="en-US" sz="2000" b="1" dirty="0">
                <a:solidFill>
                  <a:schemeClr val="accent2">
                    <a:lumMod val="50000"/>
                  </a:schemeClr>
                </a:solidFill>
                <a:effectLst/>
                <a:latin typeface="Times New Roman" panose="02020603050405020304" pitchFamily="18" charset="0"/>
                <a:ea typeface="Times New Roman" panose="02020603050405020304" pitchFamily="18" charset="0"/>
              </a:rPr>
              <a:t> Discretize</a:t>
            </a:r>
            <a:r>
              <a:rPr lang="en-US" sz="2000" b="1"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000" b="1" dirty="0">
                <a:solidFill>
                  <a:schemeClr val="accent2">
                    <a:lumMod val="50000"/>
                  </a:schemeClr>
                </a:solidFill>
                <a:effectLst/>
                <a:latin typeface="Times New Roman" panose="02020603050405020304" pitchFamily="18" charset="0"/>
                <a:ea typeface="Times New Roman" panose="02020603050405020304" pitchFamily="18" charset="0"/>
              </a:rPr>
              <a:t>continuous</a:t>
            </a:r>
            <a:r>
              <a:rPr lang="en-US" sz="2000" b="1"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000" b="1" dirty="0">
                <a:solidFill>
                  <a:schemeClr val="accent2">
                    <a:lumMod val="50000"/>
                  </a:schemeClr>
                </a:solidFill>
                <a:effectLst/>
                <a:latin typeface="Times New Roman" panose="02020603050405020304" pitchFamily="18" charset="0"/>
                <a:ea typeface="Times New Roman" panose="02020603050405020304" pitchFamily="18" charset="0"/>
              </a:rPr>
              <a:t>variables                              </a:t>
            </a:r>
            <a:r>
              <a:rPr lang="en-US" sz="2000" b="1" dirty="0">
                <a:effectLst/>
                <a:latin typeface="Times New Roman" panose="02020603050405020304" pitchFamily="18" charset="0"/>
                <a:ea typeface="Times New Roman" panose="02020603050405020304" pitchFamily="18" charset="0"/>
              </a:rPr>
              <a:t> Normalize</a:t>
            </a:r>
            <a:r>
              <a:rPr lang="en-US" sz="2000" b="1" spc="-2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features</a:t>
            </a:r>
            <a:r>
              <a:rPr lang="en-US" sz="2000" b="1" spc="-10" dirty="0">
                <a:effectLst/>
                <a:latin typeface="Times New Roman" panose="02020603050405020304" pitchFamily="18" charset="0"/>
                <a:ea typeface="Times New Roman" panose="02020603050405020304" pitchFamily="18" charset="0"/>
              </a:rPr>
              <a:t> </a:t>
            </a:r>
            <a:r>
              <a:rPr lang="en-US" sz="2000" b="1" spc="-5" dirty="0">
                <a:solidFill>
                  <a:schemeClr val="accent2">
                    <a:lumMod val="50000"/>
                  </a:schemeClr>
                </a:solidFill>
                <a:effectLst/>
                <a:latin typeface="Times New Roman" panose="02020603050405020304" pitchFamily="18" charset="0"/>
                <a:ea typeface="Times New Roman" panose="02020603050405020304" pitchFamily="18" charset="0"/>
              </a:rPr>
              <a:t> </a:t>
            </a:r>
            <a:endParaRPr lang="en-IN" sz="2000" dirty="0">
              <a:solidFill>
                <a:schemeClr val="accent2">
                  <a:lumMod val="50000"/>
                </a:schemeClr>
              </a:solidFill>
            </a:endParaRPr>
          </a:p>
        </p:txBody>
      </p:sp>
      <p:pic>
        <p:nvPicPr>
          <p:cNvPr id="4" name="Content Placeholder 3">
            <a:extLst>
              <a:ext uri="{FF2B5EF4-FFF2-40B4-BE49-F238E27FC236}">
                <a16:creationId xmlns:a16="http://schemas.microsoft.com/office/drawing/2014/main" id="{A2875ADA-E88E-3042-6AC6-F6235B3B471C}"/>
              </a:ext>
            </a:extLst>
          </p:cNvPr>
          <p:cNvPicPr>
            <a:picLocks noGrp="1" noChangeAspect="1"/>
          </p:cNvPicPr>
          <p:nvPr>
            <p:ph idx="1"/>
          </p:nvPr>
        </p:nvPicPr>
        <p:blipFill>
          <a:blip r:embed="rId2"/>
          <a:stretch>
            <a:fillRect/>
          </a:stretch>
        </p:blipFill>
        <p:spPr>
          <a:xfrm>
            <a:off x="687387" y="1126242"/>
            <a:ext cx="5245101" cy="4092872"/>
          </a:xfrm>
          <a:prstGeom prst="rect">
            <a:avLst/>
          </a:prstGeom>
        </p:spPr>
      </p:pic>
      <p:pic>
        <p:nvPicPr>
          <p:cNvPr id="6" name="Content Placeholder 3">
            <a:extLst>
              <a:ext uri="{FF2B5EF4-FFF2-40B4-BE49-F238E27FC236}">
                <a16:creationId xmlns:a16="http://schemas.microsoft.com/office/drawing/2014/main" id="{2BE9D131-A6FC-4B98-2C4E-BEACF91C0DC6}"/>
              </a:ext>
            </a:extLst>
          </p:cNvPr>
          <p:cNvPicPr>
            <a:picLocks noChangeAspect="1"/>
          </p:cNvPicPr>
          <p:nvPr/>
        </p:nvPicPr>
        <p:blipFill>
          <a:blip r:embed="rId3"/>
          <a:stretch>
            <a:fillRect/>
          </a:stretch>
        </p:blipFill>
        <p:spPr>
          <a:xfrm>
            <a:off x="6259514" y="1238782"/>
            <a:ext cx="5572125" cy="3727113"/>
          </a:xfrm>
          <a:prstGeom prst="rect">
            <a:avLst/>
          </a:prstGeom>
        </p:spPr>
      </p:pic>
    </p:spTree>
    <p:extLst>
      <p:ext uri="{BB962C8B-B14F-4D97-AF65-F5344CB8AC3E}">
        <p14:creationId xmlns:p14="http://schemas.microsoft.com/office/powerpoint/2010/main" val="3539818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1082-5BAC-52DB-ECEA-A07A5EB6A27A}"/>
              </a:ext>
            </a:extLst>
          </p:cNvPr>
          <p:cNvSpPr>
            <a:spLocks noGrp="1"/>
          </p:cNvSpPr>
          <p:nvPr>
            <p:ph type="title"/>
          </p:nvPr>
        </p:nvSpPr>
        <p:spPr>
          <a:xfrm>
            <a:off x="1406769" y="624110"/>
            <a:ext cx="10097843" cy="1280890"/>
          </a:xfrm>
        </p:spPr>
        <p:txBody>
          <a:bodyPr>
            <a:normAutofit/>
          </a:bodyPr>
          <a:lstStyle/>
          <a:p>
            <a:r>
              <a:rPr lang="en-US" sz="2000" b="1" dirty="0">
                <a:effectLst/>
                <a:latin typeface="Times New Roman" panose="02020603050405020304" pitchFamily="18" charset="0"/>
                <a:ea typeface="Times New Roman" panose="02020603050405020304" pitchFamily="18" charset="0"/>
              </a:rPr>
              <a:t>      Select</a:t>
            </a:r>
            <a:r>
              <a:rPr lang="en-US" sz="2000" b="1" spc="1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relevant</a:t>
            </a:r>
            <a:r>
              <a:rPr lang="en-US" sz="2000" b="1" spc="-1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features</a:t>
            </a:r>
            <a:r>
              <a:rPr lang="en-US" sz="2000" b="1" dirty="0">
                <a:latin typeface="Times New Roman" panose="02020603050405020304" pitchFamily="18" charset="0"/>
                <a:ea typeface="Times New Roman" panose="02020603050405020304" pitchFamily="18" charset="0"/>
              </a:rPr>
              <a:t>                                               Tree</a:t>
            </a:r>
            <a:endParaRPr lang="en-IN" sz="2000" dirty="0"/>
          </a:p>
        </p:txBody>
      </p:sp>
      <p:pic>
        <p:nvPicPr>
          <p:cNvPr id="4" name="Content Placeholder 3">
            <a:extLst>
              <a:ext uri="{FF2B5EF4-FFF2-40B4-BE49-F238E27FC236}">
                <a16:creationId xmlns:a16="http://schemas.microsoft.com/office/drawing/2014/main" id="{6B87E9C2-076C-3067-4E51-754AB33CF069}"/>
              </a:ext>
            </a:extLst>
          </p:cNvPr>
          <p:cNvPicPr>
            <a:picLocks noGrp="1" noChangeAspect="1"/>
          </p:cNvPicPr>
          <p:nvPr>
            <p:ph idx="1"/>
          </p:nvPr>
        </p:nvPicPr>
        <p:blipFill>
          <a:blip r:embed="rId2"/>
          <a:stretch>
            <a:fillRect/>
          </a:stretch>
        </p:blipFill>
        <p:spPr>
          <a:xfrm>
            <a:off x="687389" y="1264555"/>
            <a:ext cx="5713412" cy="2998839"/>
          </a:xfrm>
          <a:prstGeom prst="rect">
            <a:avLst/>
          </a:prstGeom>
        </p:spPr>
      </p:pic>
      <p:pic>
        <p:nvPicPr>
          <p:cNvPr id="3" name="Content Placeholder 8">
            <a:extLst>
              <a:ext uri="{FF2B5EF4-FFF2-40B4-BE49-F238E27FC236}">
                <a16:creationId xmlns:a16="http://schemas.microsoft.com/office/drawing/2014/main" id="{58783506-1315-235A-6EF8-D4D692FA3FCE}"/>
              </a:ext>
            </a:extLst>
          </p:cNvPr>
          <p:cNvPicPr>
            <a:picLocks noChangeAspect="1"/>
          </p:cNvPicPr>
          <p:nvPr/>
        </p:nvPicPr>
        <p:blipFill>
          <a:blip r:embed="rId3"/>
          <a:stretch>
            <a:fillRect/>
          </a:stretch>
        </p:blipFill>
        <p:spPr>
          <a:xfrm>
            <a:off x="6760814" y="1331046"/>
            <a:ext cx="5431186" cy="2676525"/>
          </a:xfrm>
          <a:prstGeom prst="rect">
            <a:avLst/>
          </a:prstGeom>
        </p:spPr>
      </p:pic>
    </p:spTree>
    <p:extLst>
      <p:ext uri="{BB962C8B-B14F-4D97-AF65-F5344CB8AC3E}">
        <p14:creationId xmlns:p14="http://schemas.microsoft.com/office/powerpoint/2010/main" val="3139600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A348-F556-4D33-EDC4-F88A5A6B3F5F}"/>
              </a:ext>
            </a:extLst>
          </p:cNvPr>
          <p:cNvSpPr>
            <a:spLocks noGrp="1"/>
          </p:cNvSpPr>
          <p:nvPr>
            <p:ph type="title"/>
          </p:nvPr>
        </p:nvSpPr>
        <p:spPr/>
        <p:txBody>
          <a:bodyPr/>
          <a:lstStyle/>
          <a:p>
            <a:r>
              <a:rPr lang="en-US" dirty="0"/>
              <a:t>Model After Preprocessing</a:t>
            </a:r>
          </a:p>
        </p:txBody>
      </p:sp>
      <p:pic>
        <p:nvPicPr>
          <p:cNvPr id="6" name="Content Placeholder 5">
            <a:extLst>
              <a:ext uri="{FF2B5EF4-FFF2-40B4-BE49-F238E27FC236}">
                <a16:creationId xmlns:a16="http://schemas.microsoft.com/office/drawing/2014/main" id="{994F18FA-49CD-CD9B-6D65-EE55381037AC}"/>
              </a:ext>
            </a:extLst>
          </p:cNvPr>
          <p:cNvPicPr>
            <a:picLocks noGrp="1" noChangeAspect="1"/>
          </p:cNvPicPr>
          <p:nvPr>
            <p:ph idx="1"/>
          </p:nvPr>
        </p:nvPicPr>
        <p:blipFill>
          <a:blip r:embed="rId2"/>
          <a:stretch>
            <a:fillRect/>
          </a:stretch>
        </p:blipFill>
        <p:spPr>
          <a:xfrm>
            <a:off x="2592926" y="1766807"/>
            <a:ext cx="7504076" cy="4308529"/>
          </a:xfrm>
        </p:spPr>
      </p:pic>
    </p:spTree>
    <p:extLst>
      <p:ext uri="{BB962C8B-B14F-4D97-AF65-F5344CB8AC3E}">
        <p14:creationId xmlns:p14="http://schemas.microsoft.com/office/powerpoint/2010/main" val="483155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3024-FF7B-71F3-F061-81A92B8F73CD}"/>
              </a:ext>
            </a:extLst>
          </p:cNvPr>
          <p:cNvSpPr>
            <a:spLocks noGrp="1"/>
          </p:cNvSpPr>
          <p:nvPr>
            <p:ph type="title"/>
          </p:nvPr>
        </p:nvSpPr>
        <p:spPr>
          <a:xfrm>
            <a:off x="2592925" y="624110"/>
            <a:ext cx="8911687" cy="1092148"/>
          </a:xfrm>
        </p:spPr>
        <p:txBody>
          <a:bodyPr>
            <a:normAutofit fontScale="90000"/>
          </a:bodyPr>
          <a:lstStyle/>
          <a:p>
            <a:r>
              <a:rPr lang="en-US" sz="2400" dirty="0"/>
              <a:t>After pre Processing</a:t>
            </a:r>
            <a:br>
              <a:rPr lang="en-US" sz="2400" dirty="0"/>
            </a:br>
            <a:br>
              <a:rPr lang="en-US" sz="2400" dirty="0"/>
            </a:br>
            <a:r>
              <a:rPr lang="en-US" sz="2400" dirty="0"/>
              <a:t>Confusion Matrix                                 Test and Score</a:t>
            </a:r>
          </a:p>
        </p:txBody>
      </p:sp>
      <p:pic>
        <p:nvPicPr>
          <p:cNvPr id="4" name="Content Placeholder 7">
            <a:extLst>
              <a:ext uri="{FF2B5EF4-FFF2-40B4-BE49-F238E27FC236}">
                <a16:creationId xmlns:a16="http://schemas.microsoft.com/office/drawing/2014/main" id="{D5171424-2875-F1B8-1E93-4A9DAF3C504E}"/>
              </a:ext>
            </a:extLst>
          </p:cNvPr>
          <p:cNvPicPr>
            <a:picLocks noGrp="1" noChangeAspect="1"/>
          </p:cNvPicPr>
          <p:nvPr>
            <p:ph idx="1"/>
          </p:nvPr>
        </p:nvPicPr>
        <p:blipFill>
          <a:blip r:embed="rId2"/>
          <a:stretch>
            <a:fillRect/>
          </a:stretch>
        </p:blipFill>
        <p:spPr>
          <a:xfrm>
            <a:off x="1376727" y="1947203"/>
            <a:ext cx="4306621" cy="2878015"/>
          </a:xfrm>
          <a:prstGeom prst="rect">
            <a:avLst/>
          </a:prstGeom>
        </p:spPr>
      </p:pic>
      <p:pic>
        <p:nvPicPr>
          <p:cNvPr id="3" name="Content Placeholder 3">
            <a:extLst>
              <a:ext uri="{FF2B5EF4-FFF2-40B4-BE49-F238E27FC236}">
                <a16:creationId xmlns:a16="http://schemas.microsoft.com/office/drawing/2014/main" id="{063C0DA9-DCDE-5A83-7CE0-5EEFEE1D01D4}"/>
              </a:ext>
            </a:extLst>
          </p:cNvPr>
          <p:cNvPicPr>
            <a:picLocks noChangeAspect="1"/>
          </p:cNvPicPr>
          <p:nvPr/>
        </p:nvPicPr>
        <p:blipFill>
          <a:blip r:embed="rId3"/>
          <a:stretch>
            <a:fillRect/>
          </a:stretch>
        </p:blipFill>
        <p:spPr>
          <a:xfrm>
            <a:off x="6508654" y="1947204"/>
            <a:ext cx="5312023" cy="2540390"/>
          </a:xfrm>
          <a:prstGeom prst="rect">
            <a:avLst/>
          </a:prstGeom>
        </p:spPr>
      </p:pic>
    </p:spTree>
    <p:extLst>
      <p:ext uri="{BB962C8B-B14F-4D97-AF65-F5344CB8AC3E}">
        <p14:creationId xmlns:p14="http://schemas.microsoft.com/office/powerpoint/2010/main" val="2587292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0649-0AF9-A486-CD4E-FBBFC239EFC9}"/>
              </a:ext>
            </a:extLst>
          </p:cNvPr>
          <p:cNvSpPr>
            <a:spLocks noGrp="1"/>
          </p:cNvSpPr>
          <p:nvPr>
            <p:ph type="title"/>
          </p:nvPr>
        </p:nvSpPr>
        <p:spPr/>
        <p:txBody>
          <a:bodyPr>
            <a:normAutofit/>
          </a:bodyPr>
          <a:lstStyle/>
          <a:p>
            <a:r>
              <a:rPr lang="en-US" b="1" dirty="0">
                <a:solidFill>
                  <a:srgbClr val="FF0000"/>
                </a:solidFill>
                <a:effectLst/>
                <a:latin typeface="Times New Roman" panose="02020603050405020304" pitchFamily="18" charset="0"/>
                <a:ea typeface="Times New Roman" panose="02020603050405020304" pitchFamily="18" charset="0"/>
              </a:rPr>
              <a:t>      Confusion</a:t>
            </a:r>
            <a:r>
              <a:rPr lang="en-US" b="1" spc="-75" dirty="0">
                <a:solidFill>
                  <a:srgbClr val="FF0000"/>
                </a:solidFill>
                <a:effectLst/>
                <a:latin typeface="Times New Roman" panose="02020603050405020304" pitchFamily="18" charset="0"/>
                <a:ea typeface="Times New Roman" panose="02020603050405020304" pitchFamily="18" charset="0"/>
              </a:rPr>
              <a:t> </a:t>
            </a:r>
            <a:r>
              <a:rPr lang="en-US" b="1" spc="-10" dirty="0">
                <a:solidFill>
                  <a:srgbClr val="FF0000"/>
                </a:solidFill>
                <a:effectLst/>
                <a:latin typeface="Times New Roman" panose="02020603050405020304" pitchFamily="18" charset="0"/>
                <a:ea typeface="Times New Roman" panose="02020603050405020304" pitchFamily="18" charset="0"/>
              </a:rPr>
              <a:t>Matrix</a:t>
            </a:r>
            <a:endParaRPr lang="en-IN" dirty="0">
              <a:solidFill>
                <a:srgbClr val="FF0000"/>
              </a:solidFill>
            </a:endParaRPr>
          </a:p>
        </p:txBody>
      </p:sp>
      <p:sp>
        <p:nvSpPr>
          <p:cNvPr id="3" name="Text Placeholder 2">
            <a:extLst>
              <a:ext uri="{FF2B5EF4-FFF2-40B4-BE49-F238E27FC236}">
                <a16:creationId xmlns:a16="http://schemas.microsoft.com/office/drawing/2014/main" id="{34E969E2-A0FC-2F30-B16E-92CEB39173BD}"/>
              </a:ext>
            </a:extLst>
          </p:cNvPr>
          <p:cNvSpPr>
            <a:spLocks noGrp="1"/>
          </p:cNvSpPr>
          <p:nvPr>
            <p:ph type="body" idx="1"/>
          </p:nvPr>
        </p:nvSpPr>
        <p:spPr>
          <a:xfrm>
            <a:off x="1135333" y="1019331"/>
            <a:ext cx="5272117" cy="685341"/>
          </a:xfrm>
        </p:spPr>
        <p:txBody>
          <a:bodyPr>
            <a:normAutofit/>
          </a:bodyPr>
          <a:lstStyle/>
          <a:p>
            <a:r>
              <a:rPr lang="en-US" sz="3200" spc="-10" dirty="0">
                <a:solidFill>
                  <a:srgbClr val="FF0000"/>
                </a:solidFill>
                <a:effectLst/>
                <a:latin typeface="Times New Roman" panose="02020603050405020304" pitchFamily="18" charset="0"/>
                <a:ea typeface="Times New Roman" panose="02020603050405020304" pitchFamily="18" charset="0"/>
              </a:rPr>
              <a:t>Before Preprocessing</a:t>
            </a:r>
            <a:endParaRPr lang="en-IN" sz="3200" dirty="0">
              <a:solidFill>
                <a:srgbClr val="FF0000"/>
              </a:solidFill>
            </a:endParaRPr>
          </a:p>
        </p:txBody>
      </p:sp>
      <p:sp>
        <p:nvSpPr>
          <p:cNvPr id="5" name="Text Placeholder 4">
            <a:extLst>
              <a:ext uri="{FF2B5EF4-FFF2-40B4-BE49-F238E27FC236}">
                <a16:creationId xmlns:a16="http://schemas.microsoft.com/office/drawing/2014/main" id="{885A810B-CE78-EF79-5D54-2467752B3930}"/>
              </a:ext>
            </a:extLst>
          </p:cNvPr>
          <p:cNvSpPr>
            <a:spLocks noGrp="1"/>
          </p:cNvSpPr>
          <p:nvPr>
            <p:ph type="body" sz="quarter" idx="3"/>
          </p:nvPr>
        </p:nvSpPr>
        <p:spPr>
          <a:xfrm>
            <a:off x="919190" y="1264847"/>
            <a:ext cx="834660" cy="688054"/>
          </a:xfrm>
        </p:spPr>
        <p:txBody>
          <a:bodyPr>
            <a:normAutofit/>
          </a:bodyPr>
          <a:lstStyle/>
          <a:p>
            <a:r>
              <a:rPr lang="en-IN" sz="1800" dirty="0">
                <a:solidFill>
                  <a:srgbClr val="FF0000"/>
                </a:solidFill>
              </a:rPr>
              <a:t>Tree</a:t>
            </a:r>
          </a:p>
        </p:txBody>
      </p:sp>
      <p:sp>
        <p:nvSpPr>
          <p:cNvPr id="10" name="Content Placeholder 9">
            <a:extLst>
              <a:ext uri="{FF2B5EF4-FFF2-40B4-BE49-F238E27FC236}">
                <a16:creationId xmlns:a16="http://schemas.microsoft.com/office/drawing/2014/main" id="{EC89F1C4-D10C-4676-E668-7974929CCBC2}"/>
              </a:ext>
            </a:extLst>
          </p:cNvPr>
          <p:cNvSpPr>
            <a:spLocks noGrp="1"/>
          </p:cNvSpPr>
          <p:nvPr>
            <p:ph sz="quarter" idx="4"/>
          </p:nvPr>
        </p:nvSpPr>
        <p:spPr>
          <a:xfrm>
            <a:off x="4135707" y="1704672"/>
            <a:ext cx="7368904" cy="504298"/>
          </a:xfrm>
        </p:spPr>
        <p:txBody>
          <a:bodyPr>
            <a:normAutofit/>
          </a:bodyPr>
          <a:lstStyle/>
          <a:p>
            <a:pPr marL="0" indent="0">
              <a:buNone/>
            </a:pPr>
            <a:r>
              <a:rPr lang="en-US" dirty="0">
                <a:solidFill>
                  <a:srgbClr val="FF0000"/>
                </a:solidFill>
              </a:rPr>
              <a:t>SVM                                             Logistic Regression</a:t>
            </a:r>
          </a:p>
        </p:txBody>
      </p:sp>
      <p:pic>
        <p:nvPicPr>
          <p:cNvPr id="14" name="Picture 13">
            <a:extLst>
              <a:ext uri="{FF2B5EF4-FFF2-40B4-BE49-F238E27FC236}">
                <a16:creationId xmlns:a16="http://schemas.microsoft.com/office/drawing/2014/main" id="{FF700063-35E1-F2B4-8931-DC7B85D7FBCB}"/>
              </a:ext>
            </a:extLst>
          </p:cNvPr>
          <p:cNvPicPr>
            <a:picLocks noChangeAspect="1"/>
          </p:cNvPicPr>
          <p:nvPr/>
        </p:nvPicPr>
        <p:blipFill>
          <a:blip r:embed="rId3"/>
          <a:stretch>
            <a:fillRect/>
          </a:stretch>
        </p:blipFill>
        <p:spPr>
          <a:xfrm>
            <a:off x="919189" y="2240116"/>
            <a:ext cx="3000375" cy="1476375"/>
          </a:xfrm>
          <a:prstGeom prst="rect">
            <a:avLst/>
          </a:prstGeom>
        </p:spPr>
      </p:pic>
      <p:pic>
        <p:nvPicPr>
          <p:cNvPr id="18" name="Picture 17">
            <a:extLst>
              <a:ext uri="{FF2B5EF4-FFF2-40B4-BE49-F238E27FC236}">
                <a16:creationId xmlns:a16="http://schemas.microsoft.com/office/drawing/2014/main" id="{A418975F-219B-E8C3-CAC4-24E1FD1722C2}"/>
              </a:ext>
            </a:extLst>
          </p:cNvPr>
          <p:cNvPicPr>
            <a:picLocks noChangeAspect="1"/>
          </p:cNvPicPr>
          <p:nvPr/>
        </p:nvPicPr>
        <p:blipFill>
          <a:blip r:embed="rId4"/>
          <a:stretch>
            <a:fillRect/>
          </a:stretch>
        </p:blipFill>
        <p:spPr>
          <a:xfrm>
            <a:off x="4010292" y="2208970"/>
            <a:ext cx="3038475" cy="1495425"/>
          </a:xfrm>
          <a:prstGeom prst="rect">
            <a:avLst/>
          </a:prstGeom>
        </p:spPr>
      </p:pic>
      <p:pic>
        <p:nvPicPr>
          <p:cNvPr id="20" name="Picture 19">
            <a:extLst>
              <a:ext uri="{FF2B5EF4-FFF2-40B4-BE49-F238E27FC236}">
                <a16:creationId xmlns:a16="http://schemas.microsoft.com/office/drawing/2014/main" id="{126157BB-9F96-AD02-F93B-0C1B1515EC7F}"/>
              </a:ext>
            </a:extLst>
          </p:cNvPr>
          <p:cNvPicPr>
            <a:picLocks noChangeAspect="1"/>
          </p:cNvPicPr>
          <p:nvPr/>
        </p:nvPicPr>
        <p:blipFill>
          <a:blip r:embed="rId5"/>
          <a:stretch>
            <a:fillRect/>
          </a:stretch>
        </p:blipFill>
        <p:spPr>
          <a:xfrm>
            <a:off x="7474782" y="2171851"/>
            <a:ext cx="3238500" cy="1476375"/>
          </a:xfrm>
          <a:prstGeom prst="rect">
            <a:avLst/>
          </a:prstGeom>
        </p:spPr>
      </p:pic>
      <p:sp>
        <p:nvSpPr>
          <p:cNvPr id="22" name="TextBox 21">
            <a:extLst>
              <a:ext uri="{FF2B5EF4-FFF2-40B4-BE49-F238E27FC236}">
                <a16:creationId xmlns:a16="http://schemas.microsoft.com/office/drawing/2014/main" id="{A846B87B-EE4E-01F0-CB11-CB53F8157B5F}"/>
              </a:ext>
            </a:extLst>
          </p:cNvPr>
          <p:cNvSpPr txBox="1"/>
          <p:nvPr/>
        </p:nvSpPr>
        <p:spPr>
          <a:xfrm>
            <a:off x="963542" y="4039511"/>
            <a:ext cx="7850674" cy="369332"/>
          </a:xfrm>
          <a:prstGeom prst="rect">
            <a:avLst/>
          </a:prstGeom>
          <a:noFill/>
        </p:spPr>
        <p:txBody>
          <a:bodyPr wrap="square">
            <a:spAutoFit/>
          </a:bodyPr>
          <a:lstStyle/>
          <a:p>
            <a:r>
              <a:rPr lang="en-US" spc="-10" dirty="0">
                <a:solidFill>
                  <a:srgbClr val="FF0000"/>
                </a:solidFill>
                <a:latin typeface="Times New Roman" panose="02020603050405020304" pitchFamily="18" charset="0"/>
              </a:rPr>
              <a:t>KNN                                                                               Neural Network</a:t>
            </a:r>
            <a:endParaRPr lang="en-IN" sz="1800" dirty="0">
              <a:solidFill>
                <a:srgbClr val="FF0000"/>
              </a:solidFill>
            </a:endParaRPr>
          </a:p>
        </p:txBody>
      </p:sp>
      <p:pic>
        <p:nvPicPr>
          <p:cNvPr id="24" name="Picture 23">
            <a:extLst>
              <a:ext uri="{FF2B5EF4-FFF2-40B4-BE49-F238E27FC236}">
                <a16:creationId xmlns:a16="http://schemas.microsoft.com/office/drawing/2014/main" id="{5A62F2E6-0A6C-2C32-6917-71F733D999F2}"/>
              </a:ext>
            </a:extLst>
          </p:cNvPr>
          <p:cNvPicPr>
            <a:picLocks noChangeAspect="1"/>
          </p:cNvPicPr>
          <p:nvPr/>
        </p:nvPicPr>
        <p:blipFill>
          <a:blip r:embed="rId6"/>
          <a:stretch>
            <a:fillRect/>
          </a:stretch>
        </p:blipFill>
        <p:spPr>
          <a:xfrm>
            <a:off x="1135333" y="4762425"/>
            <a:ext cx="3095625" cy="1381125"/>
          </a:xfrm>
          <a:prstGeom prst="rect">
            <a:avLst/>
          </a:prstGeom>
        </p:spPr>
      </p:pic>
      <p:pic>
        <p:nvPicPr>
          <p:cNvPr id="26" name="Picture 25">
            <a:extLst>
              <a:ext uri="{FF2B5EF4-FFF2-40B4-BE49-F238E27FC236}">
                <a16:creationId xmlns:a16="http://schemas.microsoft.com/office/drawing/2014/main" id="{3308B25F-EF2A-F73D-130D-9A3DBC764A7B}"/>
              </a:ext>
            </a:extLst>
          </p:cNvPr>
          <p:cNvPicPr>
            <a:picLocks noChangeAspect="1"/>
          </p:cNvPicPr>
          <p:nvPr/>
        </p:nvPicPr>
        <p:blipFill>
          <a:blip r:embed="rId7"/>
          <a:stretch>
            <a:fillRect/>
          </a:stretch>
        </p:blipFill>
        <p:spPr>
          <a:xfrm>
            <a:off x="5010228" y="4415140"/>
            <a:ext cx="3190875" cy="1476375"/>
          </a:xfrm>
          <a:prstGeom prst="rect">
            <a:avLst/>
          </a:prstGeom>
        </p:spPr>
      </p:pic>
    </p:spTree>
    <p:extLst>
      <p:ext uri="{BB962C8B-B14F-4D97-AF65-F5344CB8AC3E}">
        <p14:creationId xmlns:p14="http://schemas.microsoft.com/office/powerpoint/2010/main" val="999728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0649-0AF9-A486-CD4E-FBBFC239EFC9}"/>
              </a:ext>
            </a:extLst>
          </p:cNvPr>
          <p:cNvSpPr>
            <a:spLocks noGrp="1"/>
          </p:cNvSpPr>
          <p:nvPr>
            <p:ph type="title"/>
          </p:nvPr>
        </p:nvSpPr>
        <p:spPr/>
        <p:txBody>
          <a:bodyPr>
            <a:normAutofit/>
          </a:bodyPr>
          <a:lstStyle/>
          <a:p>
            <a:r>
              <a:rPr lang="en-US" b="1" dirty="0">
                <a:solidFill>
                  <a:srgbClr val="FF0000"/>
                </a:solidFill>
                <a:effectLst/>
                <a:latin typeface="Times New Roman" panose="02020603050405020304" pitchFamily="18" charset="0"/>
                <a:ea typeface="Times New Roman" panose="02020603050405020304" pitchFamily="18" charset="0"/>
              </a:rPr>
              <a:t>      Confusion</a:t>
            </a:r>
            <a:r>
              <a:rPr lang="en-US" b="1" spc="-75" dirty="0">
                <a:solidFill>
                  <a:srgbClr val="FF0000"/>
                </a:solidFill>
                <a:effectLst/>
                <a:latin typeface="Times New Roman" panose="02020603050405020304" pitchFamily="18" charset="0"/>
                <a:ea typeface="Times New Roman" panose="02020603050405020304" pitchFamily="18" charset="0"/>
              </a:rPr>
              <a:t> </a:t>
            </a:r>
            <a:r>
              <a:rPr lang="en-US" b="1" spc="-10" dirty="0">
                <a:solidFill>
                  <a:srgbClr val="FF0000"/>
                </a:solidFill>
                <a:effectLst/>
                <a:latin typeface="Times New Roman" panose="02020603050405020304" pitchFamily="18" charset="0"/>
                <a:ea typeface="Times New Roman" panose="02020603050405020304" pitchFamily="18" charset="0"/>
              </a:rPr>
              <a:t>Matrix</a:t>
            </a:r>
            <a:endParaRPr lang="en-IN" dirty="0">
              <a:solidFill>
                <a:srgbClr val="FF0000"/>
              </a:solidFill>
            </a:endParaRPr>
          </a:p>
        </p:txBody>
      </p:sp>
      <p:sp>
        <p:nvSpPr>
          <p:cNvPr id="3" name="Text Placeholder 2">
            <a:extLst>
              <a:ext uri="{FF2B5EF4-FFF2-40B4-BE49-F238E27FC236}">
                <a16:creationId xmlns:a16="http://schemas.microsoft.com/office/drawing/2014/main" id="{34E969E2-A0FC-2F30-B16E-92CEB39173BD}"/>
              </a:ext>
            </a:extLst>
          </p:cNvPr>
          <p:cNvSpPr>
            <a:spLocks noGrp="1"/>
          </p:cNvSpPr>
          <p:nvPr>
            <p:ph type="body" idx="1"/>
          </p:nvPr>
        </p:nvSpPr>
        <p:spPr>
          <a:xfrm>
            <a:off x="1135333" y="1019331"/>
            <a:ext cx="5272117" cy="685341"/>
          </a:xfrm>
        </p:spPr>
        <p:txBody>
          <a:bodyPr>
            <a:normAutofit/>
          </a:bodyPr>
          <a:lstStyle/>
          <a:p>
            <a:r>
              <a:rPr lang="en-US" sz="3200" spc="-10" dirty="0">
                <a:solidFill>
                  <a:srgbClr val="FF0000"/>
                </a:solidFill>
                <a:latin typeface="Times New Roman" panose="02020603050405020304" pitchFamily="18" charset="0"/>
                <a:ea typeface="Times New Roman" panose="02020603050405020304" pitchFamily="18" charset="0"/>
              </a:rPr>
              <a:t>After</a:t>
            </a:r>
            <a:r>
              <a:rPr lang="en-US" sz="3200" spc="-10" dirty="0">
                <a:solidFill>
                  <a:srgbClr val="FF0000"/>
                </a:solidFill>
                <a:effectLst/>
                <a:latin typeface="Times New Roman" panose="02020603050405020304" pitchFamily="18" charset="0"/>
                <a:ea typeface="Times New Roman" panose="02020603050405020304" pitchFamily="18" charset="0"/>
              </a:rPr>
              <a:t> Preprocessing</a:t>
            </a:r>
            <a:endParaRPr lang="en-IN" sz="3200" dirty="0">
              <a:solidFill>
                <a:srgbClr val="FF0000"/>
              </a:solidFill>
            </a:endParaRPr>
          </a:p>
        </p:txBody>
      </p:sp>
      <p:sp>
        <p:nvSpPr>
          <p:cNvPr id="5" name="Text Placeholder 4">
            <a:extLst>
              <a:ext uri="{FF2B5EF4-FFF2-40B4-BE49-F238E27FC236}">
                <a16:creationId xmlns:a16="http://schemas.microsoft.com/office/drawing/2014/main" id="{885A810B-CE78-EF79-5D54-2467752B3930}"/>
              </a:ext>
            </a:extLst>
          </p:cNvPr>
          <p:cNvSpPr>
            <a:spLocks noGrp="1"/>
          </p:cNvSpPr>
          <p:nvPr>
            <p:ph type="body" sz="quarter" idx="3"/>
          </p:nvPr>
        </p:nvSpPr>
        <p:spPr>
          <a:xfrm>
            <a:off x="919190" y="1264847"/>
            <a:ext cx="834660" cy="688054"/>
          </a:xfrm>
        </p:spPr>
        <p:txBody>
          <a:bodyPr>
            <a:normAutofit/>
          </a:bodyPr>
          <a:lstStyle/>
          <a:p>
            <a:r>
              <a:rPr lang="en-IN" sz="1800" dirty="0">
                <a:solidFill>
                  <a:srgbClr val="FF0000"/>
                </a:solidFill>
              </a:rPr>
              <a:t>Tree</a:t>
            </a:r>
          </a:p>
        </p:txBody>
      </p:sp>
      <p:sp>
        <p:nvSpPr>
          <p:cNvPr id="10" name="Content Placeholder 9">
            <a:extLst>
              <a:ext uri="{FF2B5EF4-FFF2-40B4-BE49-F238E27FC236}">
                <a16:creationId xmlns:a16="http://schemas.microsoft.com/office/drawing/2014/main" id="{EC89F1C4-D10C-4676-E668-7974929CCBC2}"/>
              </a:ext>
            </a:extLst>
          </p:cNvPr>
          <p:cNvSpPr>
            <a:spLocks noGrp="1"/>
          </p:cNvSpPr>
          <p:nvPr>
            <p:ph sz="quarter" idx="4"/>
          </p:nvPr>
        </p:nvSpPr>
        <p:spPr>
          <a:xfrm>
            <a:off x="4135707" y="1704672"/>
            <a:ext cx="7368904" cy="504298"/>
          </a:xfrm>
        </p:spPr>
        <p:txBody>
          <a:bodyPr>
            <a:normAutofit/>
          </a:bodyPr>
          <a:lstStyle/>
          <a:p>
            <a:pPr marL="0" indent="0">
              <a:buNone/>
            </a:pPr>
            <a:r>
              <a:rPr lang="en-US" dirty="0">
                <a:solidFill>
                  <a:srgbClr val="FF0000"/>
                </a:solidFill>
              </a:rPr>
              <a:t>SVM                                             Logistic Regression</a:t>
            </a:r>
          </a:p>
        </p:txBody>
      </p:sp>
      <p:sp>
        <p:nvSpPr>
          <p:cNvPr id="22" name="TextBox 21">
            <a:extLst>
              <a:ext uri="{FF2B5EF4-FFF2-40B4-BE49-F238E27FC236}">
                <a16:creationId xmlns:a16="http://schemas.microsoft.com/office/drawing/2014/main" id="{A846B87B-EE4E-01F0-CB11-CB53F8157B5F}"/>
              </a:ext>
            </a:extLst>
          </p:cNvPr>
          <p:cNvSpPr txBox="1"/>
          <p:nvPr/>
        </p:nvSpPr>
        <p:spPr>
          <a:xfrm>
            <a:off x="963542" y="4039511"/>
            <a:ext cx="7850674" cy="369332"/>
          </a:xfrm>
          <a:prstGeom prst="rect">
            <a:avLst/>
          </a:prstGeom>
          <a:noFill/>
        </p:spPr>
        <p:txBody>
          <a:bodyPr wrap="square">
            <a:spAutoFit/>
          </a:bodyPr>
          <a:lstStyle/>
          <a:p>
            <a:r>
              <a:rPr lang="en-US" spc="-10" dirty="0">
                <a:solidFill>
                  <a:srgbClr val="FF0000"/>
                </a:solidFill>
                <a:latin typeface="Times New Roman" panose="02020603050405020304" pitchFamily="18" charset="0"/>
              </a:rPr>
              <a:t>KNN                                                                               Neural Network</a:t>
            </a:r>
            <a:endParaRPr lang="en-IN" sz="1800" dirty="0">
              <a:solidFill>
                <a:srgbClr val="FF0000"/>
              </a:solidFill>
            </a:endParaRPr>
          </a:p>
        </p:txBody>
      </p:sp>
      <p:pic>
        <p:nvPicPr>
          <p:cNvPr id="6" name="Picture 5">
            <a:extLst>
              <a:ext uri="{FF2B5EF4-FFF2-40B4-BE49-F238E27FC236}">
                <a16:creationId xmlns:a16="http://schemas.microsoft.com/office/drawing/2014/main" id="{086B665B-0825-4A1A-42EC-9D57ECA92023}"/>
              </a:ext>
            </a:extLst>
          </p:cNvPr>
          <p:cNvPicPr>
            <a:picLocks noChangeAspect="1"/>
          </p:cNvPicPr>
          <p:nvPr/>
        </p:nvPicPr>
        <p:blipFill>
          <a:blip r:embed="rId3"/>
          <a:stretch>
            <a:fillRect/>
          </a:stretch>
        </p:blipFill>
        <p:spPr>
          <a:xfrm>
            <a:off x="801350" y="2076450"/>
            <a:ext cx="2856250" cy="1352550"/>
          </a:xfrm>
          <a:prstGeom prst="rect">
            <a:avLst/>
          </a:prstGeom>
        </p:spPr>
      </p:pic>
      <p:pic>
        <p:nvPicPr>
          <p:cNvPr id="8" name="Picture 7">
            <a:extLst>
              <a:ext uri="{FF2B5EF4-FFF2-40B4-BE49-F238E27FC236}">
                <a16:creationId xmlns:a16="http://schemas.microsoft.com/office/drawing/2014/main" id="{3C8DCC63-5C1F-A47E-37F8-348953F9FF9E}"/>
              </a:ext>
            </a:extLst>
          </p:cNvPr>
          <p:cNvPicPr>
            <a:picLocks noChangeAspect="1"/>
          </p:cNvPicPr>
          <p:nvPr/>
        </p:nvPicPr>
        <p:blipFill>
          <a:blip r:embed="rId4"/>
          <a:stretch>
            <a:fillRect/>
          </a:stretch>
        </p:blipFill>
        <p:spPr>
          <a:xfrm>
            <a:off x="710237" y="4530878"/>
            <a:ext cx="3038475" cy="1457325"/>
          </a:xfrm>
          <a:prstGeom prst="rect">
            <a:avLst/>
          </a:prstGeom>
        </p:spPr>
      </p:pic>
      <p:pic>
        <p:nvPicPr>
          <p:cNvPr id="11" name="Picture 10">
            <a:extLst>
              <a:ext uri="{FF2B5EF4-FFF2-40B4-BE49-F238E27FC236}">
                <a16:creationId xmlns:a16="http://schemas.microsoft.com/office/drawing/2014/main" id="{9DCED205-DC13-7CDC-0836-4BD67C7B248D}"/>
              </a:ext>
            </a:extLst>
          </p:cNvPr>
          <p:cNvPicPr>
            <a:picLocks noChangeAspect="1"/>
          </p:cNvPicPr>
          <p:nvPr/>
        </p:nvPicPr>
        <p:blipFill>
          <a:blip r:embed="rId5"/>
          <a:stretch>
            <a:fillRect/>
          </a:stretch>
        </p:blipFill>
        <p:spPr>
          <a:xfrm>
            <a:off x="5172855" y="4532655"/>
            <a:ext cx="2895600" cy="1381125"/>
          </a:xfrm>
          <a:prstGeom prst="rect">
            <a:avLst/>
          </a:prstGeom>
        </p:spPr>
      </p:pic>
      <p:pic>
        <p:nvPicPr>
          <p:cNvPr id="13" name="Picture 12">
            <a:extLst>
              <a:ext uri="{FF2B5EF4-FFF2-40B4-BE49-F238E27FC236}">
                <a16:creationId xmlns:a16="http://schemas.microsoft.com/office/drawing/2014/main" id="{7A74D50B-E1C3-61E7-71E5-5759EDA71316}"/>
              </a:ext>
            </a:extLst>
          </p:cNvPr>
          <p:cNvPicPr>
            <a:picLocks noChangeAspect="1"/>
          </p:cNvPicPr>
          <p:nvPr/>
        </p:nvPicPr>
        <p:blipFill>
          <a:blip r:embed="rId6"/>
          <a:stretch>
            <a:fillRect/>
          </a:stretch>
        </p:blipFill>
        <p:spPr>
          <a:xfrm>
            <a:off x="7309266" y="2144835"/>
            <a:ext cx="3009900" cy="1400175"/>
          </a:xfrm>
          <a:prstGeom prst="rect">
            <a:avLst/>
          </a:prstGeom>
        </p:spPr>
      </p:pic>
      <p:pic>
        <p:nvPicPr>
          <p:cNvPr id="16" name="Picture 15">
            <a:extLst>
              <a:ext uri="{FF2B5EF4-FFF2-40B4-BE49-F238E27FC236}">
                <a16:creationId xmlns:a16="http://schemas.microsoft.com/office/drawing/2014/main" id="{FC64E18F-5368-54A9-05D6-926BEDFCDE04}"/>
              </a:ext>
            </a:extLst>
          </p:cNvPr>
          <p:cNvPicPr>
            <a:picLocks noChangeAspect="1"/>
          </p:cNvPicPr>
          <p:nvPr/>
        </p:nvPicPr>
        <p:blipFill>
          <a:blip r:embed="rId7"/>
          <a:stretch>
            <a:fillRect/>
          </a:stretch>
        </p:blipFill>
        <p:spPr>
          <a:xfrm>
            <a:off x="3748712" y="2127926"/>
            <a:ext cx="2924175" cy="1381125"/>
          </a:xfrm>
          <a:prstGeom prst="rect">
            <a:avLst/>
          </a:prstGeom>
        </p:spPr>
      </p:pic>
    </p:spTree>
    <p:extLst>
      <p:ext uri="{BB962C8B-B14F-4D97-AF65-F5344CB8AC3E}">
        <p14:creationId xmlns:p14="http://schemas.microsoft.com/office/powerpoint/2010/main" val="2253539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81EC3-665E-59FB-0554-AE41AF039744}"/>
              </a:ext>
            </a:extLst>
          </p:cNvPr>
          <p:cNvSpPr txBox="1"/>
          <p:nvPr/>
        </p:nvSpPr>
        <p:spPr>
          <a:xfrm>
            <a:off x="1276642" y="406177"/>
            <a:ext cx="6098344" cy="400110"/>
          </a:xfrm>
          <a:prstGeom prst="rect">
            <a:avLst/>
          </a:prstGeom>
          <a:noFill/>
        </p:spPr>
        <p:txBody>
          <a:bodyPr wrap="square">
            <a:spAutoFit/>
          </a:bodyPr>
          <a:lstStyle/>
          <a:p>
            <a:r>
              <a:rPr lang="en-US" sz="2000" b="1" dirty="0"/>
              <a:t>Model performance After Pre Processing</a:t>
            </a:r>
          </a:p>
        </p:txBody>
      </p:sp>
      <p:sp>
        <p:nvSpPr>
          <p:cNvPr id="5" name="TextBox 4">
            <a:extLst>
              <a:ext uri="{FF2B5EF4-FFF2-40B4-BE49-F238E27FC236}">
                <a16:creationId xmlns:a16="http://schemas.microsoft.com/office/drawing/2014/main" id="{6481E89F-01E5-A965-2713-67ADBF28C20E}"/>
              </a:ext>
            </a:extLst>
          </p:cNvPr>
          <p:cNvSpPr txBox="1"/>
          <p:nvPr/>
        </p:nvSpPr>
        <p:spPr>
          <a:xfrm>
            <a:off x="1546273" y="1152639"/>
            <a:ext cx="9372602" cy="646331"/>
          </a:xfrm>
          <a:prstGeom prst="rect">
            <a:avLst/>
          </a:prstGeom>
          <a:noFill/>
        </p:spPr>
        <p:txBody>
          <a:bodyPr wrap="square">
            <a:spAutoFit/>
          </a:bodyPr>
          <a:lstStyle/>
          <a:p>
            <a:r>
              <a:rPr lang="en-US" b="1" dirty="0"/>
              <a:t>Test And Score                        </a:t>
            </a:r>
          </a:p>
          <a:p>
            <a:r>
              <a:rPr lang="en-US" dirty="0"/>
              <a:t>Before </a:t>
            </a:r>
            <a:r>
              <a:rPr lang="en-US" dirty="0" err="1"/>
              <a:t>PreProcessing</a:t>
            </a:r>
            <a:r>
              <a:rPr lang="en-US" dirty="0"/>
              <a:t>                                                 After </a:t>
            </a:r>
            <a:r>
              <a:rPr lang="en-US" dirty="0" err="1"/>
              <a:t>PreProcessing</a:t>
            </a:r>
            <a:endParaRPr lang="en-IN" dirty="0"/>
          </a:p>
        </p:txBody>
      </p:sp>
      <p:pic>
        <p:nvPicPr>
          <p:cNvPr id="7" name="Picture 6">
            <a:extLst>
              <a:ext uri="{FF2B5EF4-FFF2-40B4-BE49-F238E27FC236}">
                <a16:creationId xmlns:a16="http://schemas.microsoft.com/office/drawing/2014/main" id="{0D878688-5EE6-AE02-547C-DD25D071ABBB}"/>
              </a:ext>
            </a:extLst>
          </p:cNvPr>
          <p:cNvPicPr>
            <a:picLocks noChangeAspect="1"/>
          </p:cNvPicPr>
          <p:nvPr/>
        </p:nvPicPr>
        <p:blipFill>
          <a:blip r:embed="rId2"/>
          <a:stretch>
            <a:fillRect/>
          </a:stretch>
        </p:blipFill>
        <p:spPr>
          <a:xfrm>
            <a:off x="6793523" y="2145323"/>
            <a:ext cx="4125352" cy="3304142"/>
          </a:xfrm>
          <a:prstGeom prst="rect">
            <a:avLst/>
          </a:prstGeom>
        </p:spPr>
      </p:pic>
      <p:pic>
        <p:nvPicPr>
          <p:cNvPr id="4" name="Picture 3">
            <a:extLst>
              <a:ext uri="{FF2B5EF4-FFF2-40B4-BE49-F238E27FC236}">
                <a16:creationId xmlns:a16="http://schemas.microsoft.com/office/drawing/2014/main" id="{6FE9C444-C163-41A0-76E7-4051C67E1493}"/>
              </a:ext>
            </a:extLst>
          </p:cNvPr>
          <p:cNvPicPr>
            <a:picLocks noChangeAspect="1"/>
          </p:cNvPicPr>
          <p:nvPr/>
        </p:nvPicPr>
        <p:blipFill>
          <a:blip r:embed="rId3"/>
          <a:stretch>
            <a:fillRect/>
          </a:stretch>
        </p:blipFill>
        <p:spPr>
          <a:xfrm>
            <a:off x="1273125" y="2145323"/>
            <a:ext cx="4281266" cy="3304142"/>
          </a:xfrm>
          <a:prstGeom prst="rect">
            <a:avLst/>
          </a:prstGeom>
        </p:spPr>
      </p:pic>
    </p:spTree>
    <p:extLst>
      <p:ext uri="{BB962C8B-B14F-4D97-AF65-F5344CB8AC3E}">
        <p14:creationId xmlns:p14="http://schemas.microsoft.com/office/powerpoint/2010/main" val="2102135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0D12-633E-7CE6-638A-279D87FFA9A7}"/>
              </a:ext>
            </a:extLst>
          </p:cNvPr>
          <p:cNvSpPr>
            <a:spLocks noGrp="1"/>
          </p:cNvSpPr>
          <p:nvPr>
            <p:ph type="title"/>
          </p:nvPr>
        </p:nvSpPr>
        <p:spPr/>
        <p:txBody>
          <a:bodyPr/>
          <a:lstStyle/>
          <a:p>
            <a:r>
              <a:rPr lang="en-US" sz="4400" b="1" strike="noStrike" spc="-1" dirty="0">
                <a:solidFill>
                  <a:srgbClr val="B31166"/>
                </a:solidFill>
                <a:latin typeface="Times New Roman"/>
              </a:rPr>
              <a:t>            </a:t>
            </a:r>
            <a:r>
              <a:rPr lang="en-US" sz="4400" b="1" strike="noStrike" spc="-1" dirty="0">
                <a:solidFill>
                  <a:schemeClr val="accent2">
                    <a:lumMod val="75000"/>
                  </a:schemeClr>
                </a:solidFill>
                <a:latin typeface="Times New Roman"/>
              </a:rPr>
              <a:t>5. CONCLUSION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6C487DB3-2AE1-D205-88B1-4D4E0CCDE24C}"/>
              </a:ext>
            </a:extLst>
          </p:cNvPr>
          <p:cNvSpPr>
            <a:spLocks noGrp="1"/>
          </p:cNvSpPr>
          <p:nvPr>
            <p:ph idx="1"/>
          </p:nvPr>
        </p:nvSpPr>
        <p:spPr/>
        <p:txBody>
          <a:bodyPr>
            <a:noAutofit/>
          </a:bodyPr>
          <a:lstStyle/>
          <a:p>
            <a:pPr marL="0" indent="0">
              <a:buNone/>
            </a:pPr>
            <a:r>
              <a:rPr lang="en-US" sz="2000" dirty="0">
                <a:effectLst/>
                <a:latin typeface="Times New Roman" panose="02020603050405020304" pitchFamily="18" charset="0"/>
                <a:ea typeface="Times New Roman" panose="02020603050405020304" pitchFamily="18" charset="0"/>
              </a:rPr>
              <a:t>We have successfully identified a solution for “</a:t>
            </a:r>
            <a:r>
              <a:rPr lang="en-US" sz="2000" b="1" dirty="0">
                <a:effectLst/>
                <a:latin typeface="Times New Roman" panose="02020603050405020304" pitchFamily="18" charset="0"/>
                <a:ea typeface="Times New Roman" panose="02020603050405020304" pitchFamily="18" charset="0"/>
              </a:rPr>
              <a:t>Prediction of Shuttle Landing using Classification Models”. </a:t>
            </a:r>
            <a:r>
              <a:rPr lang="en-US" sz="2000" dirty="0">
                <a:effectLst/>
                <a:latin typeface="Times New Roman" panose="02020603050405020304" pitchFamily="18" charset="0"/>
                <a:ea typeface="Times New Roman" panose="02020603050405020304" pitchFamily="18" charset="0"/>
              </a:rPr>
              <a:t>The analytical process started from data cleaning and processing, missing value, exploratory analysis and finally model building and evaluation. The best accuracy on public test set is higher accuracy score will be find out by comparing each algorithm.</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Decision Tree</a:t>
            </a:r>
            <a:r>
              <a:rPr lang="en-US" sz="2000" b="1"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algorithm</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gives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best</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accuracy</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algorithms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used</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simple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comprehend. It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 inferred from</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model</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 it gives best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accuracy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Prediction of Shuttle Landing using Classification Models</a:t>
            </a:r>
            <a:endParaRPr lang="en-IN" sz="2000" dirty="0"/>
          </a:p>
        </p:txBody>
      </p:sp>
    </p:spTree>
    <p:extLst>
      <p:ext uri="{BB962C8B-B14F-4D97-AF65-F5344CB8AC3E}">
        <p14:creationId xmlns:p14="http://schemas.microsoft.com/office/powerpoint/2010/main" val="4137840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43C0-2AC9-33DE-5280-11BEFE26C985}"/>
              </a:ext>
            </a:extLst>
          </p:cNvPr>
          <p:cNvSpPr>
            <a:spLocks noGrp="1"/>
          </p:cNvSpPr>
          <p:nvPr>
            <p:ph type="title"/>
          </p:nvPr>
        </p:nvSpPr>
        <p:spPr/>
        <p:txBody>
          <a:bodyPr/>
          <a:lstStyle/>
          <a:p>
            <a:r>
              <a:rPr lang="en-US" dirty="0"/>
              <a:t>Analysis Report</a:t>
            </a:r>
          </a:p>
        </p:txBody>
      </p:sp>
      <p:pic>
        <p:nvPicPr>
          <p:cNvPr id="4" name="Content Placeholder 3">
            <a:extLst>
              <a:ext uri="{FF2B5EF4-FFF2-40B4-BE49-F238E27FC236}">
                <a16:creationId xmlns:a16="http://schemas.microsoft.com/office/drawing/2014/main" id="{AC1AF489-D26B-7FD7-2AB1-98A4D6A2D376}"/>
              </a:ext>
            </a:extLst>
          </p:cNvPr>
          <p:cNvPicPr>
            <a:picLocks noGrp="1" noChangeAspect="1"/>
          </p:cNvPicPr>
          <p:nvPr>
            <p:ph idx="1"/>
          </p:nvPr>
        </p:nvPicPr>
        <p:blipFill>
          <a:blip r:embed="rId2"/>
          <a:stretch>
            <a:fillRect/>
          </a:stretch>
        </p:blipFill>
        <p:spPr>
          <a:xfrm>
            <a:off x="2222696" y="2250831"/>
            <a:ext cx="8696130" cy="3319975"/>
          </a:xfrm>
          <a:prstGeom prst="rect">
            <a:avLst/>
          </a:prstGeom>
        </p:spPr>
      </p:pic>
    </p:spTree>
    <p:extLst>
      <p:ext uri="{BB962C8B-B14F-4D97-AF65-F5344CB8AC3E}">
        <p14:creationId xmlns:p14="http://schemas.microsoft.com/office/powerpoint/2010/main" val="427287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rectangle with blue text">
            <a:extLst>
              <a:ext uri="{FF2B5EF4-FFF2-40B4-BE49-F238E27FC236}">
                <a16:creationId xmlns:a16="http://schemas.microsoft.com/office/drawing/2014/main" id="{622D3A7A-5EFD-C44F-E8B8-747C8E742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3977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6B40-7CED-B941-8514-48C5A2BF92E1}"/>
              </a:ext>
            </a:extLst>
          </p:cNvPr>
          <p:cNvSpPr>
            <a:spLocks noGrp="1"/>
          </p:cNvSpPr>
          <p:nvPr>
            <p:ph type="title"/>
          </p:nvPr>
        </p:nvSpPr>
        <p:spPr/>
        <p:txBody>
          <a:bodyPr/>
          <a:lstStyle/>
          <a:p>
            <a:r>
              <a:rPr lang="en-US" dirty="0">
                <a:solidFill>
                  <a:schemeClr val="accent2">
                    <a:lumMod val="50000"/>
                  </a:schemeClr>
                </a:solidFill>
              </a:rPr>
              <a:t>                          Abstract</a:t>
            </a:r>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27C6F32F-1335-9211-DF16-55D7099F6C88}"/>
              </a:ext>
            </a:extLst>
          </p:cNvPr>
          <p:cNvSpPr>
            <a:spLocks noGrp="1"/>
          </p:cNvSpPr>
          <p:nvPr>
            <p:ph idx="1"/>
          </p:nvPr>
        </p:nvSpPr>
        <p:spPr>
          <a:xfrm>
            <a:off x="2640577" y="1264555"/>
            <a:ext cx="8915400" cy="4724400"/>
          </a:xfrm>
        </p:spPr>
        <p:txBody>
          <a:bodyPr>
            <a:noAutofit/>
          </a:bodyPr>
          <a:lstStyle/>
          <a:p>
            <a:pPr marL="0" indent="0" algn="just">
              <a:buNone/>
            </a:pPr>
            <a:r>
              <a:rPr lang="en-US" dirty="0">
                <a:effectLst/>
                <a:latin typeface="Times New Roman" panose="02020603050405020304" pitchFamily="18" charset="0"/>
                <a:ea typeface="Times New Roman" panose="02020603050405020304" pitchFamily="18" charset="0"/>
              </a:rPr>
              <a:t>The successful landing of space shuttles demands precise control systems capable of adapting to various environmental conditions and operational factors. The Shuttle Landing Control Dataset encompasses key attributes such as stability, surface error, wind conditions, and visibility, crucial for understanding the dynamics of shuttle landings. This dataset offers a rich collection of telemetry data captured during landing maneuvers, providing insights into the intricate interactions between control inputs and environmental variables.</a:t>
            </a:r>
            <a:endParaRPr lang="en-IN" dirty="0">
              <a:effectLst/>
              <a:latin typeface="Times New Roman" panose="02020603050405020304" pitchFamily="18" charset="0"/>
              <a:ea typeface="Times New Roman" panose="02020603050405020304" pitchFamily="18" charset="0"/>
            </a:endParaRPr>
          </a:p>
          <a:p>
            <a:pPr marL="0" indent="0" algn="just">
              <a:buNone/>
            </a:pPr>
            <a:r>
              <a:rPr lang="en-US" dirty="0">
                <a:effectLst/>
                <a:latin typeface="Times New Roman" panose="02020603050405020304" pitchFamily="18" charset="0"/>
                <a:ea typeface="Times New Roman" panose="02020603050405020304" pitchFamily="18" charset="0"/>
              </a:rPr>
              <a:t>The primary objective of this dataset is to facilitate the development and validation of control algorithms tailored to shuttle landing scenarios. By analyzing the correlations between input attributes and landing outcomes, researchers can refine control strategies and optimize landing performance under diverse conditions. Additionally, this dataset enables the assessment of the impact of environmental factors, such as wind and visibility, on landing stability and precision.</a:t>
            </a:r>
            <a:endParaRPr lang="en-IN" dirty="0">
              <a:effectLst/>
              <a:latin typeface="Times New Roman" panose="02020603050405020304" pitchFamily="18" charset="0"/>
              <a:ea typeface="Times New Roman" panose="02020603050405020304" pitchFamily="18" charset="0"/>
            </a:endParaRPr>
          </a:p>
          <a:p>
            <a:pPr marL="0" indent="0" algn="just">
              <a:buNone/>
            </a:pPr>
            <a:r>
              <a:rPr lang="en-US" dirty="0">
                <a:effectLst/>
                <a:latin typeface="Times New Roman" panose="02020603050405020304" pitchFamily="18" charset="0"/>
                <a:ea typeface="Times New Roman" panose="02020603050405020304" pitchFamily="18" charset="0"/>
              </a:rPr>
              <a:t>Through systematic analysis and modeling, insights gleaned from this dataset can inform the design of more resilient and adaptive landing control systems for future space missions. This abstract underscores the significance of leveraging the Shuttle Landing Control Dataset to advance the field of aerospace engineering and enhance the safety and reliability of shuttle landings in varying operational environments. </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3693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2BF5-CC9D-7CB4-2596-8F59E4CD6901}"/>
              </a:ext>
            </a:extLst>
          </p:cNvPr>
          <p:cNvSpPr>
            <a:spLocks noGrp="1"/>
          </p:cNvSpPr>
          <p:nvPr>
            <p:ph type="title"/>
          </p:nvPr>
        </p:nvSpPr>
        <p:spPr/>
        <p:txBody>
          <a:bodyPr/>
          <a:lstStyle/>
          <a:p>
            <a:r>
              <a:rPr lang="en-US" dirty="0">
                <a:solidFill>
                  <a:srgbClr val="FF0000"/>
                </a:solidFill>
              </a:rPr>
              <a:t>1.Introduction</a:t>
            </a:r>
            <a:endParaRPr lang="en-IN" dirty="0">
              <a:solidFill>
                <a:srgbClr val="FF0000"/>
              </a:solidFill>
            </a:endParaRPr>
          </a:p>
        </p:txBody>
      </p:sp>
      <p:sp>
        <p:nvSpPr>
          <p:cNvPr id="3" name="Content Placeholder 2">
            <a:extLst>
              <a:ext uri="{FF2B5EF4-FFF2-40B4-BE49-F238E27FC236}">
                <a16:creationId xmlns:a16="http://schemas.microsoft.com/office/drawing/2014/main" id="{1A573673-4507-F508-F5FC-340D5E39A993}"/>
              </a:ext>
            </a:extLst>
          </p:cNvPr>
          <p:cNvSpPr>
            <a:spLocks noGrp="1"/>
          </p:cNvSpPr>
          <p:nvPr>
            <p:ph idx="1"/>
          </p:nvPr>
        </p:nvSpPr>
        <p:spPr/>
        <p:txBody>
          <a:bodyPr>
            <a:normAutofit/>
          </a:bodyPr>
          <a:lstStyle/>
          <a:p>
            <a:pPr marL="0" indent="0">
              <a:buNone/>
            </a:pPr>
            <a:r>
              <a:rPr lang="en-US" sz="2000" dirty="0"/>
              <a:t>The prediction of shuttle landing is crucial for ensuring the safety and efficiency of space missions. By employing classification models, which are a type of machine learning algorithm, we can analyze various factors and parameters to forecast the outcome of a shuttle landing. This predictive capability is essential for mission planning, risk assessment, and real-time decision-making during space exploration endeavors.</a:t>
            </a:r>
          </a:p>
          <a:p>
            <a:pPr marL="0" indent="0">
              <a:buNone/>
            </a:pPr>
            <a:r>
              <a:rPr lang="en-US" sz="2000" dirty="0"/>
              <a:t>In this paper, we will explore the application of classification models in predicting shuttle landings. We will discuss the significance of accurate predictions in space missions and the challenges associated with forecasting such events. </a:t>
            </a:r>
            <a:endParaRPr lang="en-IN" sz="2000" dirty="0"/>
          </a:p>
        </p:txBody>
      </p:sp>
    </p:spTree>
    <p:extLst>
      <p:ext uri="{BB962C8B-B14F-4D97-AF65-F5344CB8AC3E}">
        <p14:creationId xmlns:p14="http://schemas.microsoft.com/office/powerpoint/2010/main" val="3618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E1F7-A24C-4ACA-E005-B576A04CAE61}"/>
              </a:ext>
            </a:extLst>
          </p:cNvPr>
          <p:cNvSpPr>
            <a:spLocks noGrp="1"/>
          </p:cNvSpPr>
          <p:nvPr>
            <p:ph type="title"/>
          </p:nvPr>
        </p:nvSpPr>
        <p:spPr/>
        <p:txBody>
          <a:bodyPr/>
          <a:lstStyle/>
          <a:p>
            <a:r>
              <a:rPr lang="en-US" dirty="0">
                <a:solidFill>
                  <a:srgbClr val="00B050"/>
                </a:solidFill>
              </a:rPr>
              <a:t>            Problem Definition</a:t>
            </a:r>
            <a:endParaRPr lang="en-IN" dirty="0">
              <a:solidFill>
                <a:srgbClr val="00B050"/>
              </a:solidFill>
            </a:endParaRPr>
          </a:p>
        </p:txBody>
      </p:sp>
      <p:sp>
        <p:nvSpPr>
          <p:cNvPr id="3" name="Content Placeholder 2">
            <a:extLst>
              <a:ext uri="{FF2B5EF4-FFF2-40B4-BE49-F238E27FC236}">
                <a16:creationId xmlns:a16="http://schemas.microsoft.com/office/drawing/2014/main" id="{AF19CC24-C477-0440-F486-0426CE4083F7}"/>
              </a:ext>
            </a:extLst>
          </p:cNvPr>
          <p:cNvSpPr>
            <a:spLocks noGrp="1"/>
          </p:cNvSpPr>
          <p:nvPr>
            <p:ph idx="1"/>
          </p:nvPr>
        </p:nvSpPr>
        <p:spPr/>
        <p:txBody>
          <a:bodyPr>
            <a:normAutofit/>
          </a:bodyPr>
          <a:lstStyle/>
          <a:p>
            <a:pPr marL="0" indent="0">
              <a:buNone/>
            </a:pPr>
            <a:r>
              <a:rPr lang="en-US" sz="2400" dirty="0"/>
              <a:t>-&gt;</a:t>
            </a:r>
            <a:r>
              <a:rPr lang="en-US" sz="2000" dirty="0"/>
              <a:t>Predicting shuttle landing using classification models involves designing a system that can analyze various factors and conditions during a shuttle's descent and predict whether the landing will be successful or not</a:t>
            </a:r>
          </a:p>
          <a:p>
            <a:pPr marL="0" indent="0">
              <a:buNone/>
            </a:pPr>
            <a:r>
              <a:rPr lang="en-US" sz="2000" dirty="0"/>
              <a:t>-&gt;This typically involves collecting data on factors like weather conditions, altitude, speed, and shuttle health, then training a classification model to classify landings as either successful or unsuccessful based on historical data</a:t>
            </a:r>
          </a:p>
          <a:p>
            <a:pPr marL="0" indent="0">
              <a:buNone/>
            </a:pPr>
            <a:r>
              <a:rPr lang="en-US" sz="2000" dirty="0"/>
              <a:t>-&gt;The goal is to create a model that can accurately predict the outcome of future shuttle landings to help ensure the safety and success of space missions.</a:t>
            </a:r>
            <a:endParaRPr lang="en-IN" sz="2000" dirty="0"/>
          </a:p>
        </p:txBody>
      </p:sp>
    </p:spTree>
    <p:extLst>
      <p:ext uri="{BB962C8B-B14F-4D97-AF65-F5344CB8AC3E}">
        <p14:creationId xmlns:p14="http://schemas.microsoft.com/office/powerpoint/2010/main" val="320106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60EEB5-224C-4865-9FFA-7207456F7251}"/>
              </a:ext>
            </a:extLst>
          </p:cNvPr>
          <p:cNvSpPr>
            <a:spLocks noGrp="1"/>
          </p:cNvSpPr>
          <p:nvPr>
            <p:ph type="title"/>
          </p:nvPr>
        </p:nvSpPr>
        <p:spPr/>
        <p:txBody>
          <a:bodyPr/>
          <a:lstStyle/>
          <a:p>
            <a:r>
              <a:rPr lang="en-US" sz="2400" dirty="0"/>
              <a:t>Classification</a:t>
            </a:r>
            <a:endParaRPr lang="en-IN" sz="2400" dirty="0"/>
          </a:p>
        </p:txBody>
      </p:sp>
      <p:pic>
        <p:nvPicPr>
          <p:cNvPr id="14" name="Content Placeholder 13" descr="WhatsApp Image 2024-05-04 at 21.05.13_8c4d1625">
            <a:extLst>
              <a:ext uri="{FF2B5EF4-FFF2-40B4-BE49-F238E27FC236}">
                <a16:creationId xmlns:a16="http://schemas.microsoft.com/office/drawing/2014/main" id="{1DA50337-56E8-4506-8B3D-747E6B0F2035}"/>
              </a:ext>
            </a:extLst>
          </p:cNvPr>
          <p:cNvPicPr>
            <a:picLocks noGrp="1" noChangeAspect="1"/>
          </p:cNvPicPr>
          <p:nvPr>
            <p:ph idx="1"/>
          </p:nvPr>
        </p:nvPicPr>
        <p:blipFill>
          <a:blip r:embed="rId2"/>
          <a:stretch>
            <a:fillRect/>
          </a:stretch>
        </p:blipFill>
        <p:spPr>
          <a:xfrm>
            <a:off x="6267450" y="2585417"/>
            <a:ext cx="3790950" cy="1136305"/>
          </a:xfrm>
          <a:prstGeom prst="rect">
            <a:avLst/>
          </a:prstGeom>
        </p:spPr>
      </p:pic>
      <p:sp>
        <p:nvSpPr>
          <p:cNvPr id="9" name="Text Placeholder 8">
            <a:extLst>
              <a:ext uri="{FF2B5EF4-FFF2-40B4-BE49-F238E27FC236}">
                <a16:creationId xmlns:a16="http://schemas.microsoft.com/office/drawing/2014/main" id="{B1E86CAD-18B5-41BA-8AE2-212A0E78ED96}"/>
              </a:ext>
            </a:extLst>
          </p:cNvPr>
          <p:cNvSpPr>
            <a:spLocks noGrp="1"/>
          </p:cNvSpPr>
          <p:nvPr>
            <p:ph type="body" sz="half" idx="2"/>
          </p:nvPr>
        </p:nvSpPr>
        <p:spPr/>
        <p:txBody>
          <a:bodyPr>
            <a:normAutofit/>
          </a:bodyPr>
          <a:lstStyle/>
          <a:p>
            <a:r>
              <a:rPr lang="en-US" dirty="0"/>
              <a:t>Classification is a machine learning technique where the goal is to categorize data points into predefined classes or categories based on their features or attributes. </a:t>
            </a:r>
          </a:p>
          <a:p>
            <a:r>
              <a:rPr lang="en-US" dirty="0"/>
              <a:t>It involves training a model on a dataset with labeled examples, where each example is associated with a class label. </a:t>
            </a:r>
          </a:p>
          <a:p>
            <a:r>
              <a:rPr lang="en-US" dirty="0"/>
              <a:t>The trained model then learns patterns and relationships in the data to predict the class labels of new, unseen data points.</a:t>
            </a:r>
          </a:p>
          <a:p>
            <a:r>
              <a:rPr lang="en-US" dirty="0"/>
              <a:t>Classification is widely used in various applications, including spam detection, sentiment analysis, medical diagnosis, and image recognition.</a:t>
            </a:r>
          </a:p>
          <a:p>
            <a:endParaRPr lang="en-US" dirty="0"/>
          </a:p>
          <a:p>
            <a:endParaRPr lang="en-IN" dirty="0"/>
          </a:p>
        </p:txBody>
      </p:sp>
    </p:spTree>
    <p:extLst>
      <p:ext uri="{BB962C8B-B14F-4D97-AF65-F5344CB8AC3E}">
        <p14:creationId xmlns:p14="http://schemas.microsoft.com/office/powerpoint/2010/main" val="326696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86EE-E8C3-441D-9773-3622FD47AA07}"/>
              </a:ext>
            </a:extLst>
          </p:cNvPr>
          <p:cNvSpPr>
            <a:spLocks noGrp="1"/>
          </p:cNvSpPr>
          <p:nvPr>
            <p:ph type="title"/>
          </p:nvPr>
        </p:nvSpPr>
        <p:spPr>
          <a:xfrm>
            <a:off x="3143250" y="1049338"/>
            <a:ext cx="7200900" cy="508000"/>
          </a:xfrm>
        </p:spPr>
        <p:txBody>
          <a:bodyPr>
            <a:normAutofit fontScale="90000"/>
          </a:bodyPr>
          <a:lstStyle/>
          <a:p>
            <a:pPr algn="l"/>
            <a:r>
              <a:rPr lang="en-US" dirty="0"/>
              <a:t>Methodology</a:t>
            </a:r>
            <a:endParaRPr lang="en-IN" dirty="0"/>
          </a:p>
        </p:txBody>
      </p:sp>
      <p:sp>
        <p:nvSpPr>
          <p:cNvPr id="3" name="Content Placeholder 2">
            <a:extLst>
              <a:ext uri="{FF2B5EF4-FFF2-40B4-BE49-F238E27FC236}">
                <a16:creationId xmlns:a16="http://schemas.microsoft.com/office/drawing/2014/main" id="{7D1051A8-3C49-4F2C-96FF-4B7A18EE7A44}"/>
              </a:ext>
            </a:extLst>
          </p:cNvPr>
          <p:cNvSpPr>
            <a:spLocks noGrp="1"/>
          </p:cNvSpPr>
          <p:nvPr>
            <p:ph idx="1"/>
          </p:nvPr>
        </p:nvSpPr>
        <p:spPr>
          <a:xfrm>
            <a:off x="3143250" y="1916832"/>
            <a:ext cx="7200900" cy="3672408"/>
          </a:xfrm>
        </p:spPr>
        <p:txBody>
          <a:bodyPr>
            <a:normAutofit/>
          </a:bodyPr>
          <a:lstStyle/>
          <a:p>
            <a:pPr marL="0" indent="0">
              <a:buNone/>
            </a:pPr>
            <a:r>
              <a:rPr lang="en-US" sz="2000" dirty="0"/>
              <a:t>The analysis of various data mining  algorithms, the algorithms that are used in this model :</a:t>
            </a:r>
          </a:p>
          <a:p>
            <a:endParaRPr lang="en-US" sz="2000" dirty="0"/>
          </a:p>
          <a:p>
            <a:r>
              <a:rPr lang="en-US" sz="2000" dirty="0"/>
              <a:t> K nearest neighbours (KNN)</a:t>
            </a:r>
          </a:p>
          <a:p>
            <a:r>
              <a:rPr lang="en-US" sz="2000" dirty="0"/>
              <a:t> Neural Network</a:t>
            </a:r>
          </a:p>
          <a:p>
            <a:r>
              <a:rPr lang="en-US" sz="2000" dirty="0"/>
              <a:t> Support Vector Machine</a:t>
            </a:r>
          </a:p>
          <a:p>
            <a:r>
              <a:rPr lang="en-US" sz="2000" dirty="0"/>
              <a:t> Decision Tree algorithm</a:t>
            </a:r>
          </a:p>
          <a:p>
            <a:r>
              <a:rPr lang="en-US" sz="2000" dirty="0"/>
              <a:t> Logistic Regression</a:t>
            </a:r>
          </a:p>
          <a:p>
            <a:pPr marL="0" indent="0">
              <a:buNone/>
            </a:pPr>
            <a:endParaRPr lang="en-US" sz="2000" dirty="0"/>
          </a:p>
          <a:p>
            <a:endParaRPr lang="en-US" dirty="0"/>
          </a:p>
          <a:p>
            <a:endParaRPr lang="en-IN" dirty="0"/>
          </a:p>
        </p:txBody>
      </p:sp>
      <p:pic>
        <p:nvPicPr>
          <p:cNvPr id="4" name="Picture 3" descr="IMG_256">
            <a:extLst>
              <a:ext uri="{FF2B5EF4-FFF2-40B4-BE49-F238E27FC236}">
                <a16:creationId xmlns:a16="http://schemas.microsoft.com/office/drawing/2014/main" id="{6C16B8BB-8727-45C0-AA34-9F5833B6DC1E}"/>
              </a:ext>
            </a:extLst>
          </p:cNvPr>
          <p:cNvPicPr/>
          <p:nvPr/>
        </p:nvPicPr>
        <p:blipFill>
          <a:blip r:embed="rId2"/>
          <a:stretch>
            <a:fillRect/>
          </a:stretch>
        </p:blipFill>
        <p:spPr>
          <a:xfrm>
            <a:off x="7824193" y="2564905"/>
            <a:ext cx="1901825" cy="2544445"/>
          </a:xfrm>
          <a:prstGeom prst="rect">
            <a:avLst/>
          </a:prstGeom>
          <a:noFill/>
          <a:ln w="9525">
            <a:noFill/>
          </a:ln>
        </p:spPr>
      </p:pic>
    </p:spTree>
    <p:extLst>
      <p:ext uri="{BB962C8B-B14F-4D97-AF65-F5344CB8AC3E}">
        <p14:creationId xmlns:p14="http://schemas.microsoft.com/office/powerpoint/2010/main" val="39900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DB8D-EE32-C63F-5F6B-E43238F02583}"/>
              </a:ext>
            </a:extLst>
          </p:cNvPr>
          <p:cNvSpPr>
            <a:spLocks noGrp="1"/>
          </p:cNvSpPr>
          <p:nvPr>
            <p:ph type="title"/>
          </p:nvPr>
        </p:nvSpPr>
        <p:spPr/>
        <p:txBody>
          <a:bodyPr/>
          <a:lstStyle/>
          <a:p>
            <a:r>
              <a:rPr lang="en-US" dirty="0">
                <a:solidFill>
                  <a:srgbClr val="FF0000"/>
                </a:solidFill>
              </a:rPr>
              <a:t>               Block Diagram</a:t>
            </a:r>
            <a:endParaRPr lang="en-IN" dirty="0">
              <a:solidFill>
                <a:srgbClr val="FF0000"/>
              </a:solidFill>
            </a:endParaRPr>
          </a:p>
        </p:txBody>
      </p:sp>
      <p:pic>
        <p:nvPicPr>
          <p:cNvPr id="4" name="Image 21">
            <a:extLst>
              <a:ext uri="{FF2B5EF4-FFF2-40B4-BE49-F238E27FC236}">
                <a16:creationId xmlns:a16="http://schemas.microsoft.com/office/drawing/2014/main" id="{E42DFAA2-5DB2-A94A-AD5D-A523D3E983B5}"/>
              </a:ext>
            </a:extLst>
          </p:cNvPr>
          <p:cNvPicPr>
            <a:picLocks noGrp="1"/>
          </p:cNvPicPr>
          <p:nvPr>
            <p:ph idx="1"/>
          </p:nvPr>
        </p:nvPicPr>
        <p:blipFill>
          <a:blip r:embed="rId2" cstate="print"/>
          <a:stretch>
            <a:fillRect/>
          </a:stretch>
        </p:blipFill>
        <p:spPr>
          <a:xfrm>
            <a:off x="4750003" y="2133600"/>
            <a:ext cx="4593819" cy="3778250"/>
          </a:xfrm>
          <a:prstGeom prst="rect">
            <a:avLst/>
          </a:prstGeom>
        </p:spPr>
      </p:pic>
    </p:spTree>
    <p:extLst>
      <p:ext uri="{BB962C8B-B14F-4D97-AF65-F5344CB8AC3E}">
        <p14:creationId xmlns:p14="http://schemas.microsoft.com/office/powerpoint/2010/main" val="306914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4007B8-040E-4AE4-AF2D-328DEDAAD474}"/>
              </a:ext>
            </a:extLst>
          </p:cNvPr>
          <p:cNvSpPr>
            <a:spLocks noGrp="1"/>
          </p:cNvSpPr>
          <p:nvPr>
            <p:ph type="title"/>
          </p:nvPr>
        </p:nvSpPr>
        <p:spPr>
          <a:xfrm>
            <a:off x="2999656" y="1049338"/>
            <a:ext cx="7344494" cy="508000"/>
          </a:xfrm>
        </p:spPr>
        <p:txBody>
          <a:bodyPr>
            <a:normAutofit fontScale="90000"/>
          </a:bodyPr>
          <a:lstStyle/>
          <a:p>
            <a:pPr algn="l"/>
            <a:r>
              <a:rPr lang="en-US" dirty="0"/>
              <a:t>Orange Tool</a:t>
            </a:r>
            <a:endParaRPr lang="en-IN" dirty="0"/>
          </a:p>
        </p:txBody>
      </p:sp>
      <p:sp>
        <p:nvSpPr>
          <p:cNvPr id="9" name="Content Placeholder 8">
            <a:extLst>
              <a:ext uri="{FF2B5EF4-FFF2-40B4-BE49-F238E27FC236}">
                <a16:creationId xmlns:a16="http://schemas.microsoft.com/office/drawing/2014/main" id="{CEFE03A7-2588-4E96-98E8-E03C87099B0B}"/>
              </a:ext>
            </a:extLst>
          </p:cNvPr>
          <p:cNvSpPr>
            <a:spLocks noGrp="1"/>
          </p:cNvSpPr>
          <p:nvPr>
            <p:ph idx="1"/>
          </p:nvPr>
        </p:nvSpPr>
        <p:spPr>
          <a:xfrm>
            <a:off x="2711624" y="2105026"/>
            <a:ext cx="7200900" cy="3772247"/>
          </a:xfrm>
        </p:spPr>
        <p:txBody>
          <a:bodyPr>
            <a:normAutofit/>
          </a:bodyPr>
          <a:lstStyle/>
          <a:p>
            <a:pPr algn="just">
              <a:buChar char="•"/>
            </a:pPr>
            <a:r>
              <a:rPr lang="en-US" dirty="0">
                <a:latin typeface="Times New Roman"/>
                <a:cs typeface="Times New Roman"/>
              </a:rPr>
              <a:t>Orange is an open-source data visualization and analysis tool designed for users seeking intuitive yet powerful solutions in machine learning and data mining.</a:t>
            </a:r>
          </a:p>
          <a:p>
            <a:pPr algn="just">
              <a:buChar char="•"/>
            </a:pPr>
            <a:r>
              <a:rPr lang="en-US" dirty="0">
                <a:latin typeface="Times New Roman"/>
                <a:cs typeface="Times New Roman"/>
              </a:rPr>
              <a:t> Its hallmark feature is a visual programming interface, facilitating the construction of data analysis workflows through interconnected components (widgets).</a:t>
            </a:r>
            <a:endParaRPr lang="en-US" dirty="0">
              <a:latin typeface="Calibri" panose="020F0502020204030204"/>
              <a:cs typeface="Calibri" panose="020F0502020204030204"/>
            </a:endParaRPr>
          </a:p>
          <a:p>
            <a:pPr algn="just">
              <a:buFont typeface="Arial" panose="020B0604020202020204" pitchFamily="34" charset="0"/>
              <a:buChar char="•"/>
            </a:pPr>
            <a:r>
              <a:rPr lang="en-US" dirty="0">
                <a:latin typeface="Times New Roman"/>
                <a:cs typeface="Times New Roman"/>
              </a:rPr>
              <a:t>Moreover, its extensive collection of visualization tools enables users to explore datasets visually, uncovering relationships, distributions, and patterns.</a:t>
            </a:r>
            <a:endParaRPr lang="en-US" dirty="0">
              <a:latin typeface="Calibri" panose="020F0502020204030204"/>
              <a:cs typeface="Calibri" panose="020F0502020204030204"/>
            </a:endParaRPr>
          </a:p>
          <a:p>
            <a:pPr algn="just">
              <a:buFont typeface="Arial" panose="020B0604020202020204" pitchFamily="34" charset="0"/>
              <a:buChar char="•"/>
            </a:pPr>
            <a:r>
              <a:rPr lang="en-US" dirty="0">
                <a:latin typeface="Times New Roman"/>
                <a:cs typeface="Times New Roman"/>
              </a:rPr>
              <a:t>Through integration with machine learning algorithms and ensemble learning methods, Orange empowers users to train models for classification, regression, clustering, and association rule mining.</a:t>
            </a:r>
            <a:endParaRPr lang="en-US" dirty="0">
              <a:cs typeface="Calibri"/>
            </a:endParaRPr>
          </a:p>
          <a:p>
            <a:endParaRPr lang="en-IN" dirty="0"/>
          </a:p>
        </p:txBody>
      </p:sp>
    </p:spTree>
    <p:extLst>
      <p:ext uri="{BB962C8B-B14F-4D97-AF65-F5344CB8AC3E}">
        <p14:creationId xmlns:p14="http://schemas.microsoft.com/office/powerpoint/2010/main" val="4699390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517</TotalTime>
  <Words>1133</Words>
  <Application>Microsoft Office PowerPoint</Application>
  <PresentationFormat>Widescreen</PresentationFormat>
  <Paragraphs>111</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vt:lpstr>
      <vt:lpstr>Arial</vt:lpstr>
      <vt:lpstr>Calibri</vt:lpstr>
      <vt:lpstr>Century Gothic</vt:lpstr>
      <vt:lpstr>Söhne</vt:lpstr>
      <vt:lpstr>Symbol</vt:lpstr>
      <vt:lpstr>Times New Roman</vt:lpstr>
      <vt:lpstr>Wingdings 3</vt:lpstr>
      <vt:lpstr>Wisp</vt:lpstr>
      <vt:lpstr>                             Prediction of shuttle Landing using classification models  </vt:lpstr>
      <vt:lpstr>                       INDEX </vt:lpstr>
      <vt:lpstr>                          Abstract</vt:lpstr>
      <vt:lpstr>1.Introduction</vt:lpstr>
      <vt:lpstr>            Problem Definition</vt:lpstr>
      <vt:lpstr>Classification</vt:lpstr>
      <vt:lpstr>Methodology</vt:lpstr>
      <vt:lpstr>               Block Diagram</vt:lpstr>
      <vt:lpstr>Orange Tool</vt:lpstr>
      <vt:lpstr>Main Features</vt:lpstr>
      <vt:lpstr>Orange Tool Interface </vt:lpstr>
      <vt:lpstr>PowerPoint Presentation</vt:lpstr>
      <vt:lpstr>Data Set Attributes</vt:lpstr>
      <vt:lpstr>Model Before Preprocessing</vt:lpstr>
      <vt:lpstr>Model Performance Before Preprocessing </vt:lpstr>
      <vt:lpstr>Model Visualization</vt:lpstr>
      <vt:lpstr>Rank</vt:lpstr>
      <vt:lpstr>Pre Processing Techniques</vt:lpstr>
      <vt:lpstr>          preprocessing techniques </vt:lpstr>
      <vt:lpstr> Discretize continuous variables                               Normalize features  </vt:lpstr>
      <vt:lpstr>      Select relevant features                                               Tree</vt:lpstr>
      <vt:lpstr>Model After Preprocessing</vt:lpstr>
      <vt:lpstr>After pre Processing  Confusion Matrix                                 Test and Score</vt:lpstr>
      <vt:lpstr>      Confusion Matrix</vt:lpstr>
      <vt:lpstr>      Confusion Matrix</vt:lpstr>
      <vt:lpstr>PowerPoint Presentation</vt:lpstr>
      <vt:lpstr>            5. CONCLUSION</vt:lpstr>
      <vt:lpstr>Analysis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shuttle Landing using classification models</dc:title>
  <dc:creator>DARAPUREDDY VEERA MOUNIKA</dc:creator>
  <cp:lastModifiedBy>Chappidi Nikhitha</cp:lastModifiedBy>
  <cp:revision>5</cp:revision>
  <dcterms:created xsi:type="dcterms:W3CDTF">2024-05-07T14:03:16Z</dcterms:created>
  <dcterms:modified xsi:type="dcterms:W3CDTF">2024-06-06T05:43:47Z</dcterms:modified>
</cp:coreProperties>
</file>