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3"/>
    <p:sldId id="16140622" r:id="rId4"/>
    <p:sldId id="262" r:id="rId5"/>
    <p:sldId id="263" r:id="rId6"/>
    <p:sldId id="16140642" r:id="rId7"/>
    <p:sldId id="265" r:id="rId8"/>
    <p:sldId id="16140633" r:id="rId9"/>
    <p:sldId id="266" r:id="rId10"/>
    <p:sldId id="16140634" r:id="rId11"/>
    <p:sldId id="267" r:id="rId12"/>
    <p:sldId id="268" r:id="rId13"/>
    <p:sldId id="16140635" r:id="rId14"/>
    <p:sldId id="16140623"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ustomXml" Target="../customXml/item3.xml"/><Relationship Id="rId23" Type="http://schemas.openxmlformats.org/officeDocument/2006/relationships/customXml" Target="../customXml/item2.xml"/><Relationship Id="rId22" Type="http://schemas.openxmlformats.org/officeDocument/2006/relationships/customXml" Target="../customXml/item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IN" altLang="en-US" b="1">
                <a:solidFill>
                  <a:schemeClr val="accent1"/>
                </a:solidFill>
                <a:latin typeface="Arial" panose="020B0604020202020204" pitchFamily="34" charset="0"/>
                <a:cs typeface="Arial" panose="020B0604020202020204" pitchFamily="34" charset="0"/>
              </a:rPr>
              <a:t>KEYLOGGER PROJECT</a:t>
            </a:r>
            <a:endParaRPr lang="en-IN" alt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2056130" y="4586605"/>
            <a:ext cx="9041130" cy="953135"/>
          </a:xfrm>
          <a:prstGeom prst="rect">
            <a:avLst/>
          </a:prstGeom>
          <a:noFill/>
        </p:spPr>
        <p:txBody>
          <a:bodyPr wrap="square" lIns="91440" tIns="45720" rIns="91440" bIns="45720" rtlCol="0" anchor="t">
            <a:spAutoFit/>
          </a:bodyPr>
          <a:lstStyle/>
          <a:p>
            <a:r>
              <a:rPr lang="en-US" sz="2800" b="1">
                <a:solidFill>
                  <a:schemeClr val="accent3">
                    <a:lumMod val="60000"/>
                    <a:lumOff val="40000"/>
                  </a:schemeClr>
                </a:solidFill>
                <a:latin typeface="Arial" panose="020B0604020202020204" pitchFamily="34" charset="0"/>
                <a:cs typeface="Arial" panose="020B0604020202020204" pitchFamily="34" charset="0"/>
              </a:rPr>
              <a:t>Presented By:</a:t>
            </a:r>
            <a:endParaRPr lang="en-US" sz="2800" b="1">
              <a:solidFill>
                <a:schemeClr val="accent3">
                  <a:lumMod val="60000"/>
                  <a:lumOff val="40000"/>
                </a:schemeClr>
              </a:solidFill>
              <a:latin typeface="Arial" panose="020B0604020202020204" pitchFamily="34" charset="0"/>
              <a:cs typeface="Arial" panose="020B0604020202020204" pitchFamily="34" charset="0"/>
            </a:endParaRPr>
          </a:p>
          <a:p>
            <a:r>
              <a:rPr lang="en-IN" altLang="en-US" sz="2800" b="1">
                <a:solidFill>
                  <a:schemeClr val="accent3">
                    <a:lumMod val="60000"/>
                    <a:lumOff val="40000"/>
                  </a:schemeClr>
                </a:solidFill>
                <a:latin typeface="Arial" panose="020B0604020202020204"/>
                <a:cs typeface="Arial" panose="020B0604020202020204"/>
              </a:rPr>
              <a:t>RUKSHANA  J </a:t>
            </a:r>
            <a:r>
              <a:rPr lang="en-US" sz="2800" b="1">
                <a:solidFill>
                  <a:schemeClr val="accent3">
                    <a:lumMod val="60000"/>
                    <a:lumOff val="40000"/>
                  </a:schemeClr>
                </a:solidFill>
                <a:latin typeface="Arial" panose="020B0604020202020204"/>
                <a:cs typeface="Arial" panose="020B0604020202020204"/>
              </a:rPr>
              <a:t>-</a:t>
            </a:r>
            <a:r>
              <a:rPr lang="en-IN" altLang="en-US" sz="2800" b="1">
                <a:solidFill>
                  <a:schemeClr val="accent3">
                    <a:lumMod val="60000"/>
                    <a:lumOff val="40000"/>
                  </a:schemeClr>
                </a:solidFill>
                <a:latin typeface="Arial" panose="020B0604020202020204"/>
                <a:cs typeface="Arial" panose="020B0604020202020204"/>
              </a:rPr>
              <a:t> </a:t>
            </a:r>
            <a:r>
              <a:rPr lang="en-US" sz="2800" b="1">
                <a:solidFill>
                  <a:schemeClr val="accent3">
                    <a:lumMod val="60000"/>
                    <a:lumOff val="40000"/>
                  </a:schemeClr>
                </a:solidFill>
                <a:latin typeface="Arial" panose="020B0604020202020204"/>
                <a:cs typeface="Arial" panose="020B0604020202020204"/>
              </a:rPr>
              <a:t>Coll</a:t>
            </a:r>
            <a:r>
              <a:rPr lang="en-IN" altLang="en-US" sz="2800" b="1">
                <a:solidFill>
                  <a:schemeClr val="accent3">
                    <a:lumMod val="60000"/>
                    <a:lumOff val="40000"/>
                  </a:schemeClr>
                </a:solidFill>
                <a:latin typeface="Arial" panose="020B0604020202020204"/>
                <a:cs typeface="Arial" panose="020B0604020202020204"/>
              </a:rPr>
              <a:t>ege of Engineering, Guindy- IT</a:t>
            </a:r>
            <a:endParaRPr lang="en-IN" altLang="en-US" sz="2800" b="1">
              <a:solidFill>
                <a:schemeClr val="accent3">
                  <a:lumMod val="60000"/>
                  <a:lumOff val="40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Screenshot 2024-04-01 152049"/>
          <p:cNvPicPr>
            <a:picLocks noChangeAspect="1"/>
          </p:cNvPicPr>
          <p:nvPr>
            <p:ph idx="1"/>
          </p:nvPr>
        </p:nvPicPr>
        <p:blipFill>
          <a:blip r:embed="rId1"/>
          <a:stretch>
            <a:fillRect/>
          </a:stretch>
        </p:blipFill>
        <p:spPr>
          <a:xfrm>
            <a:off x="4109085" y="1995170"/>
            <a:ext cx="3000375" cy="32861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582930"/>
            <a:ext cx="11029315" cy="508635"/>
          </a:xfrm>
        </p:spPr>
        <p:txBody>
          <a:bodyPr>
            <a:normAutofit fontScale="90000"/>
          </a:bodyPr>
          <a:lstStyle/>
          <a:p>
            <a:r>
              <a:rPr lang="en-US" sz="4000" b="1">
                <a:solidFill>
                  <a:schemeClr val="accent1"/>
                </a:solidFill>
                <a:latin typeface="Arial" panose="020B0604020202020204"/>
                <a:ea typeface="+mj-lt"/>
                <a:cs typeface="Arial" panose="020B0604020202020204"/>
              </a:rPr>
              <a:t>Conclusion</a:t>
            </a:r>
            <a:endParaRPr lang="en-US" sz="4000"/>
          </a:p>
        </p:txBody>
      </p:sp>
      <p:sp>
        <p:nvSpPr>
          <p:cNvPr id="2" name="Content Placeholder 1"/>
          <p:cNvSpPr>
            <a:spLocks noGrp="1"/>
          </p:cNvSpPr>
          <p:nvPr>
            <p:ph idx="1"/>
          </p:nvPr>
        </p:nvSpPr>
        <p:spPr>
          <a:xfrm>
            <a:off x="429895" y="1231900"/>
            <a:ext cx="11581130" cy="5524500"/>
          </a:xfrm>
        </p:spPr>
        <p:txBody>
          <a:bodyPr>
            <a:normAutofit fontScale="70000"/>
          </a:bodyPr>
          <a:lstStyle/>
          <a:p>
            <a:pPr marL="0" indent="0">
              <a:buNone/>
            </a:pPr>
            <a:r>
              <a:rPr lang="en-IN" sz="2000" dirty="0"/>
              <a:t>          </a:t>
            </a:r>
            <a:r>
              <a:rPr lang="en-IN" sz="2570" dirty="0"/>
              <a:t>  </a:t>
            </a:r>
            <a:r>
              <a:rPr lang="en-IN" sz="2570" dirty="0"/>
              <a:t>     The provided code implements a basic keylogger using tkinter for the GUI and pynput for capturing keyboard</a:t>
            </a:r>
            <a:r>
              <a:rPr lang="en-IN" sz="2570" dirty="0">
                <a:sym typeface="+mn-ea"/>
              </a:rPr>
              <a:t>events. It logs key press, hold, and release events to a text file (key_log.txt) and a JSON file (key_log.json). However, it does not involve any machine learning algorithm for prediction or analysis. The keylogger can be started and stopped using the GUI buttons.</a:t>
            </a:r>
            <a:endParaRPr lang="en-IN" sz="3000" dirty="0"/>
          </a:p>
          <a:p>
            <a:r>
              <a:rPr lang="en-IN" sz="3000" b="1" dirty="0">
                <a:sym typeface="+mn-ea"/>
              </a:rPr>
              <a:t>Effectiveness of the Proposed Solution</a:t>
            </a:r>
            <a:endParaRPr lang="en-IN" sz="3000" b="1" dirty="0"/>
          </a:p>
          <a:p>
            <a:pPr marL="0" indent="0">
              <a:buNone/>
            </a:pPr>
            <a:r>
              <a:rPr lang="en-IN" sz="3000" dirty="0"/>
              <a:t> </a:t>
            </a:r>
            <a:r>
              <a:rPr lang="en-IN" sz="2000" dirty="0"/>
              <a:t>    </a:t>
            </a:r>
            <a:r>
              <a:rPr lang="en-IN" sz="2250" dirty="0"/>
              <a:t>The keylogger effectively captures keyboard events and logs them to files as intended. It provides a simple and functional solution for monitoring keyboard activity. However, the lack of machine learning algorithms limits its capabilities in terms of advanced analysis or prediction of user behavior.</a:t>
            </a:r>
            <a:r>
              <a:rPr lang="en-IN" sz="1800" dirty="0"/>
              <a:t>   </a:t>
            </a:r>
            <a:endParaRPr lang="en-IN" sz="1800" dirty="0"/>
          </a:p>
          <a:p>
            <a:pPr marL="0" indent="0">
              <a:buNone/>
            </a:pPr>
            <a:endParaRPr lang="en-IN" sz="2000" dirty="0"/>
          </a:p>
          <a:p>
            <a:r>
              <a:rPr lang="en-IN" sz="2855" b="1" dirty="0">
                <a:sym typeface="+mn-ea"/>
              </a:rPr>
              <a:t>Challenges Encountered</a:t>
            </a:r>
            <a:endParaRPr lang="en-IN" sz="2855" b="1" dirty="0"/>
          </a:p>
          <a:p>
            <a:pPr marL="0" indent="0">
              <a:buNone/>
            </a:pPr>
            <a:r>
              <a:rPr lang="en-IN" sz="2000" dirty="0">
                <a:sym typeface="+mn-ea"/>
              </a:rPr>
              <a:t>       </a:t>
            </a:r>
            <a:r>
              <a:rPr lang="en-IN" sz="3000" dirty="0">
                <a:sym typeface="+mn-ea"/>
              </a:rPr>
              <a:t> </a:t>
            </a:r>
            <a:r>
              <a:rPr lang="en-IN" sz="2285" dirty="0">
                <a:sym typeface="+mn-ea"/>
              </a:rPr>
              <a:t>One challenge encountered during the implementation might be ensuring the keylogger runs smoothly in the background without interfering with other applications or causing performance issues. Additionally, handling special keys (e.g., function keys, modifier keys) and different keyboard layouts could pose challenges in accurately capturing and logging all keystrokes.</a:t>
            </a:r>
            <a:endParaRPr lang="en-IN" sz="2285" dirty="0"/>
          </a:p>
          <a:p>
            <a:pPr marL="0" indent="0">
              <a:buNone/>
            </a:pPr>
            <a:endParaRPr lang="en-IN" sz="2000" dirty="0"/>
          </a:p>
          <a:p>
            <a:pPr marL="0" indent="0">
              <a:buNone/>
            </a:pPr>
            <a:endParaRPr lang="en-IN" sz="2000" dirty="0"/>
          </a:p>
          <a:p>
            <a:pPr marL="0" indent="0">
              <a:buNone/>
            </a:pP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582930"/>
            <a:ext cx="11029315" cy="508635"/>
          </a:xfrm>
        </p:spPr>
        <p:txBody>
          <a:bodyPr>
            <a:normAutofit fontScale="90000"/>
          </a:bodyPr>
          <a:lstStyle/>
          <a:p>
            <a:r>
              <a:rPr lang="en-US" sz="4000" b="1">
                <a:solidFill>
                  <a:schemeClr val="accent1"/>
                </a:solidFill>
                <a:latin typeface="Arial" panose="020B0604020202020204"/>
                <a:ea typeface="+mj-lt"/>
                <a:cs typeface="Arial" panose="020B0604020202020204"/>
              </a:rPr>
              <a:t>Conclusion</a:t>
            </a:r>
            <a:endParaRPr lang="en-US" sz="4000"/>
          </a:p>
        </p:txBody>
      </p:sp>
      <p:sp>
        <p:nvSpPr>
          <p:cNvPr id="2" name="Content Placeholder 1"/>
          <p:cNvSpPr>
            <a:spLocks noGrp="1"/>
          </p:cNvSpPr>
          <p:nvPr>
            <p:ph idx="1"/>
          </p:nvPr>
        </p:nvSpPr>
        <p:spPr>
          <a:xfrm>
            <a:off x="429895" y="1449070"/>
            <a:ext cx="11581130" cy="4799965"/>
          </a:xfrm>
        </p:spPr>
        <p:txBody>
          <a:bodyPr>
            <a:normAutofit fontScale="60000"/>
          </a:bodyPr>
          <a:lstStyle/>
          <a:p>
            <a:r>
              <a:rPr lang="en-IN" sz="4000" b="1" dirty="0">
                <a:sym typeface="+mn-ea"/>
              </a:rPr>
              <a:t>Potential Improvements:</a:t>
            </a:r>
            <a:endParaRPr lang="en-IN" sz="4000" b="1" dirty="0">
              <a:sym typeface="+mn-ea"/>
            </a:endParaRPr>
          </a:p>
          <a:p>
            <a:pPr marL="0" indent="0">
              <a:buNone/>
            </a:pPr>
            <a:r>
              <a:rPr lang="en-IN" sz="3000" u="sng" dirty="0"/>
              <a:t>Enhanced Logging: </a:t>
            </a:r>
            <a:endParaRPr lang="en-IN" sz="3000" u="sng" dirty="0"/>
          </a:p>
          <a:p>
            <a:pPr marL="0" indent="0">
              <a:buNone/>
            </a:pPr>
            <a:r>
              <a:rPr lang="en-IN" sz="3000" dirty="0"/>
              <a:t>         Improve the logging mechanism to include more detailed information, such as timestamps, application context, and user identifiers, for better analysis.</a:t>
            </a:r>
            <a:endParaRPr lang="en-IN" sz="3000" dirty="0"/>
          </a:p>
          <a:p>
            <a:pPr marL="0" indent="0">
              <a:buNone/>
            </a:pPr>
            <a:r>
              <a:rPr lang="en-IN" sz="3000" u="sng" dirty="0"/>
              <a:t>Security Measures: </a:t>
            </a:r>
            <a:endParaRPr lang="en-IN" sz="3000" u="sng" dirty="0"/>
          </a:p>
          <a:p>
            <a:pPr marL="0" indent="0">
              <a:buNone/>
            </a:pPr>
            <a:r>
              <a:rPr lang="en-IN" sz="3000" dirty="0"/>
              <a:t>        Implement security measures to protect the logged data, such as encryption and secure storage.</a:t>
            </a:r>
            <a:endParaRPr lang="en-IN" sz="3000" dirty="0"/>
          </a:p>
          <a:p>
            <a:pPr marL="0" indent="0">
              <a:buNone/>
            </a:pPr>
            <a:r>
              <a:rPr lang="en-IN" sz="3000" u="sng" dirty="0"/>
              <a:t>User Interface:</a:t>
            </a:r>
            <a:endParaRPr lang="en-IN" sz="3000" u="sng" dirty="0"/>
          </a:p>
          <a:p>
            <a:pPr marL="0" indent="0">
              <a:buNone/>
            </a:pPr>
            <a:r>
              <a:rPr lang="en-IN" sz="3000" dirty="0"/>
              <a:t>        Enhance the user interface to provide more functionality, such as viewing and filtering logged data.</a:t>
            </a:r>
            <a:endParaRPr lang="en-IN" sz="3000" dirty="0"/>
          </a:p>
          <a:p>
            <a:pPr marL="0" indent="0">
              <a:buNone/>
            </a:pPr>
            <a:r>
              <a:rPr lang="en-IN" sz="3000" dirty="0"/>
              <a:t>Machine Learning Integration: Integrate machine learning algorithms for advanced analysis, such as detecting patterns or anomalies in user behavior.</a:t>
            </a:r>
            <a:endParaRPr lang="en-IN" sz="3000" dirty="0"/>
          </a:p>
          <a:p>
            <a:pPr marL="0" indent="0">
              <a:buNone/>
            </a:pPr>
            <a:r>
              <a:rPr lang="en-IN" sz="3000" dirty="0"/>
              <a:t> </a:t>
            </a:r>
            <a:r>
              <a:rPr lang="en-IN" sz="2000" dirty="0"/>
              <a:t>  </a:t>
            </a:r>
            <a:r>
              <a:rPr lang="en-IN" sz="2285" dirty="0">
                <a:sym typeface="+mn-ea"/>
              </a:rPr>
              <a:t>.</a:t>
            </a:r>
            <a:endParaRPr lang="en-IN" sz="2285" dirty="0"/>
          </a:p>
          <a:p>
            <a:pPr marL="0" indent="0">
              <a:buNone/>
            </a:pPr>
            <a:endParaRPr lang="en-IN" sz="2000" dirty="0"/>
          </a:p>
          <a:p>
            <a:pPr marL="0" indent="0">
              <a:buNone/>
            </a:pPr>
            <a:endParaRPr lang="en-IN" sz="2000" dirty="0"/>
          </a:p>
          <a:p>
            <a:pPr marL="0" indent="0">
              <a:buNone/>
            </a:pP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40460"/>
            <a:ext cx="11029315" cy="5191760"/>
          </a:xfrm>
        </p:spPr>
        <p:txBody>
          <a:bodyPr>
            <a:noAutofit/>
          </a:bodyPr>
          <a:lstStyle/>
          <a:p>
            <a:pPr marL="0" indent="0">
              <a:buNone/>
            </a:pPr>
            <a:endParaRPr lang="en-US" sz="1100" b="1" dirty="0"/>
          </a:p>
          <a:p>
            <a:pPr marL="305435" indent="-305435"/>
            <a:r>
              <a:rPr lang="en-US" sz="1600" b="1"/>
              <a:t>Incorporating Additional Data Sources:</a:t>
            </a:r>
            <a:endParaRPr lang="en-US" sz="1600" b="1"/>
          </a:p>
          <a:p>
            <a:pPr marL="0" indent="0">
              <a:buNone/>
            </a:pPr>
            <a:r>
              <a:rPr lang="en-IN" altLang="en-US" sz="1600"/>
              <a:t>               </a:t>
            </a:r>
            <a:r>
              <a:rPr lang="en-US" sz="1600"/>
              <a:t> Include user activity logs, application usage statistics, and system performance metrics for a comprehensive view of user behavior.</a:t>
            </a:r>
            <a:endParaRPr lang="en-US" sz="1600"/>
          </a:p>
          <a:p>
            <a:pPr marL="305435" indent="-305435"/>
            <a:r>
              <a:rPr lang="en-US" sz="1600" b="1"/>
              <a:t>Optimizing the Algorithm: </a:t>
            </a:r>
            <a:endParaRPr lang="en-US" sz="1600" b="1"/>
          </a:p>
          <a:p>
            <a:pPr marL="0" indent="0">
              <a:buNone/>
            </a:pPr>
            <a:r>
              <a:rPr lang="en-IN" altLang="en-US" sz="1600"/>
              <a:t>               </a:t>
            </a:r>
            <a:r>
              <a:rPr lang="en-US" sz="1600"/>
              <a:t>Improve the algorithm for better performance and efficiency, especially when handling large volumes of data.</a:t>
            </a:r>
            <a:endParaRPr lang="en-US" sz="1600"/>
          </a:p>
          <a:p>
            <a:pPr marL="305435" indent="-305435"/>
            <a:r>
              <a:rPr lang="en-US" sz="1600" b="1"/>
              <a:t>Expanding to Multiple Cities or Regions: </a:t>
            </a:r>
            <a:endParaRPr lang="en-US" sz="1600" b="1"/>
          </a:p>
          <a:p>
            <a:pPr marL="0" indent="0">
              <a:buNone/>
            </a:pPr>
            <a:r>
              <a:rPr lang="en-IN" altLang="en-US" sz="1600"/>
              <a:t>              </a:t>
            </a:r>
            <a:r>
              <a:rPr lang="en-US" sz="1600"/>
              <a:t>Extend the system to cover multiple cities or regions to provide a broader perspective on bike rental demand patterns.</a:t>
            </a:r>
            <a:endParaRPr lang="en-US" sz="1600"/>
          </a:p>
          <a:p>
            <a:pPr marL="305435" indent="-305435"/>
            <a:r>
              <a:rPr lang="en-US" sz="1600" b="1"/>
              <a:t>Integration of Emerging Technologies: </a:t>
            </a:r>
            <a:endParaRPr lang="en-US" sz="1600" b="1"/>
          </a:p>
          <a:p>
            <a:pPr marL="0" indent="0">
              <a:buNone/>
            </a:pPr>
            <a:r>
              <a:rPr lang="en-IN" altLang="en-US" sz="1600"/>
              <a:t>             </a:t>
            </a:r>
            <a:r>
              <a:rPr lang="en-US" sz="1600"/>
              <a:t>Explore integrating edge computing or advanced machine learning techniques for improved performance and accuracy in predictions.</a:t>
            </a:r>
            <a:endParaRPr lang="en-US" sz="1600"/>
          </a:p>
          <a:p>
            <a:pPr marL="305435" indent="-305435"/>
            <a:r>
              <a:rPr lang="en-US" sz="1600" b="1"/>
              <a:t>Enhancing User Experience: </a:t>
            </a:r>
            <a:endParaRPr lang="en-US" sz="1600" b="1"/>
          </a:p>
          <a:p>
            <a:pPr marL="0" indent="0">
              <a:buNone/>
            </a:pPr>
            <a:r>
              <a:rPr lang="en-IN" altLang="en-US" sz="1600"/>
              <a:t>             </a:t>
            </a:r>
            <a:r>
              <a:rPr lang="en-US" sz="1600"/>
              <a:t>Improve the user interface for better usability and customization options.</a:t>
            </a:r>
            <a:endParaRPr lang="en-US" sz="1600"/>
          </a:p>
          <a:p>
            <a:pPr marL="305435" indent="-305435"/>
            <a:r>
              <a:rPr lang="en-US" sz="1600" b="1"/>
              <a:t>Ensuring Data Privacy and Security: </a:t>
            </a:r>
            <a:endParaRPr lang="en-US" sz="1600" b="1"/>
          </a:p>
          <a:p>
            <a:pPr marL="0" indent="0">
              <a:buNone/>
            </a:pPr>
            <a:r>
              <a:rPr lang="en-IN" altLang="en-US" sz="1600"/>
              <a:t>            </a:t>
            </a:r>
            <a:r>
              <a:rPr lang="en-US" sz="1600"/>
              <a:t>Implement robust data privacy and security measures, such as encryption and access control, to protect user data.</a:t>
            </a:r>
            <a:endParaRPr lang="en-US" sz="1600"/>
          </a:p>
        </p:txBody>
      </p:sp>
      <p:sp>
        <p:nvSpPr>
          <p:cNvPr id="5" name="Title 4"/>
          <p:cNvSpPr txBox="1"/>
          <p:nvPr/>
        </p:nvSpPr>
        <p:spPr>
          <a:xfrm>
            <a:off x="535670" y="610344"/>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chemeClr val="accent1"/>
                </a:solidFill>
                <a:latin typeface="Arial" panose="020B0604020202020204"/>
                <a:cs typeface="Arial" panose="020B0604020202020204"/>
              </a:rPr>
              <a:t>Future scope</a:t>
            </a:r>
            <a:endParaRPr lang="en-US" sz="3100" b="1" dirty="0">
              <a:solidFill>
                <a:schemeClr val="accent1"/>
              </a:solidFill>
              <a:latin typeface="Arial" panose="020B0604020202020204"/>
              <a:cs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lnSpcReduction="20000"/>
          </a:bodyPr>
          <a:lstStyle/>
          <a:p>
            <a:pPr marL="305435" indent="-305435"/>
            <a:r>
              <a:rPr lang="en-IN" sz="2400" dirty="0"/>
              <a:t>"Python keylogger" by Pythonic Decard: </a:t>
            </a:r>
            <a:r>
              <a:rPr lang="en-IN" sz="2400" dirty="0">
                <a:solidFill>
                  <a:srgbClr val="00B0F0"/>
                </a:solidFill>
              </a:rPr>
              <a:t>https://github.com/decard/keylogger</a:t>
            </a:r>
            <a:endParaRPr lang="en-IN" sz="2400" dirty="0"/>
          </a:p>
          <a:p>
            <a:pPr marL="305435" indent="-305435"/>
            <a:r>
              <a:rPr lang="en-IN" sz="2400" dirty="0"/>
              <a:t>"Pynput documentation" by Pynput Contributors: </a:t>
            </a:r>
            <a:r>
              <a:rPr lang="en-IN" sz="2400" dirty="0">
                <a:solidFill>
                  <a:srgbClr val="00B0F0"/>
                </a:solidFill>
              </a:rPr>
              <a:t>https://pynput.readthedocs.io/en/latest/index.html</a:t>
            </a:r>
            <a:endParaRPr lang="en-IN" sz="2400" dirty="0">
              <a:solidFill>
                <a:srgbClr val="00B0F0"/>
              </a:solidFill>
            </a:endParaRPr>
          </a:p>
          <a:p>
            <a:pPr marL="305435" indent="-305435"/>
            <a:r>
              <a:rPr lang="en-IN" sz="2400" dirty="0"/>
              <a:t>"Building a Keylogger using Python" by GeeksforGeeks: </a:t>
            </a:r>
            <a:r>
              <a:rPr lang="en-IN" sz="2400" dirty="0">
                <a:solidFill>
                  <a:srgbClr val="00B0F0"/>
                </a:solidFill>
              </a:rPr>
              <a:t>https://www.geeksforgeeks.org/implementing-web-scraping-python-beautiful-soup/</a:t>
            </a:r>
            <a:endParaRPr lang="en-IN" sz="2400" dirty="0">
              <a:solidFill>
                <a:srgbClr val="00B0F0"/>
              </a:solidFill>
            </a:endParaRPr>
          </a:p>
          <a:p>
            <a:pPr marL="305435" indent="-305435"/>
            <a:r>
              <a:rPr lang="en-IN" sz="2400" dirty="0"/>
              <a:t>"Keylogger: What It Is and How to Protect Yourself" by Norton: </a:t>
            </a:r>
            <a:r>
              <a:rPr lang="en-IN" sz="2400" dirty="0">
                <a:solidFill>
                  <a:srgbClr val="00B0F0"/>
                </a:solidFill>
              </a:rPr>
              <a:t>https://us.norton.com/internetsecurity-privacy-what-is-a-keylogger.html</a:t>
            </a:r>
            <a:endParaRPr lang="en-IN" sz="2400" dirty="0">
              <a:solidFill>
                <a:srgbClr val="00B0F0"/>
              </a:solidFill>
            </a:endParaRPr>
          </a:p>
          <a:p>
            <a:pPr marL="305435" indent="-305435"/>
            <a:r>
              <a:rPr lang="en-IN" sz="2400" dirty="0"/>
              <a:t>"Keylogger Attacks: A Threat to Your Security" by McAfee: </a:t>
            </a:r>
            <a:r>
              <a:rPr lang="en-IN" sz="2400" dirty="0">
                <a:solidFill>
                  <a:srgbClr val="00B0F0"/>
                </a:solidFill>
              </a:rPr>
              <a:t>https://www.mcafee.com/blogs/consumer/consumer-threat-notices/keylogger-attacks-threat-to-your-security/</a:t>
            </a:r>
            <a:endParaRPr lang="en-IN" sz="2400" dirty="0">
              <a:solidFill>
                <a:srgbClr val="00B0F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lnSpcReduction="20000"/>
          </a:bodyPr>
          <a:lstStyle/>
          <a:p>
            <a:pPr marL="0" indent="0">
              <a:buNone/>
            </a:pPr>
            <a:endParaRPr lang="en-IN" sz="2800">
              <a:solidFill>
                <a:srgbClr val="0F0F0F"/>
              </a:solidFill>
              <a:ea typeface="+mn-lt"/>
              <a:cs typeface="+mn-lt"/>
            </a:endParaRPr>
          </a:p>
          <a:p>
            <a:pPr marL="0" indent="0">
              <a:buNone/>
            </a:pPr>
            <a:r>
              <a:rPr lang="en-IN" sz="2800">
                <a:solidFill>
                  <a:srgbClr val="0F0F0F"/>
                </a:solidFill>
                <a:ea typeface="+mn-lt"/>
                <a:cs typeface="+mn-lt"/>
              </a:rPr>
              <a:t>          Design and implement a keylogger application using Python and tkinter that captures keyboard events .  The application should have a start button to begin keylogging and a stop button to stop keylogging. The GUI should display a status message indicating whether the keylogger is running or stopped.</a:t>
            </a:r>
            <a:endParaRPr lang="en-IN" sz="2800">
              <a:solidFill>
                <a:srgbClr val="0F0F0F"/>
              </a:solidFill>
              <a:ea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a:cs typeface="+mn-lt"/>
            </a:endParaRPr>
          </a:p>
          <a:p>
            <a:pPr marL="0" indent="0">
              <a:buNone/>
            </a:pPr>
            <a:r>
              <a:rPr lang="en-IN" sz="2000" b="1">
                <a:ea typeface="+mn-lt"/>
                <a:cs typeface="+mn-lt"/>
              </a:rPr>
              <a:t>Data Collection:</a:t>
            </a:r>
            <a:endParaRPr lang="en-IN" sz="2000" b="1">
              <a:ea typeface="+mn-lt"/>
              <a:cs typeface="+mn-lt"/>
            </a:endParaRPr>
          </a:p>
          <a:p>
            <a:r>
              <a:rPr lang="en-IN" sz="1200" b="1">
                <a:cs typeface="+mn-lt"/>
              </a:rPr>
              <a:t> </a:t>
            </a:r>
            <a:r>
              <a:rPr lang="en-IN" sz="1800">
                <a:cs typeface="+mn-lt"/>
              </a:rPr>
              <a:t>The code collects key press and release events using the pynput library.</a:t>
            </a:r>
            <a:endParaRPr lang="en-IN" sz="1800">
              <a:cs typeface="+mn-lt"/>
            </a:endParaRPr>
          </a:p>
          <a:p>
            <a:r>
              <a:rPr lang="en-IN" sz="1800">
                <a:cs typeface="+mn-lt"/>
              </a:rPr>
              <a:t> It records the type of event (Pressed, Held, Released) and the key that was involved in the event.</a:t>
            </a:r>
            <a:endParaRPr lang="en-IN" sz="1800">
              <a:cs typeface="+mn-lt"/>
            </a:endParaRPr>
          </a:p>
          <a:p>
            <a:r>
              <a:rPr lang="en-IN" sz="1800">
                <a:cs typeface="+mn-lt"/>
              </a:rPr>
              <a:t> Data is stored in a list called keys_used.</a:t>
            </a:r>
            <a:endParaRPr lang="en-IN" sz="1800">
              <a:cs typeface="+mn-lt"/>
            </a:endParaRPr>
          </a:p>
          <a:p>
            <a:pPr marL="0" indent="0">
              <a:buNone/>
            </a:pPr>
            <a:endParaRPr lang="en-IN" sz="1800">
              <a:cs typeface="+mn-lt"/>
            </a:endParaRPr>
          </a:p>
          <a:p>
            <a:pPr marL="0" indent="0">
              <a:buNone/>
            </a:pPr>
            <a:r>
              <a:rPr lang="en-IN" sz="2000" b="1">
                <a:ea typeface="+mn-lt"/>
                <a:cs typeface="+mn-lt"/>
              </a:rPr>
              <a:t>Data Preprocessing:</a:t>
            </a:r>
            <a:endParaRPr lang="en-IN" sz="2000" b="1">
              <a:ea typeface="+mn-lt"/>
              <a:cs typeface="+mn-lt"/>
            </a:endParaRPr>
          </a:p>
          <a:p>
            <a:r>
              <a:rPr lang="en-IN" sz="1800">
                <a:ea typeface="+mn-lt"/>
                <a:cs typeface="+mn-lt"/>
              </a:rPr>
              <a:t>No specific preprocessing is done in the code.</a:t>
            </a:r>
            <a:endParaRPr lang="en-IN" sz="1800">
              <a:ea typeface="+mn-lt"/>
              <a:cs typeface="+mn-lt"/>
            </a:endParaRPr>
          </a:p>
          <a:p>
            <a:r>
              <a:rPr lang="en-IN" sz="1800">
                <a:ea typeface="+mn-lt"/>
                <a:cs typeface="+mn-lt"/>
              </a:rPr>
              <a:t>Preprocessing could involve cleaning the data, handling duplicates, or filtering out unwanted key events</a:t>
            </a:r>
            <a:r>
              <a:rPr lang="en-IN" sz="1200">
                <a:ea typeface="+mn-lt"/>
                <a:cs typeface="+mn-lt"/>
              </a:rPr>
              <a:t>.</a:t>
            </a:r>
            <a:endParaRPr lang="en-IN" sz="1200">
              <a:ea typeface="+mn-lt"/>
              <a:cs typeface="+mn-lt"/>
            </a:endParaRPr>
          </a:p>
          <a:p>
            <a:pPr marL="0" indent="0">
              <a:buNone/>
            </a:pPr>
            <a:endParaRPr lang="en-IN" sz="1200">
              <a:ea typeface="+mn-lt"/>
              <a:cs typeface="+mn-lt"/>
            </a:endParaRPr>
          </a:p>
          <a:p>
            <a:pPr marL="0" indent="0">
              <a:buNone/>
            </a:pPr>
            <a:r>
              <a:rPr lang="en-IN" sz="2000" b="1">
                <a:ea typeface="+mn-lt"/>
                <a:cs typeface="+mn-lt"/>
              </a:rPr>
              <a:t>Machine Learning Algorithm:</a:t>
            </a:r>
            <a:endParaRPr lang="en-IN" sz="2000" b="1">
              <a:ea typeface="+mn-lt"/>
              <a:cs typeface="+mn-lt"/>
            </a:endParaRPr>
          </a:p>
          <a:p>
            <a:pPr marL="610235" lvl="1" indent="-285750"/>
            <a:r>
              <a:rPr lang="en-IN" sz="1800">
                <a:ea typeface="+mn-lt"/>
                <a:cs typeface="+mn-lt"/>
              </a:rPr>
              <a:t>The code does not involve machine learning. It simply logs key events.</a:t>
            </a:r>
            <a:endParaRPr lang="en-IN" sz="1800">
              <a:ea typeface="+mn-lt"/>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a:latin typeface="Franklin Gothic Book" panose="020B0503020102020204" charset="0"/>
              <a:cs typeface="Franklin Gothic Book" panose="020B0503020102020204" charset="0"/>
            </a:endParaRPr>
          </a:p>
          <a:p>
            <a:pPr marL="0" indent="0">
              <a:buNone/>
            </a:pPr>
            <a:r>
              <a:rPr lang="en-IN" sz="2000" b="1">
                <a:latin typeface="Franklin Gothic Book" panose="020B0503020102020204" charset="0"/>
                <a:ea typeface="+mn-lt"/>
                <a:cs typeface="Franklin Gothic Book" panose="020B0503020102020204" charset="0"/>
              </a:rPr>
              <a:t>Deployment:</a:t>
            </a:r>
            <a:endParaRPr lang="en-IN" sz="2000" b="1">
              <a:latin typeface="Franklin Gothic Book" panose="020B0503020102020204" charset="0"/>
              <a:ea typeface="+mn-lt"/>
              <a:cs typeface="Franklin Gothic Book" panose="020B0503020102020204" charset="0"/>
            </a:endParaRPr>
          </a:p>
          <a:p>
            <a:r>
              <a:rPr lang="en-IN" sz="1800">
                <a:latin typeface="Franklin Gothic Book" panose="020B0503020102020204" charset="0"/>
                <a:cs typeface="Franklin Gothic Book" panose="020B0503020102020204" charset="0"/>
              </a:rPr>
              <a:t> The code provides a basic interface for starting and stopping the keylogger.</a:t>
            </a:r>
            <a:endParaRPr lang="en-IN" sz="1800">
              <a:latin typeface="Franklin Gothic Book" panose="020B0503020102020204" charset="0"/>
              <a:cs typeface="Franklin Gothic Book" panose="020B0503020102020204" charset="0"/>
            </a:endParaRPr>
          </a:p>
          <a:p>
            <a:r>
              <a:rPr lang="en-IN" sz="1800">
                <a:latin typeface="Franklin Gothic Book" panose="020B0503020102020204" charset="0"/>
                <a:cs typeface="Franklin Gothic Book" panose="020B0503020102020204" charset="0"/>
              </a:rPr>
              <a:t>The logged data is saved in key_log.txt and key_log.json files.</a:t>
            </a:r>
            <a:endParaRPr lang="en-IN" sz="1800">
              <a:latin typeface="Franklin Gothic Book" panose="020B0503020102020204" charset="0"/>
              <a:cs typeface="Franklin Gothic Book" panose="020B0503020102020204" charset="0"/>
            </a:endParaRPr>
          </a:p>
          <a:p>
            <a:r>
              <a:rPr lang="en-IN" sz="1800">
                <a:latin typeface="Franklin Gothic Book" panose="020B0503020102020204" charset="0"/>
                <a:cs typeface="Franklin Gothic Book" panose="020B0503020102020204" charset="0"/>
              </a:rPr>
              <a:t>For a real application, deployment considerations would involve ensuring the keylogger runs in the background without user interaction and securely handles the logged data.</a:t>
            </a:r>
            <a:endParaRPr lang="en-IN" sz="1800">
              <a:latin typeface="Franklin Gothic Book" panose="020B0503020102020204" charset="0"/>
              <a:cs typeface="Franklin Gothic Book" panose="020B0503020102020204" charset="0"/>
            </a:endParaRPr>
          </a:p>
          <a:p>
            <a:pPr marL="0" indent="0">
              <a:buNone/>
            </a:pPr>
            <a:r>
              <a:rPr lang="en-IN" sz="2000" b="1">
                <a:latin typeface="Franklin Gothic Book" panose="020B0503020102020204" charset="0"/>
                <a:ea typeface="+mn-lt"/>
                <a:cs typeface="Franklin Gothic Book" panose="020B0503020102020204" charset="0"/>
              </a:rPr>
              <a:t>Evaluation::</a:t>
            </a:r>
            <a:endParaRPr lang="en-IN" sz="2000" b="1">
              <a:latin typeface="Franklin Gothic Book" panose="020B0503020102020204" charset="0"/>
              <a:ea typeface="+mn-lt"/>
              <a:cs typeface="Franklin Gothic Book" panose="020B0503020102020204" charset="0"/>
            </a:endParaRPr>
          </a:p>
          <a:p>
            <a:r>
              <a:rPr lang="en-IN" sz="1800">
                <a:latin typeface="Franklin Gothic Book" panose="020B0503020102020204" charset="0"/>
                <a:ea typeface="+mn-lt"/>
                <a:cs typeface="Franklin Gothic Book" panose="020B0503020102020204" charset="0"/>
              </a:rPr>
              <a:t>Since there's no machine learning involved, evaluation metrics like MAE or RMSE are not applicable.</a:t>
            </a:r>
            <a:endParaRPr lang="en-IN" sz="1800">
              <a:latin typeface="Franklin Gothic Book" panose="020B0503020102020204" charset="0"/>
              <a:ea typeface="+mn-lt"/>
              <a:cs typeface="Franklin Gothic Book" panose="020B0503020102020204" charset="0"/>
            </a:endParaRPr>
          </a:p>
          <a:p>
            <a:r>
              <a:rPr lang="en-IN" sz="1800">
                <a:latin typeface="Franklin Gothic Book" panose="020B0503020102020204" charset="0"/>
                <a:ea typeface="+mn-lt"/>
                <a:cs typeface="Franklin Gothic Book" panose="020B0503020102020204" charset="0"/>
              </a:rPr>
              <a:t>However, the effectiveness of the keylogger can be evaluated based on its ability to accurately log key events and its efficiency in terms of resource usage.</a:t>
            </a:r>
            <a:endParaRPr lang="en-IN" sz="1200">
              <a:latin typeface="Franklin Gothic Book" panose="020B0503020102020204" charset="0"/>
              <a:ea typeface="+mn-lt"/>
              <a:cs typeface="Franklin Gothic Book" panose="020B0503020102020204" charset="0"/>
            </a:endParaRPr>
          </a:p>
          <a:p>
            <a:pPr marL="0" indent="0">
              <a:buNone/>
            </a:pPr>
            <a:r>
              <a:rPr lang="en-IN" sz="2000" b="1">
                <a:latin typeface="Franklin Gothic Book" panose="020B0503020102020204" charset="0"/>
                <a:ea typeface="+mn-lt"/>
                <a:cs typeface="Franklin Gothic Book" panose="020B0503020102020204" charset="0"/>
              </a:rPr>
              <a:t>Result:</a:t>
            </a:r>
            <a:endParaRPr lang="en-IN" sz="2000" b="1">
              <a:latin typeface="Franklin Gothic Book" panose="020B0503020102020204" charset="0"/>
              <a:ea typeface="+mn-lt"/>
              <a:cs typeface="Franklin Gothic Book" panose="020B0503020102020204" charset="0"/>
            </a:endParaRPr>
          </a:p>
          <a:p>
            <a:r>
              <a:rPr lang="en-IN" sz="1800">
                <a:latin typeface="Franklin Gothic Book" panose="020B0503020102020204" charset="0"/>
                <a:ea typeface="+mn-lt"/>
                <a:cs typeface="Franklin Gothic Book" panose="020B0503020102020204" charset="0"/>
              </a:rPr>
              <a:t>The code provides a basic keylogging functionality with a simple interface for starting and stopping the keylogger.</a:t>
            </a:r>
            <a:endParaRPr lang="en-IN" sz="1800">
              <a:latin typeface="Franklin Gothic Book" panose="020B0503020102020204" charset="0"/>
              <a:ea typeface="+mn-lt"/>
              <a:cs typeface="Franklin Gothic Book" panose="020B0503020102020204" charset="0"/>
            </a:endParaRPr>
          </a:p>
          <a:p>
            <a:r>
              <a:rPr lang="en-IN" sz="1800">
                <a:latin typeface="Franklin Gothic Book" panose="020B0503020102020204" charset="0"/>
                <a:ea typeface="+mn-lt"/>
                <a:cs typeface="Franklin Gothic Book" panose="020B0503020102020204" charset="0"/>
              </a:rPr>
              <a:t>It saves logged key events in text and JSON formats for further analysis if needed.The code does not involve machine learning. It simply logs key events.</a:t>
            </a:r>
            <a:endParaRPr lang="en-IN" sz="1800">
              <a:latin typeface="Franklin Gothic Book" panose="020B0503020102020204" charset="0"/>
              <a:ea typeface="+mn-lt"/>
              <a:cs typeface="Franklin Gothic Book" panose="020B05030201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40000"/>
          </a:bodyPr>
          <a:lstStyle/>
          <a:p>
            <a:pPr marL="0" indent="0">
              <a:buNone/>
            </a:pPr>
            <a:r>
              <a:rPr lang="en-IN" sz="2800" b="1">
                <a:solidFill>
                  <a:srgbClr val="0F0F0F"/>
                </a:solidFill>
              </a:rPr>
              <a:t>           </a:t>
            </a:r>
            <a:endParaRPr lang="en-IN" sz="2800" b="1">
              <a:solidFill>
                <a:srgbClr val="0F0F0F"/>
              </a:solidFill>
            </a:endParaRPr>
          </a:p>
          <a:p>
            <a:pPr marL="0" indent="0">
              <a:buNone/>
            </a:pPr>
            <a:r>
              <a:rPr lang="en-IN" sz="2800" b="1">
                <a:solidFill>
                  <a:srgbClr val="0F0F0F"/>
                </a:solidFill>
              </a:rPr>
              <a:t>     </a:t>
            </a:r>
            <a:endParaRPr lang="en-IN" sz="2800" b="1">
              <a:solidFill>
                <a:srgbClr val="0F0F0F"/>
              </a:solidFill>
            </a:endParaRPr>
          </a:p>
          <a:p>
            <a:pPr marL="305435" indent="-305435"/>
            <a:r>
              <a:rPr lang="en-IN" sz="7000" b="1">
                <a:solidFill>
                  <a:srgbClr val="0F0F0F"/>
                </a:solidFill>
                <a:sym typeface="+mn-ea"/>
              </a:rPr>
              <a:t>System requirements:</a:t>
            </a:r>
            <a:endParaRPr lang="en-IN" sz="7000" b="1">
              <a:solidFill>
                <a:srgbClr val="0F0F0F"/>
              </a:solidFill>
            </a:endParaRPr>
          </a:p>
          <a:p>
            <a:pPr marL="305435" indent="-305435"/>
            <a:endParaRPr lang="en-IN" sz="2800" b="1">
              <a:solidFill>
                <a:srgbClr val="0F0F0F"/>
              </a:solidFill>
            </a:endParaRPr>
          </a:p>
          <a:p>
            <a:pPr marL="305435" indent="-305435"/>
            <a:endParaRPr lang="en-IN" sz="2800" b="1">
              <a:solidFill>
                <a:srgbClr val="0F0F0F"/>
              </a:solidFill>
            </a:endParaRPr>
          </a:p>
          <a:p>
            <a:pPr marL="0" indent="0">
              <a:buNone/>
            </a:pPr>
            <a:r>
              <a:rPr lang="en-IN" sz="4800" b="1" u="sng">
                <a:solidFill>
                  <a:srgbClr val="0F0F0F"/>
                </a:solidFill>
              </a:rPr>
              <a:t>Hardware:</a:t>
            </a:r>
            <a:endParaRPr lang="en-IN" sz="4800" b="1" u="sng">
              <a:solidFill>
                <a:srgbClr val="0F0F0F"/>
              </a:solidFill>
            </a:endParaRPr>
          </a:p>
          <a:p>
            <a:pPr marL="0" indent="0">
              <a:buNone/>
            </a:pPr>
            <a:r>
              <a:rPr lang="en-IN" sz="4800">
                <a:solidFill>
                  <a:srgbClr val="0F0F0F"/>
                </a:solidFill>
              </a:rPr>
              <a:t>A computer with sufficient processing power (CPU and RAM) to handle data processing and model training. The specific requirements will depend on the size and complexity of the dataset.</a:t>
            </a:r>
            <a:endParaRPr lang="en-IN" sz="4800">
              <a:solidFill>
                <a:srgbClr val="0F0F0F"/>
              </a:solidFill>
            </a:endParaRPr>
          </a:p>
          <a:p>
            <a:pPr marL="0" indent="0">
              <a:buNone/>
            </a:pPr>
            <a:r>
              <a:rPr lang="en-IN" sz="4800">
                <a:solidFill>
                  <a:srgbClr val="0F0F0F"/>
                </a:solidFill>
              </a:rPr>
              <a:t>Storage space to store the historical data and the trained model.</a:t>
            </a:r>
            <a:endParaRPr lang="en-IN" sz="4800">
              <a:solidFill>
                <a:srgbClr val="0F0F0F"/>
              </a:solidFill>
            </a:endParaRPr>
          </a:p>
          <a:p>
            <a:pPr marL="0" indent="0">
              <a:buNone/>
            </a:pPr>
            <a:r>
              <a:rPr lang="en-IN" sz="4800" b="1" u="sng">
                <a:solidFill>
                  <a:srgbClr val="0F0F0F"/>
                </a:solidFill>
              </a:rPr>
              <a:t>Software:</a:t>
            </a:r>
            <a:endParaRPr lang="en-IN" sz="4800" b="1" u="sng">
              <a:solidFill>
                <a:srgbClr val="0F0F0F"/>
              </a:solidFill>
            </a:endParaRPr>
          </a:p>
          <a:p>
            <a:pPr marL="0" indent="0">
              <a:buNone/>
            </a:pPr>
            <a:r>
              <a:rPr lang="en-IN" sz="4800">
                <a:solidFill>
                  <a:srgbClr val="0F0F0F"/>
                </a:solidFill>
              </a:rPr>
              <a:t>Python (version 3.x recommended) as the primary programming language.</a:t>
            </a:r>
            <a:endParaRPr lang="en-IN" sz="4800">
              <a:solidFill>
                <a:srgbClr val="0F0F0F"/>
              </a:solidFill>
            </a:endParaRPr>
          </a:p>
          <a:p>
            <a:pPr marL="305435" indent="-305435"/>
            <a:endParaRPr lang="en-IN" sz="2800" b="1">
              <a:solidFill>
                <a:srgbClr val="0F0F0F"/>
              </a:solidFill>
            </a:endParaRPr>
          </a:p>
          <a:p>
            <a:pPr marL="0" indent="0">
              <a:buNone/>
            </a:pPr>
            <a:endParaRPr lang="en-IN" sz="2800" b="1">
              <a:solidFill>
                <a:srgbClr val="0F0F0F"/>
              </a:solidFill>
            </a:endParaRPr>
          </a:p>
          <a:p>
            <a:pPr marL="0" indent="0">
              <a:buNone/>
            </a:pPr>
            <a:endParaRPr lang="en-IN" sz="1800" b="1">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025" y="1009650"/>
            <a:ext cx="11029315" cy="5398135"/>
          </a:xfrm>
        </p:spPr>
        <p:txBody>
          <a:bodyPr>
            <a:normAutofit fontScale="25000"/>
          </a:bodyPr>
          <a:lstStyle/>
          <a:p>
            <a:pPr marL="0" indent="0">
              <a:buNone/>
            </a:pPr>
            <a:r>
              <a:rPr lang="en-IN" sz="2800" b="1">
                <a:solidFill>
                  <a:srgbClr val="0F0F0F"/>
                </a:solidFill>
              </a:rPr>
              <a:t>           </a:t>
            </a:r>
            <a:endParaRPr lang="en-IN" sz="2800" b="1">
              <a:solidFill>
                <a:srgbClr val="0F0F0F"/>
              </a:solidFill>
            </a:endParaRPr>
          </a:p>
          <a:p>
            <a:pPr marL="0" indent="0">
              <a:buNone/>
            </a:pPr>
            <a:r>
              <a:rPr lang="en-IN" sz="2800" b="1">
                <a:solidFill>
                  <a:srgbClr val="0F0F0F"/>
                </a:solidFill>
              </a:rPr>
              <a:t>     </a:t>
            </a:r>
            <a:endParaRPr lang="en-IN" sz="2800" b="1">
              <a:solidFill>
                <a:srgbClr val="0F0F0F"/>
              </a:solidFill>
            </a:endParaRPr>
          </a:p>
          <a:p>
            <a:pPr marL="305435" indent="-305435"/>
            <a:endParaRPr lang="en-IN" sz="2800" b="1">
              <a:solidFill>
                <a:srgbClr val="0F0F0F"/>
              </a:solidFill>
            </a:endParaRPr>
          </a:p>
          <a:p>
            <a:pPr marL="305435" indent="-305435"/>
            <a:endParaRPr lang="en-IN" sz="2800" b="1">
              <a:solidFill>
                <a:srgbClr val="0F0F0F"/>
              </a:solidFill>
            </a:endParaRPr>
          </a:p>
          <a:p>
            <a:pPr marL="0" indent="0">
              <a:buNone/>
            </a:pPr>
            <a:r>
              <a:rPr lang="en-IN" sz="7200" b="1">
                <a:solidFill>
                  <a:srgbClr val="0F0F0F"/>
                </a:solidFill>
                <a:sym typeface="+mn-ea"/>
              </a:rPr>
              <a:t>Libraries Required to Build the Model:</a:t>
            </a:r>
            <a:endParaRPr lang="en-IN" sz="7200" b="1">
              <a:solidFill>
                <a:srgbClr val="0F0F0F"/>
              </a:solidFill>
            </a:endParaRPr>
          </a:p>
          <a:p>
            <a:pPr marL="0" indent="0">
              <a:buNone/>
            </a:pPr>
            <a:endParaRPr lang="en-IN" sz="5335">
              <a:solidFill>
                <a:srgbClr val="0F0F0F"/>
              </a:solidFill>
            </a:endParaRPr>
          </a:p>
          <a:p>
            <a:pPr>
              <a:buFont typeface="Wingdings" panose="05000000000000000000" charset="0"/>
              <a:buChar char="Ø"/>
            </a:pPr>
            <a:r>
              <a:rPr lang="en-IN" sz="5335" b="1">
                <a:solidFill>
                  <a:srgbClr val="0F0F0F"/>
                </a:solidFill>
              </a:rPr>
              <a:t>tkinter: </a:t>
            </a:r>
            <a:endParaRPr lang="en-IN" sz="5335" b="1">
              <a:solidFill>
                <a:srgbClr val="0F0F0F"/>
              </a:solidFill>
            </a:endParaRPr>
          </a:p>
          <a:p>
            <a:pPr marL="0" indent="0">
              <a:buFont typeface="Wingdings" panose="05000000000000000000" charset="0"/>
              <a:buNone/>
            </a:pPr>
            <a:r>
              <a:rPr lang="en-IN" sz="5335">
                <a:solidFill>
                  <a:srgbClr val="0F0F0F"/>
                </a:solidFill>
              </a:rPr>
              <a:t>             This is Python's built-in library for creating graphical user interfaces (GUIs). It allows you to design windows, buttons, labels, and other interactive elements.</a:t>
            </a:r>
            <a:endParaRPr lang="en-IN" sz="5335">
              <a:solidFill>
                <a:srgbClr val="0F0F0F"/>
              </a:solidFill>
            </a:endParaRPr>
          </a:p>
          <a:p>
            <a:pPr>
              <a:buFont typeface="Wingdings" panose="05000000000000000000" charset="0"/>
              <a:buChar char="Ø"/>
            </a:pPr>
            <a:r>
              <a:rPr lang="en-IN" sz="5335" b="1">
                <a:solidFill>
                  <a:srgbClr val="0F0F0F"/>
                </a:solidFill>
              </a:rPr>
              <a:t>*from tkinter import :</a:t>
            </a:r>
            <a:endParaRPr lang="en-IN" sz="5335" b="1">
              <a:solidFill>
                <a:srgbClr val="0F0F0F"/>
              </a:solidFill>
            </a:endParaRPr>
          </a:p>
          <a:p>
            <a:pPr marL="0" indent="0">
              <a:buNone/>
            </a:pPr>
            <a:r>
              <a:rPr lang="en-IN" sz="5335">
                <a:solidFill>
                  <a:srgbClr val="0F0F0F"/>
                </a:solidFill>
              </a:rPr>
              <a:t>            This imports all the names from the tkinter module, making them directly usable in your code (not recommended for large projects due to potential naming conflicts).</a:t>
            </a:r>
            <a:endParaRPr lang="en-IN" sz="5335">
              <a:solidFill>
                <a:srgbClr val="0F0F0F"/>
              </a:solidFill>
            </a:endParaRPr>
          </a:p>
          <a:p>
            <a:pPr>
              <a:buFont typeface="Wingdings" panose="05000000000000000000" charset="0"/>
              <a:buChar char="Ø"/>
            </a:pPr>
            <a:r>
              <a:rPr lang="en-IN" sz="5335" b="1">
                <a:solidFill>
                  <a:srgbClr val="0F0F0F"/>
                </a:solidFill>
              </a:rPr>
              <a:t>pynput: </a:t>
            </a:r>
            <a:endParaRPr lang="en-IN" sz="5335">
              <a:solidFill>
                <a:srgbClr val="0F0F0F"/>
              </a:solidFill>
            </a:endParaRPr>
          </a:p>
          <a:p>
            <a:pPr marL="0" indent="0">
              <a:buNone/>
            </a:pPr>
            <a:r>
              <a:rPr lang="en-IN" sz="5335">
                <a:solidFill>
                  <a:srgbClr val="0F0F0F"/>
                </a:solidFill>
              </a:rPr>
              <a:t>              This library provides tools for interacting with the keyboard and mouse. While it can be used for keylogging, here are some ethical use cases:</a:t>
            </a:r>
            <a:endParaRPr lang="en-IN" sz="5335">
              <a:solidFill>
                <a:srgbClr val="0F0F0F"/>
              </a:solidFill>
            </a:endParaRPr>
          </a:p>
          <a:p>
            <a:pPr marL="0" indent="0">
              <a:buNone/>
            </a:pPr>
            <a:r>
              <a:rPr lang="en-IN" sz="5335">
                <a:solidFill>
                  <a:srgbClr val="0F0F0F"/>
                </a:solidFill>
              </a:rPr>
              <a:t>                    Creating custom keyboard shortcuts for your application.</a:t>
            </a:r>
            <a:endParaRPr lang="en-IN" sz="5335">
              <a:solidFill>
                <a:srgbClr val="0F0F0F"/>
              </a:solidFill>
            </a:endParaRPr>
          </a:p>
          <a:p>
            <a:pPr marL="0" indent="0">
              <a:buNone/>
            </a:pPr>
            <a:r>
              <a:rPr lang="en-IN" sz="5335">
                <a:solidFill>
                  <a:srgbClr val="0F0F0F"/>
                </a:solidFill>
              </a:rPr>
              <a:t>                   Implementing accessibility features for users with physical limitations.</a:t>
            </a:r>
            <a:endParaRPr lang="en-IN" sz="5335">
              <a:solidFill>
                <a:srgbClr val="0F0F0F"/>
              </a:solidFill>
            </a:endParaRPr>
          </a:p>
          <a:p>
            <a:pPr marL="0" indent="0">
              <a:buNone/>
            </a:pPr>
            <a:r>
              <a:rPr lang="en-IN" sz="5335">
                <a:solidFill>
                  <a:srgbClr val="0F0F0F"/>
                </a:solidFill>
              </a:rPr>
              <a:t>                   Building educational or research tools that involve analyzing keyboard input patterns (with strong ethical considerations).</a:t>
            </a:r>
            <a:endParaRPr lang="en-IN" sz="5335">
              <a:solidFill>
                <a:srgbClr val="0F0F0F"/>
              </a:solidFill>
            </a:endParaRPr>
          </a:p>
          <a:p>
            <a:pPr>
              <a:buFont typeface="Wingdings" panose="05000000000000000000" charset="0"/>
              <a:buChar char="Ø"/>
            </a:pPr>
            <a:r>
              <a:rPr lang="en-IN" sz="5335" b="1">
                <a:solidFill>
                  <a:srgbClr val="0F0F0F"/>
                </a:solidFill>
              </a:rPr>
              <a:t>json:</a:t>
            </a:r>
            <a:endParaRPr lang="en-IN" sz="5335" b="1">
              <a:solidFill>
                <a:srgbClr val="0F0F0F"/>
              </a:solidFill>
            </a:endParaRPr>
          </a:p>
          <a:p>
            <a:pPr marL="0" indent="0">
              <a:buFont typeface="Wingdings" panose="05000000000000000000" charset="0"/>
              <a:buNone/>
            </a:pPr>
            <a:r>
              <a:rPr lang="en-IN" sz="5335">
                <a:solidFill>
                  <a:srgbClr val="0F0F0F"/>
                </a:solidFill>
              </a:rPr>
              <a:t>            This library enables you to work with JSON (JavaScript Object Notation) data format. It allows you to read, write, and manipulate data structured in key-value pairs.</a:t>
            </a:r>
            <a:endParaRPr lang="en-IN" sz="5335">
              <a:solidFill>
                <a:srgbClr val="0F0F0F"/>
              </a:solidFill>
            </a:endParaRPr>
          </a:p>
          <a:p>
            <a:pPr marL="0" indent="0">
              <a:buNone/>
            </a:pPr>
            <a:endParaRPr lang="en-IN" sz="2800" b="1">
              <a:solidFill>
                <a:srgbClr val="0F0F0F"/>
              </a:solidFill>
            </a:endParaRPr>
          </a:p>
          <a:p>
            <a:pPr marL="0" indent="0">
              <a:buNone/>
            </a:pPr>
            <a:endParaRPr lang="en-IN" sz="1800" b="1">
              <a:solidFill>
                <a:srgbClr val="0F0F0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581025" y="967105"/>
            <a:ext cx="11029315" cy="5008245"/>
          </a:xfrm>
        </p:spPr>
        <p:txBody>
          <a:bodyPr/>
          <a:lstStyle/>
          <a:p>
            <a:pPr marL="305435" indent="-305435"/>
            <a:r>
              <a:rPr lang="en-IN" sz="2400" b="1" dirty="0">
                <a:ea typeface="+mn-lt"/>
                <a:cs typeface="+mn-lt"/>
              </a:rPr>
              <a:t>Algorithm Selection:</a:t>
            </a:r>
            <a:endParaRPr lang="en-IN" sz="2400" dirty="0"/>
          </a:p>
          <a:p>
            <a:pPr marL="324485" lvl="1" indent="0">
              <a:buNone/>
            </a:pPr>
            <a:r>
              <a:rPr lang="en-IN" sz="2000" dirty="0">
                <a:ea typeface="+mn-lt"/>
                <a:cs typeface="+mn-lt"/>
              </a:rPr>
              <a:t> In this keylogger, there is no machine learning algorithm involved. The keylogger simply uses the pynput library to capture keyboard events. Algorithms are not used for prediction or analysis because the keylogger's purpose is to record and log keystrokes rather than to predict future events or analyze patterns.</a:t>
            </a:r>
            <a:endParaRPr lang="en-IN" sz="2000" dirty="0">
              <a:ea typeface="+mn-lt"/>
              <a:cs typeface="+mn-lt"/>
            </a:endParaRPr>
          </a:p>
          <a:p>
            <a:pPr marL="305435" indent="-305435"/>
            <a:r>
              <a:rPr lang="en-IN" sz="2400" b="1" dirty="0">
                <a:ea typeface="+mn-lt"/>
                <a:cs typeface="+mn-lt"/>
                <a:sym typeface="+mn-ea"/>
              </a:rPr>
              <a:t>Data Input:</a:t>
            </a:r>
            <a:endParaRPr lang="en-IN" sz="2400" dirty="0"/>
          </a:p>
          <a:p>
            <a:pPr marL="324485" lvl="1" indent="0">
              <a:buNone/>
            </a:pPr>
            <a:r>
              <a:rPr lang="en-IN" sz="1800" dirty="0">
                <a:ea typeface="+mn-lt"/>
                <a:cs typeface="+mn-lt"/>
                <a:sym typeface="+mn-ea"/>
              </a:rPr>
              <a:t> </a:t>
            </a:r>
            <a:r>
              <a:rPr lang="en-IN" sz="2000" dirty="0">
                <a:ea typeface="+mn-lt"/>
                <a:cs typeface="+mn-lt"/>
                <a:sym typeface="+mn-ea"/>
              </a:rPr>
              <a:t>The keylogger captures keyboard events such as key press, key hold, and key release. These events are generated by the operating system when a user interacts with the keyboard. The pynput library is used to monitor and capture these events, which are then processed and logged by the keylogger.</a:t>
            </a:r>
            <a:endParaRPr lang="en-IN" sz="2000" dirty="0">
              <a:ea typeface="+mn-lt"/>
              <a:cs typeface="+mn-lt"/>
              <a:sym typeface="+mn-ea"/>
            </a:endParaRPr>
          </a:p>
          <a:p>
            <a:pPr marL="324485" lvl="1" indent="0">
              <a:buNone/>
            </a:pPr>
            <a:endParaRPr lang="en-IN" sz="2000" dirty="0">
              <a:ea typeface="+mn-lt"/>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581025" y="967105"/>
            <a:ext cx="11029315" cy="5008245"/>
          </a:xfrm>
        </p:spPr>
        <p:txBody>
          <a:bodyPr/>
          <a:lstStyle/>
          <a:p>
            <a:pPr marL="305435" indent="-305435"/>
            <a:r>
              <a:rPr lang="en-IN" sz="2400" b="1" dirty="0">
                <a:ea typeface="+mn-lt"/>
                <a:cs typeface="+mn-lt"/>
              </a:rPr>
              <a:t>Prediction Process:</a:t>
            </a:r>
            <a:endParaRPr lang="en-IN" sz="2400" dirty="0"/>
          </a:p>
          <a:p>
            <a:pPr marL="324485" lvl="1" indent="0">
              <a:buNone/>
            </a:pPr>
            <a:r>
              <a:rPr lang="en-IN" sz="2000" dirty="0">
                <a:ea typeface="+mn-lt"/>
                <a:cs typeface="+mn-lt"/>
              </a:rPr>
              <a:t> Similarly, because there is no machine learning involved, there is no prediction process in this keylogger. Prediction is the process of using trained models to forecast future events based on historical data. Since this keylogger does not perform any prediction or analysis, it simply records and logs keyboard events as they occur.</a:t>
            </a:r>
            <a:endParaRPr lang="en-IN" sz="2000" dirty="0">
              <a:ea typeface="+mn-lt"/>
              <a:cs typeface="+mn-lt"/>
            </a:endParaRPr>
          </a:p>
          <a:p>
            <a:pPr marL="305435" indent="-305435"/>
            <a:r>
              <a:rPr lang="en-IN" sz="2400" b="1" dirty="0">
                <a:ea typeface="+mn-lt"/>
                <a:cs typeface="+mn-lt"/>
                <a:sym typeface="+mn-ea"/>
              </a:rPr>
              <a:t>Training Process:</a:t>
            </a:r>
            <a:endParaRPr lang="en-IN" sz="2400" dirty="0"/>
          </a:p>
          <a:p>
            <a:pPr marL="324485" lvl="1" indent="0">
              <a:buNone/>
            </a:pPr>
            <a:r>
              <a:rPr lang="en-IN" sz="2000" dirty="0">
                <a:ea typeface="+mn-lt"/>
                <a:cs typeface="+mn-lt"/>
                <a:sym typeface="+mn-ea"/>
              </a:rPr>
              <a:t> Since this keylogger does not involve machine learning, there is no training process. Training is typically required in machine learning algorithms to learn patterns from data. In this case, the keylogger simply captures and logs keyboard events without the need for training or learning.</a:t>
            </a:r>
            <a:endParaRPr lang="en-IN" sz="2000" dirty="0">
              <a:ea typeface="+mn-lt"/>
              <a:cs typeface="+mn-lt"/>
              <a:sym typeface="+mn-ea"/>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8161</Words>
  <Application>WPS Presentation</Application>
  <PresentationFormat>Widescreen</PresentationFormat>
  <Paragraphs>158</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Wingdings 2</vt:lpstr>
      <vt:lpstr>Arial</vt:lpstr>
      <vt:lpstr>Calibri</vt:lpstr>
      <vt:lpstr>Calibri Light</vt:lpstr>
      <vt:lpstr>Wingdings</vt:lpstr>
      <vt:lpstr>Microsoft YaHei</vt:lpstr>
      <vt:lpstr>Arial Unicode MS</vt:lpstr>
      <vt:lpstr>Franklin Gothic Demi</vt:lpstr>
      <vt:lpstr>Franklin Gothic Book</vt:lpstr>
      <vt:lpstr>DividendVTI</vt:lpstr>
      <vt:lpstr>KEYLOGGER PROJECT</vt:lpstr>
      <vt:lpstr>OUTLINE</vt:lpstr>
      <vt:lpstr>Problem Statement</vt:lpstr>
      <vt:lpstr>Proposed Solution</vt:lpstr>
      <vt:lpstr>Proposed Solution</vt:lpstr>
      <vt:lpstr>System  Approach</vt:lpstr>
      <vt:lpstr>System  Approach</vt:lpstr>
      <vt:lpstr>Algorithm &amp; Deployment</vt:lpstr>
      <vt:lpstr>Algorithm &amp; Deployment</vt:lpstr>
      <vt:lpstr>Result</vt:lpstr>
      <vt:lpstr>Conclusion</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Rukshana</cp:lastModifiedBy>
  <cp:revision>30</cp:revision>
  <dcterms:created xsi:type="dcterms:W3CDTF">2021-05-26T16:50:00Z</dcterms:created>
  <dcterms:modified xsi:type="dcterms:W3CDTF">2024-04-01T17:43:55Z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621295DA10BB40F897913A8B08D76CDE_12</vt:lpwstr>
  </property>
  <property fmtid="{D5CDD505-2E9C-101B-9397-08002B2CF9AE}" pid="4" name="KSOProductBuildVer">
    <vt:lpwstr>1033-12.2.0.13489</vt:lpwstr>
  </property>
</Properties>
</file>