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sldIdLst>
    <p:sldId id="321" r:id="rId3"/>
    <p:sldId id="329" r:id="rId4"/>
    <p:sldId id="322" r:id="rId5"/>
    <p:sldId id="327" r:id="rId6"/>
    <p:sldId id="328" r:id="rId7"/>
    <p:sldId id="323" r:id="rId8"/>
    <p:sldId id="324" r:id="rId9"/>
    <p:sldId id="325" r:id="rId10"/>
    <p:sldId id="32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918" autoAdjust="0"/>
  </p:normalViewPr>
  <p:slideViewPr>
    <p:cSldViewPr>
      <p:cViewPr varScale="1">
        <p:scale>
          <a:sx n="63" d="100"/>
          <a:sy n="63" d="100"/>
        </p:scale>
        <p:origin x="-15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5/3/2017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5/3/2017</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5/3/2017</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5/3/2017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5/3/2017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5/3/2017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5/3/2017</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5/3/2017</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Filters in MVC</a:t>
            </a:r>
            <a:endParaRPr lang="en-US" dirty="0"/>
          </a:p>
        </p:txBody>
      </p:sp>
      <p:sp>
        <p:nvSpPr>
          <p:cNvPr id="6" name="Content Placeholder 5"/>
          <p:cNvSpPr>
            <a:spLocks noGrp="1"/>
          </p:cNvSpPr>
          <p:nvPr>
            <p:ph sz="quarter" idx="1"/>
          </p:nvPr>
        </p:nvSpPr>
        <p:spPr/>
        <p:txBody>
          <a:bodyPr>
            <a:normAutofit/>
          </a:bodyPr>
          <a:lstStyle/>
          <a:p>
            <a:r>
              <a:rPr lang="en-US" sz="2000" dirty="0" smtClean="0"/>
              <a:t>In ASP.NET MVC, a user request is routed to the appropriate controller and action method. However, there may be circumstances where you want to execute some logic before or after an action method executes. ASP.NET MVC provides filters for this purpose.</a:t>
            </a:r>
          </a:p>
          <a:p>
            <a:r>
              <a:rPr lang="en-US" sz="2000" dirty="0" smtClean="0"/>
              <a:t>ASP.NET MVC Filter is a custom class where you can write custom logic to execute before or after an action method executes. Filters can be applied to an action method or controller in a declarative or programmatic way. Declarative means by applying a filter attribute to an action method or controller class and programmatic means by implementing a corresponding interface.</a:t>
            </a:r>
          </a:p>
          <a:p>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Filters in MVC</a:t>
            </a:r>
            <a:endParaRPr lang="en-US" dirty="0"/>
          </a:p>
        </p:txBody>
      </p:sp>
      <p:graphicFrame>
        <p:nvGraphicFramePr>
          <p:cNvPr id="5" name="Content Placeholder 4"/>
          <p:cNvGraphicFramePr>
            <a:graphicFrameLocks noGrp="1"/>
          </p:cNvGraphicFramePr>
          <p:nvPr>
            <p:ph sz="quarter" idx="1"/>
          </p:nvPr>
        </p:nvGraphicFramePr>
        <p:xfrm>
          <a:off x="612775" y="1600200"/>
          <a:ext cx="8153400" cy="4866640"/>
        </p:xfrm>
        <a:graphic>
          <a:graphicData uri="http://schemas.openxmlformats.org/drawingml/2006/table">
            <a:tbl>
              <a:tblPr firstRow="1" bandRow="1">
                <a:tableStyleId>{5C22544A-7EE6-4342-B048-85BDC9FD1C3A}</a:tableStyleId>
              </a:tblPr>
              <a:tblGrid>
                <a:gridCol w="1901825"/>
                <a:gridCol w="2514600"/>
                <a:gridCol w="1698625"/>
                <a:gridCol w="2038350"/>
              </a:tblGrid>
              <a:tr h="370840">
                <a:tc>
                  <a:txBody>
                    <a:bodyPr/>
                    <a:lstStyle/>
                    <a:p>
                      <a:pPr algn="l" fontAlgn="b"/>
                      <a:r>
                        <a:rPr lang="en-US" b="1" dirty="0"/>
                        <a:t>Filter Type</a:t>
                      </a:r>
                      <a:endParaRPr lang="en-US" dirty="0"/>
                    </a:p>
                  </a:txBody>
                  <a:tcPr marL="47625" marR="47625" marT="47625" marB="47625" anchor="b"/>
                </a:tc>
                <a:tc>
                  <a:txBody>
                    <a:bodyPr/>
                    <a:lstStyle/>
                    <a:p>
                      <a:pPr algn="l" fontAlgn="b"/>
                      <a:r>
                        <a:rPr lang="en-US" b="1" dirty="0"/>
                        <a:t>Description</a:t>
                      </a:r>
                      <a:endParaRPr lang="en-US" dirty="0"/>
                    </a:p>
                  </a:txBody>
                  <a:tcPr marL="47625" marR="47625" marT="47625" marB="47625" anchor="b"/>
                </a:tc>
                <a:tc>
                  <a:txBody>
                    <a:bodyPr/>
                    <a:lstStyle/>
                    <a:p>
                      <a:pPr algn="l" fontAlgn="b"/>
                      <a:r>
                        <a:rPr lang="en-US" b="1"/>
                        <a:t>Built-in Filter</a:t>
                      </a:r>
                      <a:endParaRPr lang="en-US"/>
                    </a:p>
                  </a:txBody>
                  <a:tcPr marL="47625" marR="47625" marT="47625" marB="47625" anchor="b"/>
                </a:tc>
                <a:tc>
                  <a:txBody>
                    <a:bodyPr/>
                    <a:lstStyle/>
                    <a:p>
                      <a:pPr algn="l" fontAlgn="b"/>
                      <a:r>
                        <a:rPr lang="en-US" b="1"/>
                        <a:t>Interface</a:t>
                      </a:r>
                      <a:endParaRPr lang="en-US"/>
                    </a:p>
                  </a:txBody>
                  <a:tcPr marL="47625" marR="47625" marT="47625" marB="47625" anchor="b"/>
                </a:tc>
              </a:tr>
              <a:tr h="370840">
                <a:tc>
                  <a:txBody>
                    <a:bodyPr/>
                    <a:lstStyle/>
                    <a:p>
                      <a:pPr fontAlgn="t"/>
                      <a:r>
                        <a:rPr lang="en-US"/>
                        <a:t>Authorization filters</a:t>
                      </a:r>
                    </a:p>
                  </a:txBody>
                  <a:tcPr marL="47625" marR="47625" marT="47625" marB="47625"/>
                </a:tc>
                <a:tc>
                  <a:txBody>
                    <a:bodyPr/>
                    <a:lstStyle/>
                    <a:p>
                      <a:pPr fontAlgn="t"/>
                      <a:r>
                        <a:rPr lang="en-US"/>
                        <a:t>Performs authentication and authorizes before executing action method.</a:t>
                      </a:r>
                    </a:p>
                  </a:txBody>
                  <a:tcPr marL="47625" marR="47625" marT="47625" marB="47625"/>
                </a:tc>
                <a:tc>
                  <a:txBody>
                    <a:bodyPr/>
                    <a:lstStyle/>
                    <a:p>
                      <a:pPr fontAlgn="t"/>
                      <a:r>
                        <a:rPr lang="en-US" dirty="0"/>
                        <a:t>[Authorize], [</a:t>
                      </a:r>
                      <a:r>
                        <a:rPr lang="en-US" dirty="0" err="1" smtClean="0"/>
                        <a:t>RequireHttps</a:t>
                      </a:r>
                      <a:r>
                        <a:rPr lang="en-US" dirty="0" smtClean="0"/>
                        <a:t>]</a:t>
                      </a:r>
                    </a:p>
                    <a:p>
                      <a:pPr marL="0" marR="0" indent="0" algn="l" defTabSz="914400" rtl="0" eaLnBrk="1" fontAlgn="t" latinLnBrk="0" hangingPunct="1">
                        <a:lnSpc>
                          <a:spcPct val="100000"/>
                        </a:lnSpc>
                        <a:spcBef>
                          <a:spcPts val="0"/>
                        </a:spcBef>
                        <a:spcAft>
                          <a:spcPts val="0"/>
                        </a:spcAft>
                        <a:buClrTx/>
                        <a:buSzTx/>
                        <a:buFontTx/>
                        <a:buNone/>
                        <a:tabLst/>
                        <a:defRPr/>
                      </a:pPr>
                      <a:r>
                        <a:rPr lang="en-US" sz="1800" dirty="0" err="1" smtClean="0"/>
                        <a:t>ChildActionOnly</a:t>
                      </a:r>
                      <a:endParaRPr lang="en-US" sz="1800" dirty="0" smtClean="0"/>
                    </a:p>
                    <a:p>
                      <a:pPr fontAlgn="t"/>
                      <a:endParaRPr lang="en-US" dirty="0"/>
                    </a:p>
                  </a:txBody>
                  <a:tcPr marL="47625" marR="47625" marT="47625" marB="47625"/>
                </a:tc>
                <a:tc>
                  <a:txBody>
                    <a:bodyPr/>
                    <a:lstStyle/>
                    <a:p>
                      <a:pPr fontAlgn="t"/>
                      <a:r>
                        <a:rPr lang="en-US"/>
                        <a:t>IAuthorizationFilter</a:t>
                      </a:r>
                    </a:p>
                  </a:txBody>
                  <a:tcPr marL="47625" marR="47625" marT="47625" marB="47625"/>
                </a:tc>
              </a:tr>
              <a:tr h="370840">
                <a:tc>
                  <a:txBody>
                    <a:bodyPr/>
                    <a:lstStyle/>
                    <a:p>
                      <a:pPr fontAlgn="t"/>
                      <a:r>
                        <a:rPr lang="en-US"/>
                        <a:t>Action filters</a:t>
                      </a:r>
                    </a:p>
                  </a:txBody>
                  <a:tcPr marL="47625" marR="47625" marT="47625" marB="47625"/>
                </a:tc>
                <a:tc>
                  <a:txBody>
                    <a:bodyPr/>
                    <a:lstStyle/>
                    <a:p>
                      <a:pPr fontAlgn="t"/>
                      <a:r>
                        <a:rPr lang="en-US"/>
                        <a:t>Performs some operation before and after an action method executes.</a:t>
                      </a:r>
                    </a:p>
                  </a:txBody>
                  <a:tcPr marL="47625" marR="47625" marT="47625" marB="47625"/>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dirty="0">
                          <a:solidFill>
                            <a:srgbClr val="494949"/>
                          </a:solidFill>
                          <a:latin typeface="Verdana"/>
                        </a:rPr>
                        <a:t> </a:t>
                      </a:r>
                      <a:r>
                        <a:rPr lang="en-US" dirty="0" smtClean="0"/>
                        <a:t>[</a:t>
                      </a:r>
                      <a:r>
                        <a:rPr lang="en-US" dirty="0" err="1" smtClean="0"/>
                        <a:t>OutputCache</a:t>
                      </a:r>
                      <a:r>
                        <a:rPr lang="en-US" dirty="0" smtClean="0"/>
                        <a:t>]</a:t>
                      </a:r>
                    </a:p>
                    <a:p>
                      <a:pPr algn="just" fontAlgn="t"/>
                      <a:endParaRPr lang="en-US" dirty="0">
                        <a:solidFill>
                          <a:srgbClr val="494949"/>
                        </a:solidFill>
                        <a:latin typeface="Verdana"/>
                      </a:endParaRPr>
                    </a:p>
                  </a:txBody>
                  <a:tcPr marL="47625" marR="47625" marT="47625" marB="47625"/>
                </a:tc>
                <a:tc>
                  <a:txBody>
                    <a:bodyPr/>
                    <a:lstStyle/>
                    <a:p>
                      <a:pPr fontAlgn="t"/>
                      <a:r>
                        <a:rPr lang="en-US"/>
                        <a:t>IActionFilter</a:t>
                      </a:r>
                    </a:p>
                  </a:txBody>
                  <a:tcPr marL="47625" marR="47625" marT="47625" marB="47625"/>
                </a:tc>
              </a:tr>
              <a:tr h="370840">
                <a:tc>
                  <a:txBody>
                    <a:bodyPr/>
                    <a:lstStyle/>
                    <a:p>
                      <a:pPr fontAlgn="t"/>
                      <a:r>
                        <a:rPr lang="en-US"/>
                        <a:t>Result filters</a:t>
                      </a:r>
                    </a:p>
                  </a:txBody>
                  <a:tcPr marL="47625" marR="47625" marT="47625" marB="47625"/>
                </a:tc>
                <a:tc>
                  <a:txBody>
                    <a:bodyPr/>
                    <a:lstStyle/>
                    <a:p>
                      <a:pPr fontAlgn="t"/>
                      <a:r>
                        <a:rPr lang="en-US"/>
                        <a:t>Performs some operation before or after the execution of view result.</a:t>
                      </a:r>
                    </a:p>
                  </a:txBody>
                  <a:tcPr marL="47625" marR="47625" marT="47625" marB="47625"/>
                </a:tc>
                <a:tc>
                  <a:txBody>
                    <a:bodyPr/>
                    <a:lstStyle/>
                    <a:p>
                      <a:pPr fontAlgn="t"/>
                      <a:endParaRPr lang="en-US" dirty="0"/>
                    </a:p>
                  </a:txBody>
                  <a:tcPr marL="47625" marR="47625" marT="47625" marB="47625"/>
                </a:tc>
                <a:tc>
                  <a:txBody>
                    <a:bodyPr/>
                    <a:lstStyle/>
                    <a:p>
                      <a:pPr fontAlgn="t"/>
                      <a:r>
                        <a:rPr lang="en-US"/>
                        <a:t>IResultFilter</a:t>
                      </a:r>
                    </a:p>
                  </a:txBody>
                  <a:tcPr marL="47625" marR="47625" marT="47625" marB="47625"/>
                </a:tc>
              </a:tr>
              <a:tr h="370840">
                <a:tc>
                  <a:txBody>
                    <a:bodyPr/>
                    <a:lstStyle/>
                    <a:p>
                      <a:pPr fontAlgn="t"/>
                      <a:r>
                        <a:rPr lang="en-US"/>
                        <a:t>Exception filters</a:t>
                      </a:r>
                    </a:p>
                  </a:txBody>
                  <a:tcPr marL="47625" marR="47625" marT="47625" marB="47625"/>
                </a:tc>
                <a:tc>
                  <a:txBody>
                    <a:bodyPr/>
                    <a:lstStyle/>
                    <a:p>
                      <a:pPr fontAlgn="t"/>
                      <a:r>
                        <a:rPr lang="en-US"/>
                        <a:t>Performs some operation if there is an unhandled exception thrown during the execution of the ASP.NET MVC pipeline.</a:t>
                      </a:r>
                    </a:p>
                  </a:txBody>
                  <a:tcPr marL="47625" marR="47625" marT="47625" marB="47625"/>
                </a:tc>
                <a:tc>
                  <a:txBody>
                    <a:bodyPr/>
                    <a:lstStyle/>
                    <a:p>
                      <a:pPr fontAlgn="t"/>
                      <a:r>
                        <a:rPr lang="en-US"/>
                        <a:t>[HandleError]</a:t>
                      </a:r>
                    </a:p>
                  </a:txBody>
                  <a:tcPr marL="47625" marR="47625" marT="47625" marB="47625"/>
                </a:tc>
                <a:tc>
                  <a:txBody>
                    <a:bodyPr/>
                    <a:lstStyle/>
                    <a:p>
                      <a:pPr fontAlgn="t"/>
                      <a:r>
                        <a:rPr lang="en-US" dirty="0" err="1"/>
                        <a:t>IExceptionFilter</a:t>
                      </a:r>
                      <a:endParaRPr lang="en-US" dirty="0"/>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Filters in MVC</a:t>
            </a:r>
            <a:endParaRPr lang="en-US" dirty="0"/>
          </a:p>
        </p:txBody>
      </p:sp>
      <p:sp>
        <p:nvSpPr>
          <p:cNvPr id="6" name="Content Placeholder 5"/>
          <p:cNvSpPr>
            <a:spLocks noGrp="1"/>
          </p:cNvSpPr>
          <p:nvPr>
            <p:ph sz="quarter" idx="1"/>
          </p:nvPr>
        </p:nvSpPr>
        <p:spPr/>
        <p:txBody>
          <a:bodyPr>
            <a:normAutofit/>
          </a:bodyPr>
          <a:lstStyle/>
          <a:p>
            <a:r>
              <a:rPr lang="en-US" sz="1800" dirty="0" smtClean="0"/>
              <a:t>MVC provides different types of filters. </a:t>
            </a:r>
          </a:p>
          <a:p>
            <a:r>
              <a:rPr lang="en-US" sz="1800" dirty="0" smtClean="0"/>
              <a:t>Authorize </a:t>
            </a:r>
          </a:p>
          <a:p>
            <a:r>
              <a:rPr lang="en-US" sz="1800" dirty="0" err="1" smtClean="0"/>
              <a:t>ChildActionOnly</a:t>
            </a:r>
            <a:endParaRPr lang="en-US" sz="1800" dirty="0" smtClean="0"/>
          </a:p>
          <a:p>
            <a:r>
              <a:rPr lang="en-US" sz="1800" dirty="0" err="1" smtClean="0"/>
              <a:t>HandleError</a:t>
            </a:r>
            <a:endParaRPr lang="en-US" sz="1800" dirty="0" smtClean="0"/>
          </a:p>
          <a:p>
            <a:r>
              <a:rPr lang="en-US" sz="1800" dirty="0" err="1" smtClean="0"/>
              <a:t>OutputCache</a:t>
            </a:r>
            <a:r>
              <a:rPr lang="en-US" sz="1800" dirty="0" smtClean="0"/>
              <a:t> </a:t>
            </a:r>
          </a:p>
          <a:p>
            <a:r>
              <a:rPr lang="en-US" sz="1800" dirty="0" err="1" smtClean="0"/>
              <a:t>RequireHttps</a:t>
            </a:r>
            <a:endParaRPr lang="en-US" sz="1800" dirty="0" smtClean="0"/>
          </a:p>
          <a:p>
            <a:endParaRPr lang="en-US" sz="1800" dirty="0" smtClean="0"/>
          </a:p>
          <a:p>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Filters in MVC</a:t>
            </a:r>
            <a:endParaRPr lang="en-US" dirty="0"/>
          </a:p>
        </p:txBody>
      </p:sp>
      <p:sp>
        <p:nvSpPr>
          <p:cNvPr id="6" name="Content Placeholder 5"/>
          <p:cNvSpPr>
            <a:spLocks noGrp="1"/>
          </p:cNvSpPr>
          <p:nvPr>
            <p:ph sz="quarter" idx="1"/>
          </p:nvPr>
        </p:nvSpPr>
        <p:spPr/>
        <p:txBody>
          <a:bodyPr>
            <a:noAutofit/>
          </a:bodyPr>
          <a:lstStyle/>
          <a:p>
            <a:r>
              <a:rPr lang="en-US" sz="1800" dirty="0" err="1" smtClean="0"/>
              <a:t>HandleError</a:t>
            </a:r>
            <a:endParaRPr lang="en-US" sz="1800" dirty="0" smtClean="0"/>
          </a:p>
          <a:p>
            <a:r>
              <a:rPr lang="en-US" sz="1800" dirty="0" err="1" smtClean="0"/>
              <a:t>HandleErrorAttribute</a:t>
            </a:r>
            <a:r>
              <a:rPr lang="en-US" sz="1800" dirty="0" smtClean="0"/>
              <a:t> is used to display friendly error pages to end user when there is an unhandled exception</a:t>
            </a:r>
          </a:p>
          <a:p>
            <a:r>
              <a:rPr lang="en-US" sz="1800" dirty="0" smtClean="0"/>
              <a:t>Authorize </a:t>
            </a:r>
          </a:p>
          <a:p>
            <a:r>
              <a:rPr lang="en-US" sz="1800" dirty="0" smtClean="0"/>
              <a:t>In ASP.NET MVC, by default, all the controller action methods are accessible to both anonymous and authenticated users. If you want action methods, to be available only for authenticated and </a:t>
            </a:r>
            <a:r>
              <a:rPr lang="en-US" sz="1800" dirty="0" err="1" smtClean="0"/>
              <a:t>authorised</a:t>
            </a:r>
            <a:r>
              <a:rPr lang="en-US" sz="1800" dirty="0" smtClean="0"/>
              <a:t> users, then use Authorize attribute. </a:t>
            </a:r>
          </a:p>
          <a:p>
            <a:r>
              <a:rPr lang="en-US" sz="1800" dirty="0" err="1" smtClean="0"/>
              <a:t>ChildActionOnly</a:t>
            </a:r>
            <a:endParaRPr lang="en-US" sz="1800" dirty="0" smtClean="0"/>
          </a:p>
          <a:p>
            <a:r>
              <a:rPr lang="en-US" sz="1800" b="1" dirty="0" smtClean="0"/>
              <a:t>1.</a:t>
            </a:r>
            <a:r>
              <a:rPr lang="en-US" sz="1800" dirty="0" smtClean="0"/>
              <a:t> Any action method that is decorated with [</a:t>
            </a:r>
            <a:r>
              <a:rPr lang="en-US" sz="1800" dirty="0" err="1" smtClean="0"/>
              <a:t>ChildActionOnly</a:t>
            </a:r>
            <a:r>
              <a:rPr lang="en-US" sz="1800" dirty="0" smtClean="0"/>
              <a:t>] attribute is a child action method.</a:t>
            </a:r>
          </a:p>
          <a:p>
            <a:r>
              <a:rPr lang="en-US" sz="1800" b="1" dirty="0" smtClean="0"/>
              <a:t>2.</a:t>
            </a:r>
            <a:r>
              <a:rPr lang="en-US" sz="1800" dirty="0" smtClean="0"/>
              <a:t> Child action methods will not respond to URL requests. If an attempt is made, a runtime error will be thrown stating - Child action is accessible only by a child request.</a:t>
            </a:r>
          </a:p>
          <a:p>
            <a:r>
              <a:rPr lang="en-US" sz="1800" b="1" dirty="0" smtClean="0"/>
              <a:t>3.</a:t>
            </a:r>
            <a:r>
              <a:rPr lang="en-US" sz="1800" dirty="0" smtClean="0"/>
              <a:t> Child action methods can be invoked by making child request from a view using "Action()" and "</a:t>
            </a:r>
            <a:r>
              <a:rPr lang="en-US" sz="1800" dirty="0" err="1" smtClean="0"/>
              <a:t>RenderAction</a:t>
            </a:r>
            <a:r>
              <a:rPr lang="en-US" sz="1800" dirty="0" smtClean="0"/>
              <a:t>()" html helpers.</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Filters in MVC</a:t>
            </a:r>
            <a:endParaRPr lang="en-US" dirty="0"/>
          </a:p>
        </p:txBody>
      </p:sp>
      <p:sp>
        <p:nvSpPr>
          <p:cNvPr id="6" name="Content Placeholder 5"/>
          <p:cNvSpPr>
            <a:spLocks noGrp="1"/>
          </p:cNvSpPr>
          <p:nvPr>
            <p:ph sz="quarter" idx="1"/>
          </p:nvPr>
        </p:nvSpPr>
        <p:spPr/>
        <p:txBody>
          <a:bodyPr>
            <a:noAutofit/>
          </a:bodyPr>
          <a:lstStyle/>
          <a:p>
            <a:r>
              <a:rPr lang="en-US" sz="1800" b="1" dirty="0" err="1" smtClean="0"/>
              <a:t>RequireHttps</a:t>
            </a:r>
            <a:r>
              <a:rPr lang="en-US" sz="1800" b="1" dirty="0" smtClean="0"/>
              <a:t>:[</a:t>
            </a:r>
            <a:r>
              <a:rPr lang="en-US" sz="1800" b="1" dirty="0" err="1" smtClean="0"/>
              <a:t>RequireHttps</a:t>
            </a:r>
            <a:r>
              <a:rPr lang="en-US" sz="1800" b="1" dirty="0" smtClean="0"/>
              <a:t>]</a:t>
            </a:r>
            <a:r>
              <a:rPr lang="en-US" sz="1800" dirty="0" smtClean="0"/>
              <a:t> attribute forces an unsecured HTTP request to be re-sent over HTTPS. </a:t>
            </a:r>
          </a:p>
          <a:p>
            <a:r>
              <a:rPr lang="en-US" sz="1800" dirty="0" smtClean="0">
                <a:solidFill>
                  <a:srgbClr val="333333"/>
                </a:solidFill>
              </a:rPr>
              <a:t>[</a:t>
            </a:r>
            <a:r>
              <a:rPr lang="en-US" sz="1800" dirty="0" err="1" smtClean="0">
                <a:solidFill>
                  <a:srgbClr val="3D85C6"/>
                </a:solidFill>
              </a:rPr>
              <a:t>RequireHttps</a:t>
            </a:r>
            <a:r>
              <a:rPr lang="en-US" sz="1800" dirty="0" smtClean="0">
                <a:solidFill>
                  <a:srgbClr val="333333"/>
                </a:solidFill>
              </a:rPr>
              <a:t>]</a:t>
            </a:r>
            <a:r>
              <a:rPr lang="en-US" sz="1800" dirty="0" smtClean="0"/>
              <a:t/>
            </a:r>
            <a:br>
              <a:rPr lang="en-US" sz="1800" dirty="0" smtClean="0"/>
            </a:br>
            <a:r>
              <a:rPr lang="en-US" sz="1800" dirty="0" smtClean="0">
                <a:solidFill>
                  <a:srgbClr val="0000FF"/>
                </a:solidFill>
              </a:rPr>
              <a:t>public string</a:t>
            </a:r>
            <a:r>
              <a:rPr lang="en-US" sz="1800" dirty="0" smtClean="0">
                <a:solidFill>
                  <a:srgbClr val="333333"/>
                </a:solidFill>
              </a:rPr>
              <a:t> Login()</a:t>
            </a:r>
            <a:r>
              <a:rPr lang="en-US" sz="1800" dirty="0" smtClean="0"/>
              <a:t/>
            </a:r>
            <a:br>
              <a:rPr lang="en-US" sz="1800" dirty="0" smtClean="0"/>
            </a:br>
            <a:r>
              <a:rPr lang="en-US" sz="1800" dirty="0" smtClean="0">
                <a:solidFill>
                  <a:srgbClr val="333333"/>
                </a:solidFill>
              </a:rPr>
              <a:t>{</a:t>
            </a:r>
            <a:r>
              <a:rPr lang="en-US" sz="1800" dirty="0" smtClean="0"/>
              <a:t/>
            </a:r>
            <a:br>
              <a:rPr lang="en-US" sz="1800" dirty="0" smtClean="0"/>
            </a:br>
            <a:r>
              <a:rPr lang="en-US" sz="1800" dirty="0" smtClean="0">
                <a:solidFill>
                  <a:srgbClr val="333333"/>
                </a:solidFill>
              </a:rPr>
              <a:t>    </a:t>
            </a:r>
            <a:r>
              <a:rPr lang="en-US" sz="1800" dirty="0" smtClean="0">
                <a:solidFill>
                  <a:srgbClr val="0000FF"/>
                </a:solidFill>
              </a:rPr>
              <a:t>return </a:t>
            </a:r>
            <a:r>
              <a:rPr lang="en-US" sz="1800" dirty="0" smtClean="0">
                <a:solidFill>
                  <a:srgbClr val="990000"/>
                </a:solidFill>
              </a:rPr>
              <a:t>"This method should be accessed only using HTTPS protocol"</a:t>
            </a:r>
            <a:r>
              <a:rPr lang="en-US" sz="1800" dirty="0" smtClean="0">
                <a:solidFill>
                  <a:srgbClr val="333333"/>
                </a:solidFill>
              </a:rPr>
              <a:t>;</a:t>
            </a:r>
            <a:r>
              <a:rPr lang="en-US" sz="1800" dirty="0" smtClean="0"/>
              <a:t/>
            </a:r>
            <a:br>
              <a:rPr lang="en-US" sz="1800" dirty="0" smtClean="0"/>
            </a:br>
            <a:r>
              <a:rPr lang="en-US" sz="1800" dirty="0" smtClean="0">
                <a:solidFill>
                  <a:srgbClr val="333333"/>
                </a:solidFill>
              </a:rPr>
              <a:t>}</a:t>
            </a:r>
          </a:p>
          <a:p>
            <a:r>
              <a:rPr lang="en-US" sz="1800" dirty="0" smtClean="0">
                <a:solidFill>
                  <a:srgbClr val="333333"/>
                </a:solidFill>
              </a:rPr>
              <a:t>Note:</a:t>
            </a:r>
            <a:r>
              <a:rPr lang="en-US" sz="1800" b="1" dirty="0" smtClean="0"/>
              <a:t> </a:t>
            </a:r>
            <a:r>
              <a:rPr lang="en-US" sz="1800" b="1" dirty="0" err="1" smtClean="0"/>
              <a:t>RequireHttps</a:t>
            </a:r>
            <a:r>
              <a:rPr lang="en-US" sz="1800" b="1" dirty="0" smtClean="0"/>
              <a:t> </a:t>
            </a:r>
            <a:r>
              <a:rPr lang="en-US" sz="1800" dirty="0" smtClean="0"/>
              <a:t>attribute can be applied on a controller as well. In this case, it is applicable for all action methods with in that controller.</a:t>
            </a:r>
          </a:p>
          <a:p>
            <a:r>
              <a:rPr lang="en-US" sz="1800" dirty="0" smtClean="0"/>
              <a:t>Sensitive data such as login credentials, credit card information etc, must always be transmitted using HTTPS. Information transmitted over https is encrypted. </a:t>
            </a:r>
          </a:p>
          <a:p>
            <a:r>
              <a:rPr lang="en-US" sz="1800" b="1" dirty="0" err="1" smtClean="0"/>
              <a:t>OutputCacheAttribute</a:t>
            </a:r>
            <a:r>
              <a:rPr lang="en-US" sz="1800" b="1" dirty="0" smtClean="0"/>
              <a:t> :</a:t>
            </a:r>
            <a:r>
              <a:rPr lang="en-US" sz="1800" b="1" dirty="0" err="1" smtClean="0"/>
              <a:t>OutputCacheAttribute</a:t>
            </a:r>
            <a:r>
              <a:rPr lang="en-US" sz="1800" dirty="0" smtClean="0"/>
              <a:t> is used to cache the content returned by a controller action method, so that, the same content does not need to be generated each and every time the same controller action is invoked.</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Filters in MVC</a:t>
            </a:r>
            <a:endParaRPr lang="en-US" dirty="0"/>
          </a:p>
        </p:txBody>
      </p:sp>
      <p:sp>
        <p:nvSpPr>
          <p:cNvPr id="6" name="Content Placeholder 5"/>
          <p:cNvSpPr>
            <a:spLocks noGrp="1"/>
          </p:cNvSpPr>
          <p:nvPr>
            <p:ph sz="quarter" idx="1"/>
          </p:nvPr>
        </p:nvSpPr>
        <p:spPr/>
        <p:txBody>
          <a:bodyPr>
            <a:normAutofit/>
          </a:bodyPr>
          <a:lstStyle/>
          <a:p>
            <a:r>
              <a:rPr lang="en-US" sz="2000" dirty="0" smtClean="0"/>
              <a:t>Register Filters</a:t>
            </a:r>
          </a:p>
          <a:p>
            <a:r>
              <a:rPr lang="en-US" sz="1800" dirty="0" smtClean="0"/>
              <a:t>Filters can be applied at three levels.</a:t>
            </a:r>
          </a:p>
          <a:p>
            <a:r>
              <a:rPr lang="en-US" sz="1800" dirty="0" smtClean="0"/>
              <a:t>1. Global Level</a:t>
            </a:r>
          </a:p>
          <a:p>
            <a:r>
              <a:rPr lang="en-US" sz="1800" dirty="0" smtClean="0"/>
              <a:t>2. Controller level</a:t>
            </a:r>
          </a:p>
          <a:p>
            <a:r>
              <a:rPr lang="en-US" sz="1800" dirty="0" smtClean="0"/>
              <a:t>3. Action method level</a:t>
            </a:r>
          </a:p>
          <a:p>
            <a:r>
              <a:rPr lang="en-US" sz="1800" dirty="0" smtClean="0"/>
              <a:t>Controller level:</a:t>
            </a:r>
          </a:p>
          <a:p>
            <a:r>
              <a:rPr lang="en-US" sz="1800" dirty="0" smtClean="0"/>
              <a:t>Filters can also be applied to the controller class. So, filters will be applicable to all the action method of Controller class if it is applied to a controller class.</a:t>
            </a:r>
          </a:p>
          <a:p>
            <a:endParaRPr lang="en-US" sz="1800" dirty="0"/>
          </a:p>
        </p:txBody>
      </p:sp>
      <p:pic>
        <p:nvPicPr>
          <p:cNvPr id="5122" name="Picture 2" descr="C:\Users\Santu\Desktop\c11.PNG"/>
          <p:cNvPicPr>
            <a:picLocks noChangeAspect="1" noChangeArrowheads="1"/>
          </p:cNvPicPr>
          <p:nvPr/>
        </p:nvPicPr>
        <p:blipFill>
          <a:blip r:embed="rId2"/>
          <a:srcRect/>
          <a:stretch>
            <a:fillRect/>
          </a:stretch>
        </p:blipFill>
        <p:spPr bwMode="auto">
          <a:xfrm>
            <a:off x="1066800" y="4557713"/>
            <a:ext cx="6553200" cy="17430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Filters in MVC</a:t>
            </a:r>
            <a:endParaRPr lang="en-US" dirty="0"/>
          </a:p>
        </p:txBody>
      </p:sp>
      <p:sp>
        <p:nvSpPr>
          <p:cNvPr id="6" name="Content Placeholder 5"/>
          <p:cNvSpPr>
            <a:spLocks noGrp="1"/>
          </p:cNvSpPr>
          <p:nvPr>
            <p:ph sz="quarter" idx="1"/>
          </p:nvPr>
        </p:nvSpPr>
        <p:spPr/>
        <p:txBody>
          <a:bodyPr>
            <a:normAutofit/>
          </a:bodyPr>
          <a:lstStyle/>
          <a:p>
            <a:r>
              <a:rPr lang="en-US" sz="1800" dirty="0" smtClean="0"/>
              <a:t>Action method level:</a:t>
            </a:r>
          </a:p>
          <a:p>
            <a:r>
              <a:rPr lang="en-US" sz="1800" dirty="0" smtClean="0"/>
              <a:t>You can apply filters to an individual action method also. So, filter will be applicable to that particular action method only.</a:t>
            </a:r>
          </a:p>
          <a:p>
            <a:endParaRPr lang="en-US" sz="1800" dirty="0"/>
          </a:p>
        </p:txBody>
      </p:sp>
      <p:pic>
        <p:nvPicPr>
          <p:cNvPr id="6146" name="Picture 2" descr="C:\Users\Santu\Desktop\c11.PNG"/>
          <p:cNvPicPr>
            <a:picLocks noChangeAspect="1" noChangeArrowheads="1"/>
          </p:cNvPicPr>
          <p:nvPr/>
        </p:nvPicPr>
        <p:blipFill>
          <a:blip r:embed="rId2"/>
          <a:srcRect/>
          <a:stretch>
            <a:fillRect/>
          </a:stretch>
        </p:blipFill>
        <p:spPr bwMode="auto">
          <a:xfrm>
            <a:off x="838200" y="2819400"/>
            <a:ext cx="7543800" cy="294746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Filters in MVC</a:t>
            </a:r>
            <a:endParaRPr lang="en-US" dirty="0"/>
          </a:p>
        </p:txBody>
      </p:sp>
      <p:sp>
        <p:nvSpPr>
          <p:cNvPr id="6" name="Content Placeholder 5"/>
          <p:cNvSpPr>
            <a:spLocks noGrp="1"/>
          </p:cNvSpPr>
          <p:nvPr>
            <p:ph sz="quarter" idx="1"/>
          </p:nvPr>
        </p:nvSpPr>
        <p:spPr/>
        <p:txBody>
          <a:bodyPr>
            <a:normAutofit/>
          </a:bodyPr>
          <a:lstStyle/>
          <a:p>
            <a:r>
              <a:rPr lang="en-US" sz="1600" dirty="0" smtClean="0"/>
              <a:t>Global Level:</a:t>
            </a:r>
          </a:p>
          <a:p>
            <a:r>
              <a:rPr lang="en-US" sz="1600" dirty="0" smtClean="0"/>
              <a:t>You can apply filters at global level in the </a:t>
            </a:r>
            <a:r>
              <a:rPr lang="en-US" sz="1600" dirty="0" err="1" smtClean="0"/>
              <a:t>Application_Start</a:t>
            </a:r>
            <a:r>
              <a:rPr lang="en-US" sz="1600" dirty="0" smtClean="0"/>
              <a:t> event of </a:t>
            </a:r>
            <a:r>
              <a:rPr lang="en-US" sz="1600" dirty="0" err="1" smtClean="0"/>
              <a:t>Global.asax.cs</a:t>
            </a:r>
            <a:r>
              <a:rPr lang="en-US" sz="1600" dirty="0" smtClean="0"/>
              <a:t> file by using default </a:t>
            </a:r>
            <a:r>
              <a:rPr lang="en-US" sz="1600" dirty="0" err="1" smtClean="0"/>
              <a:t>FilterConfig.RegisterGlobalFilters</a:t>
            </a:r>
            <a:r>
              <a:rPr lang="en-US" sz="1600" dirty="0" smtClean="0"/>
              <a:t>() </a:t>
            </a:r>
            <a:r>
              <a:rPr lang="en-US" sz="1600" dirty="0" err="1" smtClean="0"/>
              <a:t>mehtod</a:t>
            </a:r>
            <a:r>
              <a:rPr lang="en-US" sz="1600" dirty="0" smtClean="0"/>
              <a:t>. Global filters will be applied to all the controller and action methods of an application.</a:t>
            </a:r>
          </a:p>
          <a:p>
            <a:r>
              <a:rPr lang="en-US" sz="1600" dirty="0" smtClean="0"/>
              <a:t>The [</a:t>
            </a:r>
            <a:r>
              <a:rPr lang="en-US" sz="1600" dirty="0" err="1" smtClean="0"/>
              <a:t>HandleError</a:t>
            </a:r>
            <a:r>
              <a:rPr lang="en-US" sz="1600" dirty="0" smtClean="0"/>
              <a:t>] filter is applied </a:t>
            </a:r>
            <a:r>
              <a:rPr lang="en-US" sz="1600" dirty="0" err="1" smtClean="0"/>
              <a:t>globaly</a:t>
            </a:r>
            <a:r>
              <a:rPr lang="en-US" sz="1600" dirty="0" smtClean="0"/>
              <a:t> in MVC Application by default in every MVC application </a:t>
            </a:r>
          </a:p>
          <a:p>
            <a:endParaRPr lang="en-US" sz="1800" dirty="0"/>
          </a:p>
        </p:txBody>
      </p:sp>
      <p:pic>
        <p:nvPicPr>
          <p:cNvPr id="7170" name="Picture 2" descr="C:\Users\Santu\Desktop\c11.PNG"/>
          <p:cNvPicPr>
            <a:picLocks noChangeAspect="1" noChangeArrowheads="1"/>
          </p:cNvPicPr>
          <p:nvPr/>
        </p:nvPicPr>
        <p:blipFill>
          <a:blip r:embed="rId2"/>
          <a:srcRect/>
          <a:stretch>
            <a:fillRect/>
          </a:stretch>
        </p:blipFill>
        <p:spPr bwMode="auto">
          <a:xfrm>
            <a:off x="762000" y="3505200"/>
            <a:ext cx="8077200" cy="2895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Filters in MVC</a:t>
            </a:r>
            <a:endParaRPr lang="en-US" dirty="0"/>
          </a:p>
        </p:txBody>
      </p:sp>
      <p:sp>
        <p:nvSpPr>
          <p:cNvPr id="6" name="Content Placeholder 5"/>
          <p:cNvSpPr>
            <a:spLocks noGrp="1"/>
          </p:cNvSpPr>
          <p:nvPr>
            <p:ph sz="quarter" idx="1"/>
          </p:nvPr>
        </p:nvSpPr>
        <p:spPr/>
        <p:txBody>
          <a:bodyPr>
            <a:normAutofit/>
          </a:bodyPr>
          <a:lstStyle/>
          <a:p>
            <a:r>
              <a:rPr lang="en-US" sz="2000" dirty="0" smtClean="0"/>
              <a:t>Filter Order:</a:t>
            </a:r>
          </a:p>
          <a:p>
            <a:r>
              <a:rPr lang="en-US" sz="2000" dirty="0" smtClean="0"/>
              <a:t>As mentioned above, MVC includes different types of filters and multiple filters can be applied to a single controller class or action method. So, filters run in the following order.</a:t>
            </a:r>
          </a:p>
          <a:p>
            <a:r>
              <a:rPr lang="en-US" sz="2000" dirty="0" smtClean="0"/>
              <a:t>Authorization filters</a:t>
            </a:r>
          </a:p>
          <a:p>
            <a:r>
              <a:rPr lang="en-US" sz="2000" dirty="0" smtClean="0"/>
              <a:t>Action filters</a:t>
            </a:r>
          </a:p>
          <a:p>
            <a:r>
              <a:rPr lang="en-US" sz="2000" smtClean="0"/>
              <a:t>Result </a:t>
            </a:r>
            <a:r>
              <a:rPr lang="en-US" sz="2000" dirty="0" smtClean="0"/>
              <a:t>filters</a:t>
            </a:r>
          </a:p>
          <a:p>
            <a:r>
              <a:rPr lang="en-US" sz="2000" dirty="0" smtClean="0"/>
              <a:t>Exception filters</a:t>
            </a:r>
          </a:p>
          <a:p>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2319</TotalTime>
  <Words>435</Words>
  <Application>Microsoft Office PowerPoint</Application>
  <PresentationFormat>On-screen Show (4:3)</PresentationFormat>
  <Paragraphs>68</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Median</vt:lpstr>
      <vt:lpstr>Custom Design</vt:lpstr>
      <vt:lpstr>Filters in MVC</vt:lpstr>
      <vt:lpstr>Filters in MVC</vt:lpstr>
      <vt:lpstr>Filters in MVC</vt:lpstr>
      <vt:lpstr>Filters in MVC</vt:lpstr>
      <vt:lpstr>Filters in MVC</vt:lpstr>
      <vt:lpstr>Filters in MVC</vt:lpstr>
      <vt:lpstr>Filters in MVC</vt:lpstr>
      <vt:lpstr>Filters in MVC</vt:lpstr>
      <vt:lpstr>Filters in MVC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Santu</cp:lastModifiedBy>
  <cp:revision>74</cp:revision>
  <dcterms:created xsi:type="dcterms:W3CDTF">2006-08-16T00:00:00Z</dcterms:created>
  <dcterms:modified xsi:type="dcterms:W3CDTF">2017-05-03T04:08:31Z</dcterms:modified>
</cp:coreProperties>
</file>