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9"/>
  </p:notesMasterIdLst>
  <p:sldIdLst>
    <p:sldId id="341" r:id="rId3"/>
    <p:sldId id="342" r:id="rId4"/>
    <p:sldId id="343" r:id="rId5"/>
    <p:sldId id="344" r:id="rId6"/>
    <p:sldId id="345" r:id="rId7"/>
    <p:sldId id="34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6918" autoAdjust="0"/>
  </p:normalViewPr>
  <p:slideViewPr>
    <p:cSldViewPr>
      <p:cViewPr varScale="1">
        <p:scale>
          <a:sx n="63" d="100"/>
          <a:sy n="63" d="100"/>
        </p:scale>
        <p:origin x="-159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E9330-9392-43C4-950A-D5CED98CCE45}" type="datetimeFigureOut">
              <a:rPr lang="en-US" smtClean="0"/>
              <a:pPr/>
              <a:t>1/24/2017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3CD1D-C9AF-4900-92F4-C32D639F7F04}" type="slidenum">
              <a:rPr lang="en-US" smtClean="0"/>
              <a:pPr/>
              <a:t>‹#›</a:t>
            </a:fld>
            <a:endParaRPr lang="en-US"/>
          </a:p>
        </p:txBody>
      </p:sp>
    </p:spTree>
    <p:extLst>
      <p:ext uri="{BB962C8B-B14F-4D97-AF65-F5344CB8AC3E}">
        <p14:creationId xmlns="" xmlns:p14="http://schemas.microsoft.com/office/powerpoint/2010/main" val="201208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1/24/2017</a:t>
            </a:fld>
            <a:endParaRPr lang="en-US"/>
          </a:p>
        </p:txBody>
      </p:sp>
      <p:sp>
        <p:nvSpPr>
          <p:cNvPr id="17" name="Footer Placeholder 16"/>
          <p:cNvSpPr>
            <a:spLocks noGrp="1"/>
          </p:cNvSpPr>
          <p:nvPr>
            <p:ph type="ftr" sz="quarter" idx="11"/>
          </p:nvPr>
        </p:nvSpPr>
        <p:spPr>
          <a:xfrm>
            <a:off x="2085393" y="236539"/>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1"/>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1"/>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3"/>
            <a:ext cx="2209800" cy="365125"/>
          </a:xfrm>
        </p:spPr>
        <p:txBody>
          <a:bodyPr/>
          <a:lstStyle/>
          <a:p>
            <a:fld id="{1D8BD707-D9CF-40AE-B4C6-C98DA3205C09}" type="datetimeFigureOut">
              <a:rPr lang="en-US" smtClean="0"/>
              <a:pPr/>
              <a:t>1/24/2017</a:t>
            </a:fld>
            <a:endParaRPr lang="en-US"/>
          </a:p>
        </p:txBody>
      </p:sp>
      <p:sp>
        <p:nvSpPr>
          <p:cNvPr id="5" name="Footer Placeholder 4"/>
          <p:cNvSpPr>
            <a:spLocks noGrp="1"/>
          </p:cNvSpPr>
          <p:nvPr>
            <p:ph type="ftr" sz="quarter" idx="11"/>
          </p:nvPr>
        </p:nvSpPr>
        <p:spPr>
          <a:xfrm>
            <a:off x="457201" y="6248208"/>
            <a:ext cx="5573483" cy="365125"/>
          </a:xfrm>
        </p:spPr>
        <p:txBody>
          <a:bodyPr/>
          <a:lstStyle/>
          <a:p>
            <a:endParaRPr lang="en-US"/>
          </a:p>
        </p:txBody>
      </p:sp>
      <p:sp>
        <p:nvSpPr>
          <p:cNvPr id="7" name="Rectangle 6"/>
          <p:cNvSpPr/>
          <p:nvPr/>
        </p:nvSpPr>
        <p:spPr bwMode="white">
          <a:xfrm>
            <a:off x="6096319"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9"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9"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9" y="144463"/>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57189" y="6215064"/>
            <a:ext cx="1643063" cy="500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fontAlgn="base">
              <a:spcBef>
                <a:spcPct val="0"/>
              </a:spcBef>
              <a:spcAft>
                <a:spcPct val="0"/>
              </a:spcAft>
              <a:defRPr/>
            </a:pPr>
            <a:endParaRPr lang="he-IL">
              <a:solidFill>
                <a:prstClr val="white"/>
              </a:solidFill>
            </a:endParaRPr>
          </a:p>
        </p:txBody>
      </p:sp>
      <p:pic>
        <p:nvPicPr>
          <p:cNvPr id="5" name="Picture 5" descr="DevAcademy3.jpg"/>
          <p:cNvPicPr>
            <a:picLocks noChangeAspect="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285751" y="214314"/>
            <a:ext cx="2590800" cy="1155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285984" y="2928935"/>
            <a:ext cx="6500859" cy="1643074"/>
          </a:xfrm>
        </p:spPr>
        <p:txBody>
          <a:bodyPr anchor="t"/>
          <a:lstStyle>
            <a:lvl1pPr>
              <a:defRPr sz="4800">
                <a:solidFill>
                  <a:schemeClr val="tx1">
                    <a:lumMod val="95000"/>
                    <a:lumOff val="5000"/>
                  </a:schemeClr>
                </a:solidFill>
              </a:defRPr>
            </a:lvl1pPr>
          </a:lstStyle>
          <a:p>
            <a:r>
              <a:rPr lang="en-US" smtClean="0"/>
              <a:t>Click to edit Master title style</a:t>
            </a:r>
            <a:endParaRPr lang="he-IL" dirty="0"/>
          </a:p>
        </p:txBody>
      </p:sp>
      <p:sp>
        <p:nvSpPr>
          <p:cNvPr id="3" name="Subtitle 2"/>
          <p:cNvSpPr>
            <a:spLocks noGrp="1"/>
          </p:cNvSpPr>
          <p:nvPr>
            <p:ph type="subTitle" idx="1"/>
          </p:nvPr>
        </p:nvSpPr>
        <p:spPr>
          <a:xfrm>
            <a:off x="428596" y="5072075"/>
            <a:ext cx="6400800" cy="1643050"/>
          </a:xfrm>
        </p:spPr>
        <p:txBody>
          <a:bodyPr/>
          <a:lstStyle>
            <a:lvl1pPr marL="0" indent="0" algn="l">
              <a:buNone/>
              <a:defRPr sz="28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e-IL" dirty="0"/>
          </a:p>
        </p:txBody>
      </p:sp>
    </p:spTree>
    <p:extLst>
      <p:ext uri="{BB962C8B-B14F-4D97-AF65-F5344CB8AC3E}">
        <p14:creationId xmlns="" xmlns:p14="http://schemas.microsoft.com/office/powerpoint/2010/main" val="363028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283" y="71414"/>
            <a:ext cx="8715436" cy="857256"/>
          </a:xfrm>
        </p:spPr>
        <p:txBody>
          <a:bodyPr/>
          <a:lstStyle/>
          <a:p>
            <a:r>
              <a:rPr lang="en-US" dirty="0" smtClean="0"/>
              <a:t>Click to edit Master title style</a:t>
            </a:r>
            <a:endParaRPr lang="he-IL" dirty="0"/>
          </a:p>
        </p:txBody>
      </p:sp>
      <p:sp>
        <p:nvSpPr>
          <p:cNvPr id="3" name="Content Placeholder 2"/>
          <p:cNvSpPr>
            <a:spLocks noGrp="1"/>
          </p:cNvSpPr>
          <p:nvPr>
            <p:ph idx="1"/>
          </p:nvPr>
        </p:nvSpPr>
        <p:spPr>
          <a:xfrm>
            <a:off x="214283" y="1142985"/>
            <a:ext cx="8715436" cy="52864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Tree>
    <p:extLst>
      <p:ext uri="{BB962C8B-B14F-4D97-AF65-F5344CB8AC3E}">
        <p14:creationId xmlns="" xmlns:p14="http://schemas.microsoft.com/office/powerpoint/2010/main" val="1104838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DevAcademy3.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6500813" y="5416551"/>
            <a:ext cx="2590800" cy="1155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00035" y="2143117"/>
            <a:ext cx="7772400" cy="1143008"/>
          </a:xfrm>
        </p:spPr>
        <p:txBody>
          <a:bodyPr anchor="t">
            <a:noAutofit/>
          </a:bodyPr>
          <a:lstStyle>
            <a:lvl1pPr algn="l" rtl="0">
              <a:defRPr sz="88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500035" y="3357563"/>
            <a:ext cx="7772400" cy="879477"/>
          </a:xfrm>
        </p:spPr>
        <p:txBody>
          <a:bodyPr anchor="b">
            <a:normAutofit/>
          </a:bodyPr>
          <a:lstStyle>
            <a:lvl1pPr marL="0" indent="0">
              <a:buNone/>
              <a:defRPr sz="3600" b="1"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 xmlns:p14="http://schemas.microsoft.com/office/powerpoint/2010/main" val="488885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 xmlns:p14="http://schemas.microsoft.com/office/powerpoint/2010/main" val="83285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78658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1"/>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1/24/2017</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1/24/2017</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1"/>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1/24/2017</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1"/>
            <a:ext cx="2667000" cy="365125"/>
          </a:xfrm>
        </p:spPr>
        <p:txBody>
          <a:bodyPr rtlCol="0"/>
          <a:lstStyle/>
          <a:p>
            <a:fld id="{1D8BD707-D9CF-40AE-B4C6-C98DA3205C09}" type="datetimeFigureOut">
              <a:rPr lang="en-US" smtClean="0"/>
              <a:pPr/>
              <a:t>1/24/2017</a:t>
            </a:fld>
            <a:endParaRPr lang="en-US"/>
          </a:p>
        </p:txBody>
      </p:sp>
      <p:sp>
        <p:nvSpPr>
          <p:cNvPr id="13" name="Slide Number Placeholder 12"/>
          <p:cNvSpPr>
            <a:spLocks noGrp="1"/>
          </p:cNvSpPr>
          <p:nvPr>
            <p:ph type="sldNum" sz="quarter" idx="11"/>
          </p:nvPr>
        </p:nvSpPr>
        <p:spPr>
          <a:xfrm>
            <a:off x="0" y="4667250"/>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7"/>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1"/>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1/24/2017</a:t>
            </a:fld>
            <a:endParaRPr lang="en-US"/>
          </a:p>
        </p:txBody>
      </p:sp>
      <p:sp>
        <p:nvSpPr>
          <p:cNvPr id="3" name="Footer Placeholder 2"/>
          <p:cNvSpPr>
            <a:spLocks noGrp="1"/>
          </p:cNvSpPr>
          <p:nvPr>
            <p:ph type="ftr" sz="quarter" idx="3"/>
          </p:nvPr>
        </p:nvSpPr>
        <p:spPr>
          <a:xfrm>
            <a:off x="609601" y="6248207"/>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49" y="1280160"/>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image1.jpeg"/>
          <p:cNvPicPr>
            <a:picLocks noChangeAspect="1"/>
          </p:cNvPicPr>
          <p:nvPr userDrawn="1"/>
        </p:nvPicPr>
        <p:blipFill>
          <a:blip r:embed="rId7">
            <a:extLst>
              <a:ext uri="{28A0092B-C50C-407E-A947-70E740481C1C}">
                <a14:useLocalDpi xmlns="" xmlns:a14="http://schemas.microsoft.com/office/drawing/2010/main" val="0"/>
              </a:ext>
            </a:extLst>
          </a:blip>
          <a:srcRect/>
          <a:stretch>
            <a:fillRect/>
          </a:stretch>
        </p:blipFill>
        <p:spPr bwMode="auto">
          <a:xfrm>
            <a:off x="0" y="396876"/>
            <a:ext cx="9144000" cy="6461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214314" y="71438"/>
            <a:ext cx="8715375" cy="725487"/>
          </a:xfrm>
          <a:prstGeom prst="rect">
            <a:avLst/>
          </a:prstGeom>
        </p:spPr>
        <p:txBody>
          <a:bodyPr vert="horz" wrap="square" lIns="91440" tIns="45720" rIns="91440" bIns="45720" numCol="1" anchor="ctr" anchorCtr="0" compatLnSpc="1">
            <a:prstTxWarp prst="textNoShape">
              <a:avLst/>
            </a:prstTxWarp>
            <a:normAutofit/>
          </a:bodyPr>
          <a:lstStyle/>
          <a:p>
            <a:pPr lvl="0"/>
            <a:r>
              <a:rPr lang="en-US" smtClean="0"/>
              <a:t>Click to edit Master title style</a:t>
            </a:r>
          </a:p>
        </p:txBody>
      </p:sp>
      <p:sp>
        <p:nvSpPr>
          <p:cNvPr id="1028" name="Text Placeholder 2"/>
          <p:cNvSpPr>
            <a:spLocks noGrp="1"/>
          </p:cNvSpPr>
          <p:nvPr>
            <p:ph type="body" idx="1"/>
          </p:nvPr>
        </p:nvSpPr>
        <p:spPr bwMode="auto">
          <a:xfrm>
            <a:off x="214314" y="1000125"/>
            <a:ext cx="8715375" cy="5429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 xmlns:p14="http://schemas.microsoft.com/office/powerpoint/2010/main" val="22786232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l" rtl="0" fontAlgn="base">
        <a:spcBef>
          <a:spcPct val="0"/>
        </a:spcBef>
        <a:spcAft>
          <a:spcPct val="0"/>
        </a:spcAft>
        <a:defRPr sz="4400" b="1" kern="1200">
          <a:solidFill>
            <a:srgbClr val="FF9900"/>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sz="4400" b="1">
          <a:solidFill>
            <a:srgbClr val="FF9900"/>
          </a:solidFill>
          <a:latin typeface="Calibri" pitchFamily="34" charset="0"/>
          <a:cs typeface="Times New Roman" pitchFamily="18" charset="0"/>
        </a:defRPr>
      </a:lvl2pPr>
      <a:lvl3pPr algn="l" rtl="0" fontAlgn="base">
        <a:spcBef>
          <a:spcPct val="0"/>
        </a:spcBef>
        <a:spcAft>
          <a:spcPct val="0"/>
        </a:spcAft>
        <a:defRPr sz="4400" b="1">
          <a:solidFill>
            <a:srgbClr val="FF9900"/>
          </a:solidFill>
          <a:latin typeface="Calibri" pitchFamily="34" charset="0"/>
          <a:cs typeface="Times New Roman" pitchFamily="18" charset="0"/>
        </a:defRPr>
      </a:lvl3pPr>
      <a:lvl4pPr algn="l" rtl="0" fontAlgn="base">
        <a:spcBef>
          <a:spcPct val="0"/>
        </a:spcBef>
        <a:spcAft>
          <a:spcPct val="0"/>
        </a:spcAft>
        <a:defRPr sz="4400" b="1">
          <a:solidFill>
            <a:srgbClr val="FF9900"/>
          </a:solidFill>
          <a:latin typeface="Calibri" pitchFamily="34" charset="0"/>
          <a:cs typeface="Times New Roman" pitchFamily="18" charset="0"/>
        </a:defRPr>
      </a:lvl4pPr>
      <a:lvl5pPr algn="l" rtl="0" fontAlgn="base">
        <a:spcBef>
          <a:spcPct val="0"/>
        </a:spcBef>
        <a:spcAft>
          <a:spcPct val="0"/>
        </a:spcAft>
        <a:defRPr sz="4400" b="1">
          <a:solidFill>
            <a:srgbClr val="FF9900"/>
          </a:solidFill>
          <a:latin typeface="Calibri" pitchFamily="34" charset="0"/>
          <a:cs typeface="Times New Roman" pitchFamily="18" charset="0"/>
        </a:defRPr>
      </a:lvl5pPr>
      <a:lvl6pPr marL="457200" algn="l" rtl="0" fontAlgn="base">
        <a:spcBef>
          <a:spcPct val="0"/>
        </a:spcBef>
        <a:spcAft>
          <a:spcPct val="0"/>
        </a:spcAft>
        <a:defRPr sz="4400" b="1">
          <a:solidFill>
            <a:srgbClr val="FF9900"/>
          </a:solidFill>
          <a:latin typeface="Calibri" pitchFamily="34" charset="0"/>
          <a:cs typeface="Times New Roman" pitchFamily="18" charset="0"/>
        </a:defRPr>
      </a:lvl6pPr>
      <a:lvl7pPr marL="914400" algn="l" rtl="0" fontAlgn="base">
        <a:spcBef>
          <a:spcPct val="0"/>
        </a:spcBef>
        <a:spcAft>
          <a:spcPct val="0"/>
        </a:spcAft>
        <a:defRPr sz="4400" b="1">
          <a:solidFill>
            <a:srgbClr val="FF9900"/>
          </a:solidFill>
          <a:latin typeface="Calibri" pitchFamily="34" charset="0"/>
          <a:cs typeface="Times New Roman" pitchFamily="18" charset="0"/>
        </a:defRPr>
      </a:lvl7pPr>
      <a:lvl8pPr marL="1371600" algn="l" rtl="0" fontAlgn="base">
        <a:spcBef>
          <a:spcPct val="0"/>
        </a:spcBef>
        <a:spcAft>
          <a:spcPct val="0"/>
        </a:spcAft>
        <a:defRPr sz="4400" b="1">
          <a:solidFill>
            <a:srgbClr val="FF9900"/>
          </a:solidFill>
          <a:latin typeface="Calibri" pitchFamily="34" charset="0"/>
          <a:cs typeface="Times New Roman" pitchFamily="18" charset="0"/>
        </a:defRPr>
      </a:lvl8pPr>
      <a:lvl9pPr marL="1828800" algn="l" rtl="0" fontAlgn="base">
        <a:spcBef>
          <a:spcPct val="0"/>
        </a:spcBef>
        <a:spcAft>
          <a:spcPct val="0"/>
        </a:spcAft>
        <a:defRPr sz="4400" b="1">
          <a:solidFill>
            <a:srgbClr val="FF9900"/>
          </a:solidFill>
          <a:latin typeface="Calibri" pitchFamily="34" charset="0"/>
          <a:cs typeface="Times New Roman" pitchFamily="18" charset="0"/>
        </a:defRPr>
      </a:lvl9pPr>
    </p:titleStyle>
    <p:bodyStyle>
      <a:lvl1pPr marL="342900" indent="-342900" algn="l" rtl="0" fontAlgn="base">
        <a:spcBef>
          <a:spcPct val="20000"/>
        </a:spcBef>
        <a:spcAft>
          <a:spcPct val="0"/>
        </a:spcAft>
        <a:buFont typeface="Arial" pitchFamily="34" charset="0"/>
        <a:buChar char="•"/>
        <a:defRPr sz="36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32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8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Selectors</a:t>
            </a:r>
            <a:endParaRPr lang="en-US" dirty="0"/>
          </a:p>
        </p:txBody>
      </p:sp>
      <p:sp>
        <p:nvSpPr>
          <p:cNvPr id="3" name="Content Placeholder 2"/>
          <p:cNvSpPr>
            <a:spLocks noGrp="1"/>
          </p:cNvSpPr>
          <p:nvPr>
            <p:ph sz="quarter" idx="1"/>
          </p:nvPr>
        </p:nvSpPr>
        <p:spPr/>
        <p:txBody>
          <a:bodyPr>
            <a:normAutofit/>
          </a:bodyPr>
          <a:lstStyle/>
          <a:p>
            <a:r>
              <a:rPr lang="en-US" sz="1800" dirty="0" smtClean="0"/>
              <a:t>Action </a:t>
            </a:r>
            <a:r>
              <a:rPr lang="en-US" sz="1800" dirty="0" smtClean="0"/>
              <a:t>selectors </a:t>
            </a:r>
            <a:r>
              <a:rPr lang="en-US" sz="1800" dirty="0" smtClean="0"/>
              <a:t>are</a:t>
            </a:r>
            <a:r>
              <a:rPr lang="en-US" sz="1800" dirty="0" smtClean="0"/>
              <a:t> </a:t>
            </a:r>
            <a:r>
              <a:rPr lang="en-US" sz="1800" dirty="0" smtClean="0"/>
              <a:t>the attribute that can be applied to the action methods. It helps routing engine to select the correct action method to handle a particular request. </a:t>
            </a:r>
            <a:endParaRPr lang="en-US" sz="1800" dirty="0" smtClean="0"/>
          </a:p>
          <a:p>
            <a:r>
              <a:rPr lang="en-US" sz="1800" dirty="0" smtClean="0"/>
              <a:t>Or</a:t>
            </a:r>
          </a:p>
          <a:p>
            <a:r>
              <a:rPr lang="en-US" sz="1800" dirty="0" smtClean="0"/>
              <a:t>Action selectors are the attributes which are applied on controller action methods to influence the selection of an action method.</a:t>
            </a:r>
            <a:endParaRPr lang="en-US" sz="1800" dirty="0" smtClean="0"/>
          </a:p>
          <a:p>
            <a:r>
              <a:rPr lang="en-US" sz="1800" dirty="0" smtClean="0"/>
              <a:t>MVC </a:t>
            </a:r>
            <a:r>
              <a:rPr lang="en-US" sz="1800" dirty="0" smtClean="0"/>
              <a:t>5 includes the following action selector attributes:</a:t>
            </a:r>
          </a:p>
          <a:p>
            <a:r>
              <a:rPr lang="en-US" sz="1800" dirty="0" err="1" smtClean="0"/>
              <a:t>ActionName</a:t>
            </a:r>
            <a:endParaRPr lang="en-US" sz="1800" dirty="0" smtClean="0"/>
          </a:p>
          <a:p>
            <a:r>
              <a:rPr lang="en-US" sz="1800" dirty="0" err="1" smtClean="0"/>
              <a:t>NonAction</a:t>
            </a:r>
            <a:endParaRPr lang="en-US" sz="1800" dirty="0" smtClean="0"/>
          </a:p>
          <a:p>
            <a:r>
              <a:rPr lang="en-US" sz="1800" dirty="0" err="1" smtClean="0"/>
              <a:t>ActionVerbs</a:t>
            </a:r>
            <a:r>
              <a:rPr lang="en-US" sz="1800" dirty="0" smtClean="0"/>
              <a:t> or </a:t>
            </a:r>
            <a:r>
              <a:rPr lang="en-US" sz="1800" smtClean="0"/>
              <a:t>AcceptVerbs</a:t>
            </a:r>
            <a:endParaRPr lang="en-US" sz="1800" dirty="0" smtClean="0"/>
          </a:p>
          <a:p>
            <a:endParaRPr lang="en-US" sz="1800" dirty="0" smtClean="0">
              <a:solidFill>
                <a:srgbClr val="333333"/>
              </a:solidFill>
              <a:latin typeface="Helvetica Neue"/>
            </a:endParaRPr>
          </a:p>
          <a:p>
            <a:endParaRPr lang="en-US" sz="1600" dirty="0" smtClean="0">
              <a:solidFill>
                <a:srgbClr val="333333"/>
              </a:solidFill>
              <a:latin typeface="Helvetica Neue"/>
            </a:endParaRPr>
          </a:p>
          <a:p>
            <a:endParaRPr lang="en-US"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Selectors</a:t>
            </a:r>
            <a:endParaRPr lang="en-US" dirty="0"/>
          </a:p>
        </p:txBody>
      </p:sp>
      <p:sp>
        <p:nvSpPr>
          <p:cNvPr id="3" name="Content Placeholder 2"/>
          <p:cNvSpPr>
            <a:spLocks noGrp="1"/>
          </p:cNvSpPr>
          <p:nvPr>
            <p:ph sz="quarter" idx="1"/>
          </p:nvPr>
        </p:nvSpPr>
        <p:spPr/>
        <p:txBody>
          <a:bodyPr>
            <a:normAutofit lnSpcReduction="10000"/>
          </a:bodyPr>
          <a:lstStyle/>
          <a:p>
            <a:r>
              <a:rPr lang="en-US" sz="1800" dirty="0" err="1" smtClean="0"/>
              <a:t>ActionName</a:t>
            </a:r>
            <a:r>
              <a:rPr lang="en-US" sz="1800" dirty="0" smtClean="0"/>
              <a:t>:</a:t>
            </a:r>
          </a:p>
          <a:p>
            <a:r>
              <a:rPr lang="en-US" sz="1800" dirty="0" err="1" smtClean="0"/>
              <a:t>ActionName</a:t>
            </a:r>
            <a:r>
              <a:rPr lang="en-US" sz="1800" dirty="0" smtClean="0"/>
              <a:t> attribute allows us to specify a different action name than the method name. Consider the following example.</a:t>
            </a:r>
          </a:p>
          <a:p>
            <a:r>
              <a:rPr lang="en-US" sz="1800" dirty="0" smtClean="0"/>
              <a:t>Example: </a:t>
            </a:r>
            <a:r>
              <a:rPr lang="en-US" sz="1800" dirty="0" err="1" smtClean="0"/>
              <a:t>ActionName</a:t>
            </a:r>
            <a:endParaRPr lang="en-US" sz="1800" dirty="0" smtClean="0"/>
          </a:p>
          <a:p>
            <a:pPr lvl="1">
              <a:buNone/>
            </a:pPr>
            <a:r>
              <a:rPr lang="en-US" sz="1500" dirty="0" smtClean="0">
                <a:solidFill>
                  <a:srgbClr val="0000FF"/>
                </a:solidFill>
              </a:rPr>
              <a:t>public</a:t>
            </a:r>
            <a:r>
              <a:rPr lang="en-US" sz="1500" dirty="0" smtClean="0"/>
              <a:t> </a:t>
            </a:r>
            <a:r>
              <a:rPr lang="en-US" sz="1500" dirty="0" smtClean="0">
                <a:solidFill>
                  <a:srgbClr val="0000FF"/>
                </a:solidFill>
              </a:rPr>
              <a:t>class</a:t>
            </a:r>
            <a:r>
              <a:rPr lang="en-US" sz="1500" dirty="0" smtClean="0"/>
              <a:t> </a:t>
            </a:r>
            <a:r>
              <a:rPr lang="en-US" sz="1500" dirty="0" err="1" smtClean="0">
                <a:solidFill>
                  <a:srgbClr val="2B91AF"/>
                </a:solidFill>
              </a:rPr>
              <a:t>StudentController</a:t>
            </a:r>
            <a:r>
              <a:rPr lang="en-US" sz="1500" dirty="0" smtClean="0"/>
              <a:t> : </a:t>
            </a:r>
            <a:r>
              <a:rPr lang="en-US" sz="1500" dirty="0" smtClean="0">
                <a:solidFill>
                  <a:srgbClr val="2B91AF"/>
                </a:solidFill>
              </a:rPr>
              <a:t>Controller</a:t>
            </a:r>
            <a:r>
              <a:rPr lang="en-US" sz="1500" dirty="0" smtClean="0"/>
              <a:t> { </a:t>
            </a:r>
          </a:p>
          <a:p>
            <a:pPr lvl="1">
              <a:buNone/>
            </a:pPr>
            <a:r>
              <a:rPr lang="en-US" sz="1500" dirty="0" smtClean="0">
                <a:solidFill>
                  <a:srgbClr val="0000FF"/>
                </a:solidFill>
              </a:rPr>
              <a:t>public</a:t>
            </a:r>
            <a:r>
              <a:rPr lang="en-US" sz="1500" dirty="0" smtClean="0"/>
              <a:t> </a:t>
            </a:r>
            <a:r>
              <a:rPr lang="en-US" sz="1500" dirty="0" err="1" smtClean="0"/>
              <a:t>StudentController</a:t>
            </a:r>
            <a:r>
              <a:rPr lang="en-US" sz="1500" dirty="0" smtClean="0"/>
              <a:t>() { } </a:t>
            </a:r>
          </a:p>
          <a:p>
            <a:pPr lvl="1">
              <a:buNone/>
            </a:pPr>
            <a:r>
              <a:rPr lang="en-US" sz="1500" dirty="0" smtClean="0"/>
              <a:t>[</a:t>
            </a:r>
            <a:r>
              <a:rPr lang="en-US" sz="1500" dirty="0" err="1" smtClean="0">
                <a:solidFill>
                  <a:srgbClr val="2B91AF"/>
                </a:solidFill>
              </a:rPr>
              <a:t>ActionName</a:t>
            </a:r>
            <a:r>
              <a:rPr lang="en-US" sz="1500" dirty="0" smtClean="0"/>
              <a:t>(</a:t>
            </a:r>
            <a:r>
              <a:rPr lang="en-US" sz="1500" dirty="0" smtClean="0">
                <a:solidFill>
                  <a:srgbClr val="A31515"/>
                </a:solidFill>
              </a:rPr>
              <a:t>"find"</a:t>
            </a:r>
            <a:r>
              <a:rPr lang="en-US" sz="1500" dirty="0" smtClean="0"/>
              <a:t>)] </a:t>
            </a:r>
          </a:p>
          <a:p>
            <a:pPr lvl="1">
              <a:buNone/>
            </a:pPr>
            <a:r>
              <a:rPr lang="en-US" sz="1500" dirty="0" smtClean="0">
                <a:solidFill>
                  <a:srgbClr val="0000FF"/>
                </a:solidFill>
              </a:rPr>
              <a:t>public</a:t>
            </a:r>
            <a:r>
              <a:rPr lang="en-US" sz="1500" dirty="0" smtClean="0"/>
              <a:t> </a:t>
            </a:r>
            <a:r>
              <a:rPr lang="en-US" sz="1500" dirty="0" err="1" smtClean="0">
                <a:solidFill>
                  <a:srgbClr val="2B91AF"/>
                </a:solidFill>
              </a:rPr>
              <a:t>ActionResult</a:t>
            </a:r>
            <a:r>
              <a:rPr lang="en-US" sz="1500" dirty="0" smtClean="0"/>
              <a:t> </a:t>
            </a:r>
            <a:r>
              <a:rPr lang="en-US" sz="1500" dirty="0" err="1" smtClean="0"/>
              <a:t>GetById</a:t>
            </a:r>
            <a:r>
              <a:rPr lang="en-US" sz="1500" dirty="0" smtClean="0"/>
              <a:t>(</a:t>
            </a:r>
            <a:r>
              <a:rPr lang="en-US" sz="1500" dirty="0" err="1" smtClean="0">
                <a:solidFill>
                  <a:srgbClr val="0000FF"/>
                </a:solidFill>
              </a:rPr>
              <a:t>int</a:t>
            </a:r>
            <a:r>
              <a:rPr lang="en-US" sz="1500" dirty="0" smtClean="0"/>
              <a:t> id) </a:t>
            </a:r>
          </a:p>
          <a:p>
            <a:pPr lvl="1">
              <a:buNone/>
            </a:pPr>
            <a:r>
              <a:rPr lang="en-US" sz="1500" dirty="0" smtClean="0"/>
              <a:t>{</a:t>
            </a:r>
          </a:p>
          <a:p>
            <a:pPr lvl="1">
              <a:buNone/>
            </a:pPr>
            <a:r>
              <a:rPr lang="en-US" sz="1500" dirty="0" smtClean="0"/>
              <a:t> </a:t>
            </a:r>
            <a:r>
              <a:rPr lang="en-US" sz="1500" dirty="0" smtClean="0">
                <a:solidFill>
                  <a:srgbClr val="008000"/>
                </a:solidFill>
              </a:rPr>
              <a:t>// get student from the database</a:t>
            </a:r>
            <a:r>
              <a:rPr lang="en-US" sz="1500" dirty="0" smtClean="0"/>
              <a:t> </a:t>
            </a:r>
          </a:p>
          <a:p>
            <a:pPr lvl="1">
              <a:buNone/>
            </a:pPr>
            <a:r>
              <a:rPr lang="en-US" sz="1500" dirty="0" smtClean="0">
                <a:solidFill>
                  <a:srgbClr val="0000FF"/>
                </a:solidFill>
              </a:rPr>
              <a:t>return</a:t>
            </a:r>
            <a:r>
              <a:rPr lang="en-US" sz="1500" dirty="0" smtClean="0"/>
              <a:t> View(); } }</a:t>
            </a:r>
          </a:p>
          <a:p>
            <a:r>
              <a:rPr lang="en-US" sz="1800" dirty="0" smtClean="0"/>
              <a:t>we have applied </a:t>
            </a:r>
            <a:r>
              <a:rPr lang="en-US" sz="1800" dirty="0" err="1" smtClean="0"/>
              <a:t>ActioName</a:t>
            </a:r>
            <a:r>
              <a:rPr lang="en-US" sz="1800" dirty="0" smtClean="0"/>
              <a:t>("find") attribute to </a:t>
            </a:r>
            <a:r>
              <a:rPr lang="en-US" sz="1800" dirty="0" err="1" smtClean="0"/>
              <a:t>GetById</a:t>
            </a:r>
            <a:r>
              <a:rPr lang="en-US" sz="1800" dirty="0" smtClean="0"/>
              <a:t> action method. So now, action name is "find" instead of "</a:t>
            </a:r>
            <a:r>
              <a:rPr lang="en-US" sz="1800" dirty="0" err="1" smtClean="0"/>
              <a:t>GetById</a:t>
            </a:r>
            <a:r>
              <a:rPr lang="en-US" sz="1800" dirty="0" smtClean="0"/>
              <a:t>". This action method will be invoked on </a:t>
            </a:r>
            <a:r>
              <a:rPr lang="en-US" sz="1800" i="1" dirty="0" smtClean="0"/>
              <a:t>http://localhost/student/find/1</a:t>
            </a:r>
            <a:r>
              <a:rPr lang="en-US" sz="1800" dirty="0" smtClean="0"/>
              <a:t> request instead of </a:t>
            </a:r>
            <a:r>
              <a:rPr lang="en-US" sz="1800" i="1" dirty="0" smtClean="0"/>
              <a:t>http://localhost/student/getbyid/1</a:t>
            </a:r>
            <a:r>
              <a:rPr lang="en-US" sz="1800" dirty="0" smtClean="0"/>
              <a:t> request.</a:t>
            </a:r>
          </a:p>
          <a:p>
            <a:endParaRPr lang="en-US" sz="1800" dirty="0" smtClean="0"/>
          </a:p>
          <a:p>
            <a:endParaRPr lang="en-US" sz="1800" dirty="0" smtClean="0">
              <a:solidFill>
                <a:srgbClr val="333333"/>
              </a:solidFill>
              <a:latin typeface="Helvetica Neue"/>
            </a:endParaRPr>
          </a:p>
          <a:p>
            <a:endParaRPr lang="en-US" sz="1600" dirty="0" smtClean="0">
              <a:solidFill>
                <a:srgbClr val="333333"/>
              </a:solidFill>
              <a:latin typeface="Helvetica Neue"/>
            </a:endParaRPr>
          </a:p>
          <a:p>
            <a:endParaRPr lang="en-US"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Selectors</a:t>
            </a:r>
            <a:endParaRPr lang="en-US" dirty="0"/>
          </a:p>
        </p:txBody>
      </p:sp>
      <p:sp>
        <p:nvSpPr>
          <p:cNvPr id="3" name="Content Placeholder 2"/>
          <p:cNvSpPr>
            <a:spLocks noGrp="1"/>
          </p:cNvSpPr>
          <p:nvPr>
            <p:ph sz="quarter" idx="1"/>
          </p:nvPr>
        </p:nvSpPr>
        <p:spPr/>
        <p:txBody>
          <a:bodyPr>
            <a:normAutofit lnSpcReduction="10000"/>
          </a:bodyPr>
          <a:lstStyle/>
          <a:p>
            <a:r>
              <a:rPr lang="en-US" sz="1800" dirty="0" err="1" smtClean="0"/>
              <a:t>NonAction</a:t>
            </a:r>
            <a:r>
              <a:rPr lang="en-US" sz="1800" dirty="0" smtClean="0"/>
              <a:t>:</a:t>
            </a:r>
          </a:p>
          <a:p>
            <a:r>
              <a:rPr lang="en-US" sz="1800" dirty="0" err="1" smtClean="0"/>
              <a:t>NonAction</a:t>
            </a:r>
            <a:r>
              <a:rPr lang="en-US" sz="1800" dirty="0" smtClean="0"/>
              <a:t> selector attribute indicates that a public method of a Controller is not an action method. Use </a:t>
            </a:r>
            <a:r>
              <a:rPr lang="en-US" sz="1800" dirty="0" err="1" smtClean="0"/>
              <a:t>NonAction</a:t>
            </a:r>
            <a:r>
              <a:rPr lang="en-US" sz="1800" dirty="0" smtClean="0"/>
              <a:t> attribute when you want public method in a controller but do not want to treat it as an action method.</a:t>
            </a:r>
          </a:p>
          <a:p>
            <a:r>
              <a:rPr lang="en-US" sz="1800" dirty="0" smtClean="0"/>
              <a:t>For example, the </a:t>
            </a:r>
            <a:r>
              <a:rPr lang="en-US" sz="1800" dirty="0" err="1" smtClean="0"/>
              <a:t>GetStudent</a:t>
            </a:r>
            <a:r>
              <a:rPr lang="en-US" sz="1800" dirty="0" smtClean="0"/>
              <a:t>() public method cannot be invoked in the same way as action method in the following example.</a:t>
            </a:r>
          </a:p>
          <a:p>
            <a:pPr lvl="1">
              <a:buNone/>
            </a:pPr>
            <a:r>
              <a:rPr lang="en-US" sz="1800" dirty="0" smtClean="0">
                <a:solidFill>
                  <a:srgbClr val="0000FF"/>
                </a:solidFill>
              </a:rPr>
              <a:t>public</a:t>
            </a:r>
            <a:r>
              <a:rPr lang="en-US" sz="1800" dirty="0" smtClean="0"/>
              <a:t> </a:t>
            </a:r>
            <a:r>
              <a:rPr lang="en-US" sz="1800" dirty="0" smtClean="0">
                <a:solidFill>
                  <a:srgbClr val="0000FF"/>
                </a:solidFill>
              </a:rPr>
              <a:t>class</a:t>
            </a:r>
            <a:r>
              <a:rPr lang="en-US" sz="1800" dirty="0" smtClean="0"/>
              <a:t> </a:t>
            </a:r>
            <a:r>
              <a:rPr lang="en-US" sz="1800" dirty="0" err="1" smtClean="0">
                <a:solidFill>
                  <a:srgbClr val="2B91AF"/>
                </a:solidFill>
              </a:rPr>
              <a:t>StudentController</a:t>
            </a:r>
            <a:r>
              <a:rPr lang="en-US" sz="1800" dirty="0" smtClean="0"/>
              <a:t> : </a:t>
            </a:r>
            <a:r>
              <a:rPr lang="en-US" sz="1800" dirty="0" smtClean="0">
                <a:solidFill>
                  <a:srgbClr val="2B91AF"/>
                </a:solidFill>
              </a:rPr>
              <a:t>Controller</a:t>
            </a:r>
            <a:r>
              <a:rPr lang="en-US" sz="1800" dirty="0" smtClean="0"/>
              <a:t> </a:t>
            </a:r>
          </a:p>
          <a:p>
            <a:pPr lvl="1">
              <a:buNone/>
            </a:pPr>
            <a:r>
              <a:rPr lang="en-US" sz="1800" dirty="0" smtClean="0"/>
              <a:t>{ </a:t>
            </a:r>
          </a:p>
          <a:p>
            <a:pPr lvl="1">
              <a:buNone/>
            </a:pPr>
            <a:r>
              <a:rPr lang="en-US" sz="1800" dirty="0" smtClean="0">
                <a:solidFill>
                  <a:srgbClr val="0000FF"/>
                </a:solidFill>
              </a:rPr>
              <a:t>public</a:t>
            </a:r>
            <a:r>
              <a:rPr lang="en-US" sz="1800" dirty="0" smtClean="0"/>
              <a:t> </a:t>
            </a:r>
            <a:r>
              <a:rPr lang="en-US" sz="1800" dirty="0" err="1" smtClean="0"/>
              <a:t>StudentController</a:t>
            </a:r>
            <a:r>
              <a:rPr lang="en-US" sz="1800" dirty="0" smtClean="0"/>
              <a:t>() { } </a:t>
            </a:r>
          </a:p>
          <a:p>
            <a:pPr lvl="1">
              <a:buNone/>
            </a:pPr>
            <a:r>
              <a:rPr lang="en-US" sz="1800" dirty="0" smtClean="0"/>
              <a:t>[</a:t>
            </a:r>
            <a:r>
              <a:rPr lang="en-US" sz="1800" dirty="0" err="1" smtClean="0">
                <a:solidFill>
                  <a:srgbClr val="2B91AF"/>
                </a:solidFill>
              </a:rPr>
              <a:t>NonAction</a:t>
            </a:r>
            <a:r>
              <a:rPr lang="en-US" sz="1800" dirty="0" smtClean="0"/>
              <a:t>] </a:t>
            </a:r>
          </a:p>
          <a:p>
            <a:pPr lvl="1">
              <a:buNone/>
            </a:pPr>
            <a:r>
              <a:rPr lang="en-US" sz="1800" dirty="0" smtClean="0">
                <a:solidFill>
                  <a:srgbClr val="0000FF"/>
                </a:solidFill>
              </a:rPr>
              <a:t>public</a:t>
            </a:r>
            <a:r>
              <a:rPr lang="en-US" sz="1800" dirty="0" smtClean="0"/>
              <a:t> </a:t>
            </a:r>
            <a:r>
              <a:rPr lang="en-US" sz="1800" dirty="0" smtClean="0">
                <a:solidFill>
                  <a:srgbClr val="2B91AF"/>
                </a:solidFill>
              </a:rPr>
              <a:t>Student</a:t>
            </a:r>
            <a:r>
              <a:rPr lang="en-US" sz="1800" dirty="0" smtClean="0"/>
              <a:t> </a:t>
            </a:r>
            <a:r>
              <a:rPr lang="en-US" sz="1800" dirty="0" err="1" smtClean="0"/>
              <a:t>GetStudnet</a:t>
            </a:r>
            <a:r>
              <a:rPr lang="en-US" sz="1800" dirty="0" smtClean="0"/>
              <a:t>(</a:t>
            </a:r>
            <a:r>
              <a:rPr lang="en-US" sz="1800" dirty="0" err="1" smtClean="0">
                <a:solidFill>
                  <a:srgbClr val="0000FF"/>
                </a:solidFill>
              </a:rPr>
              <a:t>int</a:t>
            </a:r>
            <a:r>
              <a:rPr lang="en-US" sz="1800" dirty="0" smtClean="0"/>
              <a:t> id) </a:t>
            </a:r>
          </a:p>
          <a:p>
            <a:pPr lvl="1">
              <a:buNone/>
            </a:pPr>
            <a:r>
              <a:rPr lang="en-US" sz="1800" dirty="0" smtClean="0"/>
              <a:t>{ </a:t>
            </a:r>
          </a:p>
          <a:p>
            <a:pPr lvl="1">
              <a:buNone/>
            </a:pPr>
            <a:r>
              <a:rPr lang="en-US" sz="1800" dirty="0" smtClean="0">
                <a:solidFill>
                  <a:srgbClr val="0000FF"/>
                </a:solidFill>
              </a:rPr>
              <a:t>return</a:t>
            </a:r>
            <a:r>
              <a:rPr lang="en-US" sz="1800" dirty="0" smtClean="0"/>
              <a:t> </a:t>
            </a:r>
            <a:r>
              <a:rPr lang="en-US" sz="1800" dirty="0" err="1" smtClean="0"/>
              <a:t>studentList.Where</a:t>
            </a:r>
            <a:r>
              <a:rPr lang="en-US" sz="1800" dirty="0" smtClean="0"/>
              <a:t>(s =&gt; </a:t>
            </a:r>
            <a:r>
              <a:rPr lang="en-US" sz="1800" dirty="0" err="1" smtClean="0"/>
              <a:t>s.StudentId</a:t>
            </a:r>
            <a:r>
              <a:rPr lang="en-US" sz="1800" dirty="0" smtClean="0"/>
              <a:t> == id).</a:t>
            </a:r>
            <a:r>
              <a:rPr lang="en-US" sz="1800" dirty="0" err="1" smtClean="0"/>
              <a:t>FirstOrDefault</a:t>
            </a:r>
            <a:r>
              <a:rPr lang="en-US" sz="1800" dirty="0" smtClean="0"/>
              <a:t>(); </a:t>
            </a:r>
          </a:p>
          <a:p>
            <a:pPr lvl="1">
              <a:buNone/>
            </a:pPr>
            <a:r>
              <a:rPr lang="en-US" sz="1800" dirty="0" smtClean="0"/>
              <a:t>} }</a:t>
            </a:r>
          </a:p>
          <a:p>
            <a:endParaRPr lang="en-US" sz="1800" dirty="0" smtClean="0">
              <a:solidFill>
                <a:srgbClr val="333333"/>
              </a:solidFill>
              <a:latin typeface="Helvetica Neue"/>
            </a:endParaRPr>
          </a:p>
          <a:p>
            <a:endParaRPr lang="en-US" sz="1600" dirty="0" smtClean="0">
              <a:solidFill>
                <a:srgbClr val="333333"/>
              </a:solidFill>
              <a:latin typeface="Helvetica Neue"/>
            </a:endParaRPr>
          </a:p>
          <a:p>
            <a:endParaRPr lang="en-U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Selectors</a:t>
            </a:r>
            <a:endParaRPr lang="en-US" dirty="0"/>
          </a:p>
        </p:txBody>
      </p:sp>
      <p:sp>
        <p:nvSpPr>
          <p:cNvPr id="3" name="Content Placeholder 2"/>
          <p:cNvSpPr>
            <a:spLocks noGrp="1"/>
          </p:cNvSpPr>
          <p:nvPr>
            <p:ph sz="quarter" idx="1"/>
          </p:nvPr>
        </p:nvSpPr>
        <p:spPr/>
        <p:txBody>
          <a:bodyPr>
            <a:normAutofit/>
          </a:bodyPr>
          <a:lstStyle/>
          <a:p>
            <a:r>
              <a:rPr lang="en-US" sz="1800" dirty="0" err="1" smtClean="0"/>
              <a:t>ActionVerbs</a:t>
            </a:r>
            <a:r>
              <a:rPr lang="en-US" sz="1800" dirty="0" smtClean="0"/>
              <a:t>:</a:t>
            </a:r>
          </a:p>
          <a:p>
            <a:r>
              <a:rPr lang="en-US" sz="1800" dirty="0" smtClean="0"/>
              <a:t>The </a:t>
            </a:r>
            <a:r>
              <a:rPr lang="en-US" sz="1800" dirty="0" err="1" smtClean="0"/>
              <a:t>ActionVerbs</a:t>
            </a:r>
            <a:r>
              <a:rPr lang="en-US" sz="1800" dirty="0" smtClean="0"/>
              <a:t> selector is used when you want to control the selection of an action method based on a Http request method. For example, you can define two different action methods with the same name but one action method responds to an HTTP Get request and another action method responds to an HTTP Post request.</a:t>
            </a:r>
            <a:endParaRPr lang="en-US" sz="1800" dirty="0" smtClean="0">
              <a:solidFill>
                <a:srgbClr val="333333"/>
              </a:solidFill>
              <a:latin typeface="Helvetica Neue"/>
            </a:endParaRPr>
          </a:p>
          <a:p>
            <a:r>
              <a:rPr lang="en-US" sz="1600" dirty="0" smtClean="0"/>
              <a:t>MVC framework supports different </a:t>
            </a:r>
            <a:r>
              <a:rPr lang="en-US" sz="1600" dirty="0" err="1" smtClean="0"/>
              <a:t>ActionVerbs</a:t>
            </a:r>
            <a:r>
              <a:rPr lang="en-US" sz="1600" dirty="0" smtClean="0"/>
              <a:t>, such as </a:t>
            </a:r>
            <a:r>
              <a:rPr lang="en-US" sz="1600" dirty="0" err="1" smtClean="0"/>
              <a:t>HttpGet</a:t>
            </a:r>
            <a:r>
              <a:rPr lang="en-US" sz="1600" dirty="0" smtClean="0"/>
              <a:t>, </a:t>
            </a:r>
            <a:r>
              <a:rPr lang="en-US" sz="1600" dirty="0" err="1" smtClean="0"/>
              <a:t>HttpPost</a:t>
            </a:r>
            <a:r>
              <a:rPr lang="en-US" sz="1600" dirty="0" smtClean="0"/>
              <a:t>, </a:t>
            </a:r>
            <a:r>
              <a:rPr lang="en-US" sz="1600" dirty="0" err="1" smtClean="0"/>
              <a:t>HttpPut</a:t>
            </a:r>
            <a:r>
              <a:rPr lang="en-US" sz="1600" dirty="0" smtClean="0"/>
              <a:t>, </a:t>
            </a:r>
            <a:r>
              <a:rPr lang="en-US" sz="1600" dirty="0" err="1" smtClean="0"/>
              <a:t>HttpDelete</a:t>
            </a:r>
            <a:r>
              <a:rPr lang="en-US" sz="1600" dirty="0" smtClean="0"/>
              <a:t>. You can apply these attributes to action method to indicate the kind of Http request the action method supports. If you do not apply any attribute then it considers it a GET request by default.</a:t>
            </a:r>
            <a:endParaRPr lang="en-US" sz="1600" dirty="0" smtClean="0">
              <a:solidFill>
                <a:srgbClr val="333333"/>
              </a:solidFill>
              <a:latin typeface="Helvetica Neue"/>
            </a:endParaRPr>
          </a:p>
          <a:p>
            <a:endParaRPr lang="en-US" sz="1600" dirty="0"/>
          </a:p>
        </p:txBody>
      </p:sp>
      <p:pic>
        <p:nvPicPr>
          <p:cNvPr id="2050" name="Picture 2" descr="C:\Users\Santu\Desktop\actionverbs.png"/>
          <p:cNvPicPr>
            <a:picLocks noChangeAspect="1" noChangeArrowheads="1"/>
          </p:cNvPicPr>
          <p:nvPr/>
        </p:nvPicPr>
        <p:blipFill>
          <a:blip r:embed="rId2"/>
          <a:srcRect/>
          <a:stretch>
            <a:fillRect/>
          </a:stretch>
        </p:blipFill>
        <p:spPr bwMode="auto">
          <a:xfrm>
            <a:off x="1066800" y="4332409"/>
            <a:ext cx="5867399" cy="2525591"/>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Selectors</a:t>
            </a:r>
            <a:endParaRPr lang="en-US" dirty="0"/>
          </a:p>
        </p:txBody>
      </p:sp>
      <p:graphicFrame>
        <p:nvGraphicFramePr>
          <p:cNvPr id="5" name="Content Placeholder 4"/>
          <p:cNvGraphicFramePr>
            <a:graphicFrameLocks noGrp="1"/>
          </p:cNvGraphicFramePr>
          <p:nvPr>
            <p:ph sz="quarter" idx="1"/>
          </p:nvPr>
        </p:nvGraphicFramePr>
        <p:xfrm>
          <a:off x="381000" y="1752600"/>
          <a:ext cx="8153400" cy="3769360"/>
        </p:xfrm>
        <a:graphic>
          <a:graphicData uri="http://schemas.openxmlformats.org/drawingml/2006/table">
            <a:tbl>
              <a:tblPr firstRow="1" bandRow="1">
                <a:tableStyleId>{5C22544A-7EE6-4342-B048-85BDC9FD1C3A}</a:tableStyleId>
              </a:tblPr>
              <a:tblGrid>
                <a:gridCol w="4076700"/>
                <a:gridCol w="4076700"/>
              </a:tblGrid>
              <a:tr h="370840">
                <a:tc>
                  <a:txBody>
                    <a:bodyPr/>
                    <a:lstStyle/>
                    <a:p>
                      <a:pPr algn="l" fontAlgn="b"/>
                      <a:r>
                        <a:rPr lang="en-US" sz="1800" b="1" dirty="0"/>
                        <a:t>Http method</a:t>
                      </a:r>
                      <a:endParaRPr lang="en-US" sz="1800" dirty="0"/>
                    </a:p>
                  </a:txBody>
                  <a:tcPr marL="47625" marR="47625" marT="47625" marB="47625" anchor="b"/>
                </a:tc>
                <a:tc>
                  <a:txBody>
                    <a:bodyPr/>
                    <a:lstStyle/>
                    <a:p>
                      <a:pPr algn="l" fontAlgn="b"/>
                      <a:r>
                        <a:rPr lang="en-US" sz="1800" b="1"/>
                        <a:t>Usage</a:t>
                      </a:r>
                      <a:endParaRPr lang="en-US" sz="1800"/>
                    </a:p>
                  </a:txBody>
                  <a:tcPr marL="47625" marR="47625" marT="47625" marB="47625" anchor="b"/>
                </a:tc>
              </a:tr>
              <a:tr h="1466850">
                <a:tc>
                  <a:txBody>
                    <a:bodyPr/>
                    <a:lstStyle/>
                    <a:p>
                      <a:pPr fontAlgn="t"/>
                      <a:r>
                        <a:rPr lang="en-US" sz="1800"/>
                        <a:t>GET</a:t>
                      </a:r>
                    </a:p>
                  </a:txBody>
                  <a:tcPr marL="47625" marR="47625" marT="47625" marB="47625"/>
                </a:tc>
                <a:tc>
                  <a:txBody>
                    <a:bodyPr/>
                    <a:lstStyle/>
                    <a:p>
                      <a:pPr fontAlgn="t"/>
                      <a:r>
                        <a:rPr lang="en-US" sz="1800"/>
                        <a:t>To retrieve the information from the server. Parameters will be appended in the query string.</a:t>
                      </a:r>
                    </a:p>
                  </a:txBody>
                  <a:tcPr marL="47625" marR="47625" marT="47625" marB="47625"/>
                </a:tc>
              </a:tr>
              <a:tr h="643890">
                <a:tc>
                  <a:txBody>
                    <a:bodyPr/>
                    <a:lstStyle/>
                    <a:p>
                      <a:pPr fontAlgn="t"/>
                      <a:r>
                        <a:rPr lang="en-US" sz="1800"/>
                        <a:t>POST</a:t>
                      </a:r>
                    </a:p>
                  </a:txBody>
                  <a:tcPr marL="47625" marR="47625" marT="47625" marB="47625"/>
                </a:tc>
                <a:tc>
                  <a:txBody>
                    <a:bodyPr/>
                    <a:lstStyle/>
                    <a:p>
                      <a:pPr fontAlgn="t"/>
                      <a:r>
                        <a:rPr lang="en-US" sz="1800"/>
                        <a:t>To create a new resource.</a:t>
                      </a:r>
                    </a:p>
                  </a:txBody>
                  <a:tcPr marL="47625" marR="47625" marT="47625" marB="47625"/>
                </a:tc>
              </a:tr>
              <a:tr h="643890">
                <a:tc>
                  <a:txBody>
                    <a:bodyPr/>
                    <a:lstStyle/>
                    <a:p>
                      <a:pPr fontAlgn="t"/>
                      <a:r>
                        <a:rPr lang="en-US" sz="1800"/>
                        <a:t>PUT</a:t>
                      </a:r>
                    </a:p>
                  </a:txBody>
                  <a:tcPr marL="47625" marR="47625" marT="47625" marB="47625"/>
                </a:tc>
                <a:tc>
                  <a:txBody>
                    <a:bodyPr/>
                    <a:lstStyle/>
                    <a:p>
                      <a:pPr fontAlgn="t"/>
                      <a:r>
                        <a:rPr lang="en-US" sz="1800"/>
                        <a:t>To update an existing resource.</a:t>
                      </a:r>
                    </a:p>
                  </a:txBody>
                  <a:tcPr marL="47625" marR="47625" marT="47625" marB="47625"/>
                </a:tc>
              </a:tr>
              <a:tr h="643890">
                <a:tc>
                  <a:txBody>
                    <a:bodyPr/>
                    <a:lstStyle/>
                    <a:p>
                      <a:pPr fontAlgn="t"/>
                      <a:r>
                        <a:rPr lang="en-US" sz="1800" dirty="0"/>
                        <a:t>DELETE</a:t>
                      </a:r>
                    </a:p>
                  </a:txBody>
                  <a:tcPr marL="47625" marR="47625" marT="47625" marB="47625"/>
                </a:tc>
                <a:tc>
                  <a:txBody>
                    <a:bodyPr/>
                    <a:lstStyle/>
                    <a:p>
                      <a:pPr fontAlgn="t"/>
                      <a:r>
                        <a:rPr lang="en-US" sz="1800" dirty="0"/>
                        <a:t>To delete an existing resource.</a:t>
                      </a:r>
                    </a:p>
                  </a:txBody>
                  <a:tcPr marL="47625" marR="47625" marT="47625" marB="47625"/>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Selectors</a:t>
            </a:r>
            <a:endParaRPr lang="en-US" dirty="0"/>
          </a:p>
        </p:txBody>
      </p:sp>
      <p:sp>
        <p:nvSpPr>
          <p:cNvPr id="4" name="Content Placeholder 3"/>
          <p:cNvSpPr>
            <a:spLocks noGrp="1"/>
          </p:cNvSpPr>
          <p:nvPr>
            <p:ph sz="quarter" idx="1"/>
          </p:nvPr>
        </p:nvSpPr>
        <p:spPr/>
        <p:txBody>
          <a:bodyPr>
            <a:normAutofit fontScale="70000" lnSpcReduction="20000"/>
          </a:bodyPr>
          <a:lstStyle/>
          <a:p>
            <a:pPr>
              <a:buNone/>
            </a:pPr>
            <a:r>
              <a:rPr lang="en-US" dirty="0" smtClean="0">
                <a:solidFill>
                  <a:srgbClr val="0000FF"/>
                </a:solidFill>
              </a:rPr>
              <a:t>public</a:t>
            </a:r>
            <a:r>
              <a:rPr lang="en-US" dirty="0" smtClean="0"/>
              <a:t> </a:t>
            </a:r>
            <a:r>
              <a:rPr lang="en-US" dirty="0" smtClean="0">
                <a:solidFill>
                  <a:srgbClr val="0000FF"/>
                </a:solidFill>
              </a:rPr>
              <a:t>class</a:t>
            </a:r>
            <a:r>
              <a:rPr lang="en-US" dirty="0" smtClean="0"/>
              <a:t> </a:t>
            </a:r>
            <a:r>
              <a:rPr lang="en-US" dirty="0" err="1" smtClean="0">
                <a:solidFill>
                  <a:srgbClr val="2B91AF"/>
                </a:solidFill>
              </a:rPr>
              <a:t>StudentController</a:t>
            </a:r>
            <a:r>
              <a:rPr lang="en-US" dirty="0" smtClean="0"/>
              <a:t> : </a:t>
            </a:r>
            <a:r>
              <a:rPr lang="en-US" dirty="0" smtClean="0">
                <a:solidFill>
                  <a:srgbClr val="2B91AF"/>
                </a:solidFill>
              </a:rPr>
              <a:t>Controller</a:t>
            </a:r>
            <a:r>
              <a:rPr lang="en-US" dirty="0" smtClean="0"/>
              <a:t> </a:t>
            </a:r>
          </a:p>
          <a:p>
            <a:pPr>
              <a:buNone/>
            </a:pPr>
            <a:r>
              <a:rPr lang="en-US" dirty="0" smtClean="0"/>
              <a:t>{ </a:t>
            </a:r>
          </a:p>
          <a:p>
            <a:pPr>
              <a:buNone/>
            </a:pPr>
            <a:r>
              <a:rPr lang="en-US" dirty="0" smtClean="0">
                <a:solidFill>
                  <a:srgbClr val="0000FF"/>
                </a:solidFill>
              </a:rPr>
              <a:t>public</a:t>
            </a:r>
            <a:r>
              <a:rPr lang="en-US" dirty="0" smtClean="0"/>
              <a:t> </a:t>
            </a:r>
            <a:r>
              <a:rPr lang="en-US" dirty="0" err="1" smtClean="0">
                <a:solidFill>
                  <a:srgbClr val="2B91AF"/>
                </a:solidFill>
              </a:rPr>
              <a:t>ActionResult</a:t>
            </a:r>
            <a:r>
              <a:rPr lang="en-US" dirty="0" smtClean="0"/>
              <a:t> Index() </a:t>
            </a:r>
          </a:p>
          <a:p>
            <a:pPr>
              <a:buNone/>
            </a:pPr>
            <a:r>
              <a:rPr lang="en-US" dirty="0" smtClean="0"/>
              <a:t>{ </a:t>
            </a:r>
          </a:p>
          <a:p>
            <a:pPr>
              <a:buNone/>
            </a:pPr>
            <a:r>
              <a:rPr lang="en-US" dirty="0" smtClean="0">
                <a:solidFill>
                  <a:srgbClr val="0000FF"/>
                </a:solidFill>
              </a:rPr>
              <a:t>return</a:t>
            </a:r>
            <a:r>
              <a:rPr lang="en-US" dirty="0" smtClean="0"/>
              <a:t> View(); </a:t>
            </a:r>
          </a:p>
          <a:p>
            <a:pPr>
              <a:buNone/>
            </a:pPr>
            <a:r>
              <a:rPr lang="en-US" dirty="0" smtClean="0"/>
              <a:t>} </a:t>
            </a:r>
          </a:p>
          <a:p>
            <a:pPr>
              <a:buNone/>
            </a:pPr>
            <a:r>
              <a:rPr lang="en-US" dirty="0" smtClean="0"/>
              <a:t>[</a:t>
            </a:r>
            <a:r>
              <a:rPr lang="en-US" dirty="0" err="1" smtClean="0">
                <a:solidFill>
                  <a:srgbClr val="2B91AF"/>
                </a:solidFill>
              </a:rPr>
              <a:t>HttpPost</a:t>
            </a:r>
            <a:r>
              <a:rPr lang="en-US" dirty="0" smtClean="0"/>
              <a:t>] </a:t>
            </a:r>
          </a:p>
          <a:p>
            <a:pPr>
              <a:buNone/>
            </a:pPr>
            <a:r>
              <a:rPr lang="en-US" dirty="0" smtClean="0">
                <a:solidFill>
                  <a:srgbClr val="0000FF"/>
                </a:solidFill>
              </a:rPr>
              <a:t>public</a:t>
            </a:r>
            <a:r>
              <a:rPr lang="en-US" dirty="0" smtClean="0"/>
              <a:t> </a:t>
            </a:r>
            <a:r>
              <a:rPr lang="en-US" dirty="0" err="1" smtClean="0">
                <a:solidFill>
                  <a:srgbClr val="2B91AF"/>
                </a:solidFill>
              </a:rPr>
              <a:t>ActionResult</a:t>
            </a:r>
            <a:r>
              <a:rPr lang="en-US" dirty="0" smtClean="0"/>
              <a:t> </a:t>
            </a:r>
            <a:r>
              <a:rPr lang="en-US" dirty="0" err="1" smtClean="0"/>
              <a:t>PostAction</a:t>
            </a:r>
            <a:r>
              <a:rPr lang="en-US" dirty="0" smtClean="0"/>
              <a:t>() </a:t>
            </a:r>
          </a:p>
          <a:p>
            <a:pPr>
              <a:buNone/>
            </a:pPr>
            <a:r>
              <a:rPr lang="en-US" dirty="0" smtClean="0"/>
              <a:t>{ </a:t>
            </a:r>
          </a:p>
          <a:p>
            <a:pPr>
              <a:buNone/>
            </a:pPr>
            <a:r>
              <a:rPr lang="en-US" dirty="0" smtClean="0">
                <a:solidFill>
                  <a:srgbClr val="0000FF"/>
                </a:solidFill>
              </a:rPr>
              <a:t>return</a:t>
            </a:r>
            <a:r>
              <a:rPr lang="en-US" dirty="0" smtClean="0"/>
              <a:t> View(</a:t>
            </a:r>
            <a:r>
              <a:rPr lang="en-US" dirty="0" smtClean="0">
                <a:solidFill>
                  <a:srgbClr val="A31515"/>
                </a:solidFill>
              </a:rPr>
              <a:t>"Index"</a:t>
            </a:r>
            <a:r>
              <a:rPr lang="en-US" dirty="0" smtClean="0"/>
              <a:t>); </a:t>
            </a:r>
          </a:p>
          <a:p>
            <a:pPr>
              <a:buNone/>
            </a:pPr>
            <a:r>
              <a:rPr lang="en-US" dirty="0" smtClean="0"/>
              <a:t>} </a:t>
            </a:r>
          </a:p>
        </p:txBody>
      </p:sp>
      <p:sp>
        <p:nvSpPr>
          <p:cNvPr id="8" name="Content Placeholder 7"/>
          <p:cNvSpPr>
            <a:spLocks noGrp="1"/>
          </p:cNvSpPr>
          <p:nvPr>
            <p:ph sz="quarter" idx="2"/>
          </p:nvPr>
        </p:nvSpPr>
        <p:spPr/>
        <p:txBody>
          <a:bodyPr>
            <a:normAutofit fontScale="70000" lnSpcReduction="20000"/>
          </a:bodyPr>
          <a:lstStyle/>
          <a:p>
            <a:pPr>
              <a:buNone/>
            </a:pPr>
            <a:r>
              <a:rPr lang="en-US" dirty="0" smtClean="0"/>
              <a:t>[</a:t>
            </a:r>
            <a:r>
              <a:rPr lang="en-US" dirty="0" err="1" smtClean="0">
                <a:solidFill>
                  <a:srgbClr val="2B91AF"/>
                </a:solidFill>
              </a:rPr>
              <a:t>HttpPut</a:t>
            </a:r>
            <a:r>
              <a:rPr lang="en-US" dirty="0" smtClean="0"/>
              <a:t>] </a:t>
            </a:r>
          </a:p>
          <a:p>
            <a:pPr>
              <a:buNone/>
            </a:pPr>
            <a:r>
              <a:rPr lang="en-US" dirty="0" smtClean="0">
                <a:solidFill>
                  <a:srgbClr val="0000FF"/>
                </a:solidFill>
              </a:rPr>
              <a:t>public</a:t>
            </a:r>
            <a:r>
              <a:rPr lang="en-US" dirty="0" smtClean="0"/>
              <a:t> </a:t>
            </a:r>
            <a:r>
              <a:rPr lang="en-US" dirty="0" err="1" smtClean="0">
                <a:solidFill>
                  <a:srgbClr val="2B91AF"/>
                </a:solidFill>
              </a:rPr>
              <a:t>ActionResult</a:t>
            </a:r>
            <a:r>
              <a:rPr lang="en-US" dirty="0" smtClean="0"/>
              <a:t> </a:t>
            </a:r>
            <a:r>
              <a:rPr lang="en-US" dirty="0" err="1" smtClean="0"/>
              <a:t>PutAction</a:t>
            </a:r>
            <a:r>
              <a:rPr lang="en-US" dirty="0" smtClean="0"/>
              <a:t>() </a:t>
            </a:r>
          </a:p>
          <a:p>
            <a:pPr>
              <a:buNone/>
            </a:pPr>
            <a:r>
              <a:rPr lang="en-US" dirty="0" smtClean="0"/>
              <a:t>{ </a:t>
            </a:r>
            <a:r>
              <a:rPr lang="en-US" dirty="0" smtClean="0">
                <a:solidFill>
                  <a:srgbClr val="0000FF"/>
                </a:solidFill>
              </a:rPr>
              <a:t>return</a:t>
            </a:r>
            <a:r>
              <a:rPr lang="en-US" dirty="0" smtClean="0"/>
              <a:t> View(</a:t>
            </a:r>
            <a:r>
              <a:rPr lang="en-US" dirty="0" smtClean="0">
                <a:solidFill>
                  <a:srgbClr val="A31515"/>
                </a:solidFill>
              </a:rPr>
              <a:t>"Index"</a:t>
            </a:r>
            <a:r>
              <a:rPr lang="en-US" dirty="0" smtClean="0"/>
              <a:t>); </a:t>
            </a:r>
          </a:p>
          <a:p>
            <a:pPr>
              <a:buNone/>
            </a:pPr>
            <a:r>
              <a:rPr lang="en-US" dirty="0" smtClean="0"/>
              <a:t>} </a:t>
            </a:r>
          </a:p>
          <a:p>
            <a:pPr>
              <a:buNone/>
            </a:pPr>
            <a:r>
              <a:rPr lang="en-US" dirty="0" smtClean="0"/>
              <a:t>[</a:t>
            </a:r>
            <a:r>
              <a:rPr lang="en-US" dirty="0" err="1" smtClean="0">
                <a:solidFill>
                  <a:srgbClr val="2B91AF"/>
                </a:solidFill>
              </a:rPr>
              <a:t>HttpDelete</a:t>
            </a:r>
            <a:r>
              <a:rPr lang="en-US" dirty="0" smtClean="0"/>
              <a:t>] </a:t>
            </a:r>
          </a:p>
          <a:p>
            <a:pPr>
              <a:buNone/>
            </a:pPr>
            <a:r>
              <a:rPr lang="en-US" dirty="0" smtClean="0">
                <a:solidFill>
                  <a:srgbClr val="0000FF"/>
                </a:solidFill>
              </a:rPr>
              <a:t>public</a:t>
            </a:r>
            <a:r>
              <a:rPr lang="en-US" dirty="0" smtClean="0"/>
              <a:t> </a:t>
            </a:r>
            <a:r>
              <a:rPr lang="en-US" dirty="0" err="1" smtClean="0">
                <a:solidFill>
                  <a:srgbClr val="2B91AF"/>
                </a:solidFill>
              </a:rPr>
              <a:t>ActionResult</a:t>
            </a:r>
            <a:r>
              <a:rPr lang="en-US" dirty="0" smtClean="0"/>
              <a:t> </a:t>
            </a:r>
            <a:r>
              <a:rPr lang="en-US" dirty="0" err="1" smtClean="0"/>
              <a:t>DeleteAction</a:t>
            </a:r>
            <a:r>
              <a:rPr lang="en-US" dirty="0" smtClean="0"/>
              <a:t>() </a:t>
            </a:r>
          </a:p>
          <a:p>
            <a:pPr>
              <a:buNone/>
            </a:pPr>
            <a:r>
              <a:rPr lang="en-US" dirty="0" smtClean="0"/>
              <a:t>{ </a:t>
            </a:r>
            <a:r>
              <a:rPr lang="en-US" dirty="0" smtClean="0">
                <a:solidFill>
                  <a:srgbClr val="0000FF"/>
                </a:solidFill>
              </a:rPr>
              <a:t>return</a:t>
            </a:r>
            <a:r>
              <a:rPr lang="en-US" dirty="0" smtClean="0"/>
              <a:t> View(</a:t>
            </a:r>
            <a:r>
              <a:rPr lang="en-US" dirty="0" smtClean="0">
                <a:solidFill>
                  <a:srgbClr val="A31515"/>
                </a:solidFill>
              </a:rPr>
              <a:t>"Index"</a:t>
            </a:r>
            <a:r>
              <a:rPr lang="en-US" dirty="0" smtClean="0"/>
              <a:t>); </a:t>
            </a:r>
          </a:p>
          <a:p>
            <a:pPr>
              <a:buNone/>
            </a:pPr>
            <a:r>
              <a:rPr lang="en-US" dirty="0" smtClean="0"/>
              <a:t>}</a:t>
            </a:r>
          </a:p>
          <a:p>
            <a:pPr>
              <a:buNone/>
            </a:pPr>
            <a:r>
              <a:rPr lang="en-US" dirty="0" smtClean="0"/>
              <a:t>[</a:t>
            </a:r>
            <a:r>
              <a:rPr lang="en-US" dirty="0" err="1" smtClean="0">
                <a:solidFill>
                  <a:srgbClr val="2B91AF"/>
                </a:solidFill>
              </a:rPr>
              <a:t>AcceptVerbs</a:t>
            </a:r>
            <a:r>
              <a:rPr lang="en-US" dirty="0" smtClean="0"/>
              <a:t>(</a:t>
            </a:r>
            <a:r>
              <a:rPr lang="en-US" dirty="0" err="1" smtClean="0">
                <a:solidFill>
                  <a:srgbClr val="2B91AF"/>
                </a:solidFill>
              </a:rPr>
              <a:t>HttpVerbs</a:t>
            </a:r>
            <a:r>
              <a:rPr lang="en-US" dirty="0" err="1" smtClean="0"/>
              <a:t>.Post</a:t>
            </a:r>
            <a:r>
              <a:rPr lang="en-US" dirty="0" smtClean="0"/>
              <a:t> | </a:t>
            </a:r>
            <a:r>
              <a:rPr lang="en-US" dirty="0" err="1" smtClean="0">
                <a:solidFill>
                  <a:srgbClr val="2B91AF"/>
                </a:solidFill>
              </a:rPr>
              <a:t>HttpVerbs</a:t>
            </a:r>
            <a:r>
              <a:rPr lang="en-US" dirty="0" err="1" smtClean="0"/>
              <a:t>.Get</a:t>
            </a:r>
            <a:r>
              <a:rPr lang="en-US" dirty="0" smtClean="0"/>
              <a:t>)] </a:t>
            </a:r>
          </a:p>
          <a:p>
            <a:pPr>
              <a:buNone/>
            </a:pPr>
            <a:r>
              <a:rPr lang="en-US" dirty="0" smtClean="0">
                <a:solidFill>
                  <a:srgbClr val="0000FF"/>
                </a:solidFill>
              </a:rPr>
              <a:t>public</a:t>
            </a:r>
            <a:r>
              <a:rPr lang="en-US" dirty="0" smtClean="0"/>
              <a:t> </a:t>
            </a:r>
            <a:r>
              <a:rPr lang="en-US" dirty="0" err="1" smtClean="0">
                <a:solidFill>
                  <a:srgbClr val="2B91AF"/>
                </a:solidFill>
              </a:rPr>
              <a:t>ActionResult</a:t>
            </a:r>
            <a:r>
              <a:rPr lang="en-US" dirty="0" smtClean="0"/>
              <a:t> </a:t>
            </a:r>
            <a:r>
              <a:rPr lang="en-US" dirty="0" err="1" smtClean="0"/>
              <a:t>GetAndPostAction</a:t>
            </a:r>
            <a:r>
              <a:rPr lang="en-US" dirty="0" smtClean="0"/>
              <a:t>() { </a:t>
            </a:r>
            <a:r>
              <a:rPr lang="en-US" dirty="0" smtClean="0">
                <a:solidFill>
                  <a:srgbClr val="0000FF"/>
                </a:solidFill>
              </a:rPr>
              <a:t>return</a:t>
            </a:r>
            <a:r>
              <a:rPr lang="en-US" dirty="0" smtClean="0"/>
              <a:t> </a:t>
            </a:r>
            <a:r>
              <a:rPr lang="en-US" dirty="0" err="1" smtClean="0"/>
              <a:t>RedirectToAction</a:t>
            </a:r>
            <a:r>
              <a:rPr lang="en-US" dirty="0" smtClean="0"/>
              <a:t>(</a:t>
            </a:r>
            <a:r>
              <a:rPr lang="en-US" dirty="0" smtClean="0">
                <a:solidFill>
                  <a:srgbClr val="A31515"/>
                </a:solidFill>
              </a:rPr>
              <a:t>"Index"</a:t>
            </a:r>
            <a:r>
              <a:rPr lang="en-US" dirty="0" smtClean="0"/>
              <a:t>); }</a:t>
            </a:r>
          </a:p>
          <a:p>
            <a:pPr>
              <a:buNone/>
            </a:pPr>
            <a:r>
              <a:rPr lang="en-US" dirty="0" smtClean="0"/>
              <a:t>}</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2293</TotalTime>
  <Words>465</Words>
  <Application>Microsoft Office PowerPoint</Application>
  <PresentationFormat>On-screen Show (4:3)</PresentationFormat>
  <Paragraphs>74</Paragraphs>
  <Slides>6</Slides>
  <Notes>0</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Median</vt:lpstr>
      <vt:lpstr>Custom Design</vt:lpstr>
      <vt:lpstr>Action Selectors</vt:lpstr>
      <vt:lpstr>Action Selectors</vt:lpstr>
      <vt:lpstr>Action Selectors</vt:lpstr>
      <vt:lpstr>Action Selectors</vt:lpstr>
      <vt:lpstr>Action Selectors</vt:lpstr>
      <vt:lpstr>Action Selectors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santuparsi</dc:creator>
  <cp:lastModifiedBy>Santu</cp:lastModifiedBy>
  <cp:revision>68</cp:revision>
  <dcterms:created xsi:type="dcterms:W3CDTF">2006-08-16T00:00:00Z</dcterms:created>
  <dcterms:modified xsi:type="dcterms:W3CDTF">2017-01-24T14:03:26Z</dcterms:modified>
</cp:coreProperties>
</file>