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332" r:id="rId3"/>
    <p:sldId id="333" r:id="rId4"/>
    <p:sldId id="334" r:id="rId5"/>
    <p:sldId id="337" r:id="rId6"/>
    <p:sldId id="335" r:id="rId7"/>
    <p:sldId id="33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91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xmlns=""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12/29/2016</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xmlns=""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xmlns=""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xmlns=""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12/29/2016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12/29/2016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12/29/2016</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12/29/2016</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xmlns=""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Caching in </a:t>
            </a:r>
            <a:r>
              <a:rPr lang="en-US" dirty="0" err="1" smtClean="0"/>
              <a:t>Asp.Net</a:t>
            </a:r>
            <a:r>
              <a:rPr lang="en-US" dirty="0" smtClean="0"/>
              <a:t> MVC</a:t>
            </a:r>
            <a:endParaRPr lang="en-US" dirty="0"/>
          </a:p>
        </p:txBody>
      </p:sp>
      <p:sp>
        <p:nvSpPr>
          <p:cNvPr id="3" name="Content Placeholder 2"/>
          <p:cNvSpPr>
            <a:spLocks noGrp="1"/>
          </p:cNvSpPr>
          <p:nvPr>
            <p:ph sz="quarter" idx="1"/>
          </p:nvPr>
        </p:nvSpPr>
        <p:spPr/>
        <p:txBody>
          <a:bodyPr>
            <a:noAutofit/>
          </a:bodyPr>
          <a:lstStyle/>
          <a:p>
            <a:pPr fontAlgn="t"/>
            <a:r>
              <a:rPr lang="en-US" sz="1400" dirty="0" smtClean="0"/>
              <a:t>Caching is a most important aspect of high-performance web application. Caching provides a way of storing frequently accessed data and reusing that data. Practically, this is an effective way for improving web application’s performance.</a:t>
            </a:r>
          </a:p>
          <a:p>
            <a:r>
              <a:rPr lang="en-US" sz="1400" dirty="0" smtClean="0"/>
              <a:t>Advantage of Caching</a:t>
            </a:r>
          </a:p>
          <a:p>
            <a:r>
              <a:rPr lang="en-US" sz="1400" dirty="0" smtClean="0"/>
              <a:t>Reduce hosting server round-trips</a:t>
            </a:r>
          </a:p>
          <a:p>
            <a:pPr lvl="1" fontAlgn="t"/>
            <a:r>
              <a:rPr lang="en-US" sz="1400" dirty="0" smtClean="0"/>
              <a:t>When content is cached at the client or in proxies, it cause minimum request to server.</a:t>
            </a:r>
          </a:p>
          <a:p>
            <a:r>
              <a:rPr lang="en-US" sz="1400" dirty="0" smtClean="0"/>
              <a:t>Reduce database server round-trips</a:t>
            </a:r>
          </a:p>
          <a:p>
            <a:pPr lvl="1" fontAlgn="t"/>
            <a:r>
              <a:rPr lang="en-US" sz="1400" dirty="0" smtClean="0"/>
              <a:t>When content is cached at the web server, it can eliminate the database request.</a:t>
            </a:r>
          </a:p>
          <a:p>
            <a:r>
              <a:rPr lang="en-US" sz="1400" dirty="0" smtClean="0"/>
              <a:t>Reduce network traffic</a:t>
            </a:r>
          </a:p>
          <a:p>
            <a:pPr lvl="1" fontAlgn="t"/>
            <a:r>
              <a:rPr lang="en-US" sz="1400" dirty="0" smtClean="0"/>
              <a:t>When content is cached at the client side, it </a:t>
            </a:r>
            <a:r>
              <a:rPr lang="en-US" sz="1400" dirty="0" err="1" smtClean="0"/>
              <a:t>it</a:t>
            </a:r>
            <a:r>
              <a:rPr lang="en-US" sz="1400" dirty="0" smtClean="0"/>
              <a:t> also reduce the network traffic.</a:t>
            </a:r>
          </a:p>
          <a:p>
            <a:r>
              <a:rPr lang="en-US" sz="1400" dirty="0" smtClean="0"/>
              <a:t>Avoid time-consumption for regenerating reusable content</a:t>
            </a:r>
          </a:p>
          <a:p>
            <a:pPr lvl="1" fontAlgn="t"/>
            <a:r>
              <a:rPr lang="en-US" sz="1400" dirty="0" smtClean="0"/>
              <a:t>When reusable content is cached, it avoid the time consumption for regenerating reusable content.</a:t>
            </a:r>
          </a:p>
          <a:p>
            <a:r>
              <a:rPr lang="en-US" sz="1400" dirty="0" smtClean="0"/>
              <a:t>Improve performance</a:t>
            </a:r>
          </a:p>
          <a:p>
            <a:pPr lvl="1" fontAlgn="t"/>
            <a:r>
              <a:rPr lang="en-US" sz="1400" dirty="0" smtClean="0"/>
              <a:t>Since cached content reduce round-trips, network traffic and avoid time consumption for regenerating reusable content which cause a boost in the performance.</a:t>
            </a:r>
          </a:p>
          <a:p>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Caching in </a:t>
            </a:r>
            <a:r>
              <a:rPr lang="en-US" dirty="0" err="1" smtClean="0"/>
              <a:t>Asp.Net</a:t>
            </a:r>
            <a:r>
              <a:rPr lang="en-US" dirty="0" smtClean="0"/>
              <a:t> MVC</a:t>
            </a:r>
            <a:endParaRPr lang="en-US" dirty="0"/>
          </a:p>
        </p:txBody>
      </p:sp>
      <p:sp>
        <p:nvSpPr>
          <p:cNvPr id="3" name="Content Placeholder 2"/>
          <p:cNvSpPr>
            <a:spLocks noGrp="1"/>
          </p:cNvSpPr>
          <p:nvPr>
            <p:ph sz="quarter" idx="1"/>
          </p:nvPr>
        </p:nvSpPr>
        <p:spPr/>
        <p:txBody>
          <a:bodyPr>
            <a:noAutofit/>
          </a:bodyPr>
          <a:lstStyle/>
          <a:p>
            <a:pPr fontAlgn="t"/>
            <a:r>
              <a:rPr lang="en-US" sz="1400" dirty="0" smtClean="0"/>
              <a:t>Key points about Caching</a:t>
            </a:r>
          </a:p>
          <a:p>
            <a:pPr fontAlgn="t"/>
            <a:r>
              <a:rPr lang="en-US" sz="1400" dirty="0" smtClean="0"/>
              <a:t>Use caching for contents that are accessed frequently.</a:t>
            </a:r>
          </a:p>
          <a:p>
            <a:pPr fontAlgn="t"/>
            <a:r>
              <a:rPr lang="en-US" sz="1400" dirty="0" smtClean="0"/>
              <a:t>Avoid caching for contents that are unique per user.</a:t>
            </a:r>
          </a:p>
          <a:p>
            <a:pPr fontAlgn="t"/>
            <a:r>
              <a:rPr lang="en-US" sz="1400" dirty="0" smtClean="0"/>
              <a:t>Avoid caching for contents that are accessed infrequently/rarely.</a:t>
            </a:r>
          </a:p>
          <a:p>
            <a:pPr fontAlgn="t"/>
            <a:r>
              <a:rPr lang="en-US" sz="1400" dirty="0" smtClean="0"/>
              <a:t>Use the </a:t>
            </a:r>
            <a:r>
              <a:rPr lang="en-US" sz="1400" dirty="0" err="1" smtClean="0"/>
              <a:t>VaryByCustom</a:t>
            </a:r>
            <a:r>
              <a:rPr lang="en-US" sz="1400" dirty="0" smtClean="0"/>
              <a:t> function to cache multiple versions of a page based on customization aspects of the request such as cookies, role, theme, browser, and so on.</a:t>
            </a:r>
          </a:p>
          <a:p>
            <a:pPr fontAlgn="t"/>
            <a:r>
              <a:rPr lang="en-US" sz="1400" dirty="0" smtClean="0"/>
              <a:t>For efficient caching use 64-bit version of Windows Server and SQL Server.</a:t>
            </a:r>
          </a:p>
          <a:p>
            <a:pPr fontAlgn="t"/>
            <a:r>
              <a:rPr lang="en-US" sz="1400" dirty="0" smtClean="0"/>
              <a:t>For database caching make sure your database server has sufficient RAM otherwise, it may degrade the performance.</a:t>
            </a:r>
          </a:p>
          <a:p>
            <a:pPr fontAlgn="t"/>
            <a:r>
              <a:rPr lang="en-US" sz="1400" dirty="0" smtClean="0"/>
              <a:t>For caching of dynamic contents that change frequently, define a short cache–expiration time rather than disabling caching.</a:t>
            </a: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Caching in </a:t>
            </a:r>
            <a:r>
              <a:rPr lang="en-US" dirty="0" err="1" smtClean="0"/>
              <a:t>Asp.Net</a:t>
            </a:r>
            <a:r>
              <a:rPr lang="en-US" dirty="0" smtClean="0"/>
              <a:t> MVC</a:t>
            </a:r>
            <a:endParaRPr lang="en-US" dirty="0"/>
          </a:p>
        </p:txBody>
      </p:sp>
      <p:sp>
        <p:nvSpPr>
          <p:cNvPr id="3" name="Content Placeholder 2"/>
          <p:cNvSpPr>
            <a:spLocks noGrp="1"/>
          </p:cNvSpPr>
          <p:nvPr>
            <p:ph sz="quarter" idx="1"/>
          </p:nvPr>
        </p:nvSpPr>
        <p:spPr/>
        <p:txBody>
          <a:bodyPr>
            <a:noAutofit/>
          </a:bodyPr>
          <a:lstStyle/>
          <a:p>
            <a:r>
              <a:rPr lang="en-US" sz="1800" dirty="0" smtClean="0"/>
              <a:t>Output Cache Filter</a:t>
            </a:r>
          </a:p>
          <a:p>
            <a:pPr fontAlgn="t"/>
            <a:r>
              <a:rPr lang="en-US" sz="1800" dirty="0" smtClean="0"/>
              <a:t>The </a:t>
            </a:r>
            <a:r>
              <a:rPr lang="en-US" sz="1800" dirty="0" err="1" smtClean="0"/>
              <a:t>OutputCache</a:t>
            </a:r>
            <a:r>
              <a:rPr lang="en-US" sz="1800" dirty="0" smtClean="0"/>
              <a:t> filter allow you to cache the data that is output of an action method. </a:t>
            </a:r>
          </a:p>
          <a:p>
            <a:r>
              <a:rPr lang="en-US" sz="1800" dirty="0" smtClean="0"/>
              <a:t>Enabling Output Caching</a:t>
            </a:r>
          </a:p>
          <a:p>
            <a:pPr fontAlgn="t"/>
            <a:r>
              <a:rPr lang="en-US" sz="1800" dirty="0" smtClean="0"/>
              <a:t>You can enable the output caching for an action method or controller by adding an [</a:t>
            </a:r>
            <a:r>
              <a:rPr lang="en-US" sz="1800" dirty="0" err="1" smtClean="0"/>
              <a:t>OutputCache</a:t>
            </a:r>
            <a:r>
              <a:rPr lang="en-US" sz="1800" dirty="0" smtClean="0"/>
              <a:t>] attribute as shown below:</a:t>
            </a:r>
          </a:p>
          <a:p>
            <a:pPr lvl="1">
              <a:buNone/>
            </a:pPr>
            <a:r>
              <a:rPr lang="en-US" sz="1800" b="1" dirty="0" smtClean="0">
                <a:solidFill>
                  <a:srgbClr val="00B0F0"/>
                </a:solidFill>
              </a:rPr>
              <a:t>[</a:t>
            </a:r>
            <a:r>
              <a:rPr lang="en-US" sz="1800" b="1" dirty="0" err="1" smtClean="0">
                <a:solidFill>
                  <a:srgbClr val="00B0F0"/>
                </a:solidFill>
              </a:rPr>
              <a:t>OutputCache</a:t>
            </a:r>
            <a:r>
              <a:rPr lang="en-US" sz="1800" b="1" dirty="0" smtClean="0">
                <a:solidFill>
                  <a:srgbClr val="00B0F0"/>
                </a:solidFill>
              </a:rPr>
              <a:t>(Duration=20, </a:t>
            </a:r>
            <a:r>
              <a:rPr lang="en-US" sz="1800" b="1" dirty="0" err="1" smtClean="0">
                <a:solidFill>
                  <a:srgbClr val="00B0F0"/>
                </a:solidFill>
              </a:rPr>
              <a:t>VaryByParam</a:t>
            </a:r>
            <a:r>
              <a:rPr lang="en-US" sz="1800" b="1" dirty="0" smtClean="0">
                <a:solidFill>
                  <a:srgbClr val="00B0F0"/>
                </a:solidFill>
              </a:rPr>
              <a:t>="none")]</a:t>
            </a:r>
          </a:p>
          <a:p>
            <a:pPr lvl="1">
              <a:buNone/>
            </a:pPr>
            <a:r>
              <a:rPr lang="en-US" sz="1800" b="1" dirty="0" smtClean="0">
                <a:solidFill>
                  <a:srgbClr val="00B0F0"/>
                </a:solidFill>
              </a:rPr>
              <a:t>public </a:t>
            </a:r>
            <a:r>
              <a:rPr lang="en-US" sz="1800" b="1" dirty="0" err="1" smtClean="0">
                <a:solidFill>
                  <a:srgbClr val="00B0F0"/>
                </a:solidFill>
              </a:rPr>
              <a:t>ActionResult</a:t>
            </a:r>
            <a:r>
              <a:rPr lang="en-US" sz="1800" b="1" dirty="0" smtClean="0">
                <a:solidFill>
                  <a:srgbClr val="00B0F0"/>
                </a:solidFill>
              </a:rPr>
              <a:t> Index()</a:t>
            </a:r>
          </a:p>
          <a:p>
            <a:pPr lvl="1">
              <a:buNone/>
            </a:pPr>
            <a:r>
              <a:rPr lang="en-US" sz="1800" b="1" dirty="0" smtClean="0">
                <a:solidFill>
                  <a:srgbClr val="00B0F0"/>
                </a:solidFill>
              </a:rPr>
              <a:t>{</a:t>
            </a:r>
          </a:p>
          <a:p>
            <a:pPr lvl="1">
              <a:buNone/>
            </a:pPr>
            <a:r>
              <a:rPr lang="en-US" sz="1800" b="1" dirty="0" err="1" smtClean="0">
                <a:solidFill>
                  <a:srgbClr val="00B0F0"/>
                </a:solidFill>
              </a:rPr>
              <a:t>ViewBag.Message</a:t>
            </a:r>
            <a:r>
              <a:rPr lang="en-US" sz="1800" b="1" dirty="0" smtClean="0">
                <a:solidFill>
                  <a:srgbClr val="00B0F0"/>
                </a:solidFill>
              </a:rPr>
              <a:t> = </a:t>
            </a:r>
            <a:r>
              <a:rPr lang="en-US" sz="1800" b="1" dirty="0" err="1" smtClean="0">
                <a:solidFill>
                  <a:srgbClr val="00B0F0"/>
                </a:solidFill>
              </a:rPr>
              <a:t>DateTime.Now.ToString</a:t>
            </a:r>
            <a:r>
              <a:rPr lang="en-US" sz="1800" b="1" dirty="0" smtClean="0">
                <a:solidFill>
                  <a:srgbClr val="00B0F0"/>
                </a:solidFill>
              </a:rPr>
              <a:t>();</a:t>
            </a:r>
          </a:p>
          <a:p>
            <a:pPr lvl="1">
              <a:buNone/>
            </a:pPr>
            <a:r>
              <a:rPr lang="en-US" sz="1800" b="1" dirty="0" smtClean="0">
                <a:solidFill>
                  <a:srgbClr val="00B0F0"/>
                </a:solidFill>
              </a:rPr>
              <a:t>return View();</a:t>
            </a:r>
          </a:p>
          <a:p>
            <a:pPr lvl="1">
              <a:buNone/>
            </a:pPr>
            <a:r>
              <a:rPr lang="en-US" sz="1800" b="1" dirty="0" smtClean="0">
                <a:solidFill>
                  <a:srgbClr val="00B0F0"/>
                </a:solidFill>
              </a:rPr>
              <a:t>}</a:t>
            </a:r>
          </a:p>
          <a:p>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Caching in </a:t>
            </a:r>
            <a:r>
              <a:rPr lang="en-US" dirty="0" err="1" smtClean="0"/>
              <a:t>Asp.Net</a:t>
            </a:r>
            <a:r>
              <a:rPr lang="en-US" dirty="0" smtClean="0"/>
              <a:t> MVC</a:t>
            </a:r>
            <a:endParaRPr lang="en-US" dirty="0"/>
          </a:p>
        </p:txBody>
      </p:sp>
      <p:sp>
        <p:nvSpPr>
          <p:cNvPr id="3" name="Content Placeholder 2"/>
          <p:cNvSpPr>
            <a:spLocks noGrp="1"/>
          </p:cNvSpPr>
          <p:nvPr>
            <p:ph sz="quarter" idx="1"/>
          </p:nvPr>
        </p:nvSpPr>
        <p:spPr/>
        <p:txBody>
          <a:bodyPr>
            <a:noAutofit/>
          </a:bodyPr>
          <a:lstStyle/>
          <a:p>
            <a:r>
              <a:rPr lang="en-US" sz="1800" dirty="0" smtClean="0"/>
              <a:t>Usually, the contents are cached in three locations.</a:t>
            </a:r>
          </a:p>
          <a:p>
            <a:r>
              <a:rPr lang="en-US" sz="1800" dirty="0" smtClean="0"/>
              <a:t>Web server</a:t>
            </a:r>
          </a:p>
          <a:p>
            <a:r>
              <a:rPr lang="en-US" sz="1800" dirty="0" smtClean="0"/>
              <a:t>Proxy server</a:t>
            </a:r>
          </a:p>
          <a:p>
            <a:r>
              <a:rPr lang="en-US" sz="1800" dirty="0" smtClean="0"/>
              <a:t>Web browser</a:t>
            </a:r>
          </a:p>
          <a:p>
            <a:r>
              <a:rPr lang="en-US" sz="1800" dirty="0" smtClean="0"/>
              <a:t>We can </a:t>
            </a:r>
            <a:r>
              <a:rPr lang="en-US" sz="1800" dirty="0" smtClean="0"/>
              <a:t>always set where you want to save the cached data, whether it is in server, client or both server and client by using location property. By default, the location will be ‘any’.</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Caching in </a:t>
            </a:r>
            <a:r>
              <a:rPr lang="en-US" dirty="0" err="1" smtClean="0"/>
              <a:t>Asp.Net</a:t>
            </a:r>
            <a:r>
              <a:rPr lang="en-US" dirty="0" smtClean="0"/>
              <a:t> MVC</a:t>
            </a:r>
            <a:endParaRPr lang="en-US" dirty="0"/>
          </a:p>
        </p:txBody>
      </p:sp>
      <p:graphicFrame>
        <p:nvGraphicFramePr>
          <p:cNvPr id="4" name="Content Placeholder 3"/>
          <p:cNvGraphicFramePr>
            <a:graphicFrameLocks noGrp="1"/>
          </p:cNvGraphicFramePr>
          <p:nvPr>
            <p:ph sz="quarter" idx="1"/>
          </p:nvPr>
        </p:nvGraphicFramePr>
        <p:xfrm>
          <a:off x="457200" y="2209800"/>
          <a:ext cx="8153400" cy="3759200"/>
        </p:xfrm>
        <a:graphic>
          <a:graphicData uri="http://schemas.openxmlformats.org/drawingml/2006/table">
            <a:tbl>
              <a:tblPr firstRow="1" bandRow="1">
                <a:tableStyleId>{5C22544A-7EE6-4342-B048-85BDC9FD1C3A}</a:tableStyleId>
              </a:tblPr>
              <a:tblGrid>
                <a:gridCol w="1981200"/>
                <a:gridCol w="1828800"/>
                <a:gridCol w="4343400"/>
              </a:tblGrid>
              <a:tr h="370840">
                <a:tc>
                  <a:txBody>
                    <a:bodyPr/>
                    <a:lstStyle/>
                    <a:p>
                      <a:r>
                        <a:rPr kumimoji="0" lang="en-US" b="0" i="0" kern="1200" dirty="0" smtClean="0">
                          <a:solidFill>
                            <a:schemeClr val="lt1"/>
                          </a:solidFill>
                          <a:latin typeface="+mn-lt"/>
                          <a:ea typeface="+mn-ea"/>
                          <a:cs typeface="+mn-cs"/>
                        </a:rPr>
                        <a:t>Parameter</a:t>
                      </a:r>
                      <a:endParaRPr lang="en-US" dirty="0"/>
                    </a:p>
                  </a:txBody>
                  <a:tcPr/>
                </a:tc>
                <a:tc>
                  <a:txBody>
                    <a:bodyPr/>
                    <a:lstStyle/>
                    <a:p>
                      <a:r>
                        <a:rPr kumimoji="0" lang="en-US" b="0" i="0" kern="1200" dirty="0" smtClean="0">
                          <a:solidFill>
                            <a:schemeClr val="lt1"/>
                          </a:solidFill>
                          <a:latin typeface="+mn-lt"/>
                          <a:ea typeface="+mn-ea"/>
                          <a:cs typeface="+mn-cs"/>
                        </a:rPr>
                        <a:t>Type</a:t>
                      </a:r>
                      <a:endParaRPr lang="en-US" dirty="0"/>
                    </a:p>
                  </a:txBody>
                  <a:tcPr/>
                </a:tc>
                <a:tc>
                  <a:txBody>
                    <a:bodyPr/>
                    <a:lstStyle/>
                    <a:p>
                      <a:r>
                        <a:rPr kumimoji="0" lang="en-US" b="0" i="0" kern="1200" dirty="0" smtClean="0">
                          <a:solidFill>
                            <a:schemeClr val="lt1"/>
                          </a:solidFill>
                          <a:latin typeface="+mn-lt"/>
                          <a:ea typeface="+mn-ea"/>
                          <a:cs typeface="+mn-cs"/>
                        </a:rPr>
                        <a:t>Description</a:t>
                      </a:r>
                      <a:endParaRPr lang="en-US" dirty="0"/>
                    </a:p>
                  </a:txBody>
                  <a:tcPr/>
                </a:tc>
              </a:tr>
              <a:tr h="370840">
                <a:tc>
                  <a:txBody>
                    <a:bodyPr/>
                    <a:lstStyle/>
                    <a:p>
                      <a:r>
                        <a:rPr kumimoji="0" lang="en-US" b="0" i="0" kern="1200" dirty="0" smtClean="0">
                          <a:solidFill>
                            <a:schemeClr val="dk1"/>
                          </a:solidFill>
                          <a:latin typeface="+mn-lt"/>
                          <a:ea typeface="+mn-ea"/>
                          <a:cs typeface="+mn-cs"/>
                        </a:rPr>
                        <a:t>Duration</a:t>
                      </a:r>
                      <a:endParaRPr lang="en-US" dirty="0"/>
                    </a:p>
                  </a:txBody>
                  <a:tcPr/>
                </a:tc>
                <a:tc>
                  <a:txBody>
                    <a:bodyPr/>
                    <a:lstStyle/>
                    <a:p>
                      <a:r>
                        <a:rPr kumimoji="0" lang="en-US" b="0" i="0" kern="1200" dirty="0" err="1" smtClean="0">
                          <a:solidFill>
                            <a:schemeClr val="dk1"/>
                          </a:solidFill>
                          <a:latin typeface="+mn-lt"/>
                          <a:ea typeface="+mn-ea"/>
                          <a:cs typeface="+mn-cs"/>
                        </a:rPr>
                        <a:t>int</a:t>
                      </a:r>
                      <a:endParaRPr lang="en-US" dirty="0"/>
                    </a:p>
                  </a:txBody>
                  <a:tcPr/>
                </a:tc>
                <a:tc>
                  <a:txBody>
                    <a:bodyPr/>
                    <a:lstStyle/>
                    <a:p>
                      <a:r>
                        <a:rPr kumimoji="0" lang="en-US" b="0" i="0" kern="1200" dirty="0" smtClean="0">
                          <a:solidFill>
                            <a:schemeClr val="dk1"/>
                          </a:solidFill>
                          <a:latin typeface="+mn-lt"/>
                          <a:ea typeface="+mn-ea"/>
                          <a:cs typeface="+mn-cs"/>
                        </a:rPr>
                        <a:t>Specify the time in sec to cache the content</a:t>
                      </a:r>
                      <a:endParaRPr lang="en-US" dirty="0"/>
                    </a:p>
                  </a:txBody>
                  <a:tcPr/>
                </a:tc>
              </a:tr>
              <a:tr h="370840">
                <a:tc>
                  <a:txBody>
                    <a:bodyPr/>
                    <a:lstStyle/>
                    <a:p>
                      <a:r>
                        <a:rPr kumimoji="0" lang="en-US" b="0" i="0" kern="1200" dirty="0" smtClean="0">
                          <a:solidFill>
                            <a:schemeClr val="dk1"/>
                          </a:solidFill>
                          <a:latin typeface="+mn-lt"/>
                          <a:ea typeface="+mn-ea"/>
                          <a:cs typeface="+mn-cs"/>
                        </a:rPr>
                        <a:t>Location</a:t>
                      </a:r>
                      <a:endParaRPr lang="en-US" dirty="0"/>
                    </a:p>
                  </a:txBody>
                  <a:tcPr/>
                </a:tc>
                <a:tc>
                  <a:txBody>
                    <a:bodyPr/>
                    <a:lstStyle/>
                    <a:p>
                      <a:r>
                        <a:rPr kumimoji="0" lang="en-US" b="0" i="0" kern="1200" dirty="0" err="1" smtClean="0">
                          <a:solidFill>
                            <a:schemeClr val="dk1"/>
                          </a:solidFill>
                          <a:latin typeface="+mn-lt"/>
                          <a:ea typeface="+mn-ea"/>
                          <a:cs typeface="+mn-cs"/>
                        </a:rPr>
                        <a:t>OutputCacheLocation</a:t>
                      </a:r>
                      <a:endParaRPr lang="en-US" dirty="0"/>
                    </a:p>
                  </a:txBody>
                  <a:tcPr/>
                </a:tc>
                <a:tc>
                  <a:txBody>
                    <a:bodyPr/>
                    <a:lstStyle/>
                    <a:p>
                      <a:r>
                        <a:rPr kumimoji="0" lang="en-US" b="0" i="0" kern="1200" dirty="0" smtClean="0">
                          <a:solidFill>
                            <a:schemeClr val="dk1"/>
                          </a:solidFill>
                          <a:latin typeface="+mn-lt"/>
                          <a:ea typeface="+mn-ea"/>
                          <a:cs typeface="+mn-cs"/>
                        </a:rPr>
                        <a:t>Specify the location of the output to be cached. By default location is Any</a:t>
                      </a:r>
                      <a:endParaRPr lang="en-US" dirty="0"/>
                    </a:p>
                  </a:txBody>
                  <a:tcPr/>
                </a:tc>
              </a:tr>
              <a:tr h="370840">
                <a:tc>
                  <a:txBody>
                    <a:bodyPr/>
                    <a:lstStyle/>
                    <a:p>
                      <a:r>
                        <a:rPr kumimoji="0" lang="en-US" b="0" i="0" kern="1200" dirty="0" err="1" smtClean="0">
                          <a:solidFill>
                            <a:schemeClr val="dk1"/>
                          </a:solidFill>
                          <a:latin typeface="+mn-lt"/>
                          <a:ea typeface="+mn-ea"/>
                          <a:cs typeface="+mn-cs"/>
                        </a:rPr>
                        <a:t>VaryByParam</a:t>
                      </a:r>
                      <a:endParaRPr lang="en-US" dirty="0"/>
                    </a:p>
                  </a:txBody>
                  <a:tcPr/>
                </a:tc>
                <a:tc>
                  <a:txBody>
                    <a:bodyPr/>
                    <a:lstStyle/>
                    <a:p>
                      <a:r>
                        <a:rPr kumimoji="0" lang="en-US" b="0" i="0" kern="1200" dirty="0" smtClean="0">
                          <a:solidFill>
                            <a:schemeClr val="dk1"/>
                          </a:solidFill>
                          <a:latin typeface="+mn-lt"/>
                          <a:ea typeface="+mn-ea"/>
                          <a:cs typeface="+mn-cs"/>
                        </a:rPr>
                        <a:t>string</a:t>
                      </a:r>
                      <a:endParaRPr lang="en-US" dirty="0"/>
                    </a:p>
                  </a:txBody>
                  <a:tcPr/>
                </a:tc>
                <a:tc>
                  <a:txBody>
                    <a:bodyPr/>
                    <a:lstStyle/>
                    <a:p>
                      <a:r>
                        <a:rPr kumimoji="0" lang="en-US" b="0" i="0" kern="1200" dirty="0" smtClean="0">
                          <a:solidFill>
                            <a:schemeClr val="dk1"/>
                          </a:solidFill>
                          <a:latin typeface="+mn-lt"/>
                          <a:ea typeface="+mn-ea"/>
                          <a:cs typeface="+mn-cs"/>
                        </a:rPr>
                        <a:t>Specify the semicolon separated list of form POST or query string parameters that are used to vary the cache content. If not specified, the default value is none.</a:t>
                      </a:r>
                      <a:endParaRPr lang="en-US" dirty="0"/>
                    </a:p>
                  </a:txBody>
                  <a:tcPr/>
                </a:tc>
              </a:tr>
              <a:tr h="370840">
                <a:tc>
                  <a:txBody>
                    <a:bodyPr/>
                    <a:lstStyle/>
                    <a:p>
                      <a:r>
                        <a:rPr kumimoji="0" lang="en-US" b="0" i="0" kern="1200" dirty="0" err="1" smtClean="0">
                          <a:solidFill>
                            <a:schemeClr val="dk1"/>
                          </a:solidFill>
                          <a:latin typeface="+mn-lt"/>
                          <a:ea typeface="+mn-ea"/>
                          <a:cs typeface="+mn-cs"/>
                        </a:rPr>
                        <a:t>SqlDependency</a:t>
                      </a:r>
                      <a:endParaRPr lang="en-US" dirty="0"/>
                    </a:p>
                  </a:txBody>
                  <a:tcPr/>
                </a:tc>
                <a:tc>
                  <a:txBody>
                    <a:bodyPr/>
                    <a:lstStyle/>
                    <a:p>
                      <a:r>
                        <a:rPr kumimoji="0" lang="en-US" b="0" i="0" kern="1200" dirty="0" smtClean="0">
                          <a:solidFill>
                            <a:schemeClr val="dk1"/>
                          </a:solidFill>
                          <a:latin typeface="+mn-lt"/>
                          <a:ea typeface="+mn-ea"/>
                          <a:cs typeface="+mn-cs"/>
                        </a:rPr>
                        <a:t>string</a:t>
                      </a:r>
                      <a:endParaRPr lang="en-US" dirty="0"/>
                    </a:p>
                  </a:txBody>
                  <a:tcPr/>
                </a:tc>
                <a:tc>
                  <a:txBody>
                    <a:bodyPr/>
                    <a:lstStyle/>
                    <a:p>
                      <a:r>
                        <a:rPr kumimoji="0" lang="en-US" b="0" i="0" kern="1200" dirty="0" smtClean="0">
                          <a:solidFill>
                            <a:schemeClr val="dk1"/>
                          </a:solidFill>
                          <a:latin typeface="+mn-lt"/>
                          <a:ea typeface="+mn-ea"/>
                          <a:cs typeface="+mn-cs"/>
                        </a:rPr>
                        <a:t>Specify the database and table name pairs on which the cache content depends on. The cached data will expire automatically when the data changes in the database.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Caching in </a:t>
            </a:r>
            <a:r>
              <a:rPr lang="en-US" dirty="0" err="1" smtClean="0"/>
              <a:t>Asp.Net</a:t>
            </a:r>
            <a:r>
              <a:rPr lang="en-US" dirty="0" smtClean="0"/>
              <a:t> MVC</a:t>
            </a:r>
            <a:endParaRPr lang="en-US" dirty="0"/>
          </a:p>
        </p:txBody>
      </p:sp>
      <p:sp>
        <p:nvSpPr>
          <p:cNvPr id="3" name="Content Placeholder 2"/>
          <p:cNvSpPr>
            <a:spLocks noGrp="1"/>
          </p:cNvSpPr>
          <p:nvPr>
            <p:ph sz="quarter" idx="1"/>
          </p:nvPr>
        </p:nvSpPr>
        <p:spPr/>
        <p:txBody>
          <a:bodyPr>
            <a:noAutofit/>
          </a:bodyPr>
          <a:lstStyle/>
          <a:p>
            <a:r>
              <a:rPr lang="en-US" sz="1800" dirty="0" smtClean="0"/>
              <a:t>Cache Profiles</a:t>
            </a:r>
          </a:p>
          <a:p>
            <a:r>
              <a:rPr lang="en-US" sz="1800" dirty="0" smtClean="0"/>
              <a:t>There is another way of achieving the caching, that is cache profiles, which is nothing but creating a tag in </a:t>
            </a:r>
            <a:r>
              <a:rPr lang="en-US" sz="1800" i="1" dirty="0" smtClean="0"/>
              <a:t>web .</a:t>
            </a:r>
            <a:r>
              <a:rPr lang="en-US" sz="1800" i="1" dirty="0" err="1" smtClean="0"/>
              <a:t>config</a:t>
            </a:r>
            <a:r>
              <a:rPr lang="en-US" sz="1800" dirty="0" smtClean="0"/>
              <a:t> file and apply that for different controllers.</a:t>
            </a:r>
          </a:p>
          <a:p>
            <a:r>
              <a:rPr lang="en-US" sz="1800" dirty="0" smtClean="0"/>
              <a:t> it is easy to make any changes in the cache profile since it is  in the </a:t>
            </a:r>
            <a:r>
              <a:rPr lang="en-US" sz="1800" i="1" dirty="0" err="1" smtClean="0"/>
              <a:t>web.config</a:t>
            </a:r>
            <a:r>
              <a:rPr lang="en-US" sz="1800" dirty="0" smtClean="0"/>
              <a:t> file. Any changes in cache profile will get applied easily. </a:t>
            </a:r>
            <a:endParaRPr lang="en-US" sz="1800" dirty="0" smtClean="0"/>
          </a:p>
          <a:p>
            <a:pPr lvl="1">
              <a:buNone/>
            </a:pPr>
            <a:r>
              <a:rPr lang="en-US" sz="1800" dirty="0" smtClean="0">
                <a:solidFill>
                  <a:srgbClr val="000088"/>
                </a:solidFill>
              </a:rPr>
              <a:t>&lt;caching&gt;</a:t>
            </a:r>
            <a:r>
              <a:rPr lang="en-US" sz="1800" dirty="0" smtClean="0"/>
              <a:t> </a:t>
            </a:r>
            <a:endParaRPr lang="en-US" sz="1800" dirty="0" smtClean="0"/>
          </a:p>
          <a:p>
            <a:pPr lvl="1">
              <a:buNone/>
            </a:pPr>
            <a:r>
              <a:rPr lang="en-US" sz="1800" dirty="0" smtClean="0">
                <a:solidFill>
                  <a:srgbClr val="000088"/>
                </a:solidFill>
              </a:rPr>
              <a:t>&lt;</a:t>
            </a:r>
            <a:r>
              <a:rPr lang="en-US" sz="1800" dirty="0" err="1" smtClean="0">
                <a:solidFill>
                  <a:srgbClr val="000088"/>
                </a:solidFill>
              </a:rPr>
              <a:t>outputCacheSettings</a:t>
            </a:r>
            <a:r>
              <a:rPr lang="en-US" sz="1800" dirty="0" smtClean="0">
                <a:solidFill>
                  <a:srgbClr val="000088"/>
                </a:solidFill>
              </a:rPr>
              <a:t>&gt;</a:t>
            </a:r>
            <a:r>
              <a:rPr lang="en-US" sz="1800" dirty="0" smtClean="0"/>
              <a:t> </a:t>
            </a:r>
            <a:endParaRPr lang="en-US" sz="1800" dirty="0" smtClean="0"/>
          </a:p>
          <a:p>
            <a:pPr lvl="1">
              <a:buNone/>
            </a:pPr>
            <a:r>
              <a:rPr lang="en-US" sz="1800" dirty="0" smtClean="0">
                <a:solidFill>
                  <a:srgbClr val="000088"/>
                </a:solidFill>
              </a:rPr>
              <a:t>&lt;</a:t>
            </a:r>
            <a:r>
              <a:rPr lang="en-US" sz="1800" dirty="0" err="1" smtClean="0">
                <a:solidFill>
                  <a:srgbClr val="000088"/>
                </a:solidFill>
              </a:rPr>
              <a:t>outputCacheProfiles</a:t>
            </a:r>
            <a:r>
              <a:rPr lang="en-US" sz="1800" dirty="0" smtClean="0">
                <a:solidFill>
                  <a:srgbClr val="000088"/>
                </a:solidFill>
              </a:rPr>
              <a:t>&gt;</a:t>
            </a:r>
            <a:r>
              <a:rPr lang="en-US" sz="1800" dirty="0" smtClean="0"/>
              <a:t> </a:t>
            </a:r>
            <a:endParaRPr lang="en-US" sz="1800" dirty="0" smtClean="0"/>
          </a:p>
          <a:p>
            <a:pPr lvl="1">
              <a:buNone/>
            </a:pPr>
            <a:r>
              <a:rPr lang="en-US" sz="1800" dirty="0" smtClean="0">
                <a:solidFill>
                  <a:srgbClr val="000088"/>
                </a:solidFill>
              </a:rPr>
              <a:t>&lt;</a:t>
            </a:r>
            <a:r>
              <a:rPr lang="en-US" sz="1800" dirty="0" smtClean="0">
                <a:solidFill>
                  <a:srgbClr val="000088"/>
                </a:solidFill>
              </a:rPr>
              <a:t>add</a:t>
            </a:r>
            <a:r>
              <a:rPr lang="en-US" sz="1800" dirty="0" smtClean="0"/>
              <a:t> </a:t>
            </a:r>
            <a:r>
              <a:rPr lang="en-US" sz="1800" dirty="0" smtClean="0">
                <a:solidFill>
                  <a:srgbClr val="7F0055"/>
                </a:solidFill>
              </a:rPr>
              <a:t>name</a:t>
            </a:r>
            <a:r>
              <a:rPr lang="en-US" sz="1800" dirty="0" smtClean="0"/>
              <a:t> </a:t>
            </a:r>
            <a:r>
              <a:rPr lang="en-US" sz="1800" dirty="0" smtClean="0">
                <a:solidFill>
                  <a:srgbClr val="666600"/>
                </a:solidFill>
              </a:rPr>
              <a:t>=</a:t>
            </a:r>
            <a:r>
              <a:rPr lang="en-US" sz="1800" dirty="0" smtClean="0"/>
              <a:t> </a:t>
            </a:r>
            <a:r>
              <a:rPr lang="en-US" sz="1800" dirty="0" smtClean="0">
                <a:solidFill>
                  <a:srgbClr val="008800"/>
                </a:solidFill>
              </a:rPr>
              <a:t>"Cache10Min"</a:t>
            </a:r>
            <a:r>
              <a:rPr lang="en-US" sz="1800" dirty="0" smtClean="0"/>
              <a:t> </a:t>
            </a:r>
            <a:r>
              <a:rPr lang="en-US" sz="1800" dirty="0" smtClean="0">
                <a:solidFill>
                  <a:srgbClr val="7F0055"/>
                </a:solidFill>
              </a:rPr>
              <a:t>duration</a:t>
            </a:r>
            <a:r>
              <a:rPr lang="en-US" sz="1800" dirty="0" smtClean="0"/>
              <a:t> </a:t>
            </a:r>
            <a:r>
              <a:rPr lang="en-US" sz="1800" dirty="0" smtClean="0">
                <a:solidFill>
                  <a:srgbClr val="666600"/>
                </a:solidFill>
              </a:rPr>
              <a:t>=</a:t>
            </a:r>
            <a:r>
              <a:rPr lang="en-US" sz="1800" dirty="0" smtClean="0"/>
              <a:t> </a:t>
            </a:r>
            <a:r>
              <a:rPr lang="en-US" sz="1800" dirty="0" smtClean="0">
                <a:solidFill>
                  <a:srgbClr val="008800"/>
                </a:solidFill>
              </a:rPr>
              <a:t>"600"</a:t>
            </a:r>
            <a:r>
              <a:rPr lang="en-US" sz="1800" dirty="0" smtClean="0"/>
              <a:t> </a:t>
            </a:r>
            <a:r>
              <a:rPr lang="en-US" sz="1800" dirty="0" err="1" smtClean="0">
                <a:solidFill>
                  <a:srgbClr val="7F0055"/>
                </a:solidFill>
              </a:rPr>
              <a:t>varyByParam</a:t>
            </a:r>
            <a:r>
              <a:rPr lang="en-US" sz="1800" dirty="0" smtClean="0"/>
              <a:t> </a:t>
            </a:r>
            <a:r>
              <a:rPr lang="en-US" sz="1800" dirty="0" smtClean="0">
                <a:solidFill>
                  <a:srgbClr val="666600"/>
                </a:solidFill>
              </a:rPr>
              <a:t>=</a:t>
            </a:r>
            <a:r>
              <a:rPr lang="en-US" sz="1800" dirty="0" smtClean="0"/>
              <a:t> </a:t>
            </a:r>
            <a:r>
              <a:rPr lang="en-US" sz="1800" dirty="0" smtClean="0">
                <a:solidFill>
                  <a:srgbClr val="008800"/>
                </a:solidFill>
              </a:rPr>
              <a:t>"none"</a:t>
            </a:r>
            <a:r>
              <a:rPr lang="en-US" sz="1800" dirty="0" smtClean="0">
                <a:solidFill>
                  <a:srgbClr val="000088"/>
                </a:solidFill>
              </a:rPr>
              <a:t>/&gt;</a:t>
            </a:r>
            <a:r>
              <a:rPr lang="en-US" sz="1800" dirty="0" smtClean="0"/>
              <a:t> </a:t>
            </a:r>
            <a:r>
              <a:rPr lang="en-US" sz="1800" dirty="0" smtClean="0">
                <a:solidFill>
                  <a:srgbClr val="000088"/>
                </a:solidFill>
              </a:rPr>
              <a:t>&lt;/</a:t>
            </a:r>
            <a:r>
              <a:rPr lang="en-US" sz="1800" dirty="0" err="1" smtClean="0">
                <a:solidFill>
                  <a:srgbClr val="000088"/>
                </a:solidFill>
              </a:rPr>
              <a:t>outputCacheProfiles</a:t>
            </a:r>
            <a:r>
              <a:rPr lang="en-US" sz="1800" dirty="0" smtClean="0">
                <a:solidFill>
                  <a:srgbClr val="000088"/>
                </a:solidFill>
              </a:rPr>
              <a:t>&gt;</a:t>
            </a:r>
            <a:r>
              <a:rPr lang="en-US" sz="1800" dirty="0" smtClean="0"/>
              <a:t> </a:t>
            </a:r>
            <a:endParaRPr lang="en-US" sz="1800" dirty="0" smtClean="0"/>
          </a:p>
          <a:p>
            <a:pPr lvl="1">
              <a:buNone/>
            </a:pPr>
            <a:r>
              <a:rPr lang="en-US" sz="1800" dirty="0" smtClean="0">
                <a:solidFill>
                  <a:srgbClr val="000088"/>
                </a:solidFill>
              </a:rPr>
              <a:t>&lt;/</a:t>
            </a:r>
            <a:r>
              <a:rPr lang="en-US" sz="1800" dirty="0" err="1" smtClean="0">
                <a:solidFill>
                  <a:srgbClr val="000088"/>
                </a:solidFill>
              </a:rPr>
              <a:t>outputCacheSettings</a:t>
            </a:r>
            <a:r>
              <a:rPr lang="en-US" sz="1800" dirty="0" smtClean="0">
                <a:solidFill>
                  <a:srgbClr val="000088"/>
                </a:solidFill>
              </a:rPr>
              <a:t>&gt;</a:t>
            </a:r>
            <a:r>
              <a:rPr lang="en-US" sz="1800" dirty="0" smtClean="0"/>
              <a:t> </a:t>
            </a:r>
            <a:endParaRPr lang="en-US" sz="1800" dirty="0" smtClean="0"/>
          </a:p>
          <a:p>
            <a:pPr lvl="1">
              <a:buNone/>
            </a:pPr>
            <a:r>
              <a:rPr lang="en-US" sz="1800" dirty="0" smtClean="0">
                <a:solidFill>
                  <a:srgbClr val="000088"/>
                </a:solidFill>
              </a:rPr>
              <a:t>&lt;/</a:t>
            </a:r>
            <a:r>
              <a:rPr lang="en-US" sz="1800" dirty="0" smtClean="0">
                <a:solidFill>
                  <a:srgbClr val="000088"/>
                </a:solidFill>
              </a:rPr>
              <a:t>caching&gt;</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2287</TotalTime>
  <Words>531</Words>
  <Application>Microsoft Office PowerPoint</Application>
  <PresentationFormat>On-screen Show (4:3)</PresentationFormat>
  <Paragraphs>65</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Median</vt:lpstr>
      <vt:lpstr>Custom Design</vt:lpstr>
      <vt:lpstr>Caching in Asp.Net MVC</vt:lpstr>
      <vt:lpstr>Caching in Asp.Net MVC</vt:lpstr>
      <vt:lpstr>Caching in Asp.Net MVC</vt:lpstr>
      <vt:lpstr>Caching in Asp.Net MVC</vt:lpstr>
      <vt:lpstr>Caching in Asp.Net MVC</vt:lpstr>
      <vt:lpstr>Caching in Asp.Net MVC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67</cp:revision>
  <dcterms:created xsi:type="dcterms:W3CDTF">2006-08-16T00:00:00Z</dcterms:created>
  <dcterms:modified xsi:type="dcterms:W3CDTF">2016-12-29T03:47:17Z</dcterms:modified>
</cp:coreProperties>
</file>