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347" r:id="rId3"/>
    <p:sldId id="362" r:id="rId4"/>
    <p:sldId id="363" r:id="rId5"/>
    <p:sldId id="364" r:id="rId6"/>
    <p:sldId id="348" r:id="rId7"/>
    <p:sldId id="367" r:id="rId8"/>
    <p:sldId id="368" r:id="rId9"/>
    <p:sldId id="369" r:id="rId10"/>
    <p:sldId id="256" r:id="rId11"/>
    <p:sldId id="257" r:id="rId12"/>
    <p:sldId id="271" r:id="rId13"/>
    <p:sldId id="272" r:id="rId14"/>
    <p:sldId id="273" r:id="rId15"/>
    <p:sldId id="274" r:id="rId16"/>
    <p:sldId id="275" r:id="rId17"/>
    <p:sldId id="260" r:id="rId18"/>
    <p:sldId id="349" r:id="rId19"/>
    <p:sldId id="279" r:id="rId20"/>
    <p:sldId id="337" r:id="rId21"/>
    <p:sldId id="278" r:id="rId22"/>
    <p:sldId id="280" r:id="rId23"/>
    <p:sldId id="281" r:id="rId24"/>
    <p:sldId id="282" r:id="rId25"/>
    <p:sldId id="283" r:id="rId26"/>
    <p:sldId id="284" r:id="rId27"/>
    <p:sldId id="285" r:id="rId28"/>
    <p:sldId id="286" r:id="rId29"/>
    <p:sldId id="287" r:id="rId30"/>
    <p:sldId id="291" r:id="rId31"/>
    <p:sldId id="339" r:id="rId32"/>
    <p:sldId id="366"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91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xmlns=""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11</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12</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13</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14</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15</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Release </a:t>
            </a:r>
            <a:r>
              <a:rPr lang="en-US" dirty="0" err="1" smtClean="0"/>
              <a:t>Condidate</a:t>
            </a:r>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1/24/2017</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5362095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xmlns="" val="363028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xmlns="" val="110483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8888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xmlns="" val="83285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1/24/2017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1/24/2017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1/24/2017</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1/24/2017</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xmlns=""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Asp.Net Web Forms</a:t>
            </a:r>
          </a:p>
        </p:txBody>
      </p:sp>
      <p:sp>
        <p:nvSpPr>
          <p:cNvPr id="3" name="Content Placeholder 2"/>
          <p:cNvSpPr>
            <a:spLocks noGrp="1"/>
          </p:cNvSpPr>
          <p:nvPr>
            <p:ph sz="quarter" idx="1"/>
          </p:nvPr>
        </p:nvSpPr>
        <p:spPr/>
        <p:txBody>
          <a:bodyPr>
            <a:noAutofit/>
          </a:bodyPr>
          <a:lstStyle/>
          <a:p>
            <a:r>
              <a:rPr lang="en-US" sz="1800" dirty="0" smtClean="0"/>
              <a:t>when ASP.NET Webform was so successful, why Microsoft thought of creating ASP.NET MVC. The main problem with ASP.NET Webform is performance.</a:t>
            </a:r>
          </a:p>
          <a:p>
            <a:r>
              <a:rPr lang="en-US" sz="1800" dirty="0" smtClean="0"/>
              <a:t> In web application there are two aspects which define performance:-</a:t>
            </a:r>
          </a:p>
          <a:p>
            <a:r>
              <a:rPr lang="en-US" sz="1800" dirty="0" smtClean="0"/>
              <a:t>Response time: - How fast the server responds to request?.</a:t>
            </a:r>
          </a:p>
          <a:p>
            <a:r>
              <a:rPr lang="en-US" sz="1800" dirty="0" smtClean="0"/>
              <a:t>Bandwidth consumption: - How much data is sent ?.</a:t>
            </a:r>
          </a:p>
          <a:p>
            <a:r>
              <a:rPr lang="en-US" sz="1800" dirty="0" smtClean="0"/>
              <a:t>Response time:  When We did a small load testing experiment of Webform vs. Asp. Net MVC and we found Asp.Net MVC to be twice faster.</a:t>
            </a:r>
          </a:p>
          <a:p>
            <a:r>
              <a:rPr lang="en-US" sz="1800" dirty="0" smtClean="0"/>
              <a:t> In Asp.net Every request there is a conversion logic which runs and converts the server controls to HTML output. This conversion get’s worse and heavy when we have grids, tree view controls Due to this unnecessary conversion the response time get affected. </a:t>
            </a:r>
            <a:br>
              <a:rPr lang="en-US" sz="18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600" dirty="0"/>
          </a:p>
        </p:txBody>
      </p:sp>
      <p:pic>
        <p:nvPicPr>
          <p:cNvPr id="1026" name="Picture 2" descr="C:\Users\Santu\Desktop\Response_time.png"/>
          <p:cNvPicPr>
            <a:picLocks noChangeAspect="1" noChangeArrowheads="1"/>
          </p:cNvPicPr>
          <p:nvPr/>
        </p:nvPicPr>
        <p:blipFill>
          <a:blip r:embed="rId2"/>
          <a:srcRect/>
          <a:stretch>
            <a:fillRect/>
          </a:stretch>
        </p:blipFill>
        <p:spPr bwMode="auto">
          <a:xfrm>
            <a:off x="2286000" y="4953000"/>
            <a:ext cx="2614611" cy="1572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Overview</a:t>
            </a:r>
            <a:endParaRPr lang="en-US" dirty="0"/>
          </a:p>
        </p:txBody>
      </p:sp>
      <p:sp>
        <p:nvSpPr>
          <p:cNvPr id="3" name="Content Placeholder 2"/>
          <p:cNvSpPr>
            <a:spLocks noGrp="1"/>
          </p:cNvSpPr>
          <p:nvPr>
            <p:ph sz="quarter" idx="1"/>
          </p:nvPr>
        </p:nvSpPr>
        <p:spPr/>
        <p:txBody>
          <a:bodyPr>
            <a:normAutofit lnSpcReduction="10000"/>
          </a:bodyPr>
          <a:lstStyle/>
          <a:p>
            <a:r>
              <a:rPr lang="en-US" sz="1800" dirty="0" smtClean="0"/>
              <a:t>Asp.Net MVC request flow</a:t>
            </a:r>
          </a:p>
          <a:p>
            <a:r>
              <a:rPr lang="en-US" sz="1800" dirty="0" smtClean="0"/>
              <a:t>Step 1:- The first hit comes to the controller.</a:t>
            </a:r>
          </a:p>
          <a:p>
            <a:r>
              <a:rPr lang="en-US" sz="1800" dirty="0" smtClean="0"/>
              <a:t>Step 2:- Depending on the action controller creates the object of the model. Model in turn calls the data access layer which fetches data in the model.</a:t>
            </a:r>
          </a:p>
          <a:p>
            <a:r>
              <a:rPr lang="en-US" sz="1800" dirty="0" smtClean="0"/>
              <a:t>Step 3:- This data filled model is then passed to the view for display purpose.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when the user enters a URL in the browser, it goes to the server and calls appropriate controller. Then, the Controller uses the appropriate View and Model and creates the response and sends it back to the user.</a:t>
            </a:r>
          </a:p>
          <a:p>
            <a:endParaRPr lang="en-US" sz="1800" dirty="0" smtClean="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smtClean="0"/>
              <a:t>MVC Flow </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smtClean="0"/>
              <a:t>Step 1</a:t>
            </a:r>
          </a:p>
          <a:p>
            <a:pPr fontAlgn="auto">
              <a:lnSpc>
                <a:spcPct val="90000"/>
              </a:lnSpc>
              <a:spcAft>
                <a:spcPts val="0"/>
              </a:spcAft>
              <a:buFont typeface="Arial" pitchFamily="34" charset="0"/>
              <a:buNone/>
              <a:defRPr/>
            </a:pPr>
            <a:r>
              <a:rPr lang="en-US" sz="2800" dirty="0" smtClean="0"/>
              <a:t>Incoming request directed to </a:t>
            </a:r>
            <a:r>
              <a:rPr lang="en-US" sz="2800" b="1" dirty="0" smtClean="0">
                <a:solidFill>
                  <a:srgbClr val="FF9933"/>
                </a:solidFill>
              </a:rPr>
              <a:t>Controller</a:t>
            </a:r>
          </a:p>
        </p:txBody>
      </p:sp>
    </p:spTree>
    <p:extLst>
      <p:ext uri="{BB962C8B-B14F-4D97-AF65-F5344CB8AC3E}">
        <p14:creationId xmlns:p14="http://schemas.microsoft.com/office/powerpoint/2010/main" xmlns="" val="12873286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smtClean="0">
                <a:cs typeface="Arial" pitchFamily="34" charset="0"/>
              </a:rPr>
              <a:t>Step 2</a:t>
            </a:r>
          </a:p>
          <a:p>
            <a:pPr>
              <a:lnSpc>
                <a:spcPct val="90000"/>
              </a:lnSpc>
              <a:buFont typeface="Arial" pitchFamily="34" charset="0"/>
              <a:buNone/>
            </a:pPr>
            <a:r>
              <a:rPr lang="en-US" sz="2800" b="1" smtClean="0">
                <a:solidFill>
                  <a:srgbClr val="FF9933"/>
                </a:solidFill>
                <a:cs typeface="Arial" pitchFamily="34" charset="0"/>
              </a:rPr>
              <a:t>Controller</a:t>
            </a:r>
            <a:r>
              <a:rPr lang="en-US" sz="2800" smtClean="0">
                <a:cs typeface="Arial" pitchFamily="34" charset="0"/>
              </a:rPr>
              <a:t> processes request and forms a data </a:t>
            </a:r>
            <a:r>
              <a:rPr lang="en-US" sz="2800" b="1" smtClean="0">
                <a:solidFill>
                  <a:srgbClr val="FF9933"/>
                </a:solidFill>
                <a:cs typeface="Arial" pitchFamily="34" charset="0"/>
              </a:rPr>
              <a:t>Model</a:t>
            </a:r>
          </a:p>
        </p:txBody>
      </p:sp>
    </p:spTree>
    <p:extLst>
      <p:ext uri="{BB962C8B-B14F-4D97-AF65-F5344CB8AC3E}">
        <p14:creationId xmlns:p14="http://schemas.microsoft.com/office/powerpoint/2010/main" xmlns="" val="1140050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smtClean="0"/>
              <a:t>Step 3</a:t>
            </a:r>
          </a:p>
          <a:p>
            <a:pPr fontAlgn="auto">
              <a:lnSpc>
                <a:spcPct val="90000"/>
              </a:lnSpc>
              <a:spcAft>
                <a:spcPts val="0"/>
              </a:spcAft>
              <a:buFont typeface="Arial" pitchFamily="34" charset="0"/>
              <a:buNone/>
              <a:defRPr/>
            </a:pPr>
            <a:r>
              <a:rPr lang="en-US" b="1" dirty="0" smtClean="0">
                <a:solidFill>
                  <a:srgbClr val="FF9933"/>
                </a:solidFill>
              </a:rPr>
              <a:t>Model</a:t>
            </a:r>
            <a:r>
              <a:rPr lang="en-US" dirty="0" smtClean="0"/>
              <a:t> is passed to </a:t>
            </a:r>
            <a:r>
              <a:rPr lang="en-US" b="1" dirty="0" smtClean="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xmlns="" val="15713656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smtClean="0"/>
              <a:t>Step 4</a:t>
            </a:r>
          </a:p>
          <a:p>
            <a:pPr fontAlgn="auto">
              <a:lnSpc>
                <a:spcPct val="90000"/>
              </a:lnSpc>
              <a:spcAft>
                <a:spcPts val="0"/>
              </a:spcAft>
              <a:buFont typeface="Arial" pitchFamily="34" charset="0"/>
              <a:buNone/>
              <a:defRPr/>
            </a:pPr>
            <a:r>
              <a:rPr lang="en-US" sz="2800" b="1" dirty="0" smtClean="0">
                <a:solidFill>
                  <a:srgbClr val="FF9933"/>
                </a:solidFill>
              </a:rPr>
              <a:t>View</a:t>
            </a:r>
            <a:r>
              <a:rPr lang="en-US" sz="2800" dirty="0" smtClean="0"/>
              <a:t> transforms </a:t>
            </a:r>
            <a:r>
              <a:rPr lang="en-US" sz="2800" b="1" dirty="0" smtClean="0">
                <a:solidFill>
                  <a:srgbClr val="FF9933"/>
                </a:solidFill>
              </a:rPr>
              <a:t>Model</a:t>
            </a:r>
            <a:r>
              <a:rPr lang="en-US" sz="2800" dirty="0" smtClean="0"/>
              <a:t> into appropriate output format</a:t>
            </a:r>
            <a:endParaRPr lang="en-US" sz="2800" b="1" dirty="0" smtClean="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xmlns="" val="42649253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smtClean="0"/>
              <a:t>Step 5</a:t>
            </a:r>
          </a:p>
          <a:p>
            <a:pPr fontAlgn="auto">
              <a:lnSpc>
                <a:spcPct val="90000"/>
              </a:lnSpc>
              <a:spcAft>
                <a:spcPts val="0"/>
              </a:spcAft>
              <a:buFont typeface="Arial" pitchFamily="34" charset="0"/>
              <a:buNone/>
              <a:defRPr/>
            </a:pPr>
            <a:r>
              <a:rPr lang="en-US" sz="2800" dirty="0" smtClean="0"/>
              <a:t>Response is rendered</a:t>
            </a:r>
            <a:endParaRPr lang="en-US" sz="2800" b="1" dirty="0" smtClean="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525630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History</a:t>
            </a:r>
            <a:endParaRPr lang="en-US" dirty="0"/>
          </a:p>
        </p:txBody>
      </p:sp>
      <p:graphicFrame>
        <p:nvGraphicFramePr>
          <p:cNvPr id="4" name="Content Placeholder 3"/>
          <p:cNvGraphicFramePr>
            <a:graphicFrameLocks noGrp="1"/>
          </p:cNvGraphicFramePr>
          <p:nvPr>
            <p:ph sz="quarter" idx="1"/>
          </p:nvPr>
        </p:nvGraphicFramePr>
        <p:xfrm>
          <a:off x="457200" y="1905001"/>
          <a:ext cx="7921628" cy="4887217"/>
        </p:xfrm>
        <a:graphic>
          <a:graphicData uri="http://schemas.openxmlformats.org/drawingml/2006/table">
            <a:tbl>
              <a:tblPr firstRow="1" bandRow="1">
                <a:tableStyleId>{5C22544A-7EE6-4342-B048-85BDC9FD1C3A}</a:tableStyleId>
              </a:tblPr>
              <a:tblGrid>
                <a:gridCol w="1980407"/>
                <a:gridCol w="1980407"/>
                <a:gridCol w="1980407"/>
                <a:gridCol w="1980407"/>
              </a:tblGrid>
              <a:tr h="643890">
                <a:tc>
                  <a:txBody>
                    <a:bodyPr/>
                    <a:lstStyle/>
                    <a:p>
                      <a:pPr algn="l" fontAlgn="b"/>
                      <a:r>
                        <a:rPr lang="en-US" sz="1800" dirty="0"/>
                        <a:t>MVC Version</a:t>
                      </a:r>
                    </a:p>
                  </a:txBody>
                  <a:tcPr marL="47625" marR="47625" marT="47625" marB="47625" anchor="b"/>
                </a:tc>
                <a:tc>
                  <a:txBody>
                    <a:bodyPr/>
                    <a:lstStyle/>
                    <a:p>
                      <a:pPr algn="l" fontAlgn="b"/>
                      <a:r>
                        <a:rPr lang="en-US" sz="1800"/>
                        <a:t>Visual Studio</a:t>
                      </a:r>
                    </a:p>
                  </a:txBody>
                  <a:tcPr marL="47625" marR="47625" marT="47625" marB="47625" anchor="b"/>
                </a:tc>
                <a:tc>
                  <a:txBody>
                    <a:bodyPr/>
                    <a:lstStyle/>
                    <a:p>
                      <a:pPr algn="l" fontAlgn="b"/>
                      <a:r>
                        <a:rPr lang="en-US" sz="1800"/>
                        <a:t>.Net Version</a:t>
                      </a:r>
                    </a:p>
                  </a:txBody>
                  <a:tcPr marL="47625" marR="47625" marT="47625" marB="47625" anchor="b"/>
                </a:tc>
                <a:tc>
                  <a:txBody>
                    <a:bodyPr/>
                    <a:lstStyle/>
                    <a:p>
                      <a:pPr algn="l" fontAlgn="b"/>
                      <a:r>
                        <a:rPr lang="en-US" sz="1800"/>
                        <a:t>Release date</a:t>
                      </a:r>
                    </a:p>
                  </a:txBody>
                  <a:tcPr marL="47625" marR="47625" marT="47625" marB="47625" anchor="b"/>
                </a:tc>
              </a:tr>
              <a:tr h="643890">
                <a:tc>
                  <a:txBody>
                    <a:bodyPr/>
                    <a:lstStyle/>
                    <a:p>
                      <a:pPr fontAlgn="t"/>
                      <a:r>
                        <a:rPr lang="en-US" sz="1800"/>
                        <a:t>MVC 1.0</a:t>
                      </a:r>
                    </a:p>
                  </a:txBody>
                  <a:tcPr marL="47625" marR="47625" marT="47625" marB="47625"/>
                </a:tc>
                <a:tc>
                  <a:txBody>
                    <a:bodyPr/>
                    <a:lstStyle/>
                    <a:p>
                      <a:pPr fontAlgn="t"/>
                      <a:r>
                        <a:rPr lang="en-US" sz="1800"/>
                        <a:t>VS2008</a:t>
                      </a:r>
                    </a:p>
                  </a:txBody>
                  <a:tcPr marL="47625" marR="47625" marT="47625" marB="47625"/>
                </a:tc>
                <a:tc>
                  <a:txBody>
                    <a:bodyPr/>
                    <a:lstStyle/>
                    <a:p>
                      <a:pPr fontAlgn="t"/>
                      <a:r>
                        <a:rPr lang="en-US" sz="1800"/>
                        <a:t>.Net 3.5</a:t>
                      </a:r>
                    </a:p>
                  </a:txBody>
                  <a:tcPr marL="47625" marR="47625" marT="47625" marB="47625"/>
                </a:tc>
                <a:tc>
                  <a:txBody>
                    <a:bodyPr/>
                    <a:lstStyle/>
                    <a:p>
                      <a:pPr fontAlgn="t"/>
                      <a:r>
                        <a:rPr lang="en-US" sz="1800"/>
                        <a:t>13-Mar-2009</a:t>
                      </a:r>
                    </a:p>
                  </a:txBody>
                  <a:tcPr marL="47625" marR="47625" marT="47625" marB="47625"/>
                </a:tc>
              </a:tr>
              <a:tr h="643890">
                <a:tc>
                  <a:txBody>
                    <a:bodyPr/>
                    <a:lstStyle/>
                    <a:p>
                      <a:pPr fontAlgn="t"/>
                      <a:r>
                        <a:rPr lang="en-US" sz="1800"/>
                        <a:t>MVC 2.0</a:t>
                      </a:r>
                    </a:p>
                  </a:txBody>
                  <a:tcPr marL="47625" marR="47625" marT="47625" marB="47625"/>
                </a:tc>
                <a:tc>
                  <a:txBody>
                    <a:bodyPr/>
                    <a:lstStyle/>
                    <a:p>
                      <a:pPr fontAlgn="t"/>
                      <a:r>
                        <a:rPr lang="en-US" sz="1800"/>
                        <a:t>VS 2008,</a:t>
                      </a:r>
                    </a:p>
                  </a:txBody>
                  <a:tcPr marL="47625" marR="47625" marT="47625" marB="47625"/>
                </a:tc>
                <a:tc>
                  <a:txBody>
                    <a:bodyPr/>
                    <a:lstStyle/>
                    <a:p>
                      <a:pPr fontAlgn="t"/>
                      <a:r>
                        <a:rPr lang="en-US" sz="1800"/>
                        <a:t>.Net 3.5/4.0</a:t>
                      </a:r>
                    </a:p>
                  </a:txBody>
                  <a:tcPr marL="47625" marR="47625" marT="47625" marB="47625"/>
                </a:tc>
                <a:tc>
                  <a:txBody>
                    <a:bodyPr/>
                    <a:lstStyle/>
                    <a:p>
                      <a:pPr fontAlgn="t"/>
                      <a:r>
                        <a:rPr lang="en-US" sz="1800"/>
                        <a:t>10-Mar-2010</a:t>
                      </a:r>
                    </a:p>
                  </a:txBody>
                  <a:tcPr marL="47625" marR="47625" marT="47625" marB="47625"/>
                </a:tc>
              </a:tr>
              <a:tr h="643890">
                <a:tc>
                  <a:txBody>
                    <a:bodyPr/>
                    <a:lstStyle/>
                    <a:p>
                      <a:pPr fontAlgn="t"/>
                      <a:r>
                        <a:rPr lang="en-US" sz="1800"/>
                        <a:t>MVC 3.0</a:t>
                      </a:r>
                    </a:p>
                  </a:txBody>
                  <a:tcPr marL="47625" marR="47625" marT="47625" marB="47625"/>
                </a:tc>
                <a:tc>
                  <a:txBody>
                    <a:bodyPr/>
                    <a:lstStyle/>
                    <a:p>
                      <a:pPr fontAlgn="t"/>
                      <a:r>
                        <a:rPr lang="en-US" sz="1800"/>
                        <a:t>VS 2010</a:t>
                      </a:r>
                    </a:p>
                  </a:txBody>
                  <a:tcPr marL="47625" marR="47625" marT="47625" marB="47625"/>
                </a:tc>
                <a:tc>
                  <a:txBody>
                    <a:bodyPr/>
                    <a:lstStyle/>
                    <a:p>
                      <a:pPr fontAlgn="t"/>
                      <a:r>
                        <a:rPr lang="en-US" sz="1800"/>
                        <a:t>.Net 4.0</a:t>
                      </a:r>
                    </a:p>
                  </a:txBody>
                  <a:tcPr marL="47625" marR="47625" marT="47625" marB="47625"/>
                </a:tc>
                <a:tc>
                  <a:txBody>
                    <a:bodyPr/>
                    <a:lstStyle/>
                    <a:p>
                      <a:pPr fontAlgn="t"/>
                      <a:r>
                        <a:rPr lang="en-US" sz="1800"/>
                        <a:t>13-Jan-2011</a:t>
                      </a:r>
                    </a:p>
                  </a:txBody>
                  <a:tcPr marL="47625" marR="47625" marT="47625" marB="47625"/>
                </a:tc>
              </a:tr>
              <a:tr h="918210">
                <a:tc>
                  <a:txBody>
                    <a:bodyPr/>
                    <a:lstStyle/>
                    <a:p>
                      <a:pPr fontAlgn="t"/>
                      <a:r>
                        <a:rPr lang="en-US" sz="1800"/>
                        <a:t>MVC 4.0</a:t>
                      </a:r>
                    </a:p>
                  </a:txBody>
                  <a:tcPr marL="47625" marR="47625" marT="47625" marB="47625"/>
                </a:tc>
                <a:tc>
                  <a:txBody>
                    <a:bodyPr/>
                    <a:lstStyle/>
                    <a:p>
                      <a:pPr fontAlgn="t"/>
                      <a:r>
                        <a:rPr lang="sv-SE" sz="1800"/>
                        <a:t>VS 2010 SP1,</a:t>
                      </a:r>
                      <a:br>
                        <a:rPr lang="sv-SE" sz="1800"/>
                      </a:br>
                      <a:r>
                        <a:rPr lang="sv-SE" sz="1800"/>
                        <a:t>VS 2012</a:t>
                      </a:r>
                    </a:p>
                  </a:txBody>
                  <a:tcPr marL="47625" marR="47625" marT="47625" marB="47625"/>
                </a:tc>
                <a:tc>
                  <a:txBody>
                    <a:bodyPr/>
                    <a:lstStyle/>
                    <a:p>
                      <a:pPr fontAlgn="t"/>
                      <a:r>
                        <a:rPr lang="en-US" sz="1800"/>
                        <a:t>.NET 4.0/4.5</a:t>
                      </a:r>
                    </a:p>
                  </a:txBody>
                  <a:tcPr marL="47625" marR="47625" marT="47625" marB="47625"/>
                </a:tc>
                <a:tc>
                  <a:txBody>
                    <a:bodyPr/>
                    <a:lstStyle/>
                    <a:p>
                      <a:pPr fontAlgn="t"/>
                      <a:r>
                        <a:rPr lang="en-US" sz="1800"/>
                        <a:t>15-Aug-2012</a:t>
                      </a:r>
                    </a:p>
                  </a:txBody>
                  <a:tcPr marL="47625" marR="47625" marT="47625" marB="47625"/>
                </a:tc>
              </a:tr>
              <a:tr h="643890">
                <a:tc>
                  <a:txBody>
                    <a:bodyPr/>
                    <a:lstStyle/>
                    <a:p>
                      <a:pPr fontAlgn="t"/>
                      <a:r>
                        <a:rPr lang="en-US" sz="1800"/>
                        <a:t>MVC 5.0</a:t>
                      </a:r>
                    </a:p>
                  </a:txBody>
                  <a:tcPr marL="47625" marR="47625" marT="47625" marB="47625"/>
                </a:tc>
                <a:tc>
                  <a:txBody>
                    <a:bodyPr/>
                    <a:lstStyle/>
                    <a:p>
                      <a:pPr fontAlgn="t"/>
                      <a:r>
                        <a:rPr lang="en-US" sz="1800"/>
                        <a:t>VS 2013</a:t>
                      </a:r>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a:t>17-oct-2013</a:t>
                      </a:r>
                    </a:p>
                  </a:txBody>
                  <a:tcPr marL="47625" marR="47625" marT="47625" marB="47625"/>
                </a:tc>
              </a:tr>
              <a:tr h="749557">
                <a:tc>
                  <a:txBody>
                    <a:bodyPr/>
                    <a:lstStyle/>
                    <a:p>
                      <a:pPr fontAlgn="t"/>
                      <a:r>
                        <a:rPr lang="en-US" sz="1800" b="0" dirty="0"/>
                        <a:t>MVC </a:t>
                      </a:r>
                      <a:r>
                        <a:rPr lang="en-US" sz="1800" b="0" dirty="0" smtClean="0"/>
                        <a:t>6.0 rc1</a:t>
                      </a:r>
                      <a:endParaRPr lang="en-US" sz="1800" b="0" dirty="0"/>
                    </a:p>
                  </a:txBody>
                  <a:tcPr marL="47625" marR="47625" marT="47625" marB="47625"/>
                </a:tc>
                <a:tc>
                  <a:txBody>
                    <a:bodyPr/>
                    <a:lstStyle/>
                    <a:p>
                      <a:pPr fontAlgn="t"/>
                      <a:r>
                        <a:rPr lang="en-US" sz="1800" dirty="0"/>
                        <a:t>VS </a:t>
                      </a:r>
                      <a:r>
                        <a:rPr lang="en-US" sz="1800" dirty="0" smtClean="0"/>
                        <a:t>2015</a:t>
                      </a:r>
                      <a:endParaRPr lang="en-US" sz="1800" dirty="0"/>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dirty="0" smtClean="0"/>
                        <a:t>18-nov-2015</a:t>
                      </a:r>
                      <a:endParaRPr lang="en-US" sz="1800" dirty="0"/>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1.0</a:t>
            </a:r>
          </a:p>
          <a:p>
            <a:pPr lvl="1"/>
            <a:r>
              <a:rPr lang="en-US" sz="1600" dirty="0" smtClean="0"/>
              <a:t>MVC architecture with </a:t>
            </a:r>
            <a:r>
              <a:rPr lang="en-US" sz="1600" dirty="0" err="1" smtClean="0"/>
              <a:t>webform</a:t>
            </a:r>
            <a:r>
              <a:rPr lang="en-US" sz="1600" dirty="0" smtClean="0"/>
              <a:t> engine</a:t>
            </a:r>
          </a:p>
          <a:p>
            <a:pPr lvl="1"/>
            <a:r>
              <a:rPr lang="en-US" sz="1600" dirty="0" smtClean="0"/>
              <a:t>Routing</a:t>
            </a:r>
          </a:p>
          <a:p>
            <a:pPr lvl="1"/>
            <a:r>
              <a:rPr lang="en-US" sz="1600" dirty="0" smtClean="0"/>
              <a:t>HTML Helpers</a:t>
            </a:r>
          </a:p>
          <a:p>
            <a:pPr lvl="1"/>
            <a:r>
              <a:rPr lang="en-US" sz="1600" dirty="0" smtClean="0"/>
              <a:t>Ajax Helpers</a:t>
            </a:r>
          </a:p>
          <a:p>
            <a:r>
              <a:rPr lang="en-US" sz="1600" dirty="0" smtClean="0"/>
              <a:t>MVC 2.0</a:t>
            </a:r>
          </a:p>
          <a:p>
            <a:pPr lvl="1"/>
            <a:r>
              <a:rPr lang="en-US" sz="1600" dirty="0" smtClean="0"/>
              <a:t>Html helper methods with lambda expression</a:t>
            </a:r>
          </a:p>
          <a:p>
            <a:pPr lvl="1"/>
            <a:r>
              <a:rPr lang="en-US" sz="1600" dirty="0" err="1" smtClean="0"/>
              <a:t>DataAnnotations</a:t>
            </a:r>
            <a:r>
              <a:rPr lang="en-US" sz="1600" dirty="0" smtClean="0"/>
              <a:t> attributes</a:t>
            </a:r>
          </a:p>
          <a:p>
            <a:pPr lvl="1"/>
            <a:r>
              <a:rPr lang="en-US" sz="1600" dirty="0" smtClean="0"/>
              <a:t>Client side validation</a:t>
            </a:r>
          </a:p>
          <a:p>
            <a:pPr lvl="1"/>
            <a:r>
              <a:rPr lang="en-US" sz="1600" dirty="0" smtClean="0"/>
              <a:t>Custom template</a:t>
            </a:r>
          </a:p>
          <a:p>
            <a:pPr lvl="1"/>
            <a:r>
              <a:rPr lang="en-US" sz="1600" dirty="0" smtClean="0"/>
              <a:t>Scaffolding</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3.0</a:t>
            </a:r>
          </a:p>
          <a:p>
            <a:pPr lvl="1"/>
            <a:r>
              <a:rPr lang="en-US" sz="1600" dirty="0" smtClean="0"/>
              <a:t>New Project Templates having support for HTML 5 and CSS 3.</a:t>
            </a:r>
          </a:p>
          <a:p>
            <a:pPr lvl="1"/>
            <a:r>
              <a:rPr lang="en-US" sz="1600" dirty="0" smtClean="0"/>
              <a:t>Improved Model validation.</a:t>
            </a:r>
          </a:p>
          <a:p>
            <a:pPr lvl="1"/>
            <a:r>
              <a:rPr lang="en-US" sz="1600" dirty="0" smtClean="0"/>
              <a:t>Razor View Engine introduced with a bundle of new features.</a:t>
            </a:r>
          </a:p>
          <a:p>
            <a:pPr lvl="1"/>
            <a:r>
              <a:rPr lang="en-US" sz="1600" dirty="0" smtClean="0"/>
              <a:t>Razor view engine</a:t>
            </a:r>
          </a:p>
          <a:p>
            <a:pPr lvl="1"/>
            <a:r>
              <a:rPr lang="en-US" sz="1600" dirty="0" smtClean="0"/>
              <a:t>Global filters</a:t>
            </a:r>
          </a:p>
          <a:p>
            <a:pPr lvl="1"/>
            <a:r>
              <a:rPr lang="en-US" sz="1600" dirty="0" smtClean="0"/>
              <a:t>Partial page output caching.</a:t>
            </a:r>
          </a:p>
          <a:p>
            <a:pPr lvl="1"/>
            <a:r>
              <a:rPr lang="en-US" sz="1600" dirty="0" smtClean="0"/>
              <a:t>Controller improvements like </a:t>
            </a:r>
            <a:r>
              <a:rPr lang="en-US" sz="1600" dirty="0" err="1" smtClean="0"/>
              <a:t>ViewBag</a:t>
            </a:r>
            <a:r>
              <a:rPr lang="en-US" sz="1600" dirty="0" smtClean="0"/>
              <a:t> dynamic property and </a:t>
            </a:r>
            <a:r>
              <a:rPr lang="en-US" sz="1600" dirty="0" err="1" smtClean="0"/>
              <a:t>ActionResults</a:t>
            </a:r>
            <a:r>
              <a:rPr lang="en-US" sz="1600" dirty="0" smtClean="0"/>
              <a:t> Types etc.</a:t>
            </a:r>
          </a:p>
          <a:p>
            <a:r>
              <a:rPr lang="en-US" sz="1600" dirty="0" smtClean="0"/>
              <a:t>MVC 4.0</a:t>
            </a:r>
          </a:p>
          <a:p>
            <a:pPr lvl="1"/>
            <a:r>
              <a:rPr lang="en-US" sz="1600" dirty="0" smtClean="0"/>
              <a:t>ASP.NET Web API, a framework that simplifies the creation of HTTP services and serving a wide range of clients</a:t>
            </a:r>
          </a:p>
          <a:p>
            <a:pPr lvl="1"/>
            <a:r>
              <a:rPr lang="en-US" sz="1600" dirty="0" smtClean="0"/>
              <a:t>Based on </a:t>
            </a:r>
            <a:r>
              <a:rPr lang="en-US" sz="1600" dirty="0" err="1" smtClean="0"/>
              <a:t>jQuery</a:t>
            </a:r>
            <a:r>
              <a:rPr lang="en-US" sz="1600" dirty="0" smtClean="0"/>
              <a:t> Mobile, new Mobile Project Template introduced.</a:t>
            </a:r>
          </a:p>
          <a:p>
            <a:pPr lvl="1"/>
            <a:r>
              <a:rPr lang="en-US" sz="1600" dirty="0" smtClean="0"/>
              <a:t>Bundling and </a:t>
            </a:r>
            <a:r>
              <a:rPr lang="en-US" sz="1600" dirty="0" err="1" smtClean="0"/>
              <a:t>minification</a:t>
            </a:r>
            <a:endParaRPr lang="en-US" sz="1600" dirty="0" smtClean="0"/>
          </a:p>
          <a:p>
            <a:pPr lvl="1"/>
            <a:r>
              <a:rPr lang="en-US" sz="1600" dirty="0" smtClean="0"/>
              <a:t>Support for Windows Azure SDK</a:t>
            </a:r>
          </a:p>
          <a:p>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5.0</a:t>
            </a:r>
          </a:p>
          <a:p>
            <a:pPr lvl="1"/>
            <a:r>
              <a:rPr lang="en-US" sz="1600" dirty="0" smtClean="0"/>
              <a:t>Authentication filters</a:t>
            </a:r>
          </a:p>
          <a:p>
            <a:pPr lvl="1"/>
            <a:r>
              <a:rPr lang="en-US" sz="1600" dirty="0" smtClean="0"/>
              <a:t>Bootstrap support</a:t>
            </a:r>
          </a:p>
          <a:p>
            <a:pPr lvl="1"/>
            <a:r>
              <a:rPr lang="en-US" sz="1600" dirty="0" smtClean="0"/>
              <a:t>New scaffolding items</a:t>
            </a:r>
          </a:p>
          <a:p>
            <a:pPr lvl="1"/>
            <a:r>
              <a:rPr lang="en-US" sz="1600" dirty="0" smtClean="0"/>
              <a:t>Attribute based routing</a:t>
            </a:r>
          </a:p>
          <a:p>
            <a:r>
              <a:rPr lang="en-US" sz="1600" dirty="0" smtClean="0"/>
              <a:t>MVC 6.0</a:t>
            </a:r>
          </a:p>
          <a:p>
            <a:pPr lvl="1"/>
            <a:r>
              <a:rPr lang="en-US" sz="1600" dirty="0" smtClean="0"/>
              <a:t>Single Programming Model for ASP.NET MVC and ASP.NET Web API.</a:t>
            </a:r>
          </a:p>
          <a:p>
            <a:pPr lvl="1"/>
            <a:r>
              <a:rPr lang="en-US" sz="1600" dirty="0" smtClean="0"/>
              <a:t>Optimized for Cloud Computing.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Asp.Net Web Forms</a:t>
            </a:r>
          </a:p>
        </p:txBody>
      </p:sp>
      <p:sp>
        <p:nvSpPr>
          <p:cNvPr id="3" name="Content Placeholder 2"/>
          <p:cNvSpPr>
            <a:spLocks noGrp="1"/>
          </p:cNvSpPr>
          <p:nvPr>
            <p:ph sz="quarter" idx="1"/>
          </p:nvPr>
        </p:nvSpPr>
        <p:spPr/>
        <p:txBody>
          <a:bodyPr>
            <a:noAutofit/>
          </a:bodyPr>
          <a:lstStyle/>
          <a:p>
            <a:r>
              <a:rPr lang="en-US" sz="1800" dirty="0" smtClean="0"/>
              <a:t>Bandwidth consumption</a:t>
            </a:r>
          </a:p>
          <a:p>
            <a:r>
              <a:rPr lang="en-US" sz="1800" dirty="0" err="1" smtClean="0"/>
              <a:t>Viewstate</a:t>
            </a:r>
            <a:r>
              <a:rPr lang="en-US" sz="1800" dirty="0" smtClean="0"/>
              <a:t> has been a very dear and near friend of ASP.NET developers for past many years because it automatically saves states between post backs and reduces our development time. But this reduction in development time comes at a huge cost ,</a:t>
            </a:r>
            <a:r>
              <a:rPr lang="en-US" sz="1800" dirty="0" err="1" smtClean="0"/>
              <a:t>viewstate</a:t>
            </a:r>
            <a:r>
              <a:rPr lang="en-US" sz="1800" dirty="0" smtClean="0"/>
              <a:t> increases the page size considerably. In this load test we found </a:t>
            </a:r>
            <a:r>
              <a:rPr lang="en-US" sz="1800" dirty="0" err="1" smtClean="0"/>
              <a:t>viewstate</a:t>
            </a:r>
            <a:r>
              <a:rPr lang="en-US" sz="1800" dirty="0" smtClean="0"/>
              <a:t> increases the page size twice as compared to Asp.Net MVC.</a:t>
            </a:r>
          </a:p>
          <a:p>
            <a:r>
              <a:rPr lang="en-US" sz="1800" dirty="0" smtClean="0"/>
              <a:t>Less Control over HTML:  In Web Forms many times we are not sure about what html we will get at the end making integration with JavaScript frameworks like </a:t>
            </a:r>
            <a:r>
              <a:rPr lang="en-US" sz="1800" dirty="0" err="1" smtClean="0"/>
              <a:t>jQuery</a:t>
            </a:r>
            <a:r>
              <a:rPr lang="en-US" sz="1800" dirty="0" smtClean="0"/>
              <a:t> a difficult task</a:t>
            </a:r>
          </a:p>
          <a:p>
            <a:r>
              <a:rPr lang="en-US" sz="1800" dirty="0" smtClean="0"/>
              <a:t>Less support for parallel development:  ASPX page are tightly coupled with code behind files. So it’s not possible that 2 different developers are working on one section (one on aspx and one on code behind) at same time.</a:t>
            </a:r>
          </a:p>
          <a:p>
            <a:r>
              <a:rPr lang="en-US" sz="1800" dirty="0" smtClean="0"/>
              <a:t>Unit Testing</a:t>
            </a:r>
          </a:p>
          <a:p>
            <a:r>
              <a:rPr lang="en-US" sz="1800" dirty="0" smtClean="0"/>
              <a:t>very difficult to do unit testing, because you cannot instantiate behind code straight forward in Asp.net		</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endParaRPr lang="en-US" sz="1600" dirty="0"/>
          </a:p>
        </p:txBody>
      </p:sp>
      <p:pic>
        <p:nvPicPr>
          <p:cNvPr id="3074" name="Picture 2" descr="C:\Users\Santu\Desktop\c1.PNG"/>
          <p:cNvPicPr>
            <a:picLocks noChangeAspect="1" noChangeArrowheads="1"/>
          </p:cNvPicPr>
          <p:nvPr/>
        </p:nvPicPr>
        <p:blipFill>
          <a:blip r:embed="rId2"/>
          <a:srcRect/>
          <a:stretch>
            <a:fillRect/>
          </a:stretch>
        </p:blipFill>
        <p:spPr bwMode="auto">
          <a:xfrm>
            <a:off x="152402" y="1734189"/>
            <a:ext cx="8991599" cy="48190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err="1" smtClean="0"/>
              <a:t>App_Data</a:t>
            </a:r>
            <a:r>
              <a:rPr lang="en-US" sz="1600" dirty="0" smtClean="0"/>
              <a:t>:</a:t>
            </a:r>
          </a:p>
          <a:p>
            <a:r>
              <a:rPr lang="en-US" sz="1600" dirty="0" err="1" smtClean="0"/>
              <a:t>App_Data</a:t>
            </a:r>
            <a:r>
              <a:rPr lang="en-US" sz="1600" dirty="0" smtClean="0"/>
              <a:t> folder can contain application data files like </a:t>
            </a:r>
            <a:r>
              <a:rPr lang="en-US" sz="1600" dirty="0" err="1" smtClean="0"/>
              <a:t>LocalDB</a:t>
            </a:r>
            <a:r>
              <a:rPr lang="en-US" sz="1600" dirty="0" smtClean="0"/>
              <a:t>, .</a:t>
            </a:r>
            <a:r>
              <a:rPr lang="en-US" sz="1600" dirty="0" err="1" smtClean="0"/>
              <a:t>mdf</a:t>
            </a:r>
            <a:r>
              <a:rPr lang="en-US" sz="1600" dirty="0" smtClean="0"/>
              <a:t> files, xml files and other data related files. IIS will never serve files from </a:t>
            </a:r>
            <a:r>
              <a:rPr lang="en-US" sz="1600" dirty="0" err="1" smtClean="0"/>
              <a:t>App_Data</a:t>
            </a:r>
            <a:r>
              <a:rPr lang="en-US" sz="1600" dirty="0" smtClean="0"/>
              <a:t> folder.</a:t>
            </a:r>
          </a:p>
          <a:p>
            <a:r>
              <a:rPr lang="en-US" sz="1600" dirty="0" err="1" smtClean="0"/>
              <a:t>App_Start</a:t>
            </a:r>
            <a:r>
              <a:rPr lang="en-US" sz="1600" dirty="0" smtClean="0"/>
              <a:t>:</a:t>
            </a:r>
          </a:p>
          <a:p>
            <a:r>
              <a:rPr lang="en-US" sz="1600" dirty="0" err="1" smtClean="0"/>
              <a:t>App_Start</a:t>
            </a:r>
            <a:r>
              <a:rPr lang="en-US" sz="1600" dirty="0" smtClean="0"/>
              <a:t> folder can contain class files which will be executed when the application starts. Typically, these would be </a:t>
            </a:r>
            <a:r>
              <a:rPr lang="en-US" sz="1600" dirty="0" err="1" smtClean="0"/>
              <a:t>config</a:t>
            </a:r>
            <a:r>
              <a:rPr lang="en-US" sz="1600" dirty="0" smtClean="0"/>
              <a:t> files like </a:t>
            </a:r>
            <a:r>
              <a:rPr lang="en-US" sz="1600" dirty="0" err="1" smtClean="0"/>
              <a:t>AuthConfig.cs</a:t>
            </a:r>
            <a:r>
              <a:rPr lang="en-US" sz="1600" dirty="0" smtClean="0"/>
              <a:t>, </a:t>
            </a:r>
            <a:r>
              <a:rPr lang="en-US" sz="1600" dirty="0" err="1" smtClean="0"/>
              <a:t>BundleConfig.cs</a:t>
            </a:r>
            <a:r>
              <a:rPr lang="en-US" sz="1600" dirty="0" smtClean="0"/>
              <a:t>, </a:t>
            </a:r>
            <a:r>
              <a:rPr lang="en-US" sz="1600" dirty="0" err="1" smtClean="0"/>
              <a:t>FilterConfig.cs</a:t>
            </a:r>
            <a:r>
              <a:rPr lang="en-US" sz="1600" dirty="0" smtClean="0"/>
              <a:t>, </a:t>
            </a:r>
            <a:r>
              <a:rPr lang="en-US" sz="1600" dirty="0" err="1" smtClean="0"/>
              <a:t>RouteConfig.cs</a:t>
            </a:r>
            <a:r>
              <a:rPr lang="en-US" sz="1600" dirty="0" smtClean="0"/>
              <a:t> etc. MVC 5 includes </a:t>
            </a:r>
            <a:r>
              <a:rPr lang="en-US" sz="1600" dirty="0" err="1" smtClean="0"/>
              <a:t>BundleConfig.cs</a:t>
            </a:r>
            <a:r>
              <a:rPr lang="en-US" sz="1600" dirty="0" smtClean="0"/>
              <a:t>, </a:t>
            </a:r>
            <a:r>
              <a:rPr lang="en-US" sz="1600" dirty="0" err="1" smtClean="0"/>
              <a:t>FilterConfig.cs</a:t>
            </a:r>
            <a:r>
              <a:rPr lang="en-US" sz="1600" dirty="0" smtClean="0"/>
              <a:t> and </a:t>
            </a:r>
            <a:r>
              <a:rPr lang="en-US" sz="1600" dirty="0" err="1" smtClean="0"/>
              <a:t>RouteConfig.cs</a:t>
            </a:r>
            <a:r>
              <a:rPr lang="en-US" sz="1600" dirty="0" smtClean="0"/>
              <a:t> by default. We will see significance of these files later.</a:t>
            </a:r>
          </a:p>
          <a:p>
            <a:endParaRPr lang="en-US" sz="1600" dirty="0"/>
          </a:p>
        </p:txBody>
      </p:sp>
      <p:pic>
        <p:nvPicPr>
          <p:cNvPr id="4098" name="Picture 2" descr="C:\Users\Santu\Desktop\c2.PNG"/>
          <p:cNvPicPr>
            <a:picLocks noChangeAspect="1" noChangeArrowheads="1"/>
          </p:cNvPicPr>
          <p:nvPr/>
        </p:nvPicPr>
        <p:blipFill>
          <a:blip r:embed="rId2"/>
          <a:srcRect/>
          <a:stretch>
            <a:fillRect/>
          </a:stretch>
        </p:blipFill>
        <p:spPr bwMode="auto">
          <a:xfrm>
            <a:off x="1600201" y="4038601"/>
            <a:ext cx="5075899" cy="19954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Content:</a:t>
            </a:r>
          </a:p>
          <a:p>
            <a:r>
              <a:rPr lang="en-US" sz="1600" dirty="0" smtClean="0"/>
              <a:t>Content folder contains static files like </a:t>
            </a:r>
            <a:r>
              <a:rPr lang="en-US" sz="1600" dirty="0" err="1" smtClean="0"/>
              <a:t>css</a:t>
            </a:r>
            <a:r>
              <a:rPr lang="en-US" sz="1600" dirty="0" smtClean="0"/>
              <a:t> files, images and icons files. MVC 5 application includes bootstrap.css, </a:t>
            </a:r>
            <a:r>
              <a:rPr lang="en-US" sz="1600" dirty="0" err="1" smtClean="0"/>
              <a:t>bootstrap.min.css</a:t>
            </a:r>
            <a:r>
              <a:rPr lang="en-US" sz="1600" dirty="0" smtClean="0"/>
              <a:t> and Site.css by default.</a:t>
            </a:r>
          </a:p>
          <a:p>
            <a:endParaRPr lang="en-US" sz="1600" dirty="0" smtClean="0"/>
          </a:p>
          <a:p>
            <a:endParaRPr lang="en-US" sz="1600" dirty="0" smtClean="0"/>
          </a:p>
          <a:p>
            <a:endParaRPr lang="en-US" sz="1600" dirty="0" smtClean="0"/>
          </a:p>
          <a:p>
            <a:pPr>
              <a:buNone/>
            </a:pPr>
            <a:endParaRPr lang="en-US" sz="1600" dirty="0" smtClean="0"/>
          </a:p>
          <a:p>
            <a:r>
              <a:rPr lang="en-US" sz="1600" dirty="0" smtClean="0"/>
              <a:t>Controllers:</a:t>
            </a:r>
          </a:p>
          <a:p>
            <a:r>
              <a:rPr lang="en-US" sz="1600" dirty="0" smtClean="0"/>
              <a:t>Controllers folder contains class files for the controllers. Controllers handles users' request and returns a response. MVC requires the name of all controller files to end with "Controller". </a:t>
            </a:r>
          </a:p>
          <a:p>
            <a:endParaRPr lang="en-US" sz="1600" dirty="0" smtClean="0"/>
          </a:p>
          <a:p>
            <a:endParaRPr lang="en-US" sz="1600" dirty="0"/>
          </a:p>
        </p:txBody>
      </p:sp>
      <p:pic>
        <p:nvPicPr>
          <p:cNvPr id="5122" name="Picture 2" descr="C:\Users\Santu\Desktop\c3.PNG"/>
          <p:cNvPicPr>
            <a:picLocks noChangeAspect="1" noChangeArrowheads="1"/>
          </p:cNvPicPr>
          <p:nvPr/>
        </p:nvPicPr>
        <p:blipFill>
          <a:blip r:embed="rId2"/>
          <a:srcRect/>
          <a:stretch>
            <a:fillRect/>
          </a:stretch>
        </p:blipFill>
        <p:spPr bwMode="auto">
          <a:xfrm>
            <a:off x="3200400" y="2743200"/>
            <a:ext cx="2950464" cy="1219200"/>
          </a:xfrm>
          <a:prstGeom prst="rect">
            <a:avLst/>
          </a:prstGeom>
          <a:noFill/>
        </p:spPr>
      </p:pic>
      <p:pic>
        <p:nvPicPr>
          <p:cNvPr id="5123" name="Picture 3" descr="C:\Users\Santu\Desktop\c5.PNG"/>
          <p:cNvPicPr>
            <a:picLocks noChangeAspect="1" noChangeArrowheads="1"/>
          </p:cNvPicPr>
          <p:nvPr/>
        </p:nvPicPr>
        <p:blipFill>
          <a:blip r:embed="rId3"/>
          <a:srcRect/>
          <a:stretch>
            <a:fillRect/>
          </a:stretch>
        </p:blipFill>
        <p:spPr bwMode="auto">
          <a:xfrm>
            <a:off x="2705101" y="4953001"/>
            <a:ext cx="3714751" cy="9429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fonts:</a:t>
            </a:r>
          </a:p>
          <a:p>
            <a:r>
              <a:rPr lang="en-US" sz="1600" dirty="0" smtClean="0"/>
              <a:t>Fonts folder contains custom font files for your application.</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Models:</a:t>
            </a:r>
          </a:p>
          <a:p>
            <a:r>
              <a:rPr lang="en-US" sz="1600" dirty="0" smtClean="0"/>
              <a:t>Models folder contains model class files. Typically model class includes public properties, which will be used by application to hold and manipulate application data.</a:t>
            </a:r>
          </a:p>
          <a:p>
            <a:endParaRPr lang="en-US" sz="1600" dirty="0"/>
          </a:p>
        </p:txBody>
      </p:sp>
      <p:pic>
        <p:nvPicPr>
          <p:cNvPr id="6146" name="Picture 2" descr="C:\Users\Santu\Desktop\c6.PNG"/>
          <p:cNvPicPr>
            <a:picLocks noChangeAspect="1" noChangeArrowheads="1"/>
          </p:cNvPicPr>
          <p:nvPr/>
        </p:nvPicPr>
        <p:blipFill>
          <a:blip r:embed="rId2"/>
          <a:srcRect/>
          <a:stretch>
            <a:fillRect/>
          </a:stretch>
        </p:blipFill>
        <p:spPr bwMode="auto">
          <a:xfrm>
            <a:off x="1881189" y="2405064"/>
            <a:ext cx="3605727" cy="155733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Scripts:</a:t>
            </a:r>
          </a:p>
          <a:p>
            <a:r>
              <a:rPr lang="en-US" sz="1600" dirty="0" smtClean="0"/>
              <a:t>Scripts folder contains JavaScript or VBScript files for the application. MVC 5 includes </a:t>
            </a:r>
            <a:r>
              <a:rPr lang="en-US" sz="1600" dirty="0" err="1" smtClean="0"/>
              <a:t>javascript</a:t>
            </a:r>
            <a:r>
              <a:rPr lang="en-US" sz="1600" dirty="0" smtClean="0"/>
              <a:t> files for bootstrap, </a:t>
            </a:r>
            <a:r>
              <a:rPr lang="en-US" sz="1600" dirty="0" err="1" smtClean="0"/>
              <a:t>jquery</a:t>
            </a:r>
            <a:r>
              <a:rPr lang="en-US" sz="1600" dirty="0" smtClean="0"/>
              <a:t> 1.10 by default.</a:t>
            </a:r>
          </a:p>
          <a:p>
            <a:endParaRPr lang="en-US" sz="1600" dirty="0"/>
          </a:p>
        </p:txBody>
      </p:sp>
      <p:pic>
        <p:nvPicPr>
          <p:cNvPr id="7170" name="Picture 2" descr="C:\Users\Santu\Desktop\c7.PNG"/>
          <p:cNvPicPr>
            <a:picLocks noChangeAspect="1" noChangeArrowheads="1"/>
          </p:cNvPicPr>
          <p:nvPr/>
        </p:nvPicPr>
        <p:blipFill>
          <a:blip r:embed="rId2"/>
          <a:srcRect/>
          <a:stretch>
            <a:fillRect/>
          </a:stretch>
        </p:blipFill>
        <p:spPr bwMode="auto">
          <a:xfrm>
            <a:off x="2362200" y="2743200"/>
            <a:ext cx="3733800" cy="4114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Views:</a:t>
            </a:r>
          </a:p>
          <a:p>
            <a:r>
              <a:rPr lang="en-US" sz="1600" dirty="0" smtClean="0"/>
              <a:t>Views folder contains html files for the application. Typically view file is a .</a:t>
            </a:r>
            <a:r>
              <a:rPr lang="en-US" sz="1600" dirty="0" err="1" smtClean="0"/>
              <a:t>cshtml</a:t>
            </a:r>
            <a:r>
              <a:rPr lang="en-US" sz="1600" dirty="0" smtClean="0"/>
              <a:t> file where you write html and C# or VB.NET code.</a:t>
            </a:r>
          </a:p>
          <a:p>
            <a:r>
              <a:rPr lang="en-US" sz="1600" dirty="0" smtClean="0"/>
              <a:t>Views folder includes separate folder for each controllers. For example, all the .</a:t>
            </a:r>
            <a:r>
              <a:rPr lang="en-US" sz="1600" dirty="0" err="1" smtClean="0"/>
              <a:t>cshtml</a:t>
            </a:r>
            <a:r>
              <a:rPr lang="en-US" sz="1600" dirty="0" smtClean="0"/>
              <a:t> files, which will be rendered by </a:t>
            </a:r>
            <a:r>
              <a:rPr lang="en-US" sz="1600" dirty="0" err="1" smtClean="0"/>
              <a:t>HomeController</a:t>
            </a:r>
            <a:r>
              <a:rPr lang="en-US" sz="1600" dirty="0" smtClean="0"/>
              <a:t> will be in View &gt; Home folder.</a:t>
            </a:r>
          </a:p>
          <a:p>
            <a:r>
              <a:rPr lang="en-US" sz="1600" dirty="0" smtClean="0"/>
              <a:t>Shared folder under View folder contains all the views which will be shared among different controllers e.g. layout files.</a:t>
            </a:r>
          </a:p>
          <a:p>
            <a:endParaRPr lang="en-US" sz="1600" dirty="0"/>
          </a:p>
        </p:txBody>
      </p:sp>
      <p:pic>
        <p:nvPicPr>
          <p:cNvPr id="8194" name="Picture 2" descr="C:\Users\Santu\Desktop\c8.PNG"/>
          <p:cNvPicPr>
            <a:picLocks noChangeAspect="1" noChangeArrowheads="1"/>
          </p:cNvPicPr>
          <p:nvPr/>
        </p:nvPicPr>
        <p:blipFill>
          <a:blip r:embed="rId2"/>
          <a:srcRect/>
          <a:stretch>
            <a:fillRect/>
          </a:stretch>
        </p:blipFill>
        <p:spPr bwMode="auto">
          <a:xfrm>
            <a:off x="2947988" y="3910013"/>
            <a:ext cx="2524125" cy="18573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MVC project also includes following configuration files:</a:t>
            </a:r>
          </a:p>
          <a:p>
            <a:r>
              <a:rPr lang="en-US" sz="1600" dirty="0" err="1" smtClean="0"/>
              <a:t>Global.asax</a:t>
            </a:r>
            <a:r>
              <a:rPr lang="en-US" sz="1600" dirty="0" smtClean="0"/>
              <a:t>:</a:t>
            </a:r>
          </a:p>
          <a:p>
            <a:r>
              <a:rPr lang="en-US" sz="1600" dirty="0" err="1" smtClean="0"/>
              <a:t>Global.asax</a:t>
            </a:r>
            <a:r>
              <a:rPr lang="en-US" sz="1600" dirty="0" smtClean="0"/>
              <a:t> allows you to write code that runs in response to application level events, such as </a:t>
            </a:r>
            <a:r>
              <a:rPr lang="en-US" sz="1600" dirty="0" err="1" smtClean="0"/>
              <a:t>Application_BeginRequest</a:t>
            </a:r>
            <a:r>
              <a:rPr lang="en-US" sz="1600" dirty="0" smtClean="0"/>
              <a:t>, </a:t>
            </a:r>
            <a:r>
              <a:rPr lang="en-US" sz="1600" dirty="0" err="1" smtClean="0"/>
              <a:t>application_start</a:t>
            </a:r>
            <a:r>
              <a:rPr lang="en-US" sz="1600" dirty="0" smtClean="0"/>
              <a:t>, </a:t>
            </a:r>
            <a:r>
              <a:rPr lang="en-US" sz="1600" dirty="0" err="1" smtClean="0"/>
              <a:t>application_error</a:t>
            </a:r>
            <a:r>
              <a:rPr lang="en-US" sz="1600" dirty="0" smtClean="0"/>
              <a:t>, </a:t>
            </a:r>
            <a:r>
              <a:rPr lang="en-US" sz="1600" dirty="0" err="1" smtClean="0"/>
              <a:t>session_start</a:t>
            </a:r>
            <a:r>
              <a:rPr lang="en-US" sz="1600" dirty="0" smtClean="0"/>
              <a:t>, </a:t>
            </a:r>
            <a:r>
              <a:rPr lang="en-US" sz="1600" dirty="0" err="1" smtClean="0"/>
              <a:t>session_end</a:t>
            </a:r>
            <a:r>
              <a:rPr lang="en-US" sz="1600" dirty="0" smtClean="0"/>
              <a:t> etc.</a:t>
            </a:r>
          </a:p>
          <a:p>
            <a:r>
              <a:rPr lang="en-US" sz="1600" dirty="0" err="1" smtClean="0"/>
              <a:t>Packages.config</a:t>
            </a:r>
            <a:r>
              <a:rPr lang="en-US" sz="1600" dirty="0" smtClean="0"/>
              <a:t>:</a:t>
            </a:r>
          </a:p>
          <a:p>
            <a:r>
              <a:rPr lang="en-US" sz="1600" dirty="0" err="1" smtClean="0"/>
              <a:t>Packages.config</a:t>
            </a:r>
            <a:r>
              <a:rPr lang="en-US" sz="1600" dirty="0" smtClean="0"/>
              <a:t> file is managed by </a:t>
            </a:r>
            <a:r>
              <a:rPr lang="en-US" sz="1600" dirty="0" err="1" smtClean="0"/>
              <a:t>NuGet</a:t>
            </a:r>
            <a:r>
              <a:rPr lang="en-US" sz="1600" dirty="0" smtClean="0"/>
              <a:t> to keep track of what packages and versions you have installed in the application.</a:t>
            </a:r>
          </a:p>
          <a:p>
            <a:r>
              <a:rPr lang="en-US" sz="1600" dirty="0" err="1" smtClean="0"/>
              <a:t>Web.config</a:t>
            </a:r>
            <a:r>
              <a:rPr lang="en-US" sz="1600" dirty="0" smtClean="0"/>
              <a:t>:</a:t>
            </a:r>
          </a:p>
          <a:p>
            <a:r>
              <a:rPr lang="en-US" sz="1600" dirty="0" err="1" smtClean="0"/>
              <a:t>Web.config</a:t>
            </a:r>
            <a:r>
              <a:rPr lang="en-US" sz="1600" dirty="0" smtClean="0"/>
              <a:t> file contains application level configurations.</a:t>
            </a:r>
          </a:p>
          <a:p>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sz="quarter" idx="1"/>
          </p:nvPr>
        </p:nvSpPr>
        <p:spPr/>
        <p:txBody>
          <a:bodyPr>
            <a:normAutofit lnSpcReduction="10000"/>
          </a:bodyPr>
          <a:lstStyle/>
          <a:p>
            <a:r>
              <a:rPr lang="en-US" sz="1600" dirty="0" smtClean="0"/>
              <a:t>The Controller in MVC architecture handles any incoming URL request. Controller is a class, derived from the base class </a:t>
            </a:r>
            <a:r>
              <a:rPr lang="en-US" sz="1600" i="1" dirty="0" err="1" smtClean="0"/>
              <a:t>System.Web.Mvc.Controller</a:t>
            </a:r>
            <a:r>
              <a:rPr lang="en-US" sz="1600" dirty="0" smtClean="0"/>
              <a:t>. Controller class contains public methods called </a:t>
            </a:r>
            <a:r>
              <a:rPr lang="en-US" sz="1600" b="1" dirty="0" smtClean="0"/>
              <a:t>Action</a:t>
            </a:r>
            <a:r>
              <a:rPr lang="en-US" sz="1600" dirty="0" smtClean="0"/>
              <a:t> methods. Controller and its action method handles incoming browser requests, retrieves necessary model data and returns appropriate responses.</a:t>
            </a:r>
          </a:p>
          <a:p>
            <a:r>
              <a:rPr lang="en-US" sz="1600" dirty="0" smtClean="0"/>
              <a:t>In ASP.NET MVC, every controller class name must end with a word "Controller". For example, controller for home page must be </a:t>
            </a:r>
            <a:r>
              <a:rPr lang="en-US" sz="1600" dirty="0" err="1" smtClean="0"/>
              <a:t>HomeController</a:t>
            </a:r>
            <a:r>
              <a:rPr lang="en-US" sz="1600" dirty="0" smtClean="0"/>
              <a:t> and controller for student must be </a:t>
            </a:r>
            <a:r>
              <a:rPr lang="en-US" sz="1600" dirty="0" err="1" smtClean="0"/>
              <a:t>StudentController</a:t>
            </a:r>
            <a:r>
              <a:rPr lang="en-US" sz="1600" dirty="0" smtClean="0"/>
              <a:t>. Also, every controller class must be located in Controller folder of MVC folder structure.</a:t>
            </a:r>
          </a:p>
          <a:p>
            <a:r>
              <a:rPr lang="en-US" sz="1600" dirty="0" smtClean="0"/>
              <a:t>In the Visual Studio, right click on the </a:t>
            </a:r>
            <a:r>
              <a:rPr lang="en-US" sz="1600" b="1" dirty="0" smtClean="0"/>
              <a:t>Controller</a:t>
            </a:r>
            <a:r>
              <a:rPr lang="en-US" sz="1600" dirty="0" smtClean="0"/>
              <a:t> folder -&gt; select </a:t>
            </a:r>
            <a:r>
              <a:rPr lang="en-US" sz="1600" b="1" dirty="0" smtClean="0"/>
              <a:t>Add</a:t>
            </a:r>
            <a:r>
              <a:rPr lang="en-US" sz="1600" dirty="0" smtClean="0"/>
              <a:t> -&gt; click on </a:t>
            </a:r>
            <a:r>
              <a:rPr lang="en-US" sz="1600" b="1" dirty="0" smtClean="0"/>
              <a:t>Controller</a:t>
            </a:r>
          </a:p>
          <a:p>
            <a:r>
              <a:rPr lang="en-US" sz="1600" b="1" dirty="0" smtClean="0"/>
              <a:t>Note: </a:t>
            </a:r>
            <a:r>
              <a:rPr lang="en-US" sz="1600" dirty="0" smtClean="0"/>
              <a:t>MVC will throw "The resource cannot be found" error when you do not append "Controller" to the controller class name.</a:t>
            </a:r>
          </a:p>
          <a:p>
            <a:r>
              <a:rPr lang="en-US" sz="1600" dirty="0" smtClean="0"/>
              <a:t>New controller can be created using different scaffolding templates. You can create custom scaffolding template also.</a:t>
            </a:r>
          </a:p>
          <a:p>
            <a:r>
              <a:rPr lang="en-US" sz="1600" b="1" dirty="0" err="1" smtClean="0"/>
              <a:t>Note:</a:t>
            </a:r>
            <a:r>
              <a:rPr lang="en-US" sz="1600" dirty="0" err="1" smtClean="0"/>
              <a:t>Scaffolding</a:t>
            </a:r>
            <a:r>
              <a:rPr lang="en-US" sz="1600" dirty="0" smtClean="0"/>
              <a:t> is an automatic code generation framework for ASP.NET web applications. Scaffolding reduces the time taken to develop a controller, view etc. in MVC framework.</a:t>
            </a:r>
          </a:p>
          <a:p>
            <a:r>
              <a:rPr lang="en-US" sz="1600" dirty="0" err="1" smtClean="0"/>
              <a:t>Note:This</a:t>
            </a:r>
            <a:r>
              <a:rPr lang="en-US" sz="1600" dirty="0" smtClean="0"/>
              <a:t> base Controller class contains helper methods that can be used for various purposes.</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a:t>
            </a:r>
            <a:endParaRPr lang="en-US" dirty="0"/>
          </a:p>
        </p:txBody>
      </p:sp>
      <p:sp>
        <p:nvSpPr>
          <p:cNvPr id="3" name="Content Placeholder 2"/>
          <p:cNvSpPr>
            <a:spLocks noGrp="1"/>
          </p:cNvSpPr>
          <p:nvPr>
            <p:ph sz="quarter" idx="1"/>
          </p:nvPr>
        </p:nvSpPr>
        <p:spPr/>
        <p:txBody>
          <a:bodyPr>
            <a:normAutofit/>
          </a:bodyPr>
          <a:lstStyle/>
          <a:p>
            <a:r>
              <a:rPr lang="en-US" sz="1600" dirty="0" smtClean="0"/>
              <a:t>All the public methods of a Controller class are called Action methods. They are like any other normal methods with the following restrictions:</a:t>
            </a:r>
          </a:p>
          <a:p>
            <a:r>
              <a:rPr lang="en-US" sz="1600" dirty="0" smtClean="0"/>
              <a:t>Action method must be public. It cannot be private or protected</a:t>
            </a:r>
          </a:p>
          <a:p>
            <a:r>
              <a:rPr lang="en-US" sz="1600" dirty="0" smtClean="0"/>
              <a:t>Action method cannot be a static method.</a:t>
            </a:r>
          </a:p>
          <a:p>
            <a:endParaRPr lang="en-US" sz="1600" dirty="0"/>
          </a:p>
        </p:txBody>
      </p:sp>
      <p:pic>
        <p:nvPicPr>
          <p:cNvPr id="1027" name="Picture 3" descr="C:\Users\Santu\Desktop\action-method.png"/>
          <p:cNvPicPr>
            <a:picLocks noChangeAspect="1" noChangeArrowheads="1"/>
          </p:cNvPicPr>
          <p:nvPr/>
        </p:nvPicPr>
        <p:blipFill>
          <a:blip r:embed="rId2"/>
          <a:srcRect/>
          <a:stretch>
            <a:fillRect/>
          </a:stretch>
        </p:blipFill>
        <p:spPr bwMode="auto">
          <a:xfrm>
            <a:off x="990601" y="3276600"/>
            <a:ext cx="6664036" cy="2819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Data from Controller to View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1800" dirty="0" smtClean="0"/>
              <a:t>In ASP.NET MVC offers us three options - </a:t>
            </a:r>
            <a:r>
              <a:rPr lang="en-US" sz="1800" dirty="0" err="1" smtClean="0"/>
              <a:t>ViewData</a:t>
            </a:r>
            <a:r>
              <a:rPr lang="en-US" sz="1800" dirty="0" smtClean="0"/>
              <a:t>, </a:t>
            </a:r>
            <a:r>
              <a:rPr lang="en-US" sz="1800" dirty="0" err="1" smtClean="0"/>
              <a:t>ViewBag</a:t>
            </a:r>
            <a:r>
              <a:rPr lang="en-US" sz="1800" dirty="0" smtClean="0"/>
              <a:t> and </a:t>
            </a:r>
            <a:r>
              <a:rPr lang="en-US" sz="1800" dirty="0" err="1" smtClean="0"/>
              <a:t>TempData</a:t>
            </a:r>
            <a:r>
              <a:rPr lang="en-US" sz="1800" dirty="0" smtClean="0"/>
              <a:t> to pass data from controller to view and in next request.</a:t>
            </a:r>
          </a:p>
          <a:p>
            <a:r>
              <a:rPr lang="en-US" sz="1800" dirty="0" err="1" smtClean="0"/>
              <a:t>ViewData</a:t>
            </a:r>
            <a:endParaRPr lang="en-US" sz="1800" dirty="0" smtClean="0"/>
          </a:p>
          <a:p>
            <a:pPr lvl="1"/>
            <a:r>
              <a:rPr lang="en-US" sz="1800" dirty="0" err="1" smtClean="0"/>
              <a:t>ViewData</a:t>
            </a:r>
            <a:r>
              <a:rPr lang="en-US" sz="1800" dirty="0" smtClean="0"/>
              <a:t> is used to pass data from controller to corresponding view.</a:t>
            </a:r>
          </a:p>
          <a:p>
            <a:pPr lvl="1"/>
            <a:r>
              <a:rPr lang="en-US" sz="1800" dirty="0" err="1" smtClean="0"/>
              <a:t>ViewData</a:t>
            </a:r>
            <a:r>
              <a:rPr lang="en-US" sz="1800" dirty="0" smtClean="0"/>
              <a:t> is Key-Value Dictionary collection.</a:t>
            </a:r>
          </a:p>
          <a:p>
            <a:pPr lvl="1"/>
            <a:r>
              <a:rPr lang="en-US" sz="1800" dirty="0" err="1" smtClean="0"/>
              <a:t>ViewData</a:t>
            </a:r>
            <a:r>
              <a:rPr lang="en-US" sz="1800" dirty="0" smtClean="0"/>
              <a:t> is a dictionary object and it is property of </a:t>
            </a:r>
            <a:r>
              <a:rPr lang="en-US" sz="1800" dirty="0" err="1" smtClean="0"/>
              <a:t>ControllerBase</a:t>
            </a:r>
            <a:r>
              <a:rPr lang="en-US" sz="1800" dirty="0" smtClean="0"/>
              <a:t> class.</a:t>
            </a:r>
          </a:p>
          <a:p>
            <a:pPr lvl="1"/>
            <a:r>
              <a:rPr lang="en-US" sz="1800" dirty="0" err="1" smtClean="0"/>
              <a:t>ViewData</a:t>
            </a:r>
            <a:r>
              <a:rPr lang="en-US" sz="1800" dirty="0" smtClean="0"/>
              <a:t> requires typecasting for complex data type and check for null values to avoid error.</a:t>
            </a:r>
          </a:p>
          <a:p>
            <a:r>
              <a:rPr lang="en-US" sz="1800" dirty="0" err="1" smtClean="0"/>
              <a:t>ViewBag</a:t>
            </a:r>
            <a:endParaRPr lang="en-US" sz="1800" dirty="0" smtClean="0"/>
          </a:p>
          <a:p>
            <a:pPr lvl="1"/>
            <a:r>
              <a:rPr lang="en-US" sz="1800" dirty="0" err="1" smtClean="0"/>
              <a:t>ViewBag</a:t>
            </a:r>
            <a:r>
              <a:rPr lang="en-US" sz="1800" dirty="0" smtClean="0"/>
              <a:t> is also used to pass data from controller to corresponding view.</a:t>
            </a:r>
          </a:p>
          <a:p>
            <a:pPr lvl="1"/>
            <a:r>
              <a:rPr lang="en-US" sz="1800" dirty="0" err="1" smtClean="0"/>
              <a:t>ViewBag</a:t>
            </a:r>
            <a:r>
              <a:rPr lang="en-US" sz="1800" dirty="0" smtClean="0"/>
              <a:t> is a dynamic property that takes advantage of the new dynamic features in C# 4.0.</a:t>
            </a:r>
          </a:p>
          <a:p>
            <a:pPr lvl="1"/>
            <a:r>
              <a:rPr lang="en-US" sz="1800" dirty="0" err="1" smtClean="0"/>
              <a:t>ViewBag</a:t>
            </a:r>
            <a:r>
              <a:rPr lang="en-US" sz="1800" dirty="0" smtClean="0"/>
              <a:t> is Dynamic property of </a:t>
            </a:r>
            <a:r>
              <a:rPr lang="en-US" sz="1800" dirty="0" err="1" smtClean="0"/>
              <a:t>ControllerBase</a:t>
            </a:r>
            <a:r>
              <a:rPr lang="en-US" sz="1800" dirty="0" smtClean="0"/>
              <a:t> class.</a:t>
            </a:r>
          </a:p>
          <a:p>
            <a:pPr lvl="1"/>
            <a:r>
              <a:rPr lang="en-US" sz="1800" dirty="0" smtClean="0"/>
              <a:t>It doesn’t required typecasting for getting complex data type.</a:t>
            </a:r>
          </a:p>
          <a:p>
            <a:pPr lvl="1"/>
            <a:r>
              <a:rPr lang="en-US" sz="1800" dirty="0" smtClean="0"/>
              <a:t>Note: Can we pass </a:t>
            </a:r>
            <a:r>
              <a:rPr lang="en-US" sz="1800" dirty="0" err="1" smtClean="0"/>
              <a:t>ViewData</a:t>
            </a:r>
            <a:r>
              <a:rPr lang="en-US" sz="1800" dirty="0" smtClean="0"/>
              <a:t> and get it as </a:t>
            </a:r>
            <a:r>
              <a:rPr lang="en-US" sz="1800" dirty="0" err="1" smtClean="0"/>
              <a:t>ViewBag</a:t>
            </a:r>
            <a:r>
              <a:rPr lang="en-US" sz="1800" dirty="0" smtClean="0"/>
              <a:t>?</a:t>
            </a:r>
          </a:p>
          <a:p>
            <a:pPr lvl="1">
              <a:buNone/>
            </a:pPr>
            <a:r>
              <a:rPr lang="en-US" sz="1800" dirty="0" smtClean="0"/>
              <a:t>    Yes, We can. Vice versa is also possible.</a:t>
            </a:r>
          </a:p>
          <a:p>
            <a:pPr lvl="1"/>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solution ?</a:t>
            </a:r>
            <a:endParaRPr lang="en-US" dirty="0"/>
          </a:p>
        </p:txBody>
      </p:sp>
      <p:sp>
        <p:nvSpPr>
          <p:cNvPr id="3" name="Content Placeholder 2"/>
          <p:cNvSpPr>
            <a:spLocks noGrp="1"/>
          </p:cNvSpPr>
          <p:nvPr>
            <p:ph sz="quarter" idx="1"/>
          </p:nvPr>
        </p:nvSpPr>
        <p:spPr/>
        <p:txBody>
          <a:bodyPr>
            <a:noAutofit/>
          </a:bodyPr>
          <a:lstStyle/>
          <a:p>
            <a:r>
              <a:rPr lang="en-US" sz="1800" dirty="0" smtClean="0"/>
              <a:t>The solution is we need to move the code behind to a separate simple class library and get rid of ASP.NET Server controls and write simple HTML.		</a:t>
            </a:r>
            <a:endParaRPr lang="en-US" sz="1800" dirty="0"/>
          </a:p>
        </p:txBody>
      </p:sp>
      <p:pic>
        <p:nvPicPr>
          <p:cNvPr id="1026" name="Picture 2" descr="C:\Users\Santu\Desktop\mockup_2.png"/>
          <p:cNvPicPr>
            <a:picLocks noChangeAspect="1" noChangeArrowheads="1"/>
          </p:cNvPicPr>
          <p:nvPr/>
        </p:nvPicPr>
        <p:blipFill>
          <a:blip r:embed="rId2"/>
          <a:srcRect/>
          <a:stretch>
            <a:fillRect/>
          </a:stretch>
        </p:blipFill>
        <p:spPr bwMode="auto">
          <a:xfrm>
            <a:off x="2133600" y="2590800"/>
            <a:ext cx="4895850" cy="257175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
          </p:nvPr>
        </p:nvSpPr>
        <p:spPr/>
        <p:txBody>
          <a:bodyPr>
            <a:normAutofit/>
          </a:bodyPr>
          <a:lstStyle/>
          <a:p>
            <a:r>
              <a:rPr lang="en-US" sz="1800" dirty="0" err="1" smtClean="0"/>
              <a:t>TempData</a:t>
            </a:r>
            <a:endParaRPr lang="en-US" sz="1800" dirty="0" smtClean="0"/>
          </a:p>
          <a:p>
            <a:pPr lvl="1"/>
            <a:r>
              <a:rPr lang="en-US" sz="1500" dirty="0" err="1" smtClean="0"/>
              <a:t>TempData</a:t>
            </a:r>
            <a:r>
              <a:rPr lang="en-US" sz="1500" dirty="0" smtClean="0"/>
              <a:t> is also Key-Value Dictionary collection.</a:t>
            </a:r>
          </a:p>
          <a:p>
            <a:pPr lvl="1"/>
            <a:r>
              <a:rPr lang="en-US" sz="1500" dirty="0" err="1" smtClean="0"/>
              <a:t>TempData</a:t>
            </a:r>
            <a:r>
              <a:rPr lang="en-US" sz="1500" dirty="0" smtClean="0"/>
              <a:t> is used to pass data from current request to subsequent request (pass data from controller to controller).</a:t>
            </a:r>
          </a:p>
          <a:p>
            <a:pPr lvl="1"/>
            <a:r>
              <a:rPr lang="en-US" sz="1500" dirty="0" err="1" smtClean="0"/>
              <a:t>TempData</a:t>
            </a:r>
            <a:r>
              <a:rPr lang="en-US" sz="1500" dirty="0" smtClean="0"/>
              <a:t> requires typecasting for complex data type and check for null values to avoid error.</a:t>
            </a:r>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1066800" y="3505200"/>
            <a:ext cx="6859588" cy="234315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a:t>
            </a:r>
            <a:r>
              <a:rPr lang="en-US" dirty="0" err="1" smtClean="0"/>
              <a:t>ViewData</a:t>
            </a:r>
            <a:r>
              <a:rPr lang="en-US" dirty="0" smtClean="0"/>
              <a:t> and </a:t>
            </a:r>
            <a:r>
              <a:rPr lang="en-US" dirty="0" err="1" smtClean="0"/>
              <a:t>ViewBag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1900" dirty="0" err="1" smtClean="0"/>
              <a:t>ViewData</a:t>
            </a:r>
            <a:r>
              <a:rPr lang="en-US" sz="1900" dirty="0" smtClean="0"/>
              <a:t> and </a:t>
            </a:r>
            <a:r>
              <a:rPr lang="en-US" sz="1900" dirty="0" err="1" smtClean="0"/>
              <a:t>ViewBag</a:t>
            </a:r>
            <a:r>
              <a:rPr lang="en-US" sz="1900" dirty="0" smtClean="0"/>
              <a:t> is a good option for passing values between Controller and View. But in real time </a:t>
            </a:r>
            <a:r>
              <a:rPr lang="en-US" sz="1900" smtClean="0"/>
              <a:t>projects couple </a:t>
            </a:r>
            <a:r>
              <a:rPr lang="en-US" sz="1900" dirty="0" smtClean="0"/>
              <a:t>of disadvantages of using </a:t>
            </a:r>
            <a:r>
              <a:rPr lang="en-US" sz="1900" dirty="0" err="1" smtClean="0"/>
              <a:t>ViewData</a:t>
            </a:r>
            <a:r>
              <a:rPr lang="en-US" sz="1900" dirty="0" smtClean="0"/>
              <a:t> and </a:t>
            </a:r>
            <a:r>
              <a:rPr lang="en-US" sz="1900" dirty="0" err="1" smtClean="0"/>
              <a:t>ViewBag</a:t>
            </a:r>
            <a:r>
              <a:rPr lang="en-US" sz="1900" dirty="0" smtClean="0"/>
              <a:t>.</a:t>
            </a:r>
          </a:p>
          <a:p>
            <a:r>
              <a:rPr lang="en-US" sz="2400" b="1" dirty="0" smtClean="0"/>
              <a:t>Performance issues</a:t>
            </a:r>
          </a:p>
          <a:p>
            <a:r>
              <a:rPr lang="en-US" sz="1900" dirty="0" smtClean="0"/>
              <a:t>Values inside the </a:t>
            </a:r>
            <a:r>
              <a:rPr lang="en-US" sz="1900" dirty="0" err="1" smtClean="0"/>
              <a:t>ViewData</a:t>
            </a:r>
            <a:r>
              <a:rPr lang="en-US" sz="1900" dirty="0" smtClean="0"/>
              <a:t> are of type Object. We have to cast the value to correct type before using it. It adds additional overhead on performance.</a:t>
            </a:r>
          </a:p>
          <a:p>
            <a:r>
              <a:rPr lang="en-US" sz="2400" b="1" dirty="0" smtClean="0"/>
              <a:t>No Type safety and no compile time errors</a:t>
            </a:r>
          </a:p>
          <a:p>
            <a:r>
              <a:rPr lang="en-US" sz="1900" dirty="0" smtClean="0"/>
              <a:t>If we try to cast values to wrong type or if we use wrong keys while retrieving the values, we will get runtime error. As a good programming practice, error should be tackled in compiled time.</a:t>
            </a:r>
          </a:p>
          <a:p>
            <a:r>
              <a:rPr lang="en-US" sz="2400" b="1" dirty="0" smtClean="0"/>
              <a:t>No Proper connection between Data sent and Data Received</a:t>
            </a:r>
          </a:p>
          <a:p>
            <a:r>
              <a:rPr lang="en-US" sz="1900" dirty="0" smtClean="0"/>
              <a:t>In MVC, controller and View are loosely connected to each other. Controller is completely unaware about what’s happening in View and View is unaware about what’s happening in Controller.</a:t>
            </a:r>
          </a:p>
          <a:p>
            <a:r>
              <a:rPr lang="en-US" sz="1900" dirty="0" smtClean="0"/>
              <a:t>From Controller we can pass one or more </a:t>
            </a:r>
            <a:r>
              <a:rPr lang="en-US" sz="1900" dirty="0" err="1" smtClean="0"/>
              <a:t>ViewData</a:t>
            </a:r>
            <a:r>
              <a:rPr lang="en-US" sz="1900" dirty="0" smtClean="0"/>
              <a:t>/</a:t>
            </a:r>
            <a:r>
              <a:rPr lang="en-US" sz="1900" dirty="0" err="1" smtClean="0"/>
              <a:t>ViewBag</a:t>
            </a:r>
            <a:r>
              <a:rPr lang="en-US" sz="1900" dirty="0" smtClean="0"/>
              <a:t> values. Now when Developer writes a View, he/she have to remember what is coming from the controller. If Controller developer is different from View developer then it becomes even more difficult. Complete unawareness. It leads to many run time issues and inefficiency in development.</a:t>
            </a:r>
          </a:p>
          <a:p>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4" name="Content Placeholder 3"/>
          <p:cNvSpPr>
            <a:spLocks noGrp="1"/>
          </p:cNvSpPr>
          <p:nvPr>
            <p:ph sz="quarter" idx="1"/>
          </p:nvPr>
        </p:nvSpPr>
        <p:spPr/>
        <p:txBody>
          <a:bodyPr>
            <a:normAutofit fontScale="85000" lnSpcReduction="20000"/>
          </a:bodyPr>
          <a:lstStyle/>
          <a:p>
            <a:r>
              <a:rPr lang="en-US" sz="2000" dirty="0" smtClean="0"/>
              <a:t>Model represents domain specific data and business logic in MVC architecture. It maintains the data of the application. Model objects retrieve and store model state in the </a:t>
            </a:r>
            <a:r>
              <a:rPr lang="en-US" sz="2000" dirty="0" err="1" smtClean="0"/>
              <a:t>persistance</a:t>
            </a:r>
            <a:r>
              <a:rPr lang="en-US" sz="2000" dirty="0" smtClean="0"/>
              <a:t> store like a database.</a:t>
            </a:r>
          </a:p>
          <a:p>
            <a:r>
              <a:rPr lang="en-US" sz="2000" dirty="0" smtClean="0"/>
              <a:t>Model class holds data in public properties. All the Model classes reside in the Model folder in MVC folder structure.</a:t>
            </a:r>
          </a:p>
          <a:p>
            <a:pPr>
              <a:buNone/>
            </a:pPr>
            <a:r>
              <a:rPr lang="en-US" sz="2600" dirty="0" smtClean="0">
                <a:solidFill>
                  <a:srgbClr val="0000FF"/>
                </a:solidFill>
              </a:rPr>
              <a:t>namespace</a:t>
            </a:r>
            <a:r>
              <a:rPr lang="en-US" sz="2600" dirty="0" smtClean="0"/>
              <a:t> </a:t>
            </a:r>
            <a:r>
              <a:rPr lang="en-US" sz="2600" dirty="0" err="1" smtClean="0"/>
              <a:t>MVC_BasicTutorials.Models</a:t>
            </a:r>
            <a:r>
              <a:rPr lang="en-US" sz="2600" dirty="0" smtClean="0"/>
              <a:t> </a:t>
            </a:r>
          </a:p>
          <a:p>
            <a:pPr>
              <a:buNone/>
            </a:pPr>
            <a:r>
              <a:rPr lang="en-US" sz="2600" dirty="0" smtClean="0"/>
              <a:t>{ </a:t>
            </a:r>
          </a:p>
          <a:p>
            <a:pPr>
              <a:buNone/>
            </a:pPr>
            <a:r>
              <a:rPr lang="en-US" sz="2600" dirty="0" smtClean="0">
                <a:solidFill>
                  <a:srgbClr val="0000FF"/>
                </a:solidFill>
              </a:rPr>
              <a:t>public</a:t>
            </a:r>
            <a:r>
              <a:rPr lang="en-US" sz="2600" dirty="0" smtClean="0"/>
              <a:t> </a:t>
            </a:r>
            <a:r>
              <a:rPr lang="en-US" sz="2600" dirty="0" smtClean="0">
                <a:solidFill>
                  <a:srgbClr val="0000FF"/>
                </a:solidFill>
              </a:rPr>
              <a:t>class</a:t>
            </a:r>
            <a:r>
              <a:rPr lang="en-US" sz="2600" dirty="0" smtClean="0"/>
              <a:t> </a:t>
            </a:r>
            <a:r>
              <a:rPr lang="en-US" sz="2600" dirty="0" smtClean="0">
                <a:solidFill>
                  <a:srgbClr val="2B91AF"/>
                </a:solidFill>
              </a:rPr>
              <a:t>Student</a:t>
            </a:r>
            <a:r>
              <a:rPr lang="en-US" sz="2600" dirty="0" smtClean="0"/>
              <a:t> </a:t>
            </a:r>
          </a:p>
          <a:p>
            <a:pPr>
              <a:buNone/>
            </a:pPr>
            <a:r>
              <a:rPr lang="en-US" sz="2600" dirty="0" smtClean="0"/>
              <a:t>{ </a:t>
            </a:r>
          </a:p>
          <a:p>
            <a:pPr>
              <a:buNone/>
            </a:pPr>
            <a:r>
              <a:rPr lang="en-US" sz="2600" dirty="0" smtClean="0">
                <a:solidFill>
                  <a:srgbClr val="0000FF"/>
                </a:solidFill>
              </a:rPr>
              <a:t>public</a:t>
            </a:r>
            <a:r>
              <a:rPr lang="en-US" sz="2600" dirty="0" smtClean="0"/>
              <a:t> </a:t>
            </a:r>
            <a:r>
              <a:rPr lang="en-US" sz="2600" dirty="0" err="1" smtClean="0">
                <a:solidFill>
                  <a:srgbClr val="0000FF"/>
                </a:solidFill>
              </a:rPr>
              <a:t>int</a:t>
            </a:r>
            <a:r>
              <a:rPr lang="en-US" sz="2600" dirty="0" smtClean="0"/>
              <a:t> </a:t>
            </a:r>
            <a:r>
              <a:rPr lang="en-US" sz="2600" dirty="0" err="1" smtClean="0"/>
              <a:t>StudentId</a:t>
            </a:r>
            <a:r>
              <a:rPr lang="en-US" sz="2600" dirty="0" smtClean="0"/>
              <a:t>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solidFill>
                  <a:srgbClr val="0000FF"/>
                </a:solidFill>
              </a:rPr>
              <a:t>public</a:t>
            </a:r>
            <a:r>
              <a:rPr lang="en-US" sz="2600" dirty="0" smtClean="0"/>
              <a:t> </a:t>
            </a:r>
            <a:r>
              <a:rPr lang="en-US" sz="2600" dirty="0" smtClean="0">
                <a:solidFill>
                  <a:srgbClr val="0000FF"/>
                </a:solidFill>
              </a:rPr>
              <a:t>string</a:t>
            </a:r>
            <a:r>
              <a:rPr lang="en-US" sz="2600" dirty="0" smtClean="0"/>
              <a:t> </a:t>
            </a:r>
            <a:r>
              <a:rPr lang="en-US" sz="2600" dirty="0" err="1" smtClean="0"/>
              <a:t>StudentName</a:t>
            </a:r>
            <a:r>
              <a:rPr lang="en-US" sz="2600" dirty="0" smtClean="0"/>
              <a:t>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solidFill>
                  <a:srgbClr val="0000FF"/>
                </a:solidFill>
              </a:rPr>
              <a:t>public</a:t>
            </a:r>
            <a:r>
              <a:rPr lang="en-US" sz="2600" dirty="0" smtClean="0"/>
              <a:t> </a:t>
            </a:r>
            <a:r>
              <a:rPr lang="en-US" sz="2600" dirty="0" err="1" smtClean="0">
                <a:solidFill>
                  <a:srgbClr val="0000FF"/>
                </a:solidFill>
              </a:rPr>
              <a:t>int</a:t>
            </a:r>
            <a:r>
              <a:rPr lang="en-US" sz="2600" dirty="0" smtClean="0"/>
              <a:t> Age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t>} </a:t>
            </a:r>
          </a:p>
          <a:p>
            <a:pPr>
              <a:buNone/>
            </a:pPr>
            <a:r>
              <a:rPr lang="en-US" sz="26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Microsoft Asp.Net MVC tackles problems in Web Forms?</a:t>
            </a:r>
            <a:endParaRPr lang="en-US" dirty="0"/>
          </a:p>
        </p:txBody>
      </p:sp>
      <p:sp>
        <p:nvSpPr>
          <p:cNvPr id="3" name="Content Placeholder 2"/>
          <p:cNvSpPr>
            <a:spLocks noGrp="1"/>
          </p:cNvSpPr>
          <p:nvPr>
            <p:ph sz="quarter" idx="1"/>
          </p:nvPr>
        </p:nvSpPr>
        <p:spPr/>
        <p:txBody>
          <a:bodyPr>
            <a:noAutofit/>
          </a:bodyPr>
          <a:lstStyle/>
          <a:p>
            <a:r>
              <a:rPr lang="en-US" sz="1800" dirty="0" smtClean="0"/>
              <a:t>The current </a:t>
            </a:r>
            <a:r>
              <a:rPr lang="en-US" sz="1800" dirty="0" err="1" smtClean="0"/>
              <a:t>WebForm</a:t>
            </a:r>
            <a:r>
              <a:rPr lang="en-US" sz="1800" dirty="0" smtClean="0"/>
              <a:t> architecture which developers are using it’s mostly 3 layer architecture. This three layer architecture comprises of UI which has ASPX and the CS code behind.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So Asp.Net MVC comprises of three sections Model , View and Controller. The code behind logic goes in to the controller. View is your ASPX i.e. pure HTML and your Model is your middle layer. You can see in the above diagram how those layers fit in.</a:t>
            </a:r>
          </a:p>
          <a:p>
            <a:r>
              <a:rPr lang="en-US" sz="1800" dirty="0" smtClean="0"/>
              <a:t>So if you see there are two major changes VIEW becoming simple HTML and code behind moving to simple .NET classes termed as controller.</a:t>
            </a:r>
            <a:endParaRPr lang="en-US" sz="1800" dirty="0"/>
          </a:p>
        </p:txBody>
      </p:sp>
      <p:pic>
        <p:nvPicPr>
          <p:cNvPr id="2050" name="Picture 2" descr="C:\Users\Santu\Desktop\lab_1.12.png"/>
          <p:cNvPicPr>
            <a:picLocks noChangeAspect="1" noChangeArrowheads="1"/>
          </p:cNvPicPr>
          <p:nvPr/>
        </p:nvPicPr>
        <p:blipFill>
          <a:blip r:embed="rId2"/>
          <a:srcRect/>
          <a:stretch>
            <a:fillRect/>
          </a:stretch>
        </p:blipFill>
        <p:spPr bwMode="auto">
          <a:xfrm>
            <a:off x="1447800" y="2667000"/>
            <a:ext cx="3705225" cy="18669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Web Forms problems resolved with ASP.NET MVC</a:t>
            </a:r>
            <a:endParaRPr lang="en-US" dirty="0"/>
          </a:p>
        </p:txBody>
      </p:sp>
      <p:sp>
        <p:nvSpPr>
          <p:cNvPr id="3" name="Content Placeholder 2"/>
          <p:cNvSpPr>
            <a:spLocks noGrp="1"/>
          </p:cNvSpPr>
          <p:nvPr>
            <p:ph sz="quarter" idx="1"/>
          </p:nvPr>
        </p:nvSpPr>
        <p:spPr/>
        <p:txBody>
          <a:bodyPr>
            <a:noAutofit/>
          </a:bodyPr>
          <a:lstStyle/>
          <a:p>
            <a:r>
              <a:rPr lang="en-US" sz="1800" u="sng" dirty="0" smtClean="0"/>
              <a:t>Response time:</a:t>
            </a:r>
            <a:r>
              <a:rPr lang="en-US" sz="1800" dirty="0" smtClean="0"/>
              <a:t>   ASP.net MVC implements Model-View-Controller UI pattern for web application development that lets you allows to develop applications in a loosely couples manner. developer write HTML straight forward.</a:t>
            </a:r>
          </a:p>
          <a:p>
            <a:r>
              <a:rPr lang="en-US" sz="1800" u="sng" dirty="0" smtClean="0"/>
              <a:t>Performance:</a:t>
            </a:r>
            <a:r>
              <a:rPr lang="en-US" sz="1800" dirty="0" smtClean="0"/>
              <a:t>   ASP.NET MVC don’t have support for view state, so there will not be any automatic state management which reduces the page size and so gain the performance.</a:t>
            </a:r>
          </a:p>
          <a:p>
            <a:r>
              <a:rPr lang="en-US" sz="1800" u="sng" dirty="0" smtClean="0"/>
              <a:t>Full control over HTML:</a:t>
            </a:r>
            <a:r>
              <a:rPr lang="en-US" sz="1800" dirty="0" smtClean="0"/>
              <a:t>   ASP.NET MVC doesn’t support server controls, only option available is using html input controls, so we will be sure about final html rendered at the end. We will also be aware about 'id' of every element. </a:t>
            </a:r>
          </a:p>
          <a:p>
            <a:r>
              <a:rPr lang="en-US" sz="1800" u="sng" dirty="0" smtClean="0"/>
              <a:t>Support for parallel development:</a:t>
            </a:r>
            <a:r>
              <a:rPr lang="en-US" sz="1800" dirty="0" smtClean="0"/>
              <a:t>   In ASP.NET MVC layers are loosely coupled with each other, so one developer can work on Controller ,at the same time other on View and third developer on Model. This is called parallel development.</a:t>
            </a:r>
          </a:p>
          <a:p>
            <a:r>
              <a:rPr lang="en-US" sz="1800" u="sng" dirty="0" smtClean="0"/>
              <a:t>Existing ASP.NET Features:</a:t>
            </a:r>
            <a:r>
              <a:rPr lang="en-US" sz="1800" dirty="0" smtClean="0"/>
              <a:t>   ASP.NET MVC framework is built on top of matured ASP.NET framework and thus provides developer to use many good features such as forms authentication, windows authentication, caching, session and profile state management etc.</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Difference between Asp.Net </a:t>
            </a:r>
            <a:r>
              <a:rPr lang="en-US" dirty="0" err="1" smtClean="0"/>
              <a:t>WebForm</a:t>
            </a:r>
            <a:r>
              <a:rPr lang="en-US" dirty="0" smtClean="0"/>
              <a:t> and Asp.Net MVC</a:t>
            </a:r>
            <a:endParaRPr lang="en-US" dirty="0"/>
          </a:p>
        </p:txBody>
      </p:sp>
      <p:sp>
        <p:nvSpPr>
          <p:cNvPr id="4" name="Text Placeholder 3"/>
          <p:cNvSpPr>
            <a:spLocks noGrp="1"/>
          </p:cNvSpPr>
          <p:nvPr>
            <p:ph type="body" sz="quarter" idx="1"/>
          </p:nvPr>
        </p:nvSpPr>
        <p:spPr/>
        <p:txBody>
          <a:bodyPr/>
          <a:lstStyle/>
          <a:p>
            <a:r>
              <a:rPr lang="en-US" dirty="0" smtClean="0"/>
              <a:t>Asp.Net Web Forms</a:t>
            </a:r>
            <a:endParaRPr lang="en-US" dirty="0"/>
          </a:p>
        </p:txBody>
      </p:sp>
      <p:sp>
        <p:nvSpPr>
          <p:cNvPr id="5" name="Content Placeholder 4"/>
          <p:cNvSpPr>
            <a:spLocks noGrp="1"/>
          </p:cNvSpPr>
          <p:nvPr>
            <p:ph sz="quarter" idx="2"/>
          </p:nvPr>
        </p:nvSpPr>
        <p:spPr/>
        <p:txBody>
          <a:bodyPr>
            <a:normAutofit/>
          </a:bodyPr>
          <a:lstStyle/>
          <a:p>
            <a:r>
              <a:rPr lang="en-US" sz="1600" dirty="0" smtClean="0"/>
              <a:t>Asp.Net Web Form follow a traditional event driven development model.</a:t>
            </a:r>
          </a:p>
          <a:p>
            <a:r>
              <a:rPr lang="en-US" sz="1600" dirty="0" smtClean="0"/>
              <a:t>ASP.NET WebForms model follows a Page Life cycle.</a:t>
            </a:r>
          </a:p>
          <a:p>
            <a:r>
              <a:rPr lang="en-US" sz="1600" dirty="0" smtClean="0"/>
              <a:t>Asp.Net Web Form has server controls.</a:t>
            </a:r>
          </a:p>
          <a:p>
            <a:r>
              <a:rPr lang="en-US" sz="1600" dirty="0" smtClean="0"/>
              <a:t>In ASP.NET Web Forms, minimal knowledge of HTML, JavaScript and CSS is required.</a:t>
            </a:r>
          </a:p>
          <a:p>
            <a:r>
              <a:rPr lang="en-US" sz="1600" dirty="0" smtClean="0"/>
              <a:t>In order to achieve stateful behavior, viewstate is used. Purpose was to give developers the same experience of a typical WinForms application.</a:t>
            </a:r>
          </a:p>
        </p:txBody>
      </p:sp>
      <p:sp>
        <p:nvSpPr>
          <p:cNvPr id="7" name="Text Placeholder 6"/>
          <p:cNvSpPr>
            <a:spLocks noGrp="1"/>
          </p:cNvSpPr>
          <p:nvPr>
            <p:ph type="body" sz="quarter" idx="3"/>
          </p:nvPr>
        </p:nvSpPr>
        <p:spPr/>
        <p:txBody>
          <a:bodyPr/>
          <a:lstStyle/>
          <a:p>
            <a:r>
              <a:rPr lang="en-US" dirty="0" smtClean="0"/>
              <a:t>Asp.Net MVC</a:t>
            </a:r>
            <a:endParaRPr lang="en-US" dirty="0"/>
          </a:p>
        </p:txBody>
      </p:sp>
      <p:sp>
        <p:nvSpPr>
          <p:cNvPr id="8" name="Content Placeholder 7"/>
          <p:cNvSpPr>
            <a:spLocks noGrp="1"/>
          </p:cNvSpPr>
          <p:nvPr>
            <p:ph sz="quarter" idx="4"/>
          </p:nvPr>
        </p:nvSpPr>
        <p:spPr/>
        <p:txBody>
          <a:bodyPr>
            <a:normAutofit/>
          </a:bodyPr>
          <a:lstStyle/>
          <a:p>
            <a:r>
              <a:rPr lang="en-US" sz="1600" dirty="0" smtClean="0"/>
              <a:t>Asp.Net MVC is a lightweight and follow MVC (Model, View, Controller) pattern based development model.</a:t>
            </a:r>
          </a:p>
          <a:p>
            <a:r>
              <a:rPr lang="en-US" sz="1600" dirty="0" smtClean="0"/>
              <a:t>No Page Life cycle like WebForms. Request cycle is simple in ASP.NET MVC model.</a:t>
            </a:r>
          </a:p>
          <a:p>
            <a:r>
              <a:rPr lang="en-US" sz="1600" dirty="0" smtClean="0"/>
              <a:t>Asp.Net MVC has html helpers.</a:t>
            </a:r>
          </a:p>
          <a:p>
            <a:r>
              <a:rPr lang="en-US" sz="1600" dirty="0" smtClean="0"/>
              <a:t>In MVC, detailed knowledge of HTML, JavaScript and CSS is required.</a:t>
            </a:r>
          </a:p>
          <a:p>
            <a:r>
              <a:rPr lang="en-US" sz="1600" dirty="0" smtClean="0"/>
              <a:t>ASP.NET MVC approach is stateless as that of the web. So there is no concept of viewstate.</a:t>
            </a:r>
          </a:p>
        </p:txBody>
      </p:sp>
    </p:spTree>
    <p:extLst>
      <p:ext uri="{BB962C8B-B14F-4D97-AF65-F5344CB8AC3E}">
        <p14:creationId xmlns:p14="http://schemas.microsoft.com/office/powerpoint/2010/main" xmlns="" val="2869996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Difference between Asp.Net </a:t>
            </a:r>
            <a:r>
              <a:rPr lang="en-US" dirty="0" err="1" smtClean="0"/>
              <a:t>WebForm</a:t>
            </a:r>
            <a:r>
              <a:rPr lang="en-US" dirty="0" smtClean="0"/>
              <a:t> and Asp.Net MVC</a:t>
            </a:r>
            <a:endParaRPr lang="en-US" dirty="0"/>
          </a:p>
        </p:txBody>
      </p:sp>
      <p:sp>
        <p:nvSpPr>
          <p:cNvPr id="4" name="Text Placeholder 3"/>
          <p:cNvSpPr>
            <a:spLocks noGrp="1"/>
          </p:cNvSpPr>
          <p:nvPr>
            <p:ph type="body" sz="quarter" idx="1"/>
          </p:nvPr>
        </p:nvSpPr>
        <p:spPr/>
        <p:txBody>
          <a:bodyPr/>
          <a:lstStyle/>
          <a:p>
            <a:r>
              <a:rPr lang="en-US" dirty="0" smtClean="0"/>
              <a:t>Asp.Net Web Forms</a:t>
            </a:r>
            <a:endParaRPr lang="en-US" dirty="0"/>
          </a:p>
        </p:txBody>
      </p:sp>
      <p:sp>
        <p:nvSpPr>
          <p:cNvPr id="5" name="Content Placeholder 4"/>
          <p:cNvSpPr>
            <a:spLocks noGrp="1"/>
          </p:cNvSpPr>
          <p:nvPr>
            <p:ph sz="quarter" idx="2"/>
          </p:nvPr>
        </p:nvSpPr>
        <p:spPr/>
        <p:txBody>
          <a:bodyPr>
            <a:normAutofit fontScale="70000" lnSpcReduction="20000"/>
          </a:bodyPr>
          <a:lstStyle/>
          <a:p>
            <a:r>
              <a:rPr lang="en-US" sz="2300" dirty="0" smtClean="0"/>
              <a:t>Statefulness has a lots of problem for web environment in case of excessively large viewstate. Large viewstate means increase in page size.</a:t>
            </a:r>
          </a:p>
          <a:p>
            <a:r>
              <a:rPr lang="en-US" sz="2300" dirty="0" smtClean="0"/>
              <a:t>ASP.NET Web Forms use Page controller pattern approach for rendering layout. In this approach, every page has its own controller, i.e., code-behind file that processes the request.</a:t>
            </a:r>
          </a:p>
          <a:p>
            <a:r>
              <a:rPr lang="en-US" sz="2300" dirty="0" smtClean="0"/>
              <a:t>No separation of concerns. As we discussed that every page (</a:t>
            </a:r>
            <a:r>
              <a:rPr lang="en-US" sz="2300" i="1" dirty="0" smtClean="0"/>
              <a:t>.aspx</a:t>
            </a:r>
            <a:r>
              <a:rPr lang="en-US" sz="2300" dirty="0" smtClean="0"/>
              <a:t>) has its own controller (code behind i.e. </a:t>
            </a:r>
            <a:r>
              <a:rPr lang="en-US" sz="2300" i="1" dirty="0" smtClean="0"/>
              <a:t>aspx.cs/.vb</a:t>
            </a:r>
            <a:r>
              <a:rPr lang="en-US" sz="2300" dirty="0" smtClean="0"/>
              <a:t> file), so both are tightly coupled.</a:t>
            </a:r>
          </a:p>
          <a:p>
            <a:r>
              <a:rPr lang="en-US" sz="2300" dirty="0" smtClean="0"/>
              <a:t>Because of this coupled behavior, automated testing is really difficult.</a:t>
            </a:r>
          </a:p>
          <a:p>
            <a:endParaRPr lang="en-US" dirty="0" smtClean="0"/>
          </a:p>
          <a:p>
            <a:endParaRPr lang="en-US" dirty="0"/>
          </a:p>
        </p:txBody>
      </p:sp>
      <p:sp>
        <p:nvSpPr>
          <p:cNvPr id="7" name="Text Placeholder 6"/>
          <p:cNvSpPr>
            <a:spLocks noGrp="1"/>
          </p:cNvSpPr>
          <p:nvPr>
            <p:ph type="body" sz="quarter" idx="3"/>
          </p:nvPr>
        </p:nvSpPr>
        <p:spPr/>
        <p:txBody>
          <a:bodyPr/>
          <a:lstStyle/>
          <a:p>
            <a:r>
              <a:rPr lang="en-US" dirty="0" smtClean="0"/>
              <a:t>Asp.Net MVC</a:t>
            </a:r>
            <a:endParaRPr lang="en-US" dirty="0"/>
          </a:p>
        </p:txBody>
      </p:sp>
      <p:sp>
        <p:nvSpPr>
          <p:cNvPr id="8" name="Content Placeholder 7"/>
          <p:cNvSpPr>
            <a:spLocks noGrp="1"/>
          </p:cNvSpPr>
          <p:nvPr>
            <p:ph sz="quarter" idx="4"/>
          </p:nvPr>
        </p:nvSpPr>
        <p:spPr/>
        <p:txBody>
          <a:bodyPr>
            <a:normAutofit fontScale="55000" lnSpcReduction="20000"/>
          </a:bodyPr>
          <a:lstStyle/>
          <a:p>
            <a:r>
              <a:rPr lang="en-US" dirty="0" smtClean="0"/>
              <a:t>As controller and view are not dependent and also no viewstate concept in ASP.NET MVC, so output is very clean.</a:t>
            </a:r>
          </a:p>
          <a:p>
            <a:r>
              <a:rPr lang="en-US" dirty="0" smtClean="0"/>
              <a:t>ASP.NET MVC uses Front Controller approach. That approach means a common controller for all pages processes the requests.</a:t>
            </a:r>
          </a:p>
          <a:p>
            <a:r>
              <a:rPr lang="en-US" dirty="0" smtClean="0"/>
              <a:t>Very clean separation of concerns. View and Controller are neatly separate.</a:t>
            </a:r>
          </a:p>
          <a:p>
            <a:r>
              <a:rPr lang="en-US" dirty="0" smtClean="0"/>
              <a:t>Testability is a key feature in ASP.NET MVC. Test driven development is quite simple using this approach.</a:t>
            </a:r>
          </a:p>
          <a:p>
            <a:endParaRPr lang="en-US" dirty="0" smtClean="0"/>
          </a:p>
          <a:p>
            <a:endParaRPr lang="en-US" dirty="0"/>
          </a:p>
        </p:txBody>
      </p:sp>
    </p:spTree>
    <p:extLst>
      <p:ext uri="{BB962C8B-B14F-4D97-AF65-F5344CB8AC3E}">
        <p14:creationId xmlns:p14="http://schemas.microsoft.com/office/powerpoint/2010/main" xmlns="" val="2869996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Difference between Asp.Net </a:t>
            </a:r>
            <a:r>
              <a:rPr lang="en-US" dirty="0" err="1" smtClean="0"/>
              <a:t>WebForm</a:t>
            </a:r>
            <a:r>
              <a:rPr lang="en-US" dirty="0" smtClean="0"/>
              <a:t> and Asp.Net MVC</a:t>
            </a:r>
            <a:endParaRPr lang="en-US" dirty="0"/>
          </a:p>
        </p:txBody>
      </p:sp>
      <p:sp>
        <p:nvSpPr>
          <p:cNvPr id="4" name="Text Placeholder 3"/>
          <p:cNvSpPr>
            <a:spLocks noGrp="1"/>
          </p:cNvSpPr>
          <p:nvPr>
            <p:ph type="body" sz="quarter" idx="1"/>
          </p:nvPr>
        </p:nvSpPr>
        <p:spPr/>
        <p:txBody>
          <a:bodyPr/>
          <a:lstStyle/>
          <a:p>
            <a:r>
              <a:rPr lang="en-US" dirty="0" smtClean="0"/>
              <a:t>Asp.Net Web Forms</a:t>
            </a:r>
            <a:endParaRPr lang="en-US" dirty="0"/>
          </a:p>
        </p:txBody>
      </p:sp>
      <p:sp>
        <p:nvSpPr>
          <p:cNvPr id="5" name="Content Placeholder 4"/>
          <p:cNvSpPr>
            <a:spLocks noGrp="1"/>
          </p:cNvSpPr>
          <p:nvPr>
            <p:ph sz="quarter" idx="2"/>
          </p:nvPr>
        </p:nvSpPr>
        <p:spPr/>
        <p:txBody>
          <a:bodyPr>
            <a:normAutofit fontScale="55000" lnSpcReduction="20000"/>
          </a:bodyPr>
          <a:lstStyle/>
          <a:p>
            <a:r>
              <a:rPr lang="en-US" dirty="0" smtClean="0"/>
              <a:t>Asp.Net Web Form has Master Pages for consistent look and feels.</a:t>
            </a:r>
          </a:p>
          <a:p>
            <a:r>
              <a:rPr lang="en-US" dirty="0" smtClean="0"/>
              <a:t>Asp.Net Web Form has User Controls for code re-usability.</a:t>
            </a:r>
          </a:p>
          <a:p>
            <a:r>
              <a:rPr lang="en-US" dirty="0" smtClean="0"/>
              <a:t>Asp.Net Web Form has built-in data controls and best for rapid development with powerful data access.</a:t>
            </a:r>
          </a:p>
          <a:p>
            <a:r>
              <a:rPr lang="en-US" dirty="0" smtClean="0"/>
              <a:t>With a lots of control libraries availability and limited knowledge of other related technologies, ASP.NET WebForms is RAD(Rapid Application Development) approach. </a:t>
            </a:r>
          </a:p>
          <a:p>
            <a:r>
              <a:rPr lang="en-US" dirty="0" smtClean="0"/>
              <a:t>good for small scale applications with limited team size.</a:t>
            </a:r>
          </a:p>
          <a:p>
            <a:r>
              <a:rPr lang="en-US" dirty="0" smtClean="0"/>
              <a:t>Asp.Net Web Form is not Open Source.</a:t>
            </a:r>
          </a:p>
          <a:p>
            <a:endParaRPr lang="en-US" dirty="0"/>
          </a:p>
        </p:txBody>
      </p:sp>
      <p:sp>
        <p:nvSpPr>
          <p:cNvPr id="7" name="Text Placeholder 6"/>
          <p:cNvSpPr>
            <a:spLocks noGrp="1"/>
          </p:cNvSpPr>
          <p:nvPr>
            <p:ph type="body" sz="quarter" idx="3"/>
          </p:nvPr>
        </p:nvSpPr>
        <p:spPr/>
        <p:txBody>
          <a:bodyPr/>
          <a:lstStyle/>
          <a:p>
            <a:r>
              <a:rPr lang="en-US" dirty="0" smtClean="0"/>
              <a:t>Asp.Net MVC</a:t>
            </a:r>
            <a:endParaRPr lang="en-US" dirty="0"/>
          </a:p>
        </p:txBody>
      </p:sp>
      <p:sp>
        <p:nvSpPr>
          <p:cNvPr id="8" name="Content Placeholder 7"/>
          <p:cNvSpPr>
            <a:spLocks noGrp="1"/>
          </p:cNvSpPr>
          <p:nvPr>
            <p:ph sz="quarter" idx="4"/>
          </p:nvPr>
        </p:nvSpPr>
        <p:spPr/>
        <p:txBody>
          <a:bodyPr>
            <a:normAutofit fontScale="47500" lnSpcReduction="20000"/>
          </a:bodyPr>
          <a:lstStyle/>
          <a:p>
            <a:r>
              <a:rPr lang="en-US" sz="3300" dirty="0" smtClean="0"/>
              <a:t>Asp.Net MVC has Layouts for consistent look and feels.</a:t>
            </a:r>
          </a:p>
          <a:p>
            <a:r>
              <a:rPr lang="en-US" sz="3300" dirty="0" smtClean="0"/>
              <a:t>Asp.Net MVC has Partial Views for code re-usability.</a:t>
            </a:r>
          </a:p>
          <a:p>
            <a:r>
              <a:rPr lang="en-US" sz="3300" dirty="0" smtClean="0"/>
              <a:t>Asp.Net MVC is lightweight, provide full control over markup and support many features that allow fast &amp; agile development.</a:t>
            </a:r>
          </a:p>
          <a:p>
            <a:r>
              <a:rPr lang="en-US" sz="3300" dirty="0" smtClean="0"/>
              <a:t>It's a step back. For developers decrease in productivity.</a:t>
            </a:r>
          </a:p>
          <a:p>
            <a:r>
              <a:rPr lang="en-US" sz="3300" dirty="0" smtClean="0"/>
              <a:t>It’s better as well as recommended approach for large-scale applications where different teams are working together.</a:t>
            </a:r>
          </a:p>
          <a:p>
            <a:r>
              <a:rPr lang="en-US" sz="3300" dirty="0" err="1" smtClean="0"/>
              <a:t>Asp.Net</a:t>
            </a:r>
            <a:r>
              <a:rPr lang="en-US" sz="3300" dirty="0" smtClean="0"/>
              <a:t>  MVC is an Open Source.</a:t>
            </a:r>
          </a:p>
          <a:p>
            <a:endParaRPr lang="en-US" sz="3300" dirty="0" smtClean="0"/>
          </a:p>
        </p:txBody>
      </p:sp>
    </p:spTree>
    <p:extLst>
      <p:ext uri="{BB962C8B-B14F-4D97-AF65-F5344CB8AC3E}">
        <p14:creationId xmlns:p14="http://schemas.microsoft.com/office/powerpoint/2010/main" xmlns="" val="2869996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 Overview</a:t>
            </a:r>
            <a:endParaRPr lang="en-US" dirty="0"/>
          </a:p>
        </p:txBody>
      </p:sp>
      <p:sp>
        <p:nvSpPr>
          <p:cNvPr id="5" name="Content Placeholder 4"/>
          <p:cNvSpPr>
            <a:spLocks noGrp="1"/>
          </p:cNvSpPr>
          <p:nvPr>
            <p:ph sz="quarter" idx="1"/>
          </p:nvPr>
        </p:nvSpPr>
        <p:spPr/>
        <p:txBody>
          <a:bodyPr>
            <a:normAutofit/>
          </a:bodyPr>
          <a:lstStyle/>
          <a:p>
            <a:r>
              <a:rPr lang="en-US" sz="1800" dirty="0" smtClean="0"/>
              <a:t>ASP.NET </a:t>
            </a:r>
            <a:r>
              <a:rPr lang="en-US" sz="1800" dirty="0"/>
              <a:t>MVC is a new web application framework from Microsoft. </a:t>
            </a:r>
            <a:endParaRPr lang="en-US" sz="1800" dirty="0" smtClean="0"/>
          </a:p>
          <a:p>
            <a:r>
              <a:rPr lang="en-US" sz="1800" dirty="0" smtClean="0"/>
              <a:t>MVC </a:t>
            </a:r>
            <a:r>
              <a:rPr lang="en-US" sz="1800" dirty="0"/>
              <a:t>stands for Model-View-Controller, a pattern that’s becoming increasingly popular with web development frameworks. </a:t>
            </a:r>
            <a:endParaRPr lang="en-US" sz="1800" dirty="0" smtClean="0"/>
          </a:p>
          <a:p>
            <a:r>
              <a:rPr lang="en-US" sz="1800" dirty="0" smtClean="0"/>
              <a:t>MVC </a:t>
            </a:r>
            <a:r>
              <a:rPr lang="en-US" sz="1800" dirty="0"/>
              <a:t>is a framework for building web </a:t>
            </a:r>
            <a:r>
              <a:rPr lang="en-US" sz="1800" dirty="0" smtClean="0"/>
              <a:t>applications.</a:t>
            </a:r>
          </a:p>
          <a:p>
            <a:r>
              <a:rPr lang="en-US" sz="1600" dirty="0" smtClean="0"/>
              <a:t>MVC divides </a:t>
            </a:r>
            <a:r>
              <a:rPr lang="en-US" sz="1600" dirty="0"/>
              <a:t>an application's implementation into three </a:t>
            </a:r>
            <a:r>
              <a:rPr lang="en-US" sz="1600" dirty="0" smtClean="0"/>
              <a:t>components models</a:t>
            </a:r>
            <a:r>
              <a:rPr lang="en-US" sz="1600" dirty="0"/>
              <a:t>, </a:t>
            </a:r>
            <a:r>
              <a:rPr lang="en-US" sz="1600" dirty="0" smtClean="0"/>
              <a:t>views and controller.</a:t>
            </a:r>
          </a:p>
          <a:p>
            <a:r>
              <a:rPr lang="en-US" sz="1600" b="1" dirty="0" smtClean="0"/>
              <a:t>Model</a:t>
            </a:r>
            <a:r>
              <a:rPr lang="en-US" sz="1600" dirty="0" smtClean="0"/>
              <a:t>: Model represents shape of the data and business logic. It maintains the data of the application. Model objects retrieve and store model state in a database. </a:t>
            </a:r>
          </a:p>
          <a:p>
            <a:r>
              <a:rPr lang="en-US" sz="1800" b="1" dirty="0" smtClean="0"/>
              <a:t>View</a:t>
            </a:r>
            <a:r>
              <a:rPr lang="en-US" sz="1800" dirty="0" smtClean="0"/>
              <a:t>: View is a user interface. View display data using model to the user and also enables them to modify the data.</a:t>
            </a:r>
          </a:p>
          <a:p>
            <a:r>
              <a:rPr lang="en-US" sz="1800" b="1" dirty="0" smtClean="0"/>
              <a:t>Controller</a:t>
            </a:r>
            <a:r>
              <a:rPr lang="en-US" sz="1800" dirty="0" smtClean="0"/>
              <a:t>: Controller handles the user request. It is the bridge between the Model and the </a:t>
            </a:r>
            <a:r>
              <a:rPr lang="en-US" sz="1800" dirty="0" err="1" smtClean="0"/>
              <a:t>View.Typically</a:t>
            </a:r>
            <a:r>
              <a:rPr lang="en-US" sz="1800" dirty="0" smtClean="0"/>
              <a:t>, user interact with View, which in-tern raises appropriate URL request, this request will be handled by a controller. The controller renders the appropriate view with the model data as a response.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2663</TotalTime>
  <Words>1992</Words>
  <Application>Microsoft Office PowerPoint</Application>
  <PresentationFormat>On-screen Show (4:3)</PresentationFormat>
  <Paragraphs>309</Paragraphs>
  <Slides>32</Slides>
  <Notes>6</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Median</vt:lpstr>
      <vt:lpstr>Custom Design</vt:lpstr>
      <vt:lpstr>Problems with Asp.Net Web Forms</vt:lpstr>
      <vt:lpstr>Problems with Asp.Net Web Forms</vt:lpstr>
      <vt:lpstr>What’s the solution ?</vt:lpstr>
      <vt:lpstr>How Microsoft Asp.Net MVC tackles problems in Web Forms?</vt:lpstr>
      <vt:lpstr>Asp.Net Web Forms problems resolved with ASP.NET MVC</vt:lpstr>
      <vt:lpstr>Difference between Asp.Net WebForm and Asp.Net MVC</vt:lpstr>
      <vt:lpstr>Difference between Asp.Net WebForm and Asp.Net MVC</vt:lpstr>
      <vt:lpstr>Difference between Asp.Net WebForm and Asp.Net MVC</vt:lpstr>
      <vt:lpstr>MVC Overview</vt:lpstr>
      <vt:lpstr>MVC Overview</vt:lpstr>
      <vt:lpstr>MVC Flow </vt:lpstr>
      <vt:lpstr>MVC Flow</vt:lpstr>
      <vt:lpstr>MVC Flow</vt:lpstr>
      <vt:lpstr>MVC Flow</vt:lpstr>
      <vt:lpstr>MVC Flow</vt:lpstr>
      <vt:lpstr>ASP.NET MVC Version History</vt:lpstr>
      <vt:lpstr>ASP.NET MVC Version Features</vt:lpstr>
      <vt:lpstr>ASP.NET MVC Version Features</vt:lpstr>
      <vt:lpstr>ASP.NET MVC Version Features</vt:lpstr>
      <vt:lpstr>ASP.NET MVC Folder Structure</vt:lpstr>
      <vt:lpstr>ASP.NET MVC Folder Structure</vt:lpstr>
      <vt:lpstr>ASP.NET MVC Folder Structure</vt:lpstr>
      <vt:lpstr>ASP.NET MVC Folder Structure</vt:lpstr>
      <vt:lpstr>ASP.NET MVC Folder Structure</vt:lpstr>
      <vt:lpstr>ASP.NET MVC Folder Structure</vt:lpstr>
      <vt:lpstr>ASP.NET MVC Folder Structure</vt:lpstr>
      <vt:lpstr>Controller</vt:lpstr>
      <vt:lpstr>Action method</vt:lpstr>
      <vt:lpstr>Passing Data from Controller to View </vt:lpstr>
      <vt:lpstr>Controllers</vt:lpstr>
      <vt:lpstr>Problems with ViewData and ViewBag</vt:lpstr>
      <vt:lpstr>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67</cp:revision>
  <dcterms:created xsi:type="dcterms:W3CDTF">2006-08-16T00:00:00Z</dcterms:created>
  <dcterms:modified xsi:type="dcterms:W3CDTF">2017-01-24T04:02:09Z</dcterms:modified>
</cp:coreProperties>
</file>