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366" r:id="rId2"/>
    <p:sldId id="393" r:id="rId3"/>
    <p:sldId id="826" r:id="rId4"/>
    <p:sldId id="827" r:id="rId5"/>
    <p:sldId id="831" r:id="rId6"/>
    <p:sldId id="828" r:id="rId7"/>
    <p:sldId id="829" r:id="rId8"/>
    <p:sldId id="832" r:id="rId9"/>
    <p:sldId id="830" r:id="rId10"/>
    <p:sldId id="833" r:id="rId11"/>
    <p:sldId id="834" r:id="rId12"/>
    <p:sldId id="836" r:id="rId13"/>
    <p:sldId id="835"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E510C8-1708-294F-89EC-ECBB6A725AAE}">
          <p14:sldIdLst>
            <p14:sldId id="366"/>
            <p14:sldId id="393"/>
            <p14:sldId id="826"/>
            <p14:sldId id="827"/>
            <p14:sldId id="831"/>
            <p14:sldId id="828"/>
            <p14:sldId id="829"/>
            <p14:sldId id="832"/>
            <p14:sldId id="830"/>
            <p14:sldId id="833"/>
            <p14:sldId id="834"/>
            <p14:sldId id="836"/>
            <p14:sldId id="83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BE"/>
    <a:srgbClr val="B7D78A"/>
    <a:srgbClr val="D9EBC0"/>
    <a:srgbClr val="FFC237"/>
    <a:srgbClr val="FFD785"/>
    <a:srgbClr val="91C34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0" autoAdjust="0"/>
    <p:restoredTop sz="90750" autoAdjust="0"/>
  </p:normalViewPr>
  <p:slideViewPr>
    <p:cSldViewPr snapToGrid="0" snapToObjects="1">
      <p:cViewPr varScale="1">
        <p:scale>
          <a:sx n="165" d="100"/>
          <a:sy n="165" d="100"/>
        </p:scale>
        <p:origin x="536" y="184"/>
      </p:cViewPr>
      <p:guideLst>
        <p:guide orient="horz" pos="1620"/>
        <p:guide pos="2880"/>
      </p:guideLst>
    </p:cSldViewPr>
  </p:slideViewPr>
  <p:notesTextViewPr>
    <p:cViewPr>
      <p:scale>
        <a:sx n="155" d="100"/>
        <a:sy n="155" d="100"/>
      </p:scale>
      <p:origin x="0" y="0"/>
    </p:cViewPr>
  </p:notesTextViewPr>
  <p:sorterViewPr>
    <p:cViewPr varScale="1">
      <p:scale>
        <a:sx n="100" d="100"/>
        <a:sy n="100" d="100"/>
      </p:scale>
      <p:origin x="0" y="0"/>
    </p:cViewPr>
  </p:sorterViewPr>
  <p:notesViewPr>
    <p:cSldViewPr snapToGrid="0" snapToObjects="1">
      <p:cViewPr varScale="1">
        <p:scale>
          <a:sx n="93" d="100"/>
          <a:sy n="93" d="100"/>
        </p:scale>
        <p:origin x="3760"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D0F491-0864-1F4D-BE28-6BACD346005A}"/>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57AF8A-9D1E-A543-98F1-5A48E32A17DF}"/>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6C238AA0-692B-9842-AC36-395CD3CEC068}" type="datetimeFigureOut">
              <a:rPr lang="en-US" smtClean="0"/>
              <a:t>10/17/19</a:t>
            </a:fld>
            <a:endParaRPr lang="en-US"/>
          </a:p>
        </p:txBody>
      </p:sp>
      <p:sp>
        <p:nvSpPr>
          <p:cNvPr id="4" name="Footer Placeholder 3">
            <a:extLst>
              <a:ext uri="{FF2B5EF4-FFF2-40B4-BE49-F238E27FC236}">
                <a16:creationId xmlns:a16="http://schemas.microsoft.com/office/drawing/2014/main" id="{D9FEFA23-12FF-5E49-A5F8-560F2C9DF1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FE0E80-7D5A-0E4E-824E-46689CD20C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D4C47-F82F-8741-B5DF-BED046035561}" type="slidenum">
              <a:rPr lang="en-US" smtClean="0"/>
              <a:t>‹#›</a:t>
            </a:fld>
            <a:endParaRPr lang="en-US"/>
          </a:p>
        </p:txBody>
      </p:sp>
    </p:spTree>
    <p:extLst>
      <p:ext uri="{BB962C8B-B14F-4D97-AF65-F5344CB8AC3E}">
        <p14:creationId xmlns:p14="http://schemas.microsoft.com/office/powerpoint/2010/main" val="3450867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10/17/19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dirty="0"/>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46811-17DA-9941-B072-0FDD734050A4}" type="slidenum">
              <a:rPr lang="uk-UA" smtClean="0"/>
              <a:t>1</a:t>
            </a:fld>
            <a:endParaRPr lang="uk-UA"/>
          </a:p>
        </p:txBody>
      </p:sp>
    </p:spTree>
    <p:extLst>
      <p:ext uri="{BB962C8B-B14F-4D97-AF65-F5344CB8AC3E}">
        <p14:creationId xmlns:p14="http://schemas.microsoft.com/office/powerpoint/2010/main" val="32744555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rm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NREL_logo_2009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961483"/>
            <a:ext cx="4322763" cy="1101551"/>
          </a:xfrm>
        </p:spPr>
        <p:txBody>
          <a:bodyPr>
            <a:norm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4290127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1124857"/>
            <a:ext cx="8120063" cy="362176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400273F5-7B5F-EB4C-8635-B6E46367ECEF}"/>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7" name="Title 1">
            <a:extLst>
              <a:ext uri="{FF2B5EF4-FFF2-40B4-BE49-F238E27FC236}">
                <a16:creationId xmlns:a16="http://schemas.microsoft.com/office/drawing/2014/main" id="{035ADFE9-B6C1-F643-9563-C7CFA3790E4D}"/>
              </a:ext>
            </a:extLst>
          </p:cNvPr>
          <p:cNvSpPr>
            <a:spLocks noGrp="1"/>
          </p:cNvSpPr>
          <p:nvPr>
            <p:ph type="title"/>
          </p:nvPr>
        </p:nvSpPr>
        <p:spPr>
          <a:xfrm>
            <a:off x="457200" y="0"/>
            <a:ext cx="8229600" cy="777240"/>
          </a:xfrm>
        </p:spPr>
        <p:txBody>
          <a:bodyPr/>
          <a:lstStyle/>
          <a:p>
            <a:r>
              <a:rPr lang="en-US"/>
              <a:t>Click to edit Master title style</a:t>
            </a:r>
          </a:p>
        </p:txBody>
      </p:sp>
    </p:spTree>
    <p:extLst>
      <p:ext uri="{BB962C8B-B14F-4D97-AF65-F5344CB8AC3E}">
        <p14:creationId xmlns:p14="http://schemas.microsoft.com/office/powerpoint/2010/main" val="282540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4D381-2624-7146-9832-B02B34FDBAF7}"/>
              </a:ext>
            </a:extLst>
          </p:cNvPr>
          <p:cNvSpPr>
            <a:spLocks noGrp="1"/>
          </p:cNvSpPr>
          <p:nvPr>
            <p:ph type="title"/>
          </p:nvPr>
        </p:nvSpPr>
        <p:spPr>
          <a:xfrm>
            <a:off x="457200" y="0"/>
            <a:ext cx="8229600" cy="777240"/>
          </a:xfrm>
        </p:spPr>
        <p:txBody>
          <a:bodyPr/>
          <a:lstStyle/>
          <a:p>
            <a:r>
              <a:rPr lang="en-US"/>
              <a:t>Click to edit Master title style</a:t>
            </a:r>
          </a:p>
        </p:txBody>
      </p:sp>
      <p:sp>
        <p:nvSpPr>
          <p:cNvPr id="4" name="Content Placeholder 3">
            <a:extLst>
              <a:ext uri="{FF2B5EF4-FFF2-40B4-BE49-F238E27FC236}">
                <a16:creationId xmlns:a16="http://schemas.microsoft.com/office/drawing/2014/main" id="{08FDDE37-04E8-8D42-8A84-5BE5A4B0B8B4}"/>
              </a:ext>
            </a:extLst>
          </p:cNvPr>
          <p:cNvSpPr>
            <a:spLocks noGrp="1"/>
          </p:cNvSpPr>
          <p:nvPr>
            <p:ph sz="half" idx="2"/>
          </p:nvPr>
        </p:nvSpPr>
        <p:spPr>
          <a:xfrm>
            <a:off x="457200" y="1017767"/>
            <a:ext cx="4040982" cy="38563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053DDF68-999A-3342-80BC-27F3B6E09E5A}"/>
              </a:ext>
            </a:extLst>
          </p:cNvPr>
          <p:cNvSpPr>
            <a:spLocks noGrp="1"/>
          </p:cNvSpPr>
          <p:nvPr>
            <p:ph sz="quarter" idx="4"/>
          </p:nvPr>
        </p:nvSpPr>
        <p:spPr>
          <a:xfrm>
            <a:off x="4629150" y="1017767"/>
            <a:ext cx="4057650" cy="38563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C147D839-7F4F-DA48-B79C-52AF90B5F1F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89417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A0720A-302B-2140-AC58-798374BF3E01}"/>
              </a:ext>
            </a:extLst>
          </p:cNvPr>
          <p:cNvSpPr>
            <a:spLocks noGrp="1"/>
          </p:cNvSpPr>
          <p:nvPr>
            <p:ph type="body" idx="1"/>
          </p:nvPr>
        </p:nvSpPr>
        <p:spPr>
          <a:xfrm>
            <a:off x="457200" y="911015"/>
            <a:ext cx="4040982"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a:extLst>
              <a:ext uri="{FF2B5EF4-FFF2-40B4-BE49-F238E27FC236}">
                <a16:creationId xmlns:a16="http://schemas.microsoft.com/office/drawing/2014/main" id="{08FDDE37-04E8-8D42-8A84-5BE5A4B0B8B4}"/>
              </a:ext>
            </a:extLst>
          </p:cNvPr>
          <p:cNvSpPr>
            <a:spLocks noGrp="1"/>
          </p:cNvSpPr>
          <p:nvPr>
            <p:ph sz="half" idx="2"/>
          </p:nvPr>
        </p:nvSpPr>
        <p:spPr>
          <a:xfrm>
            <a:off x="457200" y="1528949"/>
            <a:ext cx="4040982" cy="337700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69BD2FC-3959-AF4D-A449-C3EB542D1CCF}"/>
              </a:ext>
            </a:extLst>
          </p:cNvPr>
          <p:cNvSpPr>
            <a:spLocks noGrp="1"/>
          </p:cNvSpPr>
          <p:nvPr>
            <p:ph type="body" sz="quarter" idx="3"/>
          </p:nvPr>
        </p:nvSpPr>
        <p:spPr>
          <a:xfrm>
            <a:off x="4629150" y="911015"/>
            <a:ext cx="405765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a:extLst>
              <a:ext uri="{FF2B5EF4-FFF2-40B4-BE49-F238E27FC236}">
                <a16:creationId xmlns:a16="http://schemas.microsoft.com/office/drawing/2014/main" id="{053DDF68-999A-3342-80BC-27F3B6E09E5A}"/>
              </a:ext>
            </a:extLst>
          </p:cNvPr>
          <p:cNvSpPr>
            <a:spLocks noGrp="1"/>
          </p:cNvSpPr>
          <p:nvPr>
            <p:ph sz="quarter" idx="4"/>
          </p:nvPr>
        </p:nvSpPr>
        <p:spPr>
          <a:xfrm>
            <a:off x="4629150" y="1528949"/>
            <a:ext cx="4057650" cy="337700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C147D839-7F4F-DA48-B79C-52AF90B5F1F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9" name="Title 1">
            <a:extLst>
              <a:ext uri="{FF2B5EF4-FFF2-40B4-BE49-F238E27FC236}">
                <a16:creationId xmlns:a16="http://schemas.microsoft.com/office/drawing/2014/main" id="{50B0C39B-B344-5B4F-93F1-7D1CC64E071E}"/>
              </a:ext>
            </a:extLst>
          </p:cNvPr>
          <p:cNvSpPr>
            <a:spLocks noGrp="1"/>
          </p:cNvSpPr>
          <p:nvPr>
            <p:ph type="title"/>
          </p:nvPr>
        </p:nvSpPr>
        <p:spPr>
          <a:xfrm>
            <a:off x="457200" y="0"/>
            <a:ext cx="8229600" cy="777240"/>
          </a:xfrm>
        </p:spPr>
        <p:txBody>
          <a:bodyPr/>
          <a:lstStyle/>
          <a:p>
            <a:r>
              <a:rPr lang="en-US"/>
              <a:t>Click to edit Master title style</a:t>
            </a:r>
          </a:p>
        </p:txBody>
      </p:sp>
    </p:spTree>
    <p:extLst>
      <p:ext uri="{BB962C8B-B14F-4D97-AF65-F5344CB8AC3E}">
        <p14:creationId xmlns:p14="http://schemas.microsoft.com/office/powerpoint/2010/main" val="2457240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5" name="TextBox 4">
            <a:extLst>
              <a:ext uri="{FF2B5EF4-FFF2-40B4-BE49-F238E27FC236}">
                <a16:creationId xmlns:a16="http://schemas.microsoft.com/office/drawing/2014/main" id="{789B9887-9571-8E42-B8C3-768186F8D26B}"/>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278570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F11F57BA-7C1C-2245-98DA-494AF7DA9827}"/>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98859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C Slide -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9" name="Text Placeholder 6"/>
          <p:cNvSpPr>
            <a:spLocks noGrp="1"/>
          </p:cNvSpPr>
          <p:nvPr>
            <p:ph type="body" sz="quarter" idx="20" hasCustomPrompt="1"/>
          </p:nvPr>
        </p:nvSpPr>
        <p:spPr>
          <a:xfrm>
            <a:off x="468313" y="187355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8115"/>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43674"/>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3545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490D65D-3229-0D48-8AB3-64DEA98E7360}"/>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382233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C Slide -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B27ACFA-0B8E-6943-8944-9226DD3B3AC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485406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C Slide -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EAA975A5-D847-0A43-8289-90CD4E559775}"/>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4265052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C Slide -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D758D15-3077-504E-8359-260D41B785D0}"/>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904196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C Slide -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A8D99A7-58F2-EF40-BF60-5862CE6D3DDF}"/>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11396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rmAutofit/>
          </a:bodyPr>
          <a:lstStyle>
            <a:lvl1pPr marL="0" indent="0">
              <a:lnSpc>
                <a:spcPts val="2800"/>
              </a:lnSpc>
              <a:buNone/>
              <a:defRPr sz="3000">
                <a:solidFill>
                  <a:schemeClr val="bg1"/>
                </a:solidFill>
              </a:defRPr>
            </a:lvl1pPr>
          </a:lstStyle>
          <a:p>
            <a:pPr lvl="0"/>
            <a:r>
              <a:rPr lang="en-US"/>
              <a:t>Title</a:t>
            </a:r>
          </a:p>
        </p:txBody>
      </p: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rm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1393331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C Slide -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801E882C-3B30-BC41-8C46-828E7B27408F}"/>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039919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C Slide - 7">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EE3C8BB3-2850-2043-9038-7E7CC0364EC5}"/>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5744387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dirty="0"/>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dirty="0"/>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dirty="0"/>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dirty="0"/>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20" name="TextBox 19">
            <a:extLst>
              <a:ext uri="{FF2B5EF4-FFF2-40B4-BE49-F238E27FC236}">
                <a16:creationId xmlns:a16="http://schemas.microsoft.com/office/drawing/2014/main" id="{EB10A461-D5A7-9344-A91B-6FF78C06FCAE}"/>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dirty="0"/>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28" name="TextBox 27">
            <a:extLst>
              <a:ext uri="{FF2B5EF4-FFF2-40B4-BE49-F238E27FC236}">
                <a16:creationId xmlns:a16="http://schemas.microsoft.com/office/drawing/2014/main" id="{0657E1F3-7F4A-AB4E-B281-529E9D1CC48E}"/>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982103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29" name="TextBox 28">
            <a:extLst>
              <a:ext uri="{FF2B5EF4-FFF2-40B4-BE49-F238E27FC236}">
                <a16:creationId xmlns:a16="http://schemas.microsoft.com/office/drawing/2014/main" id="{B8C044C4-01B8-8C4A-B623-C83A1E6A66B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660572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dirty="0"/>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dirty="0"/>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dirty="0"/>
              <a:t>Insert Photo</a:t>
            </a:r>
          </a:p>
        </p:txBody>
      </p:sp>
      <p:sp>
        <p:nvSpPr>
          <p:cNvPr id="9" name="TextBox 8">
            <a:extLst>
              <a:ext uri="{FF2B5EF4-FFF2-40B4-BE49-F238E27FC236}">
                <a16:creationId xmlns:a16="http://schemas.microsoft.com/office/drawing/2014/main" id="{8A4A22EC-A410-4546-A8D4-DEF77F945611}"/>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6345954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sp>
        <p:nvSpPr>
          <p:cNvPr id="10" name="Rectangle 9"/>
          <p:cNvSpPr/>
          <p:nvPr userDrawn="1"/>
        </p:nvSpPr>
        <p:spPr>
          <a:xfrm>
            <a:off x="6082668" y="4051192"/>
            <a:ext cx="2443102" cy="1092308"/>
          </a:xfrm>
          <a:prstGeom prst="rect">
            <a:avLst/>
          </a:prstGeom>
          <a:solidFill>
            <a:srgbClr val="0079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NREL_logo_2009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2041" y="4326708"/>
            <a:ext cx="1893428" cy="503506"/>
          </a:xfrm>
          <a:prstGeom prst="rect">
            <a:avLst/>
          </a:prstGeom>
        </p:spPr>
      </p:pic>
      <p:sp>
        <p:nvSpPr>
          <p:cNvPr id="12" name="TextBox 11">
            <a:extLst>
              <a:ext uri="{FF2B5EF4-FFF2-40B4-BE49-F238E27FC236}">
                <a16:creationId xmlns:a16="http://schemas.microsoft.com/office/drawing/2014/main" id="{64EC49E2-E328-B24F-A70C-5EE89E0BC9D0}"/>
              </a:ext>
            </a:extLst>
          </p:cNvPr>
          <p:cNvSpPr txBox="1"/>
          <p:nvPr userDrawn="1"/>
        </p:nvSpPr>
        <p:spPr>
          <a:xfrm>
            <a:off x="136318" y="3962170"/>
            <a:ext cx="5580695" cy="1061829"/>
          </a:xfrm>
          <a:prstGeom prst="rect">
            <a:avLst/>
          </a:prstGeom>
          <a:noFill/>
        </p:spPr>
        <p:txBody>
          <a:bodyPr wrap="square" rtlCol="0">
            <a:spAutoFit/>
          </a:bodyPr>
          <a:lstStyle/>
          <a:p>
            <a:pPr algn="l"/>
            <a:r>
              <a:rPr lang="en-US" sz="900" dirty="0">
                <a:solidFill>
                  <a:schemeClr val="tx1"/>
                </a:solidFill>
              </a:rPr>
              <a:t>This work was authored by staff from the Alliance for Sustainable Energy, LLC, the manager and operator of the National Renewable Energy Laboratory for the U.S. Department of Energy (DOE) under Contract No. DE-AC36-08GO28308. Funding was provided by the Department of Energy’s Wind Energy Technologies Office. The views expressed in this document do not necessarily represent the views of the DOE or the U.S. Government. The U.S. Government retains and the publisher, by accepting the document for publication, acknowledges that the U.S. Government retains a nonexclusive, paid-up, irrevocable, worldwide license to publish or reproduce the published form of this work, or allow others to do so, for U.S. Government purposes.</a:t>
            </a:r>
          </a:p>
        </p:txBody>
      </p:sp>
    </p:spTree>
    <p:extLst>
      <p:ext uri="{BB962C8B-B14F-4D97-AF65-F5344CB8AC3E}">
        <p14:creationId xmlns:p14="http://schemas.microsoft.com/office/powerpoint/2010/main" val="112472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rmAutofit/>
          </a:bodyPr>
          <a:lstStyle>
            <a:lvl1pPr marL="0" indent="0">
              <a:lnSpc>
                <a:spcPts val="2800"/>
              </a:lnSpc>
              <a:buNone/>
              <a:defRPr sz="3000">
                <a:solidFill>
                  <a:schemeClr val="bg1"/>
                </a:solidFill>
              </a:defRPr>
            </a:lvl1pPr>
          </a:lstStyle>
          <a:p>
            <a:pPr lvl="0"/>
            <a:r>
              <a:rPr lang="en-US" dirty="0"/>
              <a:t>Title</a:t>
            </a:r>
          </a:p>
        </p:txBody>
      </p: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rm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200339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i="1">
                <a:solidFill>
                  <a:schemeClr val="tx1"/>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sp>
        <p:nvSpPr>
          <p:cNvPr id="8" name="TextBox 7">
            <a:extLst>
              <a:ext uri="{FF2B5EF4-FFF2-40B4-BE49-F238E27FC236}">
                <a16:creationId xmlns:a16="http://schemas.microsoft.com/office/drawing/2014/main" id="{8982CBCB-0C5D-8547-B085-AD9A5B8C4B1A}"/>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21020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
        <p:nvSpPr>
          <p:cNvPr id="7" name="TextBox 6">
            <a:extLst>
              <a:ext uri="{FF2B5EF4-FFF2-40B4-BE49-F238E27FC236}">
                <a16:creationId xmlns:a16="http://schemas.microsoft.com/office/drawing/2014/main" id="{171101AE-3009-4449-BC10-7D45A36F5F53}"/>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81122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
        <p:nvSpPr>
          <p:cNvPr id="8" name="TextBox 7">
            <a:extLst>
              <a:ext uri="{FF2B5EF4-FFF2-40B4-BE49-F238E27FC236}">
                <a16:creationId xmlns:a16="http://schemas.microsoft.com/office/drawing/2014/main" id="{77080487-E5A0-3E4B-A3EC-BB66A8F17109}"/>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Tree>
    <p:extLst>
      <p:ext uri="{BB962C8B-B14F-4D97-AF65-F5344CB8AC3E}">
        <p14:creationId xmlns:p14="http://schemas.microsoft.com/office/powerpoint/2010/main" val="1941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dirty="0"/>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
        <p:nvSpPr>
          <p:cNvPr id="8" name="TextBox 7">
            <a:extLst>
              <a:ext uri="{FF2B5EF4-FFF2-40B4-BE49-F238E27FC236}">
                <a16:creationId xmlns:a16="http://schemas.microsoft.com/office/drawing/2014/main" id="{8ED4385D-9F4B-3141-B66A-D423D0A6ED9C}"/>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78874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FF92B1-52D0-994A-8952-5B54684D153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5" name="Title 1">
            <a:extLst>
              <a:ext uri="{FF2B5EF4-FFF2-40B4-BE49-F238E27FC236}">
                <a16:creationId xmlns:a16="http://schemas.microsoft.com/office/drawing/2014/main" id="{0D75B65E-B35E-E64E-8CB4-8B18033DA83F}"/>
              </a:ext>
            </a:extLst>
          </p:cNvPr>
          <p:cNvSpPr>
            <a:spLocks noGrp="1"/>
          </p:cNvSpPr>
          <p:nvPr>
            <p:ph type="title"/>
          </p:nvPr>
        </p:nvSpPr>
        <p:spPr>
          <a:xfrm>
            <a:off x="457200" y="0"/>
            <a:ext cx="8229600" cy="777240"/>
          </a:xfrm>
        </p:spPr>
        <p:txBody>
          <a:bodyPr/>
          <a:lstStyle/>
          <a:p>
            <a:r>
              <a:rPr lang="en-US"/>
              <a:t>Click to edit Master title style</a:t>
            </a:r>
          </a:p>
        </p:txBody>
      </p:sp>
    </p:spTree>
    <p:extLst>
      <p:ext uri="{BB962C8B-B14F-4D97-AF65-F5344CB8AC3E}">
        <p14:creationId xmlns:p14="http://schemas.microsoft.com/office/powerpoint/2010/main" val="148500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777240"/>
          </a:xfrm>
          <a:prstGeom prst="rect">
            <a:avLst/>
          </a:prstGeom>
          <a:solidFill>
            <a:schemeClr val="accent1"/>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65609"/>
            <a:ext cx="8229600" cy="370784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71" r:id="rId4"/>
    <p:sldLayoutId id="2147483677" r:id="rId5"/>
    <p:sldLayoutId id="2147483666" r:id="rId6"/>
    <p:sldLayoutId id="2147483667" r:id="rId7"/>
    <p:sldLayoutId id="2147483665" r:id="rId8"/>
    <p:sldLayoutId id="2147483653" r:id="rId9"/>
    <p:sldLayoutId id="2147483655" r:id="rId10"/>
    <p:sldLayoutId id="2147483680" r:id="rId11"/>
    <p:sldLayoutId id="2147483676"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8" r:id="rId22"/>
    <p:sldLayoutId id="2147483669" r:id="rId23"/>
    <p:sldLayoutId id="2147483670" r:id="rId24"/>
    <p:sldLayoutId id="2147483672" r:id="rId25"/>
    <p:sldLayoutId id="2147483673" r:id="rId26"/>
  </p:sldLayoutIdLst>
  <p:txStyles>
    <p:titleStyle>
      <a:lvl1pPr marL="0" algn="l" defTabSz="457200" rtl="0" eaLnBrk="1" latinLnBrk="0" hangingPunct="1">
        <a:lnSpc>
          <a:spcPct val="100000"/>
        </a:lnSpc>
        <a:spcBef>
          <a:spcPct val="0"/>
        </a:spcBef>
        <a:buNone/>
        <a:defRPr sz="3000" b="1" kern="1200" spc="0">
          <a:solidFill>
            <a:schemeClr val="bg1"/>
          </a:solidFill>
          <a:latin typeface="+mj-lt"/>
          <a:ea typeface="+mj-ea"/>
          <a:cs typeface="+mj-cs"/>
        </a:defRPr>
      </a:lvl1pPr>
    </p:titleStyle>
    <p:bodyStyle>
      <a:lvl1pPr marL="179388" indent="-179388" algn="l" defTabSz="457200" rtl="0" eaLnBrk="1" latinLnBrk="0" hangingPunct="1">
        <a:spcBef>
          <a:spcPct val="20000"/>
        </a:spcBef>
        <a:buFont typeface="Arial"/>
        <a:buChar char="•"/>
        <a:tabLst/>
        <a:defRPr sz="2000" b="1" kern="1200">
          <a:solidFill>
            <a:schemeClr val="tx1"/>
          </a:solidFill>
          <a:latin typeface="+mn-lt"/>
          <a:ea typeface="+mn-ea"/>
          <a:cs typeface="+mn-cs"/>
        </a:defRPr>
      </a:lvl1pPr>
      <a:lvl2pPr marL="463550" indent="-284163" algn="l" defTabSz="457200" rtl="0" eaLnBrk="1" latinLnBrk="0" hangingPunct="1">
        <a:spcBef>
          <a:spcPct val="20000"/>
        </a:spcBef>
        <a:buFont typeface="Arial"/>
        <a:buChar char="–"/>
        <a:tabLst/>
        <a:defRPr sz="1800" kern="1200">
          <a:solidFill>
            <a:schemeClr val="tx1"/>
          </a:solidFill>
          <a:latin typeface="+mn-lt"/>
          <a:ea typeface="+mn-ea"/>
          <a:cs typeface="+mn-cs"/>
        </a:defRPr>
      </a:lvl2pPr>
      <a:lvl3pPr marL="577850" indent="-114300" algn="l" defTabSz="457200" rtl="0" eaLnBrk="1" latinLnBrk="0" hangingPunct="1">
        <a:spcBef>
          <a:spcPct val="20000"/>
        </a:spcBef>
        <a:buFont typeface="Arial"/>
        <a:buChar char="•"/>
        <a:tabLst/>
        <a:defRPr sz="1800" kern="1200">
          <a:solidFill>
            <a:schemeClr val="tx1"/>
          </a:solidFill>
          <a:latin typeface="+mn-lt"/>
          <a:ea typeface="+mn-ea"/>
          <a:cs typeface="+mn-cs"/>
        </a:defRPr>
      </a:lvl3pPr>
      <a:lvl4pPr marL="862013" indent="-227013" algn="l" defTabSz="457200" rtl="0" eaLnBrk="1" latinLnBrk="0" hangingPunct="1">
        <a:spcBef>
          <a:spcPct val="20000"/>
        </a:spcBef>
        <a:buFont typeface="Arial"/>
        <a:buChar char="–"/>
        <a:tabLst/>
        <a:defRPr sz="1600" kern="1200">
          <a:solidFill>
            <a:schemeClr val="tx1"/>
          </a:solidFill>
          <a:latin typeface="+mn-lt"/>
          <a:ea typeface="+mn-ea"/>
          <a:cs typeface="+mn-cs"/>
        </a:defRPr>
      </a:lvl4pPr>
      <a:lvl5pPr marL="1031875" indent="-169863" algn="l" defTabSz="457200" rtl="0" eaLnBrk="1" latinLnBrk="0" hangingPunct="1">
        <a:spcBef>
          <a:spcPct val="20000"/>
        </a:spcBef>
        <a:buFont typeface="Arial"/>
        <a:buChar char="»"/>
        <a:tabLst/>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000818D-FF84-7E4E-8CC3-770888030CA7}"/>
              </a:ext>
            </a:extLst>
          </p:cNvPr>
          <p:cNvSpPr>
            <a:spLocks noGrp="1"/>
          </p:cNvSpPr>
          <p:nvPr>
            <p:ph type="body" sz="quarter" idx="10"/>
          </p:nvPr>
        </p:nvSpPr>
        <p:spPr/>
        <p:txBody>
          <a:bodyPr>
            <a:normAutofit fontScale="92500"/>
          </a:bodyPr>
          <a:lstStyle/>
          <a:p>
            <a:r>
              <a:rPr lang="en-US" dirty="0"/>
              <a:t>Drivetrain design for the NREL 15 MW Offshore Reference Turbine</a:t>
            </a:r>
          </a:p>
        </p:txBody>
      </p:sp>
      <p:sp>
        <p:nvSpPr>
          <p:cNvPr id="3" name="Text Placeholder 2">
            <a:extLst>
              <a:ext uri="{FF2B5EF4-FFF2-40B4-BE49-F238E27FC236}">
                <a16:creationId xmlns:a16="http://schemas.microsoft.com/office/drawing/2014/main" id="{274DB363-325D-F440-9E7B-2EF672D31EFB}"/>
              </a:ext>
            </a:extLst>
          </p:cNvPr>
          <p:cNvSpPr>
            <a:spLocks noGrp="1"/>
          </p:cNvSpPr>
          <p:nvPr>
            <p:ph type="body" sz="quarter" idx="11"/>
          </p:nvPr>
        </p:nvSpPr>
        <p:spPr/>
        <p:txBody>
          <a:bodyPr/>
          <a:lstStyle/>
          <a:p>
            <a:pPr lvl="0"/>
            <a:r>
              <a:rPr lang="en-US" dirty="0"/>
              <a:t>Latha Sethuraman, George Scott, Garrett Barter</a:t>
            </a:r>
          </a:p>
          <a:p>
            <a:pPr lvl="0"/>
            <a:r>
              <a:rPr lang="en-US"/>
              <a:t>10/17/2019</a:t>
            </a:r>
            <a:endParaRPr lang="en-US" dirty="0"/>
          </a:p>
        </p:txBody>
      </p:sp>
    </p:spTree>
    <p:extLst>
      <p:ext uri="{BB962C8B-B14F-4D97-AF65-F5344CB8AC3E}">
        <p14:creationId xmlns:p14="http://schemas.microsoft.com/office/powerpoint/2010/main" val="343039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BD45AF-1685-4791-88E2-35E3D5022C6E}"/>
              </a:ext>
            </a:extLst>
          </p:cNvPr>
          <p:cNvSpPr>
            <a:spLocks noGrp="1"/>
          </p:cNvSpPr>
          <p:nvPr>
            <p:ph type="title"/>
          </p:nvPr>
        </p:nvSpPr>
        <p:spPr/>
        <p:txBody>
          <a:bodyPr/>
          <a:lstStyle/>
          <a:p>
            <a:r>
              <a:rPr lang="en-US" dirty="0"/>
              <a:t>Electromagnetic design</a:t>
            </a:r>
          </a:p>
        </p:txBody>
      </p:sp>
      <p:sp>
        <p:nvSpPr>
          <p:cNvPr id="257" name="Text Placeholder 256">
            <a:extLst>
              <a:ext uri="{FF2B5EF4-FFF2-40B4-BE49-F238E27FC236}">
                <a16:creationId xmlns:a16="http://schemas.microsoft.com/office/drawing/2014/main" id="{648F94D1-57A6-4536-950F-4B0594A480C9}"/>
              </a:ext>
            </a:extLst>
          </p:cNvPr>
          <p:cNvSpPr>
            <a:spLocks noGrp="1"/>
          </p:cNvSpPr>
          <p:nvPr>
            <p:ph type="body" sz="quarter" idx="10"/>
          </p:nvPr>
        </p:nvSpPr>
        <p:spPr>
          <a:xfrm>
            <a:off x="242886" y="853395"/>
            <a:ext cx="5550695" cy="3621769"/>
          </a:xfrm>
        </p:spPr>
        <p:txBody>
          <a:bodyPr>
            <a:noAutofit/>
          </a:bodyPr>
          <a:lstStyle/>
          <a:p>
            <a:r>
              <a:rPr lang="en-US" sz="1700" b="0" dirty="0"/>
              <a:t>Fractional slot , double layer concentrated winding machine.( Slot/pole =6/5)</a:t>
            </a:r>
          </a:p>
          <a:p>
            <a:r>
              <a:rPr lang="en-US" sz="1700" b="0" dirty="0"/>
              <a:t>Magnet width/pole pitch assumed to be 70%</a:t>
            </a:r>
          </a:p>
          <a:p>
            <a:r>
              <a:rPr lang="en-US" sz="1700" b="0" dirty="0"/>
              <a:t>0.15&lt;Aspect ratio (L/D)&lt;0.3</a:t>
            </a:r>
          </a:p>
          <a:p>
            <a:r>
              <a:rPr lang="en-US" sz="1700" b="0" dirty="0"/>
              <a:t>Maximum flux densities in the core limited to &lt; 2Tesla</a:t>
            </a:r>
          </a:p>
          <a:p>
            <a:r>
              <a:rPr lang="en-US" sz="1700" b="0" dirty="0"/>
              <a:t>Winding current density limited to 3-6A/mm</a:t>
            </a:r>
            <a:r>
              <a:rPr lang="en-US" sz="1700" b="0" baseline="30000" dirty="0"/>
              <a:t>2</a:t>
            </a:r>
          </a:p>
          <a:p>
            <a:r>
              <a:rPr lang="en-US" sz="1700" b="0" dirty="0"/>
              <a:t>Specific current loading limited to 60kA/m</a:t>
            </a:r>
          </a:p>
          <a:p>
            <a:r>
              <a:rPr lang="en-US" sz="1700" b="0" dirty="0"/>
              <a:t>Leakage flux, edge effects of magnets, fringing neglected</a:t>
            </a:r>
          </a:p>
          <a:p>
            <a:r>
              <a:rPr lang="en-US" sz="1700" b="0" dirty="0"/>
              <a:t>Analytical models based on Hung [4]</a:t>
            </a:r>
          </a:p>
          <a:p>
            <a:r>
              <a:rPr lang="en-US" sz="1700" b="0" dirty="0">
                <a:solidFill>
                  <a:schemeClr val="accent5">
                    <a:lumMod val="75000"/>
                  </a:schemeClr>
                </a:solidFill>
              </a:rPr>
              <a:t>Air-gap radius, core length, stator slot height, number of pole pairs, magnet height , stator and rotor yoke heights and tooth flux density are design variables</a:t>
            </a:r>
          </a:p>
          <a:p>
            <a:endParaRPr lang="en-US" sz="1700" b="0" dirty="0">
              <a:solidFill>
                <a:schemeClr val="accent5">
                  <a:lumMod val="75000"/>
                </a:schemeClr>
              </a:solidFill>
            </a:endParaRPr>
          </a:p>
        </p:txBody>
      </p:sp>
      <p:pic>
        <p:nvPicPr>
          <p:cNvPr id="258" name="Picture 257">
            <a:extLst>
              <a:ext uri="{FF2B5EF4-FFF2-40B4-BE49-F238E27FC236}">
                <a16:creationId xmlns:a16="http://schemas.microsoft.com/office/drawing/2014/main" id="{BC03AFE0-C5CB-455F-A575-C911EEDA7FC3}"/>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5032228" y="1014369"/>
            <a:ext cx="4183494" cy="2787535"/>
          </a:xfrm>
          <a:prstGeom prst="rect">
            <a:avLst/>
          </a:prstGeom>
        </p:spPr>
      </p:pic>
      <p:sp>
        <p:nvSpPr>
          <p:cNvPr id="5" name="TextBox 4">
            <a:extLst>
              <a:ext uri="{FF2B5EF4-FFF2-40B4-BE49-F238E27FC236}">
                <a16:creationId xmlns:a16="http://schemas.microsoft.com/office/drawing/2014/main" id="{B30B8B2D-04BA-4135-B69F-979950CA1429}"/>
              </a:ext>
            </a:extLst>
          </p:cNvPr>
          <p:cNvSpPr txBox="1"/>
          <p:nvPr/>
        </p:nvSpPr>
        <p:spPr>
          <a:xfrm>
            <a:off x="6425022" y="3765747"/>
            <a:ext cx="3004633" cy="246221"/>
          </a:xfrm>
          <a:prstGeom prst="rect">
            <a:avLst/>
          </a:prstGeom>
          <a:noFill/>
        </p:spPr>
        <p:txBody>
          <a:bodyPr wrap="square" rtlCol="0">
            <a:spAutoFit/>
          </a:bodyPr>
          <a:lstStyle/>
          <a:p>
            <a:r>
              <a:rPr lang="en-US" sz="1000" dirty="0">
                <a:solidFill>
                  <a:schemeClr val="bg2">
                    <a:lumMod val="50000"/>
                  </a:schemeClr>
                </a:solidFill>
              </a:rPr>
              <a:t>Exterior rotor PM machine[4]</a:t>
            </a:r>
          </a:p>
        </p:txBody>
      </p:sp>
    </p:spTree>
    <p:extLst>
      <p:ext uri="{BB962C8B-B14F-4D97-AF65-F5344CB8AC3E}">
        <p14:creationId xmlns:p14="http://schemas.microsoft.com/office/powerpoint/2010/main" val="248895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BD45AF-1685-4791-88E2-35E3D5022C6E}"/>
              </a:ext>
            </a:extLst>
          </p:cNvPr>
          <p:cNvSpPr>
            <a:spLocks noGrp="1"/>
          </p:cNvSpPr>
          <p:nvPr>
            <p:ph type="title"/>
          </p:nvPr>
        </p:nvSpPr>
        <p:spPr/>
        <p:txBody>
          <a:bodyPr/>
          <a:lstStyle/>
          <a:p>
            <a:r>
              <a:rPr lang="en-US" dirty="0"/>
              <a:t>Results summary</a:t>
            </a:r>
          </a:p>
        </p:txBody>
      </p:sp>
      <p:graphicFrame>
        <p:nvGraphicFramePr>
          <p:cNvPr id="5" name="Table 5">
            <a:extLst>
              <a:ext uri="{FF2B5EF4-FFF2-40B4-BE49-F238E27FC236}">
                <a16:creationId xmlns:a16="http://schemas.microsoft.com/office/drawing/2014/main" id="{469E22D8-8639-454B-AFC9-90A7727F47D9}"/>
              </a:ext>
            </a:extLst>
          </p:cNvPr>
          <p:cNvGraphicFramePr>
            <a:graphicFrameLocks noGrp="1"/>
          </p:cNvGraphicFramePr>
          <p:nvPr>
            <p:extLst>
              <p:ext uri="{D42A27DB-BD31-4B8C-83A1-F6EECF244321}">
                <p14:modId xmlns:p14="http://schemas.microsoft.com/office/powerpoint/2010/main" val="3945855434"/>
              </p:ext>
            </p:extLst>
          </p:nvPr>
        </p:nvGraphicFramePr>
        <p:xfrm>
          <a:off x="785814" y="832643"/>
          <a:ext cx="7398543" cy="4155440"/>
        </p:xfrm>
        <a:graphic>
          <a:graphicData uri="http://schemas.openxmlformats.org/drawingml/2006/table">
            <a:tbl>
              <a:tblPr firstRow="1" bandRow="1">
                <a:tableStyleId>{5C22544A-7EE6-4342-B048-85BDC9FD1C3A}</a:tableStyleId>
              </a:tblPr>
              <a:tblGrid>
                <a:gridCol w="2466181">
                  <a:extLst>
                    <a:ext uri="{9D8B030D-6E8A-4147-A177-3AD203B41FA5}">
                      <a16:colId xmlns:a16="http://schemas.microsoft.com/office/drawing/2014/main" val="2174768995"/>
                    </a:ext>
                  </a:extLst>
                </a:gridCol>
                <a:gridCol w="1634330">
                  <a:extLst>
                    <a:ext uri="{9D8B030D-6E8A-4147-A177-3AD203B41FA5}">
                      <a16:colId xmlns:a16="http://schemas.microsoft.com/office/drawing/2014/main" val="1517342037"/>
                    </a:ext>
                  </a:extLst>
                </a:gridCol>
                <a:gridCol w="3298032">
                  <a:extLst>
                    <a:ext uri="{9D8B030D-6E8A-4147-A177-3AD203B41FA5}">
                      <a16:colId xmlns:a16="http://schemas.microsoft.com/office/drawing/2014/main" val="3697489864"/>
                    </a:ext>
                  </a:extLst>
                </a:gridCol>
              </a:tblGrid>
              <a:tr h="370840">
                <a:tc>
                  <a:txBody>
                    <a:bodyPr/>
                    <a:lstStyle/>
                    <a:p>
                      <a:r>
                        <a:rPr lang="en-US" dirty="0"/>
                        <a:t>Parameter </a:t>
                      </a:r>
                    </a:p>
                  </a:txBody>
                  <a:tcPr/>
                </a:tc>
                <a:tc>
                  <a:txBody>
                    <a:bodyPr/>
                    <a:lstStyle/>
                    <a:p>
                      <a:r>
                        <a:rPr lang="en-US" dirty="0"/>
                        <a:t>Type 1 (Arms)</a:t>
                      </a:r>
                    </a:p>
                  </a:txBody>
                  <a:tcPr/>
                </a:tc>
                <a:tc>
                  <a:txBody>
                    <a:bodyPr/>
                    <a:lstStyle/>
                    <a:p>
                      <a:r>
                        <a:rPr lang="en-US" dirty="0"/>
                        <a:t>Type 2 (discs)</a:t>
                      </a:r>
                    </a:p>
                  </a:txBody>
                  <a:tcPr/>
                </a:tc>
                <a:extLst>
                  <a:ext uri="{0D108BD9-81ED-4DB2-BD59-A6C34878D82A}">
                    <a16:rowId xmlns:a16="http://schemas.microsoft.com/office/drawing/2014/main" val="1773585785"/>
                  </a:ext>
                </a:extLst>
              </a:tr>
              <a:tr h="370840">
                <a:tc>
                  <a:txBody>
                    <a:bodyPr/>
                    <a:lstStyle/>
                    <a:p>
                      <a:r>
                        <a:rPr lang="en-US" dirty="0"/>
                        <a:t>Air gap diameter (m)</a:t>
                      </a:r>
                    </a:p>
                  </a:txBody>
                  <a:tcPr/>
                </a:tc>
                <a:tc>
                  <a:txBody>
                    <a:bodyPr/>
                    <a:lstStyle/>
                    <a:p>
                      <a:r>
                        <a:rPr lang="en-US" dirty="0"/>
                        <a:t>12.78</a:t>
                      </a:r>
                    </a:p>
                  </a:txBody>
                  <a:tcPr/>
                </a:tc>
                <a:tc>
                  <a:txBody>
                    <a:bodyPr/>
                    <a:lstStyle/>
                    <a:p>
                      <a:r>
                        <a:rPr lang="en-US" dirty="0"/>
                        <a:t>12.79</a:t>
                      </a:r>
                    </a:p>
                  </a:txBody>
                  <a:tcPr/>
                </a:tc>
                <a:extLst>
                  <a:ext uri="{0D108BD9-81ED-4DB2-BD59-A6C34878D82A}">
                    <a16:rowId xmlns:a16="http://schemas.microsoft.com/office/drawing/2014/main" val="2495291113"/>
                  </a:ext>
                </a:extLst>
              </a:tr>
              <a:tr h="370840">
                <a:tc>
                  <a:txBody>
                    <a:bodyPr/>
                    <a:lstStyle/>
                    <a:p>
                      <a:r>
                        <a:rPr lang="en-US" dirty="0"/>
                        <a:t>Core length (m)</a:t>
                      </a:r>
                    </a:p>
                  </a:txBody>
                  <a:tcPr/>
                </a:tc>
                <a:tc>
                  <a:txBody>
                    <a:bodyPr/>
                    <a:lstStyle/>
                    <a:p>
                      <a:r>
                        <a:rPr lang="en-US" dirty="0"/>
                        <a:t>2.221</a:t>
                      </a:r>
                    </a:p>
                  </a:txBody>
                  <a:tcPr/>
                </a:tc>
                <a:tc>
                  <a:txBody>
                    <a:bodyPr/>
                    <a:lstStyle/>
                    <a:p>
                      <a:r>
                        <a:rPr lang="en-US" dirty="0"/>
                        <a:t>2.227</a:t>
                      </a:r>
                    </a:p>
                  </a:txBody>
                  <a:tcPr/>
                </a:tc>
                <a:extLst>
                  <a:ext uri="{0D108BD9-81ED-4DB2-BD59-A6C34878D82A}">
                    <a16:rowId xmlns:a16="http://schemas.microsoft.com/office/drawing/2014/main" val="1595889033"/>
                  </a:ext>
                </a:extLst>
              </a:tr>
              <a:tr h="370840">
                <a:tc>
                  <a:txBody>
                    <a:bodyPr/>
                    <a:lstStyle/>
                    <a:p>
                      <a:r>
                        <a:rPr lang="en-US" dirty="0"/>
                        <a:t>Pole pairs</a:t>
                      </a:r>
                    </a:p>
                  </a:txBody>
                  <a:tcPr/>
                </a:tc>
                <a:tc>
                  <a:txBody>
                    <a:bodyPr/>
                    <a:lstStyle/>
                    <a:p>
                      <a:r>
                        <a:rPr lang="en-US" dirty="0"/>
                        <a:t>150</a:t>
                      </a:r>
                    </a:p>
                  </a:txBody>
                  <a:tcPr/>
                </a:tc>
                <a:tc>
                  <a:txBody>
                    <a:bodyPr/>
                    <a:lstStyle/>
                    <a:p>
                      <a:r>
                        <a:rPr lang="en-US" dirty="0"/>
                        <a:t>150</a:t>
                      </a:r>
                    </a:p>
                  </a:txBody>
                  <a:tcPr/>
                </a:tc>
                <a:extLst>
                  <a:ext uri="{0D108BD9-81ED-4DB2-BD59-A6C34878D82A}">
                    <a16:rowId xmlns:a16="http://schemas.microsoft.com/office/drawing/2014/main" val="1980736232"/>
                  </a:ext>
                </a:extLst>
              </a:tr>
              <a:tr h="370840">
                <a:tc>
                  <a:txBody>
                    <a:bodyPr/>
                    <a:lstStyle/>
                    <a:p>
                      <a:r>
                        <a:rPr lang="en-US" dirty="0"/>
                        <a:t>Generator output phase voltage (V)</a:t>
                      </a:r>
                    </a:p>
                  </a:txBody>
                  <a:tcPr/>
                </a:tc>
                <a:tc>
                  <a:txBody>
                    <a:bodyPr/>
                    <a:lstStyle/>
                    <a:p>
                      <a:r>
                        <a:rPr lang="en-US" dirty="0"/>
                        <a:t>6399</a:t>
                      </a:r>
                    </a:p>
                  </a:txBody>
                  <a:tcPr/>
                </a:tc>
                <a:tc>
                  <a:txBody>
                    <a:bodyPr/>
                    <a:lstStyle/>
                    <a:p>
                      <a:r>
                        <a:rPr lang="en-US" dirty="0"/>
                        <a:t>6423</a:t>
                      </a:r>
                    </a:p>
                  </a:txBody>
                  <a:tcPr/>
                </a:tc>
                <a:extLst>
                  <a:ext uri="{0D108BD9-81ED-4DB2-BD59-A6C34878D82A}">
                    <a16:rowId xmlns:a16="http://schemas.microsoft.com/office/drawing/2014/main" val="1788494494"/>
                  </a:ext>
                </a:extLst>
              </a:tr>
              <a:tr h="370840">
                <a:tc>
                  <a:txBody>
                    <a:bodyPr/>
                    <a:lstStyle/>
                    <a:p>
                      <a:r>
                        <a:rPr lang="en-US" dirty="0"/>
                        <a:t>Efficiency at full load (%)</a:t>
                      </a:r>
                    </a:p>
                  </a:txBody>
                  <a:tcPr/>
                </a:tc>
                <a:tc>
                  <a:txBody>
                    <a:bodyPr/>
                    <a:lstStyle/>
                    <a:p>
                      <a:r>
                        <a:rPr lang="en-US" dirty="0"/>
                        <a:t>94.0</a:t>
                      </a:r>
                    </a:p>
                  </a:txBody>
                  <a:tcPr/>
                </a:tc>
                <a:tc>
                  <a:txBody>
                    <a:bodyPr/>
                    <a:lstStyle/>
                    <a:p>
                      <a:r>
                        <a:rPr lang="en-US" dirty="0"/>
                        <a:t>94.05</a:t>
                      </a:r>
                    </a:p>
                  </a:txBody>
                  <a:tcPr/>
                </a:tc>
                <a:extLst>
                  <a:ext uri="{0D108BD9-81ED-4DB2-BD59-A6C34878D82A}">
                    <a16:rowId xmlns:a16="http://schemas.microsoft.com/office/drawing/2014/main" val="334437405"/>
                  </a:ext>
                </a:extLst>
              </a:tr>
              <a:tr h="370840">
                <a:tc>
                  <a:txBody>
                    <a:bodyPr/>
                    <a:lstStyle/>
                    <a:p>
                      <a:r>
                        <a:rPr lang="en-US" dirty="0"/>
                        <a:t>Structural mass (tons)</a:t>
                      </a:r>
                    </a:p>
                  </a:txBody>
                  <a:tcPr/>
                </a:tc>
                <a:tc>
                  <a:txBody>
                    <a:bodyPr/>
                    <a:lstStyle/>
                    <a:p>
                      <a:r>
                        <a:rPr lang="en-US" dirty="0"/>
                        <a:t>228</a:t>
                      </a:r>
                    </a:p>
                  </a:txBody>
                  <a:tcPr/>
                </a:tc>
                <a:tc>
                  <a:txBody>
                    <a:bodyPr/>
                    <a:lstStyle/>
                    <a:p>
                      <a:r>
                        <a:rPr lang="en-US" dirty="0"/>
                        <a:t>314</a:t>
                      </a:r>
                    </a:p>
                  </a:txBody>
                  <a:tcPr/>
                </a:tc>
                <a:extLst>
                  <a:ext uri="{0D108BD9-81ED-4DB2-BD59-A6C34878D82A}">
                    <a16:rowId xmlns:a16="http://schemas.microsoft.com/office/drawing/2014/main" val="4220306672"/>
                  </a:ext>
                </a:extLst>
              </a:tr>
              <a:tr h="370840">
                <a:tc>
                  <a:txBody>
                    <a:bodyPr/>
                    <a:lstStyle/>
                    <a:p>
                      <a:r>
                        <a:rPr lang="en-US" dirty="0"/>
                        <a:t>Active mass  </a:t>
                      </a:r>
                      <a:r>
                        <a:rPr lang="en-US" sz="1200" dirty="0"/>
                        <a:t>(magnets, copper, electrical steel)</a:t>
                      </a:r>
                    </a:p>
                  </a:txBody>
                  <a:tcPr/>
                </a:tc>
                <a:tc>
                  <a:txBody>
                    <a:bodyPr/>
                    <a:lstStyle/>
                    <a:p>
                      <a:r>
                        <a:rPr lang="en-US" dirty="0"/>
                        <a:t>366</a:t>
                      </a:r>
                    </a:p>
                  </a:txBody>
                  <a:tcPr/>
                </a:tc>
                <a:tc>
                  <a:txBody>
                    <a:bodyPr/>
                    <a:lstStyle/>
                    <a:p>
                      <a:r>
                        <a:rPr lang="en-US" dirty="0"/>
                        <a:t>346</a:t>
                      </a:r>
                    </a:p>
                  </a:txBody>
                  <a:tcPr/>
                </a:tc>
                <a:extLst>
                  <a:ext uri="{0D108BD9-81ED-4DB2-BD59-A6C34878D82A}">
                    <a16:rowId xmlns:a16="http://schemas.microsoft.com/office/drawing/2014/main" val="2971162126"/>
                  </a:ext>
                </a:extLst>
              </a:tr>
              <a:tr h="370840">
                <a:tc>
                  <a:txBody>
                    <a:bodyPr/>
                    <a:lstStyle/>
                    <a:p>
                      <a:r>
                        <a:rPr lang="en-US" b="1" dirty="0">
                          <a:solidFill>
                            <a:schemeClr val="accent5">
                              <a:lumMod val="75000"/>
                            </a:schemeClr>
                          </a:solidFill>
                        </a:rPr>
                        <a:t>Total Mass (tons)</a:t>
                      </a:r>
                    </a:p>
                  </a:txBody>
                  <a:tcPr/>
                </a:tc>
                <a:tc>
                  <a:txBody>
                    <a:bodyPr/>
                    <a:lstStyle/>
                    <a:p>
                      <a:r>
                        <a:rPr lang="en-US" b="1" dirty="0">
                          <a:solidFill>
                            <a:schemeClr val="accent5">
                              <a:lumMod val="75000"/>
                            </a:schemeClr>
                          </a:solidFill>
                        </a:rPr>
                        <a:t>594</a:t>
                      </a:r>
                    </a:p>
                  </a:txBody>
                  <a:tcPr/>
                </a:tc>
                <a:tc>
                  <a:txBody>
                    <a:bodyPr/>
                    <a:lstStyle/>
                    <a:p>
                      <a:r>
                        <a:rPr lang="en-US" b="1" dirty="0">
                          <a:solidFill>
                            <a:schemeClr val="accent5">
                              <a:lumMod val="75000"/>
                            </a:schemeClr>
                          </a:solidFill>
                        </a:rPr>
                        <a:t>660</a:t>
                      </a:r>
                    </a:p>
                  </a:txBody>
                  <a:tcPr/>
                </a:tc>
                <a:extLst>
                  <a:ext uri="{0D108BD9-81ED-4DB2-BD59-A6C34878D82A}">
                    <a16:rowId xmlns:a16="http://schemas.microsoft.com/office/drawing/2014/main" val="3326611702"/>
                  </a:ext>
                </a:extLst>
              </a:tr>
              <a:tr h="370840">
                <a:tc>
                  <a:txBody>
                    <a:bodyPr/>
                    <a:lstStyle/>
                    <a:p>
                      <a:r>
                        <a:rPr lang="en-US" dirty="0"/>
                        <a:t>Material cost (k$)</a:t>
                      </a:r>
                    </a:p>
                  </a:txBody>
                  <a:tcPr/>
                </a:tc>
                <a:tc>
                  <a:txBody>
                    <a:bodyPr/>
                    <a:lstStyle/>
                    <a:p>
                      <a:r>
                        <a:rPr lang="en-US" dirty="0"/>
                        <a:t>8068</a:t>
                      </a:r>
                    </a:p>
                  </a:txBody>
                  <a:tcPr/>
                </a:tc>
                <a:tc>
                  <a:txBody>
                    <a:bodyPr/>
                    <a:lstStyle/>
                    <a:p>
                      <a:r>
                        <a:rPr lang="en-US" dirty="0"/>
                        <a:t>8129</a:t>
                      </a:r>
                    </a:p>
                  </a:txBody>
                  <a:tcPr/>
                </a:tc>
                <a:extLst>
                  <a:ext uri="{0D108BD9-81ED-4DB2-BD59-A6C34878D82A}">
                    <a16:rowId xmlns:a16="http://schemas.microsoft.com/office/drawing/2014/main" val="1903363203"/>
                  </a:ext>
                </a:extLst>
              </a:tr>
            </a:tbl>
          </a:graphicData>
        </a:graphic>
      </p:graphicFrame>
    </p:spTree>
    <p:extLst>
      <p:ext uri="{BB962C8B-B14F-4D97-AF65-F5344CB8AC3E}">
        <p14:creationId xmlns:p14="http://schemas.microsoft.com/office/powerpoint/2010/main" val="3764144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DC0ED1-D417-44F6-90B1-8174F0585384}"/>
              </a:ext>
            </a:extLst>
          </p:cNvPr>
          <p:cNvSpPr>
            <a:spLocks noGrp="1"/>
          </p:cNvSpPr>
          <p:nvPr>
            <p:ph type="body" sz="quarter" idx="10"/>
          </p:nvPr>
        </p:nvSpPr>
        <p:spPr>
          <a:xfrm>
            <a:off x="457200" y="888687"/>
            <a:ext cx="8120063" cy="3621769"/>
          </a:xfrm>
        </p:spPr>
        <p:txBody>
          <a:bodyPr/>
          <a:lstStyle/>
          <a:p>
            <a:pPr marL="457200" indent="-457200">
              <a:buFont typeface="+mj-lt"/>
              <a:buAutoNum type="arabicPeriod"/>
            </a:pPr>
            <a:r>
              <a:rPr lang="en-US" b="0" dirty="0"/>
              <a:t>R.J. Roark, W. C. Young, R. G. </a:t>
            </a:r>
            <a:r>
              <a:rPr lang="en-US" b="0" dirty="0" err="1"/>
              <a:t>Budynas</a:t>
            </a:r>
            <a:r>
              <a:rPr lang="en-US" b="0" dirty="0"/>
              <a:t>. (2002), Roark’s Formulas for Stress and Strain. New York: McGraw-Hill. </a:t>
            </a:r>
          </a:p>
          <a:p>
            <a:pPr marL="457200" indent="-457200">
              <a:buFont typeface="+mj-lt"/>
              <a:buAutoNum type="arabicPeriod"/>
            </a:pPr>
            <a:r>
              <a:rPr lang="en-US" b="0" dirty="0"/>
              <a:t>A.S. McDonald, Structural Analysis of Low Speed, High Torque Electrical Generators for Direct Drive Renewable Energy Converters. PhD diss., University of Edinburgh, 2008.</a:t>
            </a:r>
          </a:p>
          <a:p>
            <a:pPr marL="457200" indent="-457200">
              <a:buFont typeface="+mj-lt"/>
              <a:buAutoNum type="arabicPeriod"/>
            </a:pPr>
            <a:r>
              <a:rPr lang="en-US" b="0" dirty="0" err="1"/>
              <a:t>L.Sethuraman</a:t>
            </a:r>
            <a:r>
              <a:rPr lang="en-US" b="0" dirty="0"/>
              <a:t> and K. Dykes, </a:t>
            </a:r>
            <a:r>
              <a:rPr lang="en-US" b="0" dirty="0" err="1"/>
              <a:t>GeneratorSE</a:t>
            </a:r>
            <a:r>
              <a:rPr lang="en-US" b="0" dirty="0"/>
              <a:t>: A Sizing Tool for Variable-Speed Wind Turbine Generators, NREL/TP-5000-66462. </a:t>
            </a:r>
          </a:p>
          <a:p>
            <a:pPr marL="457200" indent="-457200">
              <a:buFont typeface="+mj-lt"/>
              <a:buAutoNum type="arabicPeriod"/>
            </a:pPr>
            <a:r>
              <a:rPr lang="en-US" b="0" dirty="0"/>
              <a:t>V.X. Huang, Modeling of Exterior rotor permanent magnet machines with concentrated windings, PhD diss., </a:t>
            </a:r>
            <a:r>
              <a:rPr lang="en-US" b="0" dirty="0" err="1"/>
              <a:t>TUDelft</a:t>
            </a:r>
            <a:r>
              <a:rPr lang="en-US" b="0" dirty="0"/>
              <a:t>, 2012.</a:t>
            </a:r>
          </a:p>
          <a:p>
            <a:pPr marL="457200" indent="-457200">
              <a:buFont typeface="+mj-lt"/>
              <a:buAutoNum type="arabicPeriod"/>
            </a:pPr>
            <a:endParaRPr lang="en-US" b="0" dirty="0"/>
          </a:p>
        </p:txBody>
      </p:sp>
      <p:sp>
        <p:nvSpPr>
          <p:cNvPr id="3" name="Title 2">
            <a:extLst>
              <a:ext uri="{FF2B5EF4-FFF2-40B4-BE49-F238E27FC236}">
                <a16:creationId xmlns:a16="http://schemas.microsoft.com/office/drawing/2014/main" id="{3D56AAED-2A92-4CCB-88BC-088459FD42C6}"/>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2891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BD45AF-1685-4791-88E2-35E3D5022C6E}"/>
              </a:ext>
            </a:extLst>
          </p:cNvPr>
          <p:cNvSpPr>
            <a:spLocks noGrp="1"/>
          </p:cNvSpPr>
          <p:nvPr>
            <p:ph type="title"/>
          </p:nvPr>
        </p:nvSpPr>
        <p:spPr/>
        <p:txBody>
          <a:bodyPr/>
          <a:lstStyle/>
          <a:p>
            <a:r>
              <a:rPr lang="en-US" dirty="0"/>
              <a:t>Acknowledgments</a:t>
            </a:r>
          </a:p>
        </p:txBody>
      </p:sp>
      <p:sp>
        <p:nvSpPr>
          <p:cNvPr id="4" name="Text Placeholder 256">
            <a:extLst>
              <a:ext uri="{FF2B5EF4-FFF2-40B4-BE49-F238E27FC236}">
                <a16:creationId xmlns:a16="http://schemas.microsoft.com/office/drawing/2014/main" id="{F9301EE0-326E-434D-8093-1EC420C10702}"/>
              </a:ext>
            </a:extLst>
          </p:cNvPr>
          <p:cNvSpPr>
            <a:spLocks noGrp="1"/>
          </p:cNvSpPr>
          <p:nvPr>
            <p:ph type="body" sz="quarter" idx="10"/>
          </p:nvPr>
        </p:nvSpPr>
        <p:spPr>
          <a:xfrm>
            <a:off x="550070" y="881969"/>
            <a:ext cx="8322468" cy="3621769"/>
          </a:xfrm>
        </p:spPr>
        <p:txBody>
          <a:bodyPr>
            <a:normAutofit/>
          </a:bodyPr>
          <a:lstStyle/>
          <a:p>
            <a:pPr marL="0" indent="0">
              <a:buNone/>
            </a:pPr>
            <a:r>
              <a:rPr lang="en-US" b="0" dirty="0"/>
              <a:t>William Scott Carron for inputs on generator assembly and installation  </a:t>
            </a:r>
          </a:p>
        </p:txBody>
      </p:sp>
    </p:spTree>
    <p:extLst>
      <p:ext uri="{BB962C8B-B14F-4D97-AF65-F5344CB8AC3E}">
        <p14:creationId xmlns:p14="http://schemas.microsoft.com/office/powerpoint/2010/main" val="239252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265296-962F-FE42-B7C7-19F971A10E09}"/>
              </a:ext>
            </a:extLst>
          </p:cNvPr>
          <p:cNvSpPr>
            <a:spLocks noGrp="1"/>
          </p:cNvSpPr>
          <p:nvPr>
            <p:ph type="body" sz="quarter" idx="10"/>
          </p:nvPr>
        </p:nvSpPr>
        <p:spPr>
          <a:xfrm>
            <a:off x="457201" y="756891"/>
            <a:ext cx="8120063" cy="3621769"/>
          </a:xfrm>
        </p:spPr>
        <p:txBody>
          <a:bodyPr/>
          <a:lstStyle/>
          <a:p>
            <a:r>
              <a:rPr lang="en-US" dirty="0"/>
              <a:t>Radial flux PM machine</a:t>
            </a:r>
          </a:p>
          <a:p>
            <a:pPr marL="0" indent="0">
              <a:buNone/>
            </a:pPr>
            <a:endParaRPr lang="en-US" dirty="0"/>
          </a:p>
        </p:txBody>
      </p:sp>
      <p:sp>
        <p:nvSpPr>
          <p:cNvPr id="4" name="Title 3">
            <a:extLst>
              <a:ext uri="{FF2B5EF4-FFF2-40B4-BE49-F238E27FC236}">
                <a16:creationId xmlns:a16="http://schemas.microsoft.com/office/drawing/2014/main" id="{B1C9D3B9-6D5F-AB49-930A-4525910B1027}"/>
              </a:ext>
            </a:extLst>
          </p:cNvPr>
          <p:cNvSpPr>
            <a:spLocks noGrp="1"/>
          </p:cNvSpPr>
          <p:nvPr>
            <p:ph type="title"/>
          </p:nvPr>
        </p:nvSpPr>
        <p:spPr/>
        <p:txBody>
          <a:bodyPr/>
          <a:lstStyle/>
          <a:p>
            <a:r>
              <a:rPr lang="en-US" dirty="0"/>
              <a:t>Proposed Generator design </a:t>
            </a:r>
          </a:p>
        </p:txBody>
      </p:sp>
      <p:graphicFrame>
        <p:nvGraphicFramePr>
          <p:cNvPr id="5" name="Table 4">
            <a:extLst>
              <a:ext uri="{FF2B5EF4-FFF2-40B4-BE49-F238E27FC236}">
                <a16:creationId xmlns:a16="http://schemas.microsoft.com/office/drawing/2014/main" id="{1E4B0556-4C50-40A1-AE85-BF48BE066C38}"/>
              </a:ext>
            </a:extLst>
          </p:cNvPr>
          <p:cNvGraphicFramePr>
            <a:graphicFrameLocks noGrp="1"/>
          </p:cNvGraphicFramePr>
          <p:nvPr>
            <p:extLst>
              <p:ext uri="{D42A27DB-BD31-4B8C-83A1-F6EECF244321}">
                <p14:modId xmlns:p14="http://schemas.microsoft.com/office/powerpoint/2010/main" val="3981902965"/>
              </p:ext>
            </p:extLst>
          </p:nvPr>
        </p:nvGraphicFramePr>
        <p:xfrm>
          <a:off x="457201" y="1199357"/>
          <a:ext cx="6298282" cy="3276600"/>
        </p:xfrm>
        <a:graphic>
          <a:graphicData uri="http://schemas.openxmlformats.org/drawingml/2006/table">
            <a:tbl>
              <a:tblPr firstRow="1" bandRow="1">
                <a:tableStyleId>{69012ECD-51FC-41F1-AA8D-1B2483CD663E}</a:tableStyleId>
              </a:tblPr>
              <a:tblGrid>
                <a:gridCol w="1954882">
                  <a:extLst>
                    <a:ext uri="{9D8B030D-6E8A-4147-A177-3AD203B41FA5}">
                      <a16:colId xmlns:a16="http://schemas.microsoft.com/office/drawing/2014/main" val="2840004846"/>
                    </a:ext>
                  </a:extLst>
                </a:gridCol>
                <a:gridCol w="2079356">
                  <a:extLst>
                    <a:ext uri="{9D8B030D-6E8A-4147-A177-3AD203B41FA5}">
                      <a16:colId xmlns:a16="http://schemas.microsoft.com/office/drawing/2014/main" val="1101606325"/>
                    </a:ext>
                  </a:extLst>
                </a:gridCol>
                <a:gridCol w="2264044">
                  <a:extLst>
                    <a:ext uri="{9D8B030D-6E8A-4147-A177-3AD203B41FA5}">
                      <a16:colId xmlns:a16="http://schemas.microsoft.com/office/drawing/2014/main" val="459307591"/>
                    </a:ext>
                  </a:extLst>
                </a:gridCol>
              </a:tblGrid>
              <a:tr h="0">
                <a:tc>
                  <a:txBody>
                    <a:bodyPr/>
                    <a:lstStyle/>
                    <a:p>
                      <a:r>
                        <a:rPr lang="en-US" sz="1600" dirty="0"/>
                        <a:t> Configuration</a:t>
                      </a:r>
                    </a:p>
                  </a:txBody>
                  <a:tcPr/>
                </a:tc>
                <a:tc>
                  <a:txBody>
                    <a:bodyPr/>
                    <a:lstStyle/>
                    <a:p>
                      <a:r>
                        <a:rPr lang="en-US" sz="1600" dirty="0"/>
                        <a:t>Outer rotor-inner rotor</a:t>
                      </a:r>
                    </a:p>
                  </a:txBody>
                  <a:tcPr/>
                </a:tc>
                <a:tc>
                  <a:txBody>
                    <a:bodyPr/>
                    <a:lstStyle/>
                    <a:p>
                      <a:r>
                        <a:rPr lang="en-US" sz="1600" dirty="0"/>
                        <a:t>Remarks /Comments</a:t>
                      </a:r>
                    </a:p>
                  </a:txBody>
                  <a:tcPr/>
                </a:tc>
                <a:extLst>
                  <a:ext uri="{0D108BD9-81ED-4DB2-BD59-A6C34878D82A}">
                    <a16:rowId xmlns:a16="http://schemas.microsoft.com/office/drawing/2014/main" val="2340242296"/>
                  </a:ext>
                </a:extLst>
              </a:tr>
              <a:tr h="244111">
                <a:tc>
                  <a:txBody>
                    <a:bodyPr/>
                    <a:lstStyle/>
                    <a:p>
                      <a:r>
                        <a:rPr lang="en-US" sz="1500" dirty="0"/>
                        <a:t>Location</a:t>
                      </a:r>
                    </a:p>
                  </a:txBody>
                  <a:tcPr>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t>Upwind</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tcPr>
                </a:tc>
                <a:tc>
                  <a:txBody>
                    <a:bodyPr/>
                    <a:lstStyle/>
                    <a:p>
                      <a:endParaRPr lang="en-US" sz="1500" dirty="0"/>
                    </a:p>
                  </a:txBody>
                  <a:tcPr>
                    <a:lnL w="12700" cap="flat" cmpd="sng" algn="ctr">
                      <a:solidFill>
                        <a:schemeClr val="bg2">
                          <a:lumMod val="25000"/>
                        </a:schemeClr>
                      </a:solidFill>
                      <a:prstDash val="solid"/>
                      <a:round/>
                      <a:headEnd type="none" w="med" len="med"/>
                      <a:tailEnd type="none" w="med" len="med"/>
                    </a:lnL>
                  </a:tcPr>
                </a:tc>
                <a:extLst>
                  <a:ext uri="{0D108BD9-81ED-4DB2-BD59-A6C34878D82A}">
                    <a16:rowId xmlns:a16="http://schemas.microsoft.com/office/drawing/2014/main" val="3166713943"/>
                  </a:ext>
                </a:extLst>
              </a:tr>
              <a:tr h="0">
                <a:tc>
                  <a:txBody>
                    <a:bodyPr/>
                    <a:lstStyle/>
                    <a:p>
                      <a:pPr marL="179388" marR="0" lvl="0" indent="-179388" algn="l" defTabSz="457200" rtl="0" eaLnBrk="1" fontAlgn="auto" latinLnBrk="0" hangingPunct="1">
                        <a:lnSpc>
                          <a:spcPct val="100000"/>
                        </a:lnSpc>
                        <a:spcBef>
                          <a:spcPct val="20000"/>
                        </a:spcBef>
                        <a:spcAft>
                          <a:spcPts val="0"/>
                        </a:spcAft>
                        <a:buClrTx/>
                        <a:buSzTx/>
                        <a:buFont typeface="Arial"/>
                        <a:buChar char="•"/>
                        <a:tabLst/>
                        <a:defRPr/>
                      </a:pPr>
                      <a:r>
                        <a:rPr kumimoji="0" lang="en-US" sz="1500" u="none" strike="noStrike" kern="1200" cap="none" spc="0" normalizeH="0" baseline="0" noProof="0" dirty="0">
                          <a:ln>
                            <a:noFill/>
                          </a:ln>
                          <a:effectLst/>
                          <a:uLnTx/>
                          <a:uFillTx/>
                        </a:rPr>
                        <a:t>Rated torque</a:t>
                      </a:r>
                      <a:endParaRPr kumimoji="0" lang="en-US" sz="1500" b="1" i="0" u="none" strike="noStrike" kern="1200" cap="none" spc="0" normalizeH="0" baseline="0" noProof="0" dirty="0">
                        <a:ln>
                          <a:noFill/>
                        </a:ln>
                        <a:solidFill>
                          <a:srgbClr val="333333"/>
                        </a:solidFill>
                        <a:effectLst/>
                        <a:uLnTx/>
                        <a:uFillTx/>
                        <a:latin typeface="Calibri"/>
                        <a:ea typeface="+mn-ea"/>
                        <a:cs typeface="+mn-cs"/>
                      </a:endParaRPr>
                    </a:p>
                  </a:txBody>
                  <a:tcPr>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500" u="none" strike="noStrike" kern="1200" cap="none" spc="0" normalizeH="0" baseline="0" noProof="0" dirty="0">
                          <a:ln>
                            <a:noFill/>
                          </a:ln>
                          <a:effectLst/>
                          <a:uLnTx/>
                          <a:uFillTx/>
                        </a:rPr>
                        <a:t>20.64 </a:t>
                      </a:r>
                      <a:r>
                        <a:rPr kumimoji="0" lang="en-US" sz="1500" u="none" strike="noStrike" kern="1200" cap="none" spc="0" normalizeH="0" baseline="0" noProof="0" dirty="0" err="1">
                          <a:ln>
                            <a:noFill/>
                          </a:ln>
                          <a:effectLst/>
                          <a:uLnTx/>
                          <a:uFillTx/>
                        </a:rPr>
                        <a:t>MNm</a:t>
                      </a:r>
                      <a:endParaRPr lang="en-US" sz="1500" dirty="0"/>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500" dirty="0"/>
                    </a:p>
                  </a:txBody>
                  <a:tcPr>
                    <a:lnL w="12700" cap="flat" cmpd="sng" algn="ctr">
                      <a:solidFill>
                        <a:schemeClr val="bg2">
                          <a:lumMod val="25000"/>
                        </a:schemeClr>
                      </a:solidFill>
                      <a:prstDash val="solid"/>
                      <a:round/>
                      <a:headEnd type="none" w="med" len="med"/>
                      <a:tailEnd type="none" w="med" len="med"/>
                    </a:lnL>
                  </a:tcPr>
                </a:tc>
                <a:extLst>
                  <a:ext uri="{0D108BD9-81ED-4DB2-BD59-A6C34878D82A}">
                    <a16:rowId xmlns:a16="http://schemas.microsoft.com/office/drawing/2014/main" val="497050459"/>
                  </a:ext>
                </a:extLst>
              </a:tr>
              <a:tr h="0">
                <a:tc>
                  <a:txBody>
                    <a:bodyPr/>
                    <a:lstStyle/>
                    <a:p>
                      <a:pPr marL="179388" marR="0" lvl="0" indent="-179388" algn="l" defTabSz="457200" rtl="0" eaLnBrk="1" fontAlgn="auto" latinLnBrk="0" hangingPunct="1">
                        <a:lnSpc>
                          <a:spcPct val="100000"/>
                        </a:lnSpc>
                        <a:spcBef>
                          <a:spcPct val="20000"/>
                        </a:spcBef>
                        <a:spcAft>
                          <a:spcPts val="0"/>
                        </a:spcAft>
                        <a:buClrTx/>
                        <a:buSzTx/>
                        <a:buFont typeface="Arial"/>
                        <a:buChar char="•"/>
                        <a:tabLst/>
                        <a:defRPr/>
                      </a:pPr>
                      <a:r>
                        <a:rPr kumimoji="0" lang="en-US" sz="1500" b="0" i="0" u="none" strike="noStrike" kern="1200" cap="none" spc="0" normalizeH="0" baseline="0" noProof="0" dirty="0">
                          <a:ln>
                            <a:noFill/>
                          </a:ln>
                          <a:solidFill>
                            <a:srgbClr val="333333"/>
                          </a:solidFill>
                          <a:effectLst/>
                          <a:uLnTx/>
                          <a:uFillTx/>
                          <a:latin typeface="Calibri"/>
                          <a:ea typeface="+mn-ea"/>
                          <a:cs typeface="+mn-cs"/>
                        </a:rPr>
                        <a:t>Rated speed</a:t>
                      </a:r>
                    </a:p>
                  </a:txBody>
                  <a:tcPr>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t>7.54 rpm</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500" dirty="0"/>
                    </a:p>
                  </a:txBody>
                  <a:tcPr>
                    <a:lnL w="12700" cap="flat" cmpd="sng" algn="ctr">
                      <a:solidFill>
                        <a:schemeClr val="bg2">
                          <a:lumMod val="25000"/>
                        </a:schemeClr>
                      </a:solidFill>
                      <a:prstDash val="solid"/>
                      <a:round/>
                      <a:headEnd type="none" w="med" len="med"/>
                      <a:tailEnd type="none" w="med" len="med"/>
                    </a:lnL>
                  </a:tcPr>
                </a:tc>
                <a:extLst>
                  <a:ext uri="{0D108BD9-81ED-4DB2-BD59-A6C34878D82A}">
                    <a16:rowId xmlns:a16="http://schemas.microsoft.com/office/drawing/2014/main" val="2243045928"/>
                  </a:ext>
                </a:extLst>
              </a:tr>
              <a:tr h="0">
                <a:tc>
                  <a:txBody>
                    <a:bodyPr/>
                    <a:lstStyle/>
                    <a:p>
                      <a:pPr marL="179388" marR="0" lvl="0" indent="-179388" algn="l" defTabSz="457200" rtl="0" eaLnBrk="1" fontAlgn="auto" latinLnBrk="0" hangingPunct="1">
                        <a:lnSpc>
                          <a:spcPct val="100000"/>
                        </a:lnSpc>
                        <a:spcBef>
                          <a:spcPct val="20000"/>
                        </a:spcBef>
                        <a:spcAft>
                          <a:spcPts val="0"/>
                        </a:spcAft>
                        <a:buClrTx/>
                        <a:buSzTx/>
                        <a:buFont typeface="Arial"/>
                        <a:buChar char="•"/>
                        <a:tabLst/>
                        <a:defRPr/>
                      </a:pPr>
                      <a:r>
                        <a:rPr kumimoji="0" lang="en-US" sz="1500" u="none" strike="noStrike" kern="1200" cap="none" spc="0" normalizeH="0" baseline="0" noProof="0" dirty="0">
                          <a:ln>
                            <a:noFill/>
                          </a:ln>
                          <a:effectLst/>
                          <a:uLnTx/>
                          <a:uFillTx/>
                        </a:rPr>
                        <a:t>Tangential stress</a:t>
                      </a:r>
                      <a:endParaRPr kumimoji="0" lang="en-US" sz="1500" b="1" i="0" u="none" strike="noStrike" kern="1200" cap="none" spc="0" normalizeH="0" baseline="0" noProof="0" dirty="0">
                        <a:ln>
                          <a:noFill/>
                        </a:ln>
                        <a:solidFill>
                          <a:srgbClr val="333333"/>
                        </a:solidFill>
                        <a:effectLst/>
                        <a:uLnTx/>
                        <a:uFillTx/>
                        <a:latin typeface="Calibri"/>
                        <a:ea typeface="+mn-ea"/>
                        <a:cs typeface="+mn-cs"/>
                      </a:endParaRPr>
                    </a:p>
                  </a:txBody>
                  <a:tcPr>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500" u="none" strike="noStrike" kern="1200" cap="none" spc="0" normalizeH="0" baseline="0" noProof="0" dirty="0">
                          <a:ln>
                            <a:noFill/>
                          </a:ln>
                          <a:effectLst/>
                          <a:uLnTx/>
                          <a:uFillTx/>
                        </a:rPr>
                        <a:t>40 </a:t>
                      </a:r>
                      <a:r>
                        <a:rPr kumimoji="0" lang="en-US" sz="1500" u="none" strike="noStrike" kern="1200" cap="none" spc="0" normalizeH="0" baseline="0" noProof="0" dirty="0" err="1">
                          <a:ln>
                            <a:noFill/>
                          </a:ln>
                          <a:effectLst/>
                          <a:uLnTx/>
                          <a:uFillTx/>
                        </a:rPr>
                        <a:t>kN</a:t>
                      </a:r>
                      <a:r>
                        <a:rPr kumimoji="0" lang="en-US" sz="1500" u="none" strike="noStrike" kern="1200" cap="none" spc="0" normalizeH="0" baseline="0" noProof="0" dirty="0">
                          <a:ln>
                            <a:noFill/>
                          </a:ln>
                          <a:effectLst/>
                          <a:uLnTx/>
                          <a:uFillTx/>
                        </a:rPr>
                        <a:t>/m</a:t>
                      </a:r>
                      <a:r>
                        <a:rPr kumimoji="0" lang="en-US" sz="1500" u="none" strike="noStrike" kern="1200" cap="none" spc="0" normalizeH="0" baseline="30000" noProof="0" dirty="0">
                          <a:ln>
                            <a:noFill/>
                          </a:ln>
                          <a:effectLst/>
                          <a:uLnTx/>
                          <a:uFillTx/>
                        </a:rPr>
                        <a:t>2</a:t>
                      </a:r>
                      <a:endParaRPr lang="en-US" sz="1500" baseline="0" dirty="0"/>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500" baseline="0" dirty="0"/>
                    </a:p>
                  </a:txBody>
                  <a:tcPr>
                    <a:lnL w="12700" cap="flat" cmpd="sng" algn="ctr">
                      <a:solidFill>
                        <a:schemeClr val="bg2">
                          <a:lumMod val="25000"/>
                        </a:schemeClr>
                      </a:solidFill>
                      <a:prstDash val="solid"/>
                      <a:round/>
                      <a:headEnd type="none" w="med" len="med"/>
                      <a:tailEnd type="none" w="med" len="med"/>
                    </a:lnL>
                  </a:tcPr>
                </a:tc>
                <a:extLst>
                  <a:ext uri="{0D108BD9-81ED-4DB2-BD59-A6C34878D82A}">
                    <a16:rowId xmlns:a16="http://schemas.microsoft.com/office/drawing/2014/main" val="159063156"/>
                  </a:ext>
                </a:extLst>
              </a:tr>
              <a:tr h="0">
                <a:tc>
                  <a:txBody>
                    <a:bodyPr/>
                    <a:lstStyle/>
                    <a:p>
                      <a:pPr marL="179388" marR="0" lvl="0" indent="-179388" algn="l" defTabSz="457200" rtl="0" eaLnBrk="1" fontAlgn="auto" latinLnBrk="0" hangingPunct="1">
                        <a:lnSpc>
                          <a:spcPct val="100000"/>
                        </a:lnSpc>
                        <a:spcBef>
                          <a:spcPct val="20000"/>
                        </a:spcBef>
                        <a:spcAft>
                          <a:spcPts val="0"/>
                        </a:spcAft>
                        <a:buClrTx/>
                        <a:buSzTx/>
                        <a:buFont typeface="Arial"/>
                        <a:buChar char="•"/>
                        <a:tabLst/>
                        <a:defRPr/>
                      </a:pPr>
                      <a:r>
                        <a:rPr kumimoji="0" lang="en-US" sz="1500" u="none" strike="noStrike" kern="1200" cap="none" spc="0" normalizeH="0" baseline="0" noProof="0" dirty="0">
                          <a:ln>
                            <a:noFill/>
                          </a:ln>
                          <a:effectLst/>
                          <a:uLnTx/>
                          <a:uFillTx/>
                        </a:rPr>
                        <a:t>Peak air gap flux density</a:t>
                      </a:r>
                      <a:endParaRPr kumimoji="0" lang="en-US" sz="1500" b="0" i="0" u="none" strike="noStrike" kern="1200" cap="none" spc="0" normalizeH="0" baseline="0" noProof="0" dirty="0">
                        <a:ln>
                          <a:noFill/>
                        </a:ln>
                        <a:solidFill>
                          <a:srgbClr val="333333"/>
                        </a:solidFill>
                        <a:effectLst/>
                        <a:uLnTx/>
                        <a:uFillTx/>
                        <a:latin typeface="Calibri"/>
                        <a:ea typeface="+mn-ea"/>
                        <a:cs typeface="+mn-cs"/>
                      </a:endParaRPr>
                    </a:p>
                  </a:txBody>
                  <a:tcPr>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500" u="none" strike="noStrike" kern="1200" cap="none" spc="0" normalizeH="0" baseline="0" dirty="0">
                          <a:ln>
                            <a:noFill/>
                          </a:ln>
                          <a:effectLst/>
                          <a:uLnTx/>
                          <a:uFillTx/>
                        </a:rPr>
                        <a:t>0.7-1.2 Tesla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500" u="none" strike="noStrike" kern="1200" cap="none" spc="0" normalizeH="0" baseline="0" dirty="0">
                        <a:ln>
                          <a:noFill/>
                        </a:ln>
                        <a:solidFill>
                          <a:schemeClr val="tx1"/>
                        </a:solidFill>
                        <a:effectLst/>
                        <a:uLnTx/>
                        <a:uFillTx/>
                        <a:latin typeface="+mn-lt"/>
                        <a:ea typeface="+mn-ea"/>
                        <a:cs typeface="+mn-cs"/>
                      </a:endParaRP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500" u="none" strike="noStrike" kern="1200" cap="none" spc="0" normalizeH="0" baseline="0" dirty="0">
                        <a:ln>
                          <a:noFill/>
                        </a:ln>
                        <a:solidFill>
                          <a:schemeClr val="tx1"/>
                        </a:solidFill>
                        <a:effectLst/>
                        <a:uLnTx/>
                        <a:uFillTx/>
                        <a:latin typeface="+mn-lt"/>
                        <a:ea typeface="+mn-ea"/>
                        <a:cs typeface="+mn-cs"/>
                      </a:endParaRPr>
                    </a:p>
                  </a:txBody>
                  <a:tcPr>
                    <a:lnL w="12700" cap="flat" cmpd="sng" algn="ctr">
                      <a:solidFill>
                        <a:schemeClr val="bg2">
                          <a:lumMod val="25000"/>
                        </a:schemeClr>
                      </a:solidFill>
                      <a:prstDash val="solid"/>
                      <a:round/>
                      <a:headEnd type="none" w="med" len="med"/>
                      <a:tailEnd type="none" w="med" len="med"/>
                    </a:lnL>
                  </a:tcPr>
                </a:tc>
                <a:extLst>
                  <a:ext uri="{0D108BD9-81ED-4DB2-BD59-A6C34878D82A}">
                    <a16:rowId xmlns:a16="http://schemas.microsoft.com/office/drawing/2014/main" val="2130037456"/>
                  </a:ext>
                </a:extLst>
              </a:tr>
              <a:tr h="250783">
                <a:tc>
                  <a:txBody>
                    <a:bodyPr/>
                    <a:lstStyle/>
                    <a:p>
                      <a:pPr marL="179388" marR="0" lvl="0" indent="-179388" algn="l" defTabSz="457200" rtl="0" eaLnBrk="1" fontAlgn="auto" latinLnBrk="0" hangingPunct="1">
                        <a:lnSpc>
                          <a:spcPct val="100000"/>
                        </a:lnSpc>
                        <a:spcBef>
                          <a:spcPct val="20000"/>
                        </a:spcBef>
                        <a:spcAft>
                          <a:spcPts val="0"/>
                        </a:spcAft>
                        <a:buClrTx/>
                        <a:buSzTx/>
                        <a:buFont typeface="Arial"/>
                        <a:buChar char="•"/>
                        <a:tabLst/>
                        <a:defRPr/>
                      </a:pPr>
                      <a:r>
                        <a:rPr kumimoji="0" lang="en-US" sz="1500" u="none" strike="noStrike" kern="1200" cap="none" spc="0" normalizeH="0" baseline="0" noProof="0" dirty="0">
                          <a:ln>
                            <a:noFill/>
                          </a:ln>
                          <a:effectLst/>
                          <a:uLnTx/>
                          <a:uFillTx/>
                        </a:rPr>
                        <a:t>Specific current loading</a:t>
                      </a:r>
                      <a:endParaRPr kumimoji="0" lang="en-US" sz="1500" b="1" i="0" u="none" strike="noStrike" kern="1200" cap="none" spc="0" normalizeH="0" baseline="0" noProof="0" dirty="0">
                        <a:ln>
                          <a:noFill/>
                        </a:ln>
                        <a:solidFill>
                          <a:srgbClr val="333333"/>
                        </a:solidFill>
                        <a:effectLst/>
                        <a:uLnTx/>
                        <a:uFillTx/>
                        <a:latin typeface="Calibri"/>
                        <a:ea typeface="+mn-ea"/>
                        <a:cs typeface="+mn-cs"/>
                      </a:endParaRPr>
                    </a:p>
                  </a:txBody>
                  <a:tcPr>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t>60kA/m</a:t>
                      </a:r>
                    </a:p>
                    <a:p>
                      <a:endParaRPr lang="en-US" sz="1500" dirty="0"/>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tcPr>
                </a:tc>
                <a:tc>
                  <a:txBody>
                    <a:bodyPr/>
                    <a:lstStyle/>
                    <a:p>
                      <a:r>
                        <a:rPr kumimoji="0" lang="en-US" sz="1500" u="none" strike="noStrike" kern="1200" cap="none" spc="0" normalizeH="0" baseline="0" noProof="0" dirty="0">
                          <a:ln>
                            <a:noFill/>
                          </a:ln>
                          <a:effectLst/>
                          <a:uLnTx/>
                          <a:uFillTx/>
                        </a:rPr>
                        <a:t>(higher for liquid cooled machine)</a:t>
                      </a:r>
                      <a:endParaRPr lang="en-US" sz="1500" dirty="0"/>
                    </a:p>
                  </a:txBody>
                  <a:tcPr>
                    <a:lnL w="12700" cap="flat" cmpd="sng" algn="ctr">
                      <a:solidFill>
                        <a:schemeClr val="bg2">
                          <a:lumMod val="25000"/>
                        </a:schemeClr>
                      </a:solidFill>
                      <a:prstDash val="solid"/>
                      <a:round/>
                      <a:headEnd type="none" w="med" len="med"/>
                      <a:tailEnd type="none" w="med" len="med"/>
                    </a:lnL>
                  </a:tcPr>
                </a:tc>
                <a:extLst>
                  <a:ext uri="{0D108BD9-81ED-4DB2-BD59-A6C34878D82A}">
                    <a16:rowId xmlns:a16="http://schemas.microsoft.com/office/drawing/2014/main" val="1548500059"/>
                  </a:ext>
                </a:extLst>
              </a:tr>
              <a:tr h="0">
                <a:tc>
                  <a:txBody>
                    <a:bodyPr/>
                    <a:lstStyle/>
                    <a:p>
                      <a:pPr marL="179388" marR="0" lvl="0" indent="-179388" algn="l" defTabSz="457200" rtl="0" eaLnBrk="1" fontAlgn="auto" latinLnBrk="0" hangingPunct="1">
                        <a:lnSpc>
                          <a:spcPct val="100000"/>
                        </a:lnSpc>
                        <a:spcBef>
                          <a:spcPct val="20000"/>
                        </a:spcBef>
                        <a:spcAft>
                          <a:spcPts val="0"/>
                        </a:spcAft>
                        <a:buClrTx/>
                        <a:buSzTx/>
                        <a:buFont typeface="Arial"/>
                        <a:buChar char="•"/>
                        <a:tabLst/>
                        <a:defRPr/>
                      </a:pPr>
                      <a:r>
                        <a:rPr kumimoji="0" lang="en-US" sz="1500" u="none" strike="noStrike" kern="1200" cap="none" spc="0" normalizeH="0" baseline="0" noProof="0" dirty="0">
                          <a:ln>
                            <a:noFill/>
                          </a:ln>
                          <a:effectLst/>
                          <a:uLnTx/>
                          <a:uFillTx/>
                        </a:rPr>
                        <a:t>Type of cooling</a:t>
                      </a:r>
                      <a:endParaRPr kumimoji="0" lang="en-US" sz="1500" b="1" i="0" u="none" strike="noStrike" kern="1200" cap="none" spc="0" normalizeH="0" baseline="0" noProof="0" dirty="0">
                        <a:ln>
                          <a:noFill/>
                        </a:ln>
                        <a:solidFill>
                          <a:srgbClr val="333333"/>
                        </a:solidFill>
                        <a:effectLst/>
                        <a:uLnTx/>
                        <a:uFillTx/>
                        <a:latin typeface="Calibri"/>
                        <a:ea typeface="+mn-ea"/>
                        <a:cs typeface="+mn-cs"/>
                      </a:endParaRPr>
                    </a:p>
                  </a:txBody>
                  <a:tcPr>
                    <a:lnR w="12700" cap="flat" cmpd="sng" algn="ctr">
                      <a:solidFill>
                        <a:schemeClr val="bg2">
                          <a:lumMod val="25000"/>
                        </a:schemeClr>
                      </a:solidFill>
                      <a:prstDash val="solid"/>
                      <a:round/>
                      <a:headEnd type="none" w="med" len="med"/>
                      <a:tailEnd type="none" w="med" len="med"/>
                    </a:lnR>
                  </a:tcPr>
                </a:tc>
                <a:tc>
                  <a:txBody>
                    <a:bodyPr/>
                    <a:lstStyle/>
                    <a:p>
                      <a:r>
                        <a:rPr lang="en-US" sz="1500" dirty="0"/>
                        <a:t>Air cooled</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t>either air/Liquid-cooled</a:t>
                      </a:r>
                    </a:p>
                  </a:txBody>
                  <a:tcPr>
                    <a:lnL w="12700" cap="flat" cmpd="sng" algn="ctr">
                      <a:solidFill>
                        <a:schemeClr val="bg2">
                          <a:lumMod val="25000"/>
                        </a:schemeClr>
                      </a:solidFill>
                      <a:prstDash val="solid"/>
                      <a:round/>
                      <a:headEnd type="none" w="med" len="med"/>
                      <a:tailEnd type="none" w="med" len="med"/>
                    </a:lnL>
                  </a:tcPr>
                </a:tc>
                <a:extLst>
                  <a:ext uri="{0D108BD9-81ED-4DB2-BD59-A6C34878D82A}">
                    <a16:rowId xmlns:a16="http://schemas.microsoft.com/office/drawing/2014/main" val="1171068774"/>
                  </a:ext>
                </a:extLst>
              </a:tr>
            </a:tbl>
          </a:graphicData>
        </a:graphic>
      </p:graphicFrame>
    </p:spTree>
    <p:extLst>
      <p:ext uri="{BB962C8B-B14F-4D97-AF65-F5344CB8AC3E}">
        <p14:creationId xmlns:p14="http://schemas.microsoft.com/office/powerpoint/2010/main" val="344986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C9D3B9-6D5F-AB49-930A-4525910B1027}"/>
              </a:ext>
            </a:extLst>
          </p:cNvPr>
          <p:cNvSpPr>
            <a:spLocks noGrp="1"/>
          </p:cNvSpPr>
          <p:nvPr>
            <p:ph type="title"/>
          </p:nvPr>
        </p:nvSpPr>
        <p:spPr/>
        <p:txBody>
          <a:bodyPr/>
          <a:lstStyle/>
          <a:p>
            <a:r>
              <a:rPr lang="en-US" dirty="0"/>
              <a:t>Proposed drivetrain layout</a:t>
            </a:r>
          </a:p>
        </p:txBody>
      </p:sp>
      <p:graphicFrame>
        <p:nvGraphicFramePr>
          <p:cNvPr id="157" name="Table 156">
            <a:extLst>
              <a:ext uri="{FF2B5EF4-FFF2-40B4-BE49-F238E27FC236}">
                <a16:creationId xmlns:a16="http://schemas.microsoft.com/office/drawing/2014/main" id="{AAC93B4E-EB2E-4C40-A409-916BEC0A1843}"/>
              </a:ext>
            </a:extLst>
          </p:cNvPr>
          <p:cNvGraphicFramePr>
            <a:graphicFrameLocks noGrp="1"/>
          </p:cNvGraphicFramePr>
          <p:nvPr>
            <p:extLst>
              <p:ext uri="{D42A27DB-BD31-4B8C-83A1-F6EECF244321}">
                <p14:modId xmlns:p14="http://schemas.microsoft.com/office/powerpoint/2010/main" val="1966765064"/>
              </p:ext>
            </p:extLst>
          </p:nvPr>
        </p:nvGraphicFramePr>
        <p:xfrm>
          <a:off x="4145575" y="911519"/>
          <a:ext cx="3896300" cy="2248664"/>
        </p:xfrm>
        <a:graphic>
          <a:graphicData uri="http://schemas.openxmlformats.org/drawingml/2006/table">
            <a:tbl>
              <a:tblPr firstRow="1" bandRow="1">
                <a:tableStyleId>{69012ECD-51FC-41F1-AA8D-1B2483CD663E}</a:tableStyleId>
              </a:tblPr>
              <a:tblGrid>
                <a:gridCol w="2056868">
                  <a:extLst>
                    <a:ext uri="{9D8B030D-6E8A-4147-A177-3AD203B41FA5}">
                      <a16:colId xmlns:a16="http://schemas.microsoft.com/office/drawing/2014/main" val="3228511756"/>
                    </a:ext>
                  </a:extLst>
                </a:gridCol>
                <a:gridCol w="1839432">
                  <a:extLst>
                    <a:ext uri="{9D8B030D-6E8A-4147-A177-3AD203B41FA5}">
                      <a16:colId xmlns:a16="http://schemas.microsoft.com/office/drawing/2014/main" val="2555492071"/>
                    </a:ext>
                  </a:extLst>
                </a:gridCol>
              </a:tblGrid>
              <a:tr h="527866">
                <a:tc>
                  <a:txBody>
                    <a:bodyPr/>
                    <a:lstStyle/>
                    <a:p>
                      <a:r>
                        <a:rPr lang="en-US" sz="1600" dirty="0"/>
                        <a:t>Configuration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Outer rotor –inner stator</a:t>
                      </a:r>
                    </a:p>
                  </a:txBody>
                  <a:tcPr/>
                </a:tc>
                <a:extLst>
                  <a:ext uri="{0D108BD9-81ED-4DB2-BD59-A6C34878D82A}">
                    <a16:rowId xmlns:a16="http://schemas.microsoft.com/office/drawing/2014/main" val="2340242296"/>
                  </a:ext>
                </a:extLst>
              </a:tr>
              <a:tr h="2778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Bearings</a:t>
                      </a:r>
                    </a:p>
                  </a:txBody>
                  <a:tcPr>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Double bearing</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tcPr>
                </a:tc>
                <a:extLst>
                  <a:ext uri="{0D108BD9-81ED-4DB2-BD59-A6C34878D82A}">
                    <a16:rowId xmlns:a16="http://schemas.microsoft.com/office/drawing/2014/main" val="497050459"/>
                  </a:ext>
                </a:extLst>
              </a:tr>
              <a:tr h="4723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baseline="0" dirty="0"/>
                        <a:t>Support structure arrangement</a:t>
                      </a:r>
                    </a:p>
                  </a:txBody>
                  <a:tcPr>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aseline="0" dirty="0"/>
                        <a:t>Single-sided spoke arms or discs</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val="159063156"/>
                  </a:ext>
                </a:extLst>
              </a:tr>
              <a:tr h="33297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baseline="0" dirty="0"/>
                        <a:t>Optimization Objective</a:t>
                      </a:r>
                    </a:p>
                  </a:txBody>
                  <a:tcPr>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aseline="0" dirty="0"/>
                        <a:t>Mass</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val="3819063215"/>
                  </a:ext>
                </a:extLst>
              </a:tr>
              <a:tr h="51360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baseline="0" dirty="0"/>
                        <a:t>Target full load efficiency</a:t>
                      </a:r>
                    </a:p>
                  </a:txBody>
                  <a:tcPr>
                    <a:lnR w="12700" cap="flat" cmpd="sng" algn="ctr">
                      <a:solidFill>
                        <a:schemeClr val="bg2">
                          <a:lumMod val="2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aseline="0" dirty="0"/>
                        <a:t>94 %</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tcPr>
                </a:tc>
                <a:extLst>
                  <a:ext uri="{0D108BD9-81ED-4DB2-BD59-A6C34878D82A}">
                    <a16:rowId xmlns:a16="http://schemas.microsoft.com/office/drawing/2014/main" val="2434730315"/>
                  </a:ext>
                </a:extLst>
              </a:tr>
            </a:tbl>
          </a:graphicData>
        </a:graphic>
      </p:graphicFrame>
      <p:pic>
        <p:nvPicPr>
          <p:cNvPr id="8" name="Picture 7">
            <a:extLst>
              <a:ext uri="{FF2B5EF4-FFF2-40B4-BE49-F238E27FC236}">
                <a16:creationId xmlns:a16="http://schemas.microsoft.com/office/drawing/2014/main" id="{C64E188D-B036-45AB-98BE-157D362F9DA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11617" y="777240"/>
            <a:ext cx="2876425" cy="4011708"/>
          </a:xfrm>
          <a:prstGeom prst="rect">
            <a:avLst/>
          </a:prstGeom>
        </p:spPr>
      </p:pic>
    </p:spTree>
    <p:extLst>
      <p:ext uri="{BB962C8B-B14F-4D97-AF65-F5344CB8AC3E}">
        <p14:creationId xmlns:p14="http://schemas.microsoft.com/office/powerpoint/2010/main" val="278728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AC04C1-4C04-4156-814D-CB989CC0D25F}"/>
              </a:ext>
            </a:extLst>
          </p:cNvPr>
          <p:cNvSpPr>
            <a:spLocks noGrp="1"/>
          </p:cNvSpPr>
          <p:nvPr>
            <p:ph type="title"/>
          </p:nvPr>
        </p:nvSpPr>
        <p:spPr/>
        <p:txBody>
          <a:bodyPr/>
          <a:lstStyle/>
          <a:p>
            <a:r>
              <a:rPr lang="en-US" dirty="0"/>
              <a:t>Spoke arm and disc configurations</a:t>
            </a:r>
          </a:p>
        </p:txBody>
      </p:sp>
      <p:pic>
        <p:nvPicPr>
          <p:cNvPr id="4" name="Picture 3">
            <a:extLst>
              <a:ext uri="{FF2B5EF4-FFF2-40B4-BE49-F238E27FC236}">
                <a16:creationId xmlns:a16="http://schemas.microsoft.com/office/drawing/2014/main" id="{38B934B4-F19D-4421-BC66-9389C4D36649}"/>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902289" y="264168"/>
            <a:ext cx="3270040" cy="3613137"/>
          </a:xfrm>
          <a:prstGeom prst="rect">
            <a:avLst/>
          </a:prstGeom>
        </p:spPr>
      </p:pic>
      <p:pic>
        <p:nvPicPr>
          <p:cNvPr id="6" name="Picture 5">
            <a:extLst>
              <a:ext uri="{FF2B5EF4-FFF2-40B4-BE49-F238E27FC236}">
                <a16:creationId xmlns:a16="http://schemas.microsoft.com/office/drawing/2014/main" id="{05118216-3D8A-4A9A-9420-EE0835B43C3F}"/>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572000" y="698517"/>
            <a:ext cx="3529013" cy="2943864"/>
          </a:xfrm>
          <a:prstGeom prst="rect">
            <a:avLst/>
          </a:prstGeom>
        </p:spPr>
      </p:pic>
      <p:sp>
        <p:nvSpPr>
          <p:cNvPr id="7" name="Text Placeholder 3">
            <a:extLst>
              <a:ext uri="{FF2B5EF4-FFF2-40B4-BE49-F238E27FC236}">
                <a16:creationId xmlns:a16="http://schemas.microsoft.com/office/drawing/2014/main" id="{6FBAC71E-47E9-4062-944B-A860C143DA6C}"/>
              </a:ext>
            </a:extLst>
          </p:cNvPr>
          <p:cNvSpPr>
            <a:spLocks noGrp="1"/>
          </p:cNvSpPr>
          <p:nvPr>
            <p:ph type="body" sz="quarter" idx="10"/>
          </p:nvPr>
        </p:nvSpPr>
        <p:spPr>
          <a:xfrm>
            <a:off x="1453351" y="3741419"/>
            <a:ext cx="3693934" cy="885081"/>
          </a:xfrm>
        </p:spPr>
        <p:txBody>
          <a:bodyPr>
            <a:noAutofit/>
          </a:bodyPr>
          <a:lstStyle/>
          <a:p>
            <a:pPr marL="0" indent="0">
              <a:buNone/>
            </a:pPr>
            <a:r>
              <a:rPr lang="en-US" sz="1400" dirty="0"/>
              <a:t>Type 1</a:t>
            </a:r>
          </a:p>
          <a:p>
            <a:pPr marL="0" indent="0">
              <a:buNone/>
            </a:pPr>
            <a:r>
              <a:rPr lang="en-US" sz="1400" dirty="0"/>
              <a:t>Support structure consisting of single-sided wheels with spoke arms</a:t>
            </a:r>
          </a:p>
        </p:txBody>
      </p:sp>
      <p:sp>
        <p:nvSpPr>
          <p:cNvPr id="9" name="Text Placeholder 3">
            <a:extLst>
              <a:ext uri="{FF2B5EF4-FFF2-40B4-BE49-F238E27FC236}">
                <a16:creationId xmlns:a16="http://schemas.microsoft.com/office/drawing/2014/main" id="{ECFBC33F-D76D-49B5-A85D-D2E4534F7C81}"/>
              </a:ext>
            </a:extLst>
          </p:cNvPr>
          <p:cNvSpPr txBox="1">
            <a:spLocks/>
          </p:cNvSpPr>
          <p:nvPr/>
        </p:nvSpPr>
        <p:spPr>
          <a:xfrm>
            <a:off x="5312206" y="3741419"/>
            <a:ext cx="3529013" cy="777239"/>
          </a:xfrm>
          <a:prstGeom prst="rect">
            <a:avLst/>
          </a:prstGeom>
        </p:spPr>
        <p:txBody>
          <a:bodyPr vert="horz" lIns="91440" tIns="45720" rIns="91440" bIns="45720" rtlCol="0">
            <a:noAutofit/>
          </a:bodyPr>
          <a:lstStyle>
            <a:lvl1pPr marL="179388" indent="-179388" algn="l" defTabSz="457200" rtl="0" eaLnBrk="1" latinLnBrk="0" hangingPunct="1">
              <a:spcBef>
                <a:spcPct val="20000"/>
              </a:spcBef>
              <a:buFont typeface="Arial"/>
              <a:buChar char="•"/>
              <a:tabLst/>
              <a:defRPr sz="2000" b="1" kern="1200">
                <a:solidFill>
                  <a:schemeClr val="tx1"/>
                </a:solidFill>
                <a:latin typeface="+mn-lt"/>
                <a:ea typeface="+mn-ea"/>
                <a:cs typeface="+mn-cs"/>
              </a:defRPr>
            </a:lvl1pPr>
            <a:lvl2pPr marL="463550" indent="-284163" algn="l" defTabSz="457200" rtl="0" eaLnBrk="1" latinLnBrk="0" hangingPunct="1">
              <a:spcBef>
                <a:spcPct val="20000"/>
              </a:spcBef>
              <a:buFont typeface="Arial"/>
              <a:buChar char="–"/>
              <a:tabLst/>
              <a:defRPr sz="1800" kern="1200">
                <a:solidFill>
                  <a:schemeClr val="tx1"/>
                </a:solidFill>
                <a:latin typeface="+mn-lt"/>
                <a:ea typeface="+mn-ea"/>
                <a:cs typeface="+mn-cs"/>
              </a:defRPr>
            </a:lvl2pPr>
            <a:lvl3pPr marL="577850" indent="-114300" algn="l" defTabSz="457200" rtl="0" eaLnBrk="1" latinLnBrk="0" hangingPunct="1">
              <a:spcBef>
                <a:spcPct val="20000"/>
              </a:spcBef>
              <a:buFont typeface="Arial"/>
              <a:buChar char="•"/>
              <a:tabLst/>
              <a:defRPr sz="1800" kern="1200">
                <a:solidFill>
                  <a:schemeClr val="tx1"/>
                </a:solidFill>
                <a:latin typeface="+mn-lt"/>
                <a:ea typeface="+mn-ea"/>
                <a:cs typeface="+mn-cs"/>
              </a:defRPr>
            </a:lvl3pPr>
            <a:lvl4pPr marL="862013" indent="-227013" algn="l" defTabSz="457200" rtl="0" eaLnBrk="1" latinLnBrk="0" hangingPunct="1">
              <a:spcBef>
                <a:spcPct val="20000"/>
              </a:spcBef>
              <a:buFont typeface="Arial"/>
              <a:buChar char="–"/>
              <a:tabLst/>
              <a:defRPr sz="1600" kern="1200">
                <a:solidFill>
                  <a:schemeClr val="tx1"/>
                </a:solidFill>
                <a:latin typeface="+mn-lt"/>
                <a:ea typeface="+mn-ea"/>
                <a:cs typeface="+mn-cs"/>
              </a:defRPr>
            </a:lvl4pPr>
            <a:lvl5pPr marL="1031875" indent="-169863" algn="l" defTabSz="457200" rtl="0" eaLnBrk="1" latinLnBrk="0" hangingPunct="1">
              <a:spcBef>
                <a:spcPct val="20000"/>
              </a:spcBef>
              <a:buFont typeface="Arial"/>
              <a:buChar char="»"/>
              <a:tabLst/>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dirty="0"/>
              <a:t>Type 2</a:t>
            </a:r>
          </a:p>
          <a:p>
            <a:pPr marL="0" indent="0">
              <a:buNone/>
            </a:pPr>
            <a:r>
              <a:rPr lang="en-US" sz="1400" dirty="0"/>
              <a:t>Support structure consisting of single-sided wheels with discs </a:t>
            </a:r>
          </a:p>
          <a:p>
            <a:pPr marL="0" indent="0">
              <a:buFont typeface="Arial"/>
              <a:buNone/>
            </a:pPr>
            <a:endParaRPr lang="en-US" sz="1400" dirty="0"/>
          </a:p>
        </p:txBody>
      </p:sp>
    </p:spTree>
    <p:extLst>
      <p:ext uri="{BB962C8B-B14F-4D97-AF65-F5344CB8AC3E}">
        <p14:creationId xmlns:p14="http://schemas.microsoft.com/office/powerpoint/2010/main" val="223609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BAEB38-CA92-421A-B2D7-8CC768271F94}"/>
              </a:ext>
            </a:extLst>
          </p:cNvPr>
          <p:cNvSpPr>
            <a:spLocks noGrp="1"/>
          </p:cNvSpPr>
          <p:nvPr>
            <p:ph type="title"/>
          </p:nvPr>
        </p:nvSpPr>
        <p:spPr/>
        <p:txBody>
          <a:bodyPr/>
          <a:lstStyle/>
          <a:p>
            <a:r>
              <a:rPr lang="en-US" dirty="0"/>
              <a:t>Main Shaft and nose modeling</a:t>
            </a:r>
          </a:p>
        </p:txBody>
      </p:sp>
      <p:grpSp>
        <p:nvGrpSpPr>
          <p:cNvPr id="4" name="Group 3">
            <a:extLst>
              <a:ext uri="{FF2B5EF4-FFF2-40B4-BE49-F238E27FC236}">
                <a16:creationId xmlns:a16="http://schemas.microsoft.com/office/drawing/2014/main" id="{2E6BB2E8-4B25-4AA6-8E66-4A4D547A9104}"/>
              </a:ext>
            </a:extLst>
          </p:cNvPr>
          <p:cNvGrpSpPr/>
          <p:nvPr/>
        </p:nvGrpSpPr>
        <p:grpSpPr>
          <a:xfrm>
            <a:off x="6304484" y="1124094"/>
            <a:ext cx="2591513" cy="3018487"/>
            <a:chOff x="0" y="0"/>
            <a:chExt cx="2169113" cy="2667500"/>
          </a:xfrm>
        </p:grpSpPr>
        <p:grpSp>
          <p:nvGrpSpPr>
            <p:cNvPr id="5" name="Group 4">
              <a:extLst>
                <a:ext uri="{FF2B5EF4-FFF2-40B4-BE49-F238E27FC236}">
                  <a16:creationId xmlns:a16="http://schemas.microsoft.com/office/drawing/2014/main" id="{3DE7AC76-3518-46B6-9389-FF1C6DF74274}"/>
                </a:ext>
              </a:extLst>
            </p:cNvPr>
            <p:cNvGrpSpPr/>
            <p:nvPr/>
          </p:nvGrpSpPr>
          <p:grpSpPr>
            <a:xfrm>
              <a:off x="0" y="0"/>
              <a:ext cx="2169113" cy="2667500"/>
              <a:chOff x="0" y="0"/>
              <a:chExt cx="2169113" cy="2667500"/>
            </a:xfrm>
          </p:grpSpPr>
          <p:grpSp>
            <p:nvGrpSpPr>
              <p:cNvPr id="7" name="Group 6">
                <a:extLst>
                  <a:ext uri="{FF2B5EF4-FFF2-40B4-BE49-F238E27FC236}">
                    <a16:creationId xmlns:a16="http://schemas.microsoft.com/office/drawing/2014/main" id="{BC186C49-52BE-439F-95D6-90508610AA7A}"/>
                  </a:ext>
                </a:extLst>
              </p:cNvPr>
              <p:cNvGrpSpPr/>
              <p:nvPr/>
            </p:nvGrpSpPr>
            <p:grpSpPr>
              <a:xfrm>
                <a:off x="0" y="0"/>
                <a:ext cx="2169113" cy="2667500"/>
                <a:chOff x="0" y="0"/>
                <a:chExt cx="2169113" cy="2667500"/>
              </a:xfrm>
            </p:grpSpPr>
            <p:grpSp>
              <p:nvGrpSpPr>
                <p:cNvPr id="9" name="Group 8">
                  <a:extLst>
                    <a:ext uri="{FF2B5EF4-FFF2-40B4-BE49-F238E27FC236}">
                      <a16:creationId xmlns:a16="http://schemas.microsoft.com/office/drawing/2014/main" id="{13662995-BBA6-4617-84FF-C49D7DA73F05}"/>
                    </a:ext>
                  </a:extLst>
                </p:cNvPr>
                <p:cNvGrpSpPr/>
                <p:nvPr/>
              </p:nvGrpSpPr>
              <p:grpSpPr>
                <a:xfrm>
                  <a:off x="1191205" y="120926"/>
                  <a:ext cx="977908" cy="1235765"/>
                  <a:chOff x="0" y="0"/>
                  <a:chExt cx="977908" cy="1235765"/>
                </a:xfrm>
              </p:grpSpPr>
              <p:sp>
                <p:nvSpPr>
                  <p:cNvPr id="106" name="Text Box 409">
                    <a:extLst>
                      <a:ext uri="{FF2B5EF4-FFF2-40B4-BE49-F238E27FC236}">
                        <a16:creationId xmlns:a16="http://schemas.microsoft.com/office/drawing/2014/main" id="{C888B934-E467-440E-B98D-02D73A8947DD}"/>
                      </a:ext>
                    </a:extLst>
                  </p:cNvPr>
                  <p:cNvSpPr txBox="1"/>
                  <p:nvPr/>
                </p:nvSpPr>
                <p:spPr>
                  <a:xfrm>
                    <a:off x="0" y="0"/>
                    <a:ext cx="846712" cy="2660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Stator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7" name="Text Box 410">
                    <a:extLst>
                      <a:ext uri="{FF2B5EF4-FFF2-40B4-BE49-F238E27FC236}">
                        <a16:creationId xmlns:a16="http://schemas.microsoft.com/office/drawing/2014/main" id="{DB1941A8-147E-492D-90B9-65726D2E99CF}"/>
                      </a:ext>
                    </a:extLst>
                  </p:cNvPr>
                  <p:cNvSpPr txBox="1"/>
                  <p:nvPr/>
                </p:nvSpPr>
                <p:spPr>
                  <a:xfrm>
                    <a:off x="131196" y="969750"/>
                    <a:ext cx="846712" cy="2660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dirty="0">
                        <a:effectLst/>
                        <a:latin typeface="Calibri" panose="020F0502020204030204" pitchFamily="34" charset="0"/>
                        <a:ea typeface="Calibri" panose="020F0502020204030204" pitchFamily="34" charset="0"/>
                        <a:cs typeface="Times New Roman" panose="02020603050405020304" pitchFamily="18" charset="0"/>
                      </a:rPr>
                      <a:t>Bedplate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0" name="Group 9">
                  <a:extLst>
                    <a:ext uri="{FF2B5EF4-FFF2-40B4-BE49-F238E27FC236}">
                      <a16:creationId xmlns:a16="http://schemas.microsoft.com/office/drawing/2014/main" id="{154E1E3F-A0C7-4CAC-B3BA-AD790B48BF14}"/>
                    </a:ext>
                  </a:extLst>
                </p:cNvPr>
                <p:cNvGrpSpPr/>
                <p:nvPr/>
              </p:nvGrpSpPr>
              <p:grpSpPr>
                <a:xfrm>
                  <a:off x="0" y="0"/>
                  <a:ext cx="1697796" cy="2667500"/>
                  <a:chOff x="0" y="0"/>
                  <a:chExt cx="1697796" cy="2667500"/>
                </a:xfrm>
              </p:grpSpPr>
              <p:grpSp>
                <p:nvGrpSpPr>
                  <p:cNvPr id="11" name="Group 10">
                    <a:extLst>
                      <a:ext uri="{FF2B5EF4-FFF2-40B4-BE49-F238E27FC236}">
                        <a16:creationId xmlns:a16="http://schemas.microsoft.com/office/drawing/2014/main" id="{DDA66781-7319-419C-BD3F-CB379CCD4710}"/>
                      </a:ext>
                    </a:extLst>
                  </p:cNvPr>
                  <p:cNvGrpSpPr/>
                  <p:nvPr/>
                </p:nvGrpSpPr>
                <p:grpSpPr>
                  <a:xfrm>
                    <a:off x="0" y="0"/>
                    <a:ext cx="1697796" cy="2667500"/>
                    <a:chOff x="0" y="0"/>
                    <a:chExt cx="1697796" cy="2667500"/>
                  </a:xfrm>
                </p:grpSpPr>
                <p:grpSp>
                  <p:nvGrpSpPr>
                    <p:cNvPr id="13" name="Group 12">
                      <a:extLst>
                        <a:ext uri="{FF2B5EF4-FFF2-40B4-BE49-F238E27FC236}">
                          <a16:creationId xmlns:a16="http://schemas.microsoft.com/office/drawing/2014/main" id="{9754F6B0-21D2-415C-8F2C-419E32A7E0C8}"/>
                        </a:ext>
                      </a:extLst>
                    </p:cNvPr>
                    <p:cNvGrpSpPr/>
                    <p:nvPr/>
                  </p:nvGrpSpPr>
                  <p:grpSpPr>
                    <a:xfrm>
                      <a:off x="0" y="0"/>
                      <a:ext cx="1697796" cy="2667500"/>
                      <a:chOff x="0" y="0"/>
                      <a:chExt cx="1697796" cy="2667500"/>
                    </a:xfrm>
                  </p:grpSpPr>
                  <p:grpSp>
                    <p:nvGrpSpPr>
                      <p:cNvPr id="17" name="Group 16">
                        <a:extLst>
                          <a:ext uri="{FF2B5EF4-FFF2-40B4-BE49-F238E27FC236}">
                            <a16:creationId xmlns:a16="http://schemas.microsoft.com/office/drawing/2014/main" id="{61A81B2B-DC00-4FE9-8769-95C1CE631456}"/>
                          </a:ext>
                        </a:extLst>
                      </p:cNvPr>
                      <p:cNvGrpSpPr/>
                      <p:nvPr/>
                    </p:nvGrpSpPr>
                    <p:grpSpPr>
                      <a:xfrm>
                        <a:off x="0" y="0"/>
                        <a:ext cx="1697796" cy="2667500"/>
                        <a:chOff x="0" y="0"/>
                        <a:chExt cx="1697796" cy="2667500"/>
                      </a:xfrm>
                    </p:grpSpPr>
                    <p:grpSp>
                      <p:nvGrpSpPr>
                        <p:cNvPr id="42" name="Group 41">
                          <a:extLst>
                            <a:ext uri="{FF2B5EF4-FFF2-40B4-BE49-F238E27FC236}">
                              <a16:creationId xmlns:a16="http://schemas.microsoft.com/office/drawing/2014/main" id="{E00F987C-B49E-4D68-93A0-99B25EE02803}"/>
                            </a:ext>
                          </a:extLst>
                        </p:cNvPr>
                        <p:cNvGrpSpPr/>
                        <p:nvPr/>
                      </p:nvGrpSpPr>
                      <p:grpSpPr>
                        <a:xfrm>
                          <a:off x="8779" y="0"/>
                          <a:ext cx="1689017" cy="2667500"/>
                          <a:chOff x="0" y="0"/>
                          <a:chExt cx="1689017" cy="2667500"/>
                        </a:xfrm>
                      </p:grpSpPr>
                      <p:grpSp>
                        <p:nvGrpSpPr>
                          <p:cNvPr id="44" name="Group 43">
                            <a:extLst>
                              <a:ext uri="{FF2B5EF4-FFF2-40B4-BE49-F238E27FC236}">
                                <a16:creationId xmlns:a16="http://schemas.microsoft.com/office/drawing/2014/main" id="{1929DE02-BC5A-4426-8572-47BEC4C33FFF}"/>
                              </a:ext>
                            </a:extLst>
                          </p:cNvPr>
                          <p:cNvGrpSpPr/>
                          <p:nvPr/>
                        </p:nvGrpSpPr>
                        <p:grpSpPr>
                          <a:xfrm>
                            <a:off x="117447" y="0"/>
                            <a:ext cx="1571570" cy="2667500"/>
                            <a:chOff x="0" y="0"/>
                            <a:chExt cx="1571570" cy="2667500"/>
                          </a:xfrm>
                        </p:grpSpPr>
                        <p:grpSp>
                          <p:nvGrpSpPr>
                            <p:cNvPr id="46" name="Group 45">
                              <a:extLst>
                                <a:ext uri="{FF2B5EF4-FFF2-40B4-BE49-F238E27FC236}">
                                  <a16:creationId xmlns:a16="http://schemas.microsoft.com/office/drawing/2014/main" id="{427DA079-5F5B-4951-8F32-C0E3A13A5041}"/>
                                </a:ext>
                              </a:extLst>
                            </p:cNvPr>
                            <p:cNvGrpSpPr/>
                            <p:nvPr/>
                          </p:nvGrpSpPr>
                          <p:grpSpPr>
                            <a:xfrm>
                              <a:off x="0" y="0"/>
                              <a:ext cx="1571570" cy="2667500"/>
                              <a:chOff x="0" y="0"/>
                              <a:chExt cx="1571570" cy="2667500"/>
                            </a:xfrm>
                          </p:grpSpPr>
                          <p:grpSp>
                            <p:nvGrpSpPr>
                              <p:cNvPr id="48" name="Group 47">
                                <a:extLst>
                                  <a:ext uri="{FF2B5EF4-FFF2-40B4-BE49-F238E27FC236}">
                                    <a16:creationId xmlns:a16="http://schemas.microsoft.com/office/drawing/2014/main" id="{3FE42A2C-E51B-4ECD-8F96-43E684AAF178}"/>
                                  </a:ext>
                                </a:extLst>
                              </p:cNvPr>
                              <p:cNvGrpSpPr/>
                              <p:nvPr/>
                            </p:nvGrpSpPr>
                            <p:grpSpPr>
                              <a:xfrm>
                                <a:off x="0" y="0"/>
                                <a:ext cx="1571570" cy="2667500"/>
                                <a:chOff x="6665" y="0"/>
                                <a:chExt cx="1571570" cy="2667500"/>
                              </a:xfrm>
                            </p:grpSpPr>
                            <p:grpSp>
                              <p:nvGrpSpPr>
                                <p:cNvPr id="50" name="Group 49">
                                  <a:extLst>
                                    <a:ext uri="{FF2B5EF4-FFF2-40B4-BE49-F238E27FC236}">
                                      <a16:creationId xmlns:a16="http://schemas.microsoft.com/office/drawing/2014/main" id="{99298E0D-74F7-48B5-B909-CDEDECB20E64}"/>
                                    </a:ext>
                                  </a:extLst>
                                </p:cNvPr>
                                <p:cNvGrpSpPr/>
                                <p:nvPr/>
                              </p:nvGrpSpPr>
                              <p:grpSpPr>
                                <a:xfrm>
                                  <a:off x="59303" y="0"/>
                                  <a:ext cx="1518932" cy="2667500"/>
                                  <a:chOff x="0" y="0"/>
                                  <a:chExt cx="1518932" cy="2667500"/>
                                </a:xfrm>
                              </p:grpSpPr>
                              <p:grpSp>
                                <p:nvGrpSpPr>
                                  <p:cNvPr id="54" name="Group 53">
                                    <a:extLst>
                                      <a:ext uri="{FF2B5EF4-FFF2-40B4-BE49-F238E27FC236}">
                                        <a16:creationId xmlns:a16="http://schemas.microsoft.com/office/drawing/2014/main" id="{05B9C17B-3B9C-4CEF-B17B-FDDD14BCF4A7}"/>
                                      </a:ext>
                                    </a:extLst>
                                  </p:cNvPr>
                                  <p:cNvGrpSpPr/>
                                  <p:nvPr/>
                                </p:nvGrpSpPr>
                                <p:grpSpPr>
                                  <a:xfrm>
                                    <a:off x="0" y="0"/>
                                    <a:ext cx="1518932" cy="2667500"/>
                                    <a:chOff x="0" y="0"/>
                                    <a:chExt cx="1518932" cy="2667500"/>
                                  </a:xfrm>
                                </p:grpSpPr>
                                <p:grpSp>
                                  <p:nvGrpSpPr>
                                    <p:cNvPr id="58" name="Group 57">
                                      <a:extLst>
                                        <a:ext uri="{FF2B5EF4-FFF2-40B4-BE49-F238E27FC236}">
                                          <a16:creationId xmlns:a16="http://schemas.microsoft.com/office/drawing/2014/main" id="{492C4762-0374-43B4-B6B1-10DF72B466FC}"/>
                                        </a:ext>
                                      </a:extLst>
                                    </p:cNvPr>
                                    <p:cNvGrpSpPr/>
                                    <p:nvPr/>
                                  </p:nvGrpSpPr>
                                  <p:grpSpPr>
                                    <a:xfrm>
                                      <a:off x="0" y="0"/>
                                      <a:ext cx="1518932" cy="2667500"/>
                                      <a:chOff x="0" y="0"/>
                                      <a:chExt cx="1518932" cy="2667500"/>
                                    </a:xfrm>
                                  </p:grpSpPr>
                                  <p:grpSp>
                                    <p:nvGrpSpPr>
                                      <p:cNvPr id="82" name="Group 81">
                                        <a:extLst>
                                          <a:ext uri="{FF2B5EF4-FFF2-40B4-BE49-F238E27FC236}">
                                            <a16:creationId xmlns:a16="http://schemas.microsoft.com/office/drawing/2014/main" id="{F88A01C3-5516-438A-B24E-2FD773D11959}"/>
                                          </a:ext>
                                        </a:extLst>
                                      </p:cNvPr>
                                      <p:cNvGrpSpPr/>
                                      <p:nvPr/>
                                    </p:nvGrpSpPr>
                                    <p:grpSpPr>
                                      <a:xfrm>
                                        <a:off x="0" y="0"/>
                                        <a:ext cx="1518932" cy="2667500"/>
                                        <a:chOff x="0" y="0"/>
                                        <a:chExt cx="1518932" cy="2667500"/>
                                      </a:xfrm>
                                    </p:grpSpPr>
                                    <p:grpSp>
                                      <p:nvGrpSpPr>
                                        <p:cNvPr id="90" name="Group 89">
                                          <a:extLst>
                                            <a:ext uri="{FF2B5EF4-FFF2-40B4-BE49-F238E27FC236}">
                                              <a16:creationId xmlns:a16="http://schemas.microsoft.com/office/drawing/2014/main" id="{953365AD-6074-4DDB-B206-8F1F9C997EA0}"/>
                                            </a:ext>
                                          </a:extLst>
                                        </p:cNvPr>
                                        <p:cNvGrpSpPr/>
                                        <p:nvPr/>
                                      </p:nvGrpSpPr>
                                      <p:grpSpPr>
                                        <a:xfrm>
                                          <a:off x="0" y="0"/>
                                          <a:ext cx="1518932" cy="2667500"/>
                                          <a:chOff x="0" y="0"/>
                                          <a:chExt cx="1518932" cy="2667500"/>
                                        </a:xfrm>
                                      </p:grpSpPr>
                                      <p:grpSp>
                                        <p:nvGrpSpPr>
                                          <p:cNvPr id="92" name="Group 91">
                                            <a:extLst>
                                              <a:ext uri="{FF2B5EF4-FFF2-40B4-BE49-F238E27FC236}">
                                                <a16:creationId xmlns:a16="http://schemas.microsoft.com/office/drawing/2014/main" id="{E3C89DEC-9A18-45B4-8314-08FE01A32ADD}"/>
                                              </a:ext>
                                            </a:extLst>
                                          </p:cNvPr>
                                          <p:cNvGrpSpPr/>
                                          <p:nvPr/>
                                        </p:nvGrpSpPr>
                                        <p:grpSpPr>
                                          <a:xfrm>
                                            <a:off x="0" y="0"/>
                                            <a:ext cx="1518932" cy="2667500"/>
                                            <a:chOff x="0" y="0"/>
                                            <a:chExt cx="1518932" cy="2667500"/>
                                          </a:xfrm>
                                        </p:grpSpPr>
                                        <p:grpSp>
                                          <p:nvGrpSpPr>
                                            <p:cNvPr id="94" name="Group 93">
                                              <a:extLst>
                                                <a:ext uri="{FF2B5EF4-FFF2-40B4-BE49-F238E27FC236}">
                                                  <a16:creationId xmlns:a16="http://schemas.microsoft.com/office/drawing/2014/main" id="{91619F97-EB7F-473E-96F0-A7FF81EEE3BC}"/>
                                                </a:ext>
                                              </a:extLst>
                                            </p:cNvPr>
                                            <p:cNvGrpSpPr/>
                                            <p:nvPr/>
                                          </p:nvGrpSpPr>
                                          <p:grpSpPr>
                                            <a:xfrm>
                                              <a:off x="0" y="0"/>
                                              <a:ext cx="1518932" cy="2667500"/>
                                              <a:chOff x="600075" y="188292"/>
                                              <a:chExt cx="1519458" cy="2667599"/>
                                            </a:xfrm>
                                          </p:grpSpPr>
                                          <p:grpSp>
                                            <p:nvGrpSpPr>
                                              <p:cNvPr id="96" name="Group 95">
                                                <a:extLst>
                                                  <a:ext uri="{FF2B5EF4-FFF2-40B4-BE49-F238E27FC236}">
                                                    <a16:creationId xmlns:a16="http://schemas.microsoft.com/office/drawing/2014/main" id="{851033C6-D01C-4548-AA61-27D778A129B5}"/>
                                                  </a:ext>
                                                </a:extLst>
                                              </p:cNvPr>
                                              <p:cNvGrpSpPr/>
                                              <p:nvPr/>
                                            </p:nvGrpSpPr>
                                            <p:grpSpPr>
                                              <a:xfrm>
                                                <a:off x="600075" y="188292"/>
                                                <a:ext cx="897619" cy="2667599"/>
                                                <a:chOff x="319" y="-21488"/>
                                                <a:chExt cx="898033" cy="2696490"/>
                                              </a:xfrm>
                                            </p:grpSpPr>
                                            <p:sp>
                                              <p:nvSpPr>
                                                <p:cNvPr id="104" name="Rectangle 103">
                                                  <a:extLst>
                                                    <a:ext uri="{FF2B5EF4-FFF2-40B4-BE49-F238E27FC236}">
                                                      <a16:creationId xmlns:a16="http://schemas.microsoft.com/office/drawing/2014/main" id="{1376F875-E7FD-4D2E-ACD2-F625D46EA128}"/>
                                                    </a:ext>
                                                  </a:extLst>
                                                </p:cNvPr>
                                                <p:cNvSpPr/>
                                                <p:nvPr/>
                                              </p:nvSpPr>
                                              <p:spPr>
                                                <a:xfrm rot="559110">
                                                  <a:off x="237297" y="-21488"/>
                                                  <a:ext cx="661055" cy="2696490"/>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5" name="Rectangle 104">
                                                  <a:extLst>
                                                    <a:ext uri="{FF2B5EF4-FFF2-40B4-BE49-F238E27FC236}">
                                                      <a16:creationId xmlns:a16="http://schemas.microsoft.com/office/drawing/2014/main" id="{5C5C8629-8F82-497B-A84F-97852E21440B}"/>
                                                    </a:ext>
                                                  </a:extLst>
                                                </p:cNvPr>
                                                <p:cNvSpPr/>
                                                <p:nvPr/>
                                              </p:nvSpPr>
                                              <p:spPr>
                                                <a:xfrm rot="559110">
                                                  <a:off x="319" y="128087"/>
                                                  <a:ext cx="757504" cy="236291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7" name="Group 96">
                                                <a:extLst>
                                                  <a:ext uri="{FF2B5EF4-FFF2-40B4-BE49-F238E27FC236}">
                                                    <a16:creationId xmlns:a16="http://schemas.microsoft.com/office/drawing/2014/main" id="{B93CA5C8-7F91-4303-A2A5-B0D89046C46A}"/>
                                                  </a:ext>
                                                </a:extLst>
                                              </p:cNvPr>
                                              <p:cNvGrpSpPr/>
                                              <p:nvPr/>
                                            </p:nvGrpSpPr>
                                            <p:grpSpPr>
                                              <a:xfrm>
                                                <a:off x="624995" y="1224896"/>
                                                <a:ext cx="910179" cy="496728"/>
                                                <a:chOff x="90189" y="46608"/>
                                                <a:chExt cx="1335405" cy="495227"/>
                                              </a:xfrm>
                                            </p:grpSpPr>
                                            <p:sp>
                                              <p:nvSpPr>
                                                <p:cNvPr id="102" name="Rectangle 101">
                                                  <a:extLst>
                                                    <a:ext uri="{FF2B5EF4-FFF2-40B4-BE49-F238E27FC236}">
                                                      <a16:creationId xmlns:a16="http://schemas.microsoft.com/office/drawing/2014/main" id="{9FE33CEB-2FCD-4985-93DA-ADCBE0BB82F8}"/>
                                                    </a:ext>
                                                  </a:extLst>
                                                </p:cNvPr>
                                                <p:cNvSpPr/>
                                                <p:nvPr/>
                                              </p:nvSpPr>
                                              <p:spPr>
                                                <a:xfrm rot="11343246">
                                                  <a:off x="90189" y="46608"/>
                                                  <a:ext cx="1080793" cy="4952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3" name="Rectangle 102">
                                                  <a:extLst>
                                                    <a:ext uri="{FF2B5EF4-FFF2-40B4-BE49-F238E27FC236}">
                                                      <a16:creationId xmlns:a16="http://schemas.microsoft.com/office/drawing/2014/main" id="{A46E5697-6A39-47F4-87B2-1B769CE6C0B2}"/>
                                                    </a:ext>
                                                  </a:extLst>
                                                </p:cNvPr>
                                                <p:cNvSpPr/>
                                                <p:nvPr/>
                                              </p:nvSpPr>
                                              <p:spPr>
                                                <a:xfrm rot="559110">
                                                  <a:off x="201782" y="191269"/>
                                                  <a:ext cx="1223812" cy="235869"/>
                                                </a:xfrm>
                                                <a:prstGeom prst="rect">
                                                  <a:avLst/>
                                                </a:prstGeom>
                                                <a:solidFill>
                                                  <a:schemeClr val="bg1">
                                                    <a:lumMod val="65000"/>
                                                  </a:schemeClr>
                                                </a:solid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8" name="Group 97">
                                                <a:extLst>
                                                  <a:ext uri="{FF2B5EF4-FFF2-40B4-BE49-F238E27FC236}">
                                                    <a16:creationId xmlns:a16="http://schemas.microsoft.com/office/drawing/2014/main" id="{A821BFAB-548C-4C2A-94BD-DA11147BBC47}"/>
                                                  </a:ext>
                                                </a:extLst>
                                              </p:cNvPr>
                                              <p:cNvGrpSpPr/>
                                              <p:nvPr/>
                                            </p:nvGrpSpPr>
                                            <p:grpSpPr>
                                              <a:xfrm>
                                                <a:off x="1440951" y="1410426"/>
                                                <a:ext cx="678582" cy="646974"/>
                                                <a:chOff x="66190" y="126124"/>
                                                <a:chExt cx="1062957" cy="1166149"/>
                                              </a:xfrm>
                                            </p:grpSpPr>
                                            <p:sp>
                                              <p:nvSpPr>
                                                <p:cNvPr id="99" name="Block Arc 366">
                                                  <a:extLst>
                                                    <a:ext uri="{FF2B5EF4-FFF2-40B4-BE49-F238E27FC236}">
                                                      <a16:creationId xmlns:a16="http://schemas.microsoft.com/office/drawing/2014/main" id="{0FFAEB70-0B82-4A45-A222-4B7B09A52665}"/>
                                                    </a:ext>
                                                  </a:extLst>
                                                </p:cNvPr>
                                                <p:cNvSpPr/>
                                                <p:nvPr/>
                                              </p:nvSpPr>
                                              <p:spPr>
                                                <a:xfrm rot="5907301">
                                                  <a:off x="21296" y="214876"/>
                                                  <a:ext cx="1080539" cy="903035"/>
                                                </a:xfrm>
                                                <a:custGeom>
                                                  <a:avLst/>
                                                  <a:gdLst>
                                                    <a:gd name="connsiteX0" fmla="*/ 0 w 1152525"/>
                                                    <a:gd name="connsiteY0" fmla="*/ 681038 h 1362075"/>
                                                    <a:gd name="connsiteX1" fmla="*/ 576263 w 1152525"/>
                                                    <a:gd name="connsiteY1" fmla="*/ 0 h 1362075"/>
                                                    <a:gd name="connsiteX2" fmla="*/ 1152526 w 1152525"/>
                                                    <a:gd name="connsiteY2" fmla="*/ 681038 h 1362075"/>
                                                    <a:gd name="connsiteX3" fmla="*/ 864394 w 1152525"/>
                                                    <a:gd name="connsiteY3" fmla="*/ 681038 h 1362075"/>
                                                    <a:gd name="connsiteX4" fmla="*/ 576263 w 1152525"/>
                                                    <a:gd name="connsiteY4" fmla="*/ 288132 h 1362075"/>
                                                    <a:gd name="connsiteX5" fmla="*/ 288132 w 1152525"/>
                                                    <a:gd name="connsiteY5" fmla="*/ 681038 h 1362075"/>
                                                    <a:gd name="connsiteX6" fmla="*/ 0 w 1152525"/>
                                                    <a:gd name="connsiteY6" fmla="*/ 681038 h 1362075"/>
                                                    <a:gd name="connsiteX0" fmla="*/ 0 w 1152526"/>
                                                    <a:gd name="connsiteY0" fmla="*/ 681038 h 681038"/>
                                                    <a:gd name="connsiteX1" fmla="*/ 576263 w 1152526"/>
                                                    <a:gd name="connsiteY1" fmla="*/ 0 h 681038"/>
                                                    <a:gd name="connsiteX2" fmla="*/ 1152526 w 1152526"/>
                                                    <a:gd name="connsiteY2" fmla="*/ 681038 h 681038"/>
                                                    <a:gd name="connsiteX3" fmla="*/ 864394 w 1152526"/>
                                                    <a:gd name="connsiteY3" fmla="*/ 681038 h 681038"/>
                                                    <a:gd name="connsiteX4" fmla="*/ 576263 w 1152526"/>
                                                    <a:gd name="connsiteY4" fmla="*/ 288132 h 681038"/>
                                                    <a:gd name="connsiteX5" fmla="*/ 564357 w 1152526"/>
                                                    <a:gd name="connsiteY5" fmla="*/ 681038 h 681038"/>
                                                    <a:gd name="connsiteX6" fmla="*/ 0 w 1152526"/>
                                                    <a:gd name="connsiteY6" fmla="*/ 681038 h 681038"/>
                                                    <a:gd name="connsiteX0" fmla="*/ 0 w 1152526"/>
                                                    <a:gd name="connsiteY0" fmla="*/ 681038 h 681038"/>
                                                    <a:gd name="connsiteX1" fmla="*/ 576263 w 1152526"/>
                                                    <a:gd name="connsiteY1" fmla="*/ 0 h 681038"/>
                                                    <a:gd name="connsiteX2" fmla="*/ 1152526 w 1152526"/>
                                                    <a:gd name="connsiteY2" fmla="*/ 681038 h 681038"/>
                                                    <a:gd name="connsiteX3" fmla="*/ 864394 w 1152526"/>
                                                    <a:gd name="connsiteY3" fmla="*/ 681038 h 681038"/>
                                                    <a:gd name="connsiteX4" fmla="*/ 719241 w 1152526"/>
                                                    <a:gd name="connsiteY4" fmla="*/ 648261 h 681038"/>
                                                    <a:gd name="connsiteX5" fmla="*/ 564357 w 1152526"/>
                                                    <a:gd name="connsiteY5" fmla="*/ 681038 h 681038"/>
                                                    <a:gd name="connsiteX6" fmla="*/ 0 w 1152526"/>
                                                    <a:gd name="connsiteY6" fmla="*/ 681038 h 681038"/>
                                                    <a:gd name="connsiteX0" fmla="*/ 0 w 1152526"/>
                                                    <a:gd name="connsiteY0" fmla="*/ 681038 h 681038"/>
                                                    <a:gd name="connsiteX1" fmla="*/ 576263 w 1152526"/>
                                                    <a:gd name="connsiteY1" fmla="*/ 0 h 681038"/>
                                                    <a:gd name="connsiteX2" fmla="*/ 1152526 w 1152526"/>
                                                    <a:gd name="connsiteY2" fmla="*/ 681038 h 681038"/>
                                                    <a:gd name="connsiteX3" fmla="*/ 864394 w 1152526"/>
                                                    <a:gd name="connsiteY3" fmla="*/ 681038 h 681038"/>
                                                    <a:gd name="connsiteX4" fmla="*/ 564357 w 1152526"/>
                                                    <a:gd name="connsiteY4" fmla="*/ 681038 h 681038"/>
                                                    <a:gd name="connsiteX5" fmla="*/ 0 w 1152526"/>
                                                    <a:gd name="connsiteY5" fmla="*/ 681038 h 68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526" h="681038">
                                                      <a:moveTo>
                                                        <a:pt x="0" y="681038"/>
                                                      </a:moveTo>
                                                      <a:cubicBezTo>
                                                        <a:pt x="0" y="304911"/>
                                                        <a:pt x="258002" y="0"/>
                                                        <a:pt x="576263" y="0"/>
                                                      </a:cubicBezTo>
                                                      <a:cubicBezTo>
                                                        <a:pt x="894524" y="0"/>
                                                        <a:pt x="1152526" y="304911"/>
                                                        <a:pt x="1152526" y="681038"/>
                                                      </a:cubicBezTo>
                                                      <a:lnTo>
                                                        <a:pt x="864394" y="681038"/>
                                                      </a:lnTo>
                                                      <a:lnTo>
                                                        <a:pt x="564357" y="681038"/>
                                                      </a:lnTo>
                                                      <a:lnTo>
                                                        <a:pt x="0" y="6810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0" name="Block Arc 366">
                                                  <a:extLst>
                                                    <a:ext uri="{FF2B5EF4-FFF2-40B4-BE49-F238E27FC236}">
                                                      <a16:creationId xmlns:a16="http://schemas.microsoft.com/office/drawing/2014/main" id="{C85BAA1E-8982-46D6-9F14-DD8E9A543456}"/>
                                                    </a:ext>
                                                  </a:extLst>
                                                </p:cNvPr>
                                                <p:cNvSpPr/>
                                                <p:nvPr/>
                                              </p:nvSpPr>
                                              <p:spPr>
                                                <a:xfrm>
                                                  <a:off x="146513" y="326191"/>
                                                  <a:ext cx="982634" cy="827783"/>
                                                </a:xfrm>
                                                <a:custGeom>
                                                  <a:avLst/>
                                                  <a:gdLst>
                                                    <a:gd name="connsiteX0" fmla="*/ 0 w 1152525"/>
                                                    <a:gd name="connsiteY0" fmla="*/ 681038 h 1362075"/>
                                                    <a:gd name="connsiteX1" fmla="*/ 576263 w 1152525"/>
                                                    <a:gd name="connsiteY1" fmla="*/ 0 h 1362075"/>
                                                    <a:gd name="connsiteX2" fmla="*/ 1152526 w 1152525"/>
                                                    <a:gd name="connsiteY2" fmla="*/ 681038 h 1362075"/>
                                                    <a:gd name="connsiteX3" fmla="*/ 864394 w 1152525"/>
                                                    <a:gd name="connsiteY3" fmla="*/ 681038 h 1362075"/>
                                                    <a:gd name="connsiteX4" fmla="*/ 576263 w 1152525"/>
                                                    <a:gd name="connsiteY4" fmla="*/ 288132 h 1362075"/>
                                                    <a:gd name="connsiteX5" fmla="*/ 288132 w 1152525"/>
                                                    <a:gd name="connsiteY5" fmla="*/ 681038 h 1362075"/>
                                                    <a:gd name="connsiteX6" fmla="*/ 0 w 1152525"/>
                                                    <a:gd name="connsiteY6" fmla="*/ 681038 h 1362075"/>
                                                    <a:gd name="connsiteX0" fmla="*/ 0 w 1152526"/>
                                                    <a:gd name="connsiteY0" fmla="*/ 681038 h 681038"/>
                                                    <a:gd name="connsiteX1" fmla="*/ 576263 w 1152526"/>
                                                    <a:gd name="connsiteY1" fmla="*/ 0 h 681038"/>
                                                    <a:gd name="connsiteX2" fmla="*/ 1152526 w 1152526"/>
                                                    <a:gd name="connsiteY2" fmla="*/ 681038 h 681038"/>
                                                    <a:gd name="connsiteX3" fmla="*/ 864394 w 1152526"/>
                                                    <a:gd name="connsiteY3" fmla="*/ 681038 h 681038"/>
                                                    <a:gd name="connsiteX4" fmla="*/ 576263 w 1152526"/>
                                                    <a:gd name="connsiteY4" fmla="*/ 288132 h 681038"/>
                                                    <a:gd name="connsiteX5" fmla="*/ 564357 w 1152526"/>
                                                    <a:gd name="connsiteY5" fmla="*/ 681038 h 681038"/>
                                                    <a:gd name="connsiteX6" fmla="*/ 0 w 1152526"/>
                                                    <a:gd name="connsiteY6" fmla="*/ 681038 h 681038"/>
                                                    <a:gd name="connsiteX0" fmla="*/ 0 w 1152526"/>
                                                    <a:gd name="connsiteY0" fmla="*/ 681038 h 681038"/>
                                                    <a:gd name="connsiteX1" fmla="*/ 576263 w 1152526"/>
                                                    <a:gd name="connsiteY1" fmla="*/ 0 h 681038"/>
                                                    <a:gd name="connsiteX2" fmla="*/ 1152526 w 1152526"/>
                                                    <a:gd name="connsiteY2" fmla="*/ 681038 h 681038"/>
                                                    <a:gd name="connsiteX3" fmla="*/ 864394 w 1152526"/>
                                                    <a:gd name="connsiteY3" fmla="*/ 681038 h 681038"/>
                                                    <a:gd name="connsiteX4" fmla="*/ 719241 w 1152526"/>
                                                    <a:gd name="connsiteY4" fmla="*/ 648261 h 681038"/>
                                                    <a:gd name="connsiteX5" fmla="*/ 564357 w 1152526"/>
                                                    <a:gd name="connsiteY5" fmla="*/ 681038 h 681038"/>
                                                    <a:gd name="connsiteX6" fmla="*/ 0 w 1152526"/>
                                                    <a:gd name="connsiteY6" fmla="*/ 681038 h 681038"/>
                                                    <a:gd name="connsiteX0" fmla="*/ 0 w 1152526"/>
                                                    <a:gd name="connsiteY0" fmla="*/ 681038 h 681038"/>
                                                    <a:gd name="connsiteX1" fmla="*/ 576263 w 1152526"/>
                                                    <a:gd name="connsiteY1" fmla="*/ 0 h 681038"/>
                                                    <a:gd name="connsiteX2" fmla="*/ 1152526 w 1152526"/>
                                                    <a:gd name="connsiteY2" fmla="*/ 681038 h 681038"/>
                                                    <a:gd name="connsiteX3" fmla="*/ 864394 w 1152526"/>
                                                    <a:gd name="connsiteY3" fmla="*/ 681038 h 681038"/>
                                                    <a:gd name="connsiteX4" fmla="*/ 564357 w 1152526"/>
                                                    <a:gd name="connsiteY4" fmla="*/ 681038 h 681038"/>
                                                    <a:gd name="connsiteX5" fmla="*/ 0 w 1152526"/>
                                                    <a:gd name="connsiteY5" fmla="*/ 681038 h 68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526" h="681038">
                                                      <a:moveTo>
                                                        <a:pt x="0" y="681038"/>
                                                      </a:moveTo>
                                                      <a:cubicBezTo>
                                                        <a:pt x="0" y="304911"/>
                                                        <a:pt x="258002" y="0"/>
                                                        <a:pt x="576263" y="0"/>
                                                      </a:cubicBezTo>
                                                      <a:cubicBezTo>
                                                        <a:pt x="894524" y="0"/>
                                                        <a:pt x="1152526" y="304911"/>
                                                        <a:pt x="1152526" y="681038"/>
                                                      </a:cubicBezTo>
                                                      <a:lnTo>
                                                        <a:pt x="864394" y="681038"/>
                                                      </a:lnTo>
                                                      <a:lnTo>
                                                        <a:pt x="564357" y="681038"/>
                                                      </a:lnTo>
                                                      <a:lnTo>
                                                        <a:pt x="0" y="6810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1" name="Block Arc 366">
                                                  <a:extLst>
                                                    <a:ext uri="{FF2B5EF4-FFF2-40B4-BE49-F238E27FC236}">
                                                      <a16:creationId xmlns:a16="http://schemas.microsoft.com/office/drawing/2014/main" id="{7233F3D7-96EC-40B5-B3D5-5D1CE0C7E6F7}"/>
                                                    </a:ext>
                                                  </a:extLst>
                                                </p:cNvPr>
                                                <p:cNvSpPr/>
                                                <p:nvPr/>
                                              </p:nvSpPr>
                                              <p:spPr>
                                                <a:xfrm rot="5926690">
                                                  <a:off x="49699" y="790540"/>
                                                  <a:ext cx="518224" cy="485241"/>
                                                </a:xfrm>
                                                <a:custGeom>
                                                  <a:avLst/>
                                                  <a:gdLst>
                                                    <a:gd name="connsiteX0" fmla="*/ 0 w 1152525"/>
                                                    <a:gd name="connsiteY0" fmla="*/ 681038 h 1362075"/>
                                                    <a:gd name="connsiteX1" fmla="*/ 576263 w 1152525"/>
                                                    <a:gd name="connsiteY1" fmla="*/ 0 h 1362075"/>
                                                    <a:gd name="connsiteX2" fmla="*/ 1152526 w 1152525"/>
                                                    <a:gd name="connsiteY2" fmla="*/ 681038 h 1362075"/>
                                                    <a:gd name="connsiteX3" fmla="*/ 864394 w 1152525"/>
                                                    <a:gd name="connsiteY3" fmla="*/ 681038 h 1362075"/>
                                                    <a:gd name="connsiteX4" fmla="*/ 576263 w 1152525"/>
                                                    <a:gd name="connsiteY4" fmla="*/ 288132 h 1362075"/>
                                                    <a:gd name="connsiteX5" fmla="*/ 288132 w 1152525"/>
                                                    <a:gd name="connsiteY5" fmla="*/ 681038 h 1362075"/>
                                                    <a:gd name="connsiteX6" fmla="*/ 0 w 1152525"/>
                                                    <a:gd name="connsiteY6" fmla="*/ 681038 h 1362075"/>
                                                    <a:gd name="connsiteX0" fmla="*/ 0 w 1152526"/>
                                                    <a:gd name="connsiteY0" fmla="*/ 681038 h 681038"/>
                                                    <a:gd name="connsiteX1" fmla="*/ 576263 w 1152526"/>
                                                    <a:gd name="connsiteY1" fmla="*/ 0 h 681038"/>
                                                    <a:gd name="connsiteX2" fmla="*/ 1152526 w 1152526"/>
                                                    <a:gd name="connsiteY2" fmla="*/ 681038 h 681038"/>
                                                    <a:gd name="connsiteX3" fmla="*/ 864394 w 1152526"/>
                                                    <a:gd name="connsiteY3" fmla="*/ 681038 h 681038"/>
                                                    <a:gd name="connsiteX4" fmla="*/ 576263 w 1152526"/>
                                                    <a:gd name="connsiteY4" fmla="*/ 288132 h 681038"/>
                                                    <a:gd name="connsiteX5" fmla="*/ 564357 w 1152526"/>
                                                    <a:gd name="connsiteY5" fmla="*/ 681038 h 681038"/>
                                                    <a:gd name="connsiteX6" fmla="*/ 0 w 1152526"/>
                                                    <a:gd name="connsiteY6" fmla="*/ 681038 h 681038"/>
                                                    <a:gd name="connsiteX0" fmla="*/ 0 w 1152526"/>
                                                    <a:gd name="connsiteY0" fmla="*/ 681038 h 681038"/>
                                                    <a:gd name="connsiteX1" fmla="*/ 576263 w 1152526"/>
                                                    <a:gd name="connsiteY1" fmla="*/ 0 h 681038"/>
                                                    <a:gd name="connsiteX2" fmla="*/ 1152526 w 1152526"/>
                                                    <a:gd name="connsiteY2" fmla="*/ 681038 h 681038"/>
                                                    <a:gd name="connsiteX3" fmla="*/ 864394 w 1152526"/>
                                                    <a:gd name="connsiteY3" fmla="*/ 681038 h 681038"/>
                                                    <a:gd name="connsiteX4" fmla="*/ 719241 w 1152526"/>
                                                    <a:gd name="connsiteY4" fmla="*/ 648261 h 681038"/>
                                                    <a:gd name="connsiteX5" fmla="*/ 564357 w 1152526"/>
                                                    <a:gd name="connsiteY5" fmla="*/ 681038 h 681038"/>
                                                    <a:gd name="connsiteX6" fmla="*/ 0 w 1152526"/>
                                                    <a:gd name="connsiteY6" fmla="*/ 681038 h 681038"/>
                                                    <a:gd name="connsiteX0" fmla="*/ 0 w 1152526"/>
                                                    <a:gd name="connsiteY0" fmla="*/ 681038 h 681038"/>
                                                    <a:gd name="connsiteX1" fmla="*/ 576263 w 1152526"/>
                                                    <a:gd name="connsiteY1" fmla="*/ 0 h 681038"/>
                                                    <a:gd name="connsiteX2" fmla="*/ 1152526 w 1152526"/>
                                                    <a:gd name="connsiteY2" fmla="*/ 681038 h 681038"/>
                                                    <a:gd name="connsiteX3" fmla="*/ 864394 w 1152526"/>
                                                    <a:gd name="connsiteY3" fmla="*/ 681038 h 681038"/>
                                                    <a:gd name="connsiteX4" fmla="*/ 564357 w 1152526"/>
                                                    <a:gd name="connsiteY4" fmla="*/ 681038 h 681038"/>
                                                    <a:gd name="connsiteX5" fmla="*/ 0 w 1152526"/>
                                                    <a:gd name="connsiteY5" fmla="*/ 681038 h 681038"/>
                                                    <a:gd name="connsiteX0" fmla="*/ 0 w 864395"/>
                                                    <a:gd name="connsiteY0" fmla="*/ 681115 h 681115"/>
                                                    <a:gd name="connsiteX1" fmla="*/ 576263 w 864395"/>
                                                    <a:gd name="connsiteY1" fmla="*/ 77 h 681115"/>
                                                    <a:gd name="connsiteX2" fmla="*/ 657796 w 864395"/>
                                                    <a:gd name="connsiteY2" fmla="*/ 648592 h 681115"/>
                                                    <a:gd name="connsiteX3" fmla="*/ 864394 w 864395"/>
                                                    <a:gd name="connsiteY3" fmla="*/ 681115 h 681115"/>
                                                    <a:gd name="connsiteX4" fmla="*/ 564357 w 864395"/>
                                                    <a:gd name="connsiteY4" fmla="*/ 681115 h 681115"/>
                                                    <a:gd name="connsiteX5" fmla="*/ 0 w 864395"/>
                                                    <a:gd name="connsiteY5" fmla="*/ 681115 h 681115"/>
                                                    <a:gd name="connsiteX0" fmla="*/ 0 w 682309"/>
                                                    <a:gd name="connsiteY0" fmla="*/ 681115 h 681115"/>
                                                    <a:gd name="connsiteX1" fmla="*/ 576263 w 682309"/>
                                                    <a:gd name="connsiteY1" fmla="*/ 77 h 681115"/>
                                                    <a:gd name="connsiteX2" fmla="*/ 657796 w 682309"/>
                                                    <a:gd name="connsiteY2" fmla="*/ 648592 h 681115"/>
                                                    <a:gd name="connsiteX3" fmla="*/ 682309 w 682309"/>
                                                    <a:gd name="connsiteY3" fmla="*/ 674655 h 681115"/>
                                                    <a:gd name="connsiteX4" fmla="*/ 564357 w 682309"/>
                                                    <a:gd name="connsiteY4" fmla="*/ 681115 h 681115"/>
                                                    <a:gd name="connsiteX5" fmla="*/ 0 w 682309"/>
                                                    <a:gd name="connsiteY5" fmla="*/ 681115 h 681115"/>
                                                    <a:gd name="connsiteX0" fmla="*/ 0 w 682309"/>
                                                    <a:gd name="connsiteY0" fmla="*/ 677378 h 677378"/>
                                                    <a:gd name="connsiteX1" fmla="*/ 548960 w 682309"/>
                                                    <a:gd name="connsiteY1" fmla="*/ 79 h 677378"/>
                                                    <a:gd name="connsiteX2" fmla="*/ 657796 w 682309"/>
                                                    <a:gd name="connsiteY2" fmla="*/ 644855 h 677378"/>
                                                    <a:gd name="connsiteX3" fmla="*/ 682309 w 682309"/>
                                                    <a:gd name="connsiteY3" fmla="*/ 670918 h 677378"/>
                                                    <a:gd name="connsiteX4" fmla="*/ 564357 w 682309"/>
                                                    <a:gd name="connsiteY4" fmla="*/ 677378 h 677378"/>
                                                    <a:gd name="connsiteX5" fmla="*/ 0 w 682309"/>
                                                    <a:gd name="connsiteY5" fmla="*/ 677378 h 677378"/>
                                                    <a:gd name="connsiteX0" fmla="*/ 0 w 682309"/>
                                                    <a:gd name="connsiteY0" fmla="*/ 687169 h 687169"/>
                                                    <a:gd name="connsiteX1" fmla="*/ 548960 w 682309"/>
                                                    <a:gd name="connsiteY1" fmla="*/ 9870 h 687169"/>
                                                    <a:gd name="connsiteX2" fmla="*/ 603393 w 682309"/>
                                                    <a:gd name="connsiteY2" fmla="*/ 309248 h 687169"/>
                                                    <a:gd name="connsiteX3" fmla="*/ 657796 w 682309"/>
                                                    <a:gd name="connsiteY3" fmla="*/ 654646 h 687169"/>
                                                    <a:gd name="connsiteX4" fmla="*/ 682309 w 682309"/>
                                                    <a:gd name="connsiteY4" fmla="*/ 680709 h 687169"/>
                                                    <a:gd name="connsiteX5" fmla="*/ 564357 w 682309"/>
                                                    <a:gd name="connsiteY5" fmla="*/ 687169 h 687169"/>
                                                    <a:gd name="connsiteX6" fmla="*/ 0 w 682309"/>
                                                    <a:gd name="connsiteY6" fmla="*/ 687169 h 68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309" h="687169">
                                                      <a:moveTo>
                                                        <a:pt x="0" y="687169"/>
                                                      </a:moveTo>
                                                      <a:cubicBezTo>
                                                        <a:pt x="0" y="311042"/>
                                                        <a:pt x="448395" y="72857"/>
                                                        <a:pt x="548960" y="9870"/>
                                                      </a:cubicBezTo>
                                                      <a:cubicBezTo>
                                                        <a:pt x="649526" y="-53117"/>
                                                        <a:pt x="585254" y="201785"/>
                                                        <a:pt x="603393" y="309248"/>
                                                      </a:cubicBezTo>
                                                      <a:cubicBezTo>
                                                        <a:pt x="621532" y="416711"/>
                                                        <a:pt x="650275" y="601986"/>
                                                        <a:pt x="657796" y="654646"/>
                                                      </a:cubicBezTo>
                                                      <a:lnTo>
                                                        <a:pt x="682309" y="680709"/>
                                                      </a:lnTo>
                                                      <a:lnTo>
                                                        <a:pt x="564357" y="687169"/>
                                                      </a:lnTo>
                                                      <a:lnTo>
                                                        <a:pt x="0" y="6871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95" name="Text Box 201">
                                              <a:extLst>
                                                <a:ext uri="{FF2B5EF4-FFF2-40B4-BE49-F238E27FC236}">
                                                  <a16:creationId xmlns:a16="http://schemas.microsoft.com/office/drawing/2014/main" id="{E9968CB9-0715-4A46-871D-E35ECFFE973B}"/>
                                                </a:ext>
                                              </a:extLst>
                                            </p:cNvPr>
                                            <p:cNvSpPr txBox="1"/>
                                            <p:nvPr/>
                                          </p:nvSpPr>
                                          <p:spPr>
                                            <a:xfrm>
                                              <a:off x="867789" y="1512552"/>
                                              <a:ext cx="215068" cy="2627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900" i="1" baseline="-2500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93" name="Rectangle 92">
                                            <a:extLst>
                                              <a:ext uri="{FF2B5EF4-FFF2-40B4-BE49-F238E27FC236}">
                                                <a16:creationId xmlns:a16="http://schemas.microsoft.com/office/drawing/2014/main" id="{E44325FA-8563-4016-996D-D52CF5ED1B8D}"/>
                                              </a:ext>
                                            </a:extLst>
                                          </p:cNvPr>
                                          <p:cNvSpPr/>
                                          <p:nvPr/>
                                        </p:nvSpPr>
                                        <p:spPr>
                                          <a:xfrm rot="559110">
                                            <a:off x="90943" y="1234771"/>
                                            <a:ext cx="855358" cy="1301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91" name="Block Arc 252">
                                          <a:extLst>
                                            <a:ext uri="{FF2B5EF4-FFF2-40B4-BE49-F238E27FC236}">
                                              <a16:creationId xmlns:a16="http://schemas.microsoft.com/office/drawing/2014/main" id="{DD39A552-23A5-4A74-B894-548210CDF477}"/>
                                            </a:ext>
                                          </a:extLst>
                                        </p:cNvPr>
                                        <p:cNvSpPr/>
                                        <p:nvPr/>
                                      </p:nvSpPr>
                                      <p:spPr>
                                        <a:xfrm>
                                          <a:off x="880083" y="1221538"/>
                                          <a:ext cx="612250" cy="568542"/>
                                        </a:xfrm>
                                        <a:custGeom>
                                          <a:avLst/>
                                          <a:gdLst>
                                            <a:gd name="connsiteX0" fmla="*/ 672330 w 985520"/>
                                            <a:gd name="connsiteY0" fmla="*/ 27356 h 795655"/>
                                            <a:gd name="connsiteX1" fmla="*/ 985402 w 985520"/>
                                            <a:gd name="connsiteY1" fmla="*/ 389136 h 795655"/>
                                            <a:gd name="connsiteX2" fmla="*/ 697605 w 985520"/>
                                            <a:gd name="connsiteY2" fmla="*/ 394213 h 795655"/>
                                            <a:gd name="connsiteX3" fmla="*/ 544370 w 985520"/>
                                            <a:gd name="connsiteY3" fmla="*/ 291350 h 795655"/>
                                            <a:gd name="connsiteX4" fmla="*/ 672330 w 985520"/>
                                            <a:gd name="connsiteY4" fmla="*/ 27356 h 795655"/>
                                            <a:gd name="connsiteX0" fmla="*/ 163741 w 441032"/>
                                            <a:gd name="connsiteY0" fmla="*/ 0 h 442395"/>
                                            <a:gd name="connsiteX1" fmla="*/ 441032 w 441032"/>
                                            <a:gd name="connsiteY1" fmla="*/ 437318 h 442395"/>
                                            <a:gd name="connsiteX2" fmla="*/ 153235 w 441032"/>
                                            <a:gd name="connsiteY2" fmla="*/ 442395 h 442395"/>
                                            <a:gd name="connsiteX3" fmla="*/ 0 w 441032"/>
                                            <a:gd name="connsiteY3" fmla="*/ 339532 h 442395"/>
                                            <a:gd name="connsiteX4" fmla="*/ 163741 w 441032"/>
                                            <a:gd name="connsiteY4" fmla="*/ 0 h 442395"/>
                                            <a:gd name="connsiteX0" fmla="*/ 163741 w 441032"/>
                                            <a:gd name="connsiteY0" fmla="*/ 7297 h 449692"/>
                                            <a:gd name="connsiteX1" fmla="*/ 441032 w 441032"/>
                                            <a:gd name="connsiteY1" fmla="*/ 444615 h 449692"/>
                                            <a:gd name="connsiteX2" fmla="*/ 153235 w 441032"/>
                                            <a:gd name="connsiteY2" fmla="*/ 449692 h 449692"/>
                                            <a:gd name="connsiteX3" fmla="*/ 0 w 441032"/>
                                            <a:gd name="connsiteY3" fmla="*/ 346829 h 449692"/>
                                            <a:gd name="connsiteX4" fmla="*/ 163741 w 441032"/>
                                            <a:gd name="connsiteY4" fmla="*/ 7297 h 449692"/>
                                            <a:gd name="connsiteX0" fmla="*/ 378786 w 656077"/>
                                            <a:gd name="connsiteY0" fmla="*/ 11808 h 454203"/>
                                            <a:gd name="connsiteX1" fmla="*/ 656077 w 656077"/>
                                            <a:gd name="connsiteY1" fmla="*/ 449126 h 454203"/>
                                            <a:gd name="connsiteX2" fmla="*/ 368280 w 656077"/>
                                            <a:gd name="connsiteY2" fmla="*/ 454203 h 454203"/>
                                            <a:gd name="connsiteX3" fmla="*/ 0 w 656077"/>
                                            <a:gd name="connsiteY3" fmla="*/ 160462 h 454203"/>
                                            <a:gd name="connsiteX4" fmla="*/ 378786 w 656077"/>
                                            <a:gd name="connsiteY4" fmla="*/ 11808 h 454203"/>
                                            <a:gd name="connsiteX0" fmla="*/ 382234 w 659525"/>
                                            <a:gd name="connsiteY0" fmla="*/ 36971 h 479366"/>
                                            <a:gd name="connsiteX1" fmla="*/ 659525 w 659525"/>
                                            <a:gd name="connsiteY1" fmla="*/ 474289 h 479366"/>
                                            <a:gd name="connsiteX2" fmla="*/ 371728 w 659525"/>
                                            <a:gd name="connsiteY2" fmla="*/ 479366 h 479366"/>
                                            <a:gd name="connsiteX3" fmla="*/ 3448 w 659525"/>
                                            <a:gd name="connsiteY3" fmla="*/ 185625 h 479366"/>
                                            <a:gd name="connsiteX4" fmla="*/ 198255 w 659525"/>
                                            <a:gd name="connsiteY4" fmla="*/ 41065 h 479366"/>
                                            <a:gd name="connsiteX5" fmla="*/ 382234 w 659525"/>
                                            <a:gd name="connsiteY5" fmla="*/ 36971 h 479366"/>
                                            <a:gd name="connsiteX0" fmla="*/ 384419 w 661710"/>
                                            <a:gd name="connsiteY0" fmla="*/ 45395 h 487790"/>
                                            <a:gd name="connsiteX1" fmla="*/ 661710 w 661710"/>
                                            <a:gd name="connsiteY1" fmla="*/ 482713 h 487790"/>
                                            <a:gd name="connsiteX2" fmla="*/ 373913 w 661710"/>
                                            <a:gd name="connsiteY2" fmla="*/ 487790 h 487790"/>
                                            <a:gd name="connsiteX3" fmla="*/ 5633 w 661710"/>
                                            <a:gd name="connsiteY3" fmla="*/ 194049 h 487790"/>
                                            <a:gd name="connsiteX4" fmla="*/ 200440 w 661710"/>
                                            <a:gd name="connsiteY4" fmla="*/ 49489 h 487790"/>
                                            <a:gd name="connsiteX5" fmla="*/ 384419 w 661710"/>
                                            <a:gd name="connsiteY5" fmla="*/ 45395 h 487790"/>
                                            <a:gd name="connsiteX0" fmla="*/ 386090 w 663381"/>
                                            <a:gd name="connsiteY0" fmla="*/ 118994 h 561389"/>
                                            <a:gd name="connsiteX1" fmla="*/ 663381 w 663381"/>
                                            <a:gd name="connsiteY1" fmla="*/ 556312 h 561389"/>
                                            <a:gd name="connsiteX2" fmla="*/ 375584 w 663381"/>
                                            <a:gd name="connsiteY2" fmla="*/ 561389 h 561389"/>
                                            <a:gd name="connsiteX3" fmla="*/ 7304 w 663381"/>
                                            <a:gd name="connsiteY3" fmla="*/ 267648 h 561389"/>
                                            <a:gd name="connsiteX4" fmla="*/ 174279 w 663381"/>
                                            <a:gd name="connsiteY4" fmla="*/ 39581 h 561389"/>
                                            <a:gd name="connsiteX5" fmla="*/ 386090 w 663381"/>
                                            <a:gd name="connsiteY5" fmla="*/ 118994 h 561389"/>
                                            <a:gd name="connsiteX0" fmla="*/ 378786 w 656077"/>
                                            <a:gd name="connsiteY0" fmla="*/ 10859 h 453254"/>
                                            <a:gd name="connsiteX1" fmla="*/ 656077 w 656077"/>
                                            <a:gd name="connsiteY1" fmla="*/ 448177 h 453254"/>
                                            <a:gd name="connsiteX2" fmla="*/ 368280 w 656077"/>
                                            <a:gd name="connsiteY2" fmla="*/ 453254 h 453254"/>
                                            <a:gd name="connsiteX3" fmla="*/ 0 w 656077"/>
                                            <a:gd name="connsiteY3" fmla="*/ 159513 h 453254"/>
                                            <a:gd name="connsiteX4" fmla="*/ 378786 w 656077"/>
                                            <a:gd name="connsiteY4" fmla="*/ 10859 h 453254"/>
                                            <a:gd name="connsiteX0" fmla="*/ 391687 w 668978"/>
                                            <a:gd name="connsiteY0" fmla="*/ 114159 h 556554"/>
                                            <a:gd name="connsiteX1" fmla="*/ 668978 w 668978"/>
                                            <a:gd name="connsiteY1" fmla="*/ 551477 h 556554"/>
                                            <a:gd name="connsiteX2" fmla="*/ 381181 w 668978"/>
                                            <a:gd name="connsiteY2" fmla="*/ 556554 h 556554"/>
                                            <a:gd name="connsiteX3" fmla="*/ 12901 w 668978"/>
                                            <a:gd name="connsiteY3" fmla="*/ 262813 h 556554"/>
                                            <a:gd name="connsiteX4" fmla="*/ 81329 w 668978"/>
                                            <a:gd name="connsiteY4" fmla="*/ 7100 h 556554"/>
                                            <a:gd name="connsiteX5" fmla="*/ 391687 w 668978"/>
                                            <a:gd name="connsiteY5" fmla="*/ 114159 h 556554"/>
                                            <a:gd name="connsiteX0" fmla="*/ 402952 w 680243"/>
                                            <a:gd name="connsiteY0" fmla="*/ 114159 h 556554"/>
                                            <a:gd name="connsiteX1" fmla="*/ 680243 w 680243"/>
                                            <a:gd name="connsiteY1" fmla="*/ 551477 h 556554"/>
                                            <a:gd name="connsiteX2" fmla="*/ 392446 w 680243"/>
                                            <a:gd name="connsiteY2" fmla="*/ 556554 h 556554"/>
                                            <a:gd name="connsiteX3" fmla="*/ 24166 w 680243"/>
                                            <a:gd name="connsiteY3" fmla="*/ 262813 h 556554"/>
                                            <a:gd name="connsiteX4" fmla="*/ 51040 w 680243"/>
                                            <a:gd name="connsiteY4" fmla="*/ 155132 h 556554"/>
                                            <a:gd name="connsiteX5" fmla="*/ 92594 w 680243"/>
                                            <a:gd name="connsiteY5" fmla="*/ 7100 h 556554"/>
                                            <a:gd name="connsiteX6" fmla="*/ 402952 w 680243"/>
                                            <a:gd name="connsiteY6" fmla="*/ 114159 h 556554"/>
                                            <a:gd name="connsiteX0" fmla="*/ 405687 w 682978"/>
                                            <a:gd name="connsiteY0" fmla="*/ 114159 h 556554"/>
                                            <a:gd name="connsiteX1" fmla="*/ 682978 w 682978"/>
                                            <a:gd name="connsiteY1" fmla="*/ 551477 h 556554"/>
                                            <a:gd name="connsiteX2" fmla="*/ 395181 w 682978"/>
                                            <a:gd name="connsiteY2" fmla="*/ 556554 h 556554"/>
                                            <a:gd name="connsiteX3" fmla="*/ 26901 w 682978"/>
                                            <a:gd name="connsiteY3" fmla="*/ 262813 h 556554"/>
                                            <a:gd name="connsiteX4" fmla="*/ 38523 w 682978"/>
                                            <a:gd name="connsiteY4" fmla="*/ 234981 h 556554"/>
                                            <a:gd name="connsiteX5" fmla="*/ 53775 w 682978"/>
                                            <a:gd name="connsiteY5" fmla="*/ 155132 h 556554"/>
                                            <a:gd name="connsiteX6" fmla="*/ 95329 w 682978"/>
                                            <a:gd name="connsiteY6" fmla="*/ 7100 h 556554"/>
                                            <a:gd name="connsiteX7" fmla="*/ 405687 w 682978"/>
                                            <a:gd name="connsiteY7" fmla="*/ 114159 h 556554"/>
                                            <a:gd name="connsiteX0" fmla="*/ 405687 w 682978"/>
                                            <a:gd name="connsiteY0" fmla="*/ 114159 h 556554"/>
                                            <a:gd name="connsiteX1" fmla="*/ 682978 w 682978"/>
                                            <a:gd name="connsiteY1" fmla="*/ 551477 h 556554"/>
                                            <a:gd name="connsiteX2" fmla="*/ 395181 w 682978"/>
                                            <a:gd name="connsiteY2" fmla="*/ 556554 h 556554"/>
                                            <a:gd name="connsiteX3" fmla="*/ 26901 w 682978"/>
                                            <a:gd name="connsiteY3" fmla="*/ 262813 h 556554"/>
                                            <a:gd name="connsiteX4" fmla="*/ 38523 w 682978"/>
                                            <a:gd name="connsiteY4" fmla="*/ 234981 h 556554"/>
                                            <a:gd name="connsiteX5" fmla="*/ 53775 w 682978"/>
                                            <a:gd name="connsiteY5" fmla="*/ 155132 h 556554"/>
                                            <a:gd name="connsiteX6" fmla="*/ 65094 w 682978"/>
                                            <a:gd name="connsiteY6" fmla="*/ 78685 h 556554"/>
                                            <a:gd name="connsiteX7" fmla="*/ 95329 w 682978"/>
                                            <a:gd name="connsiteY7" fmla="*/ 7100 h 556554"/>
                                            <a:gd name="connsiteX8" fmla="*/ 405687 w 682978"/>
                                            <a:gd name="connsiteY8" fmla="*/ 114159 h 556554"/>
                                            <a:gd name="connsiteX0" fmla="*/ 406661 w 683952"/>
                                            <a:gd name="connsiteY0" fmla="*/ 114159 h 556554"/>
                                            <a:gd name="connsiteX1" fmla="*/ 683952 w 683952"/>
                                            <a:gd name="connsiteY1" fmla="*/ 551477 h 556554"/>
                                            <a:gd name="connsiteX2" fmla="*/ 396155 w 683952"/>
                                            <a:gd name="connsiteY2" fmla="*/ 556554 h 556554"/>
                                            <a:gd name="connsiteX3" fmla="*/ 27875 w 683952"/>
                                            <a:gd name="connsiteY3" fmla="*/ 262813 h 556554"/>
                                            <a:gd name="connsiteX4" fmla="*/ 37837 w 683952"/>
                                            <a:gd name="connsiteY4" fmla="*/ 250598 h 556554"/>
                                            <a:gd name="connsiteX5" fmla="*/ 39497 w 683952"/>
                                            <a:gd name="connsiteY5" fmla="*/ 234981 h 556554"/>
                                            <a:gd name="connsiteX6" fmla="*/ 54749 w 683952"/>
                                            <a:gd name="connsiteY6" fmla="*/ 155132 h 556554"/>
                                            <a:gd name="connsiteX7" fmla="*/ 66068 w 683952"/>
                                            <a:gd name="connsiteY7" fmla="*/ 78685 h 556554"/>
                                            <a:gd name="connsiteX8" fmla="*/ 96303 w 683952"/>
                                            <a:gd name="connsiteY8" fmla="*/ 7100 h 556554"/>
                                            <a:gd name="connsiteX9" fmla="*/ 406661 w 683952"/>
                                            <a:gd name="connsiteY9" fmla="*/ 114159 h 556554"/>
                                            <a:gd name="connsiteX0" fmla="*/ 408740 w 686031"/>
                                            <a:gd name="connsiteY0" fmla="*/ 114159 h 556554"/>
                                            <a:gd name="connsiteX1" fmla="*/ 686031 w 686031"/>
                                            <a:gd name="connsiteY1" fmla="*/ 551477 h 556554"/>
                                            <a:gd name="connsiteX2" fmla="*/ 398234 w 686031"/>
                                            <a:gd name="connsiteY2" fmla="*/ 556554 h 556554"/>
                                            <a:gd name="connsiteX3" fmla="*/ 29954 w 686031"/>
                                            <a:gd name="connsiteY3" fmla="*/ 262813 h 556554"/>
                                            <a:gd name="connsiteX4" fmla="*/ 31369 w 686031"/>
                                            <a:gd name="connsiteY4" fmla="*/ 246620 h 556554"/>
                                            <a:gd name="connsiteX5" fmla="*/ 39916 w 686031"/>
                                            <a:gd name="connsiteY5" fmla="*/ 250598 h 556554"/>
                                            <a:gd name="connsiteX6" fmla="*/ 41576 w 686031"/>
                                            <a:gd name="connsiteY6" fmla="*/ 234981 h 556554"/>
                                            <a:gd name="connsiteX7" fmla="*/ 56828 w 686031"/>
                                            <a:gd name="connsiteY7" fmla="*/ 155132 h 556554"/>
                                            <a:gd name="connsiteX8" fmla="*/ 68147 w 686031"/>
                                            <a:gd name="connsiteY8" fmla="*/ 78685 h 556554"/>
                                            <a:gd name="connsiteX9" fmla="*/ 98382 w 686031"/>
                                            <a:gd name="connsiteY9" fmla="*/ 7100 h 556554"/>
                                            <a:gd name="connsiteX10" fmla="*/ 408740 w 686031"/>
                                            <a:gd name="connsiteY10" fmla="*/ 114159 h 556554"/>
                                            <a:gd name="connsiteX0" fmla="*/ 408740 w 686031"/>
                                            <a:gd name="connsiteY0" fmla="*/ 114159 h 560532"/>
                                            <a:gd name="connsiteX1" fmla="*/ 686031 w 686031"/>
                                            <a:gd name="connsiteY1" fmla="*/ 551477 h 560532"/>
                                            <a:gd name="connsiteX2" fmla="*/ 316265 w 686031"/>
                                            <a:gd name="connsiteY2" fmla="*/ 560532 h 560532"/>
                                            <a:gd name="connsiteX3" fmla="*/ 29954 w 686031"/>
                                            <a:gd name="connsiteY3" fmla="*/ 262813 h 560532"/>
                                            <a:gd name="connsiteX4" fmla="*/ 31369 w 686031"/>
                                            <a:gd name="connsiteY4" fmla="*/ 246620 h 560532"/>
                                            <a:gd name="connsiteX5" fmla="*/ 39916 w 686031"/>
                                            <a:gd name="connsiteY5" fmla="*/ 250598 h 560532"/>
                                            <a:gd name="connsiteX6" fmla="*/ 41576 w 686031"/>
                                            <a:gd name="connsiteY6" fmla="*/ 234981 h 560532"/>
                                            <a:gd name="connsiteX7" fmla="*/ 56828 w 686031"/>
                                            <a:gd name="connsiteY7" fmla="*/ 155132 h 560532"/>
                                            <a:gd name="connsiteX8" fmla="*/ 68147 w 686031"/>
                                            <a:gd name="connsiteY8" fmla="*/ 78685 h 560532"/>
                                            <a:gd name="connsiteX9" fmla="*/ 98382 w 686031"/>
                                            <a:gd name="connsiteY9" fmla="*/ 7100 h 560532"/>
                                            <a:gd name="connsiteX10" fmla="*/ 408740 w 686031"/>
                                            <a:gd name="connsiteY10" fmla="*/ 114159 h 560532"/>
                                            <a:gd name="connsiteX0" fmla="*/ 408740 w 694041"/>
                                            <a:gd name="connsiteY0" fmla="*/ 111307 h 557680"/>
                                            <a:gd name="connsiteX1" fmla="*/ 573779 w 694041"/>
                                            <a:gd name="connsiteY1" fmla="*/ 255778 h 557680"/>
                                            <a:gd name="connsiteX2" fmla="*/ 686031 w 694041"/>
                                            <a:gd name="connsiteY2" fmla="*/ 548625 h 557680"/>
                                            <a:gd name="connsiteX3" fmla="*/ 316265 w 694041"/>
                                            <a:gd name="connsiteY3" fmla="*/ 557680 h 557680"/>
                                            <a:gd name="connsiteX4" fmla="*/ 29954 w 694041"/>
                                            <a:gd name="connsiteY4" fmla="*/ 259961 h 557680"/>
                                            <a:gd name="connsiteX5" fmla="*/ 31369 w 694041"/>
                                            <a:gd name="connsiteY5" fmla="*/ 243768 h 557680"/>
                                            <a:gd name="connsiteX6" fmla="*/ 39916 w 694041"/>
                                            <a:gd name="connsiteY6" fmla="*/ 247746 h 557680"/>
                                            <a:gd name="connsiteX7" fmla="*/ 41576 w 694041"/>
                                            <a:gd name="connsiteY7" fmla="*/ 232129 h 557680"/>
                                            <a:gd name="connsiteX8" fmla="*/ 56828 w 694041"/>
                                            <a:gd name="connsiteY8" fmla="*/ 152280 h 557680"/>
                                            <a:gd name="connsiteX9" fmla="*/ 68147 w 694041"/>
                                            <a:gd name="connsiteY9" fmla="*/ 75833 h 557680"/>
                                            <a:gd name="connsiteX10" fmla="*/ 98382 w 694041"/>
                                            <a:gd name="connsiteY10" fmla="*/ 4248 h 557680"/>
                                            <a:gd name="connsiteX11" fmla="*/ 408740 w 694041"/>
                                            <a:gd name="connsiteY11" fmla="*/ 111307 h 557680"/>
                                            <a:gd name="connsiteX0" fmla="*/ 388243 w 694041"/>
                                            <a:gd name="connsiteY0" fmla="*/ 88605 h 558838"/>
                                            <a:gd name="connsiteX1" fmla="*/ 573779 w 694041"/>
                                            <a:gd name="connsiteY1" fmla="*/ 256936 h 558838"/>
                                            <a:gd name="connsiteX2" fmla="*/ 686031 w 694041"/>
                                            <a:gd name="connsiteY2" fmla="*/ 549783 h 558838"/>
                                            <a:gd name="connsiteX3" fmla="*/ 316265 w 694041"/>
                                            <a:gd name="connsiteY3" fmla="*/ 558838 h 558838"/>
                                            <a:gd name="connsiteX4" fmla="*/ 29954 w 694041"/>
                                            <a:gd name="connsiteY4" fmla="*/ 261119 h 558838"/>
                                            <a:gd name="connsiteX5" fmla="*/ 31369 w 694041"/>
                                            <a:gd name="connsiteY5" fmla="*/ 244926 h 558838"/>
                                            <a:gd name="connsiteX6" fmla="*/ 39916 w 694041"/>
                                            <a:gd name="connsiteY6" fmla="*/ 248904 h 558838"/>
                                            <a:gd name="connsiteX7" fmla="*/ 41576 w 694041"/>
                                            <a:gd name="connsiteY7" fmla="*/ 233287 h 558838"/>
                                            <a:gd name="connsiteX8" fmla="*/ 56828 w 694041"/>
                                            <a:gd name="connsiteY8" fmla="*/ 153438 h 558838"/>
                                            <a:gd name="connsiteX9" fmla="*/ 68147 w 694041"/>
                                            <a:gd name="connsiteY9" fmla="*/ 76991 h 558838"/>
                                            <a:gd name="connsiteX10" fmla="*/ 98382 w 694041"/>
                                            <a:gd name="connsiteY10" fmla="*/ 5406 h 558838"/>
                                            <a:gd name="connsiteX11" fmla="*/ 388243 w 694041"/>
                                            <a:gd name="connsiteY11" fmla="*/ 88605 h 558838"/>
                                            <a:gd name="connsiteX0" fmla="*/ 383951 w 689749"/>
                                            <a:gd name="connsiteY0" fmla="*/ 88605 h 558838"/>
                                            <a:gd name="connsiteX1" fmla="*/ 569487 w 689749"/>
                                            <a:gd name="connsiteY1" fmla="*/ 256936 h 558838"/>
                                            <a:gd name="connsiteX2" fmla="*/ 681739 w 689749"/>
                                            <a:gd name="connsiteY2" fmla="*/ 549783 h 558838"/>
                                            <a:gd name="connsiteX3" fmla="*/ 311973 w 689749"/>
                                            <a:gd name="connsiteY3" fmla="*/ 558838 h 558838"/>
                                            <a:gd name="connsiteX4" fmla="*/ 25662 w 689749"/>
                                            <a:gd name="connsiteY4" fmla="*/ 261119 h 558838"/>
                                            <a:gd name="connsiteX5" fmla="*/ 46394 w 689749"/>
                                            <a:gd name="connsiteY5" fmla="*/ 256853 h 558838"/>
                                            <a:gd name="connsiteX6" fmla="*/ 35624 w 689749"/>
                                            <a:gd name="connsiteY6" fmla="*/ 248904 h 558838"/>
                                            <a:gd name="connsiteX7" fmla="*/ 37284 w 689749"/>
                                            <a:gd name="connsiteY7" fmla="*/ 233287 h 558838"/>
                                            <a:gd name="connsiteX8" fmla="*/ 52536 w 689749"/>
                                            <a:gd name="connsiteY8" fmla="*/ 153438 h 558838"/>
                                            <a:gd name="connsiteX9" fmla="*/ 63855 w 689749"/>
                                            <a:gd name="connsiteY9" fmla="*/ 76991 h 558838"/>
                                            <a:gd name="connsiteX10" fmla="*/ 94090 w 689749"/>
                                            <a:gd name="connsiteY10" fmla="*/ 5406 h 558838"/>
                                            <a:gd name="connsiteX11" fmla="*/ 383951 w 689749"/>
                                            <a:gd name="connsiteY11" fmla="*/ 88605 h 558838"/>
                                            <a:gd name="connsiteX0" fmla="*/ 383951 w 689749"/>
                                            <a:gd name="connsiteY0" fmla="*/ 95731 h 565964"/>
                                            <a:gd name="connsiteX1" fmla="*/ 569487 w 689749"/>
                                            <a:gd name="connsiteY1" fmla="*/ 264062 h 565964"/>
                                            <a:gd name="connsiteX2" fmla="*/ 681739 w 689749"/>
                                            <a:gd name="connsiteY2" fmla="*/ 556909 h 565964"/>
                                            <a:gd name="connsiteX3" fmla="*/ 311973 w 689749"/>
                                            <a:gd name="connsiteY3" fmla="*/ 565964 h 565964"/>
                                            <a:gd name="connsiteX4" fmla="*/ 25662 w 689749"/>
                                            <a:gd name="connsiteY4" fmla="*/ 268245 h 565964"/>
                                            <a:gd name="connsiteX5" fmla="*/ 46394 w 689749"/>
                                            <a:gd name="connsiteY5" fmla="*/ 263979 h 565964"/>
                                            <a:gd name="connsiteX6" fmla="*/ 35624 w 689749"/>
                                            <a:gd name="connsiteY6" fmla="*/ 256030 h 565964"/>
                                            <a:gd name="connsiteX7" fmla="*/ 37284 w 689749"/>
                                            <a:gd name="connsiteY7" fmla="*/ 240413 h 565964"/>
                                            <a:gd name="connsiteX8" fmla="*/ 52536 w 689749"/>
                                            <a:gd name="connsiteY8" fmla="*/ 160564 h 565964"/>
                                            <a:gd name="connsiteX9" fmla="*/ 63855 w 689749"/>
                                            <a:gd name="connsiteY9" fmla="*/ 84117 h 565964"/>
                                            <a:gd name="connsiteX10" fmla="*/ 78701 w 689749"/>
                                            <a:gd name="connsiteY10" fmla="*/ 7126 h 565964"/>
                                            <a:gd name="connsiteX11" fmla="*/ 94090 w 689749"/>
                                            <a:gd name="connsiteY11" fmla="*/ 12532 h 565964"/>
                                            <a:gd name="connsiteX12" fmla="*/ 383951 w 689749"/>
                                            <a:gd name="connsiteY12" fmla="*/ 95731 h 565964"/>
                                            <a:gd name="connsiteX0" fmla="*/ 383951 w 689749"/>
                                            <a:gd name="connsiteY0" fmla="*/ 95731 h 565964"/>
                                            <a:gd name="connsiteX1" fmla="*/ 569487 w 689749"/>
                                            <a:gd name="connsiteY1" fmla="*/ 264062 h 565964"/>
                                            <a:gd name="connsiteX2" fmla="*/ 681739 w 689749"/>
                                            <a:gd name="connsiteY2" fmla="*/ 556909 h 565964"/>
                                            <a:gd name="connsiteX3" fmla="*/ 311973 w 689749"/>
                                            <a:gd name="connsiteY3" fmla="*/ 565964 h 565964"/>
                                            <a:gd name="connsiteX4" fmla="*/ 25662 w 689749"/>
                                            <a:gd name="connsiteY4" fmla="*/ 268245 h 565964"/>
                                            <a:gd name="connsiteX5" fmla="*/ 46394 w 689749"/>
                                            <a:gd name="connsiteY5" fmla="*/ 263979 h 565964"/>
                                            <a:gd name="connsiteX6" fmla="*/ 35624 w 689749"/>
                                            <a:gd name="connsiteY6" fmla="*/ 256030 h 565964"/>
                                            <a:gd name="connsiteX7" fmla="*/ 37284 w 689749"/>
                                            <a:gd name="connsiteY7" fmla="*/ 240413 h 565964"/>
                                            <a:gd name="connsiteX8" fmla="*/ 63855 w 689749"/>
                                            <a:gd name="connsiteY8" fmla="*/ 84117 h 565964"/>
                                            <a:gd name="connsiteX9" fmla="*/ 78701 w 689749"/>
                                            <a:gd name="connsiteY9" fmla="*/ 7126 h 565964"/>
                                            <a:gd name="connsiteX10" fmla="*/ 94090 w 689749"/>
                                            <a:gd name="connsiteY10" fmla="*/ 12532 h 565964"/>
                                            <a:gd name="connsiteX11" fmla="*/ 383951 w 689749"/>
                                            <a:gd name="connsiteY11" fmla="*/ 95731 h 565964"/>
                                            <a:gd name="connsiteX0" fmla="*/ 383951 w 689749"/>
                                            <a:gd name="connsiteY0" fmla="*/ 95731 h 565964"/>
                                            <a:gd name="connsiteX1" fmla="*/ 569487 w 689749"/>
                                            <a:gd name="connsiteY1" fmla="*/ 264062 h 565964"/>
                                            <a:gd name="connsiteX2" fmla="*/ 681739 w 689749"/>
                                            <a:gd name="connsiteY2" fmla="*/ 556909 h 565964"/>
                                            <a:gd name="connsiteX3" fmla="*/ 311973 w 689749"/>
                                            <a:gd name="connsiteY3" fmla="*/ 565964 h 565964"/>
                                            <a:gd name="connsiteX4" fmla="*/ 25662 w 689749"/>
                                            <a:gd name="connsiteY4" fmla="*/ 268245 h 565964"/>
                                            <a:gd name="connsiteX5" fmla="*/ 46394 w 689749"/>
                                            <a:gd name="connsiteY5" fmla="*/ 263979 h 565964"/>
                                            <a:gd name="connsiteX6" fmla="*/ 35624 w 689749"/>
                                            <a:gd name="connsiteY6" fmla="*/ 256030 h 565964"/>
                                            <a:gd name="connsiteX7" fmla="*/ 37284 w 689749"/>
                                            <a:gd name="connsiteY7" fmla="*/ 240413 h 565964"/>
                                            <a:gd name="connsiteX8" fmla="*/ 78701 w 689749"/>
                                            <a:gd name="connsiteY8" fmla="*/ 7126 h 565964"/>
                                            <a:gd name="connsiteX9" fmla="*/ 94090 w 689749"/>
                                            <a:gd name="connsiteY9" fmla="*/ 12532 h 565964"/>
                                            <a:gd name="connsiteX10" fmla="*/ 383951 w 689749"/>
                                            <a:gd name="connsiteY10" fmla="*/ 95731 h 565964"/>
                                            <a:gd name="connsiteX0" fmla="*/ 383997 w 689795"/>
                                            <a:gd name="connsiteY0" fmla="*/ 95731 h 565964"/>
                                            <a:gd name="connsiteX1" fmla="*/ 569533 w 689795"/>
                                            <a:gd name="connsiteY1" fmla="*/ 264062 h 565964"/>
                                            <a:gd name="connsiteX2" fmla="*/ 681785 w 689795"/>
                                            <a:gd name="connsiteY2" fmla="*/ 556909 h 565964"/>
                                            <a:gd name="connsiteX3" fmla="*/ 312019 w 689795"/>
                                            <a:gd name="connsiteY3" fmla="*/ 565964 h 565964"/>
                                            <a:gd name="connsiteX4" fmla="*/ 25708 w 689795"/>
                                            <a:gd name="connsiteY4" fmla="*/ 268245 h 565964"/>
                                            <a:gd name="connsiteX5" fmla="*/ 46440 w 689795"/>
                                            <a:gd name="connsiteY5" fmla="*/ 263979 h 565964"/>
                                            <a:gd name="connsiteX6" fmla="*/ 37330 w 689795"/>
                                            <a:gd name="connsiteY6" fmla="*/ 240413 h 565964"/>
                                            <a:gd name="connsiteX7" fmla="*/ 78747 w 689795"/>
                                            <a:gd name="connsiteY7" fmla="*/ 7126 h 565964"/>
                                            <a:gd name="connsiteX8" fmla="*/ 94136 w 689795"/>
                                            <a:gd name="connsiteY8" fmla="*/ 12532 h 565964"/>
                                            <a:gd name="connsiteX9" fmla="*/ 383997 w 689795"/>
                                            <a:gd name="connsiteY9" fmla="*/ 95731 h 565964"/>
                                            <a:gd name="connsiteX0" fmla="*/ 383997 w 689795"/>
                                            <a:gd name="connsiteY0" fmla="*/ 99600 h 569833"/>
                                            <a:gd name="connsiteX1" fmla="*/ 569533 w 689795"/>
                                            <a:gd name="connsiteY1" fmla="*/ 267931 h 569833"/>
                                            <a:gd name="connsiteX2" fmla="*/ 681785 w 689795"/>
                                            <a:gd name="connsiteY2" fmla="*/ 560778 h 569833"/>
                                            <a:gd name="connsiteX3" fmla="*/ 312019 w 689795"/>
                                            <a:gd name="connsiteY3" fmla="*/ 569833 h 569833"/>
                                            <a:gd name="connsiteX4" fmla="*/ 25708 w 689795"/>
                                            <a:gd name="connsiteY4" fmla="*/ 272114 h 569833"/>
                                            <a:gd name="connsiteX5" fmla="*/ 46440 w 689795"/>
                                            <a:gd name="connsiteY5" fmla="*/ 267848 h 569833"/>
                                            <a:gd name="connsiteX6" fmla="*/ 37330 w 689795"/>
                                            <a:gd name="connsiteY6" fmla="*/ 244282 h 569833"/>
                                            <a:gd name="connsiteX7" fmla="*/ 78747 w 689795"/>
                                            <a:gd name="connsiteY7" fmla="*/ 10995 h 569833"/>
                                            <a:gd name="connsiteX8" fmla="*/ 66800 w 689795"/>
                                            <a:gd name="connsiteY8" fmla="*/ 8366 h 569833"/>
                                            <a:gd name="connsiteX9" fmla="*/ 383997 w 689795"/>
                                            <a:gd name="connsiteY9" fmla="*/ 99600 h 569833"/>
                                            <a:gd name="connsiteX0" fmla="*/ 391336 w 697134"/>
                                            <a:gd name="connsiteY0" fmla="*/ 99600 h 569833"/>
                                            <a:gd name="connsiteX1" fmla="*/ 576872 w 697134"/>
                                            <a:gd name="connsiteY1" fmla="*/ 267931 h 569833"/>
                                            <a:gd name="connsiteX2" fmla="*/ 689124 w 697134"/>
                                            <a:gd name="connsiteY2" fmla="*/ 560778 h 569833"/>
                                            <a:gd name="connsiteX3" fmla="*/ 319358 w 697134"/>
                                            <a:gd name="connsiteY3" fmla="*/ 569833 h 569833"/>
                                            <a:gd name="connsiteX4" fmla="*/ 33047 w 697134"/>
                                            <a:gd name="connsiteY4" fmla="*/ 272114 h 569833"/>
                                            <a:gd name="connsiteX5" fmla="*/ 23817 w 697134"/>
                                            <a:gd name="connsiteY5" fmla="*/ 247777 h 569833"/>
                                            <a:gd name="connsiteX6" fmla="*/ 44669 w 697134"/>
                                            <a:gd name="connsiteY6" fmla="*/ 244282 h 569833"/>
                                            <a:gd name="connsiteX7" fmla="*/ 86086 w 697134"/>
                                            <a:gd name="connsiteY7" fmla="*/ 10995 h 569833"/>
                                            <a:gd name="connsiteX8" fmla="*/ 74139 w 697134"/>
                                            <a:gd name="connsiteY8" fmla="*/ 8366 h 569833"/>
                                            <a:gd name="connsiteX9" fmla="*/ 391336 w 697134"/>
                                            <a:gd name="connsiteY9" fmla="*/ 99600 h 569833"/>
                                            <a:gd name="connsiteX0" fmla="*/ 74139 w 697134"/>
                                            <a:gd name="connsiteY0" fmla="*/ 5020 h 566487"/>
                                            <a:gd name="connsiteX1" fmla="*/ 391336 w 697134"/>
                                            <a:gd name="connsiteY1" fmla="*/ 96254 h 566487"/>
                                            <a:gd name="connsiteX2" fmla="*/ 576872 w 697134"/>
                                            <a:gd name="connsiteY2" fmla="*/ 264585 h 566487"/>
                                            <a:gd name="connsiteX3" fmla="*/ 689124 w 697134"/>
                                            <a:gd name="connsiteY3" fmla="*/ 557432 h 566487"/>
                                            <a:gd name="connsiteX4" fmla="*/ 319358 w 697134"/>
                                            <a:gd name="connsiteY4" fmla="*/ 566487 h 566487"/>
                                            <a:gd name="connsiteX5" fmla="*/ 33047 w 697134"/>
                                            <a:gd name="connsiteY5" fmla="*/ 268768 h 566487"/>
                                            <a:gd name="connsiteX6" fmla="*/ 23817 w 697134"/>
                                            <a:gd name="connsiteY6" fmla="*/ 244431 h 566487"/>
                                            <a:gd name="connsiteX7" fmla="*/ 44669 w 697134"/>
                                            <a:gd name="connsiteY7" fmla="*/ 240936 h 566487"/>
                                            <a:gd name="connsiteX8" fmla="*/ 86086 w 697134"/>
                                            <a:gd name="connsiteY8" fmla="*/ 7649 h 566487"/>
                                            <a:gd name="connsiteX9" fmla="*/ 172583 w 697134"/>
                                            <a:gd name="connsiteY9" fmla="*/ 97425 h 566487"/>
                                            <a:gd name="connsiteX0" fmla="*/ 74139 w 697134"/>
                                            <a:gd name="connsiteY0" fmla="*/ 5020 h 566487"/>
                                            <a:gd name="connsiteX1" fmla="*/ 391336 w 697134"/>
                                            <a:gd name="connsiteY1" fmla="*/ 96254 h 566487"/>
                                            <a:gd name="connsiteX2" fmla="*/ 576872 w 697134"/>
                                            <a:gd name="connsiteY2" fmla="*/ 264585 h 566487"/>
                                            <a:gd name="connsiteX3" fmla="*/ 689124 w 697134"/>
                                            <a:gd name="connsiteY3" fmla="*/ 557432 h 566487"/>
                                            <a:gd name="connsiteX4" fmla="*/ 319358 w 697134"/>
                                            <a:gd name="connsiteY4" fmla="*/ 566487 h 566487"/>
                                            <a:gd name="connsiteX5" fmla="*/ 33047 w 697134"/>
                                            <a:gd name="connsiteY5" fmla="*/ 268768 h 566487"/>
                                            <a:gd name="connsiteX6" fmla="*/ 23817 w 697134"/>
                                            <a:gd name="connsiteY6" fmla="*/ 244431 h 566487"/>
                                            <a:gd name="connsiteX7" fmla="*/ 44669 w 697134"/>
                                            <a:gd name="connsiteY7" fmla="*/ 240936 h 566487"/>
                                            <a:gd name="connsiteX8" fmla="*/ 86086 w 697134"/>
                                            <a:gd name="connsiteY8" fmla="*/ 7649 h 566487"/>
                                            <a:gd name="connsiteX0" fmla="*/ 74139 w 697134"/>
                                            <a:gd name="connsiteY0" fmla="*/ 5020 h 566487"/>
                                            <a:gd name="connsiteX1" fmla="*/ 391336 w 697134"/>
                                            <a:gd name="connsiteY1" fmla="*/ 96254 h 566487"/>
                                            <a:gd name="connsiteX2" fmla="*/ 576872 w 697134"/>
                                            <a:gd name="connsiteY2" fmla="*/ 264585 h 566487"/>
                                            <a:gd name="connsiteX3" fmla="*/ 689124 w 697134"/>
                                            <a:gd name="connsiteY3" fmla="*/ 557432 h 566487"/>
                                            <a:gd name="connsiteX4" fmla="*/ 319358 w 697134"/>
                                            <a:gd name="connsiteY4" fmla="*/ 566487 h 566487"/>
                                            <a:gd name="connsiteX5" fmla="*/ 33047 w 697134"/>
                                            <a:gd name="connsiteY5" fmla="*/ 268768 h 566487"/>
                                            <a:gd name="connsiteX6" fmla="*/ 23817 w 697134"/>
                                            <a:gd name="connsiteY6" fmla="*/ 244431 h 566487"/>
                                            <a:gd name="connsiteX7" fmla="*/ 44669 w 697134"/>
                                            <a:gd name="connsiteY7" fmla="*/ 240936 h 566487"/>
                                            <a:gd name="connsiteX8" fmla="*/ 86086 w 697134"/>
                                            <a:gd name="connsiteY8" fmla="*/ 7649 h 566487"/>
                                            <a:gd name="connsiteX0" fmla="*/ 60464 w 683459"/>
                                            <a:gd name="connsiteY0" fmla="*/ 5020 h 566487"/>
                                            <a:gd name="connsiteX1" fmla="*/ 377661 w 683459"/>
                                            <a:gd name="connsiteY1" fmla="*/ 96254 h 566487"/>
                                            <a:gd name="connsiteX2" fmla="*/ 563197 w 683459"/>
                                            <a:gd name="connsiteY2" fmla="*/ 264585 h 566487"/>
                                            <a:gd name="connsiteX3" fmla="*/ 675449 w 683459"/>
                                            <a:gd name="connsiteY3" fmla="*/ 557432 h 566487"/>
                                            <a:gd name="connsiteX4" fmla="*/ 305683 w 683459"/>
                                            <a:gd name="connsiteY4" fmla="*/ 566487 h 566487"/>
                                            <a:gd name="connsiteX5" fmla="*/ 19372 w 683459"/>
                                            <a:gd name="connsiteY5" fmla="*/ 268768 h 566487"/>
                                            <a:gd name="connsiteX6" fmla="*/ 30994 w 683459"/>
                                            <a:gd name="connsiteY6" fmla="*/ 240936 h 566487"/>
                                            <a:gd name="connsiteX7" fmla="*/ 72411 w 683459"/>
                                            <a:gd name="connsiteY7" fmla="*/ 7649 h 566487"/>
                                            <a:gd name="connsiteX0" fmla="*/ 51586 w 674581"/>
                                            <a:gd name="connsiteY0" fmla="*/ 5020 h 566487"/>
                                            <a:gd name="connsiteX1" fmla="*/ 368783 w 674581"/>
                                            <a:gd name="connsiteY1" fmla="*/ 96254 h 566487"/>
                                            <a:gd name="connsiteX2" fmla="*/ 554319 w 674581"/>
                                            <a:gd name="connsiteY2" fmla="*/ 264585 h 566487"/>
                                            <a:gd name="connsiteX3" fmla="*/ 666571 w 674581"/>
                                            <a:gd name="connsiteY3" fmla="*/ 557432 h 566487"/>
                                            <a:gd name="connsiteX4" fmla="*/ 296805 w 674581"/>
                                            <a:gd name="connsiteY4" fmla="*/ 566487 h 566487"/>
                                            <a:gd name="connsiteX5" fmla="*/ 10494 w 674581"/>
                                            <a:gd name="connsiteY5" fmla="*/ 268768 h 566487"/>
                                            <a:gd name="connsiteX6" fmla="*/ 63533 w 674581"/>
                                            <a:gd name="connsiteY6" fmla="*/ 7649 h 566487"/>
                                            <a:gd name="connsiteX0" fmla="*/ 41092 w 664087"/>
                                            <a:gd name="connsiteY0" fmla="*/ 5020 h 566487"/>
                                            <a:gd name="connsiteX1" fmla="*/ 358289 w 664087"/>
                                            <a:gd name="connsiteY1" fmla="*/ 96254 h 566487"/>
                                            <a:gd name="connsiteX2" fmla="*/ 543825 w 664087"/>
                                            <a:gd name="connsiteY2" fmla="*/ 264585 h 566487"/>
                                            <a:gd name="connsiteX3" fmla="*/ 656077 w 664087"/>
                                            <a:gd name="connsiteY3" fmla="*/ 557432 h 566487"/>
                                            <a:gd name="connsiteX4" fmla="*/ 286311 w 664087"/>
                                            <a:gd name="connsiteY4" fmla="*/ 566487 h 566487"/>
                                            <a:gd name="connsiteX5" fmla="*/ 0 w 664087"/>
                                            <a:gd name="connsiteY5" fmla="*/ 268768 h 566487"/>
                                            <a:gd name="connsiteX6" fmla="*/ 53039 w 664087"/>
                                            <a:gd name="connsiteY6" fmla="*/ 7649 h 56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4087" h="566487">
                                              <a:moveTo>
                                                <a:pt x="41092" y="5020"/>
                                              </a:moveTo>
                                              <a:cubicBezTo>
                                                <a:pt x="104223" y="-19756"/>
                                                <a:pt x="274500" y="52993"/>
                                                <a:pt x="358289" y="96254"/>
                                              </a:cubicBezTo>
                                              <a:cubicBezTo>
                                                <a:pt x="442078" y="139515"/>
                                                <a:pt x="497610" y="191699"/>
                                                <a:pt x="543825" y="264585"/>
                                              </a:cubicBezTo>
                                              <a:cubicBezTo>
                                                <a:pt x="590040" y="337471"/>
                                                <a:pt x="693531" y="507778"/>
                                                <a:pt x="656077" y="557432"/>
                                              </a:cubicBezTo>
                                              <a:lnTo>
                                                <a:pt x="286311" y="566487"/>
                                              </a:lnTo>
                                              <a:cubicBezTo>
                                                <a:pt x="283328" y="517761"/>
                                                <a:pt x="87891" y="281044"/>
                                                <a:pt x="0" y="268768"/>
                                              </a:cubicBezTo>
                                              <a:lnTo>
                                                <a:pt x="53039" y="7649"/>
                                              </a:lnTo>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3" name="Group 82">
                                        <a:extLst>
                                          <a:ext uri="{FF2B5EF4-FFF2-40B4-BE49-F238E27FC236}">
                                            <a16:creationId xmlns:a16="http://schemas.microsoft.com/office/drawing/2014/main" id="{141C3539-0F89-45E5-9767-DA6AA4CCC633}"/>
                                          </a:ext>
                                        </a:extLst>
                                      </p:cNvPr>
                                      <p:cNvGrpSpPr/>
                                      <p:nvPr/>
                                    </p:nvGrpSpPr>
                                    <p:grpSpPr>
                                      <a:xfrm>
                                        <a:off x="951449" y="1583966"/>
                                        <a:ext cx="368797" cy="345881"/>
                                        <a:chOff x="-969122" y="-485030"/>
                                        <a:chExt cx="368797" cy="345881"/>
                                      </a:xfrm>
                                    </p:grpSpPr>
                                    <p:grpSp>
                                      <p:nvGrpSpPr>
                                        <p:cNvPr id="84" name="Group 83">
                                          <a:extLst>
                                            <a:ext uri="{FF2B5EF4-FFF2-40B4-BE49-F238E27FC236}">
                                              <a16:creationId xmlns:a16="http://schemas.microsoft.com/office/drawing/2014/main" id="{E9E1C988-3FB7-4D64-B4EA-0C549F8240F1}"/>
                                            </a:ext>
                                          </a:extLst>
                                        </p:cNvPr>
                                        <p:cNvGrpSpPr/>
                                        <p:nvPr/>
                                      </p:nvGrpSpPr>
                                      <p:grpSpPr>
                                        <a:xfrm>
                                          <a:off x="-969122" y="-485030"/>
                                          <a:ext cx="368797" cy="345881"/>
                                          <a:chOff x="-969122" y="-485030"/>
                                          <a:chExt cx="368797" cy="345881"/>
                                        </a:xfrm>
                                      </p:grpSpPr>
                                      <p:grpSp>
                                        <p:nvGrpSpPr>
                                          <p:cNvPr id="86" name="Group 85">
                                            <a:extLst>
                                              <a:ext uri="{FF2B5EF4-FFF2-40B4-BE49-F238E27FC236}">
                                                <a16:creationId xmlns:a16="http://schemas.microsoft.com/office/drawing/2014/main" id="{E4848A0B-D4F0-4CCE-BCDD-640E6869CFA2}"/>
                                              </a:ext>
                                            </a:extLst>
                                          </p:cNvPr>
                                          <p:cNvGrpSpPr/>
                                          <p:nvPr/>
                                        </p:nvGrpSpPr>
                                        <p:grpSpPr>
                                          <a:xfrm>
                                            <a:off x="-969122" y="-485030"/>
                                            <a:ext cx="368797" cy="345881"/>
                                            <a:chOff x="-969122" y="-485030"/>
                                            <a:chExt cx="368797" cy="345881"/>
                                          </a:xfrm>
                                        </p:grpSpPr>
                                        <p:cxnSp>
                                          <p:nvCxnSpPr>
                                            <p:cNvPr id="88" name="Straight Connector 87">
                                              <a:extLst>
                                                <a:ext uri="{FF2B5EF4-FFF2-40B4-BE49-F238E27FC236}">
                                                  <a16:creationId xmlns:a16="http://schemas.microsoft.com/office/drawing/2014/main" id="{C832E61B-FA1F-47F1-974E-27A422777334}"/>
                                                </a:ext>
                                              </a:extLst>
                                            </p:cNvPr>
                                            <p:cNvCxnSpPr/>
                                            <p:nvPr/>
                                          </p:nvCxnSpPr>
                                          <p:spPr>
                                            <a:xfrm>
                                              <a:off x="-608276" y="-485030"/>
                                              <a:ext cx="7951" cy="34588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5826AA4-BCC9-4134-9147-74FE036CED3D}"/>
                                                </a:ext>
                                              </a:extLst>
                                            </p:cNvPr>
                                            <p:cNvCxnSpPr/>
                                            <p:nvPr/>
                                          </p:nvCxnSpPr>
                                          <p:spPr>
                                            <a:xfrm flipH="1" flipV="1">
                                              <a:off x="-969122" y="-345882"/>
                                              <a:ext cx="367929" cy="59635"/>
                                            </a:xfrm>
                                            <a:prstGeom prst="line">
                                              <a:avLst/>
                                            </a:prstGeom>
                                            <a:ln w="6350"/>
                                          </p:spPr>
                                          <p:style>
                                            <a:lnRef idx="1">
                                              <a:schemeClr val="dk1"/>
                                            </a:lnRef>
                                            <a:fillRef idx="0">
                                              <a:schemeClr val="dk1"/>
                                            </a:fillRef>
                                            <a:effectRef idx="0">
                                              <a:schemeClr val="dk1"/>
                                            </a:effectRef>
                                            <a:fontRef idx="minor">
                                              <a:schemeClr val="tx1"/>
                                            </a:fontRef>
                                          </p:style>
                                        </p:cxnSp>
                                      </p:grpSp>
                                      <p:sp>
                                        <p:nvSpPr>
                                          <p:cNvPr id="87" name="Arc 86">
                                            <a:extLst>
                                              <a:ext uri="{FF2B5EF4-FFF2-40B4-BE49-F238E27FC236}">
                                                <a16:creationId xmlns:a16="http://schemas.microsoft.com/office/drawing/2014/main" id="{C7A3DBFA-64F8-400C-8395-E95FFEAB3BEF}"/>
                                              </a:ext>
                                            </a:extLst>
                                          </p:cNvPr>
                                          <p:cNvSpPr/>
                                          <p:nvPr/>
                                        </p:nvSpPr>
                                        <p:spPr>
                                          <a:xfrm>
                                            <a:off x="-928370" y="-416057"/>
                                            <a:ext cx="178435" cy="238125"/>
                                          </a:xfrm>
                                          <a:prstGeom prst="arc">
                                            <a:avLst>
                                              <a:gd name="adj1" fmla="val 10326090"/>
                                              <a:gd name="adj2" fmla="val 14115969"/>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85" name="Straight Connector 84">
                                          <a:extLst>
                                            <a:ext uri="{FF2B5EF4-FFF2-40B4-BE49-F238E27FC236}">
                                              <a16:creationId xmlns:a16="http://schemas.microsoft.com/office/drawing/2014/main" id="{560E5BBE-D23F-4825-BD0C-186A44DBFC3C}"/>
                                            </a:ext>
                                          </a:extLst>
                                        </p:cNvPr>
                                        <p:cNvCxnSpPr/>
                                        <p:nvPr/>
                                      </p:nvCxnSpPr>
                                      <p:spPr>
                                        <a:xfrm flipH="1">
                                          <a:off x="-955050" y="-276595"/>
                                          <a:ext cx="19015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9" name="Group 58">
                                      <a:extLst>
                                        <a:ext uri="{FF2B5EF4-FFF2-40B4-BE49-F238E27FC236}">
                                          <a16:creationId xmlns:a16="http://schemas.microsoft.com/office/drawing/2014/main" id="{B7A5A0F3-D982-4982-9A54-5AC807E0B194}"/>
                                        </a:ext>
                                      </a:extLst>
                                    </p:cNvPr>
                                    <p:cNvGrpSpPr/>
                                    <p:nvPr/>
                                  </p:nvGrpSpPr>
                                  <p:grpSpPr>
                                    <a:xfrm>
                                      <a:off x="139479" y="1261704"/>
                                      <a:ext cx="735854" cy="719827"/>
                                      <a:chOff x="-16565" y="-234"/>
                                      <a:chExt cx="735854" cy="719827"/>
                                    </a:xfrm>
                                  </p:grpSpPr>
                                  <p:cxnSp>
                                    <p:nvCxnSpPr>
                                      <p:cNvPr id="60" name="Straight Arrow Connector 59">
                                        <a:extLst>
                                          <a:ext uri="{FF2B5EF4-FFF2-40B4-BE49-F238E27FC236}">
                                            <a16:creationId xmlns:a16="http://schemas.microsoft.com/office/drawing/2014/main" id="{FBBD702A-E63A-40C4-8FF3-9507E0D19B0D}"/>
                                          </a:ext>
                                        </a:extLst>
                                      </p:cNvPr>
                                      <p:cNvCxnSpPr/>
                                      <p:nvPr/>
                                    </p:nvCxnSpPr>
                                    <p:spPr>
                                      <a:xfrm flipH="1">
                                        <a:off x="572494" y="91440"/>
                                        <a:ext cx="98370" cy="62815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58A6D9F5-1296-4B95-BFCE-C047290147D3}"/>
                                          </a:ext>
                                        </a:extLst>
                                      </p:cNvPr>
                                      <p:cNvCxnSpPr/>
                                      <p:nvPr/>
                                    </p:nvCxnSpPr>
                                    <p:spPr>
                                      <a:xfrm flipH="1">
                                        <a:off x="-16565" y="-234"/>
                                        <a:ext cx="60297" cy="3656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381F15DF-F885-498B-9663-E265234F5F08}"/>
                                          </a:ext>
                                        </a:extLst>
                                      </p:cNvPr>
                                      <p:cNvCxnSpPr/>
                                      <p:nvPr/>
                                    </p:nvCxnSpPr>
                                    <p:spPr>
                                      <a:xfrm flipV="1">
                                        <a:off x="438978" y="85808"/>
                                        <a:ext cx="54527" cy="3554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EE52E287-EC32-478C-92EA-F5E57D5CB331}"/>
                                          </a:ext>
                                        </a:extLst>
                                      </p:cNvPr>
                                      <p:cNvCxnSpPr/>
                                      <p:nvPr/>
                                    </p:nvCxnSpPr>
                                    <p:spPr>
                                      <a:xfrm flipH="1">
                                        <a:off x="230588" y="39757"/>
                                        <a:ext cx="54003" cy="3901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64" name="Group 63">
                                        <a:extLst>
                                          <a:ext uri="{FF2B5EF4-FFF2-40B4-BE49-F238E27FC236}">
                                            <a16:creationId xmlns:a16="http://schemas.microsoft.com/office/drawing/2014/main" id="{38D7B11A-BE0D-4D5F-ACC9-B973668CCCB3}"/>
                                          </a:ext>
                                        </a:extLst>
                                      </p:cNvPr>
                                      <p:cNvGrpSpPr/>
                                      <p:nvPr/>
                                    </p:nvGrpSpPr>
                                    <p:grpSpPr>
                                      <a:xfrm>
                                        <a:off x="626662" y="43733"/>
                                        <a:ext cx="92627" cy="87807"/>
                                        <a:chOff x="-4" y="-5"/>
                                        <a:chExt cx="587098" cy="546405"/>
                                      </a:xfrm>
                                    </p:grpSpPr>
                                    <p:grpSp>
                                      <p:nvGrpSpPr>
                                        <p:cNvPr id="74" name="Group 73">
                                          <a:extLst>
                                            <a:ext uri="{FF2B5EF4-FFF2-40B4-BE49-F238E27FC236}">
                                              <a16:creationId xmlns:a16="http://schemas.microsoft.com/office/drawing/2014/main" id="{F358BDDF-CAB7-402D-9CE2-97ED72F265A5}"/>
                                            </a:ext>
                                          </a:extLst>
                                        </p:cNvPr>
                                        <p:cNvGrpSpPr/>
                                        <p:nvPr/>
                                      </p:nvGrpSpPr>
                                      <p:grpSpPr>
                                        <a:xfrm>
                                          <a:off x="-4" y="-5"/>
                                          <a:ext cx="587098" cy="545332"/>
                                          <a:chOff x="-5" y="-5"/>
                                          <a:chExt cx="628909" cy="587465"/>
                                        </a:xfrm>
                                      </p:grpSpPr>
                                      <p:grpSp>
                                        <p:nvGrpSpPr>
                                          <p:cNvPr id="76" name="Group 75">
                                            <a:extLst>
                                              <a:ext uri="{FF2B5EF4-FFF2-40B4-BE49-F238E27FC236}">
                                                <a16:creationId xmlns:a16="http://schemas.microsoft.com/office/drawing/2014/main" id="{68C756CE-5D55-418F-A5F4-07FAB729EB7D}"/>
                                              </a:ext>
                                            </a:extLst>
                                          </p:cNvPr>
                                          <p:cNvGrpSpPr/>
                                          <p:nvPr/>
                                        </p:nvGrpSpPr>
                                        <p:grpSpPr>
                                          <a:xfrm>
                                            <a:off x="-5" y="-5"/>
                                            <a:ext cx="628909" cy="583401"/>
                                            <a:chOff x="-5" y="-6"/>
                                            <a:chExt cx="641322" cy="666152"/>
                                          </a:xfrm>
                                        </p:grpSpPr>
                                        <p:sp>
                                          <p:nvSpPr>
                                            <p:cNvPr id="78" name="Oval 77">
                                              <a:extLst>
                                                <a:ext uri="{FF2B5EF4-FFF2-40B4-BE49-F238E27FC236}">
                                                  <a16:creationId xmlns:a16="http://schemas.microsoft.com/office/drawing/2014/main" id="{9DF02A81-8A24-43AC-A83F-F5910F18C681}"/>
                                                </a:ext>
                                              </a:extLst>
                                            </p:cNvPr>
                                            <p:cNvSpPr/>
                                            <p:nvPr/>
                                          </p:nvSpPr>
                                          <p:spPr>
                                            <a:xfrm>
                                              <a:off x="-5" y="-6"/>
                                              <a:ext cx="641322" cy="666152"/>
                                            </a:xfrm>
                                            <a:prstGeom prst="ellips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79" name="Group 78">
                                              <a:extLst>
                                                <a:ext uri="{FF2B5EF4-FFF2-40B4-BE49-F238E27FC236}">
                                                  <a16:creationId xmlns:a16="http://schemas.microsoft.com/office/drawing/2014/main" id="{57B9545D-549D-48FB-A8AE-D55F49DE4577}"/>
                                                </a:ext>
                                              </a:extLst>
                                            </p:cNvPr>
                                            <p:cNvGrpSpPr/>
                                            <p:nvPr/>
                                          </p:nvGrpSpPr>
                                          <p:grpSpPr>
                                            <a:xfrm>
                                              <a:off x="99302" y="82751"/>
                                              <a:ext cx="458931" cy="521332"/>
                                              <a:chOff x="0" y="0"/>
                                              <a:chExt cx="458931" cy="521332"/>
                                            </a:xfrm>
                                          </p:grpSpPr>
                                          <p:cxnSp>
                                            <p:nvCxnSpPr>
                                              <p:cNvPr id="80" name="Straight Connector 79">
                                                <a:extLst>
                                                  <a:ext uri="{FF2B5EF4-FFF2-40B4-BE49-F238E27FC236}">
                                                    <a16:creationId xmlns:a16="http://schemas.microsoft.com/office/drawing/2014/main" id="{D330E9D5-B71D-4B01-9939-4E6157CCBB87}"/>
                                                  </a:ext>
                                                </a:extLst>
                                              </p:cNvPr>
                                              <p:cNvCxnSpPr/>
                                              <p:nvPr/>
                                            </p:nvCxnSpPr>
                                            <p:spPr>
                                              <a:xfrm>
                                                <a:off x="0" y="0"/>
                                                <a:ext cx="425751" cy="521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7A2512A-B4D8-4942-A2C4-3B423720F79B}"/>
                                                  </a:ext>
                                                </a:extLst>
                                              </p:cNvPr>
                                              <p:cNvCxnSpPr/>
                                              <p:nvPr/>
                                            </p:nvCxnSpPr>
                                            <p:spPr>
                                              <a:xfrm flipH="1">
                                                <a:off x="27868" y="20579"/>
                                                <a:ext cx="431063" cy="484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7" name="Arc 76">
                                            <a:extLst>
                                              <a:ext uri="{FF2B5EF4-FFF2-40B4-BE49-F238E27FC236}">
                                                <a16:creationId xmlns:a16="http://schemas.microsoft.com/office/drawing/2014/main" id="{1CEDDAEB-34A9-43D0-AF96-9D286A053CDD}"/>
                                              </a:ext>
                                            </a:extLst>
                                          </p:cNvPr>
                                          <p:cNvSpPr/>
                                          <p:nvPr/>
                                        </p:nvSpPr>
                                        <p:spPr>
                                          <a:xfrm rot="13801690">
                                            <a:off x="18269" y="37388"/>
                                            <a:ext cx="560477" cy="539667"/>
                                          </a:xfrm>
                                          <a:prstGeom prst="arc">
                                            <a:avLst>
                                              <a:gd name="adj1" fmla="val 15601097"/>
                                              <a:gd name="adj2" fmla="val 129526"/>
                                            </a:avLst>
                                          </a:prstGeom>
                                          <a:solidFill>
                                            <a:sysClr val="windowText" lastClr="000000"/>
                                          </a:solidFill>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5" name="Arc 74">
                                          <a:extLst>
                                            <a:ext uri="{FF2B5EF4-FFF2-40B4-BE49-F238E27FC236}">
                                              <a16:creationId xmlns:a16="http://schemas.microsoft.com/office/drawing/2014/main" id="{D4D0893A-EDDB-4C8B-9299-BE26CE1521FC}"/>
                                            </a:ext>
                                          </a:extLst>
                                        </p:cNvPr>
                                        <p:cNvSpPr/>
                                        <p:nvPr/>
                                      </p:nvSpPr>
                                      <p:spPr>
                                        <a:xfrm rot="3101692">
                                          <a:off x="54842" y="17135"/>
                                          <a:ext cx="525532" cy="532998"/>
                                        </a:xfrm>
                                        <a:prstGeom prst="arc">
                                          <a:avLst>
                                            <a:gd name="adj1" fmla="val 15579217"/>
                                            <a:gd name="adj2" fmla="val 81684"/>
                                          </a:avLst>
                                        </a:prstGeom>
                                        <a:solidFill>
                                          <a:sysClr val="windowText" lastClr="000000"/>
                                        </a:solidFill>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5" name="Group 64">
                                        <a:extLst>
                                          <a:ext uri="{FF2B5EF4-FFF2-40B4-BE49-F238E27FC236}">
                                            <a16:creationId xmlns:a16="http://schemas.microsoft.com/office/drawing/2014/main" id="{9F3C28D0-672B-406C-85A4-F3326C82EC7E}"/>
                                          </a:ext>
                                        </a:extLst>
                                      </p:cNvPr>
                                      <p:cNvGrpSpPr/>
                                      <p:nvPr/>
                                    </p:nvGrpSpPr>
                                    <p:grpSpPr>
                                      <a:xfrm>
                                        <a:off x="252951" y="0"/>
                                        <a:ext cx="66844" cy="72263"/>
                                        <a:chOff x="0" y="0"/>
                                        <a:chExt cx="587098" cy="546400"/>
                                      </a:xfrm>
                                    </p:grpSpPr>
                                    <p:grpSp>
                                      <p:nvGrpSpPr>
                                        <p:cNvPr id="66" name="Group 65">
                                          <a:extLst>
                                            <a:ext uri="{FF2B5EF4-FFF2-40B4-BE49-F238E27FC236}">
                                              <a16:creationId xmlns:a16="http://schemas.microsoft.com/office/drawing/2014/main" id="{D74C4AAD-89A2-4ADB-B373-AD35F5BA3E62}"/>
                                            </a:ext>
                                          </a:extLst>
                                        </p:cNvPr>
                                        <p:cNvGrpSpPr/>
                                        <p:nvPr/>
                                      </p:nvGrpSpPr>
                                      <p:grpSpPr>
                                        <a:xfrm>
                                          <a:off x="0" y="0"/>
                                          <a:ext cx="587098" cy="545327"/>
                                          <a:chOff x="0" y="0"/>
                                          <a:chExt cx="628909" cy="587460"/>
                                        </a:xfrm>
                                      </p:grpSpPr>
                                      <p:grpSp>
                                        <p:nvGrpSpPr>
                                          <p:cNvPr id="68" name="Group 67">
                                            <a:extLst>
                                              <a:ext uri="{FF2B5EF4-FFF2-40B4-BE49-F238E27FC236}">
                                                <a16:creationId xmlns:a16="http://schemas.microsoft.com/office/drawing/2014/main" id="{B9B4D7E7-9748-4CC9-BF31-E4A4E2D87D38}"/>
                                              </a:ext>
                                            </a:extLst>
                                          </p:cNvPr>
                                          <p:cNvGrpSpPr/>
                                          <p:nvPr/>
                                        </p:nvGrpSpPr>
                                        <p:grpSpPr>
                                          <a:xfrm>
                                            <a:off x="0" y="0"/>
                                            <a:ext cx="628909" cy="583396"/>
                                            <a:chOff x="0" y="0"/>
                                            <a:chExt cx="641322" cy="666146"/>
                                          </a:xfrm>
                                        </p:grpSpPr>
                                        <p:sp>
                                          <p:nvSpPr>
                                            <p:cNvPr id="70" name="Oval 69">
                                              <a:extLst>
                                                <a:ext uri="{FF2B5EF4-FFF2-40B4-BE49-F238E27FC236}">
                                                  <a16:creationId xmlns:a16="http://schemas.microsoft.com/office/drawing/2014/main" id="{984B4410-5ABC-4BDA-B133-D2A590B78D57}"/>
                                                </a:ext>
                                              </a:extLst>
                                            </p:cNvPr>
                                            <p:cNvSpPr/>
                                            <p:nvPr/>
                                          </p:nvSpPr>
                                          <p:spPr>
                                            <a:xfrm>
                                              <a:off x="0" y="0"/>
                                              <a:ext cx="641322" cy="666146"/>
                                            </a:xfrm>
                                            <a:prstGeom prst="ellips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71" name="Group 70">
                                              <a:extLst>
                                                <a:ext uri="{FF2B5EF4-FFF2-40B4-BE49-F238E27FC236}">
                                                  <a16:creationId xmlns:a16="http://schemas.microsoft.com/office/drawing/2014/main" id="{A686C4EC-D04C-4C63-BE85-203273A1E798}"/>
                                                </a:ext>
                                              </a:extLst>
                                            </p:cNvPr>
                                            <p:cNvGrpSpPr/>
                                            <p:nvPr/>
                                          </p:nvGrpSpPr>
                                          <p:grpSpPr>
                                            <a:xfrm>
                                              <a:off x="99302" y="82751"/>
                                              <a:ext cx="458929" cy="521332"/>
                                              <a:chOff x="0" y="0"/>
                                              <a:chExt cx="458929" cy="521332"/>
                                            </a:xfrm>
                                          </p:grpSpPr>
                                          <p:cxnSp>
                                            <p:nvCxnSpPr>
                                              <p:cNvPr id="72" name="Straight Connector 71">
                                                <a:extLst>
                                                  <a:ext uri="{FF2B5EF4-FFF2-40B4-BE49-F238E27FC236}">
                                                    <a16:creationId xmlns:a16="http://schemas.microsoft.com/office/drawing/2014/main" id="{BB6BB0A3-D57A-4F94-A81B-C9BD692299F3}"/>
                                                  </a:ext>
                                                </a:extLst>
                                              </p:cNvPr>
                                              <p:cNvCxnSpPr/>
                                              <p:nvPr/>
                                            </p:nvCxnSpPr>
                                            <p:spPr>
                                              <a:xfrm>
                                                <a:off x="0" y="0"/>
                                                <a:ext cx="425751" cy="521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B63A9EA-4B3D-4B08-8905-95786FE96843}"/>
                                                  </a:ext>
                                                </a:extLst>
                                              </p:cNvPr>
                                              <p:cNvCxnSpPr/>
                                              <p:nvPr/>
                                            </p:nvCxnSpPr>
                                            <p:spPr>
                                              <a:xfrm flipH="1">
                                                <a:off x="27866" y="20594"/>
                                                <a:ext cx="431063" cy="4843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9" name="Arc 68">
                                            <a:extLst>
                                              <a:ext uri="{FF2B5EF4-FFF2-40B4-BE49-F238E27FC236}">
                                                <a16:creationId xmlns:a16="http://schemas.microsoft.com/office/drawing/2014/main" id="{99496BE8-7F81-46ED-8E21-7D5742FF31EB}"/>
                                              </a:ext>
                                            </a:extLst>
                                          </p:cNvPr>
                                          <p:cNvSpPr/>
                                          <p:nvPr/>
                                        </p:nvSpPr>
                                        <p:spPr>
                                          <a:xfrm rot="13801690">
                                            <a:off x="18269" y="37388"/>
                                            <a:ext cx="560477" cy="539667"/>
                                          </a:xfrm>
                                          <a:prstGeom prst="arc">
                                            <a:avLst>
                                              <a:gd name="adj1" fmla="val 15601097"/>
                                              <a:gd name="adj2" fmla="val 129526"/>
                                            </a:avLst>
                                          </a:prstGeom>
                                          <a:solidFill>
                                            <a:sysClr val="windowText" lastClr="000000"/>
                                          </a:solidFill>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67" name="Arc 66">
                                          <a:extLst>
                                            <a:ext uri="{FF2B5EF4-FFF2-40B4-BE49-F238E27FC236}">
                                              <a16:creationId xmlns:a16="http://schemas.microsoft.com/office/drawing/2014/main" id="{106F400B-5DB0-49CA-A531-C52E4963828A}"/>
                                            </a:ext>
                                          </a:extLst>
                                        </p:cNvPr>
                                        <p:cNvSpPr/>
                                        <p:nvPr/>
                                      </p:nvSpPr>
                                      <p:spPr>
                                        <a:xfrm rot="3101692">
                                          <a:off x="54842" y="17135"/>
                                          <a:ext cx="525532" cy="532998"/>
                                        </a:xfrm>
                                        <a:prstGeom prst="arc">
                                          <a:avLst>
                                            <a:gd name="adj1" fmla="val 15579217"/>
                                            <a:gd name="adj2" fmla="val 81684"/>
                                          </a:avLst>
                                        </a:prstGeom>
                                        <a:solidFill>
                                          <a:sysClr val="windowText" lastClr="000000"/>
                                        </a:solidFill>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nvGrpSpPr>
                                  <p:cNvPr id="55" name="Group 54">
                                    <a:extLst>
                                      <a:ext uri="{FF2B5EF4-FFF2-40B4-BE49-F238E27FC236}">
                                        <a16:creationId xmlns:a16="http://schemas.microsoft.com/office/drawing/2014/main" id="{F484747C-DF9A-4196-AB28-242E28118041}"/>
                                      </a:ext>
                                    </a:extLst>
                                  </p:cNvPr>
                                  <p:cNvGrpSpPr/>
                                  <p:nvPr/>
                                </p:nvGrpSpPr>
                                <p:grpSpPr>
                                  <a:xfrm>
                                    <a:off x="171285" y="1222182"/>
                                    <a:ext cx="499341" cy="101777"/>
                                    <a:chOff x="0" y="0"/>
                                    <a:chExt cx="499341" cy="101777"/>
                                  </a:xfrm>
                                </p:grpSpPr>
                                <p:sp>
                                  <p:nvSpPr>
                                    <p:cNvPr id="56" name="Flowchart: Summing Junction 55">
                                      <a:extLst>
                                        <a:ext uri="{FF2B5EF4-FFF2-40B4-BE49-F238E27FC236}">
                                          <a16:creationId xmlns:a16="http://schemas.microsoft.com/office/drawing/2014/main" id="{543BD648-2D59-40A0-B4A1-9F32298724BB}"/>
                                        </a:ext>
                                      </a:extLst>
                                    </p:cNvPr>
                                    <p:cNvSpPr/>
                                    <p:nvPr/>
                                  </p:nvSpPr>
                                  <p:spPr>
                                    <a:xfrm>
                                      <a:off x="0" y="0"/>
                                      <a:ext cx="63605" cy="55217"/>
                                    </a:xfrm>
                                    <a:prstGeom prst="flowChartSummingJunct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7" name="Oval 56">
                                      <a:extLst>
                                        <a:ext uri="{FF2B5EF4-FFF2-40B4-BE49-F238E27FC236}">
                                          <a16:creationId xmlns:a16="http://schemas.microsoft.com/office/drawing/2014/main" id="{67B11D32-41CE-4FC4-9A8A-2CE2162807E0}"/>
                                        </a:ext>
                                      </a:extLst>
                                    </p:cNvPr>
                                    <p:cNvSpPr/>
                                    <p:nvPr/>
                                  </p:nvSpPr>
                                  <p:spPr>
                                    <a:xfrm>
                                      <a:off x="481053" y="83489"/>
                                      <a:ext cx="18288" cy="18288"/>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51" name="Group 50">
                                  <a:extLst>
                                    <a:ext uri="{FF2B5EF4-FFF2-40B4-BE49-F238E27FC236}">
                                      <a16:creationId xmlns:a16="http://schemas.microsoft.com/office/drawing/2014/main" id="{68F811E5-955D-46E7-9687-0CD034FD58B9}"/>
                                    </a:ext>
                                  </a:extLst>
                                </p:cNvPr>
                                <p:cNvGrpSpPr/>
                                <p:nvPr/>
                              </p:nvGrpSpPr>
                              <p:grpSpPr>
                                <a:xfrm>
                                  <a:off x="6665" y="1551332"/>
                                  <a:ext cx="902502" cy="344725"/>
                                  <a:chOff x="6665" y="-67586"/>
                                  <a:chExt cx="902502" cy="344725"/>
                                </a:xfrm>
                              </p:grpSpPr>
                              <p:sp>
                                <p:nvSpPr>
                                  <p:cNvPr id="52" name="Text Box 371">
                                    <a:extLst>
                                      <a:ext uri="{FF2B5EF4-FFF2-40B4-BE49-F238E27FC236}">
                                        <a16:creationId xmlns:a16="http://schemas.microsoft.com/office/drawing/2014/main" id="{F79C5F23-E5C6-4FA8-84B7-1395EEAFE91D}"/>
                                      </a:ext>
                                    </a:extLst>
                                  </p:cNvPr>
                                  <p:cNvSpPr txBox="1"/>
                                  <p:nvPr/>
                                </p:nvSpPr>
                                <p:spPr>
                                  <a:xfrm rot="536971">
                                    <a:off x="6665" y="-67586"/>
                                    <a:ext cx="431207" cy="2660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F</a:t>
                                    </a:r>
                                    <a:r>
                                      <a:rPr lang="en-US" sz="1100" i="1" spc="-500" baseline="30000">
                                        <a:effectLst/>
                                        <a:latin typeface="Calibri" panose="020F0502020204030204" pitchFamily="34" charset="0"/>
                                        <a:ea typeface="Calibri" panose="020F0502020204030204" pitchFamily="34" charset="0"/>
                                        <a:cs typeface="Times New Roman" panose="02020603050405020304" pitchFamily="18" charset="0"/>
                                      </a:rPr>
                                      <a:t>z</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mb1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 name="Text Box 372">
                                    <a:extLst>
                                      <a:ext uri="{FF2B5EF4-FFF2-40B4-BE49-F238E27FC236}">
                                        <a16:creationId xmlns:a16="http://schemas.microsoft.com/office/drawing/2014/main" id="{05AE6686-F572-45A0-ACE8-A45922D5804D}"/>
                                      </a:ext>
                                    </a:extLst>
                                  </p:cNvPr>
                                  <p:cNvSpPr txBox="1"/>
                                  <p:nvPr/>
                                </p:nvSpPr>
                                <p:spPr>
                                  <a:xfrm rot="536971">
                                    <a:off x="453724" y="11042"/>
                                    <a:ext cx="455443" cy="26609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F</a:t>
                                    </a:r>
                                    <a:r>
                                      <a:rPr lang="en-US" sz="1100" i="1" spc="-500" baseline="30000">
                                        <a:effectLst/>
                                        <a:latin typeface="Calibri" panose="020F0502020204030204" pitchFamily="34" charset="0"/>
                                        <a:ea typeface="Calibri" panose="020F0502020204030204" pitchFamily="34" charset="0"/>
                                        <a:cs typeface="Times New Roman" panose="02020603050405020304" pitchFamily="18" charset="0"/>
                                      </a:rPr>
                                      <a:t>z</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mb2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49" name="Text Box 385">
                                <a:extLst>
                                  <a:ext uri="{FF2B5EF4-FFF2-40B4-BE49-F238E27FC236}">
                                    <a16:creationId xmlns:a16="http://schemas.microsoft.com/office/drawing/2014/main" id="{C154BEB0-FDBC-4729-8B51-7FDA2F4EAE65}"/>
                                  </a:ext>
                                </a:extLst>
                              </p:cNvPr>
                              <p:cNvSpPr txBox="1"/>
                              <p:nvPr/>
                            </p:nvSpPr>
                            <p:spPr>
                              <a:xfrm rot="536971">
                                <a:off x="522633" y="1106059"/>
                                <a:ext cx="567672" cy="2660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F</a:t>
                                </a:r>
                                <a:r>
                                  <a:rPr lang="en-US" sz="1100" i="1" spc="-500" baseline="30000">
                                    <a:effectLst/>
                                    <a:latin typeface="Calibri" panose="020F0502020204030204" pitchFamily="34" charset="0"/>
                                    <a:ea typeface="Calibri" panose="020F0502020204030204" pitchFamily="34" charset="0"/>
                                    <a:cs typeface="Times New Roman" panose="02020603050405020304" pitchFamily="18" charset="0"/>
                                  </a:rPr>
                                  <a:t>y</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mb2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47" name="Text Box 377">
                              <a:extLst>
                                <a:ext uri="{FF2B5EF4-FFF2-40B4-BE49-F238E27FC236}">
                                  <a16:creationId xmlns:a16="http://schemas.microsoft.com/office/drawing/2014/main" id="{C4A545AC-F7FD-48D7-AD47-0E69400D47C1}"/>
                                </a:ext>
                              </a:extLst>
                            </p:cNvPr>
                            <p:cNvSpPr txBox="1"/>
                            <p:nvPr/>
                          </p:nvSpPr>
                          <p:spPr>
                            <a:xfrm rot="536971">
                              <a:off x="136994" y="1030522"/>
                              <a:ext cx="567672" cy="2660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F</a:t>
                              </a:r>
                              <a:r>
                                <a:rPr lang="en-US" sz="1100" i="1" spc="-500" baseline="30000">
                                  <a:effectLst/>
                                  <a:latin typeface="Calibri" panose="020F0502020204030204" pitchFamily="34" charset="0"/>
                                  <a:ea typeface="Calibri" panose="020F0502020204030204" pitchFamily="34" charset="0"/>
                                  <a:cs typeface="Times New Roman" panose="02020603050405020304" pitchFamily="18" charset="0"/>
                                </a:rPr>
                                <a:t>y</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mb1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45" name="Text Box 390">
                            <a:extLst>
                              <a:ext uri="{FF2B5EF4-FFF2-40B4-BE49-F238E27FC236}">
                                <a16:creationId xmlns:a16="http://schemas.microsoft.com/office/drawing/2014/main" id="{67077E6C-A8B4-4010-9070-0F6BC73F8757}"/>
                              </a:ext>
                            </a:extLst>
                          </p:cNvPr>
                          <p:cNvSpPr txBox="1"/>
                          <p:nvPr/>
                        </p:nvSpPr>
                        <p:spPr>
                          <a:xfrm rot="536971">
                            <a:off x="0" y="1025718"/>
                            <a:ext cx="720698" cy="2660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F</a:t>
                            </a:r>
                            <a:r>
                              <a:rPr lang="en-US" sz="1100" i="1" spc="-500" baseline="30000">
                                <a:effectLst/>
                                <a:latin typeface="Calibri" panose="020F0502020204030204" pitchFamily="34" charset="0"/>
                                <a:ea typeface="Calibri" panose="020F0502020204030204" pitchFamily="34" charset="0"/>
                                <a:cs typeface="Times New Roman" panose="02020603050405020304" pitchFamily="18" charset="0"/>
                              </a:rPr>
                              <a:t>x</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mb1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43" name="Straight Arrow Connector 42">
                          <a:extLst>
                            <a:ext uri="{FF2B5EF4-FFF2-40B4-BE49-F238E27FC236}">
                              <a16:creationId xmlns:a16="http://schemas.microsoft.com/office/drawing/2014/main" id="{223F89B3-92C4-40DD-AF44-C6B3B8CAFB3C}"/>
                            </a:ext>
                          </a:extLst>
                        </p:cNvPr>
                        <p:cNvCxnSpPr/>
                        <p:nvPr/>
                      </p:nvCxnSpPr>
                      <p:spPr>
                        <a:xfrm flipH="1" flipV="1">
                          <a:off x="0" y="1183088"/>
                          <a:ext cx="357809" cy="59261"/>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A4AD208C-FE43-4E37-86B5-B6CC3835D739}"/>
                          </a:ext>
                        </a:extLst>
                      </p:cNvPr>
                      <p:cNvGrpSpPr/>
                      <p:nvPr/>
                    </p:nvGrpSpPr>
                    <p:grpSpPr>
                      <a:xfrm>
                        <a:off x="411977" y="208391"/>
                        <a:ext cx="1049821" cy="974697"/>
                        <a:chOff x="0" y="0"/>
                        <a:chExt cx="1049821" cy="974697"/>
                      </a:xfrm>
                    </p:grpSpPr>
                    <p:grpSp>
                      <p:nvGrpSpPr>
                        <p:cNvPr id="19" name="Group 18">
                          <a:extLst>
                            <a:ext uri="{FF2B5EF4-FFF2-40B4-BE49-F238E27FC236}">
                              <a16:creationId xmlns:a16="http://schemas.microsoft.com/office/drawing/2014/main" id="{133D3D0D-8A2A-40F0-AC86-D1FA30692814}"/>
                            </a:ext>
                          </a:extLst>
                        </p:cNvPr>
                        <p:cNvGrpSpPr/>
                        <p:nvPr/>
                      </p:nvGrpSpPr>
                      <p:grpSpPr>
                        <a:xfrm>
                          <a:off x="0" y="75537"/>
                          <a:ext cx="1049821" cy="899160"/>
                          <a:chOff x="242512" y="-103367"/>
                          <a:chExt cx="1050250" cy="899228"/>
                        </a:xfrm>
                      </p:grpSpPr>
                      <p:grpSp>
                        <p:nvGrpSpPr>
                          <p:cNvPr id="21" name="Group 20">
                            <a:extLst>
                              <a:ext uri="{FF2B5EF4-FFF2-40B4-BE49-F238E27FC236}">
                                <a16:creationId xmlns:a16="http://schemas.microsoft.com/office/drawing/2014/main" id="{E1A19F27-29F6-4B4F-ADCB-A92E95BAF509}"/>
                              </a:ext>
                            </a:extLst>
                          </p:cNvPr>
                          <p:cNvGrpSpPr/>
                          <p:nvPr/>
                        </p:nvGrpSpPr>
                        <p:grpSpPr>
                          <a:xfrm>
                            <a:off x="242512" y="-103367"/>
                            <a:ext cx="810201" cy="806811"/>
                            <a:chOff x="242512" y="-178904"/>
                            <a:chExt cx="810201" cy="806811"/>
                          </a:xfrm>
                        </p:grpSpPr>
                        <p:grpSp>
                          <p:nvGrpSpPr>
                            <p:cNvPr id="28" name="Group 27">
                              <a:extLst>
                                <a:ext uri="{FF2B5EF4-FFF2-40B4-BE49-F238E27FC236}">
                                  <a16:creationId xmlns:a16="http://schemas.microsoft.com/office/drawing/2014/main" id="{56AA8F5E-B041-4222-8BD9-E7E8FDBDB8C1}"/>
                                </a:ext>
                              </a:extLst>
                            </p:cNvPr>
                            <p:cNvGrpSpPr/>
                            <p:nvPr/>
                          </p:nvGrpSpPr>
                          <p:grpSpPr>
                            <a:xfrm>
                              <a:off x="242512" y="-178904"/>
                              <a:ext cx="810201" cy="667910"/>
                              <a:chOff x="242512" y="-178904"/>
                              <a:chExt cx="810201" cy="667910"/>
                            </a:xfrm>
                          </p:grpSpPr>
                          <p:grpSp>
                            <p:nvGrpSpPr>
                              <p:cNvPr id="32" name="Group 31">
                                <a:extLst>
                                  <a:ext uri="{FF2B5EF4-FFF2-40B4-BE49-F238E27FC236}">
                                    <a16:creationId xmlns:a16="http://schemas.microsoft.com/office/drawing/2014/main" id="{F14ED540-BDFD-4512-A814-9DA76754A9E4}"/>
                                  </a:ext>
                                </a:extLst>
                              </p:cNvPr>
                              <p:cNvGrpSpPr/>
                              <p:nvPr/>
                            </p:nvGrpSpPr>
                            <p:grpSpPr>
                              <a:xfrm>
                                <a:off x="242512" y="-178904"/>
                                <a:ext cx="810201" cy="190831"/>
                                <a:chOff x="242512" y="-1522675"/>
                                <a:chExt cx="810201" cy="190831"/>
                              </a:xfrm>
                            </p:grpSpPr>
                            <p:cxnSp>
                              <p:nvCxnSpPr>
                                <p:cNvPr id="40" name="Straight Connector 39">
                                  <a:extLst>
                                    <a:ext uri="{FF2B5EF4-FFF2-40B4-BE49-F238E27FC236}">
                                      <a16:creationId xmlns:a16="http://schemas.microsoft.com/office/drawing/2014/main" id="{E47E41C5-63D3-49A2-8EA2-A8EF6114CBF2}"/>
                                    </a:ext>
                                  </a:extLst>
                                </p:cNvPr>
                                <p:cNvCxnSpPr/>
                                <p:nvPr/>
                              </p:nvCxnSpPr>
                              <p:spPr>
                                <a:xfrm flipH="1" flipV="1">
                                  <a:off x="254441" y="-1459065"/>
                                  <a:ext cx="798272" cy="127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B5BF21C-C47F-4C44-A5B3-38A8E8C741EB}"/>
                                    </a:ext>
                                  </a:extLst>
                                </p:cNvPr>
                                <p:cNvCxnSpPr/>
                                <p:nvPr/>
                              </p:nvCxnSpPr>
                              <p:spPr>
                                <a:xfrm flipH="1">
                                  <a:off x="242512" y="-1522675"/>
                                  <a:ext cx="23856" cy="13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1A264B3-0D1C-42F3-B8C2-88413F4CECF6}"/>
                                  </a:ext>
                                </a:extLst>
                              </p:cNvPr>
                              <p:cNvGrpSpPr/>
                              <p:nvPr/>
                            </p:nvGrpSpPr>
                            <p:grpSpPr>
                              <a:xfrm>
                                <a:off x="528761" y="206734"/>
                                <a:ext cx="448339" cy="139037"/>
                                <a:chOff x="0" y="0"/>
                                <a:chExt cx="448339" cy="139037"/>
                              </a:xfrm>
                            </p:grpSpPr>
                            <p:cxnSp>
                              <p:nvCxnSpPr>
                                <p:cNvPr id="38" name="Straight Connector 37">
                                  <a:extLst>
                                    <a:ext uri="{FF2B5EF4-FFF2-40B4-BE49-F238E27FC236}">
                                      <a16:creationId xmlns:a16="http://schemas.microsoft.com/office/drawing/2014/main" id="{AB7120FA-8299-4951-93A2-1814A52F7409}"/>
                                    </a:ext>
                                  </a:extLst>
                                </p:cNvPr>
                                <p:cNvCxnSpPr/>
                                <p:nvPr/>
                              </p:nvCxnSpPr>
                              <p:spPr>
                                <a:xfrm flipH="1" flipV="1">
                                  <a:off x="7952" y="67586"/>
                                  <a:ext cx="440387" cy="71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CE52915-5803-4FAD-8E0E-4FC928EBFD10}"/>
                                    </a:ext>
                                  </a:extLst>
                                </p:cNvPr>
                                <p:cNvCxnSpPr/>
                                <p:nvPr/>
                              </p:nvCxnSpPr>
                              <p:spPr>
                                <a:xfrm flipH="1">
                                  <a:off x="0" y="0"/>
                                  <a:ext cx="19868" cy="130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AAB113D4-8894-4959-BC18-476D74C8FE27}"/>
                                  </a:ext>
                                </a:extLst>
                              </p:cNvPr>
                              <p:cNvGrpSpPr/>
                              <p:nvPr/>
                            </p:nvGrpSpPr>
                            <p:grpSpPr>
                              <a:xfrm>
                                <a:off x="711641" y="397566"/>
                                <a:ext cx="252986" cy="91440"/>
                                <a:chOff x="0" y="0"/>
                                <a:chExt cx="252986" cy="91440"/>
                              </a:xfrm>
                            </p:grpSpPr>
                            <p:cxnSp>
                              <p:nvCxnSpPr>
                                <p:cNvPr id="36" name="Straight Connector 35">
                                  <a:extLst>
                                    <a:ext uri="{FF2B5EF4-FFF2-40B4-BE49-F238E27FC236}">
                                      <a16:creationId xmlns:a16="http://schemas.microsoft.com/office/drawing/2014/main" id="{09A3833F-5F89-4BAF-80D0-2B808805BE3B}"/>
                                    </a:ext>
                                  </a:extLst>
                                </p:cNvPr>
                                <p:cNvCxnSpPr/>
                                <p:nvPr/>
                              </p:nvCxnSpPr>
                              <p:spPr>
                                <a:xfrm flipH="1" flipV="1">
                                  <a:off x="7952" y="51683"/>
                                  <a:ext cx="245034" cy="39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AE75F04-5724-48C1-B040-8C96261B8533}"/>
                                    </a:ext>
                                  </a:extLst>
                                </p:cNvPr>
                                <p:cNvCxnSpPr/>
                                <p:nvPr/>
                              </p:nvCxnSpPr>
                              <p:spPr>
                                <a:xfrm flipH="1">
                                  <a:off x="0" y="0"/>
                                  <a:ext cx="15406" cy="87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Straight Connector 34">
                                <a:extLst>
                                  <a:ext uri="{FF2B5EF4-FFF2-40B4-BE49-F238E27FC236}">
                                    <a16:creationId xmlns:a16="http://schemas.microsoft.com/office/drawing/2014/main" id="{6E99C7AC-9948-43E1-99DE-268F50344257}"/>
                                  </a:ext>
                                </a:extLst>
                              </p:cNvPr>
                              <p:cNvCxnSpPr/>
                              <p:nvPr/>
                            </p:nvCxnSpPr>
                            <p:spPr>
                              <a:xfrm flipH="1">
                                <a:off x="306125" y="0"/>
                                <a:ext cx="23819" cy="127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D5C817AC-A241-48D7-9DB5-652B8C0C6B23}"/>
                                </a:ext>
                              </a:extLst>
                            </p:cNvPr>
                            <p:cNvGrpSpPr/>
                            <p:nvPr/>
                          </p:nvGrpSpPr>
                          <p:grpSpPr>
                            <a:xfrm>
                              <a:off x="874643" y="540689"/>
                              <a:ext cx="79513" cy="87218"/>
                              <a:chOff x="0" y="0"/>
                              <a:chExt cx="79513" cy="87218"/>
                            </a:xfrm>
                          </p:grpSpPr>
                          <p:cxnSp>
                            <p:nvCxnSpPr>
                              <p:cNvPr id="30" name="Straight Connector 29">
                                <a:extLst>
                                  <a:ext uri="{FF2B5EF4-FFF2-40B4-BE49-F238E27FC236}">
                                    <a16:creationId xmlns:a16="http://schemas.microsoft.com/office/drawing/2014/main" id="{45E93579-63DB-4D18-ACA1-0755CA61A72F}"/>
                                  </a:ext>
                                </a:extLst>
                              </p:cNvPr>
                              <p:cNvCxnSpPr/>
                              <p:nvPr/>
                            </p:nvCxnSpPr>
                            <p:spPr>
                              <a:xfrm flipH="1" flipV="1">
                                <a:off x="7429" y="44249"/>
                                <a:ext cx="72084" cy="11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B0F8977-23AD-4021-AC1D-0F48C6B93044}"/>
                                  </a:ext>
                                </a:extLst>
                              </p:cNvPr>
                              <p:cNvCxnSpPr/>
                              <p:nvPr/>
                            </p:nvCxnSpPr>
                            <p:spPr>
                              <a:xfrm flipH="1">
                                <a:off x="0" y="0"/>
                                <a:ext cx="15406" cy="87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 name="Group 21">
                            <a:extLst>
                              <a:ext uri="{FF2B5EF4-FFF2-40B4-BE49-F238E27FC236}">
                                <a16:creationId xmlns:a16="http://schemas.microsoft.com/office/drawing/2014/main" id="{44FB39EC-9775-4EB4-927B-79E99C15214F}"/>
                              </a:ext>
                            </a:extLst>
                          </p:cNvPr>
                          <p:cNvGrpSpPr/>
                          <p:nvPr/>
                        </p:nvGrpSpPr>
                        <p:grpSpPr>
                          <a:xfrm>
                            <a:off x="402418" y="-25092"/>
                            <a:ext cx="890344" cy="820953"/>
                            <a:chOff x="-110441" y="-25092"/>
                            <a:chExt cx="890344" cy="820953"/>
                          </a:xfrm>
                        </p:grpSpPr>
                        <p:sp>
                          <p:nvSpPr>
                            <p:cNvPr id="23" name="Text Box 348">
                              <a:extLst>
                                <a:ext uri="{FF2B5EF4-FFF2-40B4-BE49-F238E27FC236}">
                                  <a16:creationId xmlns:a16="http://schemas.microsoft.com/office/drawing/2014/main" id="{61F2B0B3-A265-4554-B62F-C4CA16684F9B}"/>
                                </a:ext>
                              </a:extLst>
                            </p:cNvPr>
                            <p:cNvSpPr txBox="1"/>
                            <p:nvPr/>
                          </p:nvSpPr>
                          <p:spPr>
                            <a:xfrm rot="536971">
                              <a:off x="99391" y="178904"/>
                              <a:ext cx="414143" cy="2425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L</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4" name="Group 23">
                              <a:extLst>
                                <a:ext uri="{FF2B5EF4-FFF2-40B4-BE49-F238E27FC236}">
                                  <a16:creationId xmlns:a16="http://schemas.microsoft.com/office/drawing/2014/main" id="{63606EF8-0E1E-4FD1-94CA-2559F34BB080}"/>
                                </a:ext>
                              </a:extLst>
                            </p:cNvPr>
                            <p:cNvGrpSpPr/>
                            <p:nvPr/>
                          </p:nvGrpSpPr>
                          <p:grpSpPr>
                            <a:xfrm>
                              <a:off x="-110441" y="-25092"/>
                              <a:ext cx="890344" cy="820953"/>
                              <a:chOff x="-110441" y="-25092"/>
                              <a:chExt cx="890344" cy="820953"/>
                            </a:xfrm>
                          </p:grpSpPr>
                          <p:sp>
                            <p:nvSpPr>
                              <p:cNvPr id="25" name="Text Box 347">
                                <a:extLst>
                                  <a:ext uri="{FF2B5EF4-FFF2-40B4-BE49-F238E27FC236}">
                                    <a16:creationId xmlns:a16="http://schemas.microsoft.com/office/drawing/2014/main" id="{CCD17B11-46E9-4B9E-881C-7A78408DF7FC}"/>
                                  </a:ext>
                                </a:extLst>
                              </p:cNvPr>
                              <p:cNvSpPr txBox="1"/>
                              <p:nvPr/>
                            </p:nvSpPr>
                            <p:spPr>
                              <a:xfrm rot="536971">
                                <a:off x="-110441" y="-25092"/>
                                <a:ext cx="348670" cy="2425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L</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1n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 Box 349">
                                <a:extLst>
                                  <a:ext uri="{FF2B5EF4-FFF2-40B4-BE49-F238E27FC236}">
                                    <a16:creationId xmlns:a16="http://schemas.microsoft.com/office/drawing/2014/main" id="{D0DB5310-66D6-42D3-819E-19B19942220E}"/>
                                  </a:ext>
                                </a:extLst>
                              </p:cNvPr>
                              <p:cNvSpPr txBox="1"/>
                              <p:nvPr/>
                            </p:nvSpPr>
                            <p:spPr>
                              <a:xfrm rot="536971">
                                <a:off x="178904" y="333955"/>
                                <a:ext cx="414143" cy="2425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L</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2n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 Box 350">
                                <a:extLst>
                                  <a:ext uri="{FF2B5EF4-FFF2-40B4-BE49-F238E27FC236}">
                                    <a16:creationId xmlns:a16="http://schemas.microsoft.com/office/drawing/2014/main" id="{C99BD2BB-E453-440F-84FB-8EC97E5AAB26}"/>
                                  </a:ext>
                                </a:extLst>
                              </p:cNvPr>
                              <p:cNvSpPr txBox="1"/>
                              <p:nvPr/>
                            </p:nvSpPr>
                            <p:spPr>
                              <a:xfrm rot="536971">
                                <a:off x="365760" y="508883"/>
                                <a:ext cx="414143" cy="28697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dirty="0" err="1">
                                    <a:effectLst/>
                                    <a:latin typeface="Calibri" panose="020F0502020204030204" pitchFamily="34" charset="0"/>
                                    <a:ea typeface="Calibri" panose="020F0502020204030204" pitchFamily="34" charset="0"/>
                                    <a:cs typeface="Times New Roman" panose="02020603050405020304" pitchFamily="18" charset="0"/>
                                  </a:rPr>
                                  <a:t>L</a:t>
                                </a:r>
                                <a:r>
                                  <a:rPr lang="en-US" sz="1100" i="1" baseline="-25000" dirty="0" err="1">
                                    <a:effectLst/>
                                    <a:latin typeface="Calibri" panose="020F0502020204030204" pitchFamily="34" charset="0"/>
                                    <a:ea typeface="Calibri" panose="020F0502020204030204" pitchFamily="34" charset="0"/>
                                    <a:cs typeface="Times New Roman" panose="02020603050405020304" pitchFamily="18" charset="0"/>
                                  </a:rPr>
                                  <a:t>gs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sp>
                      <p:nvSpPr>
                        <p:cNvPr id="20" name="Text Box 359">
                          <a:extLst>
                            <a:ext uri="{FF2B5EF4-FFF2-40B4-BE49-F238E27FC236}">
                              <a16:creationId xmlns:a16="http://schemas.microsoft.com/office/drawing/2014/main" id="{AC0A9DF5-B484-44D4-BFDF-57297C8B37A1}"/>
                            </a:ext>
                          </a:extLst>
                        </p:cNvPr>
                        <p:cNvSpPr txBox="1"/>
                        <p:nvPr/>
                      </p:nvSpPr>
                      <p:spPr>
                        <a:xfrm rot="536971">
                          <a:off x="262393" y="0"/>
                          <a:ext cx="413971" cy="24245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L</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nvGrpSpPr>
                    <p:cNvPr id="14" name="Group 13">
                      <a:extLst>
                        <a:ext uri="{FF2B5EF4-FFF2-40B4-BE49-F238E27FC236}">
                          <a16:creationId xmlns:a16="http://schemas.microsoft.com/office/drawing/2014/main" id="{17A229AC-DF93-4645-BB8A-6F4617BD5539}"/>
                        </a:ext>
                      </a:extLst>
                    </p:cNvPr>
                    <p:cNvGrpSpPr/>
                    <p:nvPr/>
                  </p:nvGrpSpPr>
                  <p:grpSpPr>
                    <a:xfrm>
                      <a:off x="384148" y="1614943"/>
                      <a:ext cx="749148" cy="552262"/>
                      <a:chOff x="0" y="0"/>
                      <a:chExt cx="749148" cy="552262"/>
                    </a:xfrm>
                  </p:grpSpPr>
                  <p:sp>
                    <p:nvSpPr>
                      <p:cNvPr id="15" name="Text Box 402">
                        <a:extLst>
                          <a:ext uri="{FF2B5EF4-FFF2-40B4-BE49-F238E27FC236}">
                            <a16:creationId xmlns:a16="http://schemas.microsoft.com/office/drawing/2014/main" id="{35D29FEC-471F-4226-9CD3-6DC4F56216B7}"/>
                          </a:ext>
                        </a:extLst>
                      </p:cNvPr>
                      <p:cNvSpPr txBox="1"/>
                      <p:nvPr/>
                    </p:nvSpPr>
                    <p:spPr>
                      <a:xfrm rot="536971">
                        <a:off x="0" y="0"/>
                        <a:ext cx="431096" cy="2660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W</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 Box 406">
                        <a:extLst>
                          <a:ext uri="{FF2B5EF4-FFF2-40B4-BE49-F238E27FC236}">
                            <a16:creationId xmlns:a16="http://schemas.microsoft.com/office/drawing/2014/main" id="{EA5CA3CD-3C6E-468D-A166-2DDB5C0F4A0E}"/>
                          </a:ext>
                        </a:extLst>
                      </p:cNvPr>
                      <p:cNvSpPr txBox="1"/>
                      <p:nvPr/>
                    </p:nvSpPr>
                    <p:spPr>
                      <a:xfrm rot="536971">
                        <a:off x="318052" y="286247"/>
                        <a:ext cx="431096" cy="2660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W</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gs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12" name="Text Box 415">
                    <a:extLst>
                      <a:ext uri="{FF2B5EF4-FFF2-40B4-BE49-F238E27FC236}">
                        <a16:creationId xmlns:a16="http://schemas.microsoft.com/office/drawing/2014/main" id="{2038BD5D-6CFC-4584-8BCA-B0429B2EC54D}"/>
                      </a:ext>
                    </a:extLst>
                  </p:cNvPr>
                  <p:cNvSpPr txBox="1"/>
                  <p:nvPr/>
                </p:nvSpPr>
                <p:spPr>
                  <a:xfrm rot="536971">
                    <a:off x="419929" y="962107"/>
                    <a:ext cx="846712" cy="2660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nose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cxnSp>
            <p:nvCxnSpPr>
              <p:cNvPr id="8" name="Straight Connector 7">
                <a:extLst>
                  <a:ext uri="{FF2B5EF4-FFF2-40B4-BE49-F238E27FC236}">
                    <a16:creationId xmlns:a16="http://schemas.microsoft.com/office/drawing/2014/main" id="{DBDA4058-DB9E-47DA-BDF6-71D59BDB6A89}"/>
                  </a:ext>
                </a:extLst>
              </p:cNvPr>
              <p:cNvCxnSpPr/>
              <p:nvPr/>
            </p:nvCxnSpPr>
            <p:spPr>
              <a:xfrm>
                <a:off x="487515" y="530418"/>
                <a:ext cx="445273" cy="75538"/>
              </a:xfrm>
              <a:prstGeom prst="line">
                <a:avLst/>
              </a:prstGeom>
            </p:spPr>
            <p:style>
              <a:lnRef idx="1">
                <a:schemeClr val="dk1"/>
              </a:lnRef>
              <a:fillRef idx="0">
                <a:schemeClr val="dk1"/>
              </a:fillRef>
              <a:effectRef idx="0">
                <a:schemeClr val="dk1"/>
              </a:effectRef>
              <a:fontRef idx="minor">
                <a:schemeClr val="tx1"/>
              </a:fontRef>
            </p:style>
          </p:cxnSp>
        </p:grpSp>
        <p:cxnSp>
          <p:nvCxnSpPr>
            <p:cNvPr id="6" name="Straight Connector 5">
              <a:extLst>
                <a:ext uri="{FF2B5EF4-FFF2-40B4-BE49-F238E27FC236}">
                  <a16:creationId xmlns:a16="http://schemas.microsoft.com/office/drawing/2014/main" id="{DD311BCA-B2BF-4774-ADDE-2717360650D4}"/>
                </a:ext>
              </a:extLst>
            </p:cNvPr>
            <p:cNvCxnSpPr/>
            <p:nvPr/>
          </p:nvCxnSpPr>
          <p:spPr>
            <a:xfrm flipH="1">
              <a:off x="916885" y="530418"/>
              <a:ext cx="23803" cy="127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03" name="Picture 302">
            <a:extLst>
              <a:ext uri="{FF2B5EF4-FFF2-40B4-BE49-F238E27FC236}">
                <a16:creationId xmlns:a16="http://schemas.microsoft.com/office/drawing/2014/main" id="{409C1D05-52B0-4D97-A360-AB853F573F7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32715" y="784612"/>
            <a:ext cx="2704432" cy="3762954"/>
          </a:xfrm>
          <a:prstGeom prst="rect">
            <a:avLst/>
          </a:prstGeom>
        </p:spPr>
      </p:pic>
      <p:sp>
        <p:nvSpPr>
          <p:cNvPr id="304" name="Text Placeholder 3">
            <a:extLst>
              <a:ext uri="{FF2B5EF4-FFF2-40B4-BE49-F238E27FC236}">
                <a16:creationId xmlns:a16="http://schemas.microsoft.com/office/drawing/2014/main" id="{F9C79AFC-0FC1-4552-8A5D-C4DB244E77EE}"/>
              </a:ext>
            </a:extLst>
          </p:cNvPr>
          <p:cNvSpPr>
            <a:spLocks noGrp="1"/>
          </p:cNvSpPr>
          <p:nvPr>
            <p:ph type="body" sz="quarter" idx="10"/>
          </p:nvPr>
        </p:nvSpPr>
        <p:spPr>
          <a:xfrm>
            <a:off x="2799779" y="910891"/>
            <a:ext cx="3281461" cy="3621769"/>
          </a:xfrm>
        </p:spPr>
        <p:txBody>
          <a:bodyPr>
            <a:noAutofit/>
          </a:bodyPr>
          <a:lstStyle/>
          <a:p>
            <a:r>
              <a:rPr lang="en-US" sz="1800" b="0" dirty="0"/>
              <a:t>Hollow cylinders of constant wall thicknesses.</a:t>
            </a:r>
          </a:p>
          <a:p>
            <a:r>
              <a:rPr lang="en-US" sz="1800" b="0" dirty="0"/>
              <a:t>Outer diameters and thicknesses determined from von mises stress criterion</a:t>
            </a:r>
          </a:p>
          <a:p>
            <a:r>
              <a:rPr lang="en-US" sz="1800" b="0" dirty="0"/>
              <a:t>Loads computed along the shaft length and reactions computed at the bearing locations</a:t>
            </a:r>
          </a:p>
          <a:p>
            <a:r>
              <a:rPr lang="en-US" sz="1800" b="0" dirty="0"/>
              <a:t>Length determined iteratively after checking  for deflections at the bearing and generator locations.</a:t>
            </a:r>
          </a:p>
          <a:p>
            <a:r>
              <a:rPr lang="en-US" sz="1800" dirty="0">
                <a:solidFill>
                  <a:schemeClr val="accent5">
                    <a:lumMod val="75000"/>
                  </a:schemeClr>
                </a:solidFill>
              </a:rPr>
              <a:t>Thickness –a design variable</a:t>
            </a:r>
          </a:p>
          <a:p>
            <a:pPr>
              <a:buFont typeface="Arial" panose="020B0604020202020204" pitchFamily="34" charset="0"/>
              <a:buChar char="•"/>
            </a:pPr>
            <a:endParaRPr lang="en-US" sz="1800" b="0" dirty="0"/>
          </a:p>
          <a:p>
            <a:pPr>
              <a:buFont typeface="Arial" panose="020B0604020202020204" pitchFamily="34" charset="0"/>
              <a:buChar char="•"/>
            </a:pPr>
            <a:endParaRPr lang="en-US" sz="1800" b="0" dirty="0"/>
          </a:p>
          <a:p>
            <a:pPr marL="0" indent="0">
              <a:buNone/>
            </a:pPr>
            <a:endParaRPr lang="en-US" sz="1800" b="0" dirty="0"/>
          </a:p>
          <a:p>
            <a:pPr lvl="1"/>
            <a:endParaRPr lang="en-US" dirty="0"/>
          </a:p>
        </p:txBody>
      </p:sp>
      <p:sp>
        <p:nvSpPr>
          <p:cNvPr id="308" name="Text Box 410">
            <a:extLst>
              <a:ext uri="{FF2B5EF4-FFF2-40B4-BE49-F238E27FC236}">
                <a16:creationId xmlns:a16="http://schemas.microsoft.com/office/drawing/2014/main" id="{78BA86C0-BEBE-4BFF-B3B1-FFC8FC002324}"/>
              </a:ext>
            </a:extLst>
          </p:cNvPr>
          <p:cNvSpPr txBox="1"/>
          <p:nvPr/>
        </p:nvSpPr>
        <p:spPr>
          <a:xfrm>
            <a:off x="7593196" y="3366353"/>
            <a:ext cx="1541305" cy="1616534"/>
          </a:xfrm>
          <a:prstGeom prst="rect">
            <a:avLst/>
          </a:prstGeom>
          <a:solidFill>
            <a:srgbClr val="FFEABE"/>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b="1" i="1" dirty="0">
                <a:effectLst/>
                <a:latin typeface="Calibri" panose="020F0502020204030204" pitchFamily="34" charset="0"/>
                <a:ea typeface="Calibri" panose="020F0502020204030204" pitchFamily="34" charset="0"/>
                <a:cs typeface="Times New Roman" panose="02020603050405020304" pitchFamily="18" charset="0"/>
              </a:rPr>
              <a:t>Minimum nose inner </a:t>
            </a:r>
            <a:r>
              <a:rPr lang="en-US" sz="1100" b="1" i="1" dirty="0" err="1">
                <a:effectLst/>
                <a:latin typeface="Calibri" panose="020F0502020204030204" pitchFamily="34" charset="0"/>
                <a:ea typeface="Calibri" panose="020F0502020204030204" pitchFamily="34" charset="0"/>
                <a:cs typeface="Times New Roman" panose="02020603050405020304" pitchFamily="18" charset="0"/>
              </a:rPr>
              <a:t>dia</a:t>
            </a:r>
            <a:r>
              <a:rPr lang="en-US" sz="1100" b="1" i="1" dirty="0">
                <a:effectLst/>
                <a:latin typeface="Calibri" panose="020F0502020204030204" pitchFamily="34" charset="0"/>
                <a:ea typeface="Calibri" panose="020F0502020204030204" pitchFamily="34" charset="0"/>
                <a:cs typeface="Times New Roman" panose="02020603050405020304" pitchFamily="18" charset="0"/>
              </a:rPr>
              <a:t> set for human access</a:t>
            </a:r>
          </a:p>
          <a:p>
            <a:pPr marL="0" marR="0">
              <a:lnSpc>
                <a:spcPct val="115000"/>
              </a:lnSpc>
              <a:spcBef>
                <a:spcPts val="0"/>
              </a:spcBef>
              <a:spcAft>
                <a:spcPts val="1000"/>
              </a:spcAft>
            </a:pPr>
            <a:endParaRPr lang="en-US" sz="1100" b="1" i="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100" b="1" i="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100" b="1" i="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10" name="Picture 309" descr="A close up of a wheel&#10;&#10;Description automatically generated">
            <a:extLst>
              <a:ext uri="{FF2B5EF4-FFF2-40B4-BE49-F238E27FC236}">
                <a16:creationId xmlns:a16="http://schemas.microsoft.com/office/drawing/2014/main" id="{66445CA9-068C-4220-98A9-517C619848B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678751" y="4002711"/>
            <a:ext cx="1267496" cy="980176"/>
          </a:xfrm>
          <a:prstGeom prst="rect">
            <a:avLst/>
          </a:prstGeom>
        </p:spPr>
      </p:pic>
      <p:cxnSp>
        <p:nvCxnSpPr>
          <p:cNvPr id="306" name="Straight Arrow Connector 305">
            <a:extLst>
              <a:ext uri="{FF2B5EF4-FFF2-40B4-BE49-F238E27FC236}">
                <a16:creationId xmlns:a16="http://schemas.microsoft.com/office/drawing/2014/main" id="{06042093-969E-4385-AEA7-662E708A5C9D}"/>
              </a:ext>
            </a:extLst>
          </p:cNvPr>
          <p:cNvCxnSpPr>
            <a:cxnSpLocks/>
          </p:cNvCxnSpPr>
          <p:nvPr/>
        </p:nvCxnSpPr>
        <p:spPr>
          <a:xfrm flipH="1" flipV="1">
            <a:off x="7607598" y="2657821"/>
            <a:ext cx="774147" cy="7557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091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AC04C1-4C04-4156-814D-CB989CC0D25F}"/>
              </a:ext>
            </a:extLst>
          </p:cNvPr>
          <p:cNvSpPr>
            <a:spLocks noGrp="1"/>
          </p:cNvSpPr>
          <p:nvPr>
            <p:ph type="title"/>
          </p:nvPr>
        </p:nvSpPr>
        <p:spPr/>
        <p:txBody>
          <a:bodyPr/>
          <a:lstStyle/>
          <a:p>
            <a:r>
              <a:rPr lang="en-US" dirty="0"/>
              <a:t>Bedplate modeling</a:t>
            </a:r>
          </a:p>
        </p:txBody>
      </p:sp>
      <p:sp>
        <p:nvSpPr>
          <p:cNvPr id="74" name="Text Placeholder 3">
            <a:extLst>
              <a:ext uri="{FF2B5EF4-FFF2-40B4-BE49-F238E27FC236}">
                <a16:creationId xmlns:a16="http://schemas.microsoft.com/office/drawing/2014/main" id="{EB42DDE8-895B-4A2F-8DF0-890B8A40792B}"/>
              </a:ext>
            </a:extLst>
          </p:cNvPr>
          <p:cNvSpPr>
            <a:spLocks noGrp="1"/>
          </p:cNvSpPr>
          <p:nvPr>
            <p:ph type="body" sz="quarter" idx="10"/>
          </p:nvPr>
        </p:nvSpPr>
        <p:spPr>
          <a:xfrm>
            <a:off x="449579" y="907773"/>
            <a:ext cx="4504919" cy="3969027"/>
          </a:xfrm>
        </p:spPr>
        <p:txBody>
          <a:bodyPr>
            <a:normAutofit fontScale="85000" lnSpcReduction="20000"/>
          </a:bodyPr>
          <a:lstStyle/>
          <a:p>
            <a:r>
              <a:rPr lang="en-US" b="0" dirty="0"/>
              <a:t>Modeled as a hollow curved cantilever beam with elliptical profile .</a:t>
            </a:r>
          </a:p>
          <a:p>
            <a:r>
              <a:rPr lang="en-US" b="0" dirty="0"/>
              <a:t>Discretized using multiple circular hollow sections. </a:t>
            </a:r>
          </a:p>
          <a:p>
            <a:r>
              <a:rPr lang="en-US" b="0" dirty="0"/>
              <a:t>The path traversed along each centroid is also assumed to be an ellipse.</a:t>
            </a:r>
          </a:p>
          <a:p>
            <a:r>
              <a:rPr lang="en-US" b="0" dirty="0"/>
              <a:t>Smaller cross-section(radius r</a:t>
            </a:r>
            <a:r>
              <a:rPr lang="en-US" b="0" baseline="-25000" dirty="0"/>
              <a:t>1</a:t>
            </a:r>
            <a:r>
              <a:rPr lang="en-US" b="0" dirty="0"/>
              <a:t>) at the nose and a larger cross-section (radius r</a:t>
            </a:r>
            <a:r>
              <a:rPr lang="en-US" b="0" baseline="-25000" dirty="0"/>
              <a:t>2</a:t>
            </a:r>
            <a:r>
              <a:rPr lang="en-US" b="0" dirty="0"/>
              <a:t>)</a:t>
            </a:r>
          </a:p>
          <a:p>
            <a:pPr>
              <a:buFont typeface="Arial" panose="020B0604020202020204" pitchFamily="34" charset="0"/>
              <a:buChar char="•"/>
            </a:pPr>
            <a:r>
              <a:rPr lang="en-US" b="0" dirty="0"/>
              <a:t>Loads computed in Frame3DD.</a:t>
            </a:r>
          </a:p>
          <a:p>
            <a:pPr>
              <a:buFont typeface="Arial" panose="020B0604020202020204" pitchFamily="34" charset="0"/>
              <a:buChar char="•"/>
            </a:pPr>
            <a:r>
              <a:rPr lang="en-US" b="0" dirty="0"/>
              <a:t>Designed to resist stresses(hub loads and gravity) computed using Roark’s Formulas[1] for curved beams- normal stresses from bending, shear stress from torque and shear forces and radial stresses from moments and thrust.</a:t>
            </a:r>
          </a:p>
          <a:p>
            <a:pPr>
              <a:buFont typeface="Arial" panose="020B0604020202020204" pitchFamily="34" charset="0"/>
              <a:buChar char="•"/>
            </a:pPr>
            <a:r>
              <a:rPr lang="en-US" dirty="0">
                <a:solidFill>
                  <a:schemeClr val="accent5">
                    <a:lumMod val="75000"/>
                  </a:schemeClr>
                </a:solidFill>
              </a:rPr>
              <a:t>Wall thickness is a</a:t>
            </a:r>
            <a:r>
              <a:rPr lang="en-US" b="0" dirty="0">
                <a:solidFill>
                  <a:schemeClr val="accent5">
                    <a:lumMod val="75000"/>
                  </a:schemeClr>
                </a:solidFill>
              </a:rPr>
              <a:t> design variable (L</a:t>
            </a:r>
            <a:r>
              <a:rPr lang="en-US" b="0" baseline="-25000" dirty="0">
                <a:solidFill>
                  <a:schemeClr val="accent5">
                    <a:lumMod val="75000"/>
                  </a:schemeClr>
                </a:solidFill>
              </a:rPr>
              <a:t>TOP </a:t>
            </a:r>
            <a:r>
              <a:rPr lang="en-US" b="0" dirty="0">
                <a:solidFill>
                  <a:schemeClr val="accent5">
                    <a:lumMod val="75000"/>
                  </a:schemeClr>
                </a:solidFill>
              </a:rPr>
              <a:t> and </a:t>
            </a:r>
            <a:r>
              <a:rPr lang="en-US" b="0" dirty="0" err="1">
                <a:solidFill>
                  <a:schemeClr val="accent5">
                    <a:lumMod val="75000"/>
                  </a:schemeClr>
                </a:solidFill>
              </a:rPr>
              <a:t>H</a:t>
            </a:r>
            <a:r>
              <a:rPr lang="en-US" b="0" baseline="-25000" dirty="0" err="1">
                <a:solidFill>
                  <a:schemeClr val="accent5">
                    <a:lumMod val="75000"/>
                  </a:schemeClr>
                </a:solidFill>
              </a:rPr>
              <a:t>nose</a:t>
            </a:r>
            <a:r>
              <a:rPr lang="en-US" b="0" dirty="0">
                <a:solidFill>
                  <a:schemeClr val="accent5">
                    <a:lumMod val="75000"/>
                  </a:schemeClr>
                </a:solidFill>
              </a:rPr>
              <a:t> can also be)</a:t>
            </a:r>
          </a:p>
          <a:p>
            <a:pPr>
              <a:buFont typeface="Arial" panose="020B0604020202020204" pitchFamily="34" charset="0"/>
              <a:buChar char="•"/>
            </a:pPr>
            <a:endParaRPr lang="en-US" b="0" dirty="0"/>
          </a:p>
          <a:p>
            <a:pPr>
              <a:buFont typeface="Arial" panose="020B0604020202020204" pitchFamily="34" charset="0"/>
              <a:buChar char="•"/>
            </a:pPr>
            <a:endParaRPr lang="en-US" b="0" dirty="0"/>
          </a:p>
          <a:p>
            <a:pPr>
              <a:buFont typeface="Arial" panose="020B0604020202020204" pitchFamily="34" charset="0"/>
              <a:buChar char="•"/>
            </a:pPr>
            <a:endParaRPr lang="en-US" b="0" dirty="0"/>
          </a:p>
          <a:p>
            <a:pPr marL="0" indent="0">
              <a:buNone/>
            </a:pPr>
            <a:endParaRPr lang="en-US" b="0" dirty="0"/>
          </a:p>
          <a:p>
            <a:pPr lvl="1"/>
            <a:endParaRPr lang="en-US" dirty="0"/>
          </a:p>
        </p:txBody>
      </p:sp>
      <p:grpSp>
        <p:nvGrpSpPr>
          <p:cNvPr id="29" name="Group 28">
            <a:extLst>
              <a:ext uri="{FF2B5EF4-FFF2-40B4-BE49-F238E27FC236}">
                <a16:creationId xmlns:a16="http://schemas.microsoft.com/office/drawing/2014/main" id="{24B49BD4-3EAD-41EA-A19C-176A4BCAA762}"/>
              </a:ext>
            </a:extLst>
          </p:cNvPr>
          <p:cNvGrpSpPr/>
          <p:nvPr/>
        </p:nvGrpSpPr>
        <p:grpSpPr>
          <a:xfrm>
            <a:off x="4598482" y="673047"/>
            <a:ext cx="3728272" cy="3275423"/>
            <a:chOff x="5913120" y="1205603"/>
            <a:chExt cx="2845971" cy="2732282"/>
          </a:xfrm>
        </p:grpSpPr>
        <p:grpSp>
          <p:nvGrpSpPr>
            <p:cNvPr id="22" name="Group 21">
              <a:extLst>
                <a:ext uri="{FF2B5EF4-FFF2-40B4-BE49-F238E27FC236}">
                  <a16:creationId xmlns:a16="http://schemas.microsoft.com/office/drawing/2014/main" id="{D1F7E6C4-632E-4E3A-B7E2-DFCDC40DB55E}"/>
                </a:ext>
              </a:extLst>
            </p:cNvPr>
            <p:cNvGrpSpPr/>
            <p:nvPr/>
          </p:nvGrpSpPr>
          <p:grpSpPr>
            <a:xfrm>
              <a:off x="6761977" y="2274155"/>
              <a:ext cx="1077503" cy="870753"/>
              <a:chOff x="6761977" y="2274155"/>
              <a:chExt cx="1077503" cy="870753"/>
            </a:xfrm>
          </p:grpSpPr>
          <p:sp>
            <p:nvSpPr>
              <p:cNvPr id="123" name="Text Box 476">
                <a:extLst>
                  <a:ext uri="{FF2B5EF4-FFF2-40B4-BE49-F238E27FC236}">
                    <a16:creationId xmlns:a16="http://schemas.microsoft.com/office/drawing/2014/main" id="{AF508C4A-476E-4416-9B2B-AB0B49136439}"/>
                  </a:ext>
                </a:extLst>
              </p:cNvPr>
              <p:cNvSpPr txBox="1"/>
              <p:nvPr/>
            </p:nvSpPr>
            <p:spPr>
              <a:xfrm>
                <a:off x="7441657" y="2883699"/>
                <a:ext cx="397823" cy="26120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L</a:t>
                </a:r>
                <a:r>
                  <a:rPr lang="en-US" sz="1100" baseline="-25000" dirty="0">
                    <a:effectLst/>
                    <a:latin typeface="Calibri" panose="020F0502020204030204" pitchFamily="34" charset="0"/>
                    <a:ea typeface="Calibri" panose="020F0502020204030204" pitchFamily="34" charset="0"/>
                    <a:cs typeface="Times New Roman" panose="02020603050405020304" pitchFamily="18" charset="0"/>
                  </a:rPr>
                  <a:t>TOP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4" name="Text Box 476">
                <a:extLst>
                  <a:ext uri="{FF2B5EF4-FFF2-40B4-BE49-F238E27FC236}">
                    <a16:creationId xmlns:a16="http://schemas.microsoft.com/office/drawing/2014/main" id="{BECD2C05-FCA7-45C4-AFCC-352B5C0CFFD6}"/>
                  </a:ext>
                </a:extLst>
              </p:cNvPr>
              <p:cNvSpPr txBox="1"/>
              <p:nvPr/>
            </p:nvSpPr>
            <p:spPr>
              <a:xfrm>
                <a:off x="6761977" y="2274155"/>
                <a:ext cx="594632" cy="26120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H</a:t>
                </a:r>
                <a:r>
                  <a:rPr lang="en-US" sz="1100" baseline="-25000" dirty="0" err="1">
                    <a:latin typeface="Calibri" panose="020F0502020204030204" pitchFamily="34" charset="0"/>
                    <a:ea typeface="Calibri" panose="020F0502020204030204" pitchFamily="34" charset="0"/>
                    <a:cs typeface="Times New Roman" panose="02020603050405020304" pitchFamily="18" charset="0"/>
                  </a:rPr>
                  <a:t>nose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8" name="Group 27">
              <a:extLst>
                <a:ext uri="{FF2B5EF4-FFF2-40B4-BE49-F238E27FC236}">
                  <a16:creationId xmlns:a16="http://schemas.microsoft.com/office/drawing/2014/main" id="{C336EA07-BD62-4F3C-A4D6-7DCACF1A8FD1}"/>
                </a:ext>
              </a:extLst>
            </p:cNvPr>
            <p:cNvGrpSpPr/>
            <p:nvPr/>
          </p:nvGrpSpPr>
          <p:grpSpPr>
            <a:xfrm>
              <a:off x="5913120" y="1205603"/>
              <a:ext cx="2845971" cy="2732282"/>
              <a:chOff x="5913120" y="1205603"/>
              <a:chExt cx="2845971" cy="2732282"/>
            </a:xfrm>
          </p:grpSpPr>
          <p:grpSp>
            <p:nvGrpSpPr>
              <p:cNvPr id="21" name="Group 20">
                <a:extLst>
                  <a:ext uri="{FF2B5EF4-FFF2-40B4-BE49-F238E27FC236}">
                    <a16:creationId xmlns:a16="http://schemas.microsoft.com/office/drawing/2014/main" id="{E83A2661-6F4E-4EE5-9C5C-1DCAEC35E6C8}"/>
                  </a:ext>
                </a:extLst>
              </p:cNvPr>
              <p:cNvGrpSpPr/>
              <p:nvPr/>
            </p:nvGrpSpPr>
            <p:grpSpPr>
              <a:xfrm>
                <a:off x="5913120" y="1205603"/>
                <a:ext cx="2845971" cy="2732282"/>
                <a:chOff x="5913120" y="1205603"/>
                <a:chExt cx="2845971" cy="2732282"/>
              </a:xfrm>
            </p:grpSpPr>
            <p:grpSp>
              <p:nvGrpSpPr>
                <p:cNvPr id="14" name="Group 13">
                  <a:extLst>
                    <a:ext uri="{FF2B5EF4-FFF2-40B4-BE49-F238E27FC236}">
                      <a16:creationId xmlns:a16="http://schemas.microsoft.com/office/drawing/2014/main" id="{E320A81D-7B78-4C2F-80B6-AECA56CF988A}"/>
                    </a:ext>
                  </a:extLst>
                </p:cNvPr>
                <p:cNvGrpSpPr/>
                <p:nvPr/>
              </p:nvGrpSpPr>
              <p:grpSpPr>
                <a:xfrm>
                  <a:off x="6307504" y="1205603"/>
                  <a:ext cx="2451587" cy="1761787"/>
                  <a:chOff x="6307504" y="1205603"/>
                  <a:chExt cx="2451587" cy="1761787"/>
                </a:xfrm>
              </p:grpSpPr>
              <p:grpSp>
                <p:nvGrpSpPr>
                  <p:cNvPr id="84" name="Group 83">
                    <a:extLst>
                      <a:ext uri="{FF2B5EF4-FFF2-40B4-BE49-F238E27FC236}">
                        <a16:creationId xmlns:a16="http://schemas.microsoft.com/office/drawing/2014/main" id="{D9D7821E-88D5-4CB2-8511-89CD02DE3D53}"/>
                      </a:ext>
                    </a:extLst>
                  </p:cNvPr>
                  <p:cNvGrpSpPr/>
                  <p:nvPr/>
                </p:nvGrpSpPr>
                <p:grpSpPr>
                  <a:xfrm>
                    <a:off x="6307504" y="1205603"/>
                    <a:ext cx="2451587" cy="1696392"/>
                    <a:chOff x="1223158" y="0"/>
                    <a:chExt cx="2451587" cy="1696392"/>
                  </a:xfrm>
                </p:grpSpPr>
                <p:grpSp>
                  <p:nvGrpSpPr>
                    <p:cNvPr id="85" name="Group 84">
                      <a:extLst>
                        <a:ext uri="{FF2B5EF4-FFF2-40B4-BE49-F238E27FC236}">
                          <a16:creationId xmlns:a16="http://schemas.microsoft.com/office/drawing/2014/main" id="{FFD9CCCD-8D69-428D-9963-F52277868F44}"/>
                        </a:ext>
                      </a:extLst>
                    </p:cNvPr>
                    <p:cNvGrpSpPr/>
                    <p:nvPr/>
                  </p:nvGrpSpPr>
                  <p:grpSpPr>
                    <a:xfrm>
                      <a:off x="1223158" y="0"/>
                      <a:ext cx="2451587" cy="1696392"/>
                      <a:chOff x="1223158" y="0"/>
                      <a:chExt cx="2451587" cy="1696392"/>
                    </a:xfrm>
                  </p:grpSpPr>
                  <p:grpSp>
                    <p:nvGrpSpPr>
                      <p:cNvPr id="87" name="Group 86">
                        <a:extLst>
                          <a:ext uri="{FF2B5EF4-FFF2-40B4-BE49-F238E27FC236}">
                            <a16:creationId xmlns:a16="http://schemas.microsoft.com/office/drawing/2014/main" id="{8C866AB9-C5DC-483F-899B-1CC2DA63558A}"/>
                          </a:ext>
                        </a:extLst>
                      </p:cNvPr>
                      <p:cNvGrpSpPr/>
                      <p:nvPr/>
                    </p:nvGrpSpPr>
                    <p:grpSpPr>
                      <a:xfrm>
                        <a:off x="1223158" y="0"/>
                        <a:ext cx="2451587" cy="1696392"/>
                        <a:chOff x="1223158" y="-166254"/>
                        <a:chExt cx="2451587" cy="1696704"/>
                      </a:xfrm>
                    </p:grpSpPr>
                    <p:sp>
                      <p:nvSpPr>
                        <p:cNvPr id="89" name="Text Box 473">
                          <a:extLst>
                            <a:ext uri="{FF2B5EF4-FFF2-40B4-BE49-F238E27FC236}">
                              <a16:creationId xmlns:a16="http://schemas.microsoft.com/office/drawing/2014/main" id="{FF9C5BA1-BAE7-4E2E-AD8C-9442FC8797F5}"/>
                            </a:ext>
                          </a:extLst>
                        </p:cNvPr>
                        <p:cNvSpPr txBox="1"/>
                        <p:nvPr/>
                      </p:nvSpPr>
                      <p:spPr>
                        <a:xfrm>
                          <a:off x="1514104" y="-166254"/>
                          <a:ext cx="397719" cy="2611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F</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nz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90" name="Group 89">
                          <a:extLst>
                            <a:ext uri="{FF2B5EF4-FFF2-40B4-BE49-F238E27FC236}">
                              <a16:creationId xmlns:a16="http://schemas.microsoft.com/office/drawing/2014/main" id="{7816987B-5C8F-4CEE-A876-666B99FAA615}"/>
                            </a:ext>
                          </a:extLst>
                        </p:cNvPr>
                        <p:cNvGrpSpPr/>
                        <p:nvPr/>
                      </p:nvGrpSpPr>
                      <p:grpSpPr>
                        <a:xfrm>
                          <a:off x="1223158" y="0"/>
                          <a:ext cx="2451587" cy="1530450"/>
                          <a:chOff x="1223158" y="0"/>
                          <a:chExt cx="2451587" cy="1530450"/>
                        </a:xfrm>
                      </p:grpSpPr>
                      <p:grpSp>
                        <p:nvGrpSpPr>
                          <p:cNvPr id="91" name="Group 90">
                            <a:extLst>
                              <a:ext uri="{FF2B5EF4-FFF2-40B4-BE49-F238E27FC236}">
                                <a16:creationId xmlns:a16="http://schemas.microsoft.com/office/drawing/2014/main" id="{FDC6CBA5-8B66-4B30-8D4F-3E7E9A23EF51}"/>
                              </a:ext>
                            </a:extLst>
                          </p:cNvPr>
                          <p:cNvGrpSpPr/>
                          <p:nvPr/>
                        </p:nvGrpSpPr>
                        <p:grpSpPr>
                          <a:xfrm>
                            <a:off x="1983003" y="0"/>
                            <a:ext cx="1691742" cy="1530450"/>
                            <a:chOff x="1983003" y="0"/>
                            <a:chExt cx="1691742" cy="1530450"/>
                          </a:xfrm>
                        </p:grpSpPr>
                        <p:sp>
                          <p:nvSpPr>
                            <p:cNvPr id="105" name="Text Box 476">
                              <a:extLst>
                                <a:ext uri="{FF2B5EF4-FFF2-40B4-BE49-F238E27FC236}">
                                  <a16:creationId xmlns:a16="http://schemas.microsoft.com/office/drawing/2014/main" id="{E0CA2725-7AB4-4389-B2F1-45C96A89FF6A}"/>
                                </a:ext>
                              </a:extLst>
                            </p:cNvPr>
                            <p:cNvSpPr txBox="1"/>
                            <p:nvPr/>
                          </p:nvSpPr>
                          <p:spPr>
                            <a:xfrm>
                              <a:off x="2303813" y="1062589"/>
                              <a:ext cx="397823" cy="26125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R</a:t>
                              </a:r>
                              <a:r>
                                <a:rPr lang="en-US" sz="1100" baseline="-25000" dirty="0" err="1">
                                  <a:effectLst/>
                                  <a:latin typeface="Calibri" panose="020F0502020204030204" pitchFamily="34" charset="0"/>
                                  <a:ea typeface="Calibri" panose="020F0502020204030204" pitchFamily="34" charset="0"/>
                                  <a:cs typeface="Times New Roman" panose="02020603050405020304" pitchFamily="18" charset="0"/>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06" name="Group 105">
                              <a:extLst>
                                <a:ext uri="{FF2B5EF4-FFF2-40B4-BE49-F238E27FC236}">
                                  <a16:creationId xmlns:a16="http://schemas.microsoft.com/office/drawing/2014/main" id="{E49CE5D3-4FE0-4822-9C25-51F57EE5EBE1}"/>
                                </a:ext>
                              </a:extLst>
                            </p:cNvPr>
                            <p:cNvGrpSpPr/>
                            <p:nvPr/>
                          </p:nvGrpSpPr>
                          <p:grpSpPr>
                            <a:xfrm>
                              <a:off x="1983003" y="0"/>
                              <a:ext cx="1691742" cy="1530450"/>
                              <a:chOff x="1983179" y="-141732"/>
                              <a:chExt cx="1691892" cy="1530935"/>
                            </a:xfrm>
                          </p:grpSpPr>
                          <p:grpSp>
                            <p:nvGrpSpPr>
                              <p:cNvPr id="107" name="Group 106">
                                <a:extLst>
                                  <a:ext uri="{FF2B5EF4-FFF2-40B4-BE49-F238E27FC236}">
                                    <a16:creationId xmlns:a16="http://schemas.microsoft.com/office/drawing/2014/main" id="{EB15FE10-62CF-4329-82F7-D7B19C82A855}"/>
                                  </a:ext>
                                </a:extLst>
                              </p:cNvPr>
                              <p:cNvGrpSpPr/>
                              <p:nvPr/>
                            </p:nvGrpSpPr>
                            <p:grpSpPr>
                              <a:xfrm>
                                <a:off x="1983179" y="-141732"/>
                                <a:ext cx="1691892" cy="1530935"/>
                                <a:chOff x="1983179" y="-141732"/>
                                <a:chExt cx="1691892" cy="1530935"/>
                              </a:xfrm>
                            </p:grpSpPr>
                            <p:grpSp>
                              <p:nvGrpSpPr>
                                <p:cNvPr id="110" name="Group 109">
                                  <a:extLst>
                                    <a:ext uri="{FF2B5EF4-FFF2-40B4-BE49-F238E27FC236}">
                                      <a16:creationId xmlns:a16="http://schemas.microsoft.com/office/drawing/2014/main" id="{423FCC89-72E4-4C2E-B565-2346041C4C49}"/>
                                    </a:ext>
                                  </a:extLst>
                                </p:cNvPr>
                                <p:cNvGrpSpPr/>
                                <p:nvPr/>
                              </p:nvGrpSpPr>
                              <p:grpSpPr>
                                <a:xfrm>
                                  <a:off x="1983179" y="89065"/>
                                  <a:ext cx="1691892" cy="1300138"/>
                                  <a:chOff x="1983179" y="0"/>
                                  <a:chExt cx="1691892" cy="1300138"/>
                                </a:xfrm>
                              </p:grpSpPr>
                              <p:grpSp>
                                <p:nvGrpSpPr>
                                  <p:cNvPr id="115" name="Group 114">
                                    <a:extLst>
                                      <a:ext uri="{FF2B5EF4-FFF2-40B4-BE49-F238E27FC236}">
                                        <a16:creationId xmlns:a16="http://schemas.microsoft.com/office/drawing/2014/main" id="{917BFA95-7F64-447D-BD2E-A5DD203FD6CC}"/>
                                      </a:ext>
                                    </a:extLst>
                                  </p:cNvPr>
                                  <p:cNvGrpSpPr/>
                                  <p:nvPr/>
                                </p:nvGrpSpPr>
                                <p:grpSpPr>
                                  <a:xfrm>
                                    <a:off x="1983179" y="0"/>
                                    <a:ext cx="1602517" cy="1300138"/>
                                    <a:chOff x="11876" y="0"/>
                                    <a:chExt cx="1602517" cy="1300138"/>
                                  </a:xfrm>
                                </p:grpSpPr>
                                <p:cxnSp>
                                  <p:nvCxnSpPr>
                                    <p:cNvPr id="117" name="Straight Connector 116">
                                      <a:extLst>
                                        <a:ext uri="{FF2B5EF4-FFF2-40B4-BE49-F238E27FC236}">
                                          <a16:creationId xmlns:a16="http://schemas.microsoft.com/office/drawing/2014/main" id="{8507CDAA-ED21-45CA-A9F1-E315B43BF5CF}"/>
                                        </a:ext>
                                      </a:extLst>
                                    </p:cNvPr>
                                    <p:cNvCxnSpPr/>
                                    <p:nvPr/>
                                  </p:nvCxnSpPr>
                                  <p:spPr>
                                    <a:xfrm flipV="1">
                                      <a:off x="64273" y="217348"/>
                                      <a:ext cx="5938" cy="1082790"/>
                                    </a:xfrm>
                                    <a:prstGeom prst="line">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9" name="Block Arc 207">
                                      <a:extLst>
                                        <a:ext uri="{FF2B5EF4-FFF2-40B4-BE49-F238E27FC236}">
                                          <a16:creationId xmlns:a16="http://schemas.microsoft.com/office/drawing/2014/main" id="{E1B884A0-DF04-479E-BE81-04CD73233698}"/>
                                        </a:ext>
                                      </a:extLst>
                                    </p:cNvPr>
                                    <p:cNvSpPr/>
                                    <p:nvPr/>
                                  </p:nvSpPr>
                                  <p:spPr>
                                    <a:xfrm>
                                      <a:off x="11876" y="0"/>
                                      <a:ext cx="1602517" cy="1300138"/>
                                    </a:xfrm>
                                    <a:custGeom>
                                      <a:avLst/>
                                      <a:gdLst>
                                        <a:gd name="connsiteX0" fmla="*/ 1271161 w 2499360"/>
                                        <a:gd name="connsiteY0" fmla="*/ 151 h 2042160"/>
                                        <a:gd name="connsiteX1" fmla="*/ 2499297 w 2499360"/>
                                        <a:gd name="connsiteY1" fmla="*/ 1010795 h 2042160"/>
                                        <a:gd name="connsiteX2" fmla="*/ 1970980 w 2499360"/>
                                        <a:gd name="connsiteY2" fmla="*/ 1015143 h 2042160"/>
                                        <a:gd name="connsiteX3" fmla="*/ 1260046 w 2499360"/>
                                        <a:gd name="connsiteY3" fmla="*/ 528378 h 2042160"/>
                                        <a:gd name="connsiteX4" fmla="*/ 1271161 w 2499360"/>
                                        <a:gd name="connsiteY4" fmla="*/ 151 h 2042160"/>
                                        <a:gd name="connsiteX0" fmla="*/ 5177 w 1233313"/>
                                        <a:gd name="connsiteY0" fmla="*/ 0 h 1014992"/>
                                        <a:gd name="connsiteX1" fmla="*/ 1233313 w 1233313"/>
                                        <a:gd name="connsiteY1" fmla="*/ 1010644 h 1014992"/>
                                        <a:gd name="connsiteX2" fmla="*/ 704996 w 1233313"/>
                                        <a:gd name="connsiteY2" fmla="*/ 1014992 h 1014992"/>
                                        <a:gd name="connsiteX3" fmla="*/ 0 w 1233313"/>
                                        <a:gd name="connsiteY3" fmla="*/ 361973 h 1014992"/>
                                        <a:gd name="connsiteX4" fmla="*/ 5177 w 1233313"/>
                                        <a:gd name="connsiteY4" fmla="*/ 0 h 1014992"/>
                                        <a:gd name="connsiteX0" fmla="*/ 75176 w 1233313"/>
                                        <a:gd name="connsiteY0" fmla="*/ 0 h 1024352"/>
                                        <a:gd name="connsiteX1" fmla="*/ 1233313 w 1233313"/>
                                        <a:gd name="connsiteY1" fmla="*/ 1020004 h 1024352"/>
                                        <a:gd name="connsiteX2" fmla="*/ 704996 w 1233313"/>
                                        <a:gd name="connsiteY2" fmla="*/ 1024352 h 1024352"/>
                                        <a:gd name="connsiteX3" fmla="*/ 0 w 1233313"/>
                                        <a:gd name="connsiteY3" fmla="*/ 371333 h 1024352"/>
                                        <a:gd name="connsiteX4" fmla="*/ 75176 w 1233313"/>
                                        <a:gd name="connsiteY4" fmla="*/ 0 h 1024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313" h="1024352">
                                          <a:moveTo>
                                            <a:pt x="75176" y="0"/>
                                          </a:moveTo>
                                          <a:cubicBezTo>
                                            <a:pt x="751987" y="9507"/>
                                            <a:pt x="1226494" y="466946"/>
                                            <a:pt x="1233313" y="1020004"/>
                                          </a:cubicBezTo>
                                          <a:lnTo>
                                            <a:pt x="704996" y="1024352"/>
                                          </a:lnTo>
                                          <a:cubicBezTo>
                                            <a:pt x="700286" y="757302"/>
                                            <a:pt x="390929" y="375171"/>
                                            <a:pt x="0" y="371333"/>
                                          </a:cubicBezTo>
                                          <a:cubicBezTo>
                                            <a:pt x="3705" y="195257"/>
                                            <a:pt x="71471" y="176076"/>
                                            <a:pt x="75176" y="0"/>
                                          </a:cubicBezTo>
                                          <a:close/>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13" name="Text Box 540">
                                    <a:extLst>
                                      <a:ext uri="{FF2B5EF4-FFF2-40B4-BE49-F238E27FC236}">
                                        <a16:creationId xmlns:a16="http://schemas.microsoft.com/office/drawing/2014/main" id="{AA0453A5-B2A3-4726-A33A-A6039F8BFC50}"/>
                                      </a:ext>
                                    </a:extLst>
                                  </p:cNvPr>
                                  <p:cNvSpPr txBox="1"/>
                                  <p:nvPr/>
                                </p:nvSpPr>
                                <p:spPr>
                                  <a:xfrm>
                                    <a:off x="3277248" y="1021277"/>
                                    <a:ext cx="397823" cy="26125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r</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11" name="Text Box 541">
                                  <a:extLst>
                                    <a:ext uri="{FF2B5EF4-FFF2-40B4-BE49-F238E27FC236}">
                                      <a16:creationId xmlns:a16="http://schemas.microsoft.com/office/drawing/2014/main" id="{344E7DAD-419B-4CCB-9036-9DAEC038BDCE}"/>
                                    </a:ext>
                                  </a:extLst>
                                </p:cNvPr>
                                <p:cNvSpPr txBox="1"/>
                                <p:nvPr/>
                              </p:nvSpPr>
                              <p:spPr>
                                <a:xfrm>
                                  <a:off x="2008423" y="-141732"/>
                                  <a:ext cx="397754" cy="26119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dirty="0">
                                      <a:effectLst/>
                                      <a:latin typeface="Calibri" panose="020F0502020204030204" pitchFamily="34" charset="0"/>
                                      <a:ea typeface="Calibri" panose="020F0502020204030204" pitchFamily="34" charset="0"/>
                                      <a:cs typeface="Times New Roman" panose="02020603050405020304" pitchFamily="18" charset="0"/>
                                    </a:rPr>
                                    <a:t>r</a:t>
                                  </a:r>
                                  <a:r>
                                    <a:rPr lang="en-US" sz="1100" i="1"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08" name="Straight Arrow Connector 107">
                                <a:extLst>
                                  <a:ext uri="{FF2B5EF4-FFF2-40B4-BE49-F238E27FC236}">
                                    <a16:creationId xmlns:a16="http://schemas.microsoft.com/office/drawing/2014/main" id="{A6B18217-B405-4F32-9690-AC8BF4841CF3}"/>
                                  </a:ext>
                                </a:extLst>
                              </p:cNvPr>
                              <p:cNvCxnSpPr/>
                              <p:nvPr/>
                            </p:nvCxnSpPr>
                            <p:spPr>
                              <a:xfrm>
                                <a:off x="3271652" y="1317172"/>
                                <a:ext cx="322603"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664BF63-5126-45D8-81B4-174E34E12873}"/>
                                  </a:ext>
                                </a:extLst>
                              </p:cNvPr>
                              <p:cNvCxnSpPr/>
                              <p:nvPr/>
                            </p:nvCxnSpPr>
                            <p:spPr>
                              <a:xfrm flipV="1">
                                <a:off x="2079369" y="83449"/>
                                <a:ext cx="45719" cy="20682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92" name="Group 91">
                            <a:extLst>
                              <a:ext uri="{FF2B5EF4-FFF2-40B4-BE49-F238E27FC236}">
                                <a16:creationId xmlns:a16="http://schemas.microsoft.com/office/drawing/2014/main" id="{B1B89BC9-7E7A-4B57-9F1A-D27230E853F1}"/>
                              </a:ext>
                            </a:extLst>
                          </p:cNvPr>
                          <p:cNvGrpSpPr/>
                          <p:nvPr/>
                        </p:nvGrpSpPr>
                        <p:grpSpPr>
                          <a:xfrm>
                            <a:off x="1223158" y="23751"/>
                            <a:ext cx="890079" cy="617574"/>
                            <a:chOff x="0" y="0"/>
                            <a:chExt cx="890079" cy="617574"/>
                          </a:xfrm>
                        </p:grpSpPr>
                        <p:grpSp>
                          <p:nvGrpSpPr>
                            <p:cNvPr id="93" name="Group 92">
                              <a:extLst>
                                <a:ext uri="{FF2B5EF4-FFF2-40B4-BE49-F238E27FC236}">
                                  <a16:creationId xmlns:a16="http://schemas.microsoft.com/office/drawing/2014/main" id="{B430A4FB-035D-4613-A49E-7870D4AD5E06}"/>
                                </a:ext>
                              </a:extLst>
                            </p:cNvPr>
                            <p:cNvGrpSpPr/>
                            <p:nvPr/>
                          </p:nvGrpSpPr>
                          <p:grpSpPr>
                            <a:xfrm>
                              <a:off x="207818" y="10055"/>
                              <a:ext cx="454974" cy="503371"/>
                              <a:chOff x="0" y="-214587"/>
                              <a:chExt cx="454974" cy="503371"/>
                            </a:xfrm>
                          </p:grpSpPr>
                          <p:cxnSp>
                            <p:nvCxnSpPr>
                              <p:cNvPr id="99" name="Straight Arrow Connector 98">
                                <a:extLst>
                                  <a:ext uri="{FF2B5EF4-FFF2-40B4-BE49-F238E27FC236}">
                                    <a16:creationId xmlns:a16="http://schemas.microsoft.com/office/drawing/2014/main" id="{439FD5B3-9918-42A9-A65B-57E96D36C3B2}"/>
                                  </a:ext>
                                </a:extLst>
                              </p:cNvPr>
                              <p:cNvCxnSpPr/>
                              <p:nvPr/>
                            </p:nvCxnSpPr>
                            <p:spPr>
                              <a:xfrm flipV="1">
                                <a:off x="154380" y="98843"/>
                                <a:ext cx="300594" cy="12734"/>
                              </a:xfrm>
                              <a:prstGeom prst="straightConnector1">
                                <a:avLst/>
                              </a:prstGeom>
                              <a:ln w="63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45A564F5-A251-4995-AF92-1FC15A2562E2}"/>
                                  </a:ext>
                                </a:extLst>
                              </p:cNvPr>
                              <p:cNvGrpSpPr/>
                              <p:nvPr/>
                            </p:nvGrpSpPr>
                            <p:grpSpPr>
                              <a:xfrm>
                                <a:off x="0" y="-214587"/>
                                <a:ext cx="301625" cy="503371"/>
                                <a:chOff x="0" y="-214587"/>
                                <a:chExt cx="301625" cy="503371"/>
                              </a:xfrm>
                            </p:grpSpPr>
                            <p:grpSp>
                              <p:nvGrpSpPr>
                                <p:cNvPr id="101" name="Group 100">
                                  <a:extLst>
                                    <a:ext uri="{FF2B5EF4-FFF2-40B4-BE49-F238E27FC236}">
                                      <a16:creationId xmlns:a16="http://schemas.microsoft.com/office/drawing/2014/main" id="{59BBD179-42AE-40EC-AD20-06275006EBAD}"/>
                                    </a:ext>
                                  </a:extLst>
                                </p:cNvPr>
                                <p:cNvGrpSpPr/>
                                <p:nvPr/>
                              </p:nvGrpSpPr>
                              <p:grpSpPr>
                                <a:xfrm>
                                  <a:off x="0" y="0"/>
                                  <a:ext cx="301625" cy="288784"/>
                                  <a:chOff x="0" y="0"/>
                                  <a:chExt cx="301989" cy="383880"/>
                                </a:xfrm>
                              </p:grpSpPr>
                              <p:sp>
                                <p:nvSpPr>
                                  <p:cNvPr id="103" name="Arc 102">
                                    <a:extLst>
                                      <a:ext uri="{FF2B5EF4-FFF2-40B4-BE49-F238E27FC236}">
                                        <a16:creationId xmlns:a16="http://schemas.microsoft.com/office/drawing/2014/main" id="{3F0E8950-6155-42B7-B314-E6643D4151A0}"/>
                                      </a:ext>
                                    </a:extLst>
                                  </p:cNvPr>
                                  <p:cNvSpPr/>
                                  <p:nvPr/>
                                </p:nvSpPr>
                                <p:spPr>
                                  <a:xfrm>
                                    <a:off x="0" y="0"/>
                                    <a:ext cx="197386" cy="226786"/>
                                  </a:xfrm>
                                  <a:prstGeom prst="arc">
                                    <a:avLst>
                                      <a:gd name="adj1" fmla="val 4689900"/>
                                      <a:gd name="adj2" fmla="val 17384665"/>
                                    </a:avLst>
                                  </a:prstGeom>
                                  <a:ln w="6350">
                                    <a:solidFill>
                                      <a:srgbClr val="0070C0"/>
                                    </a:solidFill>
                                    <a:tailEnd type="arrow"/>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4" name="Arc 103">
                                    <a:extLst>
                                      <a:ext uri="{FF2B5EF4-FFF2-40B4-BE49-F238E27FC236}">
                                        <a16:creationId xmlns:a16="http://schemas.microsoft.com/office/drawing/2014/main" id="{D7E585CD-48AC-40C4-B6BC-72D792171B01}"/>
                                      </a:ext>
                                    </a:extLst>
                                  </p:cNvPr>
                                  <p:cNvSpPr/>
                                  <p:nvPr/>
                                </p:nvSpPr>
                                <p:spPr>
                                  <a:xfrm rot="14890657">
                                    <a:off x="31563" y="113455"/>
                                    <a:ext cx="324533" cy="216318"/>
                                  </a:xfrm>
                                  <a:prstGeom prst="arc">
                                    <a:avLst>
                                      <a:gd name="adj1" fmla="val 8417163"/>
                                      <a:gd name="adj2" fmla="val 16278438"/>
                                    </a:avLst>
                                  </a:prstGeom>
                                  <a:ln w="6350">
                                    <a:solidFill>
                                      <a:srgbClr val="0070C0"/>
                                    </a:solidFill>
                                    <a:headEnd type="arrow"/>
                                    <a:tailEnd type="none"/>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02" name="Straight Arrow Connector 101">
                                  <a:extLst>
                                    <a:ext uri="{FF2B5EF4-FFF2-40B4-BE49-F238E27FC236}">
                                      <a16:creationId xmlns:a16="http://schemas.microsoft.com/office/drawing/2014/main" id="{CCF81A19-132C-42EE-85DE-B50999613DBB}"/>
                                    </a:ext>
                                  </a:extLst>
                                </p:cNvPr>
                                <p:cNvCxnSpPr/>
                                <p:nvPr/>
                              </p:nvCxnSpPr>
                              <p:spPr>
                                <a:xfrm flipV="1">
                                  <a:off x="157546" y="-214587"/>
                                  <a:ext cx="16441" cy="328393"/>
                                </a:xfrm>
                                <a:prstGeom prst="straightConnector1">
                                  <a:avLst/>
                                </a:prstGeom>
                                <a:ln w="63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94" name="Group 93">
                              <a:extLst>
                                <a:ext uri="{FF2B5EF4-FFF2-40B4-BE49-F238E27FC236}">
                                  <a16:creationId xmlns:a16="http://schemas.microsoft.com/office/drawing/2014/main" id="{9AE203D1-C279-4C93-A191-48085B88477C}"/>
                                </a:ext>
                              </a:extLst>
                            </p:cNvPr>
                            <p:cNvGrpSpPr/>
                            <p:nvPr/>
                          </p:nvGrpSpPr>
                          <p:grpSpPr>
                            <a:xfrm>
                              <a:off x="0" y="0"/>
                              <a:ext cx="890079" cy="617574"/>
                              <a:chOff x="0" y="0"/>
                              <a:chExt cx="890079" cy="617574"/>
                            </a:xfrm>
                          </p:grpSpPr>
                          <p:grpSp>
                            <p:nvGrpSpPr>
                              <p:cNvPr id="95" name="Group 94">
                                <a:extLst>
                                  <a:ext uri="{FF2B5EF4-FFF2-40B4-BE49-F238E27FC236}">
                                    <a16:creationId xmlns:a16="http://schemas.microsoft.com/office/drawing/2014/main" id="{3A478F32-0496-483C-90B8-50FC6985536B}"/>
                                  </a:ext>
                                </a:extLst>
                              </p:cNvPr>
                              <p:cNvGrpSpPr/>
                              <p:nvPr/>
                            </p:nvGrpSpPr>
                            <p:grpSpPr>
                              <a:xfrm>
                                <a:off x="0" y="0"/>
                                <a:ext cx="821444" cy="617574"/>
                                <a:chOff x="0" y="0"/>
                                <a:chExt cx="821444" cy="617574"/>
                              </a:xfrm>
                            </p:grpSpPr>
                            <p:sp>
                              <p:nvSpPr>
                                <p:cNvPr id="97" name="Text Box 554">
                                  <a:extLst>
                                    <a:ext uri="{FF2B5EF4-FFF2-40B4-BE49-F238E27FC236}">
                                      <a16:creationId xmlns:a16="http://schemas.microsoft.com/office/drawing/2014/main" id="{9F199DE8-F680-4AB4-B45B-6076E51FEA80}"/>
                                    </a:ext>
                                  </a:extLst>
                                </p:cNvPr>
                                <p:cNvSpPr txBox="1"/>
                                <p:nvPr/>
                              </p:nvSpPr>
                              <p:spPr>
                                <a:xfrm>
                                  <a:off x="0" y="0"/>
                                  <a:ext cx="397719" cy="2611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M</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8" name="Text Box 555">
                                  <a:extLst>
                                    <a:ext uri="{FF2B5EF4-FFF2-40B4-BE49-F238E27FC236}">
                                      <a16:creationId xmlns:a16="http://schemas.microsoft.com/office/drawing/2014/main" id="{2AD51E24-BB52-47FF-B0B3-5AA40C9469E5}"/>
                                    </a:ext>
                                  </a:extLst>
                                </p:cNvPr>
                                <p:cNvSpPr txBox="1"/>
                                <p:nvPr/>
                              </p:nvSpPr>
                              <p:spPr>
                                <a:xfrm>
                                  <a:off x="423725" y="356459"/>
                                  <a:ext cx="397719" cy="2611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M</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nz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96" name="Text Box 556">
                                <a:extLst>
                                  <a:ext uri="{FF2B5EF4-FFF2-40B4-BE49-F238E27FC236}">
                                    <a16:creationId xmlns:a16="http://schemas.microsoft.com/office/drawing/2014/main" id="{8214A091-442B-47C5-B7BA-39765311237D}"/>
                                  </a:ext>
                                </a:extLst>
                              </p:cNvPr>
                              <p:cNvSpPr txBox="1"/>
                              <p:nvPr/>
                            </p:nvSpPr>
                            <p:spPr>
                              <a:xfrm>
                                <a:off x="550032" y="154572"/>
                                <a:ext cx="340047" cy="31074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F</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nx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grpSp>
                  <p:cxnSp>
                    <p:nvCxnSpPr>
                      <p:cNvPr id="88" name="Straight Arrow Connector 87">
                        <a:extLst>
                          <a:ext uri="{FF2B5EF4-FFF2-40B4-BE49-F238E27FC236}">
                            <a16:creationId xmlns:a16="http://schemas.microsoft.com/office/drawing/2014/main" id="{86AEBCE3-CD6B-4107-AF3F-DFF8B0674638}"/>
                          </a:ext>
                        </a:extLst>
                      </p:cNvPr>
                      <p:cNvCxnSpPr/>
                      <p:nvPr/>
                    </p:nvCxnSpPr>
                    <p:spPr>
                      <a:xfrm flipV="1">
                        <a:off x="1595438" y="352425"/>
                        <a:ext cx="228600" cy="160972"/>
                      </a:xfrm>
                      <a:prstGeom prst="straightConnector1">
                        <a:avLst/>
                      </a:prstGeom>
                      <a:ln w="63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6" name="Text Box 612">
                      <a:extLst>
                        <a:ext uri="{FF2B5EF4-FFF2-40B4-BE49-F238E27FC236}">
                          <a16:creationId xmlns:a16="http://schemas.microsoft.com/office/drawing/2014/main" id="{AD1F4846-FDA2-490A-A9AE-87A23FE13F6C}"/>
                        </a:ext>
                      </a:extLst>
                    </p:cNvPr>
                    <p:cNvSpPr txBox="1"/>
                    <p:nvPr/>
                  </p:nvSpPr>
                  <p:spPr>
                    <a:xfrm>
                      <a:off x="1666875" y="133350"/>
                      <a:ext cx="397719" cy="26106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F</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 name="Group 3">
                    <a:extLst>
                      <a:ext uri="{FF2B5EF4-FFF2-40B4-BE49-F238E27FC236}">
                        <a16:creationId xmlns:a16="http://schemas.microsoft.com/office/drawing/2014/main" id="{6208CE5F-D0D5-44BA-9129-BD0D13B7229F}"/>
                      </a:ext>
                    </a:extLst>
                  </p:cNvPr>
                  <p:cNvGrpSpPr/>
                  <p:nvPr/>
                </p:nvGrpSpPr>
                <p:grpSpPr>
                  <a:xfrm rot="21212740">
                    <a:off x="7558251" y="2047605"/>
                    <a:ext cx="619956" cy="86515"/>
                    <a:chOff x="7631602" y="5816349"/>
                    <a:chExt cx="656344" cy="103174"/>
                  </a:xfrm>
                </p:grpSpPr>
                <p:sp>
                  <p:nvSpPr>
                    <p:cNvPr id="80" name="Oval 79">
                      <a:extLst>
                        <a:ext uri="{FF2B5EF4-FFF2-40B4-BE49-F238E27FC236}">
                          <a16:creationId xmlns:a16="http://schemas.microsoft.com/office/drawing/2014/main" id="{786BFC9F-5AAF-4462-96A1-3443472BB0C8}"/>
                        </a:ext>
                      </a:extLst>
                    </p:cNvPr>
                    <p:cNvSpPr/>
                    <p:nvPr/>
                  </p:nvSpPr>
                  <p:spPr>
                    <a:xfrm rot="2800780">
                      <a:off x="7908187" y="5539764"/>
                      <a:ext cx="103174" cy="656344"/>
                    </a:xfrm>
                    <a:prstGeom prst="ellipse">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Oval 50">
                      <a:extLst>
                        <a:ext uri="{FF2B5EF4-FFF2-40B4-BE49-F238E27FC236}">
                          <a16:creationId xmlns:a16="http://schemas.microsoft.com/office/drawing/2014/main" id="{32A0E75E-0E58-44DD-8ABF-8AD0BEAB4118}"/>
                        </a:ext>
                      </a:extLst>
                    </p:cNvPr>
                    <p:cNvSpPr/>
                    <p:nvPr/>
                  </p:nvSpPr>
                  <p:spPr>
                    <a:xfrm rot="2790550">
                      <a:off x="7926517" y="5594749"/>
                      <a:ext cx="63846" cy="557713"/>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2" name="Group 11">
                    <a:extLst>
                      <a:ext uri="{FF2B5EF4-FFF2-40B4-BE49-F238E27FC236}">
                        <a16:creationId xmlns:a16="http://schemas.microsoft.com/office/drawing/2014/main" id="{FF0428BB-0156-4FEB-AEBF-A6F14957C966}"/>
                      </a:ext>
                    </a:extLst>
                  </p:cNvPr>
                  <p:cNvGrpSpPr/>
                  <p:nvPr/>
                </p:nvGrpSpPr>
                <p:grpSpPr>
                  <a:xfrm rot="820299">
                    <a:off x="8069644" y="2014289"/>
                    <a:ext cx="104917" cy="656344"/>
                    <a:chOff x="7733523" y="3683531"/>
                    <a:chExt cx="104917" cy="656344"/>
                  </a:xfrm>
                </p:grpSpPr>
                <p:sp>
                  <p:nvSpPr>
                    <p:cNvPr id="61" name="Oval 60">
                      <a:extLst>
                        <a:ext uri="{FF2B5EF4-FFF2-40B4-BE49-F238E27FC236}">
                          <a16:creationId xmlns:a16="http://schemas.microsoft.com/office/drawing/2014/main" id="{9C3DA438-FE16-4858-875B-404CABDEA008}"/>
                        </a:ext>
                      </a:extLst>
                    </p:cNvPr>
                    <p:cNvSpPr/>
                    <p:nvPr/>
                  </p:nvSpPr>
                  <p:spPr>
                    <a:xfrm rot="2413520">
                      <a:off x="7733523" y="3683531"/>
                      <a:ext cx="104917" cy="656344"/>
                    </a:xfrm>
                    <a:prstGeom prst="ellipse">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Oval 61">
                      <a:extLst>
                        <a:ext uri="{FF2B5EF4-FFF2-40B4-BE49-F238E27FC236}">
                          <a16:creationId xmlns:a16="http://schemas.microsoft.com/office/drawing/2014/main" id="{C0FA8708-5631-43AC-9F80-654F0E617E0D}"/>
                        </a:ext>
                      </a:extLst>
                    </p:cNvPr>
                    <p:cNvSpPr/>
                    <p:nvPr/>
                  </p:nvSpPr>
                  <p:spPr>
                    <a:xfrm rot="2403290">
                      <a:off x="7760920" y="3732846"/>
                      <a:ext cx="64925" cy="557713"/>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4" name="Group 63">
                    <a:extLst>
                      <a:ext uri="{FF2B5EF4-FFF2-40B4-BE49-F238E27FC236}">
                        <a16:creationId xmlns:a16="http://schemas.microsoft.com/office/drawing/2014/main" id="{A3D7380E-E70B-405E-8F86-478B0EC0C822}"/>
                      </a:ext>
                    </a:extLst>
                  </p:cNvPr>
                  <p:cNvGrpSpPr/>
                  <p:nvPr/>
                </p:nvGrpSpPr>
                <p:grpSpPr>
                  <a:xfrm rot="19848304">
                    <a:off x="7248380" y="1621593"/>
                    <a:ext cx="177950" cy="484281"/>
                    <a:chOff x="7733523" y="3683531"/>
                    <a:chExt cx="104917" cy="656344"/>
                  </a:xfrm>
                </p:grpSpPr>
                <p:sp>
                  <p:nvSpPr>
                    <p:cNvPr id="65" name="Oval 64">
                      <a:extLst>
                        <a:ext uri="{FF2B5EF4-FFF2-40B4-BE49-F238E27FC236}">
                          <a16:creationId xmlns:a16="http://schemas.microsoft.com/office/drawing/2014/main" id="{032A060F-EBEE-4DEA-B58D-356E538CD0C3}"/>
                        </a:ext>
                      </a:extLst>
                    </p:cNvPr>
                    <p:cNvSpPr/>
                    <p:nvPr/>
                  </p:nvSpPr>
                  <p:spPr>
                    <a:xfrm rot="2413520">
                      <a:off x="7733523" y="3683531"/>
                      <a:ext cx="104917" cy="656344"/>
                    </a:xfrm>
                    <a:prstGeom prst="ellipse">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a:extLst>
                        <a:ext uri="{FF2B5EF4-FFF2-40B4-BE49-F238E27FC236}">
                          <a16:creationId xmlns:a16="http://schemas.microsoft.com/office/drawing/2014/main" id="{5A94A412-315F-4454-B874-0AD6CD2F9715}"/>
                        </a:ext>
                      </a:extLst>
                    </p:cNvPr>
                    <p:cNvSpPr/>
                    <p:nvPr/>
                  </p:nvSpPr>
                  <p:spPr>
                    <a:xfrm rot="2403290">
                      <a:off x="7750236" y="3734067"/>
                      <a:ext cx="74700" cy="5577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7" name="Group 66">
                    <a:extLst>
                      <a:ext uri="{FF2B5EF4-FFF2-40B4-BE49-F238E27FC236}">
                        <a16:creationId xmlns:a16="http://schemas.microsoft.com/office/drawing/2014/main" id="{A8722060-75FD-4049-91D9-2F0134337DD0}"/>
                      </a:ext>
                    </a:extLst>
                  </p:cNvPr>
                  <p:cNvGrpSpPr/>
                  <p:nvPr/>
                </p:nvGrpSpPr>
                <p:grpSpPr>
                  <a:xfrm rot="2998429">
                    <a:off x="8258159" y="2555889"/>
                    <a:ext cx="128986" cy="694015"/>
                    <a:chOff x="7733382" y="3687656"/>
                    <a:chExt cx="113289" cy="652485"/>
                  </a:xfrm>
                </p:grpSpPr>
                <p:sp>
                  <p:nvSpPr>
                    <p:cNvPr id="68" name="Oval 67">
                      <a:extLst>
                        <a:ext uri="{FF2B5EF4-FFF2-40B4-BE49-F238E27FC236}">
                          <a16:creationId xmlns:a16="http://schemas.microsoft.com/office/drawing/2014/main" id="{FE21AB18-5646-4926-80BC-C0EE2A03581E}"/>
                        </a:ext>
                      </a:extLst>
                    </p:cNvPr>
                    <p:cNvSpPr/>
                    <p:nvPr/>
                  </p:nvSpPr>
                  <p:spPr>
                    <a:xfrm rot="2413520">
                      <a:off x="7733382" y="3687656"/>
                      <a:ext cx="113289" cy="652485"/>
                    </a:xfrm>
                    <a:prstGeom prst="ellipse">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Oval 68">
                      <a:extLst>
                        <a:ext uri="{FF2B5EF4-FFF2-40B4-BE49-F238E27FC236}">
                          <a16:creationId xmlns:a16="http://schemas.microsoft.com/office/drawing/2014/main" id="{5C19FEBA-242D-4DE8-B341-E371F0F8B114}"/>
                        </a:ext>
                      </a:extLst>
                    </p:cNvPr>
                    <p:cNvSpPr/>
                    <p:nvPr/>
                  </p:nvSpPr>
                  <p:spPr>
                    <a:xfrm rot="2403290">
                      <a:off x="7768006" y="3737635"/>
                      <a:ext cx="70111" cy="5321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1" name="Group 70">
                    <a:extLst>
                      <a:ext uri="{FF2B5EF4-FFF2-40B4-BE49-F238E27FC236}">
                        <a16:creationId xmlns:a16="http://schemas.microsoft.com/office/drawing/2014/main" id="{F28FBEC0-DBAC-4346-A7F2-10C04463AFFD}"/>
                      </a:ext>
                    </a:extLst>
                  </p:cNvPr>
                  <p:cNvGrpSpPr/>
                  <p:nvPr/>
                </p:nvGrpSpPr>
                <p:grpSpPr>
                  <a:xfrm rot="20308909">
                    <a:off x="7344134" y="1895931"/>
                    <a:ext cx="540319" cy="85907"/>
                    <a:chOff x="7631602" y="5816349"/>
                    <a:chExt cx="656344" cy="103174"/>
                  </a:xfrm>
                </p:grpSpPr>
                <p:sp>
                  <p:nvSpPr>
                    <p:cNvPr id="72" name="Oval 71">
                      <a:extLst>
                        <a:ext uri="{FF2B5EF4-FFF2-40B4-BE49-F238E27FC236}">
                          <a16:creationId xmlns:a16="http://schemas.microsoft.com/office/drawing/2014/main" id="{BF4148C4-FD5E-49F9-ABAA-88BA5E1D8BDC}"/>
                        </a:ext>
                      </a:extLst>
                    </p:cNvPr>
                    <p:cNvSpPr/>
                    <p:nvPr/>
                  </p:nvSpPr>
                  <p:spPr>
                    <a:xfrm rot="2800780">
                      <a:off x="7908187" y="5539764"/>
                      <a:ext cx="103174" cy="656344"/>
                    </a:xfrm>
                    <a:prstGeom prst="ellipse">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3" name="Oval 72">
                      <a:extLst>
                        <a:ext uri="{FF2B5EF4-FFF2-40B4-BE49-F238E27FC236}">
                          <a16:creationId xmlns:a16="http://schemas.microsoft.com/office/drawing/2014/main" id="{DA987A4D-7651-48D2-A038-3C0D958B355A}"/>
                        </a:ext>
                      </a:extLst>
                    </p:cNvPr>
                    <p:cNvSpPr/>
                    <p:nvPr/>
                  </p:nvSpPr>
                  <p:spPr>
                    <a:xfrm rot="2790550">
                      <a:off x="7926517" y="5594749"/>
                      <a:ext cx="63846" cy="557713"/>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cxnSp>
              <p:nvCxnSpPr>
                <p:cNvPr id="16" name="Straight Arrow Connector 15">
                  <a:extLst>
                    <a:ext uri="{FF2B5EF4-FFF2-40B4-BE49-F238E27FC236}">
                      <a16:creationId xmlns:a16="http://schemas.microsoft.com/office/drawing/2014/main" id="{7C34FF00-C8EA-4009-9289-748E863B5410}"/>
                    </a:ext>
                  </a:extLst>
                </p:cNvPr>
                <p:cNvCxnSpPr>
                  <a:cxnSpLocks/>
                </p:cNvCxnSpPr>
                <p:nvPr/>
              </p:nvCxnSpPr>
              <p:spPr>
                <a:xfrm flipV="1">
                  <a:off x="7128948" y="2078180"/>
                  <a:ext cx="760011" cy="824530"/>
                </a:xfrm>
                <a:prstGeom prst="straightConnector1">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Arc 19">
                  <a:extLst>
                    <a:ext uri="{FF2B5EF4-FFF2-40B4-BE49-F238E27FC236}">
                      <a16:creationId xmlns:a16="http://schemas.microsoft.com/office/drawing/2014/main" id="{83B1B2E8-0C5A-435C-968F-290DCBBDBE13}"/>
                    </a:ext>
                  </a:extLst>
                </p:cNvPr>
                <p:cNvSpPr/>
                <p:nvPr/>
              </p:nvSpPr>
              <p:spPr>
                <a:xfrm>
                  <a:off x="5913120" y="1803480"/>
                  <a:ext cx="2403335" cy="2134405"/>
                </a:xfrm>
                <a:prstGeom prst="arc">
                  <a:avLst>
                    <a:gd name="adj1" fmla="val 16200000"/>
                    <a:gd name="adj2" fmla="val 131121"/>
                  </a:avLst>
                </a:prstGeom>
                <a:ln>
                  <a:prstDash val="dash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24" name="Straight Arrow Connector 23">
                <a:extLst>
                  <a:ext uri="{FF2B5EF4-FFF2-40B4-BE49-F238E27FC236}">
                    <a16:creationId xmlns:a16="http://schemas.microsoft.com/office/drawing/2014/main" id="{584B43F0-AEE6-46D7-9BA1-834B3EF3FBE0}"/>
                  </a:ext>
                </a:extLst>
              </p:cNvPr>
              <p:cNvCxnSpPr>
                <a:cxnSpLocks/>
                <a:endCxn id="20" idx="2"/>
              </p:cNvCxnSpPr>
              <p:nvPr/>
            </p:nvCxnSpPr>
            <p:spPr>
              <a:xfrm>
                <a:off x="7125678" y="2902709"/>
                <a:ext cx="1189669" cy="13787"/>
              </a:xfrm>
              <a:prstGeom prst="straightConnector1">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grpSp>
        <p:nvGrpSpPr>
          <p:cNvPr id="125" name="Group 124">
            <a:extLst>
              <a:ext uri="{FF2B5EF4-FFF2-40B4-BE49-F238E27FC236}">
                <a16:creationId xmlns:a16="http://schemas.microsoft.com/office/drawing/2014/main" id="{83127410-461C-4AC9-8341-541DEF078A73}"/>
              </a:ext>
            </a:extLst>
          </p:cNvPr>
          <p:cNvGrpSpPr/>
          <p:nvPr/>
        </p:nvGrpSpPr>
        <p:grpSpPr>
          <a:xfrm>
            <a:off x="5126152" y="3219488"/>
            <a:ext cx="3888308" cy="1741132"/>
            <a:chOff x="0" y="0"/>
            <a:chExt cx="3275966" cy="1346203"/>
          </a:xfrm>
        </p:grpSpPr>
        <p:grpSp>
          <p:nvGrpSpPr>
            <p:cNvPr id="126" name="Group 125">
              <a:extLst>
                <a:ext uri="{FF2B5EF4-FFF2-40B4-BE49-F238E27FC236}">
                  <a16:creationId xmlns:a16="http://schemas.microsoft.com/office/drawing/2014/main" id="{D83E456D-33EA-4C6E-944E-8D527CA4FA1B}"/>
                </a:ext>
              </a:extLst>
            </p:cNvPr>
            <p:cNvGrpSpPr/>
            <p:nvPr/>
          </p:nvGrpSpPr>
          <p:grpSpPr>
            <a:xfrm>
              <a:off x="0" y="0"/>
              <a:ext cx="3275966" cy="1346203"/>
              <a:chOff x="0" y="0"/>
              <a:chExt cx="3275966" cy="1346203"/>
            </a:xfrm>
          </p:grpSpPr>
          <p:grpSp>
            <p:nvGrpSpPr>
              <p:cNvPr id="130" name="Group 129">
                <a:extLst>
                  <a:ext uri="{FF2B5EF4-FFF2-40B4-BE49-F238E27FC236}">
                    <a16:creationId xmlns:a16="http://schemas.microsoft.com/office/drawing/2014/main" id="{BBE61DF3-2FAD-4CF4-9089-5985A22D544B}"/>
                  </a:ext>
                </a:extLst>
              </p:cNvPr>
              <p:cNvGrpSpPr/>
              <p:nvPr/>
            </p:nvGrpSpPr>
            <p:grpSpPr>
              <a:xfrm>
                <a:off x="0" y="0"/>
                <a:ext cx="3275966" cy="1346203"/>
                <a:chOff x="0" y="0"/>
                <a:chExt cx="3275966" cy="1346203"/>
              </a:xfrm>
            </p:grpSpPr>
            <p:sp>
              <p:nvSpPr>
                <p:cNvPr id="135" name="Oval 134">
                  <a:extLst>
                    <a:ext uri="{FF2B5EF4-FFF2-40B4-BE49-F238E27FC236}">
                      <a16:creationId xmlns:a16="http://schemas.microsoft.com/office/drawing/2014/main" id="{428261C3-38BE-41BB-8AA8-663276637A06}"/>
                    </a:ext>
                  </a:extLst>
                </p:cNvPr>
                <p:cNvSpPr/>
                <p:nvPr/>
              </p:nvSpPr>
              <p:spPr>
                <a:xfrm>
                  <a:off x="1761720" y="257727"/>
                  <a:ext cx="538123" cy="554558"/>
                </a:xfrm>
                <a:prstGeom prst="ellipse">
                  <a:avLst/>
                </a:prstGeom>
                <a:pattFill prst="pct5">
                  <a:fgClr>
                    <a:schemeClr val="tx1"/>
                  </a:fgClr>
                  <a:bgClr>
                    <a:schemeClr val="bg1"/>
                  </a:bgClr>
                </a:patt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36" name="Group 135">
                  <a:extLst>
                    <a:ext uri="{FF2B5EF4-FFF2-40B4-BE49-F238E27FC236}">
                      <a16:creationId xmlns:a16="http://schemas.microsoft.com/office/drawing/2014/main" id="{6FB654EC-7DCC-41B6-B9D6-BA85527F8090}"/>
                    </a:ext>
                  </a:extLst>
                </p:cNvPr>
                <p:cNvGrpSpPr/>
                <p:nvPr/>
              </p:nvGrpSpPr>
              <p:grpSpPr>
                <a:xfrm>
                  <a:off x="0" y="0"/>
                  <a:ext cx="3275966" cy="1346203"/>
                  <a:chOff x="0" y="0"/>
                  <a:chExt cx="3275966" cy="1346203"/>
                </a:xfrm>
              </p:grpSpPr>
              <p:sp>
                <p:nvSpPr>
                  <p:cNvPr id="137" name="Oval 136">
                    <a:extLst>
                      <a:ext uri="{FF2B5EF4-FFF2-40B4-BE49-F238E27FC236}">
                        <a16:creationId xmlns:a16="http://schemas.microsoft.com/office/drawing/2014/main" id="{A338D961-27EB-4FB0-948A-958824F1032E}"/>
                      </a:ext>
                    </a:extLst>
                  </p:cNvPr>
                  <p:cNvSpPr/>
                  <p:nvPr/>
                </p:nvSpPr>
                <p:spPr>
                  <a:xfrm>
                    <a:off x="1818208" y="318360"/>
                    <a:ext cx="427357" cy="43716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38" name="Group 137">
                    <a:extLst>
                      <a:ext uri="{FF2B5EF4-FFF2-40B4-BE49-F238E27FC236}">
                        <a16:creationId xmlns:a16="http://schemas.microsoft.com/office/drawing/2014/main" id="{A4C3D1F7-A35D-42A8-A0D3-B04D1BCEAB84}"/>
                      </a:ext>
                    </a:extLst>
                  </p:cNvPr>
                  <p:cNvGrpSpPr/>
                  <p:nvPr/>
                </p:nvGrpSpPr>
                <p:grpSpPr>
                  <a:xfrm>
                    <a:off x="0" y="0"/>
                    <a:ext cx="3275966" cy="1346203"/>
                    <a:chOff x="0" y="0"/>
                    <a:chExt cx="3275966" cy="1346838"/>
                  </a:xfrm>
                </p:grpSpPr>
                <p:grpSp>
                  <p:nvGrpSpPr>
                    <p:cNvPr id="139" name="Group 138">
                      <a:extLst>
                        <a:ext uri="{FF2B5EF4-FFF2-40B4-BE49-F238E27FC236}">
                          <a16:creationId xmlns:a16="http://schemas.microsoft.com/office/drawing/2014/main" id="{B62DD934-E218-41F5-A238-8BD9A993A485}"/>
                        </a:ext>
                      </a:extLst>
                    </p:cNvPr>
                    <p:cNvGrpSpPr/>
                    <p:nvPr/>
                  </p:nvGrpSpPr>
                  <p:grpSpPr>
                    <a:xfrm>
                      <a:off x="0" y="0"/>
                      <a:ext cx="3275966" cy="1346838"/>
                      <a:chOff x="0" y="0"/>
                      <a:chExt cx="3275966" cy="1346838"/>
                    </a:xfrm>
                  </p:grpSpPr>
                  <p:grpSp>
                    <p:nvGrpSpPr>
                      <p:cNvPr id="141" name="Group 140">
                        <a:extLst>
                          <a:ext uri="{FF2B5EF4-FFF2-40B4-BE49-F238E27FC236}">
                            <a16:creationId xmlns:a16="http://schemas.microsoft.com/office/drawing/2014/main" id="{9CC89D8D-36B2-4F78-AC94-9FD7CECAB983}"/>
                          </a:ext>
                        </a:extLst>
                      </p:cNvPr>
                      <p:cNvGrpSpPr/>
                      <p:nvPr/>
                    </p:nvGrpSpPr>
                    <p:grpSpPr>
                      <a:xfrm>
                        <a:off x="0" y="0"/>
                        <a:ext cx="3275966" cy="1346838"/>
                        <a:chOff x="0" y="0"/>
                        <a:chExt cx="3275966" cy="1346838"/>
                      </a:xfrm>
                    </p:grpSpPr>
                    <p:grpSp>
                      <p:nvGrpSpPr>
                        <p:cNvPr id="143" name="Group 142">
                          <a:extLst>
                            <a:ext uri="{FF2B5EF4-FFF2-40B4-BE49-F238E27FC236}">
                              <a16:creationId xmlns:a16="http://schemas.microsoft.com/office/drawing/2014/main" id="{B3B8F0AD-BC9E-4EAB-950C-A7211D68340D}"/>
                            </a:ext>
                          </a:extLst>
                        </p:cNvPr>
                        <p:cNvGrpSpPr/>
                        <p:nvPr/>
                      </p:nvGrpSpPr>
                      <p:grpSpPr>
                        <a:xfrm>
                          <a:off x="0" y="0"/>
                          <a:ext cx="3275966" cy="1346838"/>
                          <a:chOff x="0" y="0"/>
                          <a:chExt cx="3275966" cy="1346838"/>
                        </a:xfrm>
                      </p:grpSpPr>
                      <p:grpSp>
                        <p:nvGrpSpPr>
                          <p:cNvPr id="145" name="Group 144">
                            <a:extLst>
                              <a:ext uri="{FF2B5EF4-FFF2-40B4-BE49-F238E27FC236}">
                                <a16:creationId xmlns:a16="http://schemas.microsoft.com/office/drawing/2014/main" id="{B166C38E-2BA5-4021-A6CC-3758A2382930}"/>
                              </a:ext>
                            </a:extLst>
                          </p:cNvPr>
                          <p:cNvGrpSpPr/>
                          <p:nvPr/>
                        </p:nvGrpSpPr>
                        <p:grpSpPr>
                          <a:xfrm>
                            <a:off x="0" y="0"/>
                            <a:ext cx="3275966" cy="1346838"/>
                            <a:chOff x="0" y="0"/>
                            <a:chExt cx="3275966" cy="1346838"/>
                          </a:xfrm>
                        </p:grpSpPr>
                        <p:grpSp>
                          <p:nvGrpSpPr>
                            <p:cNvPr id="147" name="Group 146">
                              <a:extLst>
                                <a:ext uri="{FF2B5EF4-FFF2-40B4-BE49-F238E27FC236}">
                                  <a16:creationId xmlns:a16="http://schemas.microsoft.com/office/drawing/2014/main" id="{8E8CFD30-4494-4869-A2E3-251029F82438}"/>
                                </a:ext>
                              </a:extLst>
                            </p:cNvPr>
                            <p:cNvGrpSpPr/>
                            <p:nvPr/>
                          </p:nvGrpSpPr>
                          <p:grpSpPr>
                            <a:xfrm>
                              <a:off x="0" y="0"/>
                              <a:ext cx="3275966" cy="1346838"/>
                              <a:chOff x="0" y="0"/>
                              <a:chExt cx="3275966" cy="1346838"/>
                            </a:xfrm>
                          </p:grpSpPr>
                          <p:grpSp>
                            <p:nvGrpSpPr>
                              <p:cNvPr id="149" name="Group 148">
                                <a:extLst>
                                  <a:ext uri="{FF2B5EF4-FFF2-40B4-BE49-F238E27FC236}">
                                    <a16:creationId xmlns:a16="http://schemas.microsoft.com/office/drawing/2014/main" id="{E3B8EAE1-DE1B-4CE3-A0B0-17E72871C77E}"/>
                                  </a:ext>
                                </a:extLst>
                              </p:cNvPr>
                              <p:cNvGrpSpPr/>
                              <p:nvPr/>
                            </p:nvGrpSpPr>
                            <p:grpSpPr>
                              <a:xfrm>
                                <a:off x="0" y="0"/>
                                <a:ext cx="3275966" cy="1346838"/>
                                <a:chOff x="0" y="0"/>
                                <a:chExt cx="3275966" cy="1346838"/>
                              </a:xfrm>
                            </p:grpSpPr>
                            <p:grpSp>
                              <p:nvGrpSpPr>
                                <p:cNvPr id="151" name="Group 150">
                                  <a:extLst>
                                    <a:ext uri="{FF2B5EF4-FFF2-40B4-BE49-F238E27FC236}">
                                      <a16:creationId xmlns:a16="http://schemas.microsoft.com/office/drawing/2014/main" id="{D9E8F67A-0BEE-4212-AA77-A2D223A93FC7}"/>
                                    </a:ext>
                                  </a:extLst>
                                </p:cNvPr>
                                <p:cNvGrpSpPr/>
                                <p:nvPr/>
                              </p:nvGrpSpPr>
                              <p:grpSpPr>
                                <a:xfrm>
                                  <a:off x="0" y="0"/>
                                  <a:ext cx="3275966" cy="1346838"/>
                                  <a:chOff x="0" y="0"/>
                                  <a:chExt cx="3275966" cy="1346838"/>
                                </a:xfrm>
                              </p:grpSpPr>
                              <p:grpSp>
                                <p:nvGrpSpPr>
                                  <p:cNvPr id="153" name="Group 152">
                                    <a:extLst>
                                      <a:ext uri="{FF2B5EF4-FFF2-40B4-BE49-F238E27FC236}">
                                        <a16:creationId xmlns:a16="http://schemas.microsoft.com/office/drawing/2014/main" id="{19BC5D67-9F47-4C1F-8B56-02FDFAB5B571}"/>
                                      </a:ext>
                                    </a:extLst>
                                  </p:cNvPr>
                                  <p:cNvGrpSpPr/>
                                  <p:nvPr/>
                                </p:nvGrpSpPr>
                                <p:grpSpPr>
                                  <a:xfrm>
                                    <a:off x="0" y="0"/>
                                    <a:ext cx="3275966" cy="1346838"/>
                                    <a:chOff x="0" y="0"/>
                                    <a:chExt cx="3276015" cy="1347180"/>
                                  </a:xfrm>
                                </p:grpSpPr>
                                <p:sp>
                                  <p:nvSpPr>
                                    <p:cNvPr id="157" name="Text Box 26">
                                      <a:extLst>
                                        <a:ext uri="{FF2B5EF4-FFF2-40B4-BE49-F238E27FC236}">
                                          <a16:creationId xmlns:a16="http://schemas.microsoft.com/office/drawing/2014/main" id="{955AEFE9-2205-470A-B70B-8D1B1D8D765C}"/>
                                        </a:ext>
                                      </a:extLst>
                                    </p:cNvPr>
                                    <p:cNvSpPr txBox="1"/>
                                    <p:nvPr/>
                                  </p:nvSpPr>
                                  <p:spPr>
                                    <a:xfrm>
                                      <a:off x="2397918" y="481012"/>
                                      <a:ext cx="625495" cy="19634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r>
                                        <a:rPr lang="en-US" sz="700" i="1">
                                          <a:effectLst/>
                                          <a:latin typeface="Calibri" panose="020F0502020204030204" pitchFamily="34" charset="0"/>
                                          <a:ea typeface="Calibri" panose="020F0502020204030204" pitchFamily="34" charset="0"/>
                                          <a:cs typeface="Times New Roman" panose="02020603050405020304" pitchFamily="18" charset="0"/>
                                        </a:rPr>
                                        <a:t>Neutral axis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58" name="Group 157">
                                      <a:extLst>
                                        <a:ext uri="{FF2B5EF4-FFF2-40B4-BE49-F238E27FC236}">
                                          <a16:creationId xmlns:a16="http://schemas.microsoft.com/office/drawing/2014/main" id="{901728A4-E9E6-4229-BBE4-0354D2850C52}"/>
                                        </a:ext>
                                      </a:extLst>
                                    </p:cNvPr>
                                    <p:cNvGrpSpPr/>
                                    <p:nvPr/>
                                  </p:nvGrpSpPr>
                                  <p:grpSpPr>
                                    <a:xfrm>
                                      <a:off x="0" y="0"/>
                                      <a:ext cx="3276015" cy="1347180"/>
                                      <a:chOff x="0" y="25244"/>
                                      <a:chExt cx="3276015" cy="1347180"/>
                                    </a:xfrm>
                                  </p:grpSpPr>
                                  <p:sp>
                                    <p:nvSpPr>
                                      <p:cNvPr id="159" name="Text Box 642">
                                        <a:extLst>
                                          <a:ext uri="{FF2B5EF4-FFF2-40B4-BE49-F238E27FC236}">
                                            <a16:creationId xmlns:a16="http://schemas.microsoft.com/office/drawing/2014/main" id="{68AD0F51-37F5-4352-8DAB-F910D1B58C3F}"/>
                                          </a:ext>
                                        </a:extLst>
                                      </p:cNvPr>
                                      <p:cNvSpPr txBox="1"/>
                                      <p:nvPr/>
                                    </p:nvSpPr>
                                    <p:spPr>
                                      <a:xfrm>
                                        <a:off x="1743845" y="968711"/>
                                        <a:ext cx="308341" cy="22626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r</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60" name="Group 159">
                                        <a:extLst>
                                          <a:ext uri="{FF2B5EF4-FFF2-40B4-BE49-F238E27FC236}">
                                            <a16:creationId xmlns:a16="http://schemas.microsoft.com/office/drawing/2014/main" id="{717DED21-F1FC-4EA6-9C53-4503F2608CDB}"/>
                                          </a:ext>
                                        </a:extLst>
                                      </p:cNvPr>
                                      <p:cNvGrpSpPr/>
                                      <p:nvPr/>
                                    </p:nvGrpSpPr>
                                    <p:grpSpPr>
                                      <a:xfrm>
                                        <a:off x="0" y="25244"/>
                                        <a:ext cx="3276015" cy="1347180"/>
                                        <a:chOff x="0" y="25244"/>
                                        <a:chExt cx="3276015" cy="1347180"/>
                                      </a:xfrm>
                                    </p:grpSpPr>
                                    <p:cxnSp>
                                      <p:nvCxnSpPr>
                                        <p:cNvPr id="161" name="Straight Connector 160">
                                          <a:extLst>
                                            <a:ext uri="{FF2B5EF4-FFF2-40B4-BE49-F238E27FC236}">
                                              <a16:creationId xmlns:a16="http://schemas.microsoft.com/office/drawing/2014/main" id="{C1568AB4-DC9B-4F33-B184-3872DDCF0B4A}"/>
                                            </a:ext>
                                          </a:extLst>
                                        </p:cNvPr>
                                        <p:cNvCxnSpPr/>
                                        <p:nvPr/>
                                      </p:nvCxnSpPr>
                                      <p:spPr>
                                        <a:xfrm flipH="1" flipV="1">
                                          <a:off x="1803556" y="838667"/>
                                          <a:ext cx="221312" cy="383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9DEC21EB-3CD2-4F7C-9FE3-E2BF227E9E2E}"/>
                                            </a:ext>
                                          </a:extLst>
                                        </p:cNvPr>
                                        <p:cNvGrpSpPr/>
                                        <p:nvPr/>
                                      </p:nvGrpSpPr>
                                      <p:grpSpPr>
                                        <a:xfrm>
                                          <a:off x="0" y="25244"/>
                                          <a:ext cx="3276015" cy="1347180"/>
                                          <a:chOff x="0" y="25244"/>
                                          <a:chExt cx="3276015" cy="1347180"/>
                                        </a:xfrm>
                                      </p:grpSpPr>
                                      <p:cxnSp>
                                        <p:nvCxnSpPr>
                                          <p:cNvPr id="163" name="Straight Arrow Connector 162">
                                            <a:extLst>
                                              <a:ext uri="{FF2B5EF4-FFF2-40B4-BE49-F238E27FC236}">
                                                <a16:creationId xmlns:a16="http://schemas.microsoft.com/office/drawing/2014/main" id="{C51452EF-495D-454D-AC85-32AF59D84B12}"/>
                                              </a:ext>
                                            </a:extLst>
                                          </p:cNvPr>
                                          <p:cNvCxnSpPr/>
                                          <p:nvPr/>
                                        </p:nvCxnSpPr>
                                        <p:spPr>
                                          <a:xfrm flipV="1">
                                            <a:off x="1722681" y="646765"/>
                                            <a:ext cx="2805" cy="723037"/>
                                          </a:xfrm>
                                          <a:prstGeom prst="straightConnector1">
                                            <a:avLst/>
                                          </a:prstGeom>
                                          <a:ln w="635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64" name="Group 163">
                                            <a:extLst>
                                              <a:ext uri="{FF2B5EF4-FFF2-40B4-BE49-F238E27FC236}">
                                                <a16:creationId xmlns:a16="http://schemas.microsoft.com/office/drawing/2014/main" id="{97F34CCC-B4FA-41A1-8113-5C2FDE42E5C8}"/>
                                              </a:ext>
                                            </a:extLst>
                                          </p:cNvPr>
                                          <p:cNvGrpSpPr/>
                                          <p:nvPr/>
                                        </p:nvGrpSpPr>
                                        <p:grpSpPr>
                                          <a:xfrm>
                                            <a:off x="0" y="25244"/>
                                            <a:ext cx="3276015" cy="1347180"/>
                                            <a:chOff x="0" y="25244"/>
                                            <a:chExt cx="3276015" cy="1347180"/>
                                          </a:xfrm>
                                        </p:grpSpPr>
                                        <p:cxnSp>
                                          <p:nvCxnSpPr>
                                            <p:cNvPr id="165" name="Straight Arrow Connector 164">
                                              <a:extLst>
                                                <a:ext uri="{FF2B5EF4-FFF2-40B4-BE49-F238E27FC236}">
                                                  <a16:creationId xmlns:a16="http://schemas.microsoft.com/office/drawing/2014/main" id="{B0C8BF17-4494-473D-AC9D-75A51F40BD54}"/>
                                                </a:ext>
                                              </a:extLst>
                                            </p:cNvPr>
                                            <p:cNvCxnSpPr/>
                                            <p:nvPr/>
                                          </p:nvCxnSpPr>
                                          <p:spPr>
                                            <a:xfrm flipV="1">
                                              <a:off x="1491042" y="273453"/>
                                              <a:ext cx="4654" cy="1095424"/>
                                            </a:xfrm>
                                            <a:prstGeom prst="straightConnector1">
                                              <a:avLst/>
                                            </a:prstGeom>
                                            <a:ln w="635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66" name="Group 165">
                                              <a:extLst>
                                                <a:ext uri="{FF2B5EF4-FFF2-40B4-BE49-F238E27FC236}">
                                                  <a16:creationId xmlns:a16="http://schemas.microsoft.com/office/drawing/2014/main" id="{70DE03AD-AB4C-44AA-8F77-1379FA9242E7}"/>
                                                </a:ext>
                                              </a:extLst>
                                            </p:cNvPr>
                                            <p:cNvGrpSpPr/>
                                            <p:nvPr/>
                                          </p:nvGrpSpPr>
                                          <p:grpSpPr>
                                            <a:xfrm>
                                              <a:off x="0" y="25244"/>
                                              <a:ext cx="3276015" cy="1347180"/>
                                              <a:chOff x="0" y="25244"/>
                                              <a:chExt cx="3276015" cy="1347180"/>
                                            </a:xfrm>
                                          </p:grpSpPr>
                                          <p:grpSp>
                                            <p:nvGrpSpPr>
                                              <p:cNvPr id="167" name="Group 166">
                                                <a:extLst>
                                                  <a:ext uri="{FF2B5EF4-FFF2-40B4-BE49-F238E27FC236}">
                                                    <a16:creationId xmlns:a16="http://schemas.microsoft.com/office/drawing/2014/main" id="{F7FFF3CB-9A9F-462B-A452-9F91B3CF27A7}"/>
                                                  </a:ext>
                                                </a:extLst>
                                              </p:cNvPr>
                                              <p:cNvGrpSpPr/>
                                              <p:nvPr/>
                                            </p:nvGrpSpPr>
                                            <p:grpSpPr>
                                              <a:xfrm>
                                                <a:off x="0" y="25244"/>
                                                <a:ext cx="3276015" cy="1347180"/>
                                                <a:chOff x="0" y="25248"/>
                                                <a:chExt cx="3276607" cy="1347366"/>
                                              </a:xfrm>
                                            </p:grpSpPr>
                                            <p:grpSp>
                                              <p:nvGrpSpPr>
                                                <p:cNvPr id="169" name="Group 168">
                                                  <a:extLst>
                                                    <a:ext uri="{FF2B5EF4-FFF2-40B4-BE49-F238E27FC236}">
                                                      <a16:creationId xmlns:a16="http://schemas.microsoft.com/office/drawing/2014/main" id="{381634D6-F3F0-4C03-9322-6177EBC8F88F}"/>
                                                    </a:ext>
                                                  </a:extLst>
                                                </p:cNvPr>
                                                <p:cNvGrpSpPr/>
                                                <p:nvPr/>
                                              </p:nvGrpSpPr>
                                              <p:grpSpPr>
                                                <a:xfrm>
                                                  <a:off x="0" y="25248"/>
                                                  <a:ext cx="3276607" cy="1347366"/>
                                                  <a:chOff x="0" y="25248"/>
                                                  <a:chExt cx="3276607" cy="1347366"/>
                                                </a:xfrm>
                                              </p:grpSpPr>
                                              <p:grpSp>
                                                <p:nvGrpSpPr>
                                                  <p:cNvPr id="171" name="Group 170">
                                                    <a:extLst>
                                                      <a:ext uri="{FF2B5EF4-FFF2-40B4-BE49-F238E27FC236}">
                                                        <a16:creationId xmlns:a16="http://schemas.microsoft.com/office/drawing/2014/main" id="{A1D03D7A-CBD6-4399-9ED3-2519BA9A2F50}"/>
                                                      </a:ext>
                                                    </a:extLst>
                                                  </p:cNvPr>
                                                  <p:cNvGrpSpPr/>
                                                  <p:nvPr/>
                                                </p:nvGrpSpPr>
                                                <p:grpSpPr>
                                                  <a:xfrm>
                                                    <a:off x="0" y="25248"/>
                                                    <a:ext cx="3276607" cy="1347366"/>
                                                    <a:chOff x="0" y="25248"/>
                                                    <a:chExt cx="3276607" cy="1347366"/>
                                                  </a:xfrm>
                                                </p:grpSpPr>
                                                <p:grpSp>
                                                  <p:nvGrpSpPr>
                                                    <p:cNvPr id="173" name="Group 172">
                                                      <a:extLst>
                                                        <a:ext uri="{FF2B5EF4-FFF2-40B4-BE49-F238E27FC236}">
                                                          <a16:creationId xmlns:a16="http://schemas.microsoft.com/office/drawing/2014/main" id="{EE0CBE0D-EEB9-48EF-A6E6-618F4FC861E1}"/>
                                                        </a:ext>
                                                      </a:extLst>
                                                    </p:cNvPr>
                                                    <p:cNvGrpSpPr/>
                                                    <p:nvPr/>
                                                  </p:nvGrpSpPr>
                                                  <p:grpSpPr>
                                                    <a:xfrm>
                                                      <a:off x="0" y="25248"/>
                                                      <a:ext cx="3276607" cy="1347366"/>
                                                      <a:chOff x="0" y="25248"/>
                                                      <a:chExt cx="3276607" cy="1347366"/>
                                                    </a:xfrm>
                                                  </p:grpSpPr>
                                                  <p:grpSp>
                                                    <p:nvGrpSpPr>
                                                      <p:cNvPr id="175" name="Group 174">
                                                        <a:extLst>
                                                          <a:ext uri="{FF2B5EF4-FFF2-40B4-BE49-F238E27FC236}">
                                                            <a16:creationId xmlns:a16="http://schemas.microsoft.com/office/drawing/2014/main" id="{D8195647-98BE-4BBF-8D85-9B0E2482314D}"/>
                                                          </a:ext>
                                                        </a:extLst>
                                                      </p:cNvPr>
                                                      <p:cNvGrpSpPr/>
                                                      <p:nvPr/>
                                                    </p:nvGrpSpPr>
                                                    <p:grpSpPr>
                                                      <a:xfrm>
                                                        <a:off x="0" y="25248"/>
                                                        <a:ext cx="3276607" cy="1347366"/>
                                                        <a:chOff x="0" y="25248"/>
                                                        <a:chExt cx="3276607" cy="1347366"/>
                                                      </a:xfrm>
                                                    </p:grpSpPr>
                                                    <p:cxnSp>
                                                      <p:nvCxnSpPr>
                                                        <p:cNvPr id="177" name="Straight Connector 176">
                                                          <a:extLst>
                                                            <a:ext uri="{FF2B5EF4-FFF2-40B4-BE49-F238E27FC236}">
                                                              <a16:creationId xmlns:a16="http://schemas.microsoft.com/office/drawing/2014/main" id="{97D7A749-B816-40CC-B45F-8D9EFB8B0BF9}"/>
                                                            </a:ext>
                                                          </a:extLst>
                                                        </p:cNvPr>
                                                        <p:cNvCxnSpPr/>
                                                        <p:nvPr/>
                                                      </p:nvCxnSpPr>
                                                      <p:spPr>
                                                        <a:xfrm flipH="1">
                                                          <a:off x="2024743" y="100940"/>
                                                          <a:ext cx="5938" cy="955964"/>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nvGrpSpPr>
                                                        <p:cNvPr id="178" name="Group 177">
                                                          <a:extLst>
                                                            <a:ext uri="{FF2B5EF4-FFF2-40B4-BE49-F238E27FC236}">
                                                              <a16:creationId xmlns:a16="http://schemas.microsoft.com/office/drawing/2014/main" id="{E3B22A0E-16BB-4540-999B-2E99EDE502B3}"/>
                                                            </a:ext>
                                                          </a:extLst>
                                                        </p:cNvPr>
                                                        <p:cNvGrpSpPr/>
                                                        <p:nvPr/>
                                                      </p:nvGrpSpPr>
                                                      <p:grpSpPr>
                                                        <a:xfrm>
                                                          <a:off x="0" y="25248"/>
                                                          <a:ext cx="3276607" cy="1347366"/>
                                                          <a:chOff x="0" y="25248"/>
                                                          <a:chExt cx="3276607" cy="1347366"/>
                                                        </a:xfrm>
                                                      </p:grpSpPr>
                                                      <p:grpSp>
                                                        <p:nvGrpSpPr>
                                                          <p:cNvPr id="179" name="Group 178">
                                                            <a:extLst>
                                                              <a:ext uri="{FF2B5EF4-FFF2-40B4-BE49-F238E27FC236}">
                                                                <a16:creationId xmlns:a16="http://schemas.microsoft.com/office/drawing/2014/main" id="{09BBCBE2-3A19-42C3-B423-BFD475741058}"/>
                                                              </a:ext>
                                                            </a:extLst>
                                                          </p:cNvPr>
                                                          <p:cNvGrpSpPr/>
                                                          <p:nvPr/>
                                                        </p:nvGrpSpPr>
                                                        <p:grpSpPr>
                                                          <a:xfrm>
                                                            <a:off x="0" y="25248"/>
                                                            <a:ext cx="3276607" cy="1347366"/>
                                                            <a:chOff x="0" y="25248"/>
                                                            <a:chExt cx="3276607" cy="1347366"/>
                                                          </a:xfrm>
                                                        </p:grpSpPr>
                                                        <p:grpSp>
                                                          <p:nvGrpSpPr>
                                                            <p:cNvPr id="183" name="Group 182">
                                                              <a:extLst>
                                                                <a:ext uri="{FF2B5EF4-FFF2-40B4-BE49-F238E27FC236}">
                                                                  <a16:creationId xmlns:a16="http://schemas.microsoft.com/office/drawing/2014/main" id="{02EC7988-7C1E-46DD-85D4-06C4DA98A7CC}"/>
                                                                </a:ext>
                                                              </a:extLst>
                                                            </p:cNvPr>
                                                            <p:cNvGrpSpPr/>
                                                            <p:nvPr/>
                                                          </p:nvGrpSpPr>
                                                          <p:grpSpPr>
                                                            <a:xfrm>
                                                              <a:off x="0" y="165358"/>
                                                              <a:ext cx="2445294" cy="1207256"/>
                                                              <a:chOff x="0" y="-6834"/>
                                                              <a:chExt cx="2445294" cy="1207256"/>
                                                            </a:xfrm>
                                                          </p:grpSpPr>
                                                          <p:grpSp>
                                                            <p:nvGrpSpPr>
                                                              <p:cNvPr id="191" name="Group 190">
                                                                <a:extLst>
                                                                  <a:ext uri="{FF2B5EF4-FFF2-40B4-BE49-F238E27FC236}">
                                                                    <a16:creationId xmlns:a16="http://schemas.microsoft.com/office/drawing/2014/main" id="{9A72E952-2BA7-417E-A61E-20E77B590139}"/>
                                                                  </a:ext>
                                                                </a:extLst>
                                                              </p:cNvPr>
                                                              <p:cNvGrpSpPr/>
                                                              <p:nvPr/>
                                                            </p:nvGrpSpPr>
                                                            <p:grpSpPr>
                                                              <a:xfrm>
                                                                <a:off x="0" y="-6834"/>
                                                                <a:ext cx="1544031" cy="1207256"/>
                                                                <a:chOff x="0" y="-6834"/>
                                                                <a:chExt cx="1544031" cy="1207256"/>
                                                              </a:xfrm>
                                                            </p:grpSpPr>
                                                            <p:grpSp>
                                                              <p:nvGrpSpPr>
                                                                <p:cNvPr id="195" name="Group 194">
                                                                  <a:extLst>
                                                                    <a:ext uri="{FF2B5EF4-FFF2-40B4-BE49-F238E27FC236}">
                                                                      <a16:creationId xmlns:a16="http://schemas.microsoft.com/office/drawing/2014/main" id="{18A75A78-8E76-4253-BCF8-0AB574510DDC}"/>
                                                                    </a:ext>
                                                                  </a:extLst>
                                                                </p:cNvPr>
                                                                <p:cNvGrpSpPr/>
                                                                <p:nvPr/>
                                                              </p:nvGrpSpPr>
                                                              <p:grpSpPr>
                                                                <a:xfrm>
                                                                  <a:off x="280307" y="334983"/>
                                                                  <a:ext cx="369104" cy="407225"/>
                                                                  <a:chOff x="0" y="-95"/>
                                                                  <a:chExt cx="416362" cy="419871"/>
                                                                </a:xfrm>
                                                              </p:grpSpPr>
                                                              <p:cxnSp>
                                                                <p:nvCxnSpPr>
                                                                  <p:cNvPr id="204" name="Straight Arrow Connector 203">
                                                                    <a:extLst>
                                                                      <a:ext uri="{FF2B5EF4-FFF2-40B4-BE49-F238E27FC236}">
                                                                        <a16:creationId xmlns:a16="http://schemas.microsoft.com/office/drawing/2014/main" id="{FDB7337D-5492-4AA8-A656-605D61240BC7}"/>
                                                                      </a:ext>
                                                                    </a:extLst>
                                                                  </p:cNvPr>
                                                                  <p:cNvCxnSpPr/>
                                                                  <p:nvPr/>
                                                                </p:nvCxnSpPr>
                                                                <p:spPr>
                                                                  <a:xfrm flipH="1" flipV="1">
                                                                    <a:off x="121194" y="-95"/>
                                                                    <a:ext cx="294941" cy="4198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074F34E0-84CD-4C41-B9D7-45C79C5DC84E}"/>
                                                                      </a:ext>
                                                                    </a:extLst>
                                                                  </p:cNvPr>
                                                                  <p:cNvCxnSpPr/>
                                                                  <p:nvPr/>
                                                                </p:nvCxnSpPr>
                                                                <p:spPr>
                                                                  <a:xfrm flipH="1">
                                                                    <a:off x="90302" y="123454"/>
                                                                    <a:ext cx="252661" cy="15372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6" name="Arc 205">
                                                                    <a:extLst>
                                                                      <a:ext uri="{FF2B5EF4-FFF2-40B4-BE49-F238E27FC236}">
                                                                        <a16:creationId xmlns:a16="http://schemas.microsoft.com/office/drawing/2014/main" id="{9C271BC8-FD1C-4457-8D7E-A8A504C26B84}"/>
                                                                      </a:ext>
                                                                    </a:extLst>
                                                                  </p:cNvPr>
                                                                  <p:cNvSpPr/>
                                                                  <p:nvPr/>
                                                                </p:nvSpPr>
                                                                <p:spPr>
                                                                  <a:xfrm>
                                                                    <a:off x="0" y="0"/>
                                                                    <a:ext cx="416362" cy="374073"/>
                                                                  </a:xfrm>
                                                                  <a:prstGeom prst="arc">
                                                                    <a:avLst>
                                                                      <a:gd name="adj1" fmla="val 3421185"/>
                                                                      <a:gd name="adj2" fmla="val 14458447"/>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6" name="Group 195">
                                                                  <a:extLst>
                                                                    <a:ext uri="{FF2B5EF4-FFF2-40B4-BE49-F238E27FC236}">
                                                                      <a16:creationId xmlns:a16="http://schemas.microsoft.com/office/drawing/2014/main" id="{B7D5B883-2356-40FF-B9C0-C828F229BBCF}"/>
                                                                    </a:ext>
                                                                  </a:extLst>
                                                                </p:cNvPr>
                                                                <p:cNvGrpSpPr/>
                                                                <p:nvPr/>
                                                              </p:nvGrpSpPr>
                                                              <p:grpSpPr>
                                                                <a:xfrm>
                                                                  <a:off x="0" y="-6834"/>
                                                                  <a:ext cx="1544031" cy="1207256"/>
                                                                  <a:chOff x="0" y="-6834"/>
                                                                  <a:chExt cx="1544031" cy="1207256"/>
                                                                </a:xfrm>
                                                              </p:grpSpPr>
                                                              <p:grpSp>
                                                                <p:nvGrpSpPr>
                                                                  <p:cNvPr id="197" name="Group 196">
                                                                    <a:extLst>
                                                                      <a:ext uri="{FF2B5EF4-FFF2-40B4-BE49-F238E27FC236}">
                                                                        <a16:creationId xmlns:a16="http://schemas.microsoft.com/office/drawing/2014/main" id="{517A20A4-3AE4-4205-9CD4-F3C0D8935EF8}"/>
                                                                      </a:ext>
                                                                    </a:extLst>
                                                                  </p:cNvPr>
                                                                  <p:cNvGrpSpPr/>
                                                                  <p:nvPr/>
                                                                </p:nvGrpSpPr>
                                                                <p:grpSpPr>
                                                                  <a:xfrm>
                                                                    <a:off x="0" y="106878"/>
                                                                    <a:ext cx="616486" cy="711474"/>
                                                                    <a:chOff x="-130151" y="172310"/>
                                                                    <a:chExt cx="616899" cy="711957"/>
                                                                  </a:xfrm>
                                                                </p:grpSpPr>
                                                                <p:sp>
                                                                  <p:nvSpPr>
                                                                    <p:cNvPr id="201" name="Text Box 604">
                                                                      <a:extLst>
                                                                        <a:ext uri="{FF2B5EF4-FFF2-40B4-BE49-F238E27FC236}">
                                                                          <a16:creationId xmlns:a16="http://schemas.microsoft.com/office/drawing/2014/main" id="{6385C857-78EE-4654-BB54-B9FD1E597C74}"/>
                                                                        </a:ext>
                                                                      </a:extLst>
                                                                    </p:cNvPr>
                                                                    <p:cNvSpPr txBox="1"/>
                                                                    <p:nvPr/>
                                                                  </p:nvSpPr>
                                                                  <p:spPr>
                                                                    <a:xfrm>
                                                                      <a:off x="-130151" y="320633"/>
                                                                      <a:ext cx="397719" cy="26106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dirty="0">
                                                                          <a:effectLst/>
                                                                          <a:latin typeface="Calibri" panose="020F0502020204030204" pitchFamily="34" charset="0"/>
                                                                          <a:ea typeface="Calibri" panose="020F0502020204030204" pitchFamily="34" charset="0"/>
                                                                          <a:cs typeface="Times New Roman" panose="02020603050405020304" pitchFamily="18" charset="0"/>
                                                                        </a:rPr>
                                                                        <a:t>M</a:t>
                                                                      </a:r>
                                                                      <a:r>
                                                                        <a:rPr lang="en-US" sz="1100" i="1"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2" name="Text Box 605">
                                                                      <a:extLst>
                                                                        <a:ext uri="{FF2B5EF4-FFF2-40B4-BE49-F238E27FC236}">
                                                                          <a16:creationId xmlns:a16="http://schemas.microsoft.com/office/drawing/2014/main" id="{90068C2E-86A6-40EE-A92C-3897F41CF9AB}"/>
                                                                        </a:ext>
                                                                      </a:extLst>
                                                                    </p:cNvPr>
                                                                    <p:cNvSpPr txBox="1"/>
                                                                    <p:nvPr/>
                                                                  </p:nvSpPr>
                                                                  <p:spPr>
                                                                    <a:xfrm>
                                                                      <a:off x="89029" y="172310"/>
                                                                      <a:ext cx="397719" cy="26106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dirty="0">
                                                                          <a:effectLst/>
                                                                          <a:latin typeface="Calibri" panose="020F0502020204030204" pitchFamily="34" charset="0"/>
                                                                          <a:ea typeface="Calibri" panose="020F0502020204030204" pitchFamily="34" charset="0"/>
                                                                          <a:cs typeface="Times New Roman" panose="02020603050405020304" pitchFamily="18" charset="0"/>
                                                                        </a:rPr>
                                                                        <a:t>V</a:t>
                                                                      </a:r>
                                                                      <a:r>
                                                                        <a:rPr lang="en-US" sz="1100" i="1"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3" name="Text Box 606">
                                                                      <a:extLst>
                                                                        <a:ext uri="{FF2B5EF4-FFF2-40B4-BE49-F238E27FC236}">
                                                                          <a16:creationId xmlns:a16="http://schemas.microsoft.com/office/drawing/2014/main" id="{28BFAECB-7023-44F7-BABE-3F390482EAE4}"/>
                                                                        </a:ext>
                                                                      </a:extLst>
                                                                    </p:cNvPr>
                                                                    <p:cNvSpPr txBox="1"/>
                                                                    <p:nvPr/>
                                                                  </p:nvSpPr>
                                                                  <p:spPr>
                                                                    <a:xfrm>
                                                                      <a:off x="-59" y="623200"/>
                                                                      <a:ext cx="461132" cy="26106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dirty="0" err="1">
                                                                          <a:effectLst/>
                                                                          <a:latin typeface="Calibri" panose="020F0502020204030204" pitchFamily="34" charset="0"/>
                                                                          <a:ea typeface="Calibri" panose="020F0502020204030204" pitchFamily="34" charset="0"/>
                                                                          <a:cs typeface="Times New Roman" panose="02020603050405020304" pitchFamily="18" charset="0"/>
                                                                        </a:rPr>
                                                                        <a:t>Fnx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98" name="Group 197">
                                                                    <a:extLst>
                                                                      <a:ext uri="{FF2B5EF4-FFF2-40B4-BE49-F238E27FC236}">
                                                                        <a16:creationId xmlns:a16="http://schemas.microsoft.com/office/drawing/2014/main" id="{33E34ACB-C8E5-49E8-AA0B-AC2D671A6B43}"/>
                                                                      </a:ext>
                                                                    </a:extLst>
                                                                  </p:cNvPr>
                                                                  <p:cNvGrpSpPr/>
                                                                  <p:nvPr/>
                                                                </p:nvGrpSpPr>
                                                                <p:grpSpPr>
                                                                  <a:xfrm>
                                                                    <a:off x="510886" y="-6834"/>
                                                                    <a:ext cx="1033145" cy="1207256"/>
                                                                    <a:chOff x="0" y="-6834"/>
                                                                    <a:chExt cx="1033145" cy="1207256"/>
                                                                  </a:xfrm>
                                                                </p:grpSpPr>
                                                                <p:sp>
                                                                  <p:nvSpPr>
                                                                    <p:cNvPr id="199" name="Arc 198">
                                                                      <a:extLst>
                                                                        <a:ext uri="{FF2B5EF4-FFF2-40B4-BE49-F238E27FC236}">
                                                                          <a16:creationId xmlns:a16="http://schemas.microsoft.com/office/drawing/2014/main" id="{673C57B1-0DC9-4F35-9953-08A7E736CDF7}"/>
                                                                        </a:ext>
                                                                      </a:extLst>
                                                                    </p:cNvPr>
                                                                    <p:cNvSpPr/>
                                                                    <p:nvPr/>
                                                                  </p:nvSpPr>
                                                                  <p:spPr>
                                                                    <a:xfrm rot="18655834">
                                                                      <a:off x="149860" y="317137"/>
                                                                      <a:ext cx="733425" cy="1033145"/>
                                                                    </a:xfrm>
                                                                    <a:prstGeom prst="arc">
                                                                      <a:avLst>
                                                                        <a:gd name="adj1" fmla="val 15763155"/>
                                                                        <a:gd name="adj2" fmla="val 21599108"/>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0" name="Block Arc 207">
                                                                      <a:extLst>
                                                                        <a:ext uri="{FF2B5EF4-FFF2-40B4-BE49-F238E27FC236}">
                                                                          <a16:creationId xmlns:a16="http://schemas.microsoft.com/office/drawing/2014/main" id="{B776A2D1-9321-4517-AA89-76A193D72C65}"/>
                                                                        </a:ext>
                                                                      </a:extLst>
                                                                    </p:cNvPr>
                                                                    <p:cNvSpPr/>
                                                                    <p:nvPr/>
                                                                  </p:nvSpPr>
                                                                  <p:spPr>
                                                                    <a:xfrm rot="18855573">
                                                                      <a:off x="20421" y="-15137"/>
                                                                      <a:ext cx="765599" cy="782206"/>
                                                                    </a:xfrm>
                                                                    <a:custGeom>
                                                                      <a:avLst/>
                                                                      <a:gdLst>
                                                                        <a:gd name="connsiteX0" fmla="*/ 1271161 w 2499360"/>
                                                                        <a:gd name="connsiteY0" fmla="*/ 151 h 2042160"/>
                                                                        <a:gd name="connsiteX1" fmla="*/ 2499297 w 2499360"/>
                                                                        <a:gd name="connsiteY1" fmla="*/ 1010795 h 2042160"/>
                                                                        <a:gd name="connsiteX2" fmla="*/ 1970980 w 2499360"/>
                                                                        <a:gd name="connsiteY2" fmla="*/ 1015143 h 2042160"/>
                                                                        <a:gd name="connsiteX3" fmla="*/ 1260046 w 2499360"/>
                                                                        <a:gd name="connsiteY3" fmla="*/ 528378 h 2042160"/>
                                                                        <a:gd name="connsiteX4" fmla="*/ 1271161 w 2499360"/>
                                                                        <a:gd name="connsiteY4" fmla="*/ 151 h 2042160"/>
                                                                        <a:gd name="connsiteX0" fmla="*/ 5177 w 1233313"/>
                                                                        <a:gd name="connsiteY0" fmla="*/ 0 h 1014992"/>
                                                                        <a:gd name="connsiteX1" fmla="*/ 1233313 w 1233313"/>
                                                                        <a:gd name="connsiteY1" fmla="*/ 1010644 h 1014992"/>
                                                                        <a:gd name="connsiteX2" fmla="*/ 704996 w 1233313"/>
                                                                        <a:gd name="connsiteY2" fmla="*/ 1014992 h 1014992"/>
                                                                        <a:gd name="connsiteX3" fmla="*/ 0 w 1233313"/>
                                                                        <a:gd name="connsiteY3" fmla="*/ 361973 h 1014992"/>
                                                                        <a:gd name="connsiteX4" fmla="*/ 5177 w 1233313"/>
                                                                        <a:gd name="connsiteY4" fmla="*/ 0 h 1014992"/>
                                                                        <a:gd name="connsiteX0" fmla="*/ 75176 w 1233313"/>
                                                                        <a:gd name="connsiteY0" fmla="*/ 0 h 1024352"/>
                                                                        <a:gd name="connsiteX1" fmla="*/ 1233313 w 1233313"/>
                                                                        <a:gd name="connsiteY1" fmla="*/ 1020004 h 1024352"/>
                                                                        <a:gd name="connsiteX2" fmla="*/ 704996 w 1233313"/>
                                                                        <a:gd name="connsiteY2" fmla="*/ 1024352 h 1024352"/>
                                                                        <a:gd name="connsiteX3" fmla="*/ 0 w 1233313"/>
                                                                        <a:gd name="connsiteY3" fmla="*/ 371333 h 1024352"/>
                                                                        <a:gd name="connsiteX4" fmla="*/ 75176 w 1233313"/>
                                                                        <a:gd name="connsiteY4" fmla="*/ 0 h 1024352"/>
                                                                        <a:gd name="connsiteX0" fmla="*/ 380770 w 1233313"/>
                                                                        <a:gd name="connsiteY0" fmla="*/ 1 h 1164788"/>
                                                                        <a:gd name="connsiteX1" fmla="*/ 1233313 w 1233313"/>
                                                                        <a:gd name="connsiteY1" fmla="*/ 1160440 h 1164788"/>
                                                                        <a:gd name="connsiteX2" fmla="*/ 704996 w 1233313"/>
                                                                        <a:gd name="connsiteY2" fmla="*/ 1164788 h 1164788"/>
                                                                        <a:gd name="connsiteX3" fmla="*/ 0 w 1233313"/>
                                                                        <a:gd name="connsiteY3" fmla="*/ 511769 h 1164788"/>
                                                                        <a:gd name="connsiteX4" fmla="*/ 380770 w 1233313"/>
                                                                        <a:gd name="connsiteY4" fmla="*/ 1 h 1164788"/>
                                                                        <a:gd name="connsiteX0" fmla="*/ 159350 w 1011893"/>
                                                                        <a:gd name="connsiteY0" fmla="*/ 0 h 1164787"/>
                                                                        <a:gd name="connsiteX1" fmla="*/ 1011893 w 1011893"/>
                                                                        <a:gd name="connsiteY1" fmla="*/ 1160439 h 1164787"/>
                                                                        <a:gd name="connsiteX2" fmla="*/ 483576 w 1011893"/>
                                                                        <a:gd name="connsiteY2" fmla="*/ 1164787 h 1164787"/>
                                                                        <a:gd name="connsiteX3" fmla="*/ 0 w 1011893"/>
                                                                        <a:gd name="connsiteY3" fmla="*/ 572495 h 1164787"/>
                                                                        <a:gd name="connsiteX4" fmla="*/ 159350 w 1011893"/>
                                                                        <a:gd name="connsiteY4" fmla="*/ 0 h 1164787"/>
                                                                        <a:gd name="connsiteX0" fmla="*/ 159350 w 1239848"/>
                                                                        <a:gd name="connsiteY0" fmla="*/ 0 h 1164787"/>
                                                                        <a:gd name="connsiteX1" fmla="*/ 1239848 w 1239848"/>
                                                                        <a:gd name="connsiteY1" fmla="*/ 989554 h 1164787"/>
                                                                        <a:gd name="connsiteX2" fmla="*/ 483576 w 1239848"/>
                                                                        <a:gd name="connsiteY2" fmla="*/ 1164787 h 1164787"/>
                                                                        <a:gd name="connsiteX3" fmla="*/ 0 w 1239848"/>
                                                                        <a:gd name="connsiteY3" fmla="*/ 572495 h 1164787"/>
                                                                        <a:gd name="connsiteX4" fmla="*/ 159350 w 1239848"/>
                                                                        <a:gd name="connsiteY4" fmla="*/ 0 h 1164787"/>
                                                                        <a:gd name="connsiteX0" fmla="*/ 159350 w 1239848"/>
                                                                        <a:gd name="connsiteY0" fmla="*/ 0 h 1018649"/>
                                                                        <a:gd name="connsiteX1" fmla="*/ 1239848 w 1239848"/>
                                                                        <a:gd name="connsiteY1" fmla="*/ 989554 h 1018649"/>
                                                                        <a:gd name="connsiteX2" fmla="*/ 441592 w 1239848"/>
                                                                        <a:gd name="connsiteY2" fmla="*/ 1018649 h 1018649"/>
                                                                        <a:gd name="connsiteX3" fmla="*/ 0 w 1239848"/>
                                                                        <a:gd name="connsiteY3" fmla="*/ 572495 h 1018649"/>
                                                                        <a:gd name="connsiteX4" fmla="*/ 159350 w 1239848"/>
                                                                        <a:gd name="connsiteY4" fmla="*/ 0 h 1018649"/>
                                                                        <a:gd name="connsiteX0" fmla="*/ 159350 w 1239848"/>
                                                                        <a:gd name="connsiteY0" fmla="*/ 0 h 1018649"/>
                                                                        <a:gd name="connsiteX1" fmla="*/ 1239848 w 1239848"/>
                                                                        <a:gd name="connsiteY1" fmla="*/ 989554 h 1018649"/>
                                                                        <a:gd name="connsiteX2" fmla="*/ 441592 w 1239848"/>
                                                                        <a:gd name="connsiteY2" fmla="*/ 1018649 h 1018649"/>
                                                                        <a:gd name="connsiteX3" fmla="*/ 0 w 1239848"/>
                                                                        <a:gd name="connsiteY3" fmla="*/ 572495 h 1018649"/>
                                                                        <a:gd name="connsiteX4" fmla="*/ 159350 w 1239848"/>
                                                                        <a:gd name="connsiteY4" fmla="*/ 0 h 1018649"/>
                                                                        <a:gd name="connsiteX0" fmla="*/ 147751 w 1228249"/>
                                                                        <a:gd name="connsiteY0" fmla="*/ 0 h 1018649"/>
                                                                        <a:gd name="connsiteX1" fmla="*/ 1228249 w 1228249"/>
                                                                        <a:gd name="connsiteY1" fmla="*/ 989554 h 1018649"/>
                                                                        <a:gd name="connsiteX2" fmla="*/ 429993 w 1228249"/>
                                                                        <a:gd name="connsiteY2" fmla="*/ 1018649 h 1018649"/>
                                                                        <a:gd name="connsiteX3" fmla="*/ 0 w 1228249"/>
                                                                        <a:gd name="connsiteY3" fmla="*/ 532373 h 1018649"/>
                                                                        <a:gd name="connsiteX4" fmla="*/ 147751 w 1228249"/>
                                                                        <a:gd name="connsiteY4" fmla="*/ 0 h 1018649"/>
                                                                        <a:gd name="connsiteX0" fmla="*/ 147751 w 1228249"/>
                                                                        <a:gd name="connsiteY0" fmla="*/ 0 h 991279"/>
                                                                        <a:gd name="connsiteX1" fmla="*/ 1228249 w 1228249"/>
                                                                        <a:gd name="connsiteY1" fmla="*/ 989554 h 991279"/>
                                                                        <a:gd name="connsiteX2" fmla="*/ 436343 w 1228249"/>
                                                                        <a:gd name="connsiteY2" fmla="*/ 991279 h 991279"/>
                                                                        <a:gd name="connsiteX3" fmla="*/ 0 w 1228249"/>
                                                                        <a:gd name="connsiteY3" fmla="*/ 532373 h 991279"/>
                                                                        <a:gd name="connsiteX4" fmla="*/ 147751 w 1228249"/>
                                                                        <a:gd name="connsiteY4" fmla="*/ 0 h 991279"/>
                                                                        <a:gd name="connsiteX0" fmla="*/ 147751 w 1228249"/>
                                                                        <a:gd name="connsiteY0" fmla="*/ 0 h 990145"/>
                                                                        <a:gd name="connsiteX1" fmla="*/ 1228249 w 1228249"/>
                                                                        <a:gd name="connsiteY1" fmla="*/ 989554 h 990145"/>
                                                                        <a:gd name="connsiteX2" fmla="*/ 472449 w 1228249"/>
                                                                        <a:gd name="connsiteY2" fmla="*/ 988486 h 990145"/>
                                                                        <a:gd name="connsiteX3" fmla="*/ 0 w 1228249"/>
                                                                        <a:gd name="connsiteY3" fmla="*/ 532373 h 990145"/>
                                                                        <a:gd name="connsiteX4" fmla="*/ 147751 w 1228249"/>
                                                                        <a:gd name="connsiteY4" fmla="*/ 0 h 99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49" h="990145">
                                                                          <a:moveTo>
                                                                            <a:pt x="147751" y="0"/>
                                                                          </a:moveTo>
                                                                          <a:cubicBezTo>
                                                                            <a:pt x="824562" y="9507"/>
                                                                            <a:pt x="1221430" y="436496"/>
                                                                            <a:pt x="1228249" y="989554"/>
                                                                          </a:cubicBezTo>
                                                                          <a:cubicBezTo>
                                                                            <a:pt x="962164" y="999252"/>
                                                                            <a:pt x="901753" y="884757"/>
                                                                            <a:pt x="472449" y="988486"/>
                                                                          </a:cubicBezTo>
                                                                          <a:cubicBezTo>
                                                                            <a:pt x="467739" y="721436"/>
                                                                            <a:pt x="390929" y="536211"/>
                                                                            <a:pt x="0" y="532373"/>
                                                                          </a:cubicBezTo>
                                                                          <a:cubicBezTo>
                                                                            <a:pt x="3705" y="356297"/>
                                                                            <a:pt x="144046" y="176076"/>
                                                                            <a:pt x="147751" y="0"/>
                                                                          </a:cubicBezTo>
                                                                          <a:close/>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nvGrpSpPr>
                                                              <p:cNvPr id="192" name="Group 191">
                                                                <a:extLst>
                                                                  <a:ext uri="{FF2B5EF4-FFF2-40B4-BE49-F238E27FC236}">
                                                                    <a16:creationId xmlns:a16="http://schemas.microsoft.com/office/drawing/2014/main" id="{F67FCB41-F28F-45BC-954F-CABA1286CC38}"/>
                                                                  </a:ext>
                                                                </a:extLst>
                                                              </p:cNvPr>
                                                              <p:cNvGrpSpPr/>
                                                              <p:nvPr/>
                                                            </p:nvGrpSpPr>
                                                            <p:grpSpPr>
                                                              <a:xfrm>
                                                                <a:off x="1039091" y="406156"/>
                                                                <a:ext cx="1406203" cy="793252"/>
                                                                <a:chOff x="0" y="-17892"/>
                                                                <a:chExt cx="1406203" cy="793252"/>
                                                              </a:xfrm>
                                                            </p:grpSpPr>
                                                            <p:cxnSp>
                                                              <p:nvCxnSpPr>
                                                                <p:cNvPr id="193" name="Straight Connector 192">
                                                                  <a:extLst>
                                                                    <a:ext uri="{FF2B5EF4-FFF2-40B4-BE49-F238E27FC236}">
                                                                      <a16:creationId xmlns:a16="http://schemas.microsoft.com/office/drawing/2014/main" id="{1E746292-375D-44D8-B130-25E991C40C24}"/>
                                                                    </a:ext>
                                                                  </a:extLst>
                                                                </p:cNvPr>
                                                                <p:cNvCxnSpPr/>
                                                                <p:nvPr/>
                                                              </p:nvCxnSpPr>
                                                              <p:spPr>
                                                                <a:xfrm>
                                                                  <a:off x="0" y="775360"/>
                                                                  <a:ext cx="140620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BFF4C029-D143-47EC-89E5-FF1F92535449}"/>
                                                                    </a:ext>
                                                                  </a:extLst>
                                                                </p:cNvPr>
                                                                <p:cNvCxnSpPr/>
                                                                <p:nvPr/>
                                                              </p:nvCxnSpPr>
                                                              <p:spPr>
                                                                <a:xfrm flipV="1">
                                                                  <a:off x="590619" y="-17892"/>
                                                                  <a:ext cx="2681" cy="792812"/>
                                                                </a:xfrm>
                                                                <a:prstGeom prst="straightConnector1">
                                                                  <a:avLst/>
                                                                </a:prstGeom>
                                                                <a:ln w="635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grpSp>
                                                          <p:nvGrpSpPr>
                                                            <p:cNvPr id="184" name="Group 183">
                                                              <a:extLst>
                                                                <a:ext uri="{FF2B5EF4-FFF2-40B4-BE49-F238E27FC236}">
                                                                  <a16:creationId xmlns:a16="http://schemas.microsoft.com/office/drawing/2014/main" id="{60E0550E-C01E-425D-9839-FB0F8C7645E5}"/>
                                                                </a:ext>
                                                              </a:extLst>
                                                            </p:cNvPr>
                                                            <p:cNvGrpSpPr/>
                                                            <p:nvPr/>
                                                          </p:nvGrpSpPr>
                                                          <p:grpSpPr>
                                                            <a:xfrm>
                                                              <a:off x="1956099" y="25248"/>
                                                              <a:ext cx="1320508" cy="836407"/>
                                                              <a:chOff x="673564" y="25248"/>
                                                              <a:chExt cx="1320508" cy="836407"/>
                                                            </a:xfrm>
                                                          </p:grpSpPr>
                                                          <p:grpSp>
                                                            <p:nvGrpSpPr>
                                                              <p:cNvPr id="185" name="Group 184">
                                                                <a:extLst>
                                                                  <a:ext uri="{FF2B5EF4-FFF2-40B4-BE49-F238E27FC236}">
                                                                    <a16:creationId xmlns:a16="http://schemas.microsoft.com/office/drawing/2014/main" id="{0EEFB8B9-F2C8-42A6-9D53-FD318567D5D6}"/>
                                                                  </a:ext>
                                                                </a:extLst>
                                                              </p:cNvPr>
                                                              <p:cNvGrpSpPr/>
                                                              <p:nvPr/>
                                                            </p:nvGrpSpPr>
                                                            <p:grpSpPr>
                                                              <a:xfrm>
                                                                <a:off x="673564" y="25248"/>
                                                                <a:ext cx="1320508" cy="594544"/>
                                                                <a:chOff x="673564" y="25248"/>
                                                                <a:chExt cx="1320508" cy="594544"/>
                                                              </a:xfrm>
                                                            </p:grpSpPr>
                                                            <p:sp>
                                                              <p:nvSpPr>
                                                                <p:cNvPr id="189" name="Text Box 625">
                                                                  <a:extLst>
                                                                    <a:ext uri="{FF2B5EF4-FFF2-40B4-BE49-F238E27FC236}">
                                                                      <a16:creationId xmlns:a16="http://schemas.microsoft.com/office/drawing/2014/main" id="{A4FAF40A-C196-4050-B6A7-67CFEE59EEF7}"/>
                                                                    </a:ext>
                                                                  </a:extLst>
                                                                </p:cNvPr>
                                                                <p:cNvSpPr txBox="1"/>
                                                                <p:nvPr/>
                                                              </p:nvSpPr>
                                                              <p:spPr>
                                                                <a:xfrm>
                                                                  <a:off x="1017759" y="426757"/>
                                                                  <a:ext cx="976313" cy="1930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r>
                                                                    <a:rPr lang="en-US" sz="700" i="1">
                                                                      <a:effectLst/>
                                                                      <a:latin typeface="Calibri" panose="020F0502020204030204" pitchFamily="34" charset="0"/>
                                                                      <a:ea typeface="Calibri" panose="020F0502020204030204" pitchFamily="34" charset="0"/>
                                                                      <a:cs typeface="Times New Roman" panose="02020603050405020304" pitchFamily="18" charset="0"/>
                                                                    </a:rPr>
                                                                    <a:t>Centroidal axis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0" name="Text Box 626">
                                                                  <a:extLst>
                                                                    <a:ext uri="{FF2B5EF4-FFF2-40B4-BE49-F238E27FC236}">
                                                                      <a16:creationId xmlns:a16="http://schemas.microsoft.com/office/drawing/2014/main" id="{1C77DB5B-935C-46D4-91BF-34A2167DD10D}"/>
                                                                    </a:ext>
                                                                  </a:extLst>
                                                                </p:cNvPr>
                                                                <p:cNvSpPr txBox="1"/>
                                                                <p:nvPr/>
                                                              </p:nvSpPr>
                                                              <p:spPr>
                                                                <a:xfrm>
                                                                  <a:off x="673564" y="25248"/>
                                                                  <a:ext cx="1038143" cy="3366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r>
                                                                    <a:rPr lang="en-US" sz="700" i="1">
                                                                      <a:effectLst/>
                                                                      <a:latin typeface="Calibri" panose="020F0502020204030204" pitchFamily="34" charset="0"/>
                                                                      <a:ea typeface="Calibri" panose="020F0502020204030204" pitchFamily="34" charset="0"/>
                                                                      <a:cs typeface="Times New Roman" panose="02020603050405020304" pitchFamily="18" charset="0"/>
                                                                    </a:rPr>
                                                                    <a:t>Axis of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700" i="1">
                                                                      <a:effectLst/>
                                                                      <a:latin typeface="Calibri" panose="020F0502020204030204" pitchFamily="34" charset="0"/>
                                                                      <a:ea typeface="Calibri" panose="020F0502020204030204" pitchFamily="34" charset="0"/>
                                                                      <a:cs typeface="Times New Roman" panose="02020603050405020304" pitchFamily="18" charset="0"/>
                                                                    </a:rPr>
                                                                    <a:t>symmetry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86" name="Group 185">
                                                                <a:extLst>
                                                                  <a:ext uri="{FF2B5EF4-FFF2-40B4-BE49-F238E27FC236}">
                                                                    <a16:creationId xmlns:a16="http://schemas.microsoft.com/office/drawing/2014/main" id="{CEB0F038-8C40-47D5-9300-24F98BAC26A2}"/>
                                                                  </a:ext>
                                                                </a:extLst>
                                                              </p:cNvPr>
                                                              <p:cNvGrpSpPr/>
                                                              <p:nvPr/>
                                                            </p:nvGrpSpPr>
                                                            <p:grpSpPr>
                                                              <a:xfrm>
                                                                <a:off x="681337" y="665713"/>
                                                                <a:ext cx="295982" cy="195942"/>
                                                                <a:chOff x="141308" y="20300"/>
                                                                <a:chExt cx="601454" cy="249381"/>
                                                              </a:xfrm>
                                                            </p:grpSpPr>
                                                            <p:sp>
                                                              <p:nvSpPr>
                                                                <p:cNvPr id="187" name="Text Box 630">
                                                                  <a:extLst>
                                                                    <a:ext uri="{FF2B5EF4-FFF2-40B4-BE49-F238E27FC236}">
                                                                      <a16:creationId xmlns:a16="http://schemas.microsoft.com/office/drawing/2014/main" id="{EFD90908-2588-4E63-959C-EDD0E52D176A}"/>
                                                                    </a:ext>
                                                                  </a:extLst>
                                                                </p:cNvPr>
                                                                <p:cNvSpPr txBox="1"/>
                                                                <p:nvPr/>
                                                              </p:nvSpPr>
                                                              <p:spPr>
                                                                <a:xfrm>
                                                                  <a:off x="141308" y="20300"/>
                                                                  <a:ext cx="601454" cy="24938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r>
                                                                    <a:rPr lang="en-US" sz="700" b="1" i="1">
                                                                      <a:effectLst/>
                                                                      <a:latin typeface="Calibri" panose="020F0502020204030204" pitchFamily="34" charset="0"/>
                                                                      <a:ea typeface="Calibri" panose="020F0502020204030204" pitchFamily="34" charset="0"/>
                                                                      <a:cs typeface="Times New Roman" panose="02020603050405020304" pitchFamily="18" charset="0"/>
                                                                    </a:rPr>
                                                                    <a:t>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8" name="Rectangle 187">
                                                                  <a:extLst>
                                                                    <a:ext uri="{FF2B5EF4-FFF2-40B4-BE49-F238E27FC236}">
                                                                      <a16:creationId xmlns:a16="http://schemas.microsoft.com/office/drawing/2014/main" id="{4343210F-5FEF-491A-A8DE-49DD57A32724}"/>
                                                                    </a:ext>
                                                                  </a:extLst>
                                                                </p:cNvPr>
                                                                <p:cNvSpPr/>
                                                                <p:nvPr/>
                                                              </p:nvSpPr>
                                                              <p:spPr>
                                                                <a:xfrm>
                                                                  <a:off x="592299" y="48892"/>
                                                                  <a:ext cx="141195" cy="58238"/>
                                                                </a:xfrm>
                                                                <a:prstGeom prst="rect">
                                                                  <a:avLst/>
                                                                </a:prstGeom>
                                                                <a:pattFill prst="ltUpDiag">
                                                                  <a:fgClr>
                                                                    <a:schemeClr val="tx1"/>
                                                                  </a:fgClr>
                                                                  <a:bgClr>
                                                                    <a:schemeClr val="bg1"/>
                                                                  </a:bgClr>
                                                                </a:patt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nvGrpSpPr>
                                                          <p:cNvPr id="180" name="Group 179">
                                                            <a:extLst>
                                                              <a:ext uri="{FF2B5EF4-FFF2-40B4-BE49-F238E27FC236}">
                                                                <a16:creationId xmlns:a16="http://schemas.microsoft.com/office/drawing/2014/main" id="{D566A0A7-C0A7-4735-8E0F-62B4D813E746}"/>
                                                              </a:ext>
                                                            </a:extLst>
                                                          </p:cNvPr>
                                                          <p:cNvGrpSpPr/>
                                                          <p:nvPr/>
                                                        </p:nvGrpSpPr>
                                                        <p:grpSpPr>
                                                          <a:xfrm>
                                                            <a:off x="782007" y="727360"/>
                                                            <a:ext cx="167521" cy="76972"/>
                                                            <a:chOff x="25450" y="107369"/>
                                                            <a:chExt cx="167521" cy="76972"/>
                                                          </a:xfrm>
                                                        </p:grpSpPr>
                                                        <p:sp>
                                                          <p:nvSpPr>
                                                            <p:cNvPr id="181" name="Rectangle 180">
                                                              <a:extLst>
                                                                <a:ext uri="{FF2B5EF4-FFF2-40B4-BE49-F238E27FC236}">
                                                                  <a16:creationId xmlns:a16="http://schemas.microsoft.com/office/drawing/2014/main" id="{E3BD8BB7-41AF-4595-B987-861A6FEA1CCF}"/>
                                                                </a:ext>
                                                              </a:extLst>
                                                            </p:cNvPr>
                                                            <p:cNvSpPr/>
                                                            <p:nvPr/>
                                                          </p:nvSpPr>
                                                          <p:spPr>
                                                            <a:xfrm rot="20310933" flipH="1">
                                                              <a:off x="25450" y="128499"/>
                                                              <a:ext cx="45728" cy="55842"/>
                                                            </a:xfrm>
                                                            <a:prstGeom prst="rect">
                                                              <a:avLst/>
                                                            </a:prstGeom>
                                                            <a:pattFill prst="narHorz">
                                                              <a:fgClr>
                                                                <a:schemeClr val="tx1"/>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82" name="Straight Arrow Connector 181">
                                                              <a:extLst>
                                                                <a:ext uri="{FF2B5EF4-FFF2-40B4-BE49-F238E27FC236}">
                                                                  <a16:creationId xmlns:a16="http://schemas.microsoft.com/office/drawing/2014/main" id="{335BA282-B08A-4822-864B-2183E31419F5}"/>
                                                                </a:ext>
                                                              </a:extLst>
                                                            </p:cNvPr>
                                                            <p:cNvCxnSpPr/>
                                                            <p:nvPr/>
                                                          </p:nvCxnSpPr>
                                                          <p:spPr>
                                                            <a:xfrm flipV="1">
                                                              <a:off x="74217" y="107369"/>
                                                              <a:ext cx="118754" cy="45719"/>
                                                            </a:xfrm>
                                                            <a:prstGeom prst="straightConnector1">
                                                              <a:avLst/>
                                                            </a:prstGeom>
                                                            <a:ln w="635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grpSp>
                                                  <p:sp>
                                                    <p:nvSpPr>
                                                      <p:cNvPr id="176" name="Text Box 642">
                                                        <a:extLst>
                                                          <a:ext uri="{FF2B5EF4-FFF2-40B4-BE49-F238E27FC236}">
                                                            <a16:creationId xmlns:a16="http://schemas.microsoft.com/office/drawing/2014/main" id="{92B7394C-D756-4142-949F-03BBA3E9C874}"/>
                                                          </a:ext>
                                                        </a:extLst>
                                                      </p:cNvPr>
                                                      <p:cNvSpPr txBox="1"/>
                                                      <p:nvPr/>
                                                    </p:nvSpPr>
                                                    <p:spPr>
                                                      <a:xfrm>
                                                        <a:off x="1405513" y="877743"/>
                                                        <a:ext cx="331014" cy="26081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R</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74" name="Text Box 645">
                                                      <a:extLst>
                                                        <a:ext uri="{FF2B5EF4-FFF2-40B4-BE49-F238E27FC236}">
                                                          <a16:creationId xmlns:a16="http://schemas.microsoft.com/office/drawing/2014/main" id="{ABA5E899-24EC-4DCD-AF0E-6573849A7F6B}"/>
                                                        </a:ext>
                                                      </a:extLst>
                                                    </p:cNvPr>
                                                    <p:cNvSpPr txBox="1"/>
                                                    <p:nvPr/>
                                                  </p:nvSpPr>
                                                  <p:spPr>
                                                    <a:xfrm>
                                                      <a:off x="2296357" y="555467"/>
                                                      <a:ext cx="214862" cy="26078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72" name="Text Box 647">
                                                    <a:extLst>
                                                      <a:ext uri="{FF2B5EF4-FFF2-40B4-BE49-F238E27FC236}">
                                                        <a16:creationId xmlns:a16="http://schemas.microsoft.com/office/drawing/2014/main" id="{B6098A25-513B-4353-BB6E-D28CD65992C4}"/>
                                                      </a:ext>
                                                    </a:extLst>
                                                  </p:cNvPr>
                                                  <p:cNvSpPr txBox="1"/>
                                                  <p:nvPr/>
                                                </p:nvSpPr>
                                                <p:spPr>
                                                  <a:xfrm rot="20366384">
                                                    <a:off x="830552" y="514160"/>
                                                    <a:ext cx="591328" cy="2603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i="1"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1000" i="1" baseline="-250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1000" i="1" dirty="0">
                                                        <a:effectLst/>
                                                        <a:latin typeface="Calibri" panose="020F0502020204030204" pitchFamily="34" charset="0"/>
                                                        <a:ea typeface="Calibri" panose="020F0502020204030204" pitchFamily="34" charset="0"/>
                                                        <a:cs typeface="Times New Roman" panose="02020603050405020304" pitchFamily="18" charset="0"/>
                                                      </a:rPr>
                                                      <a:t> </a:t>
                                                    </a:r>
                                                    <a:r>
                                                      <a:rPr lang="en-US" sz="1000" i="1" dirty="0" err="1">
                                                        <a:effectLst/>
                                                        <a:latin typeface="Calibri" panose="020F0502020204030204" pitchFamily="34" charset="0"/>
                                                        <a:ea typeface="Calibri" panose="020F0502020204030204" pitchFamily="34" charset="0"/>
                                                        <a:cs typeface="Times New Roman" panose="02020603050405020304" pitchFamily="18" charset="0"/>
                                                      </a:rPr>
                                                      <a:t>dA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70" name="Straight Connector 169">
                                                  <a:extLst>
                                                    <a:ext uri="{FF2B5EF4-FFF2-40B4-BE49-F238E27FC236}">
                                                      <a16:creationId xmlns:a16="http://schemas.microsoft.com/office/drawing/2014/main" id="{9E9E0733-6F0B-46DC-8978-B49F9AD98C3A}"/>
                                                    </a:ext>
                                                  </a:extLst>
                                                </p:cNvPr>
                                                <p:cNvCxnSpPr/>
                                                <p:nvPr/>
                                              </p:nvCxnSpPr>
                                              <p:spPr>
                                                <a:xfrm>
                                                  <a:off x="2371179" y="646855"/>
                                                  <a:ext cx="0" cy="6546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8" name="Straight Connector 167">
                                                <a:extLst>
                                                  <a:ext uri="{FF2B5EF4-FFF2-40B4-BE49-F238E27FC236}">
                                                    <a16:creationId xmlns:a16="http://schemas.microsoft.com/office/drawing/2014/main" id="{CB9F6209-0D55-4505-9960-CBD7E7290654}"/>
                                                  </a:ext>
                                                </a:extLst>
                                              </p:cNvPr>
                                              <p:cNvCxnSpPr/>
                                              <p:nvPr/>
                                            </p:nvCxnSpPr>
                                            <p:spPr>
                                              <a:xfrm>
                                                <a:off x="1629651" y="577811"/>
                                                <a:ext cx="858207" cy="635"/>
                                              </a:xfrm>
                                              <a:prstGeom prst="line">
                                                <a:avLst/>
                                              </a:prstGeom>
                                              <a:ln w="6350" cap="flat" cmpd="sng" algn="ctr">
                                                <a:solidFill>
                                                  <a:schemeClr val="dk1"/>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grpSp>
                                </p:grpSp>
                              </p:grpSp>
                              <p:grpSp>
                                <p:nvGrpSpPr>
                                  <p:cNvPr id="154" name="Group 153">
                                    <a:extLst>
                                      <a:ext uri="{FF2B5EF4-FFF2-40B4-BE49-F238E27FC236}">
                                        <a16:creationId xmlns:a16="http://schemas.microsoft.com/office/drawing/2014/main" id="{07B3D627-DAE3-46B5-B4D7-15BB5458F037}"/>
                                      </a:ext>
                                    </a:extLst>
                                  </p:cNvPr>
                                  <p:cNvGrpSpPr/>
                                  <p:nvPr/>
                                </p:nvGrpSpPr>
                                <p:grpSpPr>
                                  <a:xfrm>
                                    <a:off x="1631290" y="621792"/>
                                    <a:ext cx="838040" cy="55970"/>
                                    <a:chOff x="-16831" y="4353"/>
                                    <a:chExt cx="838040" cy="55970"/>
                                  </a:xfrm>
                                </p:grpSpPr>
                                <p:cxnSp>
                                  <p:nvCxnSpPr>
                                    <p:cNvPr id="155" name="Straight Connector 154">
                                      <a:extLst>
                                        <a:ext uri="{FF2B5EF4-FFF2-40B4-BE49-F238E27FC236}">
                                          <a16:creationId xmlns:a16="http://schemas.microsoft.com/office/drawing/2014/main" id="{4EA182B5-AF06-4C00-804F-CD2A8D701F24}"/>
                                        </a:ext>
                                      </a:extLst>
                                    </p:cNvPr>
                                    <p:cNvCxnSpPr/>
                                    <p:nvPr/>
                                  </p:nvCxnSpPr>
                                  <p:spPr>
                                    <a:xfrm flipH="1">
                                      <a:off x="597444" y="60323"/>
                                      <a:ext cx="12076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8DDBA64-13B3-4674-8A09-9824C90DDD99}"/>
                                        </a:ext>
                                      </a:extLst>
                                    </p:cNvPr>
                                    <p:cNvCxnSpPr/>
                                    <p:nvPr/>
                                  </p:nvCxnSpPr>
                                  <p:spPr>
                                    <a:xfrm flipV="1">
                                      <a:off x="-16831" y="4353"/>
                                      <a:ext cx="83804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cxnSp>
                              <p:nvCxnSpPr>
                                <p:cNvPr id="152" name="Straight Connector 151">
                                  <a:extLst>
                                    <a:ext uri="{FF2B5EF4-FFF2-40B4-BE49-F238E27FC236}">
                                      <a16:creationId xmlns:a16="http://schemas.microsoft.com/office/drawing/2014/main" id="{BBC0C0A9-D2C1-473F-A732-7962C079BDAD}"/>
                                    </a:ext>
                                  </a:extLst>
                                </p:cNvPr>
                                <p:cNvCxnSpPr/>
                                <p:nvPr/>
                              </p:nvCxnSpPr>
                              <p:spPr>
                                <a:xfrm flipH="1">
                                  <a:off x="1499072" y="251545"/>
                                  <a:ext cx="53195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0" name="Straight Arrow Connector 149">
                                <a:extLst>
                                  <a:ext uri="{FF2B5EF4-FFF2-40B4-BE49-F238E27FC236}">
                                    <a16:creationId xmlns:a16="http://schemas.microsoft.com/office/drawing/2014/main" id="{26B7A6BA-6E4A-4418-AB91-9A1C967865C0}"/>
                                  </a:ext>
                                </a:extLst>
                              </p:cNvPr>
                              <p:cNvCxnSpPr/>
                              <p:nvPr/>
                            </p:nvCxnSpPr>
                            <p:spPr>
                              <a:xfrm flipV="1">
                                <a:off x="1826817" y="809732"/>
                                <a:ext cx="0" cy="534267"/>
                              </a:xfrm>
                              <a:prstGeom prst="straightConnector1">
                                <a:avLst/>
                              </a:prstGeom>
                              <a:ln w="635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sp>
                          <p:nvSpPr>
                            <p:cNvPr id="148" name="Text Box 642">
                              <a:extLst>
                                <a:ext uri="{FF2B5EF4-FFF2-40B4-BE49-F238E27FC236}">
                                  <a16:creationId xmlns:a16="http://schemas.microsoft.com/office/drawing/2014/main" id="{3C1B8992-137D-4437-93A6-8DD26396B4D3}"/>
                                </a:ext>
                              </a:extLst>
                            </p:cNvPr>
                            <p:cNvSpPr txBox="1"/>
                            <p:nvPr/>
                          </p:nvSpPr>
                          <p:spPr>
                            <a:xfrm>
                              <a:off x="1250926" y="887206"/>
                              <a:ext cx="369604" cy="26514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r</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46" name="Text Box 642">
                            <a:extLst>
                              <a:ext uri="{FF2B5EF4-FFF2-40B4-BE49-F238E27FC236}">
                                <a16:creationId xmlns:a16="http://schemas.microsoft.com/office/drawing/2014/main" id="{F5A2DE4D-3E4F-4222-BAB5-8FB40C645DCC}"/>
                              </a:ext>
                            </a:extLst>
                          </p:cNvPr>
                          <p:cNvSpPr txBox="1"/>
                          <p:nvPr/>
                        </p:nvSpPr>
                        <p:spPr>
                          <a:xfrm>
                            <a:off x="1624845" y="907602"/>
                            <a:ext cx="308336" cy="2549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r</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44" name="Straight Arrow Connector 143">
                          <a:extLst>
                            <a:ext uri="{FF2B5EF4-FFF2-40B4-BE49-F238E27FC236}">
                              <a16:creationId xmlns:a16="http://schemas.microsoft.com/office/drawing/2014/main" id="{6C4FF5FC-FE2B-4098-8E2A-537BCA169F6B}"/>
                            </a:ext>
                          </a:extLst>
                        </p:cNvPr>
                        <p:cNvCxnSpPr/>
                        <p:nvPr/>
                      </p:nvCxnSpPr>
                      <p:spPr>
                        <a:xfrm flipH="1" flipV="1">
                          <a:off x="2229806" y="701835"/>
                          <a:ext cx="3531" cy="644593"/>
                        </a:xfrm>
                        <a:prstGeom prst="straightConnector1">
                          <a:avLst/>
                        </a:prstGeom>
                        <a:ln w="635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sp>
                    <p:nvSpPr>
                      <p:cNvPr id="142" name="Text Box 642">
                        <a:extLst>
                          <a:ext uri="{FF2B5EF4-FFF2-40B4-BE49-F238E27FC236}">
                            <a16:creationId xmlns:a16="http://schemas.microsoft.com/office/drawing/2014/main" id="{37F6F832-BA33-4E1F-B4E8-F69891804F03}"/>
                          </a:ext>
                        </a:extLst>
                      </p:cNvPr>
                      <p:cNvSpPr txBox="1"/>
                      <p:nvPr/>
                    </p:nvSpPr>
                    <p:spPr>
                      <a:xfrm>
                        <a:off x="2143014" y="875565"/>
                        <a:ext cx="308336" cy="2549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40" name="Block Arc 207">
                      <a:extLst>
                        <a:ext uri="{FF2B5EF4-FFF2-40B4-BE49-F238E27FC236}">
                          <a16:creationId xmlns:a16="http://schemas.microsoft.com/office/drawing/2014/main" id="{76E7A0EC-8120-4BB5-88FE-A761E74CBB64}"/>
                        </a:ext>
                      </a:extLst>
                    </p:cNvPr>
                    <p:cNvSpPr/>
                    <p:nvPr/>
                  </p:nvSpPr>
                  <p:spPr>
                    <a:xfrm rot="18855573">
                      <a:off x="558010" y="202880"/>
                      <a:ext cx="708068" cy="741902"/>
                    </a:xfrm>
                    <a:custGeom>
                      <a:avLst/>
                      <a:gdLst>
                        <a:gd name="connsiteX0" fmla="*/ 1271161 w 2499360"/>
                        <a:gd name="connsiteY0" fmla="*/ 151 h 2042160"/>
                        <a:gd name="connsiteX1" fmla="*/ 2499297 w 2499360"/>
                        <a:gd name="connsiteY1" fmla="*/ 1010795 h 2042160"/>
                        <a:gd name="connsiteX2" fmla="*/ 1970980 w 2499360"/>
                        <a:gd name="connsiteY2" fmla="*/ 1015143 h 2042160"/>
                        <a:gd name="connsiteX3" fmla="*/ 1260046 w 2499360"/>
                        <a:gd name="connsiteY3" fmla="*/ 528378 h 2042160"/>
                        <a:gd name="connsiteX4" fmla="*/ 1271161 w 2499360"/>
                        <a:gd name="connsiteY4" fmla="*/ 151 h 2042160"/>
                        <a:gd name="connsiteX0" fmla="*/ 5177 w 1233313"/>
                        <a:gd name="connsiteY0" fmla="*/ 0 h 1014992"/>
                        <a:gd name="connsiteX1" fmla="*/ 1233313 w 1233313"/>
                        <a:gd name="connsiteY1" fmla="*/ 1010644 h 1014992"/>
                        <a:gd name="connsiteX2" fmla="*/ 704996 w 1233313"/>
                        <a:gd name="connsiteY2" fmla="*/ 1014992 h 1014992"/>
                        <a:gd name="connsiteX3" fmla="*/ 0 w 1233313"/>
                        <a:gd name="connsiteY3" fmla="*/ 361973 h 1014992"/>
                        <a:gd name="connsiteX4" fmla="*/ 5177 w 1233313"/>
                        <a:gd name="connsiteY4" fmla="*/ 0 h 1014992"/>
                        <a:gd name="connsiteX0" fmla="*/ 75176 w 1233313"/>
                        <a:gd name="connsiteY0" fmla="*/ 0 h 1024352"/>
                        <a:gd name="connsiteX1" fmla="*/ 1233313 w 1233313"/>
                        <a:gd name="connsiteY1" fmla="*/ 1020004 h 1024352"/>
                        <a:gd name="connsiteX2" fmla="*/ 704996 w 1233313"/>
                        <a:gd name="connsiteY2" fmla="*/ 1024352 h 1024352"/>
                        <a:gd name="connsiteX3" fmla="*/ 0 w 1233313"/>
                        <a:gd name="connsiteY3" fmla="*/ 371333 h 1024352"/>
                        <a:gd name="connsiteX4" fmla="*/ 75176 w 1233313"/>
                        <a:gd name="connsiteY4" fmla="*/ 0 h 1024352"/>
                        <a:gd name="connsiteX0" fmla="*/ 380770 w 1233313"/>
                        <a:gd name="connsiteY0" fmla="*/ 1 h 1164788"/>
                        <a:gd name="connsiteX1" fmla="*/ 1233313 w 1233313"/>
                        <a:gd name="connsiteY1" fmla="*/ 1160440 h 1164788"/>
                        <a:gd name="connsiteX2" fmla="*/ 704996 w 1233313"/>
                        <a:gd name="connsiteY2" fmla="*/ 1164788 h 1164788"/>
                        <a:gd name="connsiteX3" fmla="*/ 0 w 1233313"/>
                        <a:gd name="connsiteY3" fmla="*/ 511769 h 1164788"/>
                        <a:gd name="connsiteX4" fmla="*/ 380770 w 1233313"/>
                        <a:gd name="connsiteY4" fmla="*/ 1 h 1164788"/>
                        <a:gd name="connsiteX0" fmla="*/ 159350 w 1011893"/>
                        <a:gd name="connsiteY0" fmla="*/ 0 h 1164787"/>
                        <a:gd name="connsiteX1" fmla="*/ 1011893 w 1011893"/>
                        <a:gd name="connsiteY1" fmla="*/ 1160439 h 1164787"/>
                        <a:gd name="connsiteX2" fmla="*/ 483576 w 1011893"/>
                        <a:gd name="connsiteY2" fmla="*/ 1164787 h 1164787"/>
                        <a:gd name="connsiteX3" fmla="*/ 0 w 1011893"/>
                        <a:gd name="connsiteY3" fmla="*/ 572495 h 1164787"/>
                        <a:gd name="connsiteX4" fmla="*/ 159350 w 1011893"/>
                        <a:gd name="connsiteY4" fmla="*/ 0 h 1164787"/>
                        <a:gd name="connsiteX0" fmla="*/ 159350 w 1239848"/>
                        <a:gd name="connsiteY0" fmla="*/ 0 h 1164787"/>
                        <a:gd name="connsiteX1" fmla="*/ 1239848 w 1239848"/>
                        <a:gd name="connsiteY1" fmla="*/ 989554 h 1164787"/>
                        <a:gd name="connsiteX2" fmla="*/ 483576 w 1239848"/>
                        <a:gd name="connsiteY2" fmla="*/ 1164787 h 1164787"/>
                        <a:gd name="connsiteX3" fmla="*/ 0 w 1239848"/>
                        <a:gd name="connsiteY3" fmla="*/ 572495 h 1164787"/>
                        <a:gd name="connsiteX4" fmla="*/ 159350 w 1239848"/>
                        <a:gd name="connsiteY4" fmla="*/ 0 h 1164787"/>
                        <a:gd name="connsiteX0" fmla="*/ 159350 w 1239848"/>
                        <a:gd name="connsiteY0" fmla="*/ 0 h 1018649"/>
                        <a:gd name="connsiteX1" fmla="*/ 1239848 w 1239848"/>
                        <a:gd name="connsiteY1" fmla="*/ 989554 h 1018649"/>
                        <a:gd name="connsiteX2" fmla="*/ 441592 w 1239848"/>
                        <a:gd name="connsiteY2" fmla="*/ 1018649 h 1018649"/>
                        <a:gd name="connsiteX3" fmla="*/ 0 w 1239848"/>
                        <a:gd name="connsiteY3" fmla="*/ 572495 h 1018649"/>
                        <a:gd name="connsiteX4" fmla="*/ 159350 w 1239848"/>
                        <a:gd name="connsiteY4" fmla="*/ 0 h 1018649"/>
                        <a:gd name="connsiteX0" fmla="*/ 159350 w 1239848"/>
                        <a:gd name="connsiteY0" fmla="*/ 0 h 1018649"/>
                        <a:gd name="connsiteX1" fmla="*/ 1239848 w 1239848"/>
                        <a:gd name="connsiteY1" fmla="*/ 989554 h 1018649"/>
                        <a:gd name="connsiteX2" fmla="*/ 441592 w 1239848"/>
                        <a:gd name="connsiteY2" fmla="*/ 1018649 h 1018649"/>
                        <a:gd name="connsiteX3" fmla="*/ 0 w 1239848"/>
                        <a:gd name="connsiteY3" fmla="*/ 572495 h 1018649"/>
                        <a:gd name="connsiteX4" fmla="*/ 159350 w 1239848"/>
                        <a:gd name="connsiteY4" fmla="*/ 0 h 1018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9848" h="1018649">
                          <a:moveTo>
                            <a:pt x="159350" y="0"/>
                          </a:moveTo>
                          <a:cubicBezTo>
                            <a:pt x="836161" y="9507"/>
                            <a:pt x="1233029" y="436496"/>
                            <a:pt x="1239848" y="989554"/>
                          </a:cubicBezTo>
                          <a:cubicBezTo>
                            <a:pt x="973763" y="999252"/>
                            <a:pt x="870896" y="914920"/>
                            <a:pt x="441592" y="1018649"/>
                          </a:cubicBezTo>
                          <a:cubicBezTo>
                            <a:pt x="436882" y="751599"/>
                            <a:pt x="390929" y="576333"/>
                            <a:pt x="0" y="572495"/>
                          </a:cubicBezTo>
                          <a:cubicBezTo>
                            <a:pt x="3705" y="396419"/>
                            <a:pt x="155645" y="176076"/>
                            <a:pt x="159350" y="0"/>
                          </a:cubicBezTo>
                          <a:close/>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nvGrpSpPr>
              <p:cNvPr id="131" name="Group 130">
                <a:extLst>
                  <a:ext uri="{FF2B5EF4-FFF2-40B4-BE49-F238E27FC236}">
                    <a16:creationId xmlns:a16="http://schemas.microsoft.com/office/drawing/2014/main" id="{44E75B9C-CFD4-44A1-BE78-A62E35896D93}"/>
                  </a:ext>
                </a:extLst>
              </p:cNvPr>
              <p:cNvGrpSpPr/>
              <p:nvPr/>
            </p:nvGrpSpPr>
            <p:grpSpPr>
              <a:xfrm>
                <a:off x="1629621" y="239339"/>
                <a:ext cx="403904" cy="312726"/>
                <a:chOff x="0" y="0"/>
                <a:chExt cx="403904" cy="312726"/>
              </a:xfrm>
            </p:grpSpPr>
            <p:cxnSp>
              <p:nvCxnSpPr>
                <p:cNvPr id="132" name="Straight Arrow Connector 131">
                  <a:extLst>
                    <a:ext uri="{FF2B5EF4-FFF2-40B4-BE49-F238E27FC236}">
                      <a16:creationId xmlns:a16="http://schemas.microsoft.com/office/drawing/2014/main" id="{9A7477BF-CEF9-45FE-8648-E5D8020F1FDC}"/>
                    </a:ext>
                  </a:extLst>
                </p:cNvPr>
                <p:cNvCxnSpPr/>
                <p:nvPr/>
              </p:nvCxnSpPr>
              <p:spPr>
                <a:xfrm flipV="1">
                  <a:off x="0" y="0"/>
                  <a:ext cx="6863" cy="311809"/>
                </a:xfrm>
                <a:prstGeom prst="straightConnector1">
                  <a:avLst/>
                </a:prstGeom>
                <a:ln w="635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30B63E-AF95-43C0-910B-ACE576C04129}"/>
                    </a:ext>
                  </a:extLst>
                </p:cNvPr>
                <p:cNvCxnSpPr/>
                <p:nvPr/>
              </p:nvCxnSpPr>
              <p:spPr>
                <a:xfrm flipH="1">
                  <a:off x="86203" y="71345"/>
                  <a:ext cx="317701" cy="353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CBA2F0E1-F1D2-453B-83BA-172FF55FBA5A}"/>
                    </a:ext>
                  </a:extLst>
                </p:cNvPr>
                <p:cNvCxnSpPr/>
                <p:nvPr/>
              </p:nvCxnSpPr>
              <p:spPr>
                <a:xfrm flipV="1">
                  <a:off x="91793" y="70610"/>
                  <a:ext cx="0" cy="242116"/>
                </a:xfrm>
                <a:prstGeom prst="straightConnector1">
                  <a:avLst/>
                </a:prstGeom>
                <a:ln w="635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grpSp>
          <p:nvGrpSpPr>
            <p:cNvPr id="127" name="Group 126">
              <a:extLst>
                <a:ext uri="{FF2B5EF4-FFF2-40B4-BE49-F238E27FC236}">
                  <a16:creationId xmlns:a16="http://schemas.microsoft.com/office/drawing/2014/main" id="{12DFD9B1-6642-4A96-8A85-A672FE63B954}"/>
                </a:ext>
              </a:extLst>
            </p:cNvPr>
            <p:cNvGrpSpPr/>
            <p:nvPr/>
          </p:nvGrpSpPr>
          <p:grpSpPr>
            <a:xfrm>
              <a:off x="1447506" y="271849"/>
              <a:ext cx="369604" cy="272079"/>
              <a:chOff x="33352" y="10591"/>
              <a:chExt cx="369604" cy="272079"/>
            </a:xfrm>
          </p:grpSpPr>
          <p:sp>
            <p:nvSpPr>
              <p:cNvPr id="128" name="Text Box 642">
                <a:extLst>
                  <a:ext uri="{FF2B5EF4-FFF2-40B4-BE49-F238E27FC236}">
                    <a16:creationId xmlns:a16="http://schemas.microsoft.com/office/drawing/2014/main" id="{6A0230F8-33F0-4210-AA2C-472BA82FFEE6}"/>
                  </a:ext>
                </a:extLst>
              </p:cNvPr>
              <p:cNvSpPr txBox="1"/>
              <p:nvPr/>
            </p:nvSpPr>
            <p:spPr>
              <a:xfrm>
                <a:off x="33352" y="10591"/>
                <a:ext cx="369604" cy="2650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9" name="Text Box 642">
                <a:extLst>
                  <a:ext uri="{FF2B5EF4-FFF2-40B4-BE49-F238E27FC236}">
                    <a16:creationId xmlns:a16="http://schemas.microsoft.com/office/drawing/2014/main" id="{087FC9D1-B03A-4450-9B43-EC1C55B08513}"/>
                  </a:ext>
                </a:extLst>
              </p:cNvPr>
              <p:cNvSpPr txBox="1"/>
              <p:nvPr/>
            </p:nvSpPr>
            <p:spPr>
              <a:xfrm>
                <a:off x="139244" y="17653"/>
                <a:ext cx="218891" cy="2650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207" name="TextBox 206">
            <a:extLst>
              <a:ext uri="{FF2B5EF4-FFF2-40B4-BE49-F238E27FC236}">
                <a16:creationId xmlns:a16="http://schemas.microsoft.com/office/drawing/2014/main" id="{2388F684-D918-4BE9-B345-8BA471CFD7A8}"/>
              </a:ext>
            </a:extLst>
          </p:cNvPr>
          <p:cNvSpPr txBox="1"/>
          <p:nvPr/>
        </p:nvSpPr>
        <p:spPr>
          <a:xfrm>
            <a:off x="6379968" y="2990993"/>
            <a:ext cx="2081427" cy="246221"/>
          </a:xfrm>
          <a:prstGeom prst="rect">
            <a:avLst/>
          </a:prstGeom>
          <a:noFill/>
        </p:spPr>
        <p:txBody>
          <a:bodyPr wrap="square" rtlCol="0">
            <a:spAutoFit/>
          </a:bodyPr>
          <a:lstStyle/>
          <a:p>
            <a:r>
              <a:rPr lang="en-US" sz="1000" dirty="0">
                <a:solidFill>
                  <a:schemeClr val="bg2">
                    <a:lumMod val="50000"/>
                  </a:schemeClr>
                </a:solidFill>
              </a:rPr>
              <a:t>Bedplate modeled as a curved beam</a:t>
            </a:r>
          </a:p>
        </p:txBody>
      </p:sp>
    </p:spTree>
    <p:extLst>
      <p:ext uri="{BB962C8B-B14F-4D97-AF65-F5344CB8AC3E}">
        <p14:creationId xmlns:p14="http://schemas.microsoft.com/office/powerpoint/2010/main" val="318461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67A24F-1B90-44DF-B548-131C07C055CF}"/>
              </a:ext>
            </a:extLst>
          </p:cNvPr>
          <p:cNvSpPr>
            <a:spLocks noGrp="1"/>
          </p:cNvSpPr>
          <p:nvPr>
            <p:ph type="title"/>
          </p:nvPr>
        </p:nvSpPr>
        <p:spPr/>
        <p:txBody>
          <a:bodyPr/>
          <a:lstStyle/>
          <a:p>
            <a:r>
              <a:rPr lang="en-US" dirty="0" err="1"/>
              <a:t>GeneratorSE</a:t>
            </a:r>
            <a:r>
              <a:rPr lang="en-US" dirty="0"/>
              <a:t>: support structure modeling- type 1</a:t>
            </a:r>
          </a:p>
        </p:txBody>
      </p:sp>
      <p:pic>
        <p:nvPicPr>
          <p:cNvPr id="86" name="Picture 85">
            <a:extLst>
              <a:ext uri="{FF2B5EF4-FFF2-40B4-BE49-F238E27FC236}">
                <a16:creationId xmlns:a16="http://schemas.microsoft.com/office/drawing/2014/main" id="{6EA778FC-0E20-4B69-98B6-1884F4D97192}"/>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57200" y="264168"/>
            <a:ext cx="3650456" cy="3613137"/>
          </a:xfrm>
          <a:prstGeom prst="rect">
            <a:avLst/>
          </a:prstGeom>
        </p:spPr>
      </p:pic>
      <p:sp>
        <p:nvSpPr>
          <p:cNvPr id="87" name="Text Placeholder 3">
            <a:extLst>
              <a:ext uri="{FF2B5EF4-FFF2-40B4-BE49-F238E27FC236}">
                <a16:creationId xmlns:a16="http://schemas.microsoft.com/office/drawing/2014/main" id="{20FC7E39-6DC7-4458-AE81-542E5D6CF220}"/>
              </a:ext>
            </a:extLst>
          </p:cNvPr>
          <p:cNvSpPr>
            <a:spLocks noGrp="1"/>
          </p:cNvSpPr>
          <p:nvPr>
            <p:ph type="body" sz="quarter" idx="10"/>
          </p:nvPr>
        </p:nvSpPr>
        <p:spPr>
          <a:xfrm>
            <a:off x="3863339" y="918918"/>
            <a:ext cx="5099686" cy="3969027"/>
          </a:xfrm>
        </p:spPr>
        <p:txBody>
          <a:bodyPr>
            <a:normAutofit lnSpcReduction="10000"/>
          </a:bodyPr>
          <a:lstStyle/>
          <a:p>
            <a:r>
              <a:rPr lang="en-US" sz="1800" b="0" dirty="0"/>
              <a:t>Rotor and stator structures modeled as single sided spoke wheels with certain rim thicknesses supporting the weight of the active materials.</a:t>
            </a:r>
          </a:p>
          <a:p>
            <a:r>
              <a:rPr lang="en-US" sz="1800" b="0" dirty="0"/>
              <a:t>Each spoke parametrized by a depth </a:t>
            </a:r>
            <a:r>
              <a:rPr lang="en-US" sz="1800" b="0" i="1" dirty="0"/>
              <a:t>d</a:t>
            </a:r>
            <a:r>
              <a:rPr lang="en-US" sz="1800" b="0" dirty="0"/>
              <a:t>, circumferential dimension </a:t>
            </a:r>
            <a:r>
              <a:rPr lang="en-US" sz="1800" b="0" i="1" dirty="0"/>
              <a:t>b</a:t>
            </a:r>
            <a:r>
              <a:rPr lang="en-US" sz="1800" b="0" dirty="0"/>
              <a:t> and thickness </a:t>
            </a:r>
            <a:r>
              <a:rPr lang="en-US" sz="1800" b="0" i="1" dirty="0" err="1"/>
              <a:t>t</a:t>
            </a:r>
            <a:r>
              <a:rPr lang="en-US" sz="1800" b="0" i="1" baseline="-25000" dirty="0" err="1"/>
              <a:t>w</a:t>
            </a:r>
            <a:r>
              <a:rPr lang="en-US" sz="1800" b="0" i="1" baseline="-25000" dirty="0"/>
              <a:t> </a:t>
            </a:r>
            <a:r>
              <a:rPr lang="en-US" sz="1800" b="0" i="1" baseline="30000" dirty="0"/>
              <a:t>.</a:t>
            </a:r>
          </a:p>
          <a:p>
            <a:r>
              <a:rPr lang="en-US" sz="1800" b="0" dirty="0"/>
              <a:t>Designed to minimize air-gap deflection;  analytical models adapted from McDonald [2]</a:t>
            </a:r>
          </a:p>
          <a:p>
            <a:r>
              <a:rPr lang="en-US" sz="1800" dirty="0">
                <a:solidFill>
                  <a:schemeClr val="accent5">
                    <a:lumMod val="75000"/>
                  </a:schemeClr>
                </a:solidFill>
              </a:rPr>
              <a:t>The number of spokes, arm dimensions and rim thicknesses are design variables.</a:t>
            </a:r>
          </a:p>
          <a:p>
            <a:pPr marL="0" indent="0">
              <a:buNone/>
            </a:pPr>
            <a:endParaRPr lang="en-US" sz="1800" b="0" dirty="0"/>
          </a:p>
          <a:p>
            <a:pPr marL="0" indent="0">
              <a:buNone/>
            </a:pPr>
            <a:r>
              <a:rPr lang="en-US" sz="1800" b="0" dirty="0"/>
              <a:t>   </a:t>
            </a:r>
          </a:p>
          <a:p>
            <a:pPr marL="179387" lvl="1" indent="0">
              <a:buNone/>
            </a:pPr>
            <a:r>
              <a:rPr lang="en-US" dirty="0" err="1"/>
              <a:t>GeneratorSE</a:t>
            </a:r>
            <a:r>
              <a:rPr lang="en-US" dirty="0"/>
              <a:t>: A Sizing Tool for Variable-Speed Wind Turbine Generators</a:t>
            </a:r>
          </a:p>
        </p:txBody>
      </p:sp>
      <p:pic>
        <p:nvPicPr>
          <p:cNvPr id="2" name="Picture 1">
            <a:extLst>
              <a:ext uri="{FF2B5EF4-FFF2-40B4-BE49-F238E27FC236}">
                <a16:creationId xmlns:a16="http://schemas.microsoft.com/office/drawing/2014/main" id="{3E991851-65D0-4C84-97B4-EC2374274F6F}"/>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15755" t="15914" r="822"/>
          <a:stretch/>
        </p:blipFill>
        <p:spPr>
          <a:xfrm>
            <a:off x="152385" y="3627445"/>
            <a:ext cx="2130043" cy="1410855"/>
          </a:xfrm>
          <a:prstGeom prst="rect">
            <a:avLst/>
          </a:prstGeom>
        </p:spPr>
      </p:pic>
      <p:grpSp>
        <p:nvGrpSpPr>
          <p:cNvPr id="88" name="Group 87">
            <a:extLst>
              <a:ext uri="{FF2B5EF4-FFF2-40B4-BE49-F238E27FC236}">
                <a16:creationId xmlns:a16="http://schemas.microsoft.com/office/drawing/2014/main" id="{1E843F90-6D15-453E-A382-E55F454878C3}"/>
              </a:ext>
            </a:extLst>
          </p:cNvPr>
          <p:cNvGrpSpPr/>
          <p:nvPr/>
        </p:nvGrpSpPr>
        <p:grpSpPr>
          <a:xfrm>
            <a:off x="2363270" y="3577305"/>
            <a:ext cx="1024090" cy="1256436"/>
            <a:chOff x="2093354" y="3237510"/>
            <a:chExt cx="1417320" cy="1797472"/>
          </a:xfrm>
        </p:grpSpPr>
        <p:grpSp>
          <p:nvGrpSpPr>
            <p:cNvPr id="89" name="Group 88">
              <a:extLst>
                <a:ext uri="{FF2B5EF4-FFF2-40B4-BE49-F238E27FC236}">
                  <a16:creationId xmlns:a16="http://schemas.microsoft.com/office/drawing/2014/main" id="{341F06E2-13FF-4127-97F7-27FA5BD19B2E}"/>
                </a:ext>
              </a:extLst>
            </p:cNvPr>
            <p:cNvGrpSpPr/>
            <p:nvPr/>
          </p:nvGrpSpPr>
          <p:grpSpPr>
            <a:xfrm>
              <a:off x="2093354" y="3246373"/>
              <a:ext cx="1417320" cy="1788609"/>
              <a:chOff x="2093354" y="3246373"/>
              <a:chExt cx="1417320" cy="1788609"/>
            </a:xfrm>
          </p:grpSpPr>
          <p:grpSp>
            <p:nvGrpSpPr>
              <p:cNvPr id="91" name="Group 90">
                <a:extLst>
                  <a:ext uri="{FF2B5EF4-FFF2-40B4-BE49-F238E27FC236}">
                    <a16:creationId xmlns:a16="http://schemas.microsoft.com/office/drawing/2014/main" id="{46B5AABA-1F28-4F93-BDBE-5D88B9383ADA}"/>
                  </a:ext>
                </a:extLst>
              </p:cNvPr>
              <p:cNvGrpSpPr/>
              <p:nvPr/>
            </p:nvGrpSpPr>
            <p:grpSpPr>
              <a:xfrm>
                <a:off x="2093354" y="3614236"/>
                <a:ext cx="1417320" cy="1420746"/>
                <a:chOff x="2093354" y="3614236"/>
                <a:chExt cx="1417320" cy="1420746"/>
              </a:xfrm>
            </p:grpSpPr>
            <p:sp>
              <p:nvSpPr>
                <p:cNvPr id="94" name="Oval 93">
                  <a:extLst>
                    <a:ext uri="{FF2B5EF4-FFF2-40B4-BE49-F238E27FC236}">
                      <a16:creationId xmlns:a16="http://schemas.microsoft.com/office/drawing/2014/main" id="{3DA73FE5-1157-435B-AD17-022B374F6071}"/>
                    </a:ext>
                  </a:extLst>
                </p:cNvPr>
                <p:cNvSpPr/>
                <p:nvPr/>
              </p:nvSpPr>
              <p:spPr>
                <a:xfrm>
                  <a:off x="2093354" y="3614236"/>
                  <a:ext cx="1417320" cy="1420746"/>
                </a:xfrm>
                <a:prstGeom prst="ellipse">
                  <a:avLst/>
                </a:prstGeom>
                <a:solidFill>
                  <a:schemeClr val="bg1">
                    <a:lumMod val="7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A26AB2DA-4676-4977-87D9-475187D0EADC}"/>
                    </a:ext>
                  </a:extLst>
                </p:cNvPr>
                <p:cNvSpPr/>
                <p:nvPr/>
              </p:nvSpPr>
              <p:spPr>
                <a:xfrm>
                  <a:off x="2243967" y="3781425"/>
                  <a:ext cx="1106424" cy="1106520"/>
                </a:xfrm>
                <a:prstGeom prst="ellipse">
                  <a:avLst/>
                </a:prstGeom>
                <a:solidFill>
                  <a:schemeClr val="bg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92" name="Straight Arrow Connector 91">
                <a:extLst>
                  <a:ext uri="{FF2B5EF4-FFF2-40B4-BE49-F238E27FC236}">
                    <a16:creationId xmlns:a16="http://schemas.microsoft.com/office/drawing/2014/main" id="{0DFE6B9D-3634-4B1E-A938-DE363702350E}"/>
                  </a:ext>
                </a:extLst>
              </p:cNvPr>
              <p:cNvCxnSpPr>
                <a:cxnSpLocks/>
                <a:stCxn id="94" idx="0"/>
              </p:cNvCxnSpPr>
              <p:nvPr/>
            </p:nvCxnSpPr>
            <p:spPr>
              <a:xfrm flipV="1">
                <a:off x="2802014" y="3246373"/>
                <a:ext cx="0" cy="367863"/>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BF6EA100-91A9-4FB4-A963-88C21A5F084C}"/>
                  </a:ext>
                </a:extLst>
              </p:cNvPr>
              <p:cNvCxnSpPr>
                <a:cxnSpLocks/>
              </p:cNvCxnSpPr>
              <p:nvPr/>
            </p:nvCxnSpPr>
            <p:spPr>
              <a:xfrm>
                <a:off x="2802014" y="3766637"/>
                <a:ext cx="0" cy="424363"/>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grpSp>
        <p:sp>
          <p:nvSpPr>
            <p:cNvPr id="90" name="TextBox 89">
              <a:extLst>
                <a:ext uri="{FF2B5EF4-FFF2-40B4-BE49-F238E27FC236}">
                  <a16:creationId xmlns:a16="http://schemas.microsoft.com/office/drawing/2014/main" id="{05E7CE0C-B885-4D31-815D-4C45208AC494}"/>
                </a:ext>
              </a:extLst>
            </p:cNvPr>
            <p:cNvSpPr txBox="1"/>
            <p:nvPr/>
          </p:nvSpPr>
          <p:spPr>
            <a:xfrm>
              <a:off x="2751890" y="3237510"/>
              <a:ext cx="590550" cy="369332"/>
            </a:xfrm>
            <a:prstGeom prst="rect">
              <a:avLst/>
            </a:prstGeom>
            <a:noFill/>
          </p:spPr>
          <p:txBody>
            <a:bodyPr wrap="square" rtlCol="0">
              <a:spAutoFit/>
            </a:bodyPr>
            <a:lstStyle/>
            <a:p>
              <a:r>
                <a:rPr lang="en-US" dirty="0" err="1"/>
                <a:t>h</a:t>
              </a:r>
              <a:r>
                <a:rPr lang="en-US" baseline="-25000" dirty="0" err="1"/>
                <a:t>ss</a:t>
              </a:r>
              <a:endParaRPr lang="en-US" dirty="0"/>
            </a:p>
          </p:txBody>
        </p:sp>
      </p:grpSp>
      <p:sp>
        <p:nvSpPr>
          <p:cNvPr id="14" name="TextBox 13">
            <a:extLst>
              <a:ext uri="{FF2B5EF4-FFF2-40B4-BE49-F238E27FC236}">
                <a16:creationId xmlns:a16="http://schemas.microsoft.com/office/drawing/2014/main" id="{15049DE6-491D-4BD4-936E-B1AD8B94B93C}"/>
              </a:ext>
            </a:extLst>
          </p:cNvPr>
          <p:cNvSpPr txBox="1"/>
          <p:nvPr/>
        </p:nvSpPr>
        <p:spPr>
          <a:xfrm>
            <a:off x="798538" y="3540637"/>
            <a:ext cx="2081427" cy="246221"/>
          </a:xfrm>
          <a:prstGeom prst="rect">
            <a:avLst/>
          </a:prstGeom>
          <a:noFill/>
        </p:spPr>
        <p:txBody>
          <a:bodyPr wrap="square" rtlCol="0">
            <a:spAutoFit/>
          </a:bodyPr>
          <a:lstStyle/>
          <a:p>
            <a:r>
              <a:rPr lang="en-US" sz="1000" dirty="0">
                <a:solidFill>
                  <a:schemeClr val="bg2">
                    <a:lumMod val="50000"/>
                  </a:schemeClr>
                </a:solidFill>
              </a:rPr>
              <a:t>Spoke arm parametrization</a:t>
            </a:r>
          </a:p>
        </p:txBody>
      </p:sp>
    </p:spTree>
    <p:extLst>
      <p:ext uri="{BB962C8B-B14F-4D97-AF65-F5344CB8AC3E}">
        <p14:creationId xmlns:p14="http://schemas.microsoft.com/office/powerpoint/2010/main" val="333836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67A24F-1B90-44DF-B548-131C07C055CF}"/>
              </a:ext>
            </a:extLst>
          </p:cNvPr>
          <p:cNvSpPr>
            <a:spLocks noGrp="1"/>
          </p:cNvSpPr>
          <p:nvPr>
            <p:ph type="title"/>
          </p:nvPr>
        </p:nvSpPr>
        <p:spPr/>
        <p:txBody>
          <a:bodyPr/>
          <a:lstStyle/>
          <a:p>
            <a:r>
              <a:rPr lang="en-US" dirty="0"/>
              <a:t>Generator support structure modeling- type 2</a:t>
            </a:r>
          </a:p>
        </p:txBody>
      </p:sp>
      <p:sp>
        <p:nvSpPr>
          <p:cNvPr id="87" name="Text Placeholder 3">
            <a:extLst>
              <a:ext uri="{FF2B5EF4-FFF2-40B4-BE49-F238E27FC236}">
                <a16:creationId xmlns:a16="http://schemas.microsoft.com/office/drawing/2014/main" id="{20FC7E39-6DC7-4458-AE81-542E5D6CF220}"/>
              </a:ext>
            </a:extLst>
          </p:cNvPr>
          <p:cNvSpPr>
            <a:spLocks noGrp="1"/>
          </p:cNvSpPr>
          <p:nvPr>
            <p:ph type="body" sz="quarter" idx="10"/>
          </p:nvPr>
        </p:nvSpPr>
        <p:spPr>
          <a:xfrm>
            <a:off x="3863339" y="918918"/>
            <a:ext cx="5099686" cy="3969027"/>
          </a:xfrm>
        </p:spPr>
        <p:txBody>
          <a:bodyPr>
            <a:normAutofit/>
          </a:bodyPr>
          <a:lstStyle/>
          <a:p>
            <a:r>
              <a:rPr lang="en-US" sz="1800" b="0" dirty="0"/>
              <a:t>Rotor and stator structures modeled as single sided disks with certain rim thicknesses supporting the weight of the active materials.</a:t>
            </a:r>
          </a:p>
          <a:p>
            <a:r>
              <a:rPr lang="en-US" sz="1800" b="0" dirty="0"/>
              <a:t>Each disc parametrized by its thickness.</a:t>
            </a:r>
            <a:r>
              <a:rPr lang="en-US" sz="1800" b="0" i="1" baseline="-25000" dirty="0"/>
              <a:t> </a:t>
            </a:r>
            <a:r>
              <a:rPr lang="en-US" sz="1800" b="0" i="1" baseline="30000" dirty="0"/>
              <a:t>.</a:t>
            </a:r>
          </a:p>
          <a:p>
            <a:r>
              <a:rPr lang="en-US" sz="1800" b="0" dirty="0"/>
              <a:t>Designed to minimize air-gap deflection; analytical models adapted from McDonald [2]</a:t>
            </a:r>
          </a:p>
          <a:p>
            <a:r>
              <a:rPr lang="en-US" sz="1800" dirty="0">
                <a:solidFill>
                  <a:schemeClr val="accent5">
                    <a:lumMod val="75000"/>
                  </a:schemeClr>
                </a:solidFill>
              </a:rPr>
              <a:t>Disk and rim thicknesses are design variables.</a:t>
            </a:r>
          </a:p>
          <a:p>
            <a:endParaRPr lang="en-US" sz="1800" b="0" dirty="0"/>
          </a:p>
          <a:p>
            <a:pPr marL="0" indent="0">
              <a:buNone/>
            </a:pPr>
            <a:r>
              <a:rPr lang="en-US" sz="1800" b="0" dirty="0"/>
              <a:t>   </a:t>
            </a:r>
          </a:p>
          <a:p>
            <a:pPr marL="0" indent="0">
              <a:buNone/>
            </a:pPr>
            <a:endParaRPr lang="en-US" sz="1800" b="0" dirty="0"/>
          </a:p>
          <a:p>
            <a:pPr marL="179387" lvl="1" indent="0">
              <a:buNone/>
            </a:pPr>
            <a:endParaRPr lang="en-US" dirty="0"/>
          </a:p>
        </p:txBody>
      </p:sp>
      <p:pic>
        <p:nvPicPr>
          <p:cNvPr id="6" name="Picture 5">
            <a:extLst>
              <a:ext uri="{FF2B5EF4-FFF2-40B4-BE49-F238E27FC236}">
                <a16:creationId xmlns:a16="http://schemas.microsoft.com/office/drawing/2014/main" id="{479017C9-114C-4836-9588-5166264D7136}"/>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0" y="611927"/>
            <a:ext cx="3529013" cy="2943864"/>
          </a:xfrm>
          <a:prstGeom prst="rect">
            <a:avLst/>
          </a:prstGeom>
        </p:spPr>
      </p:pic>
      <p:grpSp>
        <p:nvGrpSpPr>
          <p:cNvPr id="16" name="Group 15">
            <a:extLst>
              <a:ext uri="{FF2B5EF4-FFF2-40B4-BE49-F238E27FC236}">
                <a16:creationId xmlns:a16="http://schemas.microsoft.com/office/drawing/2014/main" id="{E05C8589-819C-466A-B6C6-1F8B3E7B02A7}"/>
              </a:ext>
            </a:extLst>
          </p:cNvPr>
          <p:cNvGrpSpPr/>
          <p:nvPr/>
        </p:nvGrpSpPr>
        <p:grpSpPr>
          <a:xfrm>
            <a:off x="793434" y="3396682"/>
            <a:ext cx="971072" cy="1619250"/>
            <a:chOff x="981075" y="3343275"/>
            <a:chExt cx="971072" cy="1733550"/>
          </a:xfrm>
        </p:grpSpPr>
        <p:grpSp>
          <p:nvGrpSpPr>
            <p:cNvPr id="10" name="Group 9">
              <a:extLst>
                <a:ext uri="{FF2B5EF4-FFF2-40B4-BE49-F238E27FC236}">
                  <a16:creationId xmlns:a16="http://schemas.microsoft.com/office/drawing/2014/main" id="{B7434B0F-F293-4EBE-A3EC-D84FF03D8ED6}"/>
                </a:ext>
              </a:extLst>
            </p:cNvPr>
            <p:cNvGrpSpPr/>
            <p:nvPr/>
          </p:nvGrpSpPr>
          <p:grpSpPr>
            <a:xfrm>
              <a:off x="1349692" y="3555791"/>
              <a:ext cx="602455" cy="1521034"/>
              <a:chOff x="1349692" y="3555791"/>
              <a:chExt cx="602455" cy="1521034"/>
            </a:xfrm>
          </p:grpSpPr>
          <p:sp>
            <p:nvSpPr>
              <p:cNvPr id="9" name="Flowchart: Direct Access Storage 8">
                <a:extLst>
                  <a:ext uri="{FF2B5EF4-FFF2-40B4-BE49-F238E27FC236}">
                    <a16:creationId xmlns:a16="http://schemas.microsoft.com/office/drawing/2014/main" id="{77931F22-9C8E-45E1-987B-AFF067460F41}"/>
                  </a:ext>
                </a:extLst>
              </p:cNvPr>
              <p:cNvSpPr/>
              <p:nvPr/>
            </p:nvSpPr>
            <p:spPr>
              <a:xfrm>
                <a:off x="1349692" y="3555791"/>
                <a:ext cx="201933" cy="1521034"/>
              </a:xfrm>
              <a:prstGeom prst="flowChartMagneticDrum">
                <a:avLst/>
              </a:prstGeom>
              <a:solidFill>
                <a:schemeClr val="bg1">
                  <a:lumMod val="6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lowchart: Direct Access Storage 4">
                <a:extLst>
                  <a:ext uri="{FF2B5EF4-FFF2-40B4-BE49-F238E27FC236}">
                    <a16:creationId xmlns:a16="http://schemas.microsoft.com/office/drawing/2014/main" id="{D836CD2E-2F80-4D73-AEF8-97169EB32849}"/>
                  </a:ext>
                </a:extLst>
              </p:cNvPr>
              <p:cNvSpPr/>
              <p:nvPr/>
            </p:nvSpPr>
            <p:spPr>
              <a:xfrm>
                <a:off x="1450658" y="3555791"/>
                <a:ext cx="501489" cy="1521034"/>
              </a:xfrm>
              <a:prstGeom prst="flowChartMagneticDrum">
                <a:avLst/>
              </a:prstGeom>
              <a:solidFill>
                <a:schemeClr val="bg1">
                  <a:lumMod val="6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7A2B24-6C99-46E2-BA8E-E7A5484F05E3}"/>
                  </a:ext>
                </a:extLst>
              </p:cNvPr>
              <p:cNvSpPr/>
              <p:nvPr/>
            </p:nvSpPr>
            <p:spPr>
              <a:xfrm>
                <a:off x="1824276" y="3620983"/>
                <a:ext cx="85247" cy="139065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741D3472-6EDE-4B61-B1BE-3FBEB89795C2}"/>
                </a:ext>
              </a:extLst>
            </p:cNvPr>
            <p:cNvCxnSpPr/>
            <p:nvPr/>
          </p:nvCxnSpPr>
          <p:spPr>
            <a:xfrm>
              <a:off x="981075" y="3555791"/>
              <a:ext cx="3895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2008F66-F861-4475-BEF9-0CB1EE2EA112}"/>
                </a:ext>
              </a:extLst>
            </p:cNvPr>
            <p:cNvCxnSpPr/>
            <p:nvPr/>
          </p:nvCxnSpPr>
          <p:spPr>
            <a:xfrm>
              <a:off x="1513525" y="3343275"/>
              <a:ext cx="0" cy="2125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C054079-EA69-4167-A58B-A5D658082CDE}"/>
                </a:ext>
              </a:extLst>
            </p:cNvPr>
            <p:cNvCxnSpPr/>
            <p:nvPr/>
          </p:nvCxnSpPr>
          <p:spPr>
            <a:xfrm>
              <a:off x="1349692" y="3343275"/>
              <a:ext cx="0" cy="2125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BC0D887-4DC2-47DE-AF9E-B0E207DBCA63}"/>
                </a:ext>
              </a:extLst>
            </p:cNvPr>
            <p:cNvCxnSpPr/>
            <p:nvPr/>
          </p:nvCxnSpPr>
          <p:spPr>
            <a:xfrm>
              <a:off x="1523050" y="3555791"/>
              <a:ext cx="389575"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grpSp>
      <p:sp>
        <p:nvSpPr>
          <p:cNvPr id="17" name="TextBox 16">
            <a:extLst>
              <a:ext uri="{FF2B5EF4-FFF2-40B4-BE49-F238E27FC236}">
                <a16:creationId xmlns:a16="http://schemas.microsoft.com/office/drawing/2014/main" id="{1202E67B-170B-4F89-89B4-EA5E7C7F754B}"/>
              </a:ext>
            </a:extLst>
          </p:cNvPr>
          <p:cNvSpPr txBox="1"/>
          <p:nvPr/>
        </p:nvSpPr>
        <p:spPr>
          <a:xfrm>
            <a:off x="782001" y="3246373"/>
            <a:ext cx="590550" cy="369332"/>
          </a:xfrm>
          <a:prstGeom prst="rect">
            <a:avLst/>
          </a:prstGeom>
          <a:noFill/>
        </p:spPr>
        <p:txBody>
          <a:bodyPr wrap="square" rtlCol="0">
            <a:spAutoFit/>
          </a:bodyPr>
          <a:lstStyle/>
          <a:p>
            <a:r>
              <a:rPr lang="en-US" dirty="0"/>
              <a:t>t</a:t>
            </a:r>
            <a:r>
              <a:rPr lang="en-US" baseline="-25000" dirty="0"/>
              <a:t>d</a:t>
            </a:r>
            <a:endParaRPr lang="en-US" dirty="0"/>
          </a:p>
        </p:txBody>
      </p:sp>
      <p:grpSp>
        <p:nvGrpSpPr>
          <p:cNvPr id="31" name="Group 30">
            <a:extLst>
              <a:ext uri="{FF2B5EF4-FFF2-40B4-BE49-F238E27FC236}">
                <a16:creationId xmlns:a16="http://schemas.microsoft.com/office/drawing/2014/main" id="{C931FA70-CCBC-46B1-98F0-ED7B06DBE49C}"/>
              </a:ext>
            </a:extLst>
          </p:cNvPr>
          <p:cNvGrpSpPr/>
          <p:nvPr/>
        </p:nvGrpSpPr>
        <p:grpSpPr>
          <a:xfrm>
            <a:off x="2093354" y="3237510"/>
            <a:ext cx="1417320" cy="1797472"/>
            <a:chOff x="2093354" y="3237510"/>
            <a:chExt cx="1417320" cy="1797472"/>
          </a:xfrm>
        </p:grpSpPr>
        <p:grpSp>
          <p:nvGrpSpPr>
            <p:cNvPr id="29" name="Group 28">
              <a:extLst>
                <a:ext uri="{FF2B5EF4-FFF2-40B4-BE49-F238E27FC236}">
                  <a16:creationId xmlns:a16="http://schemas.microsoft.com/office/drawing/2014/main" id="{873020C3-0C52-4E2C-AC7D-C3D96E3C4B9C}"/>
                </a:ext>
              </a:extLst>
            </p:cNvPr>
            <p:cNvGrpSpPr/>
            <p:nvPr/>
          </p:nvGrpSpPr>
          <p:grpSpPr>
            <a:xfrm>
              <a:off x="2093354" y="3246373"/>
              <a:ext cx="1417320" cy="1788609"/>
              <a:chOff x="2093354" y="3246373"/>
              <a:chExt cx="1417320" cy="1788609"/>
            </a:xfrm>
          </p:grpSpPr>
          <p:grpSp>
            <p:nvGrpSpPr>
              <p:cNvPr id="21" name="Group 20">
                <a:extLst>
                  <a:ext uri="{FF2B5EF4-FFF2-40B4-BE49-F238E27FC236}">
                    <a16:creationId xmlns:a16="http://schemas.microsoft.com/office/drawing/2014/main" id="{6C88D69B-1B5D-457A-88E3-36454EFDE150}"/>
                  </a:ext>
                </a:extLst>
              </p:cNvPr>
              <p:cNvGrpSpPr/>
              <p:nvPr/>
            </p:nvGrpSpPr>
            <p:grpSpPr>
              <a:xfrm>
                <a:off x="2093354" y="3614236"/>
                <a:ext cx="1417320" cy="1420746"/>
                <a:chOff x="2093354" y="3614236"/>
                <a:chExt cx="1417320" cy="1420746"/>
              </a:xfrm>
            </p:grpSpPr>
            <p:sp>
              <p:nvSpPr>
                <p:cNvPr id="20" name="Oval 19">
                  <a:extLst>
                    <a:ext uri="{FF2B5EF4-FFF2-40B4-BE49-F238E27FC236}">
                      <a16:creationId xmlns:a16="http://schemas.microsoft.com/office/drawing/2014/main" id="{16C536C3-9BC9-4269-BC3A-298DA2A8CE9B}"/>
                    </a:ext>
                  </a:extLst>
                </p:cNvPr>
                <p:cNvSpPr/>
                <p:nvPr/>
              </p:nvSpPr>
              <p:spPr>
                <a:xfrm>
                  <a:off x="2093354" y="3614236"/>
                  <a:ext cx="1417320" cy="1420746"/>
                </a:xfrm>
                <a:prstGeom prst="ellipse">
                  <a:avLst/>
                </a:prstGeom>
                <a:solidFill>
                  <a:schemeClr val="bg1">
                    <a:lumMod val="7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828A789-32BE-44BF-9F50-820611FFA3BA}"/>
                    </a:ext>
                  </a:extLst>
                </p:cNvPr>
                <p:cNvSpPr/>
                <p:nvPr/>
              </p:nvSpPr>
              <p:spPr>
                <a:xfrm>
                  <a:off x="2243967" y="3781425"/>
                  <a:ext cx="1106424" cy="1106520"/>
                </a:xfrm>
                <a:prstGeom prst="ellipse">
                  <a:avLst/>
                </a:prstGeom>
                <a:solidFill>
                  <a:schemeClr val="bg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6" name="Straight Arrow Connector 25">
                <a:extLst>
                  <a:ext uri="{FF2B5EF4-FFF2-40B4-BE49-F238E27FC236}">
                    <a16:creationId xmlns:a16="http://schemas.microsoft.com/office/drawing/2014/main" id="{E839FDF5-74FD-44C3-A1A0-2FCA9370BCB8}"/>
                  </a:ext>
                </a:extLst>
              </p:cNvPr>
              <p:cNvCxnSpPr>
                <a:cxnSpLocks/>
                <a:stCxn id="20" idx="0"/>
              </p:cNvCxnSpPr>
              <p:nvPr/>
            </p:nvCxnSpPr>
            <p:spPr>
              <a:xfrm flipV="1">
                <a:off x="2802014" y="3246373"/>
                <a:ext cx="0" cy="367863"/>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44537942-878C-4A74-A6C0-F19B7771B881}"/>
                  </a:ext>
                </a:extLst>
              </p:cNvPr>
              <p:cNvCxnSpPr>
                <a:cxnSpLocks/>
              </p:cNvCxnSpPr>
              <p:nvPr/>
            </p:nvCxnSpPr>
            <p:spPr>
              <a:xfrm>
                <a:off x="2802014" y="3766637"/>
                <a:ext cx="0" cy="424363"/>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grpSp>
        <p:sp>
          <p:nvSpPr>
            <p:cNvPr id="33" name="TextBox 32">
              <a:extLst>
                <a:ext uri="{FF2B5EF4-FFF2-40B4-BE49-F238E27FC236}">
                  <a16:creationId xmlns:a16="http://schemas.microsoft.com/office/drawing/2014/main" id="{6B737874-554B-4705-83B2-CE61A08B488E}"/>
                </a:ext>
              </a:extLst>
            </p:cNvPr>
            <p:cNvSpPr txBox="1"/>
            <p:nvPr/>
          </p:nvSpPr>
          <p:spPr>
            <a:xfrm>
              <a:off x="2751890" y="3237510"/>
              <a:ext cx="590550" cy="369332"/>
            </a:xfrm>
            <a:prstGeom prst="rect">
              <a:avLst/>
            </a:prstGeom>
            <a:noFill/>
          </p:spPr>
          <p:txBody>
            <a:bodyPr wrap="square" rtlCol="0">
              <a:spAutoFit/>
            </a:bodyPr>
            <a:lstStyle/>
            <a:p>
              <a:r>
                <a:rPr lang="en-US" dirty="0" err="1"/>
                <a:t>h</a:t>
              </a:r>
              <a:r>
                <a:rPr lang="en-US" baseline="-25000" dirty="0" err="1"/>
                <a:t>ss</a:t>
              </a:r>
              <a:endParaRPr lang="en-US" dirty="0"/>
            </a:p>
          </p:txBody>
        </p:sp>
      </p:grpSp>
      <p:sp>
        <p:nvSpPr>
          <p:cNvPr id="23" name="TextBox 22">
            <a:extLst>
              <a:ext uri="{FF2B5EF4-FFF2-40B4-BE49-F238E27FC236}">
                <a16:creationId xmlns:a16="http://schemas.microsoft.com/office/drawing/2014/main" id="{C4297964-A059-42C1-B2FC-D41593A8A6CC}"/>
              </a:ext>
            </a:extLst>
          </p:cNvPr>
          <p:cNvSpPr txBox="1"/>
          <p:nvPr/>
        </p:nvSpPr>
        <p:spPr>
          <a:xfrm>
            <a:off x="1443867" y="3324358"/>
            <a:ext cx="2081427" cy="246221"/>
          </a:xfrm>
          <a:prstGeom prst="rect">
            <a:avLst/>
          </a:prstGeom>
          <a:noFill/>
        </p:spPr>
        <p:txBody>
          <a:bodyPr wrap="square" rtlCol="0">
            <a:spAutoFit/>
          </a:bodyPr>
          <a:lstStyle/>
          <a:p>
            <a:r>
              <a:rPr lang="en-US" sz="1000" dirty="0">
                <a:solidFill>
                  <a:schemeClr val="bg2">
                    <a:lumMod val="50000"/>
                  </a:schemeClr>
                </a:solidFill>
              </a:rPr>
              <a:t>Disk parametrization</a:t>
            </a:r>
          </a:p>
        </p:txBody>
      </p:sp>
    </p:spTree>
    <p:extLst>
      <p:ext uri="{BB962C8B-B14F-4D97-AF65-F5344CB8AC3E}">
        <p14:creationId xmlns:p14="http://schemas.microsoft.com/office/powerpoint/2010/main" val="2944295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BD45AF-1685-4791-88E2-35E3D5022C6E}"/>
              </a:ext>
            </a:extLst>
          </p:cNvPr>
          <p:cNvSpPr>
            <a:spLocks noGrp="1"/>
          </p:cNvSpPr>
          <p:nvPr>
            <p:ph type="title"/>
          </p:nvPr>
        </p:nvSpPr>
        <p:spPr/>
        <p:txBody>
          <a:bodyPr/>
          <a:lstStyle/>
          <a:p>
            <a:r>
              <a:rPr lang="en-US" dirty="0"/>
              <a:t>Generator support structure deflection modeling</a:t>
            </a:r>
          </a:p>
        </p:txBody>
      </p:sp>
      <p:grpSp>
        <p:nvGrpSpPr>
          <p:cNvPr id="4" name="Group 3">
            <a:extLst>
              <a:ext uri="{FF2B5EF4-FFF2-40B4-BE49-F238E27FC236}">
                <a16:creationId xmlns:a16="http://schemas.microsoft.com/office/drawing/2014/main" id="{05617B2A-EDEA-472C-BE7E-749E00416C75}"/>
              </a:ext>
            </a:extLst>
          </p:cNvPr>
          <p:cNvGrpSpPr/>
          <p:nvPr/>
        </p:nvGrpSpPr>
        <p:grpSpPr>
          <a:xfrm>
            <a:off x="2956629" y="793823"/>
            <a:ext cx="3851270" cy="1555746"/>
            <a:chOff x="5" y="0"/>
            <a:chExt cx="3851733" cy="1556013"/>
          </a:xfrm>
        </p:grpSpPr>
        <p:grpSp>
          <p:nvGrpSpPr>
            <p:cNvPr id="5" name="Group 4">
              <a:extLst>
                <a:ext uri="{FF2B5EF4-FFF2-40B4-BE49-F238E27FC236}">
                  <a16:creationId xmlns:a16="http://schemas.microsoft.com/office/drawing/2014/main" id="{0B7D8E51-416B-4790-811B-F81C7ABC1DCF}"/>
                </a:ext>
              </a:extLst>
            </p:cNvPr>
            <p:cNvGrpSpPr/>
            <p:nvPr/>
          </p:nvGrpSpPr>
          <p:grpSpPr>
            <a:xfrm>
              <a:off x="5" y="0"/>
              <a:ext cx="1623513" cy="1516275"/>
              <a:chOff x="5" y="0"/>
              <a:chExt cx="1623513" cy="1516275"/>
            </a:xfrm>
          </p:grpSpPr>
          <p:grpSp>
            <p:nvGrpSpPr>
              <p:cNvPr id="82" name="Group 81">
                <a:extLst>
                  <a:ext uri="{FF2B5EF4-FFF2-40B4-BE49-F238E27FC236}">
                    <a16:creationId xmlns:a16="http://schemas.microsoft.com/office/drawing/2014/main" id="{8D62F256-B575-4E8A-BFB6-50417ED9C09D}"/>
                  </a:ext>
                </a:extLst>
              </p:cNvPr>
              <p:cNvGrpSpPr/>
              <p:nvPr/>
            </p:nvGrpSpPr>
            <p:grpSpPr>
              <a:xfrm>
                <a:off x="5" y="0"/>
                <a:ext cx="1623513" cy="1516275"/>
                <a:chOff x="-143546" y="0"/>
                <a:chExt cx="1623513" cy="1516275"/>
              </a:xfrm>
            </p:grpSpPr>
            <p:grpSp>
              <p:nvGrpSpPr>
                <p:cNvPr id="101" name="Group 100">
                  <a:extLst>
                    <a:ext uri="{FF2B5EF4-FFF2-40B4-BE49-F238E27FC236}">
                      <a16:creationId xmlns:a16="http://schemas.microsoft.com/office/drawing/2014/main" id="{0D0ABC99-4D45-4E37-8009-B0581F703548}"/>
                    </a:ext>
                  </a:extLst>
                </p:cNvPr>
                <p:cNvGrpSpPr/>
                <p:nvPr/>
              </p:nvGrpSpPr>
              <p:grpSpPr>
                <a:xfrm rot="16200000">
                  <a:off x="79445" y="115753"/>
                  <a:ext cx="1177531" cy="1623513"/>
                  <a:chOff x="0" y="-143551"/>
                  <a:chExt cx="1177531" cy="1623513"/>
                </a:xfrm>
              </p:grpSpPr>
              <p:grpSp>
                <p:nvGrpSpPr>
                  <p:cNvPr id="111" name="Group 110">
                    <a:extLst>
                      <a:ext uri="{FF2B5EF4-FFF2-40B4-BE49-F238E27FC236}">
                        <a16:creationId xmlns:a16="http://schemas.microsoft.com/office/drawing/2014/main" id="{B3CA5E6A-5A55-4F4B-B8E1-3D3D0C42B5FE}"/>
                      </a:ext>
                    </a:extLst>
                  </p:cNvPr>
                  <p:cNvGrpSpPr/>
                  <p:nvPr/>
                </p:nvGrpSpPr>
                <p:grpSpPr>
                  <a:xfrm>
                    <a:off x="0" y="0"/>
                    <a:ext cx="1177531" cy="1479962"/>
                    <a:chOff x="0" y="0"/>
                    <a:chExt cx="1177531" cy="1479962"/>
                  </a:xfrm>
                </p:grpSpPr>
                <p:grpSp>
                  <p:nvGrpSpPr>
                    <p:cNvPr id="113" name="Group 112">
                      <a:extLst>
                        <a:ext uri="{FF2B5EF4-FFF2-40B4-BE49-F238E27FC236}">
                          <a16:creationId xmlns:a16="http://schemas.microsoft.com/office/drawing/2014/main" id="{E4BA1AF7-D73A-4F46-A940-4D2736469F82}"/>
                        </a:ext>
                      </a:extLst>
                    </p:cNvPr>
                    <p:cNvGrpSpPr/>
                    <p:nvPr/>
                  </p:nvGrpSpPr>
                  <p:grpSpPr>
                    <a:xfrm>
                      <a:off x="0" y="0"/>
                      <a:ext cx="1177531" cy="1479962"/>
                      <a:chOff x="0" y="0"/>
                      <a:chExt cx="1177531" cy="1479962"/>
                    </a:xfrm>
                  </p:grpSpPr>
                  <p:grpSp>
                    <p:nvGrpSpPr>
                      <p:cNvPr id="117" name="Group 116">
                        <a:extLst>
                          <a:ext uri="{FF2B5EF4-FFF2-40B4-BE49-F238E27FC236}">
                            <a16:creationId xmlns:a16="http://schemas.microsoft.com/office/drawing/2014/main" id="{5E2999CC-B3CF-47C5-A599-F9CAF313A1BC}"/>
                          </a:ext>
                        </a:extLst>
                      </p:cNvPr>
                      <p:cNvGrpSpPr/>
                      <p:nvPr/>
                    </p:nvGrpSpPr>
                    <p:grpSpPr>
                      <a:xfrm>
                        <a:off x="0" y="0"/>
                        <a:ext cx="1175785" cy="1479962"/>
                        <a:chOff x="0" y="0"/>
                        <a:chExt cx="1175785" cy="1479962"/>
                      </a:xfrm>
                    </p:grpSpPr>
                    <p:grpSp>
                      <p:nvGrpSpPr>
                        <p:cNvPr id="119" name="Group 118">
                          <a:extLst>
                            <a:ext uri="{FF2B5EF4-FFF2-40B4-BE49-F238E27FC236}">
                              <a16:creationId xmlns:a16="http://schemas.microsoft.com/office/drawing/2014/main" id="{AB919626-7719-45C8-B199-8B4DDF12893F}"/>
                            </a:ext>
                          </a:extLst>
                        </p:cNvPr>
                        <p:cNvGrpSpPr/>
                        <p:nvPr/>
                      </p:nvGrpSpPr>
                      <p:grpSpPr>
                        <a:xfrm>
                          <a:off x="0" y="0"/>
                          <a:ext cx="1175785" cy="1479962"/>
                          <a:chOff x="0" y="0"/>
                          <a:chExt cx="1175785" cy="1479962"/>
                        </a:xfrm>
                      </p:grpSpPr>
                      <p:grpSp>
                        <p:nvGrpSpPr>
                          <p:cNvPr id="121" name="Group 120">
                            <a:extLst>
                              <a:ext uri="{FF2B5EF4-FFF2-40B4-BE49-F238E27FC236}">
                                <a16:creationId xmlns:a16="http://schemas.microsoft.com/office/drawing/2014/main" id="{6786286D-BB0B-43FC-BF6A-901BB36E8BAD}"/>
                              </a:ext>
                            </a:extLst>
                          </p:cNvPr>
                          <p:cNvGrpSpPr/>
                          <p:nvPr/>
                        </p:nvGrpSpPr>
                        <p:grpSpPr>
                          <a:xfrm>
                            <a:off x="0" y="0"/>
                            <a:ext cx="1175785" cy="1479962"/>
                            <a:chOff x="0" y="0"/>
                            <a:chExt cx="1175785" cy="1479962"/>
                          </a:xfrm>
                        </p:grpSpPr>
                        <p:grpSp>
                          <p:nvGrpSpPr>
                            <p:cNvPr id="123" name="Group 122">
                              <a:extLst>
                                <a:ext uri="{FF2B5EF4-FFF2-40B4-BE49-F238E27FC236}">
                                  <a16:creationId xmlns:a16="http://schemas.microsoft.com/office/drawing/2014/main" id="{E3B3F752-7C7F-4464-AD69-EEB79A3D13C4}"/>
                                </a:ext>
                              </a:extLst>
                            </p:cNvPr>
                            <p:cNvGrpSpPr/>
                            <p:nvPr/>
                          </p:nvGrpSpPr>
                          <p:grpSpPr>
                            <a:xfrm>
                              <a:off x="0" y="0"/>
                              <a:ext cx="1175785" cy="1304932"/>
                              <a:chOff x="193729" y="0"/>
                              <a:chExt cx="1175785" cy="1304932"/>
                            </a:xfrm>
                          </p:grpSpPr>
                          <p:grpSp>
                            <p:nvGrpSpPr>
                              <p:cNvPr id="128" name="Group 127">
                                <a:extLst>
                                  <a:ext uri="{FF2B5EF4-FFF2-40B4-BE49-F238E27FC236}">
                                    <a16:creationId xmlns:a16="http://schemas.microsoft.com/office/drawing/2014/main" id="{4C8DD0D7-3A0F-4914-A2A7-763FA4908DAF}"/>
                                  </a:ext>
                                </a:extLst>
                              </p:cNvPr>
                              <p:cNvGrpSpPr/>
                              <p:nvPr/>
                            </p:nvGrpSpPr>
                            <p:grpSpPr>
                              <a:xfrm>
                                <a:off x="314076" y="0"/>
                                <a:ext cx="1055438" cy="1151644"/>
                                <a:chOff x="0" y="0"/>
                                <a:chExt cx="1055438" cy="1151644"/>
                              </a:xfrm>
                            </p:grpSpPr>
                            <p:grpSp>
                              <p:nvGrpSpPr>
                                <p:cNvPr id="132" name="Group 131">
                                  <a:extLst>
                                    <a:ext uri="{FF2B5EF4-FFF2-40B4-BE49-F238E27FC236}">
                                      <a16:creationId xmlns:a16="http://schemas.microsoft.com/office/drawing/2014/main" id="{94EDC21D-6CD2-43F5-B005-1D1C8D91ABC3}"/>
                                    </a:ext>
                                  </a:extLst>
                                </p:cNvPr>
                                <p:cNvGrpSpPr/>
                                <p:nvPr/>
                              </p:nvGrpSpPr>
                              <p:grpSpPr>
                                <a:xfrm>
                                  <a:off x="11927" y="369746"/>
                                  <a:ext cx="342626" cy="342513"/>
                                  <a:chOff x="672565" y="14150"/>
                                  <a:chExt cx="342845" cy="342513"/>
                                </a:xfrm>
                              </p:grpSpPr>
                              <p:cxnSp>
                                <p:nvCxnSpPr>
                                  <p:cNvPr id="149" name="Straight Connector 148">
                                    <a:extLst>
                                      <a:ext uri="{FF2B5EF4-FFF2-40B4-BE49-F238E27FC236}">
                                        <a16:creationId xmlns:a16="http://schemas.microsoft.com/office/drawing/2014/main" id="{F38E6495-6294-4B57-A765-B3646CDC8E95}"/>
                                      </a:ext>
                                    </a:extLst>
                                  </p:cNvPr>
                                  <p:cNvCxnSpPr/>
                                  <p:nvPr/>
                                </p:nvCxnSpPr>
                                <p:spPr>
                                  <a:xfrm flipH="1">
                                    <a:off x="727910" y="226232"/>
                                    <a:ext cx="1828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Text Box 769">
                                    <a:extLst>
                                      <a:ext uri="{FF2B5EF4-FFF2-40B4-BE49-F238E27FC236}">
                                        <a16:creationId xmlns:a16="http://schemas.microsoft.com/office/drawing/2014/main" id="{CC776854-69B2-4185-A372-3348C7D5437D}"/>
                                      </a:ext>
                                    </a:extLst>
                                  </p:cNvPr>
                                  <p:cNvSpPr txBox="1"/>
                                  <p:nvPr/>
                                </p:nvSpPr>
                                <p:spPr>
                                  <a:xfrm>
                                    <a:off x="672565" y="14150"/>
                                    <a:ext cx="342845" cy="34251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h</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yr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33" name="Group 132">
                                  <a:extLst>
                                    <a:ext uri="{FF2B5EF4-FFF2-40B4-BE49-F238E27FC236}">
                                      <a16:creationId xmlns:a16="http://schemas.microsoft.com/office/drawing/2014/main" id="{4D0D0689-1DE2-4731-BFCC-749C28D3901F}"/>
                                    </a:ext>
                                  </a:extLst>
                                </p:cNvPr>
                                <p:cNvGrpSpPr/>
                                <p:nvPr/>
                              </p:nvGrpSpPr>
                              <p:grpSpPr>
                                <a:xfrm>
                                  <a:off x="0" y="0"/>
                                  <a:ext cx="1055438" cy="1151644"/>
                                  <a:chOff x="0" y="0"/>
                                  <a:chExt cx="1055438" cy="1151644"/>
                                </a:xfrm>
                              </p:grpSpPr>
                              <p:grpSp>
                                <p:nvGrpSpPr>
                                  <p:cNvPr id="134" name="Group 133">
                                    <a:extLst>
                                      <a:ext uri="{FF2B5EF4-FFF2-40B4-BE49-F238E27FC236}">
                                        <a16:creationId xmlns:a16="http://schemas.microsoft.com/office/drawing/2014/main" id="{9C05C199-F11A-40D1-BA8B-B27E46974454}"/>
                                      </a:ext>
                                    </a:extLst>
                                  </p:cNvPr>
                                  <p:cNvGrpSpPr/>
                                  <p:nvPr/>
                                </p:nvGrpSpPr>
                                <p:grpSpPr>
                                  <a:xfrm>
                                    <a:off x="0" y="198783"/>
                                    <a:ext cx="1055438" cy="952861"/>
                                    <a:chOff x="-23810" y="0"/>
                                    <a:chExt cx="1055438" cy="952861"/>
                                  </a:xfrm>
                                </p:grpSpPr>
                                <p:grpSp>
                                  <p:nvGrpSpPr>
                                    <p:cNvPr id="138" name="Group 137">
                                      <a:extLst>
                                        <a:ext uri="{FF2B5EF4-FFF2-40B4-BE49-F238E27FC236}">
                                          <a16:creationId xmlns:a16="http://schemas.microsoft.com/office/drawing/2014/main" id="{A21C1E32-12E9-4D69-8495-084A36010BDE}"/>
                                        </a:ext>
                                      </a:extLst>
                                    </p:cNvPr>
                                    <p:cNvGrpSpPr/>
                                    <p:nvPr/>
                                  </p:nvGrpSpPr>
                                  <p:grpSpPr>
                                    <a:xfrm>
                                      <a:off x="-23810" y="0"/>
                                      <a:ext cx="1055438" cy="952861"/>
                                      <a:chOff x="-23810" y="0"/>
                                      <a:chExt cx="1055438" cy="952861"/>
                                    </a:xfrm>
                                  </p:grpSpPr>
                                  <p:grpSp>
                                    <p:nvGrpSpPr>
                                      <p:cNvPr id="140" name="Group 139">
                                        <a:extLst>
                                          <a:ext uri="{FF2B5EF4-FFF2-40B4-BE49-F238E27FC236}">
                                            <a16:creationId xmlns:a16="http://schemas.microsoft.com/office/drawing/2014/main" id="{C4CBA655-EED5-4A22-8A94-5FB6350EDDFA}"/>
                                          </a:ext>
                                        </a:extLst>
                                      </p:cNvPr>
                                      <p:cNvGrpSpPr/>
                                      <p:nvPr/>
                                    </p:nvGrpSpPr>
                                    <p:grpSpPr>
                                      <a:xfrm>
                                        <a:off x="39757" y="39758"/>
                                        <a:ext cx="991871" cy="913103"/>
                                        <a:chOff x="0" y="1"/>
                                        <a:chExt cx="991871" cy="913103"/>
                                      </a:xfrm>
                                    </p:grpSpPr>
                                    <p:grpSp>
                                      <p:nvGrpSpPr>
                                        <p:cNvPr id="142" name="Group 141">
                                          <a:extLst>
                                            <a:ext uri="{FF2B5EF4-FFF2-40B4-BE49-F238E27FC236}">
                                              <a16:creationId xmlns:a16="http://schemas.microsoft.com/office/drawing/2014/main" id="{F94F8275-5F7F-4A0A-9687-21EC4EAE6B32}"/>
                                            </a:ext>
                                          </a:extLst>
                                        </p:cNvPr>
                                        <p:cNvGrpSpPr/>
                                        <p:nvPr/>
                                      </p:nvGrpSpPr>
                                      <p:grpSpPr>
                                        <a:xfrm>
                                          <a:off x="3975" y="1"/>
                                          <a:ext cx="987896" cy="913103"/>
                                          <a:chOff x="0" y="1"/>
                                          <a:chExt cx="987896" cy="913103"/>
                                        </a:xfrm>
                                      </p:grpSpPr>
                                      <p:grpSp>
                                        <p:nvGrpSpPr>
                                          <p:cNvPr id="144" name="Group 143">
                                            <a:extLst>
                                              <a:ext uri="{FF2B5EF4-FFF2-40B4-BE49-F238E27FC236}">
                                                <a16:creationId xmlns:a16="http://schemas.microsoft.com/office/drawing/2014/main" id="{C8555607-0225-4C4D-B747-CD8EBF741316}"/>
                                              </a:ext>
                                            </a:extLst>
                                          </p:cNvPr>
                                          <p:cNvGrpSpPr/>
                                          <p:nvPr/>
                                        </p:nvGrpSpPr>
                                        <p:grpSpPr>
                                          <a:xfrm>
                                            <a:off x="178906" y="1"/>
                                            <a:ext cx="808990" cy="913103"/>
                                            <a:chOff x="1" y="-116288"/>
                                            <a:chExt cx="809044" cy="913571"/>
                                          </a:xfrm>
                                        </p:grpSpPr>
                                        <p:sp>
                                          <p:nvSpPr>
                                            <p:cNvPr id="146" name="Rectangle 145">
                                              <a:extLst>
                                                <a:ext uri="{FF2B5EF4-FFF2-40B4-BE49-F238E27FC236}">
                                                  <a16:creationId xmlns:a16="http://schemas.microsoft.com/office/drawing/2014/main" id="{CC9E0DC7-8E44-4456-9D9C-74FC7B2AECD1}"/>
                                                </a:ext>
                                              </a:extLst>
                                            </p:cNvPr>
                                            <p:cNvSpPr/>
                                            <p:nvPr/>
                                          </p:nvSpPr>
                                          <p:spPr>
                                            <a:xfrm>
                                              <a:off x="1" y="-116288"/>
                                              <a:ext cx="809044" cy="23053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7" name="Rectangle 146">
                                              <a:extLst>
                                                <a:ext uri="{FF2B5EF4-FFF2-40B4-BE49-F238E27FC236}">
                                                  <a16:creationId xmlns:a16="http://schemas.microsoft.com/office/drawing/2014/main" id="{FFEA4BBD-C8BA-4434-83E7-50438EE8DEC9}"/>
                                                </a:ext>
                                              </a:extLst>
                                            </p:cNvPr>
                                            <p:cNvSpPr/>
                                            <p:nvPr/>
                                          </p:nvSpPr>
                                          <p:spPr>
                                            <a:xfrm>
                                              <a:off x="752" y="-108409"/>
                                              <a:ext cx="123190" cy="905692"/>
                                            </a:xfrm>
                                            <a:prstGeom prst="rect">
                                              <a:avLst/>
                                            </a:prstGeom>
                                            <a:pattFill prst="pct7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8" name="Rectangle 147">
                                              <a:extLst>
                                                <a:ext uri="{FF2B5EF4-FFF2-40B4-BE49-F238E27FC236}">
                                                  <a16:creationId xmlns:a16="http://schemas.microsoft.com/office/drawing/2014/main" id="{B8A64F6A-784F-4D0D-B4F2-E3569C946648}"/>
                                                </a:ext>
                                              </a:extLst>
                                            </p:cNvPr>
                                            <p:cNvSpPr/>
                                            <p:nvPr/>
                                          </p:nvSpPr>
                                          <p:spPr>
                                            <a:xfrm>
                                              <a:off x="123245" y="115294"/>
                                              <a:ext cx="685441" cy="1113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45" name="Straight Connector 144">
                                            <a:extLst>
                                              <a:ext uri="{FF2B5EF4-FFF2-40B4-BE49-F238E27FC236}">
                                                <a16:creationId xmlns:a16="http://schemas.microsoft.com/office/drawing/2014/main" id="{971DF853-F10F-4B21-8964-13CF9CFBB168}"/>
                                              </a:ext>
                                            </a:extLst>
                                          </p:cNvPr>
                                          <p:cNvCxnSpPr/>
                                          <p:nvPr/>
                                        </p:nvCxnSpPr>
                                        <p:spPr>
                                          <a:xfrm flipH="1">
                                            <a:off x="0" y="230587"/>
                                            <a:ext cx="1828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3" name="Straight Connector 142">
                                          <a:extLst>
                                            <a:ext uri="{FF2B5EF4-FFF2-40B4-BE49-F238E27FC236}">
                                              <a16:creationId xmlns:a16="http://schemas.microsoft.com/office/drawing/2014/main" id="{47147ADA-0547-4386-91A7-0DFF0A010038}"/>
                                            </a:ext>
                                          </a:extLst>
                                        </p:cNvPr>
                                        <p:cNvCxnSpPr/>
                                        <p:nvPr/>
                                      </p:nvCxnSpPr>
                                      <p:spPr>
                                        <a:xfrm flipH="1">
                                          <a:off x="0" y="7951"/>
                                          <a:ext cx="18276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1" name="Text Box 801">
                                        <a:extLst>
                                          <a:ext uri="{FF2B5EF4-FFF2-40B4-BE49-F238E27FC236}">
                                            <a16:creationId xmlns:a16="http://schemas.microsoft.com/office/drawing/2014/main" id="{494D0025-F078-441B-9B75-569CF08CF4E1}"/>
                                          </a:ext>
                                        </a:extLst>
                                      </p:cNvPr>
                                      <p:cNvSpPr txBox="1"/>
                                      <p:nvPr/>
                                    </p:nvSpPr>
                                    <p:spPr>
                                      <a:xfrm>
                                        <a:off x="-23810" y="0"/>
                                        <a:ext cx="342265" cy="3422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h</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sr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39" name="Straight Connector 138">
                                      <a:extLst>
                                        <a:ext uri="{FF2B5EF4-FFF2-40B4-BE49-F238E27FC236}">
                                          <a16:creationId xmlns:a16="http://schemas.microsoft.com/office/drawing/2014/main" id="{7742F8B1-DB40-49AE-985A-BE468059A86D}"/>
                                        </a:ext>
                                      </a:extLst>
                                    </p:cNvPr>
                                    <p:cNvCxnSpPr/>
                                    <p:nvPr/>
                                  </p:nvCxnSpPr>
                                  <p:spPr>
                                    <a:xfrm flipV="1">
                                      <a:off x="39753" y="47672"/>
                                      <a:ext cx="3971" cy="3984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4CBBAE3A-53C5-48D8-B59A-EB074B966D02}"/>
                                      </a:ext>
                                    </a:extLst>
                                  </p:cNvPr>
                                  <p:cNvGrpSpPr/>
                                  <p:nvPr/>
                                </p:nvGrpSpPr>
                                <p:grpSpPr>
                                  <a:xfrm>
                                    <a:off x="248810" y="0"/>
                                    <a:ext cx="801319" cy="342126"/>
                                    <a:chOff x="0" y="0"/>
                                    <a:chExt cx="801319" cy="342126"/>
                                  </a:xfrm>
                                </p:grpSpPr>
                                <p:sp>
                                  <p:nvSpPr>
                                    <p:cNvPr id="136" name="Text Box 804">
                                      <a:extLst>
                                        <a:ext uri="{FF2B5EF4-FFF2-40B4-BE49-F238E27FC236}">
                                          <a16:creationId xmlns:a16="http://schemas.microsoft.com/office/drawing/2014/main" id="{617DCB6E-CF16-4431-9877-47159E015703}"/>
                                        </a:ext>
                                      </a:extLst>
                                    </p:cNvPr>
                                    <p:cNvSpPr txBox="1"/>
                                    <p:nvPr/>
                                  </p:nvSpPr>
                                  <p:spPr>
                                    <a:xfrm>
                                      <a:off x="212366" y="0"/>
                                      <a:ext cx="463243" cy="34212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L</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7" name="Straight Arrow Connector 136">
                                      <a:extLst>
                                        <a:ext uri="{FF2B5EF4-FFF2-40B4-BE49-F238E27FC236}">
                                          <a16:creationId xmlns:a16="http://schemas.microsoft.com/office/drawing/2014/main" id="{652E4E3E-F9F6-4D93-AB27-EEC8C42844C6}"/>
                                        </a:ext>
                                      </a:extLst>
                                    </p:cNvPr>
                                    <p:cNvCxnSpPr/>
                                    <p:nvPr/>
                                  </p:nvCxnSpPr>
                                  <p:spPr>
                                    <a:xfrm>
                                      <a:off x="0" y="199446"/>
                                      <a:ext cx="801319" cy="0"/>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grpSp>
                          </p:grpSp>
                          <p:grpSp>
                            <p:nvGrpSpPr>
                              <p:cNvPr id="129" name="Group 128">
                                <a:extLst>
                                  <a:ext uri="{FF2B5EF4-FFF2-40B4-BE49-F238E27FC236}">
                                    <a16:creationId xmlns:a16="http://schemas.microsoft.com/office/drawing/2014/main" id="{199E80D3-A38E-4C9F-A802-68149C081588}"/>
                                  </a:ext>
                                </a:extLst>
                              </p:cNvPr>
                              <p:cNvGrpSpPr/>
                              <p:nvPr/>
                            </p:nvGrpSpPr>
                            <p:grpSpPr>
                              <a:xfrm>
                                <a:off x="193729" y="582556"/>
                                <a:ext cx="298113" cy="722376"/>
                                <a:chOff x="193730" y="-1919"/>
                                <a:chExt cx="298113" cy="722376"/>
                              </a:xfrm>
                            </p:grpSpPr>
                            <p:cxnSp>
                              <p:nvCxnSpPr>
                                <p:cNvPr id="130" name="Straight Arrow Connector 129">
                                  <a:extLst>
                                    <a:ext uri="{FF2B5EF4-FFF2-40B4-BE49-F238E27FC236}">
                                      <a16:creationId xmlns:a16="http://schemas.microsoft.com/office/drawing/2014/main" id="{E81AF079-7CA6-4033-8BC7-D87BB5441D94}"/>
                                    </a:ext>
                                  </a:extLst>
                                </p:cNvPr>
                                <p:cNvCxnSpPr/>
                                <p:nvPr/>
                              </p:nvCxnSpPr>
                              <p:spPr>
                                <a:xfrm flipV="1">
                                  <a:off x="377577" y="-1919"/>
                                  <a:ext cx="105" cy="7223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1" name="Text Box 814">
                                  <a:extLst>
                                    <a:ext uri="{FF2B5EF4-FFF2-40B4-BE49-F238E27FC236}">
                                      <a16:creationId xmlns:a16="http://schemas.microsoft.com/office/drawing/2014/main" id="{D5F296E5-E245-494F-BB36-924A995601B6}"/>
                                    </a:ext>
                                  </a:extLst>
                                </p:cNvPr>
                                <p:cNvSpPr txBox="1"/>
                                <p:nvPr/>
                              </p:nvSpPr>
                              <p:spPr>
                                <a:xfrm>
                                  <a:off x="193730" y="115002"/>
                                  <a:ext cx="298113" cy="34200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nvGrpSpPr>
                            <p:cNvPr id="124" name="Group 123">
                              <a:extLst>
                                <a:ext uri="{FF2B5EF4-FFF2-40B4-BE49-F238E27FC236}">
                                  <a16:creationId xmlns:a16="http://schemas.microsoft.com/office/drawing/2014/main" id="{70349213-4E63-4D20-800C-AC37C51B665F}"/>
                                </a:ext>
                              </a:extLst>
                            </p:cNvPr>
                            <p:cNvGrpSpPr/>
                            <p:nvPr/>
                          </p:nvGrpSpPr>
                          <p:grpSpPr>
                            <a:xfrm>
                              <a:off x="266369" y="1147307"/>
                              <a:ext cx="905696" cy="332655"/>
                              <a:chOff x="0" y="0"/>
                              <a:chExt cx="905696" cy="332655"/>
                            </a:xfrm>
                          </p:grpSpPr>
                          <p:cxnSp>
                            <p:nvCxnSpPr>
                              <p:cNvPr id="125" name="Straight Connector 124">
                                <a:extLst>
                                  <a:ext uri="{FF2B5EF4-FFF2-40B4-BE49-F238E27FC236}">
                                    <a16:creationId xmlns:a16="http://schemas.microsoft.com/office/drawing/2014/main" id="{33A0C9D6-7A7D-48F4-A570-58A88E471170}"/>
                                  </a:ext>
                                </a:extLst>
                              </p:cNvPr>
                              <p:cNvCxnSpPr/>
                              <p:nvPr/>
                            </p:nvCxnSpPr>
                            <p:spPr>
                              <a:xfrm flipV="1">
                                <a:off x="0" y="0"/>
                                <a:ext cx="905696" cy="2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8B794D6-D884-4676-8CD2-3BC9C6430FEF}"/>
                                  </a:ext>
                                </a:extLst>
                              </p:cNvPr>
                              <p:cNvCxnSpPr/>
                              <p:nvPr/>
                            </p:nvCxnSpPr>
                            <p:spPr>
                              <a:xfrm flipV="1">
                                <a:off x="0" y="329979"/>
                                <a:ext cx="905696" cy="2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3412DB2-EFB9-49CF-8B0F-2CFD62A1A5D4}"/>
                                  </a:ext>
                                </a:extLst>
                              </p:cNvPr>
                              <p:cNvCxnSpPr/>
                              <p:nvPr/>
                            </p:nvCxnSpPr>
                            <p:spPr>
                              <a:xfrm flipV="1">
                                <a:off x="111981" y="2319"/>
                                <a:ext cx="0" cy="155448"/>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cxnSp>
                        <p:nvCxnSpPr>
                          <p:cNvPr id="122" name="Straight Connector 121">
                            <a:extLst>
                              <a:ext uri="{FF2B5EF4-FFF2-40B4-BE49-F238E27FC236}">
                                <a16:creationId xmlns:a16="http://schemas.microsoft.com/office/drawing/2014/main" id="{828F0EA0-1155-4500-B601-01A3D1000608}"/>
                              </a:ext>
                            </a:extLst>
                          </p:cNvPr>
                          <p:cNvCxnSpPr/>
                          <p:nvPr/>
                        </p:nvCxnSpPr>
                        <p:spPr>
                          <a:xfrm>
                            <a:off x="377687" y="1304014"/>
                            <a:ext cx="685800" cy="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
                      <p:nvSpPr>
                        <p:cNvPr id="120" name="Text Box 821">
                          <a:extLst>
                            <a:ext uri="{FF2B5EF4-FFF2-40B4-BE49-F238E27FC236}">
                              <a16:creationId xmlns:a16="http://schemas.microsoft.com/office/drawing/2014/main" id="{9AA36CDC-C1F3-4F4E-AB75-224CBD977CE4}"/>
                            </a:ext>
                          </a:extLst>
                        </p:cNvPr>
                        <p:cNvSpPr txBox="1"/>
                        <p:nvPr/>
                      </p:nvSpPr>
                      <p:spPr>
                        <a:xfrm>
                          <a:off x="298174" y="1113183"/>
                          <a:ext cx="449778" cy="34190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R</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18" name="Rectangle 117">
                        <a:extLst>
                          <a:ext uri="{FF2B5EF4-FFF2-40B4-BE49-F238E27FC236}">
                            <a16:creationId xmlns:a16="http://schemas.microsoft.com/office/drawing/2014/main" id="{27957552-163B-4F63-AF97-E49AB34430C1}"/>
                          </a:ext>
                        </a:extLst>
                      </p:cNvPr>
                      <p:cNvSpPr/>
                      <p:nvPr/>
                    </p:nvSpPr>
                    <p:spPr>
                      <a:xfrm>
                        <a:off x="492369" y="587533"/>
                        <a:ext cx="685162" cy="571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14" name="Straight Connector 113">
                      <a:extLst>
                        <a:ext uri="{FF2B5EF4-FFF2-40B4-BE49-F238E27FC236}">
                          <a16:creationId xmlns:a16="http://schemas.microsoft.com/office/drawing/2014/main" id="{0E26C495-205E-4F47-B203-D319FDAC7A8E}"/>
                        </a:ext>
                      </a:extLst>
                    </p:cNvPr>
                    <p:cNvCxnSpPr/>
                    <p:nvPr/>
                  </p:nvCxnSpPr>
                  <p:spPr>
                    <a:xfrm>
                      <a:off x="365885" y="115852"/>
                      <a:ext cx="214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0F10941-4924-4ED1-8603-666EC964C85D}"/>
                        </a:ext>
                      </a:extLst>
                    </p:cNvPr>
                    <p:cNvCxnSpPr/>
                    <p:nvPr/>
                  </p:nvCxnSpPr>
                  <p:spPr>
                    <a:xfrm>
                      <a:off x="365884" y="62064"/>
                      <a:ext cx="0" cy="99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96B00D1-05D7-4908-BEE3-84F519EF918A}"/>
                        </a:ext>
                      </a:extLst>
                    </p:cNvPr>
                    <p:cNvCxnSpPr/>
                    <p:nvPr/>
                  </p:nvCxnSpPr>
                  <p:spPr>
                    <a:xfrm>
                      <a:off x="490010" y="62064"/>
                      <a:ext cx="0" cy="99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Text Box 836">
                    <a:extLst>
                      <a:ext uri="{FF2B5EF4-FFF2-40B4-BE49-F238E27FC236}">
                        <a16:creationId xmlns:a16="http://schemas.microsoft.com/office/drawing/2014/main" id="{74DC4BD6-0DFE-44E5-AE6A-9C85B474EFD1}"/>
                      </a:ext>
                    </a:extLst>
                  </p:cNvPr>
                  <p:cNvSpPr txBox="1"/>
                  <p:nvPr/>
                </p:nvSpPr>
                <p:spPr>
                  <a:xfrm>
                    <a:off x="309198" y="-143551"/>
                    <a:ext cx="463148" cy="34203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t</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02" name="Group 101">
                  <a:extLst>
                    <a:ext uri="{FF2B5EF4-FFF2-40B4-BE49-F238E27FC236}">
                      <a16:creationId xmlns:a16="http://schemas.microsoft.com/office/drawing/2014/main" id="{A1BAEEB3-C26B-45CC-AE9A-740ACD46A7BC}"/>
                    </a:ext>
                  </a:extLst>
                </p:cNvPr>
                <p:cNvGrpSpPr/>
                <p:nvPr/>
              </p:nvGrpSpPr>
              <p:grpSpPr>
                <a:xfrm>
                  <a:off x="339600" y="211016"/>
                  <a:ext cx="281354" cy="134703"/>
                  <a:chOff x="0" y="0"/>
                  <a:chExt cx="281354" cy="134703"/>
                </a:xfrm>
              </p:grpSpPr>
              <p:cxnSp>
                <p:nvCxnSpPr>
                  <p:cNvPr id="108" name="Straight Arrow Connector 107">
                    <a:extLst>
                      <a:ext uri="{FF2B5EF4-FFF2-40B4-BE49-F238E27FC236}">
                        <a16:creationId xmlns:a16="http://schemas.microsoft.com/office/drawing/2014/main" id="{55D5AF95-44DD-415B-8619-A8865EAF5C47}"/>
                      </a:ext>
                    </a:extLst>
                  </p:cNvPr>
                  <p:cNvCxnSpPr/>
                  <p:nvPr/>
                </p:nvCxnSpPr>
                <p:spPr>
                  <a:xfrm>
                    <a:off x="281354" y="4137"/>
                    <a:ext cx="0" cy="130566"/>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4812188-DA1D-4077-8E71-FC0974DE00CA}"/>
                      </a:ext>
                    </a:extLst>
                  </p:cNvPr>
                  <p:cNvCxnSpPr/>
                  <p:nvPr/>
                </p:nvCxnSpPr>
                <p:spPr>
                  <a:xfrm>
                    <a:off x="177915" y="0"/>
                    <a:ext cx="0" cy="130566"/>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C676A5A-B423-417E-968F-FD2363828431}"/>
                      </a:ext>
                    </a:extLst>
                  </p:cNvPr>
                  <p:cNvCxnSpPr/>
                  <p:nvPr/>
                </p:nvCxnSpPr>
                <p:spPr>
                  <a:xfrm>
                    <a:off x="0" y="0"/>
                    <a:ext cx="0" cy="130566"/>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091FFF4D-0E4C-4CDE-AACD-1308EE8C5096}"/>
                    </a:ext>
                  </a:extLst>
                </p:cNvPr>
                <p:cNvGrpSpPr/>
                <p:nvPr/>
              </p:nvGrpSpPr>
              <p:grpSpPr>
                <a:xfrm>
                  <a:off x="135135" y="0"/>
                  <a:ext cx="1017696" cy="244116"/>
                  <a:chOff x="0" y="0"/>
                  <a:chExt cx="1017696" cy="244116"/>
                </a:xfrm>
              </p:grpSpPr>
              <p:grpSp>
                <p:nvGrpSpPr>
                  <p:cNvPr id="104" name="Group 103">
                    <a:extLst>
                      <a:ext uri="{FF2B5EF4-FFF2-40B4-BE49-F238E27FC236}">
                        <a16:creationId xmlns:a16="http://schemas.microsoft.com/office/drawing/2014/main" id="{67C6A5C2-C6FA-4761-A9E7-09BCB9EF7438}"/>
                      </a:ext>
                    </a:extLst>
                  </p:cNvPr>
                  <p:cNvGrpSpPr/>
                  <p:nvPr/>
                </p:nvGrpSpPr>
                <p:grpSpPr>
                  <a:xfrm>
                    <a:off x="0" y="0"/>
                    <a:ext cx="860613" cy="244116"/>
                    <a:chOff x="0" y="0"/>
                    <a:chExt cx="860613" cy="244116"/>
                  </a:xfrm>
                </p:grpSpPr>
                <p:sp>
                  <p:nvSpPr>
                    <p:cNvPr id="106" name="Text Box 1062">
                      <a:extLst>
                        <a:ext uri="{FF2B5EF4-FFF2-40B4-BE49-F238E27FC236}">
                          <a16:creationId xmlns:a16="http://schemas.microsoft.com/office/drawing/2014/main" id="{62A38C27-239A-4059-9939-2D742F8BFBD6}"/>
                        </a:ext>
                      </a:extLst>
                    </p:cNvPr>
                    <p:cNvSpPr txBox="1"/>
                    <p:nvPr/>
                  </p:nvSpPr>
                  <p:spPr>
                    <a:xfrm>
                      <a:off x="0" y="0"/>
                      <a:ext cx="657872" cy="24411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W</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sr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7" name="Text Box 1063">
                      <a:extLst>
                        <a:ext uri="{FF2B5EF4-FFF2-40B4-BE49-F238E27FC236}">
                          <a16:creationId xmlns:a16="http://schemas.microsoft.com/office/drawing/2014/main" id="{9AD98699-8C8D-4FD3-AFED-58392E694B75}"/>
                        </a:ext>
                      </a:extLst>
                    </p:cNvPr>
                    <p:cNvSpPr txBox="1"/>
                    <p:nvPr/>
                  </p:nvSpPr>
                  <p:spPr>
                    <a:xfrm>
                      <a:off x="202741" y="0"/>
                      <a:ext cx="657872" cy="24411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W</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ir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05" name="Text Box 1065">
                    <a:extLst>
                      <a:ext uri="{FF2B5EF4-FFF2-40B4-BE49-F238E27FC236}">
                        <a16:creationId xmlns:a16="http://schemas.microsoft.com/office/drawing/2014/main" id="{35A77B9A-43C8-48C9-82D9-2104C803E979}"/>
                      </a:ext>
                    </a:extLst>
                  </p:cNvPr>
                  <p:cNvSpPr txBox="1"/>
                  <p:nvPr/>
                </p:nvSpPr>
                <p:spPr>
                  <a:xfrm>
                    <a:off x="359968" y="0"/>
                    <a:ext cx="657728" cy="2438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W</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nvGrpSpPr>
              <p:cNvPr id="83" name="Group 82">
                <a:extLst>
                  <a:ext uri="{FF2B5EF4-FFF2-40B4-BE49-F238E27FC236}">
                    <a16:creationId xmlns:a16="http://schemas.microsoft.com/office/drawing/2014/main" id="{7E5B1284-EF59-4588-86B8-3193DF933016}"/>
                  </a:ext>
                </a:extLst>
              </p:cNvPr>
              <p:cNvGrpSpPr/>
              <p:nvPr/>
            </p:nvGrpSpPr>
            <p:grpSpPr>
              <a:xfrm>
                <a:off x="425392" y="922676"/>
                <a:ext cx="856630" cy="111326"/>
                <a:chOff x="0" y="0"/>
                <a:chExt cx="856630" cy="111326"/>
              </a:xfrm>
            </p:grpSpPr>
            <p:grpSp>
              <p:nvGrpSpPr>
                <p:cNvPr id="84" name="Group 83">
                  <a:extLst>
                    <a:ext uri="{FF2B5EF4-FFF2-40B4-BE49-F238E27FC236}">
                      <a16:creationId xmlns:a16="http://schemas.microsoft.com/office/drawing/2014/main" id="{A2AE045E-4559-4D18-98DF-65FC89CE0FD4}"/>
                    </a:ext>
                  </a:extLst>
                </p:cNvPr>
                <p:cNvGrpSpPr/>
                <p:nvPr/>
              </p:nvGrpSpPr>
              <p:grpSpPr>
                <a:xfrm>
                  <a:off x="0" y="0"/>
                  <a:ext cx="856474" cy="111326"/>
                  <a:chOff x="0" y="0"/>
                  <a:chExt cx="856474" cy="111326"/>
                </a:xfrm>
              </p:grpSpPr>
              <p:grpSp>
                <p:nvGrpSpPr>
                  <p:cNvPr id="86" name="Group 85">
                    <a:extLst>
                      <a:ext uri="{FF2B5EF4-FFF2-40B4-BE49-F238E27FC236}">
                        <a16:creationId xmlns:a16="http://schemas.microsoft.com/office/drawing/2014/main" id="{2609CC5C-EB3A-4991-9625-4208F42984DB}"/>
                      </a:ext>
                    </a:extLst>
                  </p:cNvPr>
                  <p:cNvGrpSpPr/>
                  <p:nvPr/>
                </p:nvGrpSpPr>
                <p:grpSpPr>
                  <a:xfrm>
                    <a:off x="248253" y="0"/>
                    <a:ext cx="608221" cy="103051"/>
                    <a:chOff x="0" y="0"/>
                    <a:chExt cx="608221" cy="103051"/>
                  </a:xfrm>
                </p:grpSpPr>
                <p:grpSp>
                  <p:nvGrpSpPr>
                    <p:cNvPr id="91" name="Group 90">
                      <a:extLst>
                        <a:ext uri="{FF2B5EF4-FFF2-40B4-BE49-F238E27FC236}">
                          <a16:creationId xmlns:a16="http://schemas.microsoft.com/office/drawing/2014/main" id="{F3BF0FD3-31CA-4744-9593-D02784386E48}"/>
                        </a:ext>
                      </a:extLst>
                    </p:cNvPr>
                    <p:cNvGrpSpPr/>
                    <p:nvPr/>
                  </p:nvGrpSpPr>
                  <p:grpSpPr>
                    <a:xfrm>
                      <a:off x="0" y="0"/>
                      <a:ext cx="264804" cy="103051"/>
                      <a:chOff x="0" y="0"/>
                      <a:chExt cx="264804" cy="103051"/>
                    </a:xfrm>
                  </p:grpSpPr>
                  <p:cxnSp>
                    <p:nvCxnSpPr>
                      <p:cNvPr id="97" name="Straight Arrow Connector 96">
                        <a:extLst>
                          <a:ext uri="{FF2B5EF4-FFF2-40B4-BE49-F238E27FC236}">
                            <a16:creationId xmlns:a16="http://schemas.microsoft.com/office/drawing/2014/main" id="{7F14B500-059B-4BE4-82CF-99E31AACE47F}"/>
                          </a:ext>
                        </a:extLst>
                      </p:cNvPr>
                      <p:cNvCxnSpPr/>
                      <p:nvPr/>
                    </p:nvCxnSpPr>
                    <p:spPr>
                      <a:xfrm>
                        <a:off x="264804" y="0"/>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C003689-05FC-4362-BF69-6F43B521EA08}"/>
                          </a:ext>
                        </a:extLst>
                      </p:cNvPr>
                      <p:cNvCxnSpPr/>
                      <p:nvPr/>
                    </p:nvCxnSpPr>
                    <p:spPr>
                      <a:xfrm>
                        <a:off x="177915" y="4138"/>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91DDF0D-AF23-4116-9FD5-20ECC57FA73B}"/>
                          </a:ext>
                        </a:extLst>
                      </p:cNvPr>
                      <p:cNvCxnSpPr/>
                      <p:nvPr/>
                    </p:nvCxnSpPr>
                    <p:spPr>
                      <a:xfrm>
                        <a:off x="86889" y="0"/>
                        <a:ext cx="0" cy="98425"/>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8BBE4EA1-DE05-444C-86F9-BD944BF77A10}"/>
                          </a:ext>
                        </a:extLst>
                      </p:cNvPr>
                      <p:cNvCxnSpPr/>
                      <p:nvPr/>
                    </p:nvCxnSpPr>
                    <p:spPr>
                      <a:xfrm>
                        <a:off x="0" y="4138"/>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97559E0B-05B0-49DD-946F-37C90ED43BA0}"/>
                        </a:ext>
                      </a:extLst>
                    </p:cNvPr>
                    <p:cNvGrpSpPr/>
                    <p:nvPr/>
                  </p:nvGrpSpPr>
                  <p:grpSpPr>
                    <a:xfrm>
                      <a:off x="343417" y="0"/>
                      <a:ext cx="264804" cy="103051"/>
                      <a:chOff x="0" y="0"/>
                      <a:chExt cx="264804" cy="103051"/>
                    </a:xfrm>
                  </p:grpSpPr>
                  <p:cxnSp>
                    <p:nvCxnSpPr>
                      <p:cNvPr id="93" name="Straight Arrow Connector 92">
                        <a:extLst>
                          <a:ext uri="{FF2B5EF4-FFF2-40B4-BE49-F238E27FC236}">
                            <a16:creationId xmlns:a16="http://schemas.microsoft.com/office/drawing/2014/main" id="{D445046F-4AE5-4F8A-8677-754AB6151BF2}"/>
                          </a:ext>
                        </a:extLst>
                      </p:cNvPr>
                      <p:cNvCxnSpPr/>
                      <p:nvPr/>
                    </p:nvCxnSpPr>
                    <p:spPr>
                      <a:xfrm>
                        <a:off x="264804" y="0"/>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639A00F-7C9C-43AC-B287-BB7A762B6F6A}"/>
                          </a:ext>
                        </a:extLst>
                      </p:cNvPr>
                      <p:cNvCxnSpPr/>
                      <p:nvPr/>
                    </p:nvCxnSpPr>
                    <p:spPr>
                      <a:xfrm>
                        <a:off x="177915" y="4138"/>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659B67A-A0FB-49F9-974C-C20E6F4EA985}"/>
                          </a:ext>
                        </a:extLst>
                      </p:cNvPr>
                      <p:cNvCxnSpPr/>
                      <p:nvPr/>
                    </p:nvCxnSpPr>
                    <p:spPr>
                      <a:xfrm>
                        <a:off x="86889" y="0"/>
                        <a:ext cx="0" cy="98425"/>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AE93C86-62C5-445D-932C-A1EA00BE6034}"/>
                          </a:ext>
                        </a:extLst>
                      </p:cNvPr>
                      <p:cNvCxnSpPr/>
                      <p:nvPr/>
                    </p:nvCxnSpPr>
                    <p:spPr>
                      <a:xfrm>
                        <a:off x="0" y="4138"/>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grpSp>
                <p:nvGrpSpPr>
                  <p:cNvPr id="87" name="Group 86">
                    <a:extLst>
                      <a:ext uri="{FF2B5EF4-FFF2-40B4-BE49-F238E27FC236}">
                        <a16:creationId xmlns:a16="http://schemas.microsoft.com/office/drawing/2014/main" id="{CB57728A-037D-4CEE-AB2F-9495802B1F49}"/>
                      </a:ext>
                    </a:extLst>
                  </p:cNvPr>
                  <p:cNvGrpSpPr/>
                  <p:nvPr/>
                </p:nvGrpSpPr>
                <p:grpSpPr>
                  <a:xfrm>
                    <a:off x="0" y="8275"/>
                    <a:ext cx="177915" cy="103051"/>
                    <a:chOff x="86889" y="0"/>
                    <a:chExt cx="177915" cy="103051"/>
                  </a:xfrm>
                </p:grpSpPr>
                <p:cxnSp>
                  <p:nvCxnSpPr>
                    <p:cNvPr id="88" name="Straight Arrow Connector 87">
                      <a:extLst>
                        <a:ext uri="{FF2B5EF4-FFF2-40B4-BE49-F238E27FC236}">
                          <a16:creationId xmlns:a16="http://schemas.microsoft.com/office/drawing/2014/main" id="{7902B350-B9DE-481B-8864-78EE4BDDA9B6}"/>
                        </a:ext>
                      </a:extLst>
                    </p:cNvPr>
                    <p:cNvCxnSpPr/>
                    <p:nvPr/>
                  </p:nvCxnSpPr>
                  <p:spPr>
                    <a:xfrm>
                      <a:off x="264804" y="0"/>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24C5547-BE12-4EC8-B0A6-7253A06EF011}"/>
                        </a:ext>
                      </a:extLst>
                    </p:cNvPr>
                    <p:cNvCxnSpPr/>
                    <p:nvPr/>
                  </p:nvCxnSpPr>
                  <p:spPr>
                    <a:xfrm>
                      <a:off x="177915" y="4138"/>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4B326FD-A3AE-4A70-86DB-11879B869816}"/>
                        </a:ext>
                      </a:extLst>
                    </p:cNvPr>
                    <p:cNvCxnSpPr/>
                    <p:nvPr/>
                  </p:nvCxnSpPr>
                  <p:spPr>
                    <a:xfrm>
                      <a:off x="86889" y="0"/>
                      <a:ext cx="0" cy="98425"/>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cxnSp>
              <p:nvCxnSpPr>
                <p:cNvPr id="85" name="Straight Connector 84">
                  <a:extLst>
                    <a:ext uri="{FF2B5EF4-FFF2-40B4-BE49-F238E27FC236}">
                      <a16:creationId xmlns:a16="http://schemas.microsoft.com/office/drawing/2014/main" id="{2F3B43E2-DC91-40D3-89B2-7A4CA0EFAA07}"/>
                    </a:ext>
                  </a:extLst>
                </p:cNvPr>
                <p:cNvCxnSpPr/>
                <p:nvPr/>
              </p:nvCxnSpPr>
              <p:spPr>
                <a:xfrm flipV="1">
                  <a:off x="776" y="0"/>
                  <a:ext cx="855854" cy="4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8BDFE9F7-A899-490F-B61E-25ED81C14BAC}"/>
                </a:ext>
              </a:extLst>
            </p:cNvPr>
            <p:cNvGrpSpPr/>
            <p:nvPr/>
          </p:nvGrpSpPr>
          <p:grpSpPr>
            <a:xfrm>
              <a:off x="2134987" y="0"/>
              <a:ext cx="1716751" cy="1556013"/>
              <a:chOff x="8" y="0"/>
              <a:chExt cx="1716751" cy="1556013"/>
            </a:xfrm>
          </p:grpSpPr>
          <p:grpSp>
            <p:nvGrpSpPr>
              <p:cNvPr id="7" name="Group 6">
                <a:extLst>
                  <a:ext uri="{FF2B5EF4-FFF2-40B4-BE49-F238E27FC236}">
                    <a16:creationId xmlns:a16="http://schemas.microsoft.com/office/drawing/2014/main" id="{5F98DE70-91FB-47CC-AADE-245DC7E7B06A}"/>
                  </a:ext>
                </a:extLst>
              </p:cNvPr>
              <p:cNvGrpSpPr/>
              <p:nvPr/>
            </p:nvGrpSpPr>
            <p:grpSpPr>
              <a:xfrm>
                <a:off x="8" y="331865"/>
                <a:ext cx="1583918" cy="1224148"/>
                <a:chOff x="7" y="-2"/>
                <a:chExt cx="1583918" cy="1224148"/>
              </a:xfrm>
            </p:grpSpPr>
            <p:grpSp>
              <p:nvGrpSpPr>
                <p:cNvPr id="17" name="Group 16">
                  <a:extLst>
                    <a:ext uri="{FF2B5EF4-FFF2-40B4-BE49-F238E27FC236}">
                      <a16:creationId xmlns:a16="http://schemas.microsoft.com/office/drawing/2014/main" id="{642A2A0D-13AA-4700-BF95-0BDB831A2C93}"/>
                    </a:ext>
                  </a:extLst>
                </p:cNvPr>
                <p:cNvGrpSpPr/>
                <p:nvPr/>
              </p:nvGrpSpPr>
              <p:grpSpPr>
                <a:xfrm rot="5400000">
                  <a:off x="179892" y="-179887"/>
                  <a:ext cx="1224148" cy="1583918"/>
                  <a:chOff x="0" y="-229993"/>
                  <a:chExt cx="1224225" cy="1584830"/>
                </a:xfrm>
              </p:grpSpPr>
              <p:sp>
                <p:nvSpPr>
                  <p:cNvPr id="36" name="Rectangle 35">
                    <a:extLst>
                      <a:ext uri="{FF2B5EF4-FFF2-40B4-BE49-F238E27FC236}">
                        <a16:creationId xmlns:a16="http://schemas.microsoft.com/office/drawing/2014/main" id="{F785A007-72D1-4F9E-A1C1-D0CF104898B9}"/>
                      </a:ext>
                    </a:extLst>
                  </p:cNvPr>
                  <p:cNvSpPr/>
                  <p:nvPr/>
                </p:nvSpPr>
                <p:spPr>
                  <a:xfrm flipH="1">
                    <a:off x="3275" y="119127"/>
                    <a:ext cx="680116" cy="111228"/>
                  </a:xfrm>
                  <a:prstGeom prst="rect">
                    <a:avLst/>
                  </a:prstGeom>
                  <a:solidFill>
                    <a:schemeClr val="bg1">
                      <a:lumMod val="7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7" name="Group 36">
                    <a:extLst>
                      <a:ext uri="{FF2B5EF4-FFF2-40B4-BE49-F238E27FC236}">
                        <a16:creationId xmlns:a16="http://schemas.microsoft.com/office/drawing/2014/main" id="{D9465236-5D84-4119-85DB-88509D5AB256}"/>
                      </a:ext>
                    </a:extLst>
                  </p:cNvPr>
                  <p:cNvGrpSpPr/>
                  <p:nvPr/>
                </p:nvGrpSpPr>
                <p:grpSpPr>
                  <a:xfrm>
                    <a:off x="0" y="-229993"/>
                    <a:ext cx="1224225" cy="1584830"/>
                    <a:chOff x="0" y="-229993"/>
                    <a:chExt cx="1224225" cy="1584830"/>
                  </a:xfrm>
                </p:grpSpPr>
                <p:sp>
                  <p:nvSpPr>
                    <p:cNvPr id="38" name="Rectangle 37">
                      <a:extLst>
                        <a:ext uri="{FF2B5EF4-FFF2-40B4-BE49-F238E27FC236}">
                          <a16:creationId xmlns:a16="http://schemas.microsoft.com/office/drawing/2014/main" id="{C04AD61D-89F2-4B73-9BFE-9135666246AA}"/>
                        </a:ext>
                      </a:extLst>
                    </p:cNvPr>
                    <p:cNvSpPr/>
                    <p:nvPr/>
                  </p:nvSpPr>
                  <p:spPr>
                    <a:xfrm flipH="1">
                      <a:off x="0" y="156365"/>
                      <a:ext cx="687923" cy="4571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9" name="Group 38">
                      <a:extLst>
                        <a:ext uri="{FF2B5EF4-FFF2-40B4-BE49-F238E27FC236}">
                          <a16:creationId xmlns:a16="http://schemas.microsoft.com/office/drawing/2014/main" id="{5569DFE1-2793-4753-AB87-54F86BFC663A}"/>
                        </a:ext>
                      </a:extLst>
                    </p:cNvPr>
                    <p:cNvGrpSpPr/>
                    <p:nvPr/>
                  </p:nvGrpSpPr>
                  <p:grpSpPr>
                    <a:xfrm>
                      <a:off x="862" y="-229993"/>
                      <a:ext cx="1223363" cy="1584830"/>
                      <a:chOff x="0" y="-229993"/>
                      <a:chExt cx="1223363" cy="1584830"/>
                    </a:xfrm>
                  </p:grpSpPr>
                  <p:grpSp>
                    <p:nvGrpSpPr>
                      <p:cNvPr id="40" name="Group 39">
                        <a:extLst>
                          <a:ext uri="{FF2B5EF4-FFF2-40B4-BE49-F238E27FC236}">
                            <a16:creationId xmlns:a16="http://schemas.microsoft.com/office/drawing/2014/main" id="{17B4DF04-704B-49CD-B158-C8E7DDBB3079}"/>
                          </a:ext>
                        </a:extLst>
                      </p:cNvPr>
                      <p:cNvGrpSpPr/>
                      <p:nvPr/>
                    </p:nvGrpSpPr>
                    <p:grpSpPr>
                      <a:xfrm>
                        <a:off x="0" y="-229993"/>
                        <a:ext cx="1223363" cy="1584830"/>
                        <a:chOff x="0" y="-14016"/>
                        <a:chExt cx="1223787" cy="1585006"/>
                      </a:xfrm>
                    </p:grpSpPr>
                    <p:grpSp>
                      <p:nvGrpSpPr>
                        <p:cNvPr id="42" name="Group 41">
                          <a:extLst>
                            <a:ext uri="{FF2B5EF4-FFF2-40B4-BE49-F238E27FC236}">
                              <a16:creationId xmlns:a16="http://schemas.microsoft.com/office/drawing/2014/main" id="{E628BB06-2D29-41F2-9327-813FFA04680C}"/>
                            </a:ext>
                          </a:extLst>
                        </p:cNvPr>
                        <p:cNvGrpSpPr/>
                        <p:nvPr/>
                      </p:nvGrpSpPr>
                      <p:grpSpPr>
                        <a:xfrm flipH="1">
                          <a:off x="0" y="-14016"/>
                          <a:ext cx="1223787" cy="1585006"/>
                          <a:chOff x="-44190" y="-105567"/>
                          <a:chExt cx="1223948" cy="1585529"/>
                        </a:xfrm>
                      </p:grpSpPr>
                      <p:grpSp>
                        <p:nvGrpSpPr>
                          <p:cNvPr id="44" name="Group 43">
                            <a:extLst>
                              <a:ext uri="{FF2B5EF4-FFF2-40B4-BE49-F238E27FC236}">
                                <a16:creationId xmlns:a16="http://schemas.microsoft.com/office/drawing/2014/main" id="{D8BC8961-4903-4257-98FC-98D9059A7418}"/>
                              </a:ext>
                            </a:extLst>
                          </p:cNvPr>
                          <p:cNvGrpSpPr/>
                          <p:nvPr/>
                        </p:nvGrpSpPr>
                        <p:grpSpPr>
                          <a:xfrm>
                            <a:off x="-44190" y="-105567"/>
                            <a:ext cx="1223948" cy="1585529"/>
                            <a:chOff x="-44190" y="-105567"/>
                            <a:chExt cx="1223948" cy="1585529"/>
                          </a:xfrm>
                        </p:grpSpPr>
                        <p:grpSp>
                          <p:nvGrpSpPr>
                            <p:cNvPr id="46" name="Group 45">
                              <a:extLst>
                                <a:ext uri="{FF2B5EF4-FFF2-40B4-BE49-F238E27FC236}">
                                  <a16:creationId xmlns:a16="http://schemas.microsoft.com/office/drawing/2014/main" id="{104C2B65-29AB-451C-9109-0CA28EBDD0F9}"/>
                                </a:ext>
                              </a:extLst>
                            </p:cNvPr>
                            <p:cNvGrpSpPr/>
                            <p:nvPr/>
                          </p:nvGrpSpPr>
                          <p:grpSpPr>
                            <a:xfrm>
                              <a:off x="-44190" y="-105567"/>
                              <a:ext cx="1223948" cy="1585529"/>
                              <a:chOff x="-44190" y="-105567"/>
                              <a:chExt cx="1223948" cy="1585529"/>
                            </a:xfrm>
                          </p:grpSpPr>
                          <p:grpSp>
                            <p:nvGrpSpPr>
                              <p:cNvPr id="50" name="Group 49">
                                <a:extLst>
                                  <a:ext uri="{FF2B5EF4-FFF2-40B4-BE49-F238E27FC236}">
                                    <a16:creationId xmlns:a16="http://schemas.microsoft.com/office/drawing/2014/main" id="{6A8D8DE9-36A6-4D2C-AC6F-B0D9FD9C3ECF}"/>
                                  </a:ext>
                                </a:extLst>
                              </p:cNvPr>
                              <p:cNvGrpSpPr/>
                              <p:nvPr/>
                            </p:nvGrpSpPr>
                            <p:grpSpPr>
                              <a:xfrm>
                                <a:off x="-44190" y="-105567"/>
                                <a:ext cx="1223948" cy="1585529"/>
                                <a:chOff x="-44190" y="-105567"/>
                                <a:chExt cx="1223948" cy="1585529"/>
                              </a:xfrm>
                            </p:grpSpPr>
                            <p:grpSp>
                              <p:nvGrpSpPr>
                                <p:cNvPr id="52" name="Group 51">
                                  <a:extLst>
                                    <a:ext uri="{FF2B5EF4-FFF2-40B4-BE49-F238E27FC236}">
                                      <a16:creationId xmlns:a16="http://schemas.microsoft.com/office/drawing/2014/main" id="{E8303578-2543-4CC5-9E31-3D3C3121066D}"/>
                                    </a:ext>
                                  </a:extLst>
                                </p:cNvPr>
                                <p:cNvGrpSpPr/>
                                <p:nvPr/>
                              </p:nvGrpSpPr>
                              <p:grpSpPr>
                                <a:xfrm>
                                  <a:off x="-44190" y="-105567"/>
                                  <a:ext cx="1223948" cy="1585529"/>
                                  <a:chOff x="-44190" y="-105567"/>
                                  <a:chExt cx="1223948" cy="1585529"/>
                                </a:xfrm>
                              </p:grpSpPr>
                              <p:grpSp>
                                <p:nvGrpSpPr>
                                  <p:cNvPr id="54" name="Group 53">
                                    <a:extLst>
                                      <a:ext uri="{FF2B5EF4-FFF2-40B4-BE49-F238E27FC236}">
                                        <a16:creationId xmlns:a16="http://schemas.microsoft.com/office/drawing/2014/main" id="{D7FF3C7B-F18B-41C5-9DE5-A7417E67E8F4}"/>
                                      </a:ext>
                                    </a:extLst>
                                  </p:cNvPr>
                                  <p:cNvGrpSpPr/>
                                  <p:nvPr/>
                                </p:nvGrpSpPr>
                                <p:grpSpPr>
                                  <a:xfrm>
                                    <a:off x="-44190" y="-105567"/>
                                    <a:ext cx="1223948" cy="1410499"/>
                                    <a:chOff x="149539" y="-105567"/>
                                    <a:chExt cx="1223948" cy="1410499"/>
                                  </a:xfrm>
                                </p:grpSpPr>
                                <p:grpSp>
                                  <p:nvGrpSpPr>
                                    <p:cNvPr id="59" name="Group 58">
                                      <a:extLst>
                                        <a:ext uri="{FF2B5EF4-FFF2-40B4-BE49-F238E27FC236}">
                                          <a16:creationId xmlns:a16="http://schemas.microsoft.com/office/drawing/2014/main" id="{85F15835-4273-4E8A-82BC-0743540E4BAD}"/>
                                        </a:ext>
                                      </a:extLst>
                                    </p:cNvPr>
                                    <p:cNvGrpSpPr/>
                                    <p:nvPr/>
                                  </p:nvGrpSpPr>
                                  <p:grpSpPr>
                                    <a:xfrm>
                                      <a:off x="304884" y="-105567"/>
                                      <a:ext cx="1068603" cy="1257873"/>
                                      <a:chOff x="-9192" y="-105567"/>
                                      <a:chExt cx="1068603" cy="1257873"/>
                                    </a:xfrm>
                                  </p:grpSpPr>
                                  <p:grpSp>
                                    <p:nvGrpSpPr>
                                      <p:cNvPr id="63" name="Group 62">
                                        <a:extLst>
                                          <a:ext uri="{FF2B5EF4-FFF2-40B4-BE49-F238E27FC236}">
                                            <a16:creationId xmlns:a16="http://schemas.microsoft.com/office/drawing/2014/main" id="{FAED4D50-CBC3-4393-9D31-3D28B66FED31}"/>
                                          </a:ext>
                                        </a:extLst>
                                      </p:cNvPr>
                                      <p:cNvGrpSpPr/>
                                      <p:nvPr/>
                                    </p:nvGrpSpPr>
                                    <p:grpSpPr>
                                      <a:xfrm>
                                        <a:off x="-9192" y="236358"/>
                                        <a:ext cx="342626" cy="342513"/>
                                        <a:chOff x="651433" y="-119238"/>
                                        <a:chExt cx="342845" cy="342513"/>
                                      </a:xfrm>
                                    </p:grpSpPr>
                                    <p:cxnSp>
                                      <p:nvCxnSpPr>
                                        <p:cNvPr id="80" name="Straight Connector 79">
                                          <a:extLst>
                                            <a:ext uri="{FF2B5EF4-FFF2-40B4-BE49-F238E27FC236}">
                                              <a16:creationId xmlns:a16="http://schemas.microsoft.com/office/drawing/2014/main" id="{1918C7F8-0E63-49A8-B67E-F59919A8D9A1}"/>
                                            </a:ext>
                                          </a:extLst>
                                        </p:cNvPr>
                                        <p:cNvCxnSpPr/>
                                        <p:nvPr/>
                                      </p:nvCxnSpPr>
                                      <p:spPr>
                                        <a:xfrm flipH="1">
                                          <a:off x="724121" y="110477"/>
                                          <a:ext cx="1828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 Box 873">
                                          <a:extLst>
                                            <a:ext uri="{FF2B5EF4-FFF2-40B4-BE49-F238E27FC236}">
                                              <a16:creationId xmlns:a16="http://schemas.microsoft.com/office/drawing/2014/main" id="{52144DB8-F03B-4437-B000-F4C27BEA19BE}"/>
                                            </a:ext>
                                          </a:extLst>
                                        </p:cNvPr>
                                        <p:cNvSpPr txBox="1"/>
                                        <p:nvPr/>
                                      </p:nvSpPr>
                                      <p:spPr>
                                        <a:xfrm rot="10800000">
                                          <a:off x="651433" y="-119238"/>
                                          <a:ext cx="342845" cy="34251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h</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64" name="Group 63">
                                        <a:extLst>
                                          <a:ext uri="{FF2B5EF4-FFF2-40B4-BE49-F238E27FC236}">
                                            <a16:creationId xmlns:a16="http://schemas.microsoft.com/office/drawing/2014/main" id="{EAF663C1-F561-452D-B133-62B501FFDD97}"/>
                                          </a:ext>
                                        </a:extLst>
                                      </p:cNvPr>
                                      <p:cNvGrpSpPr/>
                                      <p:nvPr/>
                                    </p:nvGrpSpPr>
                                    <p:grpSpPr>
                                      <a:xfrm>
                                        <a:off x="-8764" y="-105567"/>
                                        <a:ext cx="1068175" cy="1257873"/>
                                        <a:chOff x="-8764" y="-105567"/>
                                        <a:chExt cx="1068175" cy="1257873"/>
                                      </a:xfrm>
                                    </p:grpSpPr>
                                    <p:grpSp>
                                      <p:nvGrpSpPr>
                                        <p:cNvPr id="65" name="Group 64">
                                          <a:extLst>
                                            <a:ext uri="{FF2B5EF4-FFF2-40B4-BE49-F238E27FC236}">
                                              <a16:creationId xmlns:a16="http://schemas.microsoft.com/office/drawing/2014/main" id="{DD5DB735-33AB-42BF-85A3-E1E0C52E1FA3}"/>
                                            </a:ext>
                                          </a:extLst>
                                        </p:cNvPr>
                                        <p:cNvGrpSpPr/>
                                        <p:nvPr/>
                                      </p:nvGrpSpPr>
                                      <p:grpSpPr>
                                        <a:xfrm>
                                          <a:off x="-8764" y="243706"/>
                                          <a:ext cx="1068175" cy="908600"/>
                                          <a:chOff x="-32574" y="44923"/>
                                          <a:chExt cx="1068175" cy="908600"/>
                                        </a:xfrm>
                                      </p:grpSpPr>
                                      <p:grpSp>
                                        <p:nvGrpSpPr>
                                          <p:cNvPr id="69" name="Group 68">
                                            <a:extLst>
                                              <a:ext uri="{FF2B5EF4-FFF2-40B4-BE49-F238E27FC236}">
                                                <a16:creationId xmlns:a16="http://schemas.microsoft.com/office/drawing/2014/main" id="{60F2B355-5701-402A-8DF1-745E7406322B}"/>
                                              </a:ext>
                                            </a:extLst>
                                          </p:cNvPr>
                                          <p:cNvGrpSpPr/>
                                          <p:nvPr/>
                                        </p:nvGrpSpPr>
                                        <p:grpSpPr>
                                          <a:xfrm>
                                            <a:off x="-32574" y="44923"/>
                                            <a:ext cx="1068175" cy="908600"/>
                                            <a:chOff x="-32574" y="44923"/>
                                            <a:chExt cx="1068175" cy="908600"/>
                                          </a:xfrm>
                                        </p:grpSpPr>
                                        <p:grpSp>
                                          <p:nvGrpSpPr>
                                            <p:cNvPr id="71" name="Group 70">
                                              <a:extLst>
                                                <a:ext uri="{FF2B5EF4-FFF2-40B4-BE49-F238E27FC236}">
                                                  <a16:creationId xmlns:a16="http://schemas.microsoft.com/office/drawing/2014/main" id="{C69FCE9B-D7B8-445A-98CA-5CDA11F69DA9}"/>
                                                </a:ext>
                                              </a:extLst>
                                            </p:cNvPr>
                                            <p:cNvGrpSpPr/>
                                            <p:nvPr/>
                                          </p:nvGrpSpPr>
                                          <p:grpSpPr>
                                            <a:xfrm>
                                              <a:off x="39640" y="44923"/>
                                              <a:ext cx="995961" cy="908600"/>
                                              <a:chOff x="-117" y="5166"/>
                                              <a:chExt cx="995961" cy="908600"/>
                                            </a:xfrm>
                                          </p:grpSpPr>
                                          <p:grpSp>
                                            <p:nvGrpSpPr>
                                              <p:cNvPr id="73" name="Group 72">
                                                <a:extLst>
                                                  <a:ext uri="{FF2B5EF4-FFF2-40B4-BE49-F238E27FC236}">
                                                    <a16:creationId xmlns:a16="http://schemas.microsoft.com/office/drawing/2014/main" id="{3EB359F4-A5B5-4055-8447-9E5CEBFB63EE}"/>
                                                  </a:ext>
                                                </a:extLst>
                                              </p:cNvPr>
                                              <p:cNvGrpSpPr/>
                                              <p:nvPr/>
                                            </p:nvGrpSpPr>
                                            <p:grpSpPr>
                                              <a:xfrm>
                                                <a:off x="-117" y="5166"/>
                                                <a:ext cx="995961" cy="908600"/>
                                                <a:chOff x="-4092" y="5166"/>
                                                <a:chExt cx="995961" cy="908600"/>
                                              </a:xfrm>
                                            </p:grpSpPr>
                                            <p:grpSp>
                                              <p:nvGrpSpPr>
                                                <p:cNvPr id="75" name="Group 74">
                                                  <a:extLst>
                                                    <a:ext uri="{FF2B5EF4-FFF2-40B4-BE49-F238E27FC236}">
                                                      <a16:creationId xmlns:a16="http://schemas.microsoft.com/office/drawing/2014/main" id="{15EA6654-E722-4312-A005-1F71B8983779}"/>
                                                    </a:ext>
                                                  </a:extLst>
                                                </p:cNvPr>
                                                <p:cNvGrpSpPr/>
                                                <p:nvPr/>
                                              </p:nvGrpSpPr>
                                              <p:grpSpPr>
                                                <a:xfrm>
                                                  <a:off x="178940" y="5166"/>
                                                  <a:ext cx="812929" cy="908600"/>
                                                  <a:chOff x="35" y="-111119"/>
                                                  <a:chExt cx="812983" cy="909065"/>
                                                </a:xfrm>
                                              </p:grpSpPr>
                                              <p:sp>
                                                <p:nvSpPr>
                                                  <p:cNvPr id="77" name="Rectangle 76">
                                                    <a:extLst>
                                                      <a:ext uri="{FF2B5EF4-FFF2-40B4-BE49-F238E27FC236}">
                                                        <a16:creationId xmlns:a16="http://schemas.microsoft.com/office/drawing/2014/main" id="{B7F19592-C64F-424C-A9FA-1AD0ECB890C8}"/>
                                                      </a:ext>
                                                    </a:extLst>
                                                  </p:cNvPr>
                                                  <p:cNvSpPr/>
                                                  <p:nvPr/>
                                                </p:nvSpPr>
                                                <p:spPr>
                                                  <a:xfrm>
                                                    <a:off x="3974" y="2315"/>
                                                    <a:ext cx="809044" cy="23053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8" name="Rectangle 77">
                                                    <a:extLst>
                                                      <a:ext uri="{FF2B5EF4-FFF2-40B4-BE49-F238E27FC236}">
                                                        <a16:creationId xmlns:a16="http://schemas.microsoft.com/office/drawing/2014/main" id="{DB625087-4588-4038-B58B-EB7AE8A3E223}"/>
                                                      </a:ext>
                                                    </a:extLst>
                                                  </p:cNvPr>
                                                  <p:cNvSpPr/>
                                                  <p:nvPr/>
                                                </p:nvSpPr>
                                                <p:spPr>
                                                  <a:xfrm>
                                                    <a:off x="35" y="-111119"/>
                                                    <a:ext cx="123190" cy="909065"/>
                                                  </a:xfrm>
                                                  <a:prstGeom prst="rect">
                                                    <a:avLst/>
                                                  </a:prstGeom>
                                                  <a:pattFill prst="pct75">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Rectangle 78">
                                                    <a:extLst>
                                                      <a:ext uri="{FF2B5EF4-FFF2-40B4-BE49-F238E27FC236}">
                                                        <a16:creationId xmlns:a16="http://schemas.microsoft.com/office/drawing/2014/main" id="{6B8EBFA7-C150-4249-920D-C74B9C80D95E}"/>
                                                      </a:ext>
                                                    </a:extLst>
                                                  </p:cNvPr>
                                                  <p:cNvSpPr/>
                                                  <p:nvPr/>
                                                </p:nvSpPr>
                                                <p:spPr>
                                                  <a:xfrm>
                                                    <a:off x="123188" y="-35"/>
                                                    <a:ext cx="685441" cy="1113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76" name="Straight Connector 75">
                                                  <a:extLst>
                                                    <a:ext uri="{FF2B5EF4-FFF2-40B4-BE49-F238E27FC236}">
                                                      <a16:creationId xmlns:a16="http://schemas.microsoft.com/office/drawing/2014/main" id="{5FCF42FF-0EF1-4E34-B8E4-C212390A7250}"/>
                                                    </a:ext>
                                                  </a:extLst>
                                                </p:cNvPr>
                                                <p:cNvCxnSpPr/>
                                                <p:nvPr/>
                                              </p:nvCxnSpPr>
                                              <p:spPr>
                                                <a:xfrm flipH="1">
                                                  <a:off x="-4092" y="126389"/>
                                                  <a:ext cx="18288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4" name="Straight Connector 73">
                                                <a:extLst>
                                                  <a:ext uri="{FF2B5EF4-FFF2-40B4-BE49-F238E27FC236}">
                                                    <a16:creationId xmlns:a16="http://schemas.microsoft.com/office/drawing/2014/main" id="{9CA06703-1AA0-47DE-B626-4348890B9256}"/>
                                                  </a:ext>
                                                </a:extLst>
                                              </p:cNvPr>
                                              <p:cNvCxnSpPr/>
                                              <p:nvPr/>
                                            </p:nvCxnSpPr>
                                            <p:spPr>
                                              <a:xfrm flipH="1">
                                                <a:off x="0" y="7951"/>
                                                <a:ext cx="18276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Text Box 916">
                                              <a:extLst>
                                                <a:ext uri="{FF2B5EF4-FFF2-40B4-BE49-F238E27FC236}">
                                                  <a16:creationId xmlns:a16="http://schemas.microsoft.com/office/drawing/2014/main" id="{775A864A-518E-43F4-9B4E-FA9681351B88}"/>
                                                </a:ext>
                                              </a:extLst>
                                            </p:cNvPr>
                                            <p:cNvSpPr txBox="1"/>
                                            <p:nvPr/>
                                          </p:nvSpPr>
                                          <p:spPr>
                                            <a:xfrm rot="10800000">
                                              <a:off x="-32574" y="167704"/>
                                              <a:ext cx="342265" cy="3422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h</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70" name="Straight Connector 69">
                                            <a:extLst>
                                              <a:ext uri="{FF2B5EF4-FFF2-40B4-BE49-F238E27FC236}">
                                                <a16:creationId xmlns:a16="http://schemas.microsoft.com/office/drawing/2014/main" id="{4F61C215-BD0E-4CE1-9ABA-7D0BAF71D2C5}"/>
                                              </a:ext>
                                            </a:extLst>
                                          </p:cNvPr>
                                          <p:cNvCxnSpPr/>
                                          <p:nvPr/>
                                        </p:nvCxnSpPr>
                                        <p:spPr>
                                          <a:xfrm flipV="1">
                                            <a:off x="39753" y="47672"/>
                                            <a:ext cx="3971" cy="3984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EC4B7014-DD5C-4CEB-891D-94A00946B77B}"/>
                                            </a:ext>
                                          </a:extLst>
                                        </p:cNvPr>
                                        <p:cNvGrpSpPr/>
                                        <p:nvPr/>
                                      </p:nvGrpSpPr>
                                      <p:grpSpPr>
                                        <a:xfrm>
                                          <a:off x="208922" y="-105567"/>
                                          <a:ext cx="846166" cy="342126"/>
                                          <a:chOff x="-39888" y="-105567"/>
                                          <a:chExt cx="846166" cy="342126"/>
                                        </a:xfrm>
                                      </p:grpSpPr>
                                      <p:sp>
                                        <p:nvSpPr>
                                          <p:cNvPr id="67" name="Text Box 1025">
                                            <a:extLst>
                                              <a:ext uri="{FF2B5EF4-FFF2-40B4-BE49-F238E27FC236}">
                                                <a16:creationId xmlns:a16="http://schemas.microsoft.com/office/drawing/2014/main" id="{3CC6594C-2CC9-4B78-AF95-543ACF213FE4}"/>
                                              </a:ext>
                                            </a:extLst>
                                          </p:cNvPr>
                                          <p:cNvSpPr txBox="1"/>
                                          <p:nvPr/>
                                        </p:nvSpPr>
                                        <p:spPr>
                                          <a:xfrm rot="10800000">
                                            <a:off x="301287" y="-105567"/>
                                            <a:ext cx="463243" cy="34212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L</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8" name="Straight Arrow Connector 67">
                                            <a:extLst>
                                              <a:ext uri="{FF2B5EF4-FFF2-40B4-BE49-F238E27FC236}">
                                                <a16:creationId xmlns:a16="http://schemas.microsoft.com/office/drawing/2014/main" id="{3E164EF0-C549-44CB-8535-0018748710FE}"/>
                                              </a:ext>
                                            </a:extLst>
                                          </p:cNvPr>
                                          <p:cNvCxnSpPr/>
                                          <p:nvPr/>
                                        </p:nvCxnSpPr>
                                        <p:spPr>
                                          <a:xfrm rot="5400000" flipH="1" flipV="1">
                                            <a:off x="383195" y="-423998"/>
                                            <a:ext cx="0" cy="846166"/>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grpSp>
                                </p:grpSp>
                                <p:grpSp>
                                  <p:nvGrpSpPr>
                                    <p:cNvPr id="60" name="Group 59">
                                      <a:extLst>
                                        <a:ext uri="{FF2B5EF4-FFF2-40B4-BE49-F238E27FC236}">
                                          <a16:creationId xmlns:a16="http://schemas.microsoft.com/office/drawing/2014/main" id="{6385D465-7142-4EEC-964A-5062081F52D0}"/>
                                        </a:ext>
                                      </a:extLst>
                                    </p:cNvPr>
                                    <p:cNvGrpSpPr/>
                                    <p:nvPr/>
                                  </p:nvGrpSpPr>
                                  <p:grpSpPr>
                                    <a:xfrm>
                                      <a:off x="149539" y="582556"/>
                                      <a:ext cx="414789" cy="722376"/>
                                      <a:chOff x="149540" y="-1919"/>
                                      <a:chExt cx="414789" cy="722376"/>
                                    </a:xfrm>
                                  </p:grpSpPr>
                                  <p:cxnSp>
                                    <p:nvCxnSpPr>
                                      <p:cNvPr id="61" name="Straight Arrow Connector 60">
                                        <a:extLst>
                                          <a:ext uri="{FF2B5EF4-FFF2-40B4-BE49-F238E27FC236}">
                                            <a16:creationId xmlns:a16="http://schemas.microsoft.com/office/drawing/2014/main" id="{0B9F1155-C0B4-44EF-B025-1DF3F0081DC0}"/>
                                          </a:ext>
                                        </a:extLst>
                                      </p:cNvPr>
                                      <p:cNvCxnSpPr/>
                                      <p:nvPr/>
                                    </p:nvCxnSpPr>
                                    <p:spPr>
                                      <a:xfrm flipV="1">
                                        <a:off x="377577" y="-1919"/>
                                        <a:ext cx="105" cy="7223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 Box 1029">
                                        <a:extLst>
                                          <a:ext uri="{FF2B5EF4-FFF2-40B4-BE49-F238E27FC236}">
                                            <a16:creationId xmlns:a16="http://schemas.microsoft.com/office/drawing/2014/main" id="{4577F944-DAAB-49C8-8A3A-6F1CD3866DFB}"/>
                                          </a:ext>
                                        </a:extLst>
                                      </p:cNvPr>
                                      <p:cNvSpPr txBox="1"/>
                                      <p:nvPr/>
                                    </p:nvSpPr>
                                    <p:spPr>
                                      <a:xfrm rot="10800000">
                                        <a:off x="149540" y="134662"/>
                                        <a:ext cx="414789" cy="34200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R</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nvGrpSpPr>
                                  <p:cNvPr id="55" name="Group 54">
                                    <a:extLst>
                                      <a:ext uri="{FF2B5EF4-FFF2-40B4-BE49-F238E27FC236}">
                                        <a16:creationId xmlns:a16="http://schemas.microsoft.com/office/drawing/2014/main" id="{0226EFD1-9429-4BDB-8BE7-F93D9DDDF2DE}"/>
                                      </a:ext>
                                    </a:extLst>
                                  </p:cNvPr>
                                  <p:cNvGrpSpPr/>
                                  <p:nvPr/>
                                </p:nvGrpSpPr>
                                <p:grpSpPr>
                                  <a:xfrm>
                                    <a:off x="266369" y="1147307"/>
                                    <a:ext cx="905696" cy="332655"/>
                                    <a:chOff x="0" y="0"/>
                                    <a:chExt cx="905696" cy="332655"/>
                                  </a:xfrm>
                                </p:grpSpPr>
                                <p:cxnSp>
                                  <p:nvCxnSpPr>
                                    <p:cNvPr id="56" name="Straight Connector 55">
                                      <a:extLst>
                                        <a:ext uri="{FF2B5EF4-FFF2-40B4-BE49-F238E27FC236}">
                                          <a16:creationId xmlns:a16="http://schemas.microsoft.com/office/drawing/2014/main" id="{693DF6C6-A902-456C-B1F0-110DA7CEF36D}"/>
                                        </a:ext>
                                      </a:extLst>
                                    </p:cNvPr>
                                    <p:cNvCxnSpPr/>
                                    <p:nvPr/>
                                  </p:nvCxnSpPr>
                                  <p:spPr>
                                    <a:xfrm flipV="1">
                                      <a:off x="0" y="0"/>
                                      <a:ext cx="905696" cy="2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630941A-F20E-42FA-941F-92AED52924BC}"/>
                                        </a:ext>
                                      </a:extLst>
                                    </p:cNvPr>
                                    <p:cNvCxnSpPr/>
                                    <p:nvPr/>
                                  </p:nvCxnSpPr>
                                  <p:spPr>
                                    <a:xfrm flipV="1">
                                      <a:off x="0" y="329979"/>
                                      <a:ext cx="905696" cy="2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20E0BD3-D9EB-4CD2-8CE3-A1BD917BCDB4}"/>
                                        </a:ext>
                                      </a:extLst>
                                    </p:cNvPr>
                                    <p:cNvCxnSpPr/>
                                    <p:nvPr/>
                                  </p:nvCxnSpPr>
                                  <p:spPr>
                                    <a:xfrm flipV="1">
                                      <a:off x="111981" y="2319"/>
                                      <a:ext cx="0" cy="155448"/>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cxnSp>
                              <p:nvCxnSpPr>
                                <p:cNvPr id="53" name="Straight Connector 52">
                                  <a:extLst>
                                    <a:ext uri="{FF2B5EF4-FFF2-40B4-BE49-F238E27FC236}">
                                      <a16:creationId xmlns:a16="http://schemas.microsoft.com/office/drawing/2014/main" id="{DF1BDBA1-2D6C-4F4C-84C6-CBADAE89B788}"/>
                                    </a:ext>
                                  </a:extLst>
                                </p:cNvPr>
                                <p:cNvCxnSpPr/>
                                <p:nvPr/>
                              </p:nvCxnSpPr>
                              <p:spPr>
                                <a:xfrm>
                                  <a:off x="377687" y="1304014"/>
                                  <a:ext cx="685800" cy="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
                            <p:nvSpPr>
                              <p:cNvPr id="51" name="Text Box 1035">
                                <a:extLst>
                                  <a:ext uri="{FF2B5EF4-FFF2-40B4-BE49-F238E27FC236}">
                                    <a16:creationId xmlns:a16="http://schemas.microsoft.com/office/drawing/2014/main" id="{25ACA33F-F29D-46DA-8966-9E96BA9839F2}"/>
                                  </a:ext>
                                </a:extLst>
                              </p:cNvPr>
                              <p:cNvSpPr txBox="1"/>
                              <p:nvPr/>
                            </p:nvSpPr>
                            <p:spPr>
                              <a:xfrm rot="10800000">
                                <a:off x="325940" y="1046930"/>
                                <a:ext cx="449778" cy="34190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R</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47" name="Straight Connector 46">
                              <a:extLst>
                                <a:ext uri="{FF2B5EF4-FFF2-40B4-BE49-F238E27FC236}">
                                  <a16:creationId xmlns:a16="http://schemas.microsoft.com/office/drawing/2014/main" id="{FB1812A1-9EEA-49C5-ADF6-ADFF757B74C6}"/>
                                </a:ext>
                              </a:extLst>
                            </p:cNvPr>
                            <p:cNvCxnSpPr/>
                            <p:nvPr/>
                          </p:nvCxnSpPr>
                          <p:spPr>
                            <a:xfrm>
                              <a:off x="364523" y="190889"/>
                              <a:ext cx="214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8343C55-889D-4531-A600-48DF9F915C01}"/>
                                </a:ext>
                              </a:extLst>
                            </p:cNvPr>
                            <p:cNvCxnSpPr/>
                            <p:nvPr/>
                          </p:nvCxnSpPr>
                          <p:spPr>
                            <a:xfrm>
                              <a:off x="364521" y="137099"/>
                              <a:ext cx="0" cy="99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70E161F-7D8D-4D72-B763-1BC9F0055514}"/>
                                </a:ext>
                              </a:extLst>
                            </p:cNvPr>
                            <p:cNvCxnSpPr/>
                            <p:nvPr/>
                          </p:nvCxnSpPr>
                          <p:spPr>
                            <a:xfrm>
                              <a:off x="488648" y="137100"/>
                              <a:ext cx="0" cy="99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Text Box 1039">
                            <a:extLst>
                              <a:ext uri="{FF2B5EF4-FFF2-40B4-BE49-F238E27FC236}">
                                <a16:creationId xmlns:a16="http://schemas.microsoft.com/office/drawing/2014/main" id="{7E697505-575C-44FB-BA83-376A6D5D848C}"/>
                              </a:ext>
                            </a:extLst>
                          </p:cNvPr>
                          <p:cNvSpPr txBox="1"/>
                          <p:nvPr/>
                        </p:nvSpPr>
                        <p:spPr>
                          <a:xfrm rot="10800000">
                            <a:off x="106701" y="34921"/>
                            <a:ext cx="550368" cy="2559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228600">
                              <a:lnSpc>
                                <a:spcPct val="115000"/>
                              </a:lnSpc>
                              <a:spcBef>
                                <a:spcPts val="0"/>
                              </a:spcBef>
                              <a:spcAft>
                                <a:spcPts val="1000"/>
                              </a:spcAft>
                            </a:pPr>
                            <a:r>
                              <a:rPr lang="en-US" sz="1100" i="1" dirty="0">
                                <a:effectLst/>
                                <a:latin typeface="Calibri" panose="020F0502020204030204" pitchFamily="34" charset="0"/>
                                <a:ea typeface="Calibri" panose="020F0502020204030204" pitchFamily="34" charset="0"/>
                                <a:cs typeface="Times New Roman" panose="02020603050405020304" pitchFamily="18" charset="0"/>
                              </a:rPr>
                              <a:t>      </a:t>
                            </a:r>
                            <a:r>
                              <a:rPr lang="en-US" sz="1100" i="1" dirty="0" err="1">
                                <a:effectLst/>
                                <a:latin typeface="Calibri" panose="020F0502020204030204" pitchFamily="34" charset="0"/>
                                <a:ea typeface="Calibri" panose="020F0502020204030204" pitchFamily="34" charset="0"/>
                                <a:cs typeface="Times New Roman" panose="02020603050405020304" pitchFamily="18" charset="0"/>
                              </a:rPr>
                              <a:t>t</a:t>
                            </a:r>
                            <a:r>
                              <a:rPr lang="en-US" sz="1100" i="1" baseline="-25000" dirty="0" err="1">
                                <a:effectLst/>
                                <a:latin typeface="Calibri" panose="020F0502020204030204" pitchFamily="34" charset="0"/>
                                <a:ea typeface="Calibri" panose="020F0502020204030204" pitchFamily="34" charset="0"/>
                                <a:cs typeface="Times New Roman" panose="02020603050405020304" pitchFamily="18" charset="0"/>
                              </a:rPr>
                              <a: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43" name="Straight Connector 42">
                          <a:extLst>
                            <a:ext uri="{FF2B5EF4-FFF2-40B4-BE49-F238E27FC236}">
                              <a16:creationId xmlns:a16="http://schemas.microsoft.com/office/drawing/2014/main" id="{8125472A-70BD-4718-94E3-9D6561FAF962}"/>
                            </a:ext>
                          </a:extLst>
                        </p:cNvPr>
                        <p:cNvCxnSpPr/>
                        <p:nvPr/>
                      </p:nvCxnSpPr>
                      <p:spPr>
                        <a:xfrm>
                          <a:off x="814236" y="678559"/>
                          <a:ext cx="18273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 Box 1057">
                        <a:extLst>
                          <a:ext uri="{FF2B5EF4-FFF2-40B4-BE49-F238E27FC236}">
                            <a16:creationId xmlns:a16="http://schemas.microsoft.com/office/drawing/2014/main" id="{052956D0-58BE-49F2-AF6F-1A10DA74ECA6}"/>
                          </a:ext>
                        </a:extLst>
                      </p:cNvPr>
                      <p:cNvSpPr txBox="1"/>
                      <p:nvPr/>
                    </p:nvSpPr>
                    <p:spPr>
                      <a:xfrm rot="10800000" flipH="1">
                        <a:off x="699276" y="-787"/>
                        <a:ext cx="342014" cy="34201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h</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grpSp>
              <p:nvGrpSpPr>
                <p:cNvPr id="18" name="Group 17">
                  <a:extLst>
                    <a:ext uri="{FF2B5EF4-FFF2-40B4-BE49-F238E27FC236}">
                      <a16:creationId xmlns:a16="http://schemas.microsoft.com/office/drawing/2014/main" id="{48B0B726-5386-41CD-9DA2-82AF3748A79B}"/>
                    </a:ext>
                  </a:extLst>
                </p:cNvPr>
                <p:cNvGrpSpPr/>
                <p:nvPr/>
              </p:nvGrpSpPr>
              <p:grpSpPr>
                <a:xfrm>
                  <a:off x="362820" y="587814"/>
                  <a:ext cx="856630" cy="111326"/>
                  <a:chOff x="0" y="0"/>
                  <a:chExt cx="856630" cy="111326"/>
                </a:xfrm>
              </p:grpSpPr>
              <p:grpSp>
                <p:nvGrpSpPr>
                  <p:cNvPr id="19" name="Group 18">
                    <a:extLst>
                      <a:ext uri="{FF2B5EF4-FFF2-40B4-BE49-F238E27FC236}">
                        <a16:creationId xmlns:a16="http://schemas.microsoft.com/office/drawing/2014/main" id="{3D28FC7B-95E6-4E93-AB24-6CC4DAB20DEB}"/>
                      </a:ext>
                    </a:extLst>
                  </p:cNvPr>
                  <p:cNvGrpSpPr/>
                  <p:nvPr/>
                </p:nvGrpSpPr>
                <p:grpSpPr>
                  <a:xfrm>
                    <a:off x="0" y="0"/>
                    <a:ext cx="856474" cy="111326"/>
                    <a:chOff x="0" y="0"/>
                    <a:chExt cx="856474" cy="111326"/>
                  </a:xfrm>
                </p:grpSpPr>
                <p:grpSp>
                  <p:nvGrpSpPr>
                    <p:cNvPr id="21" name="Group 20">
                      <a:extLst>
                        <a:ext uri="{FF2B5EF4-FFF2-40B4-BE49-F238E27FC236}">
                          <a16:creationId xmlns:a16="http://schemas.microsoft.com/office/drawing/2014/main" id="{690214F3-7B90-4B27-A94C-43A06AFE3304}"/>
                        </a:ext>
                      </a:extLst>
                    </p:cNvPr>
                    <p:cNvGrpSpPr/>
                    <p:nvPr/>
                  </p:nvGrpSpPr>
                  <p:grpSpPr>
                    <a:xfrm>
                      <a:off x="248253" y="0"/>
                      <a:ext cx="608221" cy="103051"/>
                      <a:chOff x="0" y="0"/>
                      <a:chExt cx="608221" cy="103051"/>
                    </a:xfrm>
                  </p:grpSpPr>
                  <p:grpSp>
                    <p:nvGrpSpPr>
                      <p:cNvPr id="26" name="Group 25">
                        <a:extLst>
                          <a:ext uri="{FF2B5EF4-FFF2-40B4-BE49-F238E27FC236}">
                            <a16:creationId xmlns:a16="http://schemas.microsoft.com/office/drawing/2014/main" id="{B7D59DD5-6A18-4F5A-BFEC-17A974E6A0C3}"/>
                          </a:ext>
                        </a:extLst>
                      </p:cNvPr>
                      <p:cNvGrpSpPr/>
                      <p:nvPr/>
                    </p:nvGrpSpPr>
                    <p:grpSpPr>
                      <a:xfrm>
                        <a:off x="0" y="0"/>
                        <a:ext cx="264804" cy="103051"/>
                        <a:chOff x="0" y="0"/>
                        <a:chExt cx="264804" cy="103051"/>
                      </a:xfrm>
                    </p:grpSpPr>
                    <p:cxnSp>
                      <p:nvCxnSpPr>
                        <p:cNvPr id="32" name="Straight Arrow Connector 31">
                          <a:extLst>
                            <a:ext uri="{FF2B5EF4-FFF2-40B4-BE49-F238E27FC236}">
                              <a16:creationId xmlns:a16="http://schemas.microsoft.com/office/drawing/2014/main" id="{1BB6B30A-167F-44C8-BAC9-0A5CB4E74C87}"/>
                            </a:ext>
                          </a:extLst>
                        </p:cNvPr>
                        <p:cNvCxnSpPr/>
                        <p:nvPr/>
                      </p:nvCxnSpPr>
                      <p:spPr>
                        <a:xfrm>
                          <a:off x="264804" y="0"/>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89940C7-2B2D-4AF3-BB47-571782055005}"/>
                            </a:ext>
                          </a:extLst>
                        </p:cNvPr>
                        <p:cNvCxnSpPr/>
                        <p:nvPr/>
                      </p:nvCxnSpPr>
                      <p:spPr>
                        <a:xfrm>
                          <a:off x="177915" y="4138"/>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B50630C-E378-4535-848A-540101785F4D}"/>
                            </a:ext>
                          </a:extLst>
                        </p:cNvPr>
                        <p:cNvCxnSpPr/>
                        <p:nvPr/>
                      </p:nvCxnSpPr>
                      <p:spPr>
                        <a:xfrm>
                          <a:off x="86889" y="0"/>
                          <a:ext cx="0" cy="98425"/>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A044F60-10CB-4BEE-B22E-2934F4BF16C7}"/>
                            </a:ext>
                          </a:extLst>
                        </p:cNvPr>
                        <p:cNvCxnSpPr/>
                        <p:nvPr/>
                      </p:nvCxnSpPr>
                      <p:spPr>
                        <a:xfrm>
                          <a:off x="0" y="4138"/>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44DE1431-34E5-456E-A605-73853E8ECA32}"/>
                          </a:ext>
                        </a:extLst>
                      </p:cNvPr>
                      <p:cNvGrpSpPr/>
                      <p:nvPr/>
                    </p:nvGrpSpPr>
                    <p:grpSpPr>
                      <a:xfrm>
                        <a:off x="343417" y="0"/>
                        <a:ext cx="264804" cy="103051"/>
                        <a:chOff x="0" y="0"/>
                        <a:chExt cx="264804" cy="103051"/>
                      </a:xfrm>
                    </p:grpSpPr>
                    <p:cxnSp>
                      <p:nvCxnSpPr>
                        <p:cNvPr id="28" name="Straight Arrow Connector 27">
                          <a:extLst>
                            <a:ext uri="{FF2B5EF4-FFF2-40B4-BE49-F238E27FC236}">
                              <a16:creationId xmlns:a16="http://schemas.microsoft.com/office/drawing/2014/main" id="{18290AF6-4280-4D25-95E2-B26C03423FD4}"/>
                            </a:ext>
                          </a:extLst>
                        </p:cNvPr>
                        <p:cNvCxnSpPr/>
                        <p:nvPr/>
                      </p:nvCxnSpPr>
                      <p:spPr>
                        <a:xfrm>
                          <a:off x="264804" y="0"/>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C9B386B-290D-47DC-987C-08321A5C9B61}"/>
                            </a:ext>
                          </a:extLst>
                        </p:cNvPr>
                        <p:cNvCxnSpPr/>
                        <p:nvPr/>
                      </p:nvCxnSpPr>
                      <p:spPr>
                        <a:xfrm>
                          <a:off x="177915" y="4138"/>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1FFFB31-3EA1-4999-BB72-B71D931ABB32}"/>
                            </a:ext>
                          </a:extLst>
                        </p:cNvPr>
                        <p:cNvCxnSpPr/>
                        <p:nvPr/>
                      </p:nvCxnSpPr>
                      <p:spPr>
                        <a:xfrm>
                          <a:off x="86889" y="0"/>
                          <a:ext cx="0" cy="98425"/>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81422B8-2B36-439C-8610-05DC96847278}"/>
                            </a:ext>
                          </a:extLst>
                        </p:cNvPr>
                        <p:cNvCxnSpPr/>
                        <p:nvPr/>
                      </p:nvCxnSpPr>
                      <p:spPr>
                        <a:xfrm>
                          <a:off x="0" y="4138"/>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grpSp>
                  <p:nvGrpSpPr>
                    <p:cNvPr id="22" name="Group 21">
                      <a:extLst>
                        <a:ext uri="{FF2B5EF4-FFF2-40B4-BE49-F238E27FC236}">
                          <a16:creationId xmlns:a16="http://schemas.microsoft.com/office/drawing/2014/main" id="{297F6E70-06D9-445F-84DA-386EE968F6AC}"/>
                        </a:ext>
                      </a:extLst>
                    </p:cNvPr>
                    <p:cNvGrpSpPr/>
                    <p:nvPr/>
                  </p:nvGrpSpPr>
                  <p:grpSpPr>
                    <a:xfrm>
                      <a:off x="0" y="8275"/>
                      <a:ext cx="177915" cy="103051"/>
                      <a:chOff x="86889" y="0"/>
                      <a:chExt cx="177915" cy="103051"/>
                    </a:xfrm>
                  </p:grpSpPr>
                  <p:cxnSp>
                    <p:nvCxnSpPr>
                      <p:cNvPr id="23" name="Straight Arrow Connector 22">
                        <a:extLst>
                          <a:ext uri="{FF2B5EF4-FFF2-40B4-BE49-F238E27FC236}">
                            <a16:creationId xmlns:a16="http://schemas.microsoft.com/office/drawing/2014/main" id="{3932916A-98B7-4F23-AB6F-E1613895BB52}"/>
                          </a:ext>
                        </a:extLst>
                      </p:cNvPr>
                      <p:cNvCxnSpPr/>
                      <p:nvPr/>
                    </p:nvCxnSpPr>
                    <p:spPr>
                      <a:xfrm>
                        <a:off x="264804" y="0"/>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FAE9789-49EF-47DD-AF54-00F9FC928FAD}"/>
                          </a:ext>
                        </a:extLst>
                      </p:cNvPr>
                      <p:cNvCxnSpPr/>
                      <p:nvPr/>
                    </p:nvCxnSpPr>
                    <p:spPr>
                      <a:xfrm>
                        <a:off x="177915" y="4138"/>
                        <a:ext cx="0" cy="98913"/>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277F77C-6104-40BE-B903-467ED6C7AF59}"/>
                          </a:ext>
                        </a:extLst>
                      </p:cNvPr>
                      <p:cNvCxnSpPr/>
                      <p:nvPr/>
                    </p:nvCxnSpPr>
                    <p:spPr>
                      <a:xfrm>
                        <a:off x="86889" y="0"/>
                        <a:ext cx="0" cy="98425"/>
                      </a:xfrm>
                      <a:prstGeom prst="straightConnector1">
                        <a:avLst/>
                      </a:prstGeom>
                      <a:ln>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07BA0A09-948E-406E-B2ED-BB285B2BDF0C}"/>
                      </a:ext>
                    </a:extLst>
                  </p:cNvPr>
                  <p:cNvCxnSpPr/>
                  <p:nvPr/>
                </p:nvCxnSpPr>
                <p:spPr>
                  <a:xfrm flipV="1">
                    <a:off x="776" y="0"/>
                    <a:ext cx="855854" cy="4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 name="Group 7">
                <a:extLst>
                  <a:ext uri="{FF2B5EF4-FFF2-40B4-BE49-F238E27FC236}">
                    <a16:creationId xmlns:a16="http://schemas.microsoft.com/office/drawing/2014/main" id="{3B9065AB-8B86-414A-A706-755FC362DEDB}"/>
                  </a:ext>
                </a:extLst>
              </p:cNvPr>
              <p:cNvGrpSpPr/>
              <p:nvPr/>
            </p:nvGrpSpPr>
            <p:grpSpPr>
              <a:xfrm>
                <a:off x="699247" y="0"/>
                <a:ext cx="1017512" cy="341204"/>
                <a:chOff x="0" y="0"/>
                <a:chExt cx="1017512" cy="341204"/>
              </a:xfrm>
            </p:grpSpPr>
            <p:sp>
              <p:nvSpPr>
                <p:cNvPr id="9" name="Text Box 1109">
                  <a:extLst>
                    <a:ext uri="{FF2B5EF4-FFF2-40B4-BE49-F238E27FC236}">
                      <a16:creationId xmlns:a16="http://schemas.microsoft.com/office/drawing/2014/main" id="{A73C3174-B017-45F2-8443-D31F808374D9}"/>
                    </a:ext>
                  </a:extLst>
                </p:cNvPr>
                <p:cNvSpPr txBox="1"/>
                <p:nvPr/>
              </p:nvSpPr>
              <p:spPr>
                <a:xfrm>
                  <a:off x="359968" y="0"/>
                  <a:ext cx="657544" cy="24375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W</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cu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0" name="Group 9">
                  <a:extLst>
                    <a:ext uri="{FF2B5EF4-FFF2-40B4-BE49-F238E27FC236}">
                      <a16:creationId xmlns:a16="http://schemas.microsoft.com/office/drawing/2014/main" id="{23E1A96A-E285-4BB8-8803-AE672D5131D3}"/>
                    </a:ext>
                  </a:extLst>
                </p:cNvPr>
                <p:cNvGrpSpPr/>
                <p:nvPr/>
              </p:nvGrpSpPr>
              <p:grpSpPr>
                <a:xfrm>
                  <a:off x="0" y="0"/>
                  <a:ext cx="657225" cy="341204"/>
                  <a:chOff x="0" y="0"/>
                  <a:chExt cx="657225" cy="341204"/>
                </a:xfrm>
              </p:grpSpPr>
              <p:sp>
                <p:nvSpPr>
                  <p:cNvPr id="11" name="Text Box 1107">
                    <a:extLst>
                      <a:ext uri="{FF2B5EF4-FFF2-40B4-BE49-F238E27FC236}">
                        <a16:creationId xmlns:a16="http://schemas.microsoft.com/office/drawing/2014/main" id="{F18A0404-FE8C-46A1-A016-F4263554FE1D}"/>
                      </a:ext>
                    </a:extLst>
                  </p:cNvPr>
                  <p:cNvSpPr txBox="1"/>
                  <p:nvPr/>
                </p:nvSpPr>
                <p:spPr>
                  <a:xfrm>
                    <a:off x="0" y="0"/>
                    <a:ext cx="657225" cy="2438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W</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1108">
                    <a:extLst>
                      <a:ext uri="{FF2B5EF4-FFF2-40B4-BE49-F238E27FC236}">
                        <a16:creationId xmlns:a16="http://schemas.microsoft.com/office/drawing/2014/main" id="{D532B307-0BC7-4346-AB3A-ABF89BBFECDB}"/>
                      </a:ext>
                    </a:extLst>
                  </p:cNvPr>
                  <p:cNvSpPr txBox="1"/>
                  <p:nvPr/>
                </p:nvSpPr>
                <p:spPr>
                  <a:xfrm>
                    <a:off x="202699" y="0"/>
                    <a:ext cx="413797" cy="2438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i="1">
                        <a:effectLst/>
                        <a:latin typeface="Calibri" panose="020F0502020204030204" pitchFamily="34" charset="0"/>
                        <a:ea typeface="Calibri" panose="020F0502020204030204" pitchFamily="34" charset="0"/>
                        <a:cs typeface="Times New Roman" panose="02020603050405020304" pitchFamily="18" charset="0"/>
                      </a:rPr>
                      <a:t>W</a:t>
                    </a:r>
                    <a:r>
                      <a:rPr lang="en-US" sz="1100" i="1" baseline="-25000">
                        <a:effectLst/>
                        <a:latin typeface="Calibri" panose="020F0502020204030204" pitchFamily="34" charset="0"/>
                        <a:ea typeface="Calibri" panose="020F0502020204030204" pitchFamily="34" charset="0"/>
                        <a:cs typeface="Times New Roman" panose="02020603050405020304" pitchFamily="18" charset="0"/>
                      </a:rPr>
                      <a:t>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3" name="Group 12">
                    <a:extLst>
                      <a:ext uri="{FF2B5EF4-FFF2-40B4-BE49-F238E27FC236}">
                        <a16:creationId xmlns:a16="http://schemas.microsoft.com/office/drawing/2014/main" id="{7AD14121-4BB0-4310-80C0-28EC578DE002}"/>
                      </a:ext>
                    </a:extLst>
                  </p:cNvPr>
                  <p:cNvGrpSpPr/>
                  <p:nvPr/>
                </p:nvGrpSpPr>
                <p:grpSpPr>
                  <a:xfrm>
                    <a:off x="254115" y="239979"/>
                    <a:ext cx="231703" cy="101225"/>
                    <a:chOff x="0" y="0"/>
                    <a:chExt cx="231703" cy="101225"/>
                  </a:xfrm>
                </p:grpSpPr>
                <p:cxnSp>
                  <p:nvCxnSpPr>
                    <p:cNvPr id="14" name="Straight Arrow Connector 13">
                      <a:extLst>
                        <a:ext uri="{FF2B5EF4-FFF2-40B4-BE49-F238E27FC236}">
                          <a16:creationId xmlns:a16="http://schemas.microsoft.com/office/drawing/2014/main" id="{227DDC12-D5E7-4FF2-8676-2A8AF94F8B2B}"/>
                        </a:ext>
                      </a:extLst>
                    </p:cNvPr>
                    <p:cNvCxnSpPr/>
                    <p:nvPr/>
                  </p:nvCxnSpPr>
                  <p:spPr>
                    <a:xfrm>
                      <a:off x="0" y="4137"/>
                      <a:ext cx="0" cy="97088"/>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79D841-21B1-4D0A-BDF4-18A6B46280EA}"/>
                        </a:ext>
                      </a:extLst>
                    </p:cNvPr>
                    <p:cNvCxnSpPr/>
                    <p:nvPr/>
                  </p:nvCxnSpPr>
                  <p:spPr>
                    <a:xfrm>
                      <a:off x="111714" y="0"/>
                      <a:ext cx="0" cy="97088"/>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F85FB17-2132-4AC3-811F-2744C6E4CC09}"/>
                        </a:ext>
                      </a:extLst>
                    </p:cNvPr>
                    <p:cNvCxnSpPr/>
                    <p:nvPr/>
                  </p:nvCxnSpPr>
                  <p:spPr>
                    <a:xfrm>
                      <a:off x="231703" y="4137"/>
                      <a:ext cx="0" cy="97088"/>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grpSp>
          </p:grpSp>
        </p:grpSp>
      </p:grpSp>
      <p:pic>
        <p:nvPicPr>
          <p:cNvPr id="2" name="Picture 1">
            <a:extLst>
              <a:ext uri="{FF2B5EF4-FFF2-40B4-BE49-F238E27FC236}">
                <a16:creationId xmlns:a16="http://schemas.microsoft.com/office/drawing/2014/main" id="{ADCA2F1E-CB18-4B1E-955D-208B6E871031}"/>
              </a:ext>
            </a:extLst>
          </p:cNvPr>
          <p:cNvPicPr>
            <a:picLocks noChangeAspect="1"/>
          </p:cNvPicPr>
          <p:nvPr/>
        </p:nvPicPr>
        <p:blipFill>
          <a:blip r:embed="rId2"/>
          <a:stretch>
            <a:fillRect/>
          </a:stretch>
        </p:blipFill>
        <p:spPr>
          <a:xfrm>
            <a:off x="559877" y="793823"/>
            <a:ext cx="2081427" cy="1909672"/>
          </a:xfrm>
          <a:prstGeom prst="rect">
            <a:avLst/>
          </a:prstGeom>
        </p:spPr>
      </p:pic>
      <mc:AlternateContent xmlns:mc="http://schemas.openxmlformats.org/markup-compatibility/2006" xmlns:a14="http://schemas.microsoft.com/office/drawing/2010/main">
        <mc:Choice Requires="a14">
          <p:sp>
            <p:nvSpPr>
              <p:cNvPr id="358" name="Text Placeholder 3">
                <a:extLst>
                  <a:ext uri="{FF2B5EF4-FFF2-40B4-BE49-F238E27FC236}">
                    <a16:creationId xmlns:a16="http://schemas.microsoft.com/office/drawing/2014/main" id="{2971708C-D1C1-4694-A729-744EC79810A7}"/>
                  </a:ext>
                </a:extLst>
              </p:cNvPr>
              <p:cNvSpPr>
                <a:spLocks noGrp="1"/>
              </p:cNvSpPr>
              <p:nvPr>
                <p:ph type="body" sz="quarter" idx="10"/>
              </p:nvPr>
            </p:nvSpPr>
            <p:spPr>
              <a:xfrm>
                <a:off x="208957" y="3089459"/>
                <a:ext cx="5261496" cy="3969027"/>
              </a:xfrm>
            </p:spPr>
            <p:txBody>
              <a:bodyPr>
                <a:normAutofit/>
              </a:bodyPr>
              <a:lstStyle/>
              <a:p>
                <a:r>
                  <a:rPr lang="en-US" sz="1800" b="0" dirty="0"/>
                  <a:t> Goal :Limit deflections caused by normal Maxwell stresses (q) , shear stress (torque (T)) and gravity(g)</a:t>
                </a:r>
              </a:p>
              <a:p>
                <a:r>
                  <a:rPr lang="en-US" sz="1800" b="0" dirty="0"/>
                  <a:t>Torque constraint :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𝑟</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𝑙</m:t>
                    </m:r>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𝑇</m:t>
                        </m:r>
                      </m:num>
                      <m:den>
                        <m:r>
                          <a:rPr lang="en-US" sz="1800" b="0" i="1" smtClean="0">
                            <a:latin typeface="Cambria Math" panose="02040503050406030204" pitchFamily="18" charset="0"/>
                          </a:rPr>
                          <m:t>2</m:t>
                        </m:r>
                        <m:r>
                          <a:rPr lang="en-US" sz="1800" b="0" i="1" smtClean="0">
                            <a:latin typeface="Cambria Math" panose="02040503050406030204" pitchFamily="18" charset="0"/>
                            <a:ea typeface="Cambria Math" panose="02040503050406030204" pitchFamily="18" charset="0"/>
                          </a:rPr>
                          <m:t>𝜋</m:t>
                        </m:r>
                        <m:r>
                          <a:rPr lang="en-US" sz="1800" b="0" i="1" smtClean="0">
                            <a:latin typeface="Cambria Math" panose="02040503050406030204" pitchFamily="18" charset="0"/>
                            <a:ea typeface="Cambria Math" panose="02040503050406030204" pitchFamily="18" charset="0"/>
                            <a:sym typeface="Symbol" panose="05050102010706020507" pitchFamily="18" charset="2"/>
                          </a:rPr>
                          <m:t></m:t>
                        </m:r>
                      </m:den>
                    </m:f>
                  </m:oMath>
                </a14:m>
                <a:r>
                  <a:rPr lang="en-US" sz="1800" b="0" dirty="0"/>
                  <a:t> </a:t>
                </a:r>
                <a14:m>
                  <m:oMath xmlns:m="http://schemas.openxmlformats.org/officeDocument/2006/math">
                    <m:r>
                      <a:rPr lang="en-US" sz="1800" b="0" i="0" smtClean="0">
                        <a:latin typeface="Cambria Math" panose="02040503050406030204" pitchFamily="18" charset="0"/>
                        <a:ea typeface="Cambria Math" panose="02040503050406030204" pitchFamily="18" charset="0"/>
                        <a:sym typeface="Symbol" panose="05050102010706020507" pitchFamily="18" charset="2"/>
                      </a:rPr>
                      <m:t> , </m:t>
                    </m:r>
                    <m:r>
                      <a:rPr lang="en-US" sz="1800" b="0" i="1">
                        <a:latin typeface="Cambria Math" panose="02040503050406030204" pitchFamily="18" charset="0"/>
                        <a:ea typeface="Cambria Math" panose="02040503050406030204" pitchFamily="18" charset="0"/>
                        <a:sym typeface="Symbol" panose="05050102010706020507" pitchFamily="18" charset="2"/>
                      </a:rPr>
                      <m:t></m:t>
                    </m:r>
                  </m:oMath>
                </a14:m>
                <a:r>
                  <a:rPr lang="en-US" sz="1800" b="0" dirty="0"/>
                  <a:t> =40kPa</a:t>
                </a:r>
              </a:p>
              <a:p>
                <a:r>
                  <a:rPr lang="en-US" sz="1800" b="0" dirty="0"/>
                  <a:t>Deflections at the shaft and bedplate factored into axial and radial components</a:t>
                </a:r>
                <a:endParaRPr lang="en-US" dirty="0"/>
              </a:p>
            </p:txBody>
          </p:sp>
        </mc:Choice>
        <mc:Fallback xmlns="">
          <p:sp>
            <p:nvSpPr>
              <p:cNvPr id="358" name="Text Placeholder 3">
                <a:extLst>
                  <a:ext uri="{FF2B5EF4-FFF2-40B4-BE49-F238E27FC236}">
                    <a16:creationId xmlns:a16="http://schemas.microsoft.com/office/drawing/2014/main" id="{2971708C-D1C1-4694-A729-744EC79810A7}"/>
                  </a:ext>
                </a:extLst>
              </p:cNvPr>
              <p:cNvSpPr>
                <a:spLocks noGrp="1" noRot="1" noChangeAspect="1" noMove="1" noResize="1" noEditPoints="1" noAdjustHandles="1" noChangeArrowheads="1" noChangeShapeType="1" noTextEdit="1"/>
              </p:cNvSpPr>
              <p:nvPr>
                <p:ph type="body" sz="quarter" idx="10"/>
              </p:nvPr>
            </p:nvSpPr>
            <p:spPr>
              <a:xfrm>
                <a:off x="208957" y="3089459"/>
                <a:ext cx="5261496" cy="3969027"/>
              </a:xfrm>
              <a:blipFill>
                <a:blip r:embed="rId3"/>
                <a:stretch>
                  <a:fillRect l="-695" t="-922"/>
                </a:stretch>
              </a:blipFill>
            </p:spPr>
            <p:txBody>
              <a:bodyPr/>
              <a:lstStyle/>
              <a:p>
                <a:r>
                  <a:rPr lang="en-US">
                    <a:noFill/>
                  </a:rPr>
                  <a:t> </a:t>
                </a:r>
              </a:p>
            </p:txBody>
          </p:sp>
        </mc:Fallback>
      </mc:AlternateContent>
      <p:grpSp>
        <p:nvGrpSpPr>
          <p:cNvPr id="440" name="Group 439">
            <a:extLst>
              <a:ext uri="{FF2B5EF4-FFF2-40B4-BE49-F238E27FC236}">
                <a16:creationId xmlns:a16="http://schemas.microsoft.com/office/drawing/2014/main" id="{AD6767F9-CD93-46C4-846F-FDCEA42B41C8}"/>
              </a:ext>
            </a:extLst>
          </p:cNvPr>
          <p:cNvGrpSpPr/>
          <p:nvPr/>
        </p:nvGrpSpPr>
        <p:grpSpPr>
          <a:xfrm>
            <a:off x="5589962" y="2313662"/>
            <a:ext cx="3365628" cy="2415101"/>
            <a:chOff x="5255105" y="2186990"/>
            <a:chExt cx="3546879" cy="2627474"/>
          </a:xfrm>
        </p:grpSpPr>
        <p:grpSp>
          <p:nvGrpSpPr>
            <p:cNvPr id="439" name="Group 438">
              <a:extLst>
                <a:ext uri="{FF2B5EF4-FFF2-40B4-BE49-F238E27FC236}">
                  <a16:creationId xmlns:a16="http://schemas.microsoft.com/office/drawing/2014/main" id="{6FFD48BF-E436-40CF-B2A1-BEA38AF08087}"/>
                </a:ext>
              </a:extLst>
            </p:cNvPr>
            <p:cNvGrpSpPr/>
            <p:nvPr/>
          </p:nvGrpSpPr>
          <p:grpSpPr>
            <a:xfrm>
              <a:off x="5255105" y="2274417"/>
              <a:ext cx="2005872" cy="2474853"/>
              <a:chOff x="4963296" y="2656058"/>
              <a:chExt cx="1731321" cy="2474853"/>
            </a:xfrm>
          </p:grpSpPr>
          <p:cxnSp>
            <p:nvCxnSpPr>
              <p:cNvPr id="277" name="Straight Arrow Connector 276">
                <a:extLst>
                  <a:ext uri="{FF2B5EF4-FFF2-40B4-BE49-F238E27FC236}">
                    <a16:creationId xmlns:a16="http://schemas.microsoft.com/office/drawing/2014/main" id="{7784BBB4-2C08-455A-9EA1-EB18A334BD6B}"/>
                  </a:ext>
                </a:extLst>
              </p:cNvPr>
              <p:cNvCxnSpPr/>
              <p:nvPr/>
            </p:nvCxnSpPr>
            <p:spPr>
              <a:xfrm>
                <a:off x="5545656" y="2786773"/>
                <a:ext cx="0" cy="141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2" name="Group 291">
                <a:extLst>
                  <a:ext uri="{FF2B5EF4-FFF2-40B4-BE49-F238E27FC236}">
                    <a16:creationId xmlns:a16="http://schemas.microsoft.com/office/drawing/2014/main" id="{48942478-D695-4EF5-BFD2-6292D912CA36}"/>
                  </a:ext>
                </a:extLst>
              </p:cNvPr>
              <p:cNvGrpSpPr/>
              <p:nvPr/>
            </p:nvGrpSpPr>
            <p:grpSpPr>
              <a:xfrm>
                <a:off x="4963296" y="2656058"/>
                <a:ext cx="1731321" cy="2474853"/>
                <a:chOff x="0" y="11639"/>
                <a:chExt cx="1428115" cy="1849546"/>
              </a:xfrm>
            </p:grpSpPr>
            <p:grpSp>
              <p:nvGrpSpPr>
                <p:cNvPr id="293" name="Group 292">
                  <a:extLst>
                    <a:ext uri="{FF2B5EF4-FFF2-40B4-BE49-F238E27FC236}">
                      <a16:creationId xmlns:a16="http://schemas.microsoft.com/office/drawing/2014/main" id="{5540A33F-FB72-45F2-AD5F-A5C9A3583853}"/>
                    </a:ext>
                  </a:extLst>
                </p:cNvPr>
                <p:cNvGrpSpPr/>
                <p:nvPr/>
              </p:nvGrpSpPr>
              <p:grpSpPr>
                <a:xfrm>
                  <a:off x="0" y="11639"/>
                  <a:ext cx="1428115" cy="1849546"/>
                  <a:chOff x="0" y="11639"/>
                  <a:chExt cx="1428115" cy="1849546"/>
                </a:xfrm>
              </p:grpSpPr>
              <p:grpSp>
                <p:nvGrpSpPr>
                  <p:cNvPr id="295" name="Group 294">
                    <a:extLst>
                      <a:ext uri="{FF2B5EF4-FFF2-40B4-BE49-F238E27FC236}">
                        <a16:creationId xmlns:a16="http://schemas.microsoft.com/office/drawing/2014/main" id="{11B760D4-82AC-4987-9C1E-54D8322BB818}"/>
                      </a:ext>
                    </a:extLst>
                  </p:cNvPr>
                  <p:cNvGrpSpPr/>
                  <p:nvPr/>
                </p:nvGrpSpPr>
                <p:grpSpPr>
                  <a:xfrm>
                    <a:off x="0" y="11639"/>
                    <a:ext cx="1428115" cy="1849546"/>
                    <a:chOff x="310515" y="-79970"/>
                    <a:chExt cx="1084087" cy="1246914"/>
                  </a:xfrm>
                </p:grpSpPr>
                <p:grpSp>
                  <p:nvGrpSpPr>
                    <p:cNvPr id="297" name="Group 296">
                      <a:extLst>
                        <a:ext uri="{FF2B5EF4-FFF2-40B4-BE49-F238E27FC236}">
                          <a16:creationId xmlns:a16="http://schemas.microsoft.com/office/drawing/2014/main" id="{3A958DD4-C9BB-4923-8072-5434151BE5EB}"/>
                        </a:ext>
                      </a:extLst>
                    </p:cNvPr>
                    <p:cNvGrpSpPr/>
                    <p:nvPr/>
                  </p:nvGrpSpPr>
                  <p:grpSpPr>
                    <a:xfrm>
                      <a:off x="310515" y="0"/>
                      <a:ext cx="1084087" cy="1166944"/>
                      <a:chOff x="0" y="0"/>
                      <a:chExt cx="1084087" cy="1166944"/>
                    </a:xfrm>
                  </p:grpSpPr>
                  <p:grpSp>
                    <p:nvGrpSpPr>
                      <p:cNvPr id="300" name="Group 299">
                        <a:extLst>
                          <a:ext uri="{FF2B5EF4-FFF2-40B4-BE49-F238E27FC236}">
                            <a16:creationId xmlns:a16="http://schemas.microsoft.com/office/drawing/2014/main" id="{ABA1AC84-60B3-4035-87A0-5ABE9104A098}"/>
                          </a:ext>
                        </a:extLst>
                      </p:cNvPr>
                      <p:cNvGrpSpPr/>
                      <p:nvPr/>
                    </p:nvGrpSpPr>
                    <p:grpSpPr>
                      <a:xfrm>
                        <a:off x="969645" y="554355"/>
                        <a:ext cx="114442" cy="68180"/>
                        <a:chOff x="0" y="0"/>
                        <a:chExt cx="231432" cy="162727"/>
                      </a:xfrm>
                    </p:grpSpPr>
                    <p:sp>
                      <p:nvSpPr>
                        <p:cNvPr id="331" name="Isosceles Triangle 330">
                          <a:extLst>
                            <a:ext uri="{FF2B5EF4-FFF2-40B4-BE49-F238E27FC236}">
                              <a16:creationId xmlns:a16="http://schemas.microsoft.com/office/drawing/2014/main" id="{1DB1CB92-4860-4880-B0E9-981270789137}"/>
                            </a:ext>
                          </a:extLst>
                        </p:cNvPr>
                        <p:cNvSpPr/>
                        <p:nvPr/>
                      </p:nvSpPr>
                      <p:spPr>
                        <a:xfrm>
                          <a:off x="0" y="0"/>
                          <a:ext cx="228437" cy="113692"/>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32" name="Group 331">
                          <a:extLst>
                            <a:ext uri="{FF2B5EF4-FFF2-40B4-BE49-F238E27FC236}">
                              <a16:creationId xmlns:a16="http://schemas.microsoft.com/office/drawing/2014/main" id="{1A402EEC-F4E3-4945-AFC5-91FDCE6D6CEA}"/>
                            </a:ext>
                          </a:extLst>
                        </p:cNvPr>
                        <p:cNvGrpSpPr/>
                        <p:nvPr/>
                      </p:nvGrpSpPr>
                      <p:grpSpPr>
                        <a:xfrm>
                          <a:off x="4334" y="117008"/>
                          <a:ext cx="136726" cy="45719"/>
                          <a:chOff x="0" y="0"/>
                          <a:chExt cx="136726" cy="45719"/>
                        </a:xfrm>
                      </p:grpSpPr>
                      <p:sp>
                        <p:nvSpPr>
                          <p:cNvPr id="336" name="Oval 335">
                            <a:extLst>
                              <a:ext uri="{FF2B5EF4-FFF2-40B4-BE49-F238E27FC236}">
                                <a16:creationId xmlns:a16="http://schemas.microsoft.com/office/drawing/2014/main" id="{9E86A6C7-C282-4A72-B60F-BBEEDFBD8A34}"/>
                              </a:ext>
                            </a:extLst>
                          </p:cNvPr>
                          <p:cNvSpPr/>
                          <p:nvPr/>
                        </p:nvSpPr>
                        <p:spPr>
                          <a:xfrm>
                            <a:off x="0" y="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7" name="Oval 336">
                            <a:extLst>
                              <a:ext uri="{FF2B5EF4-FFF2-40B4-BE49-F238E27FC236}">
                                <a16:creationId xmlns:a16="http://schemas.microsoft.com/office/drawing/2014/main" id="{535DD4D7-5AB3-42E3-A4E5-0905D8B0202C}"/>
                              </a:ext>
                            </a:extLst>
                          </p:cNvPr>
                          <p:cNvSpPr/>
                          <p:nvPr/>
                        </p:nvSpPr>
                        <p:spPr>
                          <a:xfrm>
                            <a:off x="43336" y="0"/>
                            <a:ext cx="45085" cy="4508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8" name="Oval 337">
                            <a:extLst>
                              <a:ext uri="{FF2B5EF4-FFF2-40B4-BE49-F238E27FC236}">
                                <a16:creationId xmlns:a16="http://schemas.microsoft.com/office/drawing/2014/main" id="{03CC8705-14BD-4ED3-A125-3185C0FC2580}"/>
                              </a:ext>
                            </a:extLst>
                          </p:cNvPr>
                          <p:cNvSpPr/>
                          <p:nvPr/>
                        </p:nvSpPr>
                        <p:spPr>
                          <a:xfrm>
                            <a:off x="91007" y="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33" name="Group 332">
                          <a:extLst>
                            <a:ext uri="{FF2B5EF4-FFF2-40B4-BE49-F238E27FC236}">
                              <a16:creationId xmlns:a16="http://schemas.microsoft.com/office/drawing/2014/main" id="{09BB3F2F-2191-4D14-8826-F0474B09C130}"/>
                            </a:ext>
                          </a:extLst>
                        </p:cNvPr>
                        <p:cNvGrpSpPr/>
                        <p:nvPr/>
                      </p:nvGrpSpPr>
                      <p:grpSpPr>
                        <a:xfrm>
                          <a:off x="143011" y="117008"/>
                          <a:ext cx="88421" cy="45719"/>
                          <a:chOff x="0" y="0"/>
                          <a:chExt cx="88421" cy="45719"/>
                        </a:xfrm>
                      </p:grpSpPr>
                      <p:sp>
                        <p:nvSpPr>
                          <p:cNvPr id="334" name="Oval 333">
                            <a:extLst>
                              <a:ext uri="{FF2B5EF4-FFF2-40B4-BE49-F238E27FC236}">
                                <a16:creationId xmlns:a16="http://schemas.microsoft.com/office/drawing/2014/main" id="{5E85EA77-BACA-4299-964E-473F89F92FBA}"/>
                              </a:ext>
                            </a:extLst>
                          </p:cNvPr>
                          <p:cNvSpPr/>
                          <p:nvPr/>
                        </p:nvSpPr>
                        <p:spPr>
                          <a:xfrm>
                            <a:off x="0" y="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5" name="Oval 334">
                            <a:extLst>
                              <a:ext uri="{FF2B5EF4-FFF2-40B4-BE49-F238E27FC236}">
                                <a16:creationId xmlns:a16="http://schemas.microsoft.com/office/drawing/2014/main" id="{FA8DEC9E-1F33-4DBF-BDD3-4C553EF0455F}"/>
                              </a:ext>
                            </a:extLst>
                          </p:cNvPr>
                          <p:cNvSpPr/>
                          <p:nvPr/>
                        </p:nvSpPr>
                        <p:spPr>
                          <a:xfrm>
                            <a:off x="43336" y="0"/>
                            <a:ext cx="45085" cy="4508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301" name="Group 300">
                        <a:extLst>
                          <a:ext uri="{FF2B5EF4-FFF2-40B4-BE49-F238E27FC236}">
                            <a16:creationId xmlns:a16="http://schemas.microsoft.com/office/drawing/2014/main" id="{DAA93AF8-778E-4EE5-A11F-59687E23EB36}"/>
                          </a:ext>
                        </a:extLst>
                      </p:cNvPr>
                      <p:cNvGrpSpPr/>
                      <p:nvPr/>
                    </p:nvGrpSpPr>
                    <p:grpSpPr>
                      <a:xfrm>
                        <a:off x="552450" y="550545"/>
                        <a:ext cx="114442" cy="68180"/>
                        <a:chOff x="0" y="0"/>
                        <a:chExt cx="231432" cy="162727"/>
                      </a:xfrm>
                    </p:grpSpPr>
                    <p:sp>
                      <p:nvSpPr>
                        <p:cNvPr id="323" name="Isosceles Triangle 322">
                          <a:extLst>
                            <a:ext uri="{FF2B5EF4-FFF2-40B4-BE49-F238E27FC236}">
                              <a16:creationId xmlns:a16="http://schemas.microsoft.com/office/drawing/2014/main" id="{2596A018-1E8B-4052-A793-60FA9665829D}"/>
                            </a:ext>
                          </a:extLst>
                        </p:cNvPr>
                        <p:cNvSpPr/>
                        <p:nvPr/>
                      </p:nvSpPr>
                      <p:spPr>
                        <a:xfrm>
                          <a:off x="0" y="0"/>
                          <a:ext cx="228437" cy="113692"/>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24" name="Group 323">
                          <a:extLst>
                            <a:ext uri="{FF2B5EF4-FFF2-40B4-BE49-F238E27FC236}">
                              <a16:creationId xmlns:a16="http://schemas.microsoft.com/office/drawing/2014/main" id="{C4B42DDD-6ED5-4874-9D5A-F16DEFB10ECA}"/>
                            </a:ext>
                          </a:extLst>
                        </p:cNvPr>
                        <p:cNvGrpSpPr/>
                        <p:nvPr/>
                      </p:nvGrpSpPr>
                      <p:grpSpPr>
                        <a:xfrm>
                          <a:off x="4334" y="117008"/>
                          <a:ext cx="136726" cy="45719"/>
                          <a:chOff x="0" y="0"/>
                          <a:chExt cx="136726" cy="45719"/>
                        </a:xfrm>
                      </p:grpSpPr>
                      <p:sp>
                        <p:nvSpPr>
                          <p:cNvPr id="328" name="Oval 327">
                            <a:extLst>
                              <a:ext uri="{FF2B5EF4-FFF2-40B4-BE49-F238E27FC236}">
                                <a16:creationId xmlns:a16="http://schemas.microsoft.com/office/drawing/2014/main" id="{120B3A1B-B793-4ED0-B17C-199EE30FF4F0}"/>
                              </a:ext>
                            </a:extLst>
                          </p:cNvPr>
                          <p:cNvSpPr/>
                          <p:nvPr/>
                        </p:nvSpPr>
                        <p:spPr>
                          <a:xfrm>
                            <a:off x="0" y="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9" name="Oval 328">
                            <a:extLst>
                              <a:ext uri="{FF2B5EF4-FFF2-40B4-BE49-F238E27FC236}">
                                <a16:creationId xmlns:a16="http://schemas.microsoft.com/office/drawing/2014/main" id="{B8BAD8EE-3469-4A33-90AB-A57E3F0062FF}"/>
                              </a:ext>
                            </a:extLst>
                          </p:cNvPr>
                          <p:cNvSpPr/>
                          <p:nvPr/>
                        </p:nvSpPr>
                        <p:spPr>
                          <a:xfrm>
                            <a:off x="43336" y="0"/>
                            <a:ext cx="45085" cy="4508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0" name="Oval 329">
                            <a:extLst>
                              <a:ext uri="{FF2B5EF4-FFF2-40B4-BE49-F238E27FC236}">
                                <a16:creationId xmlns:a16="http://schemas.microsoft.com/office/drawing/2014/main" id="{B9B0824E-20DB-4A5C-825F-F67D5089A8A7}"/>
                              </a:ext>
                            </a:extLst>
                          </p:cNvPr>
                          <p:cNvSpPr/>
                          <p:nvPr/>
                        </p:nvSpPr>
                        <p:spPr>
                          <a:xfrm>
                            <a:off x="91007" y="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25" name="Group 324">
                          <a:extLst>
                            <a:ext uri="{FF2B5EF4-FFF2-40B4-BE49-F238E27FC236}">
                              <a16:creationId xmlns:a16="http://schemas.microsoft.com/office/drawing/2014/main" id="{34EB9961-CABC-4F23-AB45-D0E4F6860CAB}"/>
                            </a:ext>
                          </a:extLst>
                        </p:cNvPr>
                        <p:cNvGrpSpPr/>
                        <p:nvPr/>
                      </p:nvGrpSpPr>
                      <p:grpSpPr>
                        <a:xfrm>
                          <a:off x="143011" y="117008"/>
                          <a:ext cx="88421" cy="45719"/>
                          <a:chOff x="0" y="0"/>
                          <a:chExt cx="88421" cy="45719"/>
                        </a:xfrm>
                      </p:grpSpPr>
                      <p:sp>
                        <p:nvSpPr>
                          <p:cNvPr id="326" name="Oval 325">
                            <a:extLst>
                              <a:ext uri="{FF2B5EF4-FFF2-40B4-BE49-F238E27FC236}">
                                <a16:creationId xmlns:a16="http://schemas.microsoft.com/office/drawing/2014/main" id="{CD1341F6-10E5-4102-A995-18E53BC4548B}"/>
                              </a:ext>
                            </a:extLst>
                          </p:cNvPr>
                          <p:cNvSpPr/>
                          <p:nvPr/>
                        </p:nvSpPr>
                        <p:spPr>
                          <a:xfrm>
                            <a:off x="0" y="0"/>
                            <a:ext cx="45719" cy="457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7" name="Oval 326">
                            <a:extLst>
                              <a:ext uri="{FF2B5EF4-FFF2-40B4-BE49-F238E27FC236}">
                                <a16:creationId xmlns:a16="http://schemas.microsoft.com/office/drawing/2014/main" id="{28D99C46-09ED-4D36-BCE0-0493627B4A7A}"/>
                              </a:ext>
                            </a:extLst>
                          </p:cNvPr>
                          <p:cNvSpPr/>
                          <p:nvPr/>
                        </p:nvSpPr>
                        <p:spPr>
                          <a:xfrm>
                            <a:off x="43336" y="0"/>
                            <a:ext cx="45085" cy="4508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302" name="Group 301">
                        <a:extLst>
                          <a:ext uri="{FF2B5EF4-FFF2-40B4-BE49-F238E27FC236}">
                            <a16:creationId xmlns:a16="http://schemas.microsoft.com/office/drawing/2014/main" id="{8EB4CD37-5E4F-4480-A7D0-E6A72458D1F7}"/>
                          </a:ext>
                        </a:extLst>
                      </p:cNvPr>
                      <p:cNvGrpSpPr/>
                      <p:nvPr/>
                    </p:nvGrpSpPr>
                    <p:grpSpPr>
                      <a:xfrm>
                        <a:off x="0" y="0"/>
                        <a:ext cx="1062855" cy="1166944"/>
                        <a:chOff x="0" y="0"/>
                        <a:chExt cx="1062855" cy="1166944"/>
                      </a:xfrm>
                    </p:grpSpPr>
                    <p:grpSp>
                      <p:nvGrpSpPr>
                        <p:cNvPr id="303" name="Group 302">
                          <a:extLst>
                            <a:ext uri="{FF2B5EF4-FFF2-40B4-BE49-F238E27FC236}">
                              <a16:creationId xmlns:a16="http://schemas.microsoft.com/office/drawing/2014/main" id="{BBA5A9C6-E74C-4048-8557-0167A5C08562}"/>
                            </a:ext>
                          </a:extLst>
                        </p:cNvPr>
                        <p:cNvGrpSpPr/>
                        <p:nvPr/>
                      </p:nvGrpSpPr>
                      <p:grpSpPr>
                        <a:xfrm>
                          <a:off x="154305" y="546735"/>
                          <a:ext cx="125733" cy="75565"/>
                          <a:chOff x="0" y="0"/>
                          <a:chExt cx="125733" cy="75565"/>
                        </a:xfrm>
                      </p:grpSpPr>
                      <p:cxnSp>
                        <p:nvCxnSpPr>
                          <p:cNvPr id="320" name="Straight Connector 319">
                            <a:extLst>
                              <a:ext uri="{FF2B5EF4-FFF2-40B4-BE49-F238E27FC236}">
                                <a16:creationId xmlns:a16="http://schemas.microsoft.com/office/drawing/2014/main" id="{16DFE95E-51A3-41D2-A314-F5470D063507}"/>
                              </a:ext>
                            </a:extLst>
                          </p:cNvPr>
                          <p:cNvCxnSpPr/>
                          <p:nvPr/>
                        </p:nvCxnSpPr>
                        <p:spPr>
                          <a:xfrm flipH="1">
                            <a:off x="60960" y="0"/>
                            <a:ext cx="64773" cy="720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388AF85-07ED-4C23-89D0-8AB76CD9BE55}"/>
                              </a:ext>
                            </a:extLst>
                          </p:cNvPr>
                          <p:cNvCxnSpPr/>
                          <p:nvPr/>
                        </p:nvCxnSpPr>
                        <p:spPr>
                          <a:xfrm flipH="1">
                            <a:off x="28575" y="3810"/>
                            <a:ext cx="64770" cy="7175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29CEC36-5E5B-407C-B0A1-9D2332E8C7BD}"/>
                              </a:ext>
                            </a:extLst>
                          </p:cNvPr>
                          <p:cNvCxnSpPr/>
                          <p:nvPr/>
                        </p:nvCxnSpPr>
                        <p:spPr>
                          <a:xfrm flipH="1">
                            <a:off x="0" y="3810"/>
                            <a:ext cx="64770" cy="7175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4" name="Group 303">
                          <a:extLst>
                            <a:ext uri="{FF2B5EF4-FFF2-40B4-BE49-F238E27FC236}">
                              <a16:creationId xmlns:a16="http://schemas.microsoft.com/office/drawing/2014/main" id="{EB1AE2AD-BD1E-4978-AEF2-F0C6CF8B66AE}"/>
                            </a:ext>
                          </a:extLst>
                        </p:cNvPr>
                        <p:cNvGrpSpPr/>
                        <p:nvPr/>
                      </p:nvGrpSpPr>
                      <p:grpSpPr>
                        <a:xfrm>
                          <a:off x="0" y="0"/>
                          <a:ext cx="1062855" cy="1166944"/>
                          <a:chOff x="0" y="0"/>
                          <a:chExt cx="1062855" cy="1166944"/>
                        </a:xfrm>
                      </p:grpSpPr>
                      <p:grpSp>
                        <p:nvGrpSpPr>
                          <p:cNvPr id="305" name="Group 304">
                            <a:extLst>
                              <a:ext uri="{FF2B5EF4-FFF2-40B4-BE49-F238E27FC236}">
                                <a16:creationId xmlns:a16="http://schemas.microsoft.com/office/drawing/2014/main" id="{7A72664B-3677-47DD-96AA-03E298C1A982}"/>
                              </a:ext>
                            </a:extLst>
                          </p:cNvPr>
                          <p:cNvGrpSpPr/>
                          <p:nvPr/>
                        </p:nvGrpSpPr>
                        <p:grpSpPr>
                          <a:xfrm>
                            <a:off x="238125" y="22860"/>
                            <a:ext cx="333691" cy="1144084"/>
                            <a:chOff x="0" y="0"/>
                            <a:chExt cx="333691" cy="1144084"/>
                          </a:xfrm>
                        </p:grpSpPr>
                        <p:cxnSp>
                          <p:nvCxnSpPr>
                            <p:cNvPr id="317" name="Straight Connector 316">
                              <a:extLst>
                                <a:ext uri="{FF2B5EF4-FFF2-40B4-BE49-F238E27FC236}">
                                  <a16:creationId xmlns:a16="http://schemas.microsoft.com/office/drawing/2014/main" id="{AE572D0C-1995-4945-A8A2-8C1B8E015F48}"/>
                                </a:ext>
                              </a:extLst>
                            </p:cNvPr>
                            <p:cNvCxnSpPr/>
                            <p:nvPr/>
                          </p:nvCxnSpPr>
                          <p:spPr>
                            <a:xfrm>
                              <a:off x="0" y="0"/>
                              <a:ext cx="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C9FAC33E-CBB4-451D-866E-5ED8CD6EC512}"/>
                                </a:ext>
                              </a:extLst>
                            </p:cNvPr>
                            <p:cNvCxnSpPr/>
                            <p:nvPr/>
                          </p:nvCxnSpPr>
                          <p:spPr>
                            <a:xfrm>
                              <a:off x="0" y="0"/>
                              <a:ext cx="3336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42BA841F-E23E-425D-8428-439E88E17A17}"/>
                                </a:ext>
                              </a:extLst>
                            </p:cNvPr>
                            <p:cNvCxnSpPr/>
                            <p:nvPr/>
                          </p:nvCxnSpPr>
                          <p:spPr>
                            <a:xfrm>
                              <a:off x="0" y="1144084"/>
                              <a:ext cx="3336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6" name="Arc 305">
                            <a:extLst>
                              <a:ext uri="{FF2B5EF4-FFF2-40B4-BE49-F238E27FC236}">
                                <a16:creationId xmlns:a16="http://schemas.microsoft.com/office/drawing/2014/main" id="{E2BA1D22-C127-45FA-9D38-D41D2EE2A332}"/>
                              </a:ext>
                            </a:extLst>
                          </p:cNvPr>
                          <p:cNvSpPr/>
                          <p:nvPr/>
                        </p:nvSpPr>
                        <p:spPr>
                          <a:xfrm>
                            <a:off x="0" y="455378"/>
                            <a:ext cx="357740" cy="198125"/>
                          </a:xfrm>
                          <a:prstGeom prst="arc">
                            <a:avLst>
                              <a:gd name="adj1" fmla="val 17221613"/>
                              <a:gd name="adj2" fmla="val 1785953"/>
                            </a:avLst>
                          </a:prstGeom>
                          <a:ln w="6350">
                            <a:solidFill>
                              <a:schemeClr val="accent1"/>
                            </a:solidFill>
                            <a:tailEnd type="arrow"/>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07" name="Group 306">
                            <a:extLst>
                              <a:ext uri="{FF2B5EF4-FFF2-40B4-BE49-F238E27FC236}">
                                <a16:creationId xmlns:a16="http://schemas.microsoft.com/office/drawing/2014/main" id="{8D120011-4477-41F0-8AEC-AE646C0B0E9E}"/>
                              </a:ext>
                            </a:extLst>
                          </p:cNvPr>
                          <p:cNvGrpSpPr/>
                          <p:nvPr/>
                        </p:nvGrpSpPr>
                        <p:grpSpPr>
                          <a:xfrm>
                            <a:off x="0" y="0"/>
                            <a:ext cx="1062855" cy="1144084"/>
                            <a:chOff x="0" y="0"/>
                            <a:chExt cx="1062855" cy="1144084"/>
                          </a:xfrm>
                        </p:grpSpPr>
                        <p:cxnSp>
                          <p:nvCxnSpPr>
                            <p:cNvPr id="308" name="Straight Connector 307">
                              <a:extLst>
                                <a:ext uri="{FF2B5EF4-FFF2-40B4-BE49-F238E27FC236}">
                                  <a16:creationId xmlns:a16="http://schemas.microsoft.com/office/drawing/2014/main" id="{A46C86D7-7266-4D1F-BFCD-4EE6E149AE22}"/>
                                </a:ext>
                              </a:extLst>
                            </p:cNvPr>
                            <p:cNvCxnSpPr/>
                            <p:nvPr/>
                          </p:nvCxnSpPr>
                          <p:spPr>
                            <a:xfrm>
                              <a:off x="0" y="550333"/>
                              <a:ext cx="1062855" cy="40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9" name="Freeform: Shape 308">
                              <a:extLst>
                                <a:ext uri="{FF2B5EF4-FFF2-40B4-BE49-F238E27FC236}">
                                  <a16:creationId xmlns:a16="http://schemas.microsoft.com/office/drawing/2014/main" id="{40B75B7B-A3AE-40FB-AC45-DBF7B9486B38}"/>
                                </a:ext>
                              </a:extLst>
                            </p:cNvPr>
                            <p:cNvSpPr/>
                            <p:nvPr/>
                          </p:nvSpPr>
                          <p:spPr>
                            <a:xfrm>
                              <a:off x="7620" y="500822"/>
                              <a:ext cx="1009112" cy="209550"/>
                            </a:xfrm>
                            <a:custGeom>
                              <a:avLst/>
                              <a:gdLst>
                                <a:gd name="connsiteX0" fmla="*/ 1222089 w 1222089"/>
                                <a:gd name="connsiteY0" fmla="*/ 47750 h 229763"/>
                                <a:gd name="connsiteX1" fmla="*/ 1005407 w 1222089"/>
                                <a:gd name="connsiteY1" fmla="*/ 80 h 229763"/>
                                <a:gd name="connsiteX2" fmla="*/ 801725 w 1222089"/>
                                <a:gd name="connsiteY2" fmla="*/ 39083 h 229763"/>
                                <a:gd name="connsiteX3" fmla="*/ 420364 w 1222089"/>
                                <a:gd name="connsiteY3" fmla="*/ 134423 h 229763"/>
                                <a:gd name="connsiteX4" fmla="*/ 0 w 1222089"/>
                                <a:gd name="connsiteY4" fmla="*/ 229763 h 229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089" h="229763">
                                  <a:moveTo>
                                    <a:pt x="1222089" y="47750"/>
                                  </a:moveTo>
                                  <a:cubicBezTo>
                                    <a:pt x="1148778" y="24637"/>
                                    <a:pt x="1075468" y="1524"/>
                                    <a:pt x="1005407" y="80"/>
                                  </a:cubicBezTo>
                                  <a:cubicBezTo>
                                    <a:pt x="935346" y="-1364"/>
                                    <a:pt x="899232" y="16692"/>
                                    <a:pt x="801725" y="39083"/>
                                  </a:cubicBezTo>
                                  <a:cubicBezTo>
                                    <a:pt x="704218" y="61474"/>
                                    <a:pt x="553985" y="102643"/>
                                    <a:pt x="420364" y="134423"/>
                                  </a:cubicBezTo>
                                  <a:cubicBezTo>
                                    <a:pt x="286743" y="166203"/>
                                    <a:pt x="89562" y="220374"/>
                                    <a:pt x="0" y="229763"/>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10" name="Group 309">
                              <a:extLst>
                                <a:ext uri="{FF2B5EF4-FFF2-40B4-BE49-F238E27FC236}">
                                  <a16:creationId xmlns:a16="http://schemas.microsoft.com/office/drawing/2014/main" id="{F840C6C9-691C-4261-8C7D-E8D638F9B6D4}"/>
                                </a:ext>
                              </a:extLst>
                            </p:cNvPr>
                            <p:cNvGrpSpPr/>
                            <p:nvPr/>
                          </p:nvGrpSpPr>
                          <p:grpSpPr>
                            <a:xfrm>
                              <a:off x="63654" y="0"/>
                              <a:ext cx="487207" cy="1144084"/>
                              <a:chOff x="-22071" y="0"/>
                              <a:chExt cx="487207" cy="1144084"/>
                            </a:xfrm>
                          </p:grpSpPr>
                          <p:grpSp>
                            <p:nvGrpSpPr>
                              <p:cNvPr id="311" name="Group 310">
                                <a:extLst>
                                  <a:ext uri="{FF2B5EF4-FFF2-40B4-BE49-F238E27FC236}">
                                    <a16:creationId xmlns:a16="http://schemas.microsoft.com/office/drawing/2014/main" id="{F3BFCBF6-BB39-4BA8-8F68-5D7161293CEF}"/>
                                  </a:ext>
                                </a:extLst>
                              </p:cNvPr>
                              <p:cNvGrpSpPr/>
                              <p:nvPr/>
                            </p:nvGrpSpPr>
                            <p:grpSpPr>
                              <a:xfrm rot="20767926">
                                <a:off x="131445" y="0"/>
                                <a:ext cx="333691" cy="1144084"/>
                                <a:chOff x="0" y="0"/>
                                <a:chExt cx="333691" cy="1144084"/>
                              </a:xfrm>
                            </p:grpSpPr>
                            <p:cxnSp>
                              <p:nvCxnSpPr>
                                <p:cNvPr id="314" name="Straight Connector 313">
                                  <a:extLst>
                                    <a:ext uri="{FF2B5EF4-FFF2-40B4-BE49-F238E27FC236}">
                                      <a16:creationId xmlns:a16="http://schemas.microsoft.com/office/drawing/2014/main" id="{D4998A44-E372-452A-B656-F5AB61275C58}"/>
                                    </a:ext>
                                  </a:extLst>
                                </p:cNvPr>
                                <p:cNvCxnSpPr/>
                                <p:nvPr/>
                              </p:nvCxnSpPr>
                              <p:spPr>
                                <a:xfrm>
                                  <a:off x="0" y="0"/>
                                  <a:ext cx="0" cy="114300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42E6860D-2E9F-4EB4-8504-D9BC66C6A010}"/>
                                    </a:ext>
                                  </a:extLst>
                                </p:cNvPr>
                                <p:cNvCxnSpPr/>
                                <p:nvPr/>
                              </p:nvCxnSpPr>
                              <p:spPr>
                                <a:xfrm>
                                  <a:off x="0" y="0"/>
                                  <a:ext cx="333691"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A60B60BE-87D4-4263-BE24-814E1D06E298}"/>
                                    </a:ext>
                                  </a:extLst>
                                </p:cNvPr>
                                <p:cNvCxnSpPr/>
                                <p:nvPr/>
                              </p:nvCxnSpPr>
                              <p:spPr>
                                <a:xfrm>
                                  <a:off x="0" y="1144084"/>
                                  <a:ext cx="333691"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312" name="Straight Arrow Connector 311">
                                <a:extLst>
                                  <a:ext uri="{FF2B5EF4-FFF2-40B4-BE49-F238E27FC236}">
                                    <a16:creationId xmlns:a16="http://schemas.microsoft.com/office/drawing/2014/main" id="{97028D2A-04C0-4402-B3A3-061043F42C3D}"/>
                                  </a:ext>
                                </a:extLst>
                              </p:cNvPr>
                              <p:cNvCxnSpPr/>
                              <p:nvPr/>
                            </p:nvCxnSpPr>
                            <p:spPr>
                              <a:xfrm>
                                <a:off x="-22071" y="52188"/>
                                <a:ext cx="183996" cy="3"/>
                              </a:xfrm>
                              <a:prstGeom prst="straightConnector1">
                                <a:avLst/>
                              </a:prstGeom>
                              <a:ln w="6350">
                                <a:solidFill>
                                  <a:schemeClr val="tx1"/>
                                </a:solidFill>
                                <a:prstDash val="sysDash"/>
                                <a:tailEnd type="triangle" w="med"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A87EA10A-C61B-491B-B7D0-8721CFAB437D}"/>
                                  </a:ext>
                                </a:extLst>
                              </p:cNvPr>
                              <p:cNvCxnSpPr/>
                              <p:nvPr/>
                            </p:nvCxnSpPr>
                            <p:spPr>
                              <a:xfrm>
                                <a:off x="95250" y="554355"/>
                                <a:ext cx="0" cy="118872"/>
                              </a:xfrm>
                              <a:prstGeom prst="straightConnector1">
                                <a:avLst/>
                              </a:prstGeom>
                              <a:ln w="6350">
                                <a:solidFill>
                                  <a:schemeClr val="tx1"/>
                                </a:solidFill>
                                <a:prstDash val="sysDash"/>
                                <a:headEnd type="triangle" w="sm" len="sm"/>
                                <a:tailEnd type="none" w="sm" len="sm"/>
                              </a:ln>
                            </p:spPr>
                            <p:style>
                              <a:lnRef idx="1">
                                <a:schemeClr val="accent1"/>
                              </a:lnRef>
                              <a:fillRef idx="0">
                                <a:schemeClr val="accent1"/>
                              </a:fillRef>
                              <a:effectRef idx="0">
                                <a:schemeClr val="accent1"/>
                              </a:effectRef>
                              <a:fontRef idx="minor">
                                <a:schemeClr val="tx1"/>
                              </a:fontRef>
                            </p:style>
                          </p:cxnSp>
                        </p:grpSp>
                      </p:grpSp>
                    </p:grpSp>
                  </p:grpSp>
                </p:grpSp>
                <p:sp>
                  <p:nvSpPr>
                    <p:cNvPr id="298" name="Text Box 927">
                      <a:extLst>
                        <a:ext uri="{FF2B5EF4-FFF2-40B4-BE49-F238E27FC236}">
                          <a16:creationId xmlns:a16="http://schemas.microsoft.com/office/drawing/2014/main" id="{EBC18B93-83F5-49FC-A4A6-41320C720B3B}"/>
                        </a:ext>
                      </a:extLst>
                    </p:cNvPr>
                    <p:cNvSpPr txBox="1"/>
                    <p:nvPr/>
                  </p:nvSpPr>
                  <p:spPr>
                    <a:xfrm>
                      <a:off x="348388" y="23080"/>
                      <a:ext cx="438078" cy="19219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900" i="1" dirty="0">
                          <a:effectLst/>
                          <a:latin typeface="Calibri" panose="020F0502020204030204" pitchFamily="34" charset="0"/>
                          <a:ea typeface="Calibri" panose="020F0502020204030204" pitchFamily="34" charset="0"/>
                          <a:cs typeface="Times New Roman" panose="02020603050405020304" pitchFamily="18" charset="0"/>
                        </a:rPr>
                        <a:t>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9" name="Text Box 928">
                      <a:extLst>
                        <a:ext uri="{FF2B5EF4-FFF2-40B4-BE49-F238E27FC236}">
                          <a16:creationId xmlns:a16="http://schemas.microsoft.com/office/drawing/2014/main" id="{3911E130-CE2C-43F2-AFEA-3B2681D7073E}"/>
                        </a:ext>
                      </a:extLst>
                    </p:cNvPr>
                    <p:cNvSpPr txBox="1"/>
                    <p:nvPr/>
                  </p:nvSpPr>
                  <p:spPr>
                    <a:xfrm>
                      <a:off x="657880" y="-79970"/>
                      <a:ext cx="497491" cy="3429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900" i="1" dirty="0">
                          <a:effectLst/>
                          <a:latin typeface="Calibri" panose="020F0502020204030204" pitchFamily="34" charset="0"/>
                          <a:ea typeface="Calibri" panose="020F0502020204030204" pitchFamily="34" charset="0"/>
                          <a:cs typeface="Times New Roman" panose="02020603050405020304" pitchFamily="18" charset="0"/>
                        </a:rPr>
                        <a:t>y=y(</a:t>
                      </a:r>
                      <a:r>
                        <a:rPr lang="en-US" sz="900" i="1" dirty="0" err="1">
                          <a:effectLst/>
                          <a:latin typeface="Calibri" panose="020F0502020204030204" pitchFamily="34" charset="0"/>
                          <a:ea typeface="Calibri" panose="020F0502020204030204" pitchFamily="34" charset="0"/>
                          <a:cs typeface="Times New Roman" panose="02020603050405020304" pitchFamily="18" charset="0"/>
                        </a:rPr>
                        <a:t>L</a:t>
                      </a:r>
                      <a:r>
                        <a:rPr lang="en-US" sz="900" i="1" baseline="-25000" dirty="0" err="1">
                          <a:effectLst/>
                          <a:latin typeface="Calibri" panose="020F0502020204030204" pitchFamily="34" charset="0"/>
                          <a:ea typeface="Calibri" panose="020F0502020204030204" pitchFamily="34" charset="0"/>
                          <a:cs typeface="Times New Roman" panose="02020603050405020304" pitchFamily="18" charset="0"/>
                        </a:rPr>
                        <a:t>sh</a:t>
                      </a:r>
                      <a:r>
                        <a:rPr lang="en-US" sz="900" i="1" dirty="0">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96" name="Arc 295">
                    <a:extLst>
                      <a:ext uri="{FF2B5EF4-FFF2-40B4-BE49-F238E27FC236}">
                        <a16:creationId xmlns:a16="http://schemas.microsoft.com/office/drawing/2014/main" id="{762D2EF7-E5ED-4BE7-8C0D-BA263C2E257B}"/>
                      </a:ext>
                    </a:extLst>
                  </p:cNvPr>
                  <p:cNvSpPr/>
                  <p:nvPr/>
                </p:nvSpPr>
                <p:spPr>
                  <a:xfrm rot="19233119">
                    <a:off x="61415" y="638602"/>
                    <a:ext cx="320675" cy="272415"/>
                  </a:xfrm>
                  <a:prstGeom prst="arc">
                    <a:avLst>
                      <a:gd name="adj1" fmla="val 17710835"/>
                      <a:gd name="adj2" fmla="val 2106305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94" name="Text Box 79">
                  <a:extLst>
                    <a:ext uri="{FF2B5EF4-FFF2-40B4-BE49-F238E27FC236}">
                      <a16:creationId xmlns:a16="http://schemas.microsoft.com/office/drawing/2014/main" id="{758CDF86-3F95-4ED3-A0F1-D8FAEBB013E4}"/>
                    </a:ext>
                  </a:extLst>
                </p:cNvPr>
                <p:cNvSpPr txBox="1"/>
                <p:nvPr/>
              </p:nvSpPr>
              <p:spPr>
                <a:xfrm>
                  <a:off x="95535" y="423081"/>
                  <a:ext cx="655367" cy="35771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900" i="1">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900" i="1">
                      <a:effectLst/>
                      <a:latin typeface="Calibri" panose="020F0502020204030204" pitchFamily="34" charset="0"/>
                      <a:ea typeface="Calibri" panose="020F0502020204030204" pitchFamily="34" charset="0"/>
                      <a:cs typeface="Times New Roman" panose="02020603050405020304" pitchFamily="18" charset="0"/>
                    </a:rPr>
                    <a:t>(L</a:t>
                  </a:r>
                  <a:r>
                    <a:rPr lang="en-US" sz="900" i="1" baseline="-25000">
                      <a:effectLst/>
                      <a:latin typeface="Calibri" panose="020F0502020204030204" pitchFamily="34" charset="0"/>
                      <a:ea typeface="Calibri" panose="020F0502020204030204" pitchFamily="34" charset="0"/>
                      <a:cs typeface="Times New Roman" panose="02020603050405020304" pitchFamily="18" charset="0"/>
                    </a:rPr>
                    <a:t>sh</a:t>
                  </a:r>
                  <a:r>
                    <a:rPr lang="en-US" sz="900" i="1">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nvGrpSpPr>
            <p:cNvPr id="359" name="Group 358">
              <a:extLst>
                <a:ext uri="{FF2B5EF4-FFF2-40B4-BE49-F238E27FC236}">
                  <a16:creationId xmlns:a16="http://schemas.microsoft.com/office/drawing/2014/main" id="{9128E225-2E9B-443C-8091-19245E362ADA}"/>
                </a:ext>
              </a:extLst>
            </p:cNvPr>
            <p:cNvGrpSpPr/>
            <p:nvPr/>
          </p:nvGrpSpPr>
          <p:grpSpPr>
            <a:xfrm>
              <a:off x="7102651" y="2186990"/>
              <a:ext cx="1699333" cy="2627474"/>
              <a:chOff x="2329446" y="0"/>
              <a:chExt cx="1445553" cy="1963605"/>
            </a:xfrm>
          </p:grpSpPr>
          <p:grpSp>
            <p:nvGrpSpPr>
              <p:cNvPr id="360" name="Group 359">
                <a:extLst>
                  <a:ext uri="{FF2B5EF4-FFF2-40B4-BE49-F238E27FC236}">
                    <a16:creationId xmlns:a16="http://schemas.microsoft.com/office/drawing/2014/main" id="{9077B479-C0D2-468E-84F4-AAA729848BB9}"/>
                  </a:ext>
                </a:extLst>
              </p:cNvPr>
              <p:cNvGrpSpPr/>
              <p:nvPr/>
            </p:nvGrpSpPr>
            <p:grpSpPr>
              <a:xfrm>
                <a:off x="2329446" y="0"/>
                <a:ext cx="1439135" cy="1963605"/>
                <a:chOff x="2329445" y="0"/>
                <a:chExt cx="1439134" cy="1963605"/>
              </a:xfrm>
            </p:grpSpPr>
            <p:grpSp>
              <p:nvGrpSpPr>
                <p:cNvPr id="372" name="Group 371">
                  <a:extLst>
                    <a:ext uri="{FF2B5EF4-FFF2-40B4-BE49-F238E27FC236}">
                      <a16:creationId xmlns:a16="http://schemas.microsoft.com/office/drawing/2014/main" id="{7E726538-204E-471C-B777-4C635200F4B7}"/>
                    </a:ext>
                  </a:extLst>
                </p:cNvPr>
                <p:cNvGrpSpPr/>
                <p:nvPr/>
              </p:nvGrpSpPr>
              <p:grpSpPr>
                <a:xfrm>
                  <a:off x="2793022" y="0"/>
                  <a:ext cx="934814" cy="1934401"/>
                  <a:chOff x="-1" y="0"/>
                  <a:chExt cx="934814" cy="1934401"/>
                </a:xfrm>
              </p:grpSpPr>
              <p:grpSp>
                <p:nvGrpSpPr>
                  <p:cNvPr id="420" name="Group 419">
                    <a:extLst>
                      <a:ext uri="{FF2B5EF4-FFF2-40B4-BE49-F238E27FC236}">
                        <a16:creationId xmlns:a16="http://schemas.microsoft.com/office/drawing/2014/main" id="{3F666D51-FC6F-4422-97C0-E6E6F08CDDF9}"/>
                      </a:ext>
                    </a:extLst>
                  </p:cNvPr>
                  <p:cNvGrpSpPr/>
                  <p:nvPr/>
                </p:nvGrpSpPr>
                <p:grpSpPr>
                  <a:xfrm rot="20829910" flipH="1">
                    <a:off x="-1" y="136541"/>
                    <a:ext cx="847725" cy="1797860"/>
                    <a:chOff x="0" y="-32312"/>
                    <a:chExt cx="571816" cy="1199256"/>
                  </a:xfrm>
                </p:grpSpPr>
                <p:grpSp>
                  <p:nvGrpSpPr>
                    <p:cNvPr id="422" name="Group 421">
                      <a:extLst>
                        <a:ext uri="{FF2B5EF4-FFF2-40B4-BE49-F238E27FC236}">
                          <a16:creationId xmlns:a16="http://schemas.microsoft.com/office/drawing/2014/main" id="{6E7F3B7C-489C-4CFB-83AC-59E68F1527FA}"/>
                        </a:ext>
                      </a:extLst>
                    </p:cNvPr>
                    <p:cNvGrpSpPr/>
                    <p:nvPr/>
                  </p:nvGrpSpPr>
                  <p:grpSpPr>
                    <a:xfrm>
                      <a:off x="154305" y="546735"/>
                      <a:ext cx="125733" cy="75565"/>
                      <a:chOff x="0" y="0"/>
                      <a:chExt cx="125733" cy="75565"/>
                    </a:xfrm>
                  </p:grpSpPr>
                  <p:cxnSp>
                    <p:nvCxnSpPr>
                      <p:cNvPr id="436" name="Straight Connector 435">
                        <a:extLst>
                          <a:ext uri="{FF2B5EF4-FFF2-40B4-BE49-F238E27FC236}">
                            <a16:creationId xmlns:a16="http://schemas.microsoft.com/office/drawing/2014/main" id="{2AD682A3-6196-426F-BD8D-147FA67C9A1C}"/>
                          </a:ext>
                        </a:extLst>
                      </p:cNvPr>
                      <p:cNvCxnSpPr/>
                      <p:nvPr/>
                    </p:nvCxnSpPr>
                    <p:spPr>
                      <a:xfrm flipH="1">
                        <a:off x="60960" y="0"/>
                        <a:ext cx="64773" cy="720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7F097202-B7DF-426F-852F-6CF5E9667E22}"/>
                          </a:ext>
                        </a:extLst>
                      </p:cNvPr>
                      <p:cNvCxnSpPr/>
                      <p:nvPr/>
                    </p:nvCxnSpPr>
                    <p:spPr>
                      <a:xfrm flipH="1">
                        <a:off x="28575" y="3810"/>
                        <a:ext cx="64770" cy="7175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D161DC9-2884-4FA9-9482-FED0E33D6E87}"/>
                          </a:ext>
                        </a:extLst>
                      </p:cNvPr>
                      <p:cNvCxnSpPr/>
                      <p:nvPr/>
                    </p:nvCxnSpPr>
                    <p:spPr>
                      <a:xfrm flipH="1">
                        <a:off x="0" y="3810"/>
                        <a:ext cx="64770" cy="7175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3" name="Group 422">
                      <a:extLst>
                        <a:ext uri="{FF2B5EF4-FFF2-40B4-BE49-F238E27FC236}">
                          <a16:creationId xmlns:a16="http://schemas.microsoft.com/office/drawing/2014/main" id="{0B035397-4C6F-470A-B9FD-3D11A6A9E1F2}"/>
                        </a:ext>
                      </a:extLst>
                    </p:cNvPr>
                    <p:cNvGrpSpPr/>
                    <p:nvPr/>
                  </p:nvGrpSpPr>
                  <p:grpSpPr>
                    <a:xfrm>
                      <a:off x="0" y="-32312"/>
                      <a:ext cx="571816" cy="1199256"/>
                      <a:chOff x="0" y="-32312"/>
                      <a:chExt cx="571816" cy="1199256"/>
                    </a:xfrm>
                  </p:grpSpPr>
                  <p:grpSp>
                    <p:nvGrpSpPr>
                      <p:cNvPr id="424" name="Group 423">
                        <a:extLst>
                          <a:ext uri="{FF2B5EF4-FFF2-40B4-BE49-F238E27FC236}">
                            <a16:creationId xmlns:a16="http://schemas.microsoft.com/office/drawing/2014/main" id="{9E8CD48F-F172-4BFD-8EC3-CE2D14BC16E7}"/>
                          </a:ext>
                        </a:extLst>
                      </p:cNvPr>
                      <p:cNvGrpSpPr/>
                      <p:nvPr/>
                    </p:nvGrpSpPr>
                    <p:grpSpPr>
                      <a:xfrm>
                        <a:off x="238125" y="22860"/>
                        <a:ext cx="333691" cy="1144084"/>
                        <a:chOff x="0" y="0"/>
                        <a:chExt cx="333691" cy="1144084"/>
                      </a:xfrm>
                    </p:grpSpPr>
                    <p:cxnSp>
                      <p:nvCxnSpPr>
                        <p:cNvPr id="433" name="Straight Connector 432">
                          <a:extLst>
                            <a:ext uri="{FF2B5EF4-FFF2-40B4-BE49-F238E27FC236}">
                              <a16:creationId xmlns:a16="http://schemas.microsoft.com/office/drawing/2014/main" id="{4898702C-8661-45B2-847E-027414C93D74}"/>
                            </a:ext>
                          </a:extLst>
                        </p:cNvPr>
                        <p:cNvCxnSpPr/>
                        <p:nvPr/>
                      </p:nvCxnSpPr>
                      <p:spPr>
                        <a:xfrm>
                          <a:off x="0" y="0"/>
                          <a:ext cx="0" cy="1143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3AD88BB7-E9E8-4BA2-9A03-46D342D66774}"/>
                            </a:ext>
                          </a:extLst>
                        </p:cNvPr>
                        <p:cNvCxnSpPr/>
                        <p:nvPr/>
                      </p:nvCxnSpPr>
                      <p:spPr>
                        <a:xfrm>
                          <a:off x="0" y="0"/>
                          <a:ext cx="33369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C74B1DCB-697D-4489-9D6C-DC2318300E25}"/>
                            </a:ext>
                          </a:extLst>
                        </p:cNvPr>
                        <p:cNvCxnSpPr/>
                        <p:nvPr/>
                      </p:nvCxnSpPr>
                      <p:spPr>
                        <a:xfrm>
                          <a:off x="0" y="1144084"/>
                          <a:ext cx="33369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25" name="Arc 424">
                        <a:extLst>
                          <a:ext uri="{FF2B5EF4-FFF2-40B4-BE49-F238E27FC236}">
                            <a16:creationId xmlns:a16="http://schemas.microsoft.com/office/drawing/2014/main" id="{84F82936-962D-4E96-A7BC-BE5BE0D56228}"/>
                          </a:ext>
                        </a:extLst>
                      </p:cNvPr>
                      <p:cNvSpPr/>
                      <p:nvPr/>
                    </p:nvSpPr>
                    <p:spPr>
                      <a:xfrm>
                        <a:off x="0" y="462915"/>
                        <a:ext cx="329565" cy="159385"/>
                      </a:xfrm>
                      <a:prstGeom prst="arc">
                        <a:avLst>
                          <a:gd name="adj1" fmla="val 17221613"/>
                          <a:gd name="adj2" fmla="val 1785953"/>
                        </a:avLst>
                      </a:prstGeom>
                      <a:ln w="6350">
                        <a:solidFill>
                          <a:srgbClr val="0070C0"/>
                        </a:solidFill>
                        <a:tailEnd type="arrow"/>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426" name="Group 425">
                        <a:extLst>
                          <a:ext uri="{FF2B5EF4-FFF2-40B4-BE49-F238E27FC236}">
                            <a16:creationId xmlns:a16="http://schemas.microsoft.com/office/drawing/2014/main" id="{41AF2384-8461-4B4C-82E3-7554A04D2390}"/>
                          </a:ext>
                        </a:extLst>
                      </p:cNvPr>
                      <p:cNvGrpSpPr/>
                      <p:nvPr/>
                    </p:nvGrpSpPr>
                    <p:grpSpPr>
                      <a:xfrm>
                        <a:off x="76484" y="-32312"/>
                        <a:ext cx="474377" cy="1176396"/>
                        <a:chOff x="-9241" y="-32312"/>
                        <a:chExt cx="474377" cy="1176396"/>
                      </a:xfrm>
                    </p:grpSpPr>
                    <p:grpSp>
                      <p:nvGrpSpPr>
                        <p:cNvPr id="427" name="Group 426">
                          <a:extLst>
                            <a:ext uri="{FF2B5EF4-FFF2-40B4-BE49-F238E27FC236}">
                              <a16:creationId xmlns:a16="http://schemas.microsoft.com/office/drawing/2014/main" id="{9A3A9EBB-265F-4D17-B3E9-F325FE0D82FD}"/>
                            </a:ext>
                          </a:extLst>
                        </p:cNvPr>
                        <p:cNvGrpSpPr/>
                        <p:nvPr/>
                      </p:nvGrpSpPr>
                      <p:grpSpPr>
                        <a:xfrm rot="20767926">
                          <a:off x="131445" y="0"/>
                          <a:ext cx="333691" cy="1144084"/>
                          <a:chOff x="0" y="0"/>
                          <a:chExt cx="333691" cy="1144084"/>
                        </a:xfrm>
                      </p:grpSpPr>
                      <p:cxnSp>
                        <p:nvCxnSpPr>
                          <p:cNvPr id="430" name="Straight Connector 429">
                            <a:extLst>
                              <a:ext uri="{FF2B5EF4-FFF2-40B4-BE49-F238E27FC236}">
                                <a16:creationId xmlns:a16="http://schemas.microsoft.com/office/drawing/2014/main" id="{AB54CDCD-7F58-446D-9B9F-98F3085F091A}"/>
                              </a:ext>
                            </a:extLst>
                          </p:cNvPr>
                          <p:cNvCxnSpPr/>
                          <p:nvPr/>
                        </p:nvCxnSpPr>
                        <p:spPr>
                          <a:xfrm>
                            <a:off x="0" y="0"/>
                            <a:ext cx="0" cy="1143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C55F5139-EF77-4EAF-9C45-138CEBF4F0DF}"/>
                              </a:ext>
                            </a:extLst>
                          </p:cNvPr>
                          <p:cNvCxnSpPr/>
                          <p:nvPr/>
                        </p:nvCxnSpPr>
                        <p:spPr>
                          <a:xfrm>
                            <a:off x="0" y="0"/>
                            <a:ext cx="333691"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B3A308B8-D214-4A45-922E-759A9CD0BBCE}"/>
                              </a:ext>
                            </a:extLst>
                          </p:cNvPr>
                          <p:cNvCxnSpPr/>
                          <p:nvPr/>
                        </p:nvCxnSpPr>
                        <p:spPr>
                          <a:xfrm>
                            <a:off x="0" y="1144084"/>
                            <a:ext cx="333691"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428" name="Straight Arrow Connector 427">
                          <a:extLst>
                            <a:ext uri="{FF2B5EF4-FFF2-40B4-BE49-F238E27FC236}">
                              <a16:creationId xmlns:a16="http://schemas.microsoft.com/office/drawing/2014/main" id="{A0AAA86F-7B37-4359-98D6-377253A56CF8}"/>
                            </a:ext>
                          </a:extLst>
                        </p:cNvPr>
                        <p:cNvCxnSpPr/>
                        <p:nvPr/>
                      </p:nvCxnSpPr>
                      <p:spPr>
                        <a:xfrm rot="20829910">
                          <a:off x="-9241" y="16865"/>
                          <a:ext cx="169022" cy="0"/>
                        </a:xfrm>
                        <a:prstGeom prst="straightConnector1">
                          <a:avLst/>
                        </a:prstGeom>
                        <a:ln w="6350">
                          <a:solidFill>
                            <a:schemeClr val="tx1"/>
                          </a:solidFill>
                          <a:prstDash val="sysDash"/>
                          <a:tailEnd type="triangle" w="sm" len="sm"/>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F65C97E7-FAC6-4A40-ABE0-99C112CA32B9}"/>
                            </a:ext>
                          </a:extLst>
                        </p:cNvPr>
                        <p:cNvCxnSpPr/>
                        <p:nvPr/>
                      </p:nvCxnSpPr>
                      <p:spPr>
                        <a:xfrm rot="20829910" flipH="1" flipV="1">
                          <a:off x="331134" y="-32312"/>
                          <a:ext cx="1" cy="71168"/>
                        </a:xfrm>
                        <a:prstGeom prst="straightConnector1">
                          <a:avLst/>
                        </a:prstGeom>
                        <a:ln w="6350">
                          <a:solidFill>
                            <a:schemeClr val="tx1"/>
                          </a:solidFill>
                          <a:prstDash val="solid"/>
                          <a:headEnd type="triangle" w="sm" len="sm"/>
                          <a:tailEnd type="none" w="sm" len="sm"/>
                        </a:ln>
                      </p:spPr>
                      <p:style>
                        <a:lnRef idx="1">
                          <a:schemeClr val="accent1"/>
                        </a:lnRef>
                        <a:fillRef idx="0">
                          <a:schemeClr val="accent1"/>
                        </a:fillRef>
                        <a:effectRef idx="0">
                          <a:schemeClr val="accent1"/>
                        </a:effectRef>
                        <a:fontRef idx="minor">
                          <a:schemeClr val="tx1"/>
                        </a:fontRef>
                      </p:style>
                    </p:cxnSp>
                  </p:grpSp>
                </p:grpSp>
              </p:grpSp>
              <p:sp>
                <p:nvSpPr>
                  <p:cNvPr id="421" name="Text Box 70">
                    <a:extLst>
                      <a:ext uri="{FF2B5EF4-FFF2-40B4-BE49-F238E27FC236}">
                        <a16:creationId xmlns:a16="http://schemas.microsoft.com/office/drawing/2014/main" id="{956D525F-81D1-43D2-8488-709823AAC7E0}"/>
                      </a:ext>
                    </a:extLst>
                  </p:cNvPr>
                  <p:cNvSpPr txBox="1"/>
                  <p:nvPr/>
                </p:nvSpPr>
                <p:spPr>
                  <a:xfrm flipH="1">
                    <a:off x="285319" y="0"/>
                    <a:ext cx="649494" cy="51422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900" i="1">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900" i="1">
                        <a:effectLst/>
                        <a:latin typeface="Calibri" panose="020F0502020204030204" pitchFamily="34" charset="0"/>
                        <a:ea typeface="Calibri" panose="020F0502020204030204" pitchFamily="34" charset="0"/>
                        <a:cs typeface="Times New Roman" panose="02020603050405020304" pitchFamily="18" charset="0"/>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63" name="Group 362">
                  <a:extLst>
                    <a:ext uri="{FF2B5EF4-FFF2-40B4-BE49-F238E27FC236}">
                      <a16:creationId xmlns:a16="http://schemas.microsoft.com/office/drawing/2014/main" id="{38628DBB-EB60-4434-B10F-A7C46775D919}"/>
                    </a:ext>
                  </a:extLst>
                </p:cNvPr>
                <p:cNvGrpSpPr/>
                <p:nvPr/>
              </p:nvGrpSpPr>
              <p:grpSpPr>
                <a:xfrm>
                  <a:off x="2329445" y="119989"/>
                  <a:ext cx="1439134" cy="1843616"/>
                  <a:chOff x="0" y="0"/>
                  <a:chExt cx="1439134" cy="1843616"/>
                </a:xfrm>
              </p:grpSpPr>
              <p:grpSp>
                <p:nvGrpSpPr>
                  <p:cNvPr id="364" name="Group 363">
                    <a:extLst>
                      <a:ext uri="{FF2B5EF4-FFF2-40B4-BE49-F238E27FC236}">
                        <a16:creationId xmlns:a16="http://schemas.microsoft.com/office/drawing/2014/main" id="{24066BC7-C31A-4274-837E-562961D9FA0D}"/>
                      </a:ext>
                    </a:extLst>
                  </p:cNvPr>
                  <p:cNvGrpSpPr/>
                  <p:nvPr/>
                </p:nvGrpSpPr>
                <p:grpSpPr>
                  <a:xfrm>
                    <a:off x="0" y="0"/>
                    <a:ext cx="1439134" cy="1843616"/>
                    <a:chOff x="0" y="0"/>
                    <a:chExt cx="1439134" cy="1843616"/>
                  </a:xfrm>
                </p:grpSpPr>
                <p:sp>
                  <p:nvSpPr>
                    <p:cNvPr id="366" name="Freeform: Shape 365">
                      <a:extLst>
                        <a:ext uri="{FF2B5EF4-FFF2-40B4-BE49-F238E27FC236}">
                          <a16:creationId xmlns:a16="http://schemas.microsoft.com/office/drawing/2014/main" id="{B0CC2859-DD6E-4C6D-B02D-891D1EB4C8C5}"/>
                        </a:ext>
                      </a:extLst>
                    </p:cNvPr>
                    <p:cNvSpPr/>
                    <p:nvPr/>
                  </p:nvSpPr>
                  <p:spPr>
                    <a:xfrm>
                      <a:off x="484094" y="947501"/>
                      <a:ext cx="914400" cy="895350"/>
                    </a:xfrm>
                    <a:custGeom>
                      <a:avLst/>
                      <a:gdLst>
                        <a:gd name="connsiteX0" fmla="*/ 0 w 436729"/>
                        <a:gd name="connsiteY0" fmla="*/ 12889 h 940936"/>
                        <a:gd name="connsiteX1" fmla="*/ 204717 w 436729"/>
                        <a:gd name="connsiteY1" fmla="*/ 128895 h 940936"/>
                        <a:gd name="connsiteX2" fmla="*/ 436729 w 436729"/>
                        <a:gd name="connsiteY2" fmla="*/ 940936 h 940936"/>
                        <a:gd name="connsiteX0" fmla="*/ 0 w 1331650"/>
                        <a:gd name="connsiteY0" fmla="*/ 213343 h 835368"/>
                        <a:gd name="connsiteX1" fmla="*/ 1099638 w 1331650"/>
                        <a:gd name="connsiteY1" fmla="*/ 23327 h 835368"/>
                        <a:gd name="connsiteX2" fmla="*/ 1331650 w 1331650"/>
                        <a:gd name="connsiteY2" fmla="*/ 835368 h 835368"/>
                        <a:gd name="connsiteX0" fmla="*/ 0 w 1331650"/>
                        <a:gd name="connsiteY0" fmla="*/ 326610 h 948635"/>
                        <a:gd name="connsiteX1" fmla="*/ 966568 w 1331650"/>
                        <a:gd name="connsiteY1" fmla="*/ 17364 h 948635"/>
                        <a:gd name="connsiteX2" fmla="*/ 1331650 w 1331650"/>
                        <a:gd name="connsiteY2" fmla="*/ 948635 h 948635"/>
                        <a:gd name="connsiteX0" fmla="*/ 0 w 1331650"/>
                        <a:gd name="connsiteY0" fmla="*/ 343032 h 965057"/>
                        <a:gd name="connsiteX1" fmla="*/ 376584 w 1331650"/>
                        <a:gd name="connsiteY1" fmla="*/ 217224 h 965057"/>
                        <a:gd name="connsiteX2" fmla="*/ 966568 w 1331650"/>
                        <a:gd name="connsiteY2" fmla="*/ 33786 h 965057"/>
                        <a:gd name="connsiteX3" fmla="*/ 1331650 w 1331650"/>
                        <a:gd name="connsiteY3" fmla="*/ 965057 h 965057"/>
                        <a:gd name="connsiteX0" fmla="*/ 0 w 1256584"/>
                        <a:gd name="connsiteY0" fmla="*/ 390823 h 965057"/>
                        <a:gd name="connsiteX1" fmla="*/ 301518 w 1256584"/>
                        <a:gd name="connsiteY1" fmla="*/ 217224 h 965057"/>
                        <a:gd name="connsiteX2" fmla="*/ 891502 w 1256584"/>
                        <a:gd name="connsiteY2" fmla="*/ 33786 h 965057"/>
                        <a:gd name="connsiteX3" fmla="*/ 1256584 w 1256584"/>
                        <a:gd name="connsiteY3" fmla="*/ 965057 h 965057"/>
                        <a:gd name="connsiteX0" fmla="*/ 0 w 1256584"/>
                        <a:gd name="connsiteY0" fmla="*/ 321155 h 895389"/>
                        <a:gd name="connsiteX1" fmla="*/ 301518 w 1256584"/>
                        <a:gd name="connsiteY1" fmla="*/ 147556 h 895389"/>
                        <a:gd name="connsiteX2" fmla="*/ 913460 w 1256584"/>
                        <a:gd name="connsiteY2" fmla="*/ 43586 h 895389"/>
                        <a:gd name="connsiteX3" fmla="*/ 1256584 w 1256584"/>
                        <a:gd name="connsiteY3" fmla="*/ 895389 h 895389"/>
                        <a:gd name="connsiteX0" fmla="*/ 0 w 955066"/>
                        <a:gd name="connsiteY0" fmla="*/ 147556 h 895389"/>
                        <a:gd name="connsiteX1" fmla="*/ 611942 w 955066"/>
                        <a:gd name="connsiteY1" fmla="*/ 43586 h 895389"/>
                        <a:gd name="connsiteX2" fmla="*/ 955066 w 955066"/>
                        <a:gd name="connsiteY2" fmla="*/ 895389 h 895389"/>
                      </a:gdLst>
                      <a:ahLst/>
                      <a:cxnLst>
                        <a:cxn ang="0">
                          <a:pos x="connsiteX0" y="connsiteY0"/>
                        </a:cxn>
                        <a:cxn ang="0">
                          <a:pos x="connsiteX1" y="connsiteY1"/>
                        </a:cxn>
                        <a:cxn ang="0">
                          <a:pos x="connsiteX2" y="connsiteY2"/>
                        </a:cxn>
                      </a:cxnLst>
                      <a:rect l="l" t="t" r="r" b="b"/>
                      <a:pathLst>
                        <a:path w="955066" h="895389">
                          <a:moveTo>
                            <a:pt x="0" y="147556"/>
                          </a:moveTo>
                          <a:cubicBezTo>
                            <a:pt x="161095" y="96015"/>
                            <a:pt x="452764" y="-81053"/>
                            <a:pt x="611942" y="43586"/>
                          </a:cubicBezTo>
                          <a:cubicBezTo>
                            <a:pt x="771120" y="168225"/>
                            <a:pt x="875454" y="566706"/>
                            <a:pt x="955066" y="895389"/>
                          </a:cubicBezTo>
                        </a:path>
                      </a:pathLst>
                    </a:cu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67" name="Group 366">
                      <a:extLst>
                        <a:ext uri="{FF2B5EF4-FFF2-40B4-BE49-F238E27FC236}">
                          <a16:creationId xmlns:a16="http://schemas.microsoft.com/office/drawing/2014/main" id="{CD06293A-A0D0-4EEE-9EBE-648E39800015}"/>
                        </a:ext>
                      </a:extLst>
                    </p:cNvPr>
                    <p:cNvGrpSpPr/>
                    <p:nvPr/>
                  </p:nvGrpSpPr>
                  <p:grpSpPr>
                    <a:xfrm>
                      <a:off x="0" y="0"/>
                      <a:ext cx="1439134" cy="1843616"/>
                      <a:chOff x="0" y="0"/>
                      <a:chExt cx="1439134" cy="1843616"/>
                    </a:xfrm>
                  </p:grpSpPr>
                  <p:sp>
                    <p:nvSpPr>
                      <p:cNvPr id="368" name="Text Box 71">
                        <a:extLst>
                          <a:ext uri="{FF2B5EF4-FFF2-40B4-BE49-F238E27FC236}">
                            <a16:creationId xmlns:a16="http://schemas.microsoft.com/office/drawing/2014/main" id="{3C515376-7894-43C1-9AFA-9F4983980CBE}"/>
                          </a:ext>
                        </a:extLst>
                      </p:cNvPr>
                      <p:cNvSpPr txBox="1"/>
                      <p:nvPr/>
                    </p:nvSpPr>
                    <p:spPr>
                      <a:xfrm flipH="1">
                        <a:off x="0" y="0"/>
                        <a:ext cx="829418" cy="51422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800" i="1">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800" i="1">
                            <a:effectLst/>
                            <a:latin typeface="Calibri" panose="020F0502020204030204" pitchFamily="34" charset="0"/>
                            <a:ea typeface="Calibri" panose="020F0502020204030204" pitchFamily="34" charset="0"/>
                            <a:cs typeface="Times New Roman" panose="02020603050405020304" pitchFamily="18" charset="0"/>
                          </a:rPr>
                          <a:t>y=y(L</a:t>
                        </a:r>
                        <a:r>
                          <a:rPr lang="en-US" sz="800" i="1" baseline="-25000">
                            <a:effectLst/>
                            <a:latin typeface="Calibri" panose="020F0502020204030204" pitchFamily="34" charset="0"/>
                            <a:ea typeface="Calibri" panose="020F0502020204030204" pitchFamily="34" charset="0"/>
                            <a:cs typeface="Times New Roman" panose="02020603050405020304" pitchFamily="18" charset="0"/>
                          </a:rPr>
                          <a:t>bd</a:t>
                        </a:r>
                        <a:r>
                          <a:rPr lang="en-US" sz="800" i="1">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69" name="Group 368">
                        <a:extLst>
                          <a:ext uri="{FF2B5EF4-FFF2-40B4-BE49-F238E27FC236}">
                            <a16:creationId xmlns:a16="http://schemas.microsoft.com/office/drawing/2014/main" id="{34EAAFC3-6E7A-4D9A-ABE7-082AB806B191}"/>
                          </a:ext>
                        </a:extLst>
                      </p:cNvPr>
                      <p:cNvGrpSpPr/>
                      <p:nvPr/>
                    </p:nvGrpSpPr>
                    <p:grpSpPr>
                      <a:xfrm>
                        <a:off x="550295" y="897850"/>
                        <a:ext cx="888839" cy="945766"/>
                        <a:chOff x="0" y="0"/>
                        <a:chExt cx="888839" cy="945766"/>
                      </a:xfrm>
                    </p:grpSpPr>
                    <p:cxnSp>
                      <p:nvCxnSpPr>
                        <p:cNvPr id="370" name="Straight Connector 369">
                          <a:extLst>
                            <a:ext uri="{FF2B5EF4-FFF2-40B4-BE49-F238E27FC236}">
                              <a16:creationId xmlns:a16="http://schemas.microsoft.com/office/drawing/2014/main" id="{841AAC14-3527-4C61-855C-95D717CA83A4}"/>
                            </a:ext>
                          </a:extLst>
                        </p:cNvPr>
                        <p:cNvCxnSpPr/>
                        <p:nvPr/>
                      </p:nvCxnSpPr>
                      <p:spPr>
                        <a:xfrm flipH="1" flipV="1">
                          <a:off x="0" y="0"/>
                          <a:ext cx="455269" cy="133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1" name="Arc 93">
                          <a:extLst>
                            <a:ext uri="{FF2B5EF4-FFF2-40B4-BE49-F238E27FC236}">
                              <a16:creationId xmlns:a16="http://schemas.microsoft.com/office/drawing/2014/main" id="{D53F0E1E-5B0D-4572-AC3E-D7CCCCB2C21E}"/>
                            </a:ext>
                          </a:extLst>
                        </p:cNvPr>
                        <p:cNvSpPr/>
                        <p:nvPr/>
                      </p:nvSpPr>
                      <p:spPr>
                        <a:xfrm>
                          <a:off x="455131" y="13361"/>
                          <a:ext cx="433708" cy="932405"/>
                        </a:xfrm>
                        <a:custGeom>
                          <a:avLst/>
                          <a:gdLst>
                            <a:gd name="connsiteX0" fmla="*/ 234430 w 461010"/>
                            <a:gd name="connsiteY0" fmla="*/ 78 h 1075055"/>
                            <a:gd name="connsiteX1" fmla="*/ 461010 w 461010"/>
                            <a:gd name="connsiteY1" fmla="*/ 537528 h 1075055"/>
                            <a:gd name="connsiteX2" fmla="*/ 230505 w 461010"/>
                            <a:gd name="connsiteY2" fmla="*/ 537528 h 1075055"/>
                            <a:gd name="connsiteX3" fmla="*/ 234430 w 461010"/>
                            <a:gd name="connsiteY3" fmla="*/ 78 h 1075055"/>
                            <a:gd name="connsiteX0" fmla="*/ 234430 w 461010"/>
                            <a:gd name="connsiteY0" fmla="*/ 78 h 1075055"/>
                            <a:gd name="connsiteX1" fmla="*/ 461010 w 461010"/>
                            <a:gd name="connsiteY1" fmla="*/ 537528 h 1075055"/>
                            <a:gd name="connsiteX0" fmla="*/ 3925 w 434906"/>
                            <a:gd name="connsiteY0" fmla="*/ 0 h 928373"/>
                            <a:gd name="connsiteX1" fmla="*/ 230505 w 434906"/>
                            <a:gd name="connsiteY1" fmla="*/ 537450 h 928373"/>
                            <a:gd name="connsiteX2" fmla="*/ 0 w 434906"/>
                            <a:gd name="connsiteY2" fmla="*/ 537450 h 928373"/>
                            <a:gd name="connsiteX3" fmla="*/ 3925 w 434906"/>
                            <a:gd name="connsiteY3" fmla="*/ 0 h 928373"/>
                            <a:gd name="connsiteX0" fmla="*/ 3925 w 434906"/>
                            <a:gd name="connsiteY0" fmla="*/ 0 h 928373"/>
                            <a:gd name="connsiteX1" fmla="*/ 434906 w 434906"/>
                            <a:gd name="connsiteY1" fmla="*/ 928373 h 928373"/>
                          </a:gdLst>
                          <a:ahLst/>
                          <a:cxnLst>
                            <a:cxn ang="0">
                              <a:pos x="connsiteX0" y="connsiteY0"/>
                            </a:cxn>
                            <a:cxn ang="0">
                              <a:pos x="connsiteX1" y="connsiteY1"/>
                            </a:cxn>
                          </a:cxnLst>
                          <a:rect l="l" t="t" r="r" b="b"/>
                          <a:pathLst>
                            <a:path w="434906" h="928373" stroke="0" extrusionOk="0">
                              <a:moveTo>
                                <a:pt x="3925" y="0"/>
                              </a:moveTo>
                              <a:cubicBezTo>
                                <a:pt x="129681" y="4994"/>
                                <a:pt x="230505" y="244150"/>
                                <a:pt x="230505" y="537450"/>
                              </a:cubicBezTo>
                              <a:lnTo>
                                <a:pt x="0" y="537450"/>
                              </a:lnTo>
                              <a:cubicBezTo>
                                <a:pt x="1308" y="358300"/>
                                <a:pt x="2617" y="179150"/>
                                <a:pt x="3925" y="0"/>
                              </a:cubicBezTo>
                              <a:close/>
                            </a:path>
                            <a:path w="434906" h="928373" fill="none">
                              <a:moveTo>
                                <a:pt x="3925" y="0"/>
                              </a:moveTo>
                              <a:cubicBezTo>
                                <a:pt x="129681" y="4994"/>
                                <a:pt x="434906" y="635073"/>
                                <a:pt x="434906" y="928373"/>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sp>
                <p:nvSpPr>
                  <p:cNvPr id="365" name="Arc 364">
                    <a:extLst>
                      <a:ext uri="{FF2B5EF4-FFF2-40B4-BE49-F238E27FC236}">
                        <a16:creationId xmlns:a16="http://schemas.microsoft.com/office/drawing/2014/main" id="{01F39D00-2F32-45E4-A632-E44A6637BD54}"/>
                      </a:ext>
                    </a:extLst>
                  </p:cNvPr>
                  <p:cNvSpPr/>
                  <p:nvPr/>
                </p:nvSpPr>
                <p:spPr>
                  <a:xfrm>
                    <a:off x="790273" y="637184"/>
                    <a:ext cx="215838" cy="79272"/>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361" name="Text Box 27">
                <a:extLst>
                  <a:ext uri="{FF2B5EF4-FFF2-40B4-BE49-F238E27FC236}">
                    <a16:creationId xmlns:a16="http://schemas.microsoft.com/office/drawing/2014/main" id="{B590135B-54B7-436A-BB64-3FF30D36EE61}"/>
                  </a:ext>
                </a:extLst>
              </p:cNvPr>
              <p:cNvSpPr txBox="1"/>
              <p:nvPr/>
            </p:nvSpPr>
            <p:spPr>
              <a:xfrm>
                <a:off x="3119717" y="554433"/>
                <a:ext cx="655282" cy="3576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900" i="1">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900" i="1">
                    <a:effectLst/>
                    <a:latin typeface="Calibri" panose="020F0502020204030204" pitchFamily="34" charset="0"/>
                    <a:ea typeface="Calibri" panose="020F0502020204030204" pitchFamily="34" charset="0"/>
                    <a:cs typeface="Times New Roman" panose="02020603050405020304" pitchFamily="18" charset="0"/>
                  </a:rPr>
                  <a:t>(L</a:t>
                </a:r>
                <a:r>
                  <a:rPr lang="en-US" sz="900" i="1" baseline="-25000">
                    <a:effectLst/>
                    <a:latin typeface="Calibri" panose="020F0502020204030204" pitchFamily="34" charset="0"/>
                    <a:ea typeface="Calibri" panose="020F0502020204030204" pitchFamily="34" charset="0"/>
                    <a:cs typeface="Times New Roman" panose="02020603050405020304" pitchFamily="18" charset="0"/>
                  </a:rPr>
                  <a:t>bd</a:t>
                </a:r>
                <a:r>
                  <a:rPr lang="en-US" sz="900" i="1">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441" name="TextBox 440">
            <a:extLst>
              <a:ext uri="{FF2B5EF4-FFF2-40B4-BE49-F238E27FC236}">
                <a16:creationId xmlns:a16="http://schemas.microsoft.com/office/drawing/2014/main" id="{7A3FB6B0-D8E8-40CD-9C4B-D778A88C945C}"/>
              </a:ext>
            </a:extLst>
          </p:cNvPr>
          <p:cNvSpPr txBox="1"/>
          <p:nvPr/>
        </p:nvSpPr>
        <p:spPr>
          <a:xfrm>
            <a:off x="5728480" y="4787544"/>
            <a:ext cx="4140213" cy="246221"/>
          </a:xfrm>
          <a:prstGeom prst="rect">
            <a:avLst/>
          </a:prstGeom>
          <a:noFill/>
        </p:spPr>
        <p:txBody>
          <a:bodyPr wrap="square" rtlCol="0">
            <a:spAutoFit/>
          </a:bodyPr>
          <a:lstStyle/>
          <a:p>
            <a:r>
              <a:rPr lang="en-US" sz="1000" dirty="0">
                <a:solidFill>
                  <a:schemeClr val="bg2">
                    <a:lumMod val="50000"/>
                  </a:schemeClr>
                </a:solidFill>
              </a:rPr>
              <a:t>Deflection at the shaft and nose/bedplate ends from bending</a:t>
            </a:r>
          </a:p>
        </p:txBody>
      </p:sp>
      <p:sp>
        <p:nvSpPr>
          <p:cNvPr id="442" name="TextBox 441">
            <a:extLst>
              <a:ext uri="{FF2B5EF4-FFF2-40B4-BE49-F238E27FC236}">
                <a16:creationId xmlns:a16="http://schemas.microsoft.com/office/drawing/2014/main" id="{215B5F15-A168-4127-BB23-4B65CC099228}"/>
              </a:ext>
            </a:extLst>
          </p:cNvPr>
          <p:cNvSpPr txBox="1"/>
          <p:nvPr/>
        </p:nvSpPr>
        <p:spPr>
          <a:xfrm>
            <a:off x="3012951" y="2225208"/>
            <a:ext cx="3662131" cy="246221"/>
          </a:xfrm>
          <a:prstGeom prst="rect">
            <a:avLst/>
          </a:prstGeom>
          <a:noFill/>
        </p:spPr>
        <p:txBody>
          <a:bodyPr wrap="square" rtlCol="0">
            <a:spAutoFit/>
          </a:bodyPr>
          <a:lstStyle/>
          <a:p>
            <a:r>
              <a:rPr lang="en-US" sz="1000" dirty="0">
                <a:solidFill>
                  <a:schemeClr val="bg2">
                    <a:lumMod val="50000"/>
                  </a:schemeClr>
                </a:solidFill>
              </a:rPr>
              <a:t>e.g., weight components contributing to axial deflection</a:t>
            </a:r>
          </a:p>
        </p:txBody>
      </p:sp>
      <p:sp>
        <p:nvSpPr>
          <p:cNvPr id="236" name="TextBox 235">
            <a:extLst>
              <a:ext uri="{FF2B5EF4-FFF2-40B4-BE49-F238E27FC236}">
                <a16:creationId xmlns:a16="http://schemas.microsoft.com/office/drawing/2014/main" id="{E01B5E2A-8238-4120-98EA-E52934DBF38C}"/>
              </a:ext>
            </a:extLst>
          </p:cNvPr>
          <p:cNvSpPr txBox="1"/>
          <p:nvPr/>
        </p:nvSpPr>
        <p:spPr>
          <a:xfrm>
            <a:off x="523349" y="2578274"/>
            <a:ext cx="2081427" cy="246221"/>
          </a:xfrm>
          <a:prstGeom prst="rect">
            <a:avLst/>
          </a:prstGeom>
          <a:noFill/>
        </p:spPr>
        <p:txBody>
          <a:bodyPr wrap="square" rtlCol="0">
            <a:spAutoFit/>
          </a:bodyPr>
          <a:lstStyle/>
          <a:p>
            <a:r>
              <a:rPr lang="en-US" sz="1000" dirty="0">
                <a:solidFill>
                  <a:schemeClr val="bg2">
                    <a:lumMod val="50000"/>
                  </a:schemeClr>
                </a:solidFill>
              </a:rPr>
              <a:t>Loads used for computing deflection</a:t>
            </a:r>
          </a:p>
        </p:txBody>
      </p:sp>
      <p:grpSp>
        <p:nvGrpSpPr>
          <p:cNvPr id="226" name="Group 225">
            <a:extLst>
              <a:ext uri="{FF2B5EF4-FFF2-40B4-BE49-F238E27FC236}">
                <a16:creationId xmlns:a16="http://schemas.microsoft.com/office/drawing/2014/main" id="{877A88CF-646C-486C-9E74-516431E5B70A}"/>
              </a:ext>
            </a:extLst>
          </p:cNvPr>
          <p:cNvGrpSpPr/>
          <p:nvPr/>
        </p:nvGrpSpPr>
        <p:grpSpPr>
          <a:xfrm>
            <a:off x="7034474" y="952607"/>
            <a:ext cx="1827293" cy="954107"/>
            <a:chOff x="7034474" y="952607"/>
            <a:chExt cx="1827293" cy="954107"/>
          </a:xfrm>
        </p:grpSpPr>
        <p:grpSp>
          <p:nvGrpSpPr>
            <p:cNvPr id="224" name="Group 223">
              <a:extLst>
                <a:ext uri="{FF2B5EF4-FFF2-40B4-BE49-F238E27FC236}">
                  <a16:creationId xmlns:a16="http://schemas.microsoft.com/office/drawing/2014/main" id="{A9A531E5-E3B6-4DC7-B223-CB28D5699C04}"/>
                </a:ext>
              </a:extLst>
            </p:cNvPr>
            <p:cNvGrpSpPr/>
            <p:nvPr/>
          </p:nvGrpSpPr>
          <p:grpSpPr>
            <a:xfrm>
              <a:off x="7034474" y="1039636"/>
              <a:ext cx="303766" cy="797987"/>
              <a:chOff x="6902573" y="1093972"/>
              <a:chExt cx="303766" cy="797987"/>
            </a:xfrm>
          </p:grpSpPr>
          <p:sp>
            <p:nvSpPr>
              <p:cNvPr id="237" name="Rectangle 236">
                <a:extLst>
                  <a:ext uri="{FF2B5EF4-FFF2-40B4-BE49-F238E27FC236}">
                    <a16:creationId xmlns:a16="http://schemas.microsoft.com/office/drawing/2014/main" id="{1075BB7C-CEFE-437C-B3EE-F61A69E190E0}"/>
                  </a:ext>
                </a:extLst>
              </p:cNvPr>
              <p:cNvSpPr/>
              <p:nvPr/>
            </p:nvSpPr>
            <p:spPr>
              <a:xfrm>
                <a:off x="6909959" y="1093972"/>
                <a:ext cx="290184" cy="495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8" name="Rectangle 237">
                <a:extLst>
                  <a:ext uri="{FF2B5EF4-FFF2-40B4-BE49-F238E27FC236}">
                    <a16:creationId xmlns:a16="http://schemas.microsoft.com/office/drawing/2014/main" id="{2EDEB181-A4F9-4EC1-8E54-3EECBE439B89}"/>
                  </a:ext>
                </a:extLst>
              </p:cNvPr>
              <p:cNvSpPr/>
              <p:nvPr/>
            </p:nvSpPr>
            <p:spPr>
              <a:xfrm>
                <a:off x="6916155" y="1342254"/>
                <a:ext cx="290184"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9" name="Rectangle 238">
                <a:extLst>
                  <a:ext uri="{FF2B5EF4-FFF2-40B4-BE49-F238E27FC236}">
                    <a16:creationId xmlns:a16="http://schemas.microsoft.com/office/drawing/2014/main" id="{D820009A-C984-449C-9C33-B9FAFEB338D2}"/>
                  </a:ext>
                </a:extLst>
              </p:cNvPr>
              <p:cNvSpPr/>
              <p:nvPr/>
            </p:nvSpPr>
            <p:spPr>
              <a:xfrm flipH="1">
                <a:off x="6917190" y="1547033"/>
                <a:ext cx="288029" cy="96422"/>
              </a:xfrm>
              <a:prstGeom prst="rect">
                <a:avLst/>
              </a:prstGeom>
              <a:solidFill>
                <a:schemeClr val="bg1">
                  <a:lumMod val="7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0" name="Rectangle 239">
                <a:extLst>
                  <a:ext uri="{FF2B5EF4-FFF2-40B4-BE49-F238E27FC236}">
                    <a16:creationId xmlns:a16="http://schemas.microsoft.com/office/drawing/2014/main" id="{C6D02300-7A6C-4F1C-91EB-21DA6C3E8CD4}"/>
                  </a:ext>
                </a:extLst>
              </p:cNvPr>
              <p:cNvSpPr/>
              <p:nvPr/>
            </p:nvSpPr>
            <p:spPr>
              <a:xfrm flipH="1">
                <a:off x="6908808" y="1580392"/>
                <a:ext cx="291335" cy="4571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1" name="Rectangle 240">
                <a:extLst>
                  <a:ext uri="{FF2B5EF4-FFF2-40B4-BE49-F238E27FC236}">
                    <a16:creationId xmlns:a16="http://schemas.microsoft.com/office/drawing/2014/main" id="{551E5616-1528-4057-89EC-B60893FAE1D9}"/>
                  </a:ext>
                </a:extLst>
              </p:cNvPr>
              <p:cNvSpPr/>
              <p:nvPr/>
            </p:nvSpPr>
            <p:spPr>
              <a:xfrm rot="5400000" flipH="1">
                <a:off x="7010704" y="1696325"/>
                <a:ext cx="87503" cy="303766"/>
              </a:xfrm>
              <a:prstGeom prst="rect">
                <a:avLst/>
              </a:prstGeom>
              <a:pattFill prst="pct75">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25" name="TextBox 224">
              <a:extLst>
                <a:ext uri="{FF2B5EF4-FFF2-40B4-BE49-F238E27FC236}">
                  <a16:creationId xmlns:a16="http://schemas.microsoft.com/office/drawing/2014/main" id="{AF4C4CB1-C4C7-4FDD-B85A-E8BBA997F617}"/>
                </a:ext>
              </a:extLst>
            </p:cNvPr>
            <p:cNvSpPr txBox="1"/>
            <p:nvPr/>
          </p:nvSpPr>
          <p:spPr>
            <a:xfrm>
              <a:off x="7292401" y="952607"/>
              <a:ext cx="1569366" cy="954107"/>
            </a:xfrm>
            <a:prstGeom prst="rect">
              <a:avLst/>
            </a:prstGeom>
            <a:noFill/>
          </p:spPr>
          <p:txBody>
            <a:bodyPr wrap="square" rtlCol="0">
              <a:spAutoFit/>
            </a:bodyPr>
            <a:lstStyle/>
            <a:p>
              <a:r>
                <a:rPr lang="en-US" sz="800" dirty="0"/>
                <a:t>Magnet</a:t>
              </a:r>
            </a:p>
            <a:p>
              <a:r>
                <a:rPr lang="en-US" sz="800" dirty="0"/>
                <a:t>                                                                         Rim (structural steel)</a:t>
              </a:r>
            </a:p>
            <a:p>
              <a:endParaRPr lang="en-US" sz="800" dirty="0"/>
            </a:p>
            <a:p>
              <a:r>
                <a:rPr lang="en-US" sz="800" dirty="0"/>
                <a:t>Stator teeth with windings</a:t>
              </a:r>
            </a:p>
            <a:p>
              <a:endParaRPr lang="en-US" sz="800" dirty="0"/>
            </a:p>
            <a:p>
              <a:r>
                <a:rPr lang="en-US" sz="800" dirty="0"/>
                <a:t>Support structure (arm/disc)</a:t>
              </a:r>
            </a:p>
          </p:txBody>
        </p:sp>
      </p:grpSp>
    </p:spTree>
    <p:extLst>
      <p:ext uri="{BB962C8B-B14F-4D97-AF65-F5344CB8AC3E}">
        <p14:creationId xmlns:p14="http://schemas.microsoft.com/office/powerpoint/2010/main" val="3442799302"/>
      </p:ext>
    </p:extLst>
  </p:cSld>
  <p:clrMapOvr>
    <a:masterClrMapping/>
  </p:clrMapOvr>
</p:sld>
</file>

<file path=ppt/theme/theme1.xml><?xml version="1.0" encoding="utf-8"?>
<a:theme xmlns:a="http://schemas.openxmlformats.org/drawingml/2006/main" name="Office Theme">
  <a:themeElements>
    <a:clrScheme name="MyNREL">
      <a:dk1>
        <a:srgbClr val="333333"/>
      </a:dk1>
      <a:lt1>
        <a:srgbClr val="FFFFFF"/>
      </a:lt1>
      <a:dk2>
        <a:srgbClr val="8A7D65"/>
      </a:dk2>
      <a:lt2>
        <a:srgbClr val="CAE1FE"/>
      </a:lt2>
      <a:accent1>
        <a:srgbClr val="0079C1"/>
      </a:accent1>
      <a:accent2>
        <a:srgbClr val="00A4E4"/>
      </a:accent2>
      <a:accent3>
        <a:srgbClr val="F6A01A"/>
      </a:accent3>
      <a:accent4>
        <a:srgbClr val="5E9732"/>
      </a:accent4>
      <a:accent5>
        <a:srgbClr val="941100"/>
      </a:accent5>
      <a:accent6>
        <a:srgbClr val="8B4412"/>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nrel-presentation-template" id="{C6A79FD6-BB81-D448-BB18-041052958799}" vid="{9F72DE44-EB89-0648-826A-127E988E8C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5726</TotalTime>
  <Words>976</Words>
  <Application>Microsoft Macintosh PowerPoint</Application>
  <PresentationFormat>On-screen Show (16:9)</PresentationFormat>
  <Paragraphs>214</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Office Theme</vt:lpstr>
      <vt:lpstr>PowerPoint Presentation</vt:lpstr>
      <vt:lpstr>Proposed Generator design </vt:lpstr>
      <vt:lpstr>Proposed drivetrain layout</vt:lpstr>
      <vt:lpstr>Spoke arm and disc configurations</vt:lpstr>
      <vt:lpstr>Main Shaft and nose modeling</vt:lpstr>
      <vt:lpstr>Bedplate modeling</vt:lpstr>
      <vt:lpstr>GeneratorSE: support structure modeling- type 1</vt:lpstr>
      <vt:lpstr>Generator support structure modeling- type 2</vt:lpstr>
      <vt:lpstr>Generator support structure deflection modeling</vt:lpstr>
      <vt:lpstr>Electromagnetic design</vt:lpstr>
      <vt:lpstr>Results summary</vt:lpstr>
      <vt:lpstr>References</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Barter, Garrett</dc:creator>
  <cp:lastModifiedBy>Barter, Garrett</cp:lastModifiedBy>
  <cp:revision>134</cp:revision>
  <dcterms:created xsi:type="dcterms:W3CDTF">2019-01-06T02:31:51Z</dcterms:created>
  <dcterms:modified xsi:type="dcterms:W3CDTF">2019-10-17T18:43:02Z</dcterms:modified>
</cp:coreProperties>
</file>