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9" r:id="rId2"/>
    <p:sldId id="270" r:id="rId3"/>
    <p:sldId id="271" r:id="rId4"/>
    <p:sldId id="272" r:id="rId5"/>
    <p:sldId id="273" r:id="rId6"/>
    <p:sldId id="279" r:id="rId7"/>
    <p:sldId id="283" r:id="rId8"/>
    <p:sldId id="287" r:id="rId9"/>
    <p:sldId id="288" r:id="rId10"/>
    <p:sldId id="286" r:id="rId11"/>
    <p:sldId id="289" r:id="rId12"/>
    <p:sldId id="285" r:id="rId13"/>
    <p:sldId id="281"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368" autoAdjust="0"/>
    <p:restoredTop sz="94660"/>
  </p:normalViewPr>
  <p:slideViewPr>
    <p:cSldViewPr>
      <p:cViewPr varScale="1">
        <p:scale>
          <a:sx n="74" d="100"/>
          <a:sy n="74" d="100"/>
        </p:scale>
        <p:origin x="1680"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2890AC-88CD-476C-B69F-97D956039780}" type="datetimeFigureOut">
              <a:rPr lang="en-US" smtClean="0"/>
              <a:t>2/4/2020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8E4EF1-B60D-4F62-B036-419EA4E0B249}" type="slidenum">
              <a:rPr lang="en-US" smtClean="0"/>
              <a:t>‹#›</a:t>
            </a:fld>
            <a:endParaRPr lang="en-US"/>
          </a:p>
        </p:txBody>
      </p:sp>
    </p:spTree>
    <p:extLst>
      <p:ext uri="{BB962C8B-B14F-4D97-AF65-F5344CB8AC3E}">
        <p14:creationId xmlns:p14="http://schemas.microsoft.com/office/powerpoint/2010/main" val="119442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8E4EF1-B60D-4F62-B036-419EA4E0B249}" type="slidenum">
              <a:rPr lang="en-US" smtClean="0"/>
              <a:t>4</a:t>
            </a:fld>
            <a:endParaRPr lang="en-US"/>
          </a:p>
        </p:txBody>
      </p:sp>
    </p:spTree>
    <p:extLst>
      <p:ext uri="{BB962C8B-B14F-4D97-AF65-F5344CB8AC3E}">
        <p14:creationId xmlns:p14="http://schemas.microsoft.com/office/powerpoint/2010/main" val="3981121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63E89D1-A86C-4F69-93B0-4D2EAF065D20}" type="datetimeFigureOut">
              <a:rPr lang="en-US" smtClean="0"/>
              <a:pPr/>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E89D1-A86C-4F69-93B0-4D2EAF065D20}" type="datetimeFigureOut">
              <a:rPr lang="en-US" smtClean="0"/>
              <a:pPr/>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E89D1-A86C-4F69-93B0-4D2EAF065D20}" type="datetimeFigureOut">
              <a:rPr lang="en-US" smtClean="0"/>
              <a:pPr/>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3E89D1-A86C-4F69-93B0-4D2EAF065D20}" type="datetimeFigureOut">
              <a:rPr lang="en-US" smtClean="0"/>
              <a:pPr/>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3E89D1-A86C-4F69-93B0-4D2EAF065D20}" type="datetimeFigureOut">
              <a:rPr lang="en-US" smtClean="0"/>
              <a:pPr/>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3E89D1-A86C-4F69-93B0-4D2EAF065D20}" type="datetimeFigureOut">
              <a:rPr lang="en-US" smtClean="0"/>
              <a:pPr/>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3E89D1-A86C-4F69-93B0-4D2EAF065D20}" type="datetimeFigureOut">
              <a:rPr lang="en-US" smtClean="0"/>
              <a:pPr/>
              <a:t>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3E89D1-A86C-4F69-93B0-4D2EAF065D20}" type="datetimeFigureOut">
              <a:rPr lang="en-US" smtClean="0"/>
              <a:pPr/>
              <a:t>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E89D1-A86C-4F69-93B0-4D2EAF065D20}" type="datetimeFigureOut">
              <a:rPr lang="en-US" smtClean="0"/>
              <a:pPr/>
              <a:t>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E89D1-A86C-4F69-93B0-4D2EAF065D20}" type="datetimeFigureOut">
              <a:rPr lang="en-US" smtClean="0"/>
              <a:pPr/>
              <a:t>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57C97-B46C-4A57-8520-F5BBDB84AE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itle 1"/>
          <p:cNvSpPr>
            <a:spLocks noGrp="1"/>
          </p:cNvSpPr>
          <p:nvPr>
            <p:ph type="ctrTitle"/>
          </p:nvPr>
        </p:nvSpPr>
        <p:spPr>
          <a:xfrm>
            <a:off x="990600" y="0"/>
            <a:ext cx="8153400" cy="1484358"/>
          </a:xfrm>
        </p:spPr>
        <p:txBody>
          <a:bodyPr>
            <a:noAutofit/>
          </a:bodyPr>
          <a:lstStyle/>
          <a:p>
            <a:r>
              <a:rPr lang="en-US" sz="2800" dirty="0">
                <a:latin typeface="Times New Roman" panose="02020603050405020304" pitchFamily="18" charset="0"/>
                <a:cs typeface="Times New Roman" panose="02020603050405020304" pitchFamily="18" charset="0"/>
              </a:rPr>
              <a:t>Object Recognition in aerial images using Convolutional Neural Network</a:t>
            </a:r>
            <a:endParaRPr lang="en-US" sz="2800" b="1"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Subtitle 4"/>
          <p:cNvSpPr>
            <a:spLocks noGrp="1"/>
          </p:cNvSpPr>
          <p:nvPr>
            <p:ph type="subTitle" idx="1"/>
          </p:nvPr>
        </p:nvSpPr>
        <p:spPr>
          <a:xfrm>
            <a:off x="1371600" y="1524000"/>
            <a:ext cx="6400800" cy="4114800"/>
          </a:xfrm>
        </p:spPr>
        <p:txBody>
          <a:bodyPr>
            <a:normAutofit/>
          </a:bodyPr>
          <a:lstStyle/>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  Under the guidance of:</a:t>
            </a:r>
          </a:p>
          <a:p>
            <a:r>
              <a:rPr lang="en-US" sz="2400" dirty="0">
                <a:solidFill>
                  <a:srgbClr val="002060"/>
                </a:solidFill>
                <a:latin typeface="Times New Roman" panose="02020603050405020304" pitchFamily="18" charset="0"/>
                <a:cs typeface="Times New Roman" panose="02020603050405020304" pitchFamily="18" charset="0"/>
              </a:rPr>
              <a:t>  Dr. Shubha Bhat / Dr. Vindhya M</a:t>
            </a:r>
          </a:p>
          <a:p>
            <a:endParaRPr lang="en-US" sz="2400" dirty="0">
              <a:solidFill>
                <a:srgbClr val="002060"/>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 Area of Project:</a:t>
            </a:r>
          </a:p>
          <a:p>
            <a:r>
              <a:rPr lang="en-US" sz="2400" dirty="0">
                <a:solidFill>
                  <a:schemeClr val="tx2"/>
                </a:solidFill>
                <a:latin typeface="Times New Roman" panose="02020603050405020304" pitchFamily="18" charset="0"/>
                <a:cs typeface="Times New Roman" panose="02020603050405020304" pitchFamily="18" charset="0"/>
              </a:rPr>
              <a:t>    Computer Vision and Machine Learning</a:t>
            </a:r>
          </a:p>
          <a:p>
            <a:endParaRPr lang="en-US" sz="2400" dirty="0">
              <a:solidFill>
                <a:schemeClr val="tx2"/>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       Project is Submitted for KSCST Funding</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8379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a:srcRect/>
          <a:stretch>
            <a:fillRect/>
          </a:stretch>
        </p:blipFill>
        <p:spPr bwMode="auto">
          <a:xfrm>
            <a:off x="0" y="15240"/>
            <a:ext cx="9144000" cy="6858000"/>
          </a:xfrm>
          <a:prstGeom prst="rect">
            <a:avLst/>
          </a:prstGeom>
          <a:noFill/>
        </p:spPr>
      </p:pic>
      <p:sp>
        <p:nvSpPr>
          <p:cNvPr id="2" name="Title 1"/>
          <p:cNvSpPr>
            <a:spLocks noGrp="1"/>
          </p:cNvSpPr>
          <p:nvPr>
            <p:ph type="ctrTitle"/>
          </p:nvPr>
        </p:nvSpPr>
        <p:spPr>
          <a:xfrm>
            <a:off x="990600" y="0"/>
            <a:ext cx="8153400" cy="838200"/>
          </a:xfrm>
        </p:spPr>
        <p:txBody>
          <a:bodyPr>
            <a:noAutofit/>
          </a:bodyPr>
          <a:lstStyle/>
          <a:p>
            <a:r>
              <a:rPr lang="en-US" sz="28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Output</a:t>
            </a: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Subtitle 4"/>
          <p:cNvSpPr>
            <a:spLocks noGrp="1"/>
          </p:cNvSpPr>
          <p:nvPr>
            <p:ph type="subTitle" idx="1"/>
          </p:nvPr>
        </p:nvSpPr>
        <p:spPr>
          <a:xfrm>
            <a:off x="1371600" y="1524000"/>
            <a:ext cx="6400800" cy="4114800"/>
          </a:xfrm>
        </p:spPr>
        <p:txBody>
          <a:bodyPr>
            <a:normAutofit/>
          </a:bodyPr>
          <a:lstStyle/>
          <a:p>
            <a:pPr marL="342900" indent="-342900" algn="l">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Mp4  video file .</a:t>
            </a:r>
          </a:p>
          <a:p>
            <a:pPr marL="342900" indent="-342900" algn="l">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Bounding box with label around detected objects.</a:t>
            </a:r>
          </a:p>
          <a:p>
            <a:pPr marL="342900" indent="-342900" algn="l">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Accuracy of the Model.</a:t>
            </a:r>
          </a:p>
          <a:p>
            <a:pPr marL="342900" indent="-342900" algn="l">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5968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a:srcRect/>
          <a:stretch>
            <a:fillRect/>
          </a:stretch>
        </p:blipFill>
        <p:spPr bwMode="auto">
          <a:xfrm>
            <a:off x="0" y="15240"/>
            <a:ext cx="9144000" cy="6858000"/>
          </a:xfrm>
          <a:prstGeom prst="rect">
            <a:avLst/>
          </a:prstGeom>
          <a:noFill/>
        </p:spPr>
      </p:pic>
      <p:sp>
        <p:nvSpPr>
          <p:cNvPr id="2" name="Title 1"/>
          <p:cNvSpPr>
            <a:spLocks noGrp="1"/>
          </p:cNvSpPr>
          <p:nvPr>
            <p:ph type="ctrTitle"/>
          </p:nvPr>
        </p:nvSpPr>
        <p:spPr>
          <a:xfrm>
            <a:off x="990600" y="0"/>
            <a:ext cx="8153400" cy="838200"/>
          </a:xfrm>
        </p:spPr>
        <p:txBody>
          <a:bodyPr>
            <a:noAutofit/>
          </a:bodyPr>
          <a:lstStyle/>
          <a:p>
            <a:r>
              <a:rPr lang="en-US" sz="28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User Interface</a:t>
            </a:r>
            <a:endParaRPr lang="en-US" sz="2800"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B42451FD-F0E7-4E18-9017-8CC31B34E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1151" y="1081407"/>
            <a:ext cx="6792249" cy="4481193"/>
          </a:xfrm>
          <a:prstGeom prst="rect">
            <a:avLst/>
          </a:prstGeom>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12" name="TextBox 11">
            <a:extLst>
              <a:ext uri="{FF2B5EF4-FFF2-40B4-BE49-F238E27FC236}">
                <a16:creationId xmlns:a16="http://schemas.microsoft.com/office/drawing/2014/main" id="{B91F08B9-374D-48DD-BD94-55CDDFC253DE}"/>
              </a:ext>
            </a:extLst>
          </p:cNvPr>
          <p:cNvSpPr txBox="1"/>
          <p:nvPr/>
        </p:nvSpPr>
        <p:spPr>
          <a:xfrm>
            <a:off x="956793" y="1043753"/>
            <a:ext cx="7230414" cy="4247317"/>
          </a:xfrm>
          <a:prstGeom prst="rect">
            <a:avLst/>
          </a:prstGeom>
          <a:noFill/>
        </p:spPr>
        <p:txBody>
          <a:bodyPr wrap="square" rtlCol="0">
            <a:spAutoFit/>
          </a:bodyPr>
          <a:lstStyle/>
          <a:p>
            <a:endParaRPr lang="en-US" dirty="0"/>
          </a:p>
          <a:p>
            <a:endParaRPr lang="en-IN" dirty="0"/>
          </a:p>
          <a:p>
            <a:endParaRPr lang="en-IN" dirty="0"/>
          </a:p>
          <a:p>
            <a:r>
              <a:rPr lang="en-IN" dirty="0"/>
              <a:t>	File Path					Browse File</a:t>
            </a:r>
          </a:p>
          <a:p>
            <a:endParaRPr lang="en-IN" dirty="0"/>
          </a:p>
          <a:p>
            <a:r>
              <a:rPr lang="en-IN" dirty="0"/>
              <a:t>	Stream URL</a:t>
            </a:r>
          </a:p>
          <a:p>
            <a:endParaRPr lang="en-IN" dirty="0"/>
          </a:p>
          <a:p>
            <a:endParaRPr lang="en-IN" dirty="0"/>
          </a:p>
          <a:p>
            <a:r>
              <a:rPr lang="en-IN" dirty="0"/>
              <a:t>	Log</a:t>
            </a:r>
          </a:p>
          <a:p>
            <a:endParaRPr lang="en-IN" dirty="0"/>
          </a:p>
          <a:p>
            <a:endParaRPr lang="en-IN" dirty="0"/>
          </a:p>
          <a:p>
            <a:endParaRPr lang="en-IN" dirty="0"/>
          </a:p>
          <a:p>
            <a:endParaRPr lang="en-IN" dirty="0"/>
          </a:p>
          <a:p>
            <a:endParaRPr lang="en-IN" dirty="0"/>
          </a:p>
          <a:p>
            <a:r>
              <a:rPr lang="en-IN" dirty="0"/>
              <a:t>	START		       ABORT		EXIT</a:t>
            </a:r>
          </a:p>
        </p:txBody>
      </p:sp>
    </p:spTree>
    <p:extLst>
      <p:ext uri="{BB962C8B-B14F-4D97-AF65-F5344CB8AC3E}">
        <p14:creationId xmlns:p14="http://schemas.microsoft.com/office/powerpoint/2010/main" val="339687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a:srcRect/>
          <a:stretch>
            <a:fillRect/>
          </a:stretch>
        </p:blipFill>
        <p:spPr bwMode="auto">
          <a:xfrm>
            <a:off x="0" y="15240"/>
            <a:ext cx="9144000" cy="6858000"/>
          </a:xfrm>
          <a:prstGeom prst="rect">
            <a:avLst/>
          </a:prstGeom>
          <a:noFill/>
        </p:spPr>
      </p:pic>
      <p:sp>
        <p:nvSpPr>
          <p:cNvPr id="2" name="Title 1"/>
          <p:cNvSpPr>
            <a:spLocks noGrp="1"/>
          </p:cNvSpPr>
          <p:nvPr>
            <p:ph type="ctrTitle"/>
          </p:nvPr>
        </p:nvSpPr>
        <p:spPr>
          <a:xfrm>
            <a:off x="990600" y="0"/>
            <a:ext cx="8153400" cy="838200"/>
          </a:xfrm>
        </p:spPr>
        <p:txBody>
          <a:bodyPr>
            <a:noAutofit/>
          </a:bodyPr>
          <a:lstStyle/>
          <a:p>
            <a:r>
              <a:rPr lang="en-US" sz="2800" b="1" dirty="0">
                <a:latin typeface="Times New Roman" panose="02020603050405020304" pitchFamily="18" charset="0"/>
                <a:cs typeface="Times New Roman" panose="02020603050405020304" pitchFamily="18" charset="0"/>
              </a:rPr>
              <a:t> </a:t>
            </a:r>
          </a:p>
        </p:txBody>
      </p:sp>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Subtitle 4"/>
          <p:cNvSpPr>
            <a:spLocks noGrp="1"/>
          </p:cNvSpPr>
          <p:nvPr>
            <p:ph type="subTitle" idx="1"/>
          </p:nvPr>
        </p:nvSpPr>
        <p:spPr>
          <a:xfrm>
            <a:off x="1371600" y="1524000"/>
            <a:ext cx="6400800" cy="4114800"/>
          </a:xfrm>
        </p:spPr>
        <p:txBody>
          <a:bodyPr>
            <a:normAutofit/>
          </a:bodyPr>
          <a:lstStyle/>
          <a:p>
            <a:pPr marL="342900" indent="-342900" algn="l">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Training and testing : A class labelled Dataset with different variables.</a:t>
            </a:r>
          </a:p>
          <a:p>
            <a:pPr algn="l"/>
            <a:r>
              <a:rPr lang="en-US" sz="2000" dirty="0">
                <a:solidFill>
                  <a:schemeClr val="tx1"/>
                </a:solidFill>
                <a:latin typeface="Times New Roman" panose="02020603050405020304" pitchFamily="18" charset="0"/>
                <a:cs typeface="Times New Roman" panose="02020603050405020304" pitchFamily="18" charset="0"/>
              </a:rPr>
              <a:t>Software:</a:t>
            </a:r>
          </a:p>
          <a:p>
            <a:pPr marL="342900" indent="-342900" algn="l">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Python 3.6</a:t>
            </a:r>
          </a:p>
          <a:p>
            <a:pPr marL="342900" indent="-342900" algn="l">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Anaconda Package manager</a:t>
            </a:r>
          </a:p>
          <a:p>
            <a:pPr marL="342900" indent="-342900" algn="l">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OpenCV</a:t>
            </a:r>
          </a:p>
          <a:p>
            <a:pPr marL="342900" indent="-342900" algn="l">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Tensor Flow(</a:t>
            </a:r>
            <a:r>
              <a:rPr lang="en-US" sz="2000" dirty="0" err="1">
                <a:solidFill>
                  <a:schemeClr val="tx1"/>
                </a:solidFill>
                <a:latin typeface="Times New Roman" panose="02020603050405020304" pitchFamily="18" charset="0"/>
                <a:cs typeface="Times New Roman" panose="02020603050405020304" pitchFamily="18" charset="0"/>
              </a:rPr>
              <a:t>Pytorch</a:t>
            </a:r>
            <a:r>
              <a:rPr lang="en-US" sz="2000" dirty="0">
                <a:solidFill>
                  <a:schemeClr val="tx1"/>
                </a:solidFill>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508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a:srcRect/>
          <a:stretch>
            <a:fillRect/>
          </a:stretch>
        </p:blipFill>
        <p:spPr bwMode="auto">
          <a:xfrm>
            <a:off x="0" y="13252"/>
            <a:ext cx="9144000" cy="6858000"/>
          </a:xfrm>
          <a:prstGeom prst="rect">
            <a:avLst/>
          </a:prstGeom>
          <a:noFill/>
        </p:spPr>
      </p:pic>
      <p:sp>
        <p:nvSpPr>
          <p:cNvPr id="2" name="Title 1"/>
          <p:cNvSpPr>
            <a:spLocks noGrp="1"/>
          </p:cNvSpPr>
          <p:nvPr>
            <p:ph type="ctrTitle"/>
          </p:nvPr>
        </p:nvSpPr>
        <p:spPr>
          <a:xfrm>
            <a:off x="990600" y="0"/>
            <a:ext cx="8153400" cy="838200"/>
          </a:xfrm>
        </p:spPr>
        <p:txBody>
          <a:bodyPr>
            <a:normAutofit/>
          </a:bodyPr>
          <a:lstStyle/>
          <a:p>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References</a:t>
            </a:r>
          </a:p>
        </p:txBody>
      </p:sp>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Subtitle 4"/>
          <p:cNvSpPr>
            <a:spLocks noGrp="1"/>
          </p:cNvSpPr>
          <p:nvPr>
            <p:ph type="subTitle" idx="1"/>
          </p:nvPr>
        </p:nvSpPr>
        <p:spPr>
          <a:xfrm>
            <a:off x="1371600" y="1371600"/>
            <a:ext cx="6400800" cy="4267200"/>
          </a:xfrm>
        </p:spPr>
        <p:txBody>
          <a:bodyPr>
            <a:normAutofit/>
          </a:bodyPr>
          <a:lstStyle/>
          <a:p>
            <a:pPr marL="288000" indent="-342900" algn="just">
              <a:spcBef>
                <a:spcPts val="0"/>
              </a:spcBef>
              <a:buFont typeface="Wingdings" panose="05000000000000000000" pitchFamily="2" charset="2"/>
              <a:buChar char="Ø"/>
            </a:pPr>
            <a:r>
              <a:rPr lang="en-IN" sz="2100" dirty="0">
                <a:solidFill>
                  <a:schemeClr val="tx1"/>
                </a:solidFill>
                <a:latin typeface="Times New Roman" panose="02020603050405020304" pitchFamily="18" charset="0"/>
                <a:cs typeface="Times New Roman" panose="02020603050405020304" pitchFamily="18" charset="0"/>
              </a:rPr>
              <a:t>Object recognition in aerial images using Convolutional Neural Networks by </a:t>
            </a:r>
            <a:r>
              <a:rPr lang="en-IN" sz="2100" dirty="0" err="1">
                <a:solidFill>
                  <a:schemeClr val="tx1"/>
                </a:solidFill>
                <a:latin typeface="Times New Roman" panose="02020603050405020304" pitchFamily="18" charset="0"/>
                <a:cs typeface="Times New Roman" panose="02020603050405020304" pitchFamily="18" charset="0"/>
              </a:rPr>
              <a:t>Matija</a:t>
            </a:r>
            <a:r>
              <a:rPr lang="en-IN" sz="2100" dirty="0">
                <a:solidFill>
                  <a:schemeClr val="tx1"/>
                </a:solidFill>
                <a:latin typeface="Times New Roman" panose="02020603050405020304" pitchFamily="18" charset="0"/>
                <a:cs typeface="Times New Roman" panose="02020603050405020304" pitchFamily="18" charset="0"/>
              </a:rPr>
              <a:t> </a:t>
            </a:r>
            <a:r>
              <a:rPr lang="en-IN" sz="2100" dirty="0" err="1">
                <a:solidFill>
                  <a:schemeClr val="tx1"/>
                </a:solidFill>
                <a:latin typeface="Times New Roman" panose="02020603050405020304" pitchFamily="18" charset="0"/>
                <a:cs typeface="Times New Roman" panose="02020603050405020304" pitchFamily="18" charset="0"/>
              </a:rPr>
              <a:t>Radovic</a:t>
            </a:r>
            <a:r>
              <a:rPr lang="en-IN" sz="2100" dirty="0">
                <a:solidFill>
                  <a:schemeClr val="tx1"/>
                </a:solidFill>
                <a:latin typeface="Times New Roman" panose="02020603050405020304" pitchFamily="18" charset="0"/>
                <a:cs typeface="Times New Roman" panose="02020603050405020304" pitchFamily="18" charset="0"/>
              </a:rPr>
              <a:t>, </a:t>
            </a:r>
            <a:r>
              <a:rPr lang="en-IN" sz="2100" dirty="0" err="1">
                <a:solidFill>
                  <a:schemeClr val="tx1"/>
                </a:solidFill>
                <a:latin typeface="Times New Roman" panose="02020603050405020304" pitchFamily="18" charset="0"/>
                <a:cs typeface="Times New Roman" panose="02020603050405020304" pitchFamily="18" charset="0"/>
              </a:rPr>
              <a:t>Offei</a:t>
            </a:r>
            <a:r>
              <a:rPr lang="en-IN" sz="2100" dirty="0">
                <a:solidFill>
                  <a:schemeClr val="tx1"/>
                </a:solidFill>
                <a:latin typeface="Times New Roman" panose="02020603050405020304" pitchFamily="18" charset="0"/>
                <a:cs typeface="Times New Roman" panose="02020603050405020304" pitchFamily="18" charset="0"/>
              </a:rPr>
              <a:t> </a:t>
            </a:r>
            <a:r>
              <a:rPr lang="en-IN" sz="2100" dirty="0" err="1">
                <a:solidFill>
                  <a:schemeClr val="tx1"/>
                </a:solidFill>
                <a:latin typeface="Times New Roman" panose="02020603050405020304" pitchFamily="18" charset="0"/>
                <a:cs typeface="Times New Roman" panose="02020603050405020304" pitchFamily="18" charset="0"/>
              </a:rPr>
              <a:t>Adarkwa</a:t>
            </a:r>
            <a:r>
              <a:rPr lang="en-IN" sz="2100" dirty="0">
                <a:solidFill>
                  <a:schemeClr val="tx1"/>
                </a:solidFill>
                <a:latin typeface="Times New Roman" panose="02020603050405020304" pitchFamily="18" charset="0"/>
                <a:cs typeface="Times New Roman" panose="02020603050405020304" pitchFamily="18" charset="0"/>
              </a:rPr>
              <a:t> and </a:t>
            </a:r>
            <a:r>
              <a:rPr lang="en-IN" sz="2100" dirty="0" err="1">
                <a:solidFill>
                  <a:schemeClr val="tx1"/>
                </a:solidFill>
                <a:latin typeface="Times New Roman" panose="02020603050405020304" pitchFamily="18" charset="0"/>
                <a:cs typeface="Times New Roman" panose="02020603050405020304" pitchFamily="18" charset="0"/>
              </a:rPr>
              <a:t>Qiaosong</a:t>
            </a:r>
            <a:r>
              <a:rPr lang="en-IN" sz="2100" dirty="0">
                <a:solidFill>
                  <a:schemeClr val="tx1"/>
                </a:solidFill>
                <a:latin typeface="Times New Roman" panose="02020603050405020304" pitchFamily="18" charset="0"/>
                <a:cs typeface="Times New Roman" panose="02020603050405020304" pitchFamily="18" charset="0"/>
              </a:rPr>
              <a:t> Wang in 2017.</a:t>
            </a:r>
          </a:p>
          <a:p>
            <a:pPr marL="288000" indent="-342900" algn="just">
              <a:spcBef>
                <a:spcPts val="0"/>
              </a:spcBef>
              <a:buFont typeface="Wingdings" panose="05000000000000000000" pitchFamily="2" charset="2"/>
              <a:buChar char="Ø"/>
            </a:pPr>
            <a:endParaRPr lang="en-IN" sz="2100" dirty="0">
              <a:solidFill>
                <a:schemeClr val="tx1"/>
              </a:solidFill>
              <a:latin typeface="Times New Roman" panose="02020603050405020304" pitchFamily="18" charset="0"/>
              <a:cs typeface="Times New Roman" panose="02020603050405020304" pitchFamily="18" charset="0"/>
            </a:endParaRPr>
          </a:p>
          <a:p>
            <a:pPr marL="288000" indent="-342900" algn="just">
              <a:spcBef>
                <a:spcPts val="0"/>
              </a:spcBef>
              <a:buFont typeface="Wingdings" panose="05000000000000000000" pitchFamily="2" charset="2"/>
              <a:buChar char="Ø"/>
            </a:pPr>
            <a:endParaRPr lang="en-IN" sz="2100" dirty="0">
              <a:solidFill>
                <a:schemeClr val="tx1"/>
              </a:solidFill>
              <a:latin typeface="Times New Roman" panose="02020603050405020304" pitchFamily="18" charset="0"/>
              <a:cs typeface="Times New Roman" panose="02020603050405020304" pitchFamily="18" charset="0"/>
            </a:endParaRPr>
          </a:p>
          <a:p>
            <a:pPr marL="288000" indent="-342900" algn="just">
              <a:spcBef>
                <a:spcPts val="0"/>
              </a:spcBef>
              <a:buFont typeface="Wingdings" panose="05000000000000000000" pitchFamily="2" charset="2"/>
              <a:buChar char="Ø"/>
            </a:pPr>
            <a:endParaRPr lang="en-IN" sz="2100" dirty="0">
              <a:solidFill>
                <a:schemeClr val="tx1"/>
              </a:solidFill>
              <a:latin typeface="Times New Roman" panose="02020603050405020304" pitchFamily="18" charset="0"/>
              <a:cs typeface="Times New Roman" panose="02020603050405020304" pitchFamily="18" charset="0"/>
            </a:endParaRPr>
          </a:p>
          <a:p>
            <a:pPr marL="288000" indent="-342900" algn="just">
              <a:spcBef>
                <a:spcPts val="0"/>
              </a:spcBef>
              <a:buFont typeface="Wingdings" panose="05000000000000000000" pitchFamily="2" charset="2"/>
              <a:buChar char="Ø"/>
            </a:pPr>
            <a:r>
              <a:rPr lang="en-IN" sz="2100" dirty="0">
                <a:solidFill>
                  <a:schemeClr val="tx1"/>
                </a:solidFill>
                <a:latin typeface="Times New Roman" panose="02020603050405020304" pitchFamily="18" charset="0"/>
                <a:cs typeface="Times New Roman" panose="02020603050405020304" pitchFamily="18" charset="0"/>
              </a:rPr>
              <a:t>Barrientos, A.; Colorado, J.; Cerro, J.; Martinez, A.; Rossi, C.; </a:t>
            </a:r>
            <a:r>
              <a:rPr lang="en-IN" sz="2100" dirty="0" err="1">
                <a:solidFill>
                  <a:schemeClr val="tx1"/>
                </a:solidFill>
                <a:latin typeface="Times New Roman" panose="02020603050405020304" pitchFamily="18" charset="0"/>
                <a:cs typeface="Times New Roman" panose="02020603050405020304" pitchFamily="18" charset="0"/>
              </a:rPr>
              <a:t>Sanz</a:t>
            </a:r>
            <a:r>
              <a:rPr lang="en-IN" sz="2100" dirty="0">
                <a:solidFill>
                  <a:schemeClr val="tx1"/>
                </a:solidFill>
                <a:latin typeface="Times New Roman" panose="02020603050405020304" pitchFamily="18" charset="0"/>
                <a:cs typeface="Times New Roman" panose="02020603050405020304" pitchFamily="18" charset="0"/>
              </a:rPr>
              <a:t>, D.; Valente, J. Aerial remote sensing in agriculture: A practical approach to area coverage and path planning for ﬂeets of mini aerial robots. J. Field Robot. 2011, 28, 667–689.</a:t>
            </a:r>
          </a:p>
          <a:p>
            <a:pPr algn="just">
              <a:spcBef>
                <a:spcPts val="0"/>
              </a:spcBef>
            </a:pPr>
            <a:endParaRPr lang="en-IN" sz="2100" dirty="0">
              <a:solidFill>
                <a:schemeClr val="tx1"/>
              </a:solidFill>
              <a:latin typeface="Times New Roman" panose="02020603050405020304" pitchFamily="18" charset="0"/>
              <a:cs typeface="Times New Roman" panose="02020603050405020304" pitchFamily="18" charset="0"/>
            </a:endParaRPr>
          </a:p>
          <a:p>
            <a:pPr marL="288000" indent="-342900" algn="just">
              <a:spcBef>
                <a:spcPts val="0"/>
              </a:spcBef>
              <a:buFont typeface="Wingdings" panose="05000000000000000000" pitchFamily="2" charset="2"/>
              <a:buChar char="Ø"/>
            </a:pPr>
            <a:endParaRPr lang="en-IN" sz="1600" dirty="0">
              <a:solidFill>
                <a:schemeClr val="tx1"/>
              </a:solidFill>
              <a:latin typeface="Times New Roman" panose="02020603050405020304" pitchFamily="18" charset="0"/>
              <a:cs typeface="Times New Roman" panose="02020603050405020304" pitchFamily="18" charset="0"/>
            </a:endParaRPr>
          </a:p>
          <a:p>
            <a:pPr marL="288000" indent="-342900" algn="just">
              <a:spcBef>
                <a:spcPts val="0"/>
              </a:spcBef>
              <a:buFont typeface="Wingdings" panose="05000000000000000000" pitchFamily="2" charset="2"/>
              <a:buChar char="Ø"/>
            </a:pPr>
            <a:endParaRPr lang="en-IN" sz="1600" dirty="0">
              <a:solidFill>
                <a:schemeClr val="tx1"/>
              </a:solidFill>
              <a:latin typeface="Times New Roman" panose="02020603050405020304" pitchFamily="18" charset="0"/>
              <a:cs typeface="Times New Roman" panose="02020603050405020304" pitchFamily="18" charset="0"/>
            </a:endParaRPr>
          </a:p>
          <a:p>
            <a:pPr marL="288000" indent="-342900" algn="just">
              <a:spcBef>
                <a:spcPts val="0"/>
              </a:spcBef>
              <a:buFont typeface="Wingdings" panose="05000000000000000000" pitchFamily="2" charset="2"/>
              <a:buChar char="Ø"/>
            </a:pPr>
            <a:endParaRPr lang="en-IN" sz="1600" dirty="0">
              <a:solidFill>
                <a:schemeClr val="tx1"/>
              </a:solidFill>
              <a:latin typeface="Times New Roman" panose="02020603050405020304" pitchFamily="18" charset="0"/>
              <a:cs typeface="Times New Roman" panose="02020603050405020304" pitchFamily="18" charset="0"/>
            </a:endParaRPr>
          </a:p>
          <a:p>
            <a:pPr marL="288000" indent="-342900" algn="just">
              <a:spcBef>
                <a:spcPts val="0"/>
              </a:spcBef>
              <a:buFont typeface="Wingdings" panose="05000000000000000000" pitchFamily="2" charset="2"/>
              <a:buChar char="Ø"/>
            </a:pPr>
            <a:endParaRPr lang="en-IN" sz="1600" dirty="0">
              <a:solidFill>
                <a:schemeClr val="tx1"/>
              </a:solidFill>
              <a:latin typeface="Times New Roman" panose="02020603050405020304" pitchFamily="18" charset="0"/>
              <a:cs typeface="Times New Roman" panose="02020603050405020304" pitchFamily="18" charset="0"/>
            </a:endParaRPr>
          </a:p>
          <a:p>
            <a:pPr marL="288000" indent="-342900" algn="just">
              <a:spcBef>
                <a:spcPts val="0"/>
              </a:spcBef>
              <a:buFont typeface="Wingdings" panose="05000000000000000000" pitchFamily="2" charset="2"/>
              <a:buChar char="Ø"/>
            </a:pPr>
            <a:endParaRPr lang="en-IN" sz="1600" dirty="0">
              <a:solidFill>
                <a:schemeClr val="tx1"/>
              </a:solidFill>
              <a:latin typeface="Times New Roman" panose="02020603050405020304" pitchFamily="18" charset="0"/>
              <a:cs typeface="Times New Roman" panose="02020603050405020304" pitchFamily="18" charset="0"/>
            </a:endParaRPr>
          </a:p>
          <a:p>
            <a:pPr algn="just">
              <a:spcBef>
                <a:spcPts val="0"/>
              </a:spcBef>
            </a:pPr>
            <a:endParaRPr lang="en-IN" sz="1600" dirty="0">
              <a:solidFill>
                <a:schemeClr val="tx1"/>
              </a:solidFill>
              <a:latin typeface="Times New Roman" panose="02020603050405020304" pitchFamily="18" charset="0"/>
              <a:cs typeface="Times New Roman" panose="02020603050405020304" pitchFamily="18" charset="0"/>
            </a:endParaRPr>
          </a:p>
          <a:p>
            <a:pPr algn="just">
              <a:spcBef>
                <a:spcPts val="0"/>
              </a:spcBef>
            </a:pPr>
            <a:endParaRPr lang="en-IN" sz="1600" dirty="0">
              <a:solidFill>
                <a:schemeClr val="tx1"/>
              </a:solidFill>
              <a:latin typeface="Times New Roman" panose="02020603050405020304" pitchFamily="18" charset="0"/>
              <a:cs typeface="Times New Roman" panose="02020603050405020304" pitchFamily="18" charset="0"/>
            </a:endParaRPr>
          </a:p>
          <a:p>
            <a:pPr marL="288000" indent="-342900" algn="just">
              <a:spcBef>
                <a:spcPts val="0"/>
              </a:spcBef>
              <a:buFont typeface="Wingdings" panose="05000000000000000000" pitchFamily="2" charset="2"/>
              <a:buChar char="Ø"/>
            </a:pPr>
            <a:endParaRPr lang="en-IN" sz="1600" dirty="0">
              <a:solidFill>
                <a:schemeClr val="tx1"/>
              </a:solidFill>
              <a:latin typeface="Times New Roman" panose="02020603050405020304" pitchFamily="18" charset="0"/>
              <a:cs typeface="Times New Roman" panose="02020603050405020304" pitchFamily="18" charset="0"/>
            </a:endParaRPr>
          </a:p>
          <a:p>
            <a:pPr marL="288000" indent="-342900" algn="just">
              <a:spcBef>
                <a:spcPts val="0"/>
              </a:spcBef>
              <a:buFont typeface="Wingdings" panose="05000000000000000000" pitchFamily="2" charset="2"/>
              <a:buChar char="Ø"/>
            </a:pPr>
            <a:endParaRPr lang="en-IN" sz="1600" dirty="0">
              <a:solidFill>
                <a:schemeClr val="tx1"/>
              </a:solidFill>
              <a:latin typeface="Times New Roman" panose="02020603050405020304" pitchFamily="18" charset="0"/>
              <a:cs typeface="Times New Roman" panose="02020603050405020304" pitchFamily="18" charset="0"/>
            </a:endParaRPr>
          </a:p>
          <a:p>
            <a:pPr marL="288000" indent="-342900" algn="just">
              <a:spcBef>
                <a:spcPts val="0"/>
              </a:spcBef>
              <a:buFont typeface="Wingdings" panose="05000000000000000000" pitchFamily="2" charset="2"/>
              <a:buChar char="Ø"/>
            </a:pPr>
            <a:endParaRPr lang="en-IN" sz="1400" dirty="0">
              <a:solidFill>
                <a:schemeClr val="tx1"/>
              </a:solidFill>
              <a:latin typeface="Times New Roman" panose="02020603050405020304" pitchFamily="18" charset="0"/>
              <a:cs typeface="Times New Roman" panose="02020603050405020304" pitchFamily="18" charset="0"/>
            </a:endParaRPr>
          </a:p>
          <a:p>
            <a:pPr marL="288000" indent="-342900" algn="just">
              <a:spcBef>
                <a:spcPts val="0"/>
              </a:spcBef>
              <a:buFont typeface="Wingdings" panose="05000000000000000000" pitchFamily="2" charset="2"/>
              <a:buChar char="Ø"/>
            </a:pPr>
            <a:endParaRPr lang="en-IN" sz="1400" dirty="0">
              <a:solidFill>
                <a:schemeClr val="tx1"/>
              </a:solidFill>
              <a:latin typeface="Times New Roman" panose="02020603050405020304" pitchFamily="18" charset="0"/>
              <a:cs typeface="Times New Roman" panose="02020603050405020304" pitchFamily="18" charset="0"/>
            </a:endParaRPr>
          </a:p>
          <a:p>
            <a:pPr marL="288000" indent="-342900" algn="just">
              <a:lnSpc>
                <a:spcPct val="150000"/>
              </a:lnSpc>
              <a:spcBef>
                <a:spcPts val="0"/>
              </a:spcBef>
              <a:buFont typeface="Wingdings" panose="05000000000000000000" pitchFamily="2" charset="2"/>
              <a:buChar char="Ø"/>
            </a:pP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26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itle 1"/>
          <p:cNvSpPr>
            <a:spLocks noGrp="1"/>
          </p:cNvSpPr>
          <p:nvPr>
            <p:ph type="ctrTitle"/>
          </p:nvPr>
        </p:nvSpPr>
        <p:spPr>
          <a:xfrm>
            <a:off x="1066800" y="304800"/>
            <a:ext cx="7772400" cy="1470025"/>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r>
              <a:rPr lang="en-US" b="1" dirty="0">
                <a:solidFill>
                  <a:schemeClr val="bg2">
                    <a:lumMod val="10000"/>
                  </a:schemeClr>
                </a:solidFill>
                <a:latin typeface="Times New Roman" panose="02020603050405020304" pitchFamily="18" charset="0"/>
                <a:cs typeface="Times New Roman" panose="02020603050405020304" pitchFamily="18" charset="0"/>
              </a:rPr>
              <a:t>THANK YOU</a:t>
            </a:r>
          </a:p>
        </p:txBody>
      </p:sp>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8"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Content Placeholder 2"/>
          <p:cNvSpPr txBox="1">
            <a:spLocks/>
          </p:cNvSpPr>
          <p:nvPr/>
        </p:nvSpPr>
        <p:spPr>
          <a:xfrm>
            <a:off x="1066800" y="1676400"/>
            <a:ext cx="8229600" cy="4525963"/>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rPr>
              <a:t> </a:t>
            </a:r>
            <a:endParaRPr lang="en-US" sz="3200" baseline="0"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1198379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a:srcRect/>
          <a:stretch>
            <a:fillRect/>
          </a:stretch>
        </p:blipFill>
        <p:spPr bwMode="auto">
          <a:xfrm>
            <a:off x="0" y="13252"/>
            <a:ext cx="9144000" cy="6858000"/>
          </a:xfrm>
          <a:prstGeom prst="rect">
            <a:avLst/>
          </a:prstGeom>
          <a:noFill/>
        </p:spPr>
      </p:pic>
      <p:sp>
        <p:nvSpPr>
          <p:cNvPr id="2" name="Title 1"/>
          <p:cNvSpPr>
            <a:spLocks noGrp="1"/>
          </p:cNvSpPr>
          <p:nvPr>
            <p:ph type="ctrTitle"/>
          </p:nvPr>
        </p:nvSpPr>
        <p:spPr>
          <a:xfrm>
            <a:off x="990600" y="0"/>
            <a:ext cx="8153400" cy="1219200"/>
          </a:xfrm>
        </p:spPr>
        <p:txBody>
          <a:bodyPr>
            <a:normAutofit/>
          </a:bodyPr>
          <a:lstStyle/>
          <a:p>
            <a:r>
              <a:rPr lang="en-US" sz="3200" b="1" dirty="0">
                <a:latin typeface="Times New Roman" panose="02020603050405020304" pitchFamily="18" charset="0"/>
                <a:cs typeface="Times New Roman" panose="02020603050405020304" pitchFamily="18" charset="0"/>
              </a:rPr>
              <a:t>Problem Statement</a:t>
            </a:r>
          </a:p>
        </p:txBody>
      </p:sp>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Subtitle 4"/>
          <p:cNvSpPr>
            <a:spLocks noGrp="1"/>
          </p:cNvSpPr>
          <p:nvPr>
            <p:ph type="subTitle" idx="1"/>
          </p:nvPr>
        </p:nvSpPr>
        <p:spPr>
          <a:xfrm>
            <a:off x="1371600" y="1066800"/>
            <a:ext cx="6400800" cy="4724400"/>
          </a:xfrm>
        </p:spPr>
        <p:txBody>
          <a:bodyPr>
            <a:normAutofit/>
          </a:bodyPr>
          <a:lstStyle/>
          <a:p>
            <a:pPr algn="just">
              <a:lnSpc>
                <a:spcPct val="150000"/>
              </a:lnSpc>
            </a:pPr>
            <a:r>
              <a:rPr lang="en-US" sz="2400" dirty="0">
                <a:solidFill>
                  <a:schemeClr val="tx2">
                    <a:lumMod val="50000"/>
                  </a:schemeClr>
                </a:solidFill>
                <a:latin typeface="Times New Roman" panose="02020603050405020304" pitchFamily="18" charset="0"/>
                <a:cs typeface="Times New Roman" panose="02020603050405020304" pitchFamily="18" charset="0"/>
              </a:rPr>
              <a:t>Detecting objects in  region of interest and changes in  the image of the same scene taken at different times is of widespread interest due to a large number of application in diverse disciplines.</a:t>
            </a:r>
          </a:p>
        </p:txBody>
      </p:sp>
    </p:spTree>
    <p:extLst>
      <p:ext uri="{BB962C8B-B14F-4D97-AF65-F5344CB8AC3E}">
        <p14:creationId xmlns:p14="http://schemas.microsoft.com/office/powerpoint/2010/main" val="1045323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a:srcRect/>
          <a:stretch>
            <a:fillRect/>
          </a:stretch>
        </p:blipFill>
        <p:spPr bwMode="auto">
          <a:xfrm>
            <a:off x="0" y="13252"/>
            <a:ext cx="9144000" cy="6858000"/>
          </a:xfrm>
          <a:prstGeom prst="rect">
            <a:avLst/>
          </a:prstGeom>
          <a:noFill/>
        </p:spPr>
      </p:pic>
      <p:sp>
        <p:nvSpPr>
          <p:cNvPr id="2" name="Title 1"/>
          <p:cNvSpPr>
            <a:spLocks noGrp="1"/>
          </p:cNvSpPr>
          <p:nvPr>
            <p:ph type="ctrTitle"/>
          </p:nvPr>
        </p:nvSpPr>
        <p:spPr>
          <a:xfrm>
            <a:off x="990600" y="0"/>
            <a:ext cx="8153400" cy="1676400"/>
          </a:xfrm>
        </p:spPr>
        <p:txBody>
          <a:bodyPr>
            <a:normAutofit/>
          </a:bodyPr>
          <a:lstStyle/>
          <a:p>
            <a:r>
              <a:rPr lang="en-US" sz="3200" b="1" dirty="0">
                <a:latin typeface="Times New Roman" panose="02020603050405020304" pitchFamily="18" charset="0"/>
                <a:cs typeface="Times New Roman" panose="02020603050405020304" pitchFamily="18" charset="0"/>
              </a:rPr>
              <a:t>Objectives</a:t>
            </a:r>
          </a:p>
        </p:txBody>
      </p:sp>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Subtitle 4"/>
          <p:cNvSpPr>
            <a:spLocks noGrp="1"/>
          </p:cNvSpPr>
          <p:nvPr>
            <p:ph type="subTitle" idx="1"/>
          </p:nvPr>
        </p:nvSpPr>
        <p:spPr>
          <a:xfrm>
            <a:off x="1371600" y="1524000"/>
            <a:ext cx="6400800" cy="4114800"/>
          </a:xfrm>
        </p:spPr>
        <p:txBody>
          <a:bodyPr>
            <a:normAutofit/>
          </a:bodyPr>
          <a:lstStyle/>
          <a:p>
            <a:pPr marL="285750" indent="-285750" algn="l">
              <a:lnSpc>
                <a:spcPct val="150000"/>
              </a:lnSpc>
              <a:buFont typeface="Wingdings" panose="05000000000000000000" pitchFamily="2" charset="2"/>
              <a:buChar char="Ø"/>
            </a:pPr>
            <a:r>
              <a:rPr lang="en-US" sz="1800" b="1" dirty="0">
                <a:solidFill>
                  <a:schemeClr val="tx2">
                    <a:lumMod val="50000"/>
                  </a:schemeClr>
                </a:solidFill>
                <a:latin typeface="Times New Roman" panose="02020603050405020304" pitchFamily="18" charset="0"/>
                <a:cs typeface="Times New Roman" panose="02020603050405020304" pitchFamily="18" charset="0"/>
              </a:rPr>
              <a:t>The objective  of this paper is to present the CNN (</a:t>
            </a:r>
            <a:r>
              <a:rPr lang="en-US" sz="1800" dirty="0">
                <a:latin typeface="Times New Roman" panose="02020603050405020304" pitchFamily="18" charset="0"/>
                <a:cs typeface="Times New Roman" panose="02020603050405020304" pitchFamily="18" charset="0"/>
              </a:rPr>
              <a:t>Convolutional Neural Network) </a:t>
            </a:r>
            <a:r>
              <a:rPr lang="en-US" sz="1800" b="1" dirty="0">
                <a:solidFill>
                  <a:schemeClr val="tx2">
                    <a:lumMod val="50000"/>
                  </a:schemeClr>
                </a:solidFill>
                <a:latin typeface="Times New Roman" panose="02020603050405020304" pitchFamily="18" charset="0"/>
                <a:cs typeface="Times New Roman" panose="02020603050405020304" pitchFamily="18" charset="0"/>
              </a:rPr>
              <a:t>architecture and parameter selection for the detection and classification of objects in aerial images. </a:t>
            </a:r>
          </a:p>
          <a:p>
            <a:pPr marL="285750" indent="-285750" algn="l">
              <a:lnSpc>
                <a:spcPct val="150000"/>
              </a:lnSpc>
              <a:buFont typeface="Wingdings" panose="05000000000000000000" pitchFamily="2" charset="2"/>
              <a:buChar char="Ø"/>
            </a:pPr>
            <a:r>
              <a:rPr lang="en-US" sz="1800" b="1" dirty="0">
                <a:solidFill>
                  <a:schemeClr val="tx2">
                    <a:lumMod val="50000"/>
                  </a:schemeClr>
                </a:solidFill>
                <a:latin typeface="Times New Roman" panose="02020603050405020304" pitchFamily="18" charset="0"/>
                <a:cs typeface="Times New Roman" panose="02020603050405020304" pitchFamily="18" charset="0"/>
              </a:rPr>
              <a:t>Another objective of this project is to demonstrate the successful application of this algorithm on object detection and classification from the video feed taken from airborne platform.</a:t>
            </a:r>
          </a:p>
        </p:txBody>
      </p:sp>
    </p:spTree>
    <p:extLst>
      <p:ext uri="{BB962C8B-B14F-4D97-AF65-F5344CB8AC3E}">
        <p14:creationId xmlns:p14="http://schemas.microsoft.com/office/powerpoint/2010/main" val="188734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3"/>
          <a:srcRect/>
          <a:stretch>
            <a:fillRect/>
          </a:stretch>
        </p:blipFill>
        <p:spPr bwMode="auto">
          <a:xfrm>
            <a:off x="0" y="-76200"/>
            <a:ext cx="9144000" cy="6858000"/>
          </a:xfrm>
          <a:prstGeom prst="rect">
            <a:avLst/>
          </a:prstGeom>
          <a:noFill/>
        </p:spPr>
      </p:pic>
      <p:sp>
        <p:nvSpPr>
          <p:cNvPr id="2" name="Title 1"/>
          <p:cNvSpPr>
            <a:spLocks noGrp="1"/>
          </p:cNvSpPr>
          <p:nvPr>
            <p:ph type="ctrTitle"/>
          </p:nvPr>
        </p:nvSpPr>
        <p:spPr>
          <a:xfrm>
            <a:off x="990600" y="0"/>
            <a:ext cx="8153400" cy="990600"/>
          </a:xfrm>
        </p:spPr>
        <p:txBody>
          <a:bodyPr>
            <a:normAutofit/>
          </a:bodyPr>
          <a:lstStyle/>
          <a:p>
            <a:r>
              <a:rPr lang="en-US" sz="2400" b="1" dirty="0">
                <a:latin typeface="Times New Roman" panose="02020603050405020304" pitchFamily="18" charset="0"/>
                <a:cs typeface="Times New Roman" panose="02020603050405020304" pitchFamily="18" charset="0"/>
              </a:rPr>
              <a:t>Block Diagram</a:t>
            </a:r>
          </a:p>
        </p:txBody>
      </p:sp>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Subtitle 4"/>
          <p:cNvSpPr>
            <a:spLocks noGrp="1"/>
          </p:cNvSpPr>
          <p:nvPr>
            <p:ph type="subTitle" idx="1"/>
          </p:nvPr>
        </p:nvSpPr>
        <p:spPr>
          <a:xfrm>
            <a:off x="1371600" y="990600"/>
            <a:ext cx="6553200" cy="4648200"/>
          </a:xfrm>
        </p:spPr>
        <p:txBody>
          <a:bodyPr>
            <a:normAutofit/>
          </a:bodyPr>
          <a:lstStyle/>
          <a:p>
            <a:pPr algn="just">
              <a:lnSpc>
                <a:spcPct val="150000"/>
              </a:lnSpc>
            </a:pP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1496290" y="2826329"/>
            <a:ext cx="14478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Input</a:t>
            </a:r>
          </a:p>
          <a:p>
            <a:pPr algn="ctr"/>
            <a:r>
              <a:rPr lang="en-US" dirty="0">
                <a:latin typeface="Times New Roman" panose="02020603050405020304" pitchFamily="18" charset="0"/>
                <a:cs typeface="Times New Roman" panose="02020603050405020304" pitchFamily="18" charset="0"/>
              </a:rPr>
              <a:t>video</a:t>
            </a:r>
          </a:p>
        </p:txBody>
      </p:sp>
      <p:sp>
        <p:nvSpPr>
          <p:cNvPr id="7" name="Rectangle 6"/>
          <p:cNvSpPr/>
          <p:nvPr/>
        </p:nvSpPr>
        <p:spPr>
          <a:xfrm>
            <a:off x="3267941" y="2881745"/>
            <a:ext cx="13335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Object Detection</a:t>
            </a:r>
          </a:p>
        </p:txBody>
      </p:sp>
      <p:sp>
        <p:nvSpPr>
          <p:cNvPr id="8" name="Rectangle 7"/>
          <p:cNvSpPr/>
          <p:nvPr/>
        </p:nvSpPr>
        <p:spPr>
          <a:xfrm>
            <a:off x="4953001" y="2860965"/>
            <a:ext cx="1524000" cy="8035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Object Classification</a:t>
            </a:r>
          </a:p>
        </p:txBody>
      </p:sp>
      <p:sp>
        <p:nvSpPr>
          <p:cNvPr id="9" name="Rectangle 8"/>
          <p:cNvSpPr/>
          <p:nvPr/>
        </p:nvSpPr>
        <p:spPr>
          <a:xfrm>
            <a:off x="6681356" y="2881745"/>
            <a:ext cx="1153390" cy="8243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Output</a:t>
            </a:r>
          </a:p>
          <a:p>
            <a:pPr algn="ctr"/>
            <a:r>
              <a:rPr lang="en-US" dirty="0">
                <a:latin typeface="Times New Roman" panose="02020603050405020304" pitchFamily="18" charset="0"/>
                <a:cs typeface="Times New Roman" panose="02020603050405020304" pitchFamily="18" charset="0"/>
              </a:rPr>
              <a:t>File</a:t>
            </a:r>
          </a:p>
        </p:txBody>
      </p:sp>
      <p:cxnSp>
        <p:nvCxnSpPr>
          <p:cNvPr id="11" name="Straight Arrow Connector 10"/>
          <p:cNvCxnSpPr>
            <a:endCxn id="7" idx="1"/>
          </p:cNvCxnSpPr>
          <p:nvPr/>
        </p:nvCxnSpPr>
        <p:spPr>
          <a:xfrm flipV="1">
            <a:off x="2967471" y="3300845"/>
            <a:ext cx="300470" cy="138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endCxn id="8" idx="1"/>
          </p:cNvCxnSpPr>
          <p:nvPr/>
        </p:nvCxnSpPr>
        <p:spPr>
          <a:xfrm flipV="1">
            <a:off x="4648200" y="3262747"/>
            <a:ext cx="304801" cy="13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9" idx="1"/>
          </p:cNvCxnSpPr>
          <p:nvPr/>
        </p:nvCxnSpPr>
        <p:spPr>
          <a:xfrm>
            <a:off x="6477001" y="3262747"/>
            <a:ext cx="204355" cy="31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880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a:srcRect/>
          <a:stretch>
            <a:fillRect/>
          </a:stretch>
        </p:blipFill>
        <p:spPr bwMode="auto">
          <a:xfrm>
            <a:off x="-17669" y="0"/>
            <a:ext cx="9161669" cy="6871252"/>
          </a:xfrm>
          <a:prstGeom prst="rect">
            <a:avLst/>
          </a:prstGeom>
          <a:noFill/>
        </p:spPr>
      </p:pic>
      <p:sp>
        <p:nvSpPr>
          <p:cNvPr id="2" name="Title 1"/>
          <p:cNvSpPr>
            <a:spLocks noGrp="1"/>
          </p:cNvSpPr>
          <p:nvPr>
            <p:ph type="ctrTitle"/>
          </p:nvPr>
        </p:nvSpPr>
        <p:spPr>
          <a:xfrm>
            <a:off x="990600" y="0"/>
            <a:ext cx="8153400" cy="1066800"/>
          </a:xfrm>
        </p:spPr>
        <p:txBody>
          <a:bodyPr>
            <a:noAutofit/>
          </a:bodyPr>
          <a:lstStyle/>
          <a:p>
            <a:r>
              <a:rPr lang="en-US" sz="2400" b="1" dirty="0">
                <a:latin typeface="Times New Roman" panose="02020603050405020304" pitchFamily="18" charset="0"/>
                <a:cs typeface="Times New Roman" panose="02020603050405020304" pitchFamily="18" charset="0"/>
              </a:rPr>
              <a:t>Input</a:t>
            </a:r>
          </a:p>
        </p:txBody>
      </p:sp>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Subtitle 4"/>
          <p:cNvSpPr>
            <a:spLocks noGrp="1"/>
          </p:cNvSpPr>
          <p:nvPr>
            <p:ph type="subTitle" idx="1"/>
          </p:nvPr>
        </p:nvSpPr>
        <p:spPr>
          <a:xfrm>
            <a:off x="1371600" y="914400"/>
            <a:ext cx="6400800" cy="4724400"/>
          </a:xfrm>
        </p:spPr>
        <p:txBody>
          <a:bodyPr>
            <a:normAutofit/>
          </a:bodyPr>
          <a:lstStyle/>
          <a:p>
            <a:pPr marL="342900" indent="-342900" algn="l">
              <a:buFont typeface="Arial" panose="020B0604020202020204" pitchFamily="34" charset="0"/>
              <a:buChar char="•"/>
            </a:pP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Video stream/file</a:t>
            </a:r>
          </a:p>
          <a:p>
            <a:pPr marL="342900" indent="-342900" algn="l">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Framework: </a:t>
            </a:r>
            <a:r>
              <a:rPr lang="en-US" sz="2400" dirty="0" err="1">
                <a:solidFill>
                  <a:schemeClr val="tx1"/>
                </a:solidFill>
                <a:latin typeface="Times New Roman" panose="02020603050405020304" pitchFamily="18" charset="0"/>
                <a:cs typeface="Times New Roman" panose="02020603050405020304" pitchFamily="18" charset="0"/>
              </a:rPr>
              <a:t>Tkinter</a:t>
            </a:r>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279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a:srcRect/>
          <a:stretch>
            <a:fillRect/>
          </a:stretch>
        </p:blipFill>
        <p:spPr bwMode="auto">
          <a:xfrm>
            <a:off x="0" y="-76200"/>
            <a:ext cx="9144000" cy="6858000"/>
          </a:xfrm>
          <a:prstGeom prst="rect">
            <a:avLst/>
          </a:prstGeom>
          <a:noFill/>
        </p:spPr>
      </p:pic>
      <p:sp>
        <p:nvSpPr>
          <p:cNvPr id="2" name="Title 1"/>
          <p:cNvSpPr>
            <a:spLocks noGrp="1"/>
          </p:cNvSpPr>
          <p:nvPr>
            <p:ph type="ctrTitle"/>
          </p:nvPr>
        </p:nvSpPr>
        <p:spPr>
          <a:xfrm>
            <a:off x="990600" y="0"/>
            <a:ext cx="8153400" cy="1524000"/>
          </a:xfrm>
        </p:spPr>
        <p:txBody>
          <a:bodyPr>
            <a:noAutofit/>
          </a:bodyPr>
          <a:lstStyle/>
          <a:p>
            <a:r>
              <a:rPr lang="en-US" sz="2400" b="1" dirty="0">
                <a:latin typeface="Times New Roman" panose="02020603050405020304" pitchFamily="18" charset="0"/>
                <a:cs typeface="Times New Roman" panose="02020603050405020304" pitchFamily="18" charset="0"/>
              </a:rPr>
              <a:t>Object detection and classification</a:t>
            </a:r>
          </a:p>
        </p:txBody>
      </p:sp>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Subtitle 4"/>
          <p:cNvSpPr>
            <a:spLocks noGrp="1"/>
          </p:cNvSpPr>
          <p:nvPr>
            <p:ph type="subTitle" idx="1"/>
          </p:nvPr>
        </p:nvSpPr>
        <p:spPr>
          <a:xfrm>
            <a:off x="1371600" y="1524000"/>
            <a:ext cx="6400800" cy="4114800"/>
          </a:xfrm>
        </p:spPr>
        <p:txBody>
          <a:bodyPr>
            <a:normAutofit/>
          </a:bodyPr>
          <a:lstStyle/>
          <a:p>
            <a:pPr lvl="1"/>
            <a:r>
              <a:rPr lang="en-US" sz="2000" dirty="0">
                <a:solidFill>
                  <a:schemeClr val="tx1"/>
                </a:solidFill>
                <a:latin typeface="Times New Roman" panose="02020603050405020304" pitchFamily="18" charset="0"/>
                <a:cs typeface="Times New Roman" panose="02020603050405020304" pitchFamily="18" charset="0"/>
              </a:rPr>
              <a:t>YOLO Architecture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2133600"/>
            <a:ext cx="6400799" cy="3276600"/>
          </a:xfrm>
          <a:prstGeom prst="rect">
            <a:avLst/>
          </a:prstGeom>
        </p:spPr>
      </p:pic>
    </p:spTree>
    <p:extLst>
      <p:ext uri="{BB962C8B-B14F-4D97-AF65-F5344CB8AC3E}">
        <p14:creationId xmlns:p14="http://schemas.microsoft.com/office/powerpoint/2010/main" val="922709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itle 1"/>
          <p:cNvSpPr>
            <a:spLocks noGrp="1"/>
          </p:cNvSpPr>
          <p:nvPr>
            <p:ph type="ctrTitle"/>
          </p:nvPr>
        </p:nvSpPr>
        <p:spPr>
          <a:xfrm>
            <a:off x="990600" y="0"/>
            <a:ext cx="8153400" cy="838200"/>
          </a:xfrm>
        </p:spPr>
        <p:txBody>
          <a:bodyPr>
            <a:noAutofit/>
          </a:bodyPr>
          <a:lstStyle/>
          <a:p>
            <a:r>
              <a:rPr lang="en-US" sz="2800" b="1" dirty="0">
                <a:latin typeface="Times New Roman" panose="02020603050405020304" pitchFamily="18" charset="0"/>
                <a:cs typeface="Times New Roman" panose="02020603050405020304" pitchFamily="18" charset="0"/>
              </a:rPr>
              <a:t>Algorithm </a:t>
            </a:r>
          </a:p>
        </p:txBody>
      </p:sp>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Subtitle 4"/>
          <p:cNvSpPr>
            <a:spLocks noGrp="1"/>
          </p:cNvSpPr>
          <p:nvPr>
            <p:ph type="subTitle" idx="1"/>
          </p:nvPr>
        </p:nvSpPr>
        <p:spPr>
          <a:xfrm>
            <a:off x="1371600" y="1524000"/>
            <a:ext cx="6400800" cy="4114800"/>
          </a:xfrm>
        </p:spPr>
        <p:txBody>
          <a:bodyPr>
            <a:normAutofit/>
          </a:bodyPr>
          <a:lstStyle/>
          <a:p>
            <a:pPr marL="285750" indent="-285750" algn="l">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YOLO (You Only Look Once), is a network for object detection. The object detection task consists in determining the location on the image where certain objects are present, as well as classifying those objects.</a:t>
            </a:r>
          </a:p>
          <a:p>
            <a:pPr marL="285750" indent="-285750" algn="l">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The input image is divided into an </a:t>
            </a:r>
            <a:r>
              <a:rPr lang="en-US" sz="1900" i="1" dirty="0">
                <a:latin typeface="Times New Roman" panose="02020603050405020304" pitchFamily="18" charset="0"/>
                <a:cs typeface="Times New Roman" panose="02020603050405020304" pitchFamily="18" charset="0"/>
              </a:rPr>
              <a:t>S x S</a:t>
            </a:r>
            <a:r>
              <a:rPr lang="en-US" sz="1900" dirty="0">
                <a:latin typeface="Times New Roman" panose="02020603050405020304" pitchFamily="18" charset="0"/>
                <a:cs typeface="Times New Roman" panose="02020603050405020304" pitchFamily="18" charset="0"/>
              </a:rPr>
              <a:t> grid of cells. For each object that is present on the image, one grid cell is said to be “responsible” for predicting it. That is the cell where the center of the object falls into.</a:t>
            </a:r>
          </a:p>
          <a:p>
            <a:pPr marL="285750" indent="-285750" algn="l">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Each grid cell predicts </a:t>
            </a:r>
            <a:r>
              <a:rPr lang="en-US" sz="1900" i="1" dirty="0">
                <a:latin typeface="Times New Roman" panose="02020603050405020304" pitchFamily="18" charset="0"/>
                <a:cs typeface="Times New Roman" panose="02020603050405020304" pitchFamily="18" charset="0"/>
              </a:rPr>
              <a:t>B</a:t>
            </a:r>
            <a:r>
              <a:rPr lang="en-US" sz="1900" dirty="0">
                <a:latin typeface="Times New Roman" panose="02020603050405020304" pitchFamily="18" charset="0"/>
                <a:cs typeface="Times New Roman" panose="02020603050405020304" pitchFamily="18" charset="0"/>
              </a:rPr>
              <a:t> bounding boxes as well as </a:t>
            </a:r>
            <a:r>
              <a:rPr lang="en-US" sz="1900" i="1" dirty="0">
                <a:latin typeface="Times New Roman" panose="02020603050405020304" pitchFamily="18" charset="0"/>
                <a:cs typeface="Times New Roman" panose="02020603050405020304" pitchFamily="18" charset="0"/>
              </a:rPr>
              <a:t>C</a:t>
            </a:r>
            <a:r>
              <a:rPr lang="en-US" sz="1900" dirty="0">
                <a:latin typeface="Times New Roman" panose="02020603050405020304" pitchFamily="18" charset="0"/>
                <a:cs typeface="Times New Roman" panose="02020603050405020304" pitchFamily="18" charset="0"/>
              </a:rPr>
              <a:t> class probabilities. The bounding box prediction has 5 components: </a:t>
            </a:r>
            <a:r>
              <a:rPr lang="en-US" sz="1900" i="1" dirty="0">
                <a:latin typeface="Times New Roman" panose="02020603050405020304" pitchFamily="18" charset="0"/>
                <a:cs typeface="Times New Roman" panose="02020603050405020304" pitchFamily="18" charset="0"/>
              </a:rPr>
              <a:t>(x, y, w, h, confidence)</a:t>
            </a:r>
            <a:r>
              <a:rPr lang="en-US" sz="1900" dirty="0">
                <a:latin typeface="Times New Roman" panose="02020603050405020304" pitchFamily="18" charset="0"/>
                <a:cs typeface="Times New Roman" panose="02020603050405020304" pitchFamily="18" charset="0"/>
              </a:rPr>
              <a:t>. The </a:t>
            </a:r>
            <a:r>
              <a:rPr lang="en-US" sz="1900" i="1" dirty="0">
                <a:latin typeface="Times New Roman" panose="02020603050405020304" pitchFamily="18" charset="0"/>
                <a:cs typeface="Times New Roman" panose="02020603050405020304" pitchFamily="18" charset="0"/>
              </a:rPr>
              <a:t>(x, y)</a:t>
            </a:r>
            <a:r>
              <a:rPr lang="en-US" sz="1900" dirty="0">
                <a:latin typeface="Times New Roman" panose="02020603050405020304" pitchFamily="18" charset="0"/>
                <a:cs typeface="Times New Roman" panose="02020603050405020304" pitchFamily="18" charset="0"/>
              </a:rPr>
              <a:t> coordinates represent the center of the box, relative to the grid cell location.</a:t>
            </a: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algn="l"/>
            <a:endParaRPr lang="en-US" sz="1900" dirty="0">
              <a:latin typeface="Times New Roman" panose="02020603050405020304" pitchFamily="18" charset="0"/>
              <a:cs typeface="Times New Roman" panose="02020603050405020304" pitchFamily="18" charset="0"/>
            </a:endParaRPr>
          </a:p>
          <a:p>
            <a:pPr algn="l"/>
            <a:endParaRPr lang="en-US" sz="1900" dirty="0">
              <a:solidFill>
                <a:schemeClr val="tx1"/>
              </a:solidFill>
              <a:latin typeface="Times New Roman" panose="02020603050405020304" pitchFamily="18" charset="0"/>
              <a:cs typeface="Times New Roman" panose="02020603050405020304" pitchFamily="18" charset="0"/>
            </a:endParaRPr>
          </a:p>
          <a:p>
            <a:pPr algn="l"/>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769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itle 1"/>
          <p:cNvSpPr>
            <a:spLocks noGrp="1"/>
          </p:cNvSpPr>
          <p:nvPr>
            <p:ph type="ctrTitle"/>
          </p:nvPr>
        </p:nvSpPr>
        <p:spPr>
          <a:xfrm>
            <a:off x="990600" y="0"/>
            <a:ext cx="8153400" cy="838200"/>
          </a:xfrm>
        </p:spPr>
        <p:txBody>
          <a:bodyPr>
            <a:noAutofit/>
          </a:bodyPr>
          <a:lstStyle/>
          <a:p>
            <a:r>
              <a:rPr lang="en-US" sz="2800" b="1" dirty="0">
                <a:latin typeface="Times New Roman" panose="02020603050405020304" pitchFamily="18" charset="0"/>
                <a:cs typeface="Times New Roman" panose="02020603050405020304" pitchFamily="18" charset="0"/>
              </a:rPr>
              <a:t>Algorithm </a:t>
            </a:r>
          </a:p>
        </p:txBody>
      </p:sp>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mc:AlternateContent xmlns:mc="http://schemas.openxmlformats.org/markup-compatibility/2006">
        <mc:Choice xmlns:a14="http://schemas.microsoft.com/office/drawing/2010/main" Requires="a14">
          <p:sp>
            <p:nvSpPr>
              <p:cNvPr id="5" name="Subtitle 4"/>
              <p:cNvSpPr>
                <a:spLocks noGrp="1"/>
              </p:cNvSpPr>
              <p:nvPr>
                <p:ph type="subTitle" idx="1"/>
              </p:nvPr>
            </p:nvSpPr>
            <p:spPr>
              <a:xfrm>
                <a:off x="1371600" y="1524000"/>
                <a:ext cx="6400800" cy="4114800"/>
              </a:xfrm>
            </p:spPr>
            <p:txBody>
              <a:bodyPr>
                <a:normAutofit lnSpcReduction="10000"/>
              </a:bodyPr>
              <a:lstStyle/>
              <a:p>
                <a:pPr marL="285750" indent="-285750" algn="l">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Some loss is occurred during the training phase the loss function is implemented using the function.</a:t>
                </a:r>
              </a:p>
              <a:p>
                <a:pPr algn="l"/>
                <a:r>
                  <a:rPr lang="en-US" sz="1800" dirty="0">
                    <a:latin typeface="Times New Roman" panose="02020603050405020304" pitchFamily="18" charset="0"/>
                    <a:cs typeface="Times New Roman" panose="02020603050405020304" pitchFamily="18" charset="0"/>
                  </a:rPr>
                  <a:t>	</a:t>
                </a:r>
                <a14:m>
                  <m:oMath xmlns:m="http://schemas.openxmlformats.org/officeDocument/2006/math">
                    <m:r>
                      <m:rPr>
                        <m:nor/>
                      </m:rPr>
                      <a:rPr lang="el-GR" sz="1800" b="1" dirty="0"/>
                      <m:t>λ</m:t>
                    </m:r>
                    <m:r>
                      <a:rPr lang="en-US" sz="1800" b="0" i="1" smtClean="0">
                        <a:latin typeface="Cambria Math" panose="02040503050406030204" pitchFamily="18" charset="0"/>
                        <a:cs typeface="Times New Roman" panose="02020603050405020304" pitchFamily="18" charset="0"/>
                      </a:rPr>
                      <m:t>𝑐𝑜𝑜𝑟</m:t>
                    </m:r>
                    <m:nary>
                      <m:naryPr>
                        <m:chr m:val="∑"/>
                        <m:ctrlPr>
                          <a:rPr lang="en-US" sz="1800" b="0" i="1" smtClean="0">
                            <a:latin typeface="Cambria Math" panose="02040503050406030204" pitchFamily="18" charset="0"/>
                            <a:cs typeface="Times New Roman" panose="02020603050405020304" pitchFamily="18" charset="0"/>
                          </a:rPr>
                        </m:ctrlPr>
                      </m:naryPr>
                      <m:sub>
                        <m:r>
                          <m:rPr>
                            <m:brk m:alnAt="23"/>
                          </m:rPr>
                          <a:rPr lang="en-US" sz="1800" b="0" i="1" smtClean="0">
                            <a:latin typeface="Cambria Math" panose="02040503050406030204" pitchFamily="18" charset="0"/>
                            <a:cs typeface="Times New Roman" panose="02020603050405020304" pitchFamily="18" charset="0"/>
                          </a:rPr>
                          <m:t>𝑖</m:t>
                        </m:r>
                        <m:r>
                          <a:rPr lang="en-US" sz="1800" b="0" i="1" smtClean="0">
                            <a:latin typeface="Cambria Math" panose="02040503050406030204" pitchFamily="18" charset="0"/>
                            <a:cs typeface="Times New Roman" panose="02020603050405020304" pitchFamily="18" charset="0"/>
                          </a:rPr>
                          <m:t>=0</m:t>
                        </m:r>
                      </m:sub>
                      <m:sup>
                        <m:r>
                          <a:rPr lang="en-US" sz="1800" b="0" i="1" smtClean="0">
                            <a:latin typeface="Cambria Math" panose="02040503050406030204" pitchFamily="18" charset="0"/>
                            <a:cs typeface="Times New Roman" panose="02020603050405020304" pitchFamily="18" charset="0"/>
                          </a:rPr>
                          <m:t>𝑠</m:t>
                        </m:r>
                        <m:r>
                          <a:rPr lang="en-US" sz="1800" b="0" i="1" smtClean="0">
                            <a:latin typeface="Cambria Math" panose="02040503050406030204" pitchFamily="18" charset="0"/>
                            <a:cs typeface="Times New Roman" panose="02020603050405020304" pitchFamily="18" charset="0"/>
                          </a:rPr>
                          <m:t>2</m:t>
                        </m:r>
                      </m:sup>
                      <m:e>
                        <m:nary>
                          <m:naryPr>
                            <m:chr m:val="∑"/>
                            <m:ctrlPr>
                              <a:rPr lang="en-US" sz="1800" b="0" i="1" smtClean="0">
                                <a:latin typeface="Cambria Math" panose="02040503050406030204" pitchFamily="18" charset="0"/>
                                <a:cs typeface="Times New Roman" panose="02020603050405020304" pitchFamily="18" charset="0"/>
                              </a:rPr>
                            </m:ctrlPr>
                          </m:naryPr>
                          <m:sub>
                            <m:r>
                              <m:rPr>
                                <m:brk m:alnAt="23"/>
                              </m:rPr>
                              <a:rPr lang="en-US" sz="1800" b="0" i="1" smtClean="0">
                                <a:latin typeface="Cambria Math" panose="02040503050406030204" pitchFamily="18" charset="0"/>
                                <a:cs typeface="Times New Roman" panose="02020603050405020304" pitchFamily="18" charset="0"/>
                              </a:rPr>
                              <m:t>𝑗</m:t>
                            </m:r>
                            <m:r>
                              <a:rPr lang="en-US" sz="1800" b="0" i="1" smtClean="0">
                                <a:latin typeface="Cambria Math" panose="02040503050406030204" pitchFamily="18" charset="0"/>
                                <a:cs typeface="Times New Roman" panose="02020603050405020304" pitchFamily="18" charset="0"/>
                              </a:rPr>
                              <m:t>=0</m:t>
                            </m:r>
                          </m:sub>
                          <m:sup>
                            <m:r>
                              <a:rPr lang="en-US" sz="1800" b="0" i="1" smtClean="0">
                                <a:latin typeface="Cambria Math" panose="02040503050406030204" pitchFamily="18" charset="0"/>
                                <a:cs typeface="Times New Roman" panose="02020603050405020304" pitchFamily="18" charset="0"/>
                              </a:rPr>
                              <m:t>𝐵</m:t>
                            </m:r>
                          </m:sup>
                          <m:e>
                            <m:eqArr>
                              <m:eqArrPr>
                                <m:ctrlPr>
                                  <a:rPr lang="en-US" sz="1800" b="0" i="1" smtClean="0">
                                    <a:latin typeface="Cambria Math" panose="02040503050406030204" pitchFamily="18" charset="0"/>
                                    <a:cs typeface="Times New Roman" panose="02020603050405020304" pitchFamily="18" charset="0"/>
                                  </a:rPr>
                                </m:ctrlPr>
                              </m:eqArrPr>
                              <m:e>
                                <m:sSubSup>
                                  <m:sSubSupPr>
                                    <m:ctrlPr>
                                      <a:rPr lang="en-US" sz="1800" b="0" i="1" smtClean="0">
                                        <a:latin typeface="Cambria Math" panose="02040503050406030204" pitchFamily="18" charset="0"/>
                                        <a:cs typeface="Times New Roman" panose="02020603050405020304" pitchFamily="18" charset="0"/>
                                      </a:rPr>
                                    </m:ctrlPr>
                                  </m:sSubSupPr>
                                  <m:e>
                                    <m:r>
                                      <a:rPr lang="en-US" sz="1800" b="0" i="1" smtClean="0">
                                        <a:latin typeface="Cambria Math" panose="02040503050406030204" pitchFamily="18" charset="0"/>
                                        <a:cs typeface="Times New Roman" panose="02020603050405020304" pitchFamily="18" charset="0"/>
                                      </a:rPr>
                                      <m:t>1</m:t>
                                    </m:r>
                                  </m:e>
                                  <m:sub>
                                    <m:r>
                                      <a:rPr lang="en-US" sz="1800" b="0" i="1" smtClean="0">
                                        <a:latin typeface="Cambria Math" panose="02040503050406030204" pitchFamily="18" charset="0"/>
                                        <a:cs typeface="Times New Roman" panose="02020603050405020304" pitchFamily="18" charset="0"/>
                                      </a:rPr>
                                      <m:t>𝑖𝑗</m:t>
                                    </m:r>
                                  </m:sub>
                                  <m:sup>
                                    <m:r>
                                      <a:rPr lang="en-US" sz="1800" b="0" i="1" smtClean="0">
                                        <a:latin typeface="Cambria Math" panose="02040503050406030204" pitchFamily="18" charset="0"/>
                                        <a:cs typeface="Times New Roman" panose="02020603050405020304" pitchFamily="18" charset="0"/>
                                      </a:rPr>
                                      <m:t>𝑜𝑏𝑗</m:t>
                                    </m:r>
                                  </m:sup>
                                </m:sSubSup>
                                <m:d>
                                  <m:dPr>
                                    <m:ctrlPr>
                                      <a:rPr lang="en-US" sz="1800" b="0" i="1" smtClean="0">
                                        <a:latin typeface="Cambria Math" panose="02040503050406030204" pitchFamily="18" charset="0"/>
                                        <a:cs typeface="Times New Roman" panose="02020603050405020304" pitchFamily="18" charset="0"/>
                                      </a:rPr>
                                    </m:ctrlPr>
                                  </m:dPr>
                                  <m:e>
                                    <m:rad>
                                      <m:radPr>
                                        <m:degHide m:val="on"/>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𝑤</m:t>
                                            </m:r>
                                          </m:e>
                                          <m:sub>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𝑖</m:t>
                                            </m:r>
                                          </m:sub>
                                        </m:sSub>
                                      </m:e>
                                    </m:rad>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radPr>
                                      <m:deg/>
                                      <m:e>
                                        <m:sSubSup>
                                          <m:sSubSup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𝑤</m:t>
                                            </m:r>
                                          </m:e>
                                          <m:sub>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𝑖</m:t>
                                            </m:r>
                                          </m:sub>
                                          <m:sup>
                                            <m:sSup>
                                              <m:sSup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e>
                                              <m:sup/>
                                            </m:sSup>
                                          </m:sup>
                                        </m:sSubSup>
                                      </m:e>
                                    </m:rad>
                                  </m:e>
                                </m:d>
                                <m:r>
                                  <a:rPr lang="en-US" sz="1800" b="0" i="1" smtClean="0">
                                    <a:latin typeface="Cambria Math" panose="02040503050406030204" pitchFamily="18" charset="0"/>
                                    <a:cs typeface="Times New Roman" panose="02020603050405020304" pitchFamily="18" charset="0"/>
                                  </a:rPr>
                                  <m:t>^2+</m:t>
                                </m:r>
                                <m:d>
                                  <m:dPr>
                                    <m:ctrlPr>
                                      <a:rPr lang="en-US" sz="1800" b="0" i="1" smtClean="0">
                                        <a:latin typeface="Cambria Math" panose="02040503050406030204" pitchFamily="18" charset="0"/>
                                        <a:cs typeface="Times New Roman" panose="02020603050405020304" pitchFamily="18" charset="0"/>
                                      </a:rPr>
                                    </m:ctrlPr>
                                  </m:dPr>
                                  <m:e>
                                    <m:rad>
                                      <m:radPr>
                                        <m:degHide m:val="on"/>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h</m:t>
                                            </m:r>
                                          </m:e>
                                          <m:sub>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𝑖</m:t>
                                            </m:r>
                                          </m:sub>
                                        </m:sSub>
                                      </m:e>
                                    </m:rad>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ad>
                                      <m:radPr>
                                        <m:degHide m:val="on"/>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radPr>
                                      <m:deg/>
                                      <m:e>
                                        <m:sSubSup>
                                          <m:sSubSup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h</m:t>
                                            </m:r>
                                          </m:e>
                                          <m:sub>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𝑖</m:t>
                                            </m:r>
                                          </m:sub>
                                          <m:sup>
                                            <m:sSup>
                                              <m:sSup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e>
                                              <m:sup/>
                                            </m:sSup>
                                          </m:sup>
                                        </m:sSubSup>
                                      </m:e>
                                    </m:rad>
                                  </m:e>
                                </m:d>
                                <m:r>
                                  <a:rPr lang="en-US" sz="1800" b="0" i="1" smtClean="0">
                                    <a:latin typeface="Cambria Math" panose="02040503050406030204" pitchFamily="18" charset="0"/>
                                    <a:cs typeface="Times New Roman" panose="02020603050405020304" pitchFamily="18" charset="0"/>
                                  </a:rPr>
                                  <m:t>^2</m:t>
                                </m:r>
                              </m:e>
                              <m:e/>
                            </m:eqArr>
                          </m:e>
                        </m:nary>
                      </m:e>
                    </m:nary>
                  </m:oMath>
                </a14:m>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algn="l"/>
                <a:r>
                  <a:rPr lang="en-US" sz="1900" dirty="0">
                    <a:latin typeface="Times New Roman" panose="02020603050405020304" pitchFamily="18" charset="0"/>
                    <a:cs typeface="Times New Roman" panose="02020603050405020304" pitchFamily="18" charset="0"/>
                  </a:rPr>
                  <a:t>Where: </a:t>
                </a:r>
                <a:r>
                  <a:rPr lang="en-US" sz="1900" dirty="0" err="1">
                    <a:latin typeface="Times New Roman" panose="02020603050405020304" pitchFamily="18" charset="0"/>
                    <a:cs typeface="Times New Roman" panose="02020603050405020304" pitchFamily="18" charset="0"/>
                  </a:rPr>
                  <a:t>wi</a:t>
                </a:r>
                <a:r>
                  <a:rPr lang="en-US" sz="1900" dirty="0">
                    <a:latin typeface="Times New Roman" panose="02020603050405020304" pitchFamily="18" charset="0"/>
                    <a:cs typeface="Times New Roman" panose="02020603050405020304" pitchFamily="18" charset="0"/>
                  </a:rPr>
                  <a:t> is the width of the bounding box</a:t>
                </a:r>
                <a14:m>
                  <m:oMath xmlns:m="http://schemas.openxmlformats.org/officeDocument/2006/math">
                    <a:fld id="{825F15A7-03F4-43D7-82C5-3E23DA2F108C}" type="mathplaceholder">
                      <a:rPr lang="en-US" sz="1900" i="1" smtClean="0">
                        <a:latin typeface="Cambria Math" panose="02040503050406030204" pitchFamily="18" charset="0"/>
                        <a:cs typeface="Times New Roman" panose="02020603050405020304" pitchFamily="18" charset="0"/>
                      </a:rPr>
                      <a:t>Type equation here.</a:t>
                    </a:fld>
                  </m:oMath>
                </a14:m>
                <a:endParaRPr lang="en-US" sz="1900" dirty="0">
                  <a:latin typeface="Times New Roman" panose="02020603050405020304" pitchFamily="18" charset="0"/>
                  <a:cs typeface="Times New Roman" panose="02020603050405020304" pitchFamily="18" charset="0"/>
                </a:endParaRPr>
              </a:p>
              <a:p>
                <a:pPr algn="l"/>
                <a:r>
                  <a:rPr lang="en-US" sz="1900" dirty="0">
                    <a:latin typeface="Times New Roman" panose="02020603050405020304" pitchFamily="18" charset="0"/>
                    <a:cs typeface="Times New Roman" panose="02020603050405020304" pitchFamily="18" charset="0"/>
                  </a:rPr>
                  <a:t>	hi is the height of the bounding box</a:t>
                </a:r>
              </a:p>
              <a:p>
                <a:pPr algn="l"/>
                <a:r>
                  <a:rPr lang="en-US" sz="19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1900" i="1" smtClean="0">
                            <a:latin typeface="Cambria Math" panose="02040503050406030204" pitchFamily="18" charset="0"/>
                            <a:cs typeface="Times New Roman" panose="02020603050405020304" pitchFamily="18" charset="0"/>
                          </a:rPr>
                        </m:ctrlPr>
                      </m:sSubSupPr>
                      <m:e>
                        <m:r>
                          <a:rPr lang="en-US" sz="1900" b="0" i="1" smtClean="0">
                            <a:latin typeface="Cambria Math" panose="02040503050406030204" pitchFamily="18" charset="0"/>
                            <a:cs typeface="Times New Roman" panose="02020603050405020304" pitchFamily="18" charset="0"/>
                          </a:rPr>
                          <m:t>1</m:t>
                        </m:r>
                      </m:e>
                      <m:sub>
                        <m:r>
                          <a:rPr lang="en-US" sz="1900" b="0" i="1" smtClean="0">
                            <a:latin typeface="Cambria Math" panose="02040503050406030204" pitchFamily="18" charset="0"/>
                            <a:cs typeface="Times New Roman" panose="02020603050405020304" pitchFamily="18" charset="0"/>
                          </a:rPr>
                          <m:t>𝑖𝑗</m:t>
                        </m:r>
                      </m:sub>
                      <m:sup>
                        <m:r>
                          <a:rPr lang="en-US" sz="1900" b="0" i="1" smtClean="0">
                            <a:latin typeface="Cambria Math" panose="02040503050406030204" pitchFamily="18" charset="0"/>
                            <a:cs typeface="Times New Roman" panose="02020603050405020304" pitchFamily="18" charset="0"/>
                          </a:rPr>
                          <m:t>𝑜𝑏𝑗</m:t>
                        </m:r>
                      </m:sup>
                    </m:sSubSup>
                    <m:r>
                      <a:rPr lang="en-US" sz="1900" b="0" i="1" smtClean="0">
                        <a:latin typeface="Cambria Math" panose="02040503050406030204" pitchFamily="18" charset="0"/>
                        <a:cs typeface="Times New Roman" panose="02020603050405020304" pitchFamily="18" charset="0"/>
                      </a:rPr>
                      <m:t> </m:t>
                    </m:r>
                  </m:oMath>
                </a14:m>
                <a:r>
                  <a:rPr lang="en-US" sz="1900" dirty="0">
                    <a:latin typeface="Times New Roman" panose="02020603050405020304" pitchFamily="18" charset="0"/>
                    <a:cs typeface="Times New Roman" panose="02020603050405020304" pitchFamily="18" charset="0"/>
                  </a:rPr>
                  <a:t>   is the function that counts if the j bounding box 	predictor in cell I is responsible for the prediction of 	the object.	</a:t>
                </a: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algn="l"/>
                <a:endParaRPr lang="en-US" sz="1900" dirty="0">
                  <a:latin typeface="Times New Roman" panose="02020603050405020304" pitchFamily="18" charset="0"/>
                  <a:cs typeface="Times New Roman" panose="02020603050405020304" pitchFamily="18" charset="0"/>
                </a:endParaRPr>
              </a:p>
              <a:p>
                <a:pPr algn="l"/>
                <a:endParaRPr lang="en-US" sz="1900" dirty="0">
                  <a:solidFill>
                    <a:schemeClr val="tx1"/>
                  </a:solidFill>
                  <a:latin typeface="Times New Roman" panose="02020603050405020304" pitchFamily="18" charset="0"/>
                  <a:cs typeface="Times New Roman" panose="02020603050405020304" pitchFamily="18" charset="0"/>
                </a:endParaRPr>
              </a:p>
              <a:p>
                <a:pPr algn="l"/>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2000" dirty="0">
                  <a:solidFill>
                    <a:schemeClr val="tx1"/>
                  </a:solidFill>
                  <a:latin typeface="Times New Roman" panose="02020603050405020304" pitchFamily="18" charset="0"/>
                  <a:cs typeface="Times New Roman" panose="02020603050405020304" pitchFamily="18" charset="0"/>
                </a:endParaRPr>
              </a:p>
            </p:txBody>
          </p:sp>
        </mc:Choice>
        <mc:Fallback>
          <p:sp>
            <p:nvSpPr>
              <p:cNvPr id="5" name="Subtitle 4"/>
              <p:cNvSpPr>
                <a:spLocks noGrp="1" noRot="1" noChangeAspect="1" noMove="1" noResize="1" noEditPoints="1" noAdjustHandles="1" noChangeArrowheads="1" noChangeShapeType="1" noTextEdit="1"/>
              </p:cNvSpPr>
              <p:nvPr>
                <p:ph type="subTitle" idx="1"/>
              </p:nvPr>
            </p:nvSpPr>
            <p:spPr>
              <a:xfrm>
                <a:off x="1371600" y="1524000"/>
                <a:ext cx="6400800" cy="4114800"/>
              </a:xfrm>
              <a:blipFill>
                <a:blip r:embed="rId3"/>
                <a:stretch>
                  <a:fillRect l="-857" t="-1333" r="-1238"/>
                </a:stretch>
              </a:blipFill>
            </p:spPr>
            <p:txBody>
              <a:bodyPr/>
              <a:lstStyle/>
              <a:p>
                <a:r>
                  <a:rPr lang="en-IN">
                    <a:noFill/>
                  </a:rPr>
                  <a:t> </a:t>
                </a:r>
              </a:p>
            </p:txBody>
          </p:sp>
        </mc:Fallback>
      </mc:AlternateContent>
    </p:spTree>
    <p:extLst>
      <p:ext uri="{BB962C8B-B14F-4D97-AF65-F5344CB8AC3E}">
        <p14:creationId xmlns:p14="http://schemas.microsoft.com/office/powerpoint/2010/main" val="1777056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 name="Title 1"/>
          <p:cNvSpPr>
            <a:spLocks noGrp="1"/>
          </p:cNvSpPr>
          <p:nvPr>
            <p:ph type="ctrTitle"/>
          </p:nvPr>
        </p:nvSpPr>
        <p:spPr>
          <a:xfrm>
            <a:off x="990600" y="0"/>
            <a:ext cx="8153400" cy="838200"/>
          </a:xfrm>
        </p:spPr>
        <p:txBody>
          <a:bodyPr>
            <a:noAutofit/>
          </a:bodyPr>
          <a:lstStyle/>
          <a:p>
            <a:r>
              <a:rPr lang="en-US" sz="2800" b="1" dirty="0">
                <a:latin typeface="Times New Roman" panose="02020603050405020304" pitchFamily="18" charset="0"/>
                <a:cs typeface="Times New Roman" panose="02020603050405020304" pitchFamily="18" charset="0"/>
              </a:rPr>
              <a:t>Algorithm </a:t>
            </a:r>
          </a:p>
        </p:txBody>
      </p:sp>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a:t>Department of Computer Science &amp; Engineering, DSCE</a:t>
            </a:r>
          </a:p>
        </p:txBody>
      </p:sp>
      <p:sp>
        <p:nvSpPr>
          <p:cNvPr id="5" name="Subtitle 4"/>
          <p:cNvSpPr>
            <a:spLocks noGrp="1"/>
          </p:cNvSpPr>
          <p:nvPr>
            <p:ph type="subTitle" idx="1"/>
          </p:nvPr>
        </p:nvSpPr>
        <p:spPr>
          <a:xfrm>
            <a:off x="1371600" y="1524000"/>
            <a:ext cx="6400800" cy="4114800"/>
          </a:xfrm>
        </p:spPr>
        <p:txBody>
          <a:bodyPr>
            <a:normAutofit/>
          </a:bodyPr>
          <a:lstStyle/>
          <a:p>
            <a:pPr marL="285750" indent="-285750" algn="l">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final output of the process is S*S*(B*5+C) tensor.</a:t>
            </a:r>
          </a:p>
          <a:p>
            <a:pPr algn="l"/>
            <a:r>
              <a:rPr lang="en-US" sz="1800" dirty="0">
                <a:latin typeface="Times New Roman" panose="02020603050405020304" pitchFamily="18" charset="0"/>
                <a:cs typeface="Times New Roman" panose="02020603050405020304" pitchFamily="18" charset="0"/>
              </a:rPr>
              <a:t>Where:</a:t>
            </a:r>
          </a:p>
          <a:p>
            <a:pPr algn="l"/>
            <a:r>
              <a:rPr lang="en-US" sz="1800" dirty="0">
                <a:latin typeface="Times New Roman" panose="02020603050405020304" pitchFamily="18" charset="0"/>
                <a:cs typeface="Times New Roman" panose="02020603050405020304" pitchFamily="18" charset="0"/>
              </a:rPr>
              <a:t>	S is the size of the grid.</a:t>
            </a:r>
          </a:p>
          <a:p>
            <a:pPr algn="l"/>
            <a:r>
              <a:rPr lang="en-US" sz="1800" dirty="0">
                <a:latin typeface="Times New Roman" panose="02020603050405020304" pitchFamily="18" charset="0"/>
                <a:cs typeface="Times New Roman" panose="02020603050405020304" pitchFamily="18" charset="0"/>
              </a:rPr>
              <a:t>	B is the number of Bounding Boxes.</a:t>
            </a:r>
          </a:p>
          <a:p>
            <a:pPr algn="l"/>
            <a:r>
              <a:rPr lang="en-US" sz="1800" dirty="0">
                <a:latin typeface="Times New Roman" panose="02020603050405020304" pitchFamily="18" charset="0"/>
                <a:cs typeface="Times New Roman" panose="02020603050405020304" pitchFamily="18" charset="0"/>
              </a:rPr>
              <a:t>	C is the number of classes the network is classifying.</a:t>
            </a:r>
            <a:r>
              <a:rPr lang="en-US" sz="1900" dirty="0">
                <a:latin typeface="Times New Roman" panose="02020603050405020304" pitchFamily="18" charset="0"/>
                <a:cs typeface="Times New Roman" panose="02020603050405020304" pitchFamily="18" charset="0"/>
              </a:rPr>
              <a:t>	</a:t>
            </a: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algn="l"/>
            <a:endParaRPr lang="en-US" sz="1900" dirty="0">
              <a:latin typeface="Times New Roman" panose="02020603050405020304" pitchFamily="18" charset="0"/>
              <a:cs typeface="Times New Roman" panose="02020603050405020304" pitchFamily="18" charset="0"/>
            </a:endParaRPr>
          </a:p>
          <a:p>
            <a:pPr algn="l"/>
            <a:endParaRPr lang="en-US" sz="1900" dirty="0">
              <a:solidFill>
                <a:schemeClr val="tx1"/>
              </a:solidFill>
              <a:latin typeface="Times New Roman" panose="02020603050405020304" pitchFamily="18" charset="0"/>
              <a:cs typeface="Times New Roman" panose="02020603050405020304" pitchFamily="18" charset="0"/>
            </a:endParaRPr>
          </a:p>
          <a:p>
            <a:pPr algn="l"/>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1675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3356</TotalTime>
  <Words>711</Words>
  <Application>Microsoft Office PowerPoint</Application>
  <PresentationFormat>On-screen Show (4:3)</PresentationFormat>
  <Paragraphs>171</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 Math</vt:lpstr>
      <vt:lpstr>Times New Roman</vt:lpstr>
      <vt:lpstr>Wingdings</vt:lpstr>
      <vt:lpstr>Office Theme</vt:lpstr>
      <vt:lpstr>Object Recognition in aerial images using Convolutional Neural Network</vt:lpstr>
      <vt:lpstr>Problem Statement</vt:lpstr>
      <vt:lpstr>Objectives</vt:lpstr>
      <vt:lpstr>Block Diagram</vt:lpstr>
      <vt:lpstr>Input</vt:lpstr>
      <vt:lpstr>Object detection and classification</vt:lpstr>
      <vt:lpstr>Algorithm </vt:lpstr>
      <vt:lpstr>Algorithm </vt:lpstr>
      <vt:lpstr>Algorithm </vt:lpstr>
      <vt:lpstr> Output</vt:lpstr>
      <vt:lpstr> User Interface</vt:lpstr>
      <vt:lpstr> </vt:lpstr>
      <vt:lpstr> References</vt:lpstr>
      <vt:lpstr>       THANK YOU</vt:lpstr>
    </vt:vector>
  </TitlesOfParts>
  <Company>DSCE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dc:creator>
  <cp:lastModifiedBy>White</cp:lastModifiedBy>
  <cp:revision>134</cp:revision>
  <dcterms:created xsi:type="dcterms:W3CDTF">2013-03-22T06:20:01Z</dcterms:created>
  <dcterms:modified xsi:type="dcterms:W3CDTF">2020-02-04T09:57:06Z</dcterms:modified>
</cp:coreProperties>
</file>