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8" d="100"/>
          <a:sy n="148" d="100"/>
        </p:scale>
        <p:origin x="-352"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3558084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sciencedirect.com/science/article/pii/0360835290901223"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Aparajita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Jackie</a:t>
            </a:r>
          </a:p>
          <a:p>
            <a:pPr lvl="0">
              <a:spcBef>
                <a:spcPts val="0"/>
              </a:spcBef>
              <a:buNone/>
            </a:pPr>
            <a:endParaRPr/>
          </a:p>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Aparajita: Gate scheduling for flights is a key activity at airports. Aircrafts are assigned to terminal, called gates, or ramp positions for the dura-</a:t>
            </a:r>
          </a:p>
          <a:p>
            <a:pPr lvl="0">
              <a:spcBef>
                <a:spcPts val="0"/>
              </a:spcBef>
              <a:buNone/>
            </a:pPr>
            <a:r>
              <a:rPr lang="en"/>
              <a:t>tion of a time period during which passengers and aircrafts are processed. Gate availability and times of arrivals/departures (as given by an estimated time of arrival/departure or ETA/ETD for each flight) can change during the course of the planning horizon due to operational contingencies (for example, delays, air traffic control). Such changes in turn impact on gate availability, since gates may become unavailable when required. A familiar scene at airports these days is when arriving flights are forced to wait on the ramp, sometimes for a long time, before finally proceeding to their gate because the gate is occupied by another aircraft. Airlines themselves have preferences for gates (within terminals) and time slots for commercial and operational reasons. For example, gates close to each other are preferred by airlines for transfer passengers while adherence to published time slots allows for smooth aircraft processing and is good for airline image. Both gates and time slots are scarce and expensive resources. Airport operators plan for better airport design and increasing gates to cope with increasing demand. For the airline, changes in time slots (including those resulting from poor gate assignment) incur additional operations costs (for example, landing and parking fees, staffing) and inconveniences for its passengers.</a:t>
            </a:r>
          </a:p>
          <a:p>
            <a:pPr lvl="0">
              <a:spcBef>
                <a:spcPts val="0"/>
              </a:spcBef>
              <a:buNone/>
            </a:pPr>
            <a:endParaRPr/>
          </a:p>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Aparajita: Gate assignment affects the quality of service an airline provides its passengers. Good gate assignment can help airlines keep to pub-</a:t>
            </a:r>
          </a:p>
          <a:p>
            <a:pPr lvl="0">
              <a:spcBef>
                <a:spcPts val="0"/>
              </a:spcBef>
              <a:buNone/>
            </a:pPr>
            <a:r>
              <a:rPr lang="en"/>
              <a:t>lished schedules by reducing gate delays. Good gate assignment can minimize distances (times) passengers are required to walk from gate to gate or from gates to exits/entrances. In the case of connecting passengers, these distances are crucial since such passengers can easily miss flights, especially for connections with small minimum connecting times. Unavailability of gates leads to arrival/departure time changes that have a roll-on effect on other ground services. These include fuelling, aircraft cleaning, cargo loading, catering uplift, baggage handling and passenger handling, some of which require setup times. The impact is exacerbated when airlines cut down on turn-around/transit times for delayed flights to catch up with their schedules.</a:t>
            </a: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These are some of the ways the Gate Assignment Problem is currently solved. As you can see, there are many problems, algorithms, heuristics and meta-heuristics. Out of these, we chose three to go over in-depth in the following slides.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Allison: </a:t>
            </a:r>
            <a:r>
              <a:rPr lang="en" u="sng">
                <a:solidFill>
                  <a:schemeClr val="hlink"/>
                </a:solidFill>
                <a:hlinkClick r:id="rId3"/>
              </a:rPr>
              <a:t>http://www.sciencedirect.com/science/article/pii/0360835290901223</a:t>
            </a:r>
            <a:r>
              <a:rPr lang="en"/>
              <a:t> (Bihr, 1990)</a:t>
            </a:r>
          </a:p>
          <a:p>
            <a:pPr lvl="0">
              <a:spcBef>
                <a:spcPts val="0"/>
              </a:spcBef>
              <a:buNone/>
            </a:pPr>
            <a:endParaRPr/>
          </a:p>
          <a:p>
            <a:pPr lvl="0">
              <a:spcBef>
                <a:spcPts val="0"/>
              </a:spcBef>
              <a:buNone/>
            </a:pPr>
            <a:r>
              <a:rPr lang="en"/>
              <a:t>Now I am going to talk about the Primal-Dual Simplex Method, which solves one sort of gate assignment problem where the objective is the minimize the walking distance that passengers must travel for a given arrival-departure cycle. The formulation of this problem is quite simple. First there is PAX(i,j) which is a matrix representing the number of passengers arriving on flight i and departing from gate j. There is also DIST(i,j) which is a matrix representing the number of passenger-distance units from gate i to gate j. Our objective is to minimize the summation of the product c(i,j)*x(i,j). The c(i,j) represents the coefficient, which is the passenger-distance weights for all possible assignments of arrival flights to arrival gates. The x(i,j) is the assignment variable of whether to schedule the flight at the gate or not. Therefore, x(i,j) is a 0,1 variable. The coefficients c(i,j) are computed by determining the matrix product of PAX(i,j) * the transposition of DIST(i,j). Our objective function is subject to a few constraints which guarantee that a flight is assigned to only one arrival gate and that all flights are assigned.</a:t>
            </a: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Allison: Here, you can see the visualization of how the c (i,j) coefficients are determined, which is by the matrix product of PAX and DIST transposed. The 0-1 linear program formulation, which was seen on the previous slide, can be solved through the primal-dual simplex method. This allows for sensitivity analysis, because the simplex multipliers tell us about the penalties that are paid for non-optimal solutions.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Aparajita: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Since the Gate Assignment Problem is so complex, it is hard to find an optimal solution given the time constraints. Meta-heuristic algorithms are often used because they efficiently deal with combinatorial optimization problems. When focusing on maximizing robustness of gate assignments, meaning that the gate assignment is less sensitive to uncertain delays, many airports use tabu search. Maximizing robustness of gate assignments helps to improve ramp operations and the passenger experience.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 performing tabu search, each gate has a list of equipment types that the gate can serve, as well as flights with incompatible equipment with the gate, making them unable to be assigned to that gate. The two moves that can be performed are the insert move and the interval exchange move, as shown on the slide. The insert move changes a flight assignment from one gate to another that is also able to serve the equipment type of the flight and the interval exchange move swaps two groups of assignments if the corresponding gates are able to serve the equipment types of the groups. The insert move is evaluated at every iteration in order to intensify a local search around a narrow neighborhood of the current solution.The interval exchange move is evaluated periodically in order to diversify the search. Iterations of tabu search steps continue until there is no improvement of the objective value after some iterations past the last best score or the maximum iteration is reached.</a:t>
            </a:r>
          </a:p>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096250" y="1627200"/>
            <a:ext cx="2951400" cy="1584300"/>
          </a:xfrm>
          <a:prstGeom prst="rect">
            <a:avLst/>
          </a:prstGeom>
        </p:spPr>
        <p:txBody>
          <a:bodyPr lIns="91425" tIns="91425" rIns="91425" bIns="91425" anchor="ctr" anchorCtr="0"/>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2" y="3266930"/>
            <a:ext cx="2951400" cy="701400"/>
          </a:xfrm>
          <a:prstGeom prst="rect">
            <a:avLst/>
          </a:prstGeom>
        </p:spPr>
        <p:txBody>
          <a:bodyPr lIns="91425" tIns="91425" rIns="91425" bIns="91425" anchor="b" anchorCtr="0"/>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1" name="Shape 51"/>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lIns="91425" tIns="91425" rIns="91425" bIns="91425" anchor="ctr" anchorCtr="0"/>
          <a:lstStyle>
            <a:lvl1pPr lvl="0" algn="ctr">
              <a:spcBef>
                <a:spcPts val="0"/>
              </a:spcBef>
              <a:buClr>
                <a:schemeClr val="lt1"/>
              </a:buClr>
              <a:buSzPct val="100000"/>
              <a:buFont typeface="Lato"/>
              <a:defRPr sz="4800" b="0">
                <a:solidFill>
                  <a:schemeClr val="lt1"/>
                </a:solidFill>
                <a:latin typeface="Lato"/>
                <a:ea typeface="Lato"/>
                <a:cs typeface="Lato"/>
                <a:sym typeface="Lato"/>
              </a:defRPr>
            </a:lvl1pPr>
            <a:lvl2pPr lvl="1" algn="ctr">
              <a:spcBef>
                <a:spcPts val="0"/>
              </a:spcBef>
              <a:buClr>
                <a:schemeClr val="lt1"/>
              </a:buClr>
              <a:buSzPct val="100000"/>
              <a:buFont typeface="Lato"/>
              <a:defRPr sz="4800" b="0">
                <a:solidFill>
                  <a:schemeClr val="lt1"/>
                </a:solidFill>
                <a:latin typeface="Lato"/>
                <a:ea typeface="Lato"/>
                <a:cs typeface="Lato"/>
                <a:sym typeface="Lato"/>
              </a:defRPr>
            </a:lvl2pPr>
            <a:lvl3pPr lvl="2" algn="ctr">
              <a:spcBef>
                <a:spcPts val="0"/>
              </a:spcBef>
              <a:buClr>
                <a:schemeClr val="lt1"/>
              </a:buClr>
              <a:buSzPct val="100000"/>
              <a:buFont typeface="Lato"/>
              <a:defRPr sz="4800" b="0">
                <a:solidFill>
                  <a:schemeClr val="lt1"/>
                </a:solidFill>
                <a:latin typeface="Lato"/>
                <a:ea typeface="Lato"/>
                <a:cs typeface="Lato"/>
                <a:sym typeface="Lato"/>
              </a:defRPr>
            </a:lvl3pPr>
            <a:lvl4pPr lvl="3" algn="ctr">
              <a:spcBef>
                <a:spcPts val="0"/>
              </a:spcBef>
              <a:buClr>
                <a:schemeClr val="lt1"/>
              </a:buClr>
              <a:buSzPct val="100000"/>
              <a:buFont typeface="Lato"/>
              <a:defRPr sz="4800" b="0">
                <a:solidFill>
                  <a:schemeClr val="lt1"/>
                </a:solidFill>
                <a:latin typeface="Lato"/>
                <a:ea typeface="Lato"/>
                <a:cs typeface="Lato"/>
                <a:sym typeface="Lato"/>
              </a:defRPr>
            </a:lvl4pPr>
            <a:lvl5pPr lvl="4" algn="ctr">
              <a:spcBef>
                <a:spcPts val="0"/>
              </a:spcBef>
              <a:buClr>
                <a:schemeClr val="lt1"/>
              </a:buClr>
              <a:buSzPct val="100000"/>
              <a:buFont typeface="Lato"/>
              <a:defRPr sz="4800" b="0">
                <a:solidFill>
                  <a:schemeClr val="lt1"/>
                </a:solidFill>
                <a:latin typeface="Lato"/>
                <a:ea typeface="Lato"/>
                <a:cs typeface="Lato"/>
                <a:sym typeface="Lato"/>
              </a:defRPr>
            </a:lvl5pPr>
            <a:lvl6pPr lvl="5" algn="ctr">
              <a:spcBef>
                <a:spcPts val="0"/>
              </a:spcBef>
              <a:buClr>
                <a:schemeClr val="lt1"/>
              </a:buClr>
              <a:buSzPct val="100000"/>
              <a:buFont typeface="Lato"/>
              <a:defRPr sz="4800" b="0">
                <a:solidFill>
                  <a:schemeClr val="lt1"/>
                </a:solidFill>
                <a:latin typeface="Lato"/>
                <a:ea typeface="Lato"/>
                <a:cs typeface="Lato"/>
                <a:sym typeface="Lato"/>
              </a:defRPr>
            </a:lvl6pPr>
            <a:lvl7pPr lvl="6" algn="ctr">
              <a:spcBef>
                <a:spcPts val="0"/>
              </a:spcBef>
              <a:buClr>
                <a:schemeClr val="lt1"/>
              </a:buClr>
              <a:buSzPct val="100000"/>
              <a:buFont typeface="Lato"/>
              <a:defRPr sz="4800" b="0">
                <a:solidFill>
                  <a:schemeClr val="lt1"/>
                </a:solidFill>
                <a:latin typeface="Lato"/>
                <a:ea typeface="Lato"/>
                <a:cs typeface="Lato"/>
                <a:sym typeface="Lato"/>
              </a:defRPr>
            </a:lvl7pPr>
            <a:lvl8pPr lvl="7" algn="ctr">
              <a:spcBef>
                <a:spcPts val="0"/>
              </a:spcBef>
              <a:buClr>
                <a:schemeClr val="lt1"/>
              </a:buClr>
              <a:buSzPct val="100000"/>
              <a:buFont typeface="Lato"/>
              <a:defRPr sz="4800" b="0">
                <a:solidFill>
                  <a:schemeClr val="lt1"/>
                </a:solidFill>
                <a:latin typeface="Lato"/>
                <a:ea typeface="Lato"/>
                <a:cs typeface="Lato"/>
                <a:sym typeface="Lato"/>
              </a:defRPr>
            </a:lvl8pPr>
            <a:lvl9pPr lvl="8" algn="ctr">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1" name="Shape 41"/>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096250" y="1627200"/>
            <a:ext cx="2951400" cy="1584300"/>
          </a:xfrm>
          <a:prstGeom prst="rect">
            <a:avLst/>
          </a:prstGeom>
        </p:spPr>
        <p:txBody>
          <a:bodyPr lIns="91425" tIns="91425" rIns="91425" bIns="91425" anchor="ctr" anchorCtr="0">
            <a:noAutofit/>
          </a:bodyPr>
          <a:lstStyle/>
          <a:p>
            <a:pPr lvl="0">
              <a:spcBef>
                <a:spcPts val="0"/>
              </a:spcBef>
              <a:buNone/>
            </a:pPr>
            <a:r>
              <a:rPr lang="en"/>
              <a:t>Airport Gate Scheduling</a:t>
            </a:r>
          </a:p>
        </p:txBody>
      </p:sp>
      <p:sp>
        <p:nvSpPr>
          <p:cNvPr id="60" name="Shape 60"/>
          <p:cNvSpPr txBox="1">
            <a:spLocks noGrp="1"/>
          </p:cNvSpPr>
          <p:nvPr>
            <p:ph type="subTitle" idx="1"/>
          </p:nvPr>
        </p:nvSpPr>
        <p:spPr>
          <a:xfrm>
            <a:off x="3096362" y="3266930"/>
            <a:ext cx="2951400" cy="701400"/>
          </a:xfrm>
          <a:prstGeom prst="rect">
            <a:avLst/>
          </a:prstGeom>
        </p:spPr>
        <p:txBody>
          <a:bodyPr lIns="91425" tIns="91425" rIns="91425" bIns="91425" anchor="b" anchorCtr="0">
            <a:noAutofit/>
          </a:bodyPr>
          <a:lstStyle/>
          <a:p>
            <a:pPr lvl="0">
              <a:spcBef>
                <a:spcPts val="0"/>
              </a:spcBef>
              <a:buNone/>
            </a:pPr>
            <a:r>
              <a:rPr lang="en"/>
              <a:t>Laura Carandang, Jackie Li, Aparajita Maitra, Allison Peng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dirty="0"/>
              <a:t>Summary of Analyses</a:t>
            </a:r>
          </a:p>
        </p:txBody>
      </p:sp>
      <p:sp>
        <p:nvSpPr>
          <p:cNvPr id="132" name="Shape 132"/>
          <p:cNvSpPr txBox="1">
            <a:spLocks noGrp="1"/>
          </p:cNvSpPr>
          <p:nvPr>
            <p:ph type="body" idx="1"/>
          </p:nvPr>
        </p:nvSpPr>
        <p:spPr>
          <a:xfrm>
            <a:off x="17159" y="1094679"/>
            <a:ext cx="9015287" cy="3849600"/>
          </a:xfrm>
          <a:prstGeom prst="rect">
            <a:avLst/>
          </a:prstGeom>
        </p:spPr>
        <p:txBody>
          <a:bodyPr lIns="91425" tIns="91425" rIns="91425" bIns="91425" anchor="t" anchorCtr="0">
            <a:noAutofit/>
          </a:bodyPr>
          <a:lstStyle/>
          <a:p>
            <a:pPr marL="457200" lvl="0" indent="-330200" rtl="0">
              <a:lnSpc>
                <a:spcPct val="100000"/>
              </a:lnSpc>
              <a:spcBef>
                <a:spcPts val="0"/>
              </a:spcBef>
              <a:buSzPct val="100000"/>
              <a:buChar char="●"/>
            </a:pPr>
            <a:r>
              <a:rPr lang="en" sz="1400" dirty="0"/>
              <a:t>Tradeoffs are based on what you are trying to optimize when solving the GAP</a:t>
            </a:r>
          </a:p>
          <a:p>
            <a:pPr marL="457200" lvl="0" indent="-330200" rtl="0">
              <a:lnSpc>
                <a:spcPct val="100000"/>
              </a:lnSpc>
              <a:spcBef>
                <a:spcPts val="0"/>
              </a:spcBef>
              <a:buSzPct val="100000"/>
              <a:buChar char="●"/>
            </a:pPr>
            <a:r>
              <a:rPr lang="en" sz="1400" dirty="0"/>
              <a:t>Branch and bound only solves for one objective: reduce the number of passengers who have to walk maximum distances so it is limited and not very practical</a:t>
            </a:r>
          </a:p>
          <a:p>
            <a:pPr marL="457200" lvl="0" indent="-330200" rtl="0">
              <a:lnSpc>
                <a:spcPct val="100000"/>
              </a:lnSpc>
              <a:spcBef>
                <a:spcPts val="0"/>
              </a:spcBef>
              <a:buSzPct val="100000"/>
              <a:buChar char="●"/>
            </a:pPr>
            <a:r>
              <a:rPr lang="en" sz="1400" dirty="0"/>
              <a:t>Tabu search is more efficient than branch and bound, completing in a reasonable time when optimizing for robustness </a:t>
            </a:r>
          </a:p>
          <a:p>
            <a:pPr marL="457200" lvl="0" indent="-330200" rtl="0">
              <a:lnSpc>
                <a:spcPct val="100000"/>
              </a:lnSpc>
              <a:spcBef>
                <a:spcPts val="0"/>
              </a:spcBef>
              <a:buSzPct val="100000"/>
              <a:buChar char="●"/>
            </a:pPr>
            <a:r>
              <a:rPr lang="en" sz="1400" dirty="0"/>
              <a:t>The 0-1 Linear Program (solved by the primal-dual simplex method) only considers fixed arrivals in a hub</a:t>
            </a:r>
          </a:p>
          <a:p>
            <a:pPr marL="914400" lvl="1" indent="-330200" rtl="0">
              <a:lnSpc>
                <a:spcPct val="100000"/>
              </a:lnSpc>
              <a:spcBef>
                <a:spcPts val="0"/>
              </a:spcBef>
              <a:buSzPct val="100000"/>
              <a:buChar char="○"/>
            </a:pPr>
            <a:r>
              <a:rPr lang="en" dirty="0"/>
              <a:t>Inflexible because it does not account for uncertainties or changes in numbers of arrivals/departures</a:t>
            </a:r>
          </a:p>
          <a:p>
            <a:pPr marL="914400" lvl="1" indent="-330200" rtl="0">
              <a:lnSpc>
                <a:spcPct val="100000"/>
              </a:lnSpc>
              <a:spcBef>
                <a:spcPts val="0"/>
              </a:spcBef>
              <a:buSzPct val="100000"/>
              <a:buChar char="○"/>
            </a:pPr>
            <a:r>
              <a:rPr lang="en" dirty="0"/>
              <a:t>Problems occur when the arriving flights are also departing flights with fixed destinations</a:t>
            </a:r>
          </a:p>
          <a:p>
            <a:pPr marL="914400" lvl="1" indent="-330200" rtl="0">
              <a:lnSpc>
                <a:spcPct val="100000"/>
              </a:lnSpc>
              <a:spcBef>
                <a:spcPts val="0"/>
              </a:spcBef>
              <a:buSzPct val="100000"/>
              <a:buChar char="○"/>
            </a:pPr>
            <a:r>
              <a:rPr lang="en" dirty="0"/>
              <a:t>Best used for determination of initial gate assignments in a large hub and not the final assignments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90250" y="526350"/>
            <a:ext cx="5618700" cy="4090800"/>
          </a:xfrm>
          <a:prstGeom prst="rect">
            <a:avLst/>
          </a:prstGeom>
        </p:spPr>
        <p:txBody>
          <a:bodyPr lIns="91425" tIns="91425" rIns="91425" bIns="91425" anchor="ctr" anchorCtr="0">
            <a:noAutofit/>
          </a:bodyPr>
          <a:lstStyle/>
          <a:p>
            <a:pPr lv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Airport Gate Scheduling </a:t>
            </a:r>
          </a:p>
        </p:txBody>
      </p:sp>
      <p:sp>
        <p:nvSpPr>
          <p:cNvPr id="66" name="Shape 66"/>
          <p:cNvSpPr txBox="1">
            <a:spLocks noGrp="1"/>
          </p:cNvSpPr>
          <p:nvPr>
            <p:ph type="body" idx="1"/>
          </p:nvPr>
        </p:nvSpPr>
        <p:spPr>
          <a:xfrm>
            <a:off x="430875" y="1203500"/>
            <a:ext cx="8401500" cy="3416400"/>
          </a:xfrm>
          <a:prstGeom prst="rect">
            <a:avLst/>
          </a:prstGeom>
        </p:spPr>
        <p:txBody>
          <a:bodyPr lIns="91425" tIns="91425" rIns="91425" bIns="91425" anchor="t" anchorCtr="0">
            <a:noAutofit/>
          </a:bodyPr>
          <a:lstStyle/>
          <a:p>
            <a:pPr lvl="0" rtl="0">
              <a:spcBef>
                <a:spcPts val="0"/>
              </a:spcBef>
              <a:buNone/>
            </a:pPr>
            <a:r>
              <a:rPr lang="en"/>
              <a:t>Due to growth of air transport traffic, allocating airline and airport resources have become increasingly important</a:t>
            </a:r>
          </a:p>
          <a:p>
            <a:pPr lvl="0" rtl="0">
              <a:spcBef>
                <a:spcPts val="0"/>
              </a:spcBef>
              <a:buNone/>
            </a:pPr>
            <a:r>
              <a:rPr lang="en"/>
              <a:t>There are several classes of decisions for which airport management is responsible (crew scheduling, ground operations, etc.) → gate scheduling is the most important and complicated of these.</a:t>
            </a:r>
          </a:p>
          <a:p>
            <a:pPr lvl="0">
              <a:spcBef>
                <a:spcPts val="0"/>
              </a:spcBef>
              <a:buNone/>
            </a:pPr>
            <a:r>
              <a:rPr lang="en" b="1"/>
              <a:t>Purpose of gate scheduling: </a:t>
            </a:r>
            <a:r>
              <a:rPr lang="en"/>
              <a:t>to find an assignment of flights to aircraft stands and start and completion times for processing an aircraft at the position it has been assigned to.</a:t>
            </a:r>
          </a:p>
        </p:txBody>
      </p:sp>
      <p:pic>
        <p:nvPicPr>
          <p:cNvPr id="67" name="Shape 67"/>
          <p:cNvPicPr preferRelativeResize="0"/>
          <p:nvPr/>
        </p:nvPicPr>
        <p:blipFill>
          <a:blip r:embed="rId3">
            <a:alphaModFix/>
          </a:blip>
          <a:stretch>
            <a:fillRect/>
          </a:stretch>
        </p:blipFill>
        <p:spPr>
          <a:xfrm rot="1141125">
            <a:off x="7394627" y="296706"/>
            <a:ext cx="1654293" cy="8605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The Gate Assignment Problem (GAP)</a:t>
            </a:r>
          </a:p>
        </p:txBody>
      </p:sp>
      <p:sp>
        <p:nvSpPr>
          <p:cNvPr id="73" name="Shape 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spcAft>
                <a:spcPts val="0"/>
              </a:spcAft>
              <a:buNone/>
            </a:pPr>
            <a:r>
              <a:rPr lang="en" sz="1400"/>
              <a:t>A gate assignment must be suitable for airport services and convenient for passengers.</a:t>
            </a:r>
          </a:p>
          <a:p>
            <a:pPr lvl="0" rtl="0">
              <a:spcBef>
                <a:spcPts val="0"/>
              </a:spcBef>
              <a:spcAft>
                <a:spcPts val="0"/>
              </a:spcAft>
              <a:buNone/>
            </a:pPr>
            <a:endParaRPr sz="1400"/>
          </a:p>
          <a:p>
            <a:pPr lvl="0" rtl="0">
              <a:spcBef>
                <a:spcPts val="0"/>
              </a:spcBef>
              <a:spcAft>
                <a:spcPts val="0"/>
              </a:spcAft>
              <a:buNone/>
            </a:pPr>
            <a:r>
              <a:rPr lang="en" sz="1400" b="1"/>
              <a:t>Rules and constraints</a:t>
            </a:r>
            <a:r>
              <a:rPr lang="en" sz="1400"/>
              <a:t> for a well-constructed schedule:</a:t>
            </a:r>
          </a:p>
          <a:p>
            <a:pPr lvl="0" rtl="0">
              <a:spcBef>
                <a:spcPts val="0"/>
              </a:spcBef>
              <a:spcAft>
                <a:spcPts val="0"/>
              </a:spcAft>
              <a:buNone/>
            </a:pPr>
            <a:r>
              <a:rPr lang="en" sz="1400"/>
              <a:t>1. one gate can process only one aircraft at the same time</a:t>
            </a:r>
          </a:p>
          <a:p>
            <a:pPr lvl="0" rtl="0">
              <a:spcBef>
                <a:spcPts val="0"/>
              </a:spcBef>
              <a:spcAft>
                <a:spcPts val="0"/>
              </a:spcAft>
              <a:buNone/>
            </a:pPr>
            <a:r>
              <a:rPr lang="en" sz="1400"/>
              <a:t>2. service requirements and space restrictions with respect to adjacent gates must be fulfilled</a:t>
            </a:r>
          </a:p>
          <a:p>
            <a:pPr lvl="0" rtl="0">
              <a:spcBef>
                <a:spcPts val="0"/>
              </a:spcBef>
              <a:spcAft>
                <a:spcPts val="0"/>
              </a:spcAft>
              <a:buNone/>
            </a:pPr>
            <a:r>
              <a:rPr lang="en" sz="1400"/>
              <a:t>3. minimum ground time and minimum time between subsequent aircraft have to be assured.</a:t>
            </a:r>
          </a:p>
          <a:p>
            <a:pPr lvl="0" rtl="0">
              <a:spcBef>
                <a:spcPts val="0"/>
              </a:spcBef>
              <a:spcAft>
                <a:spcPts val="0"/>
              </a:spcAft>
              <a:buNone/>
            </a:pPr>
            <a:endParaRPr sz="1400"/>
          </a:p>
          <a:p>
            <a:pPr lvl="0" rtl="0">
              <a:spcBef>
                <a:spcPts val="0"/>
              </a:spcBef>
              <a:spcAft>
                <a:spcPts val="0"/>
              </a:spcAft>
              <a:buNone/>
            </a:pPr>
            <a:r>
              <a:rPr lang="en" sz="1400"/>
              <a:t>Some </a:t>
            </a:r>
            <a:r>
              <a:rPr lang="en" sz="1400" b="1"/>
              <a:t>objectives:</a:t>
            </a:r>
          </a:p>
          <a:p>
            <a:pPr lvl="0" rtl="0">
              <a:spcBef>
                <a:spcPts val="0"/>
              </a:spcBef>
              <a:spcAft>
                <a:spcPts val="0"/>
              </a:spcAft>
              <a:buNone/>
            </a:pPr>
            <a:r>
              <a:rPr lang="en" sz="1400"/>
              <a:t>1. the number of un-gated (open) aircraft activities must be minimized,</a:t>
            </a:r>
          </a:p>
          <a:p>
            <a:pPr lvl="0" rtl="0">
              <a:spcBef>
                <a:spcPts val="0"/>
              </a:spcBef>
              <a:spcAft>
                <a:spcPts val="0"/>
              </a:spcAft>
              <a:buNone/>
            </a:pPr>
            <a:r>
              <a:rPr lang="en" sz="1400"/>
              <a:t>2. preferences of certain aircraft for particular gates have to be maximized</a:t>
            </a:r>
          </a:p>
          <a:p>
            <a:pPr lvl="0" rtl="0">
              <a:spcBef>
                <a:spcPts val="0"/>
              </a:spcBef>
              <a:spcAft>
                <a:spcPts val="0"/>
              </a:spcAft>
              <a:buNone/>
            </a:pPr>
            <a:r>
              <a:rPr lang="en" sz="1400"/>
              <a:t>3. total walking distance for passengers must be minimized</a:t>
            </a:r>
          </a:p>
          <a:p>
            <a:pPr lvl="0" rtl="0">
              <a:spcBef>
                <a:spcPts val="0"/>
              </a:spcBef>
              <a:spcAft>
                <a:spcPts val="0"/>
              </a:spcAft>
              <a:buNone/>
            </a:pPr>
            <a:r>
              <a:rPr lang="en" sz="1400"/>
              <a:t>4. the deviation of the current schedule from a reference schedule must be minimized in order to increase schedule attractiveness and passenger comfort</a:t>
            </a:r>
          </a:p>
        </p:txBody>
      </p:sp>
      <p:pic>
        <p:nvPicPr>
          <p:cNvPr id="74" name="Shape 74"/>
          <p:cNvPicPr preferRelativeResize="0"/>
          <p:nvPr/>
        </p:nvPicPr>
        <p:blipFill>
          <a:blip r:embed="rId3">
            <a:alphaModFix/>
          </a:blip>
          <a:stretch>
            <a:fillRect/>
          </a:stretch>
        </p:blipFill>
        <p:spPr>
          <a:xfrm rot="1141146">
            <a:off x="7390618" y="296026"/>
            <a:ext cx="1658087" cy="8625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311700" y="2850325"/>
            <a:ext cx="8520600" cy="810900"/>
          </a:xfrm>
          <a:prstGeom prst="roundRect">
            <a:avLst>
              <a:gd name="adj" fmla="val 16667"/>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311700" y="3725950"/>
            <a:ext cx="8520600" cy="906600"/>
          </a:xfrm>
          <a:prstGeom prst="roundRect">
            <a:avLst>
              <a:gd name="adj" fmla="val 16667"/>
            </a:avLst>
          </a:prstGeom>
          <a:solidFill>
            <a:schemeClr val="accent3"/>
          </a:solidFill>
          <a:ln w="9525" cap="flat" cmpd="sng">
            <a:solidFill>
              <a:schemeClr val="accent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311700" y="2091987"/>
            <a:ext cx="8520600" cy="693600"/>
          </a:xfrm>
          <a:prstGeom prst="roundRect">
            <a:avLst>
              <a:gd name="adj" fmla="val 16667"/>
            </a:avLst>
          </a:prstGeom>
          <a:solidFill>
            <a:schemeClr val="accent1"/>
          </a:solidFill>
          <a:ln w="9525"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311700" y="1216375"/>
            <a:ext cx="8520600" cy="810900"/>
          </a:xfrm>
          <a:prstGeom prst="roundRect">
            <a:avLst>
              <a:gd name="adj" fmla="val 16667"/>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Solving the GAP</a:t>
            </a:r>
          </a:p>
        </p:txBody>
      </p:sp>
      <p:sp>
        <p:nvSpPr>
          <p:cNvPr id="84" name="Shape 84"/>
          <p:cNvSpPr txBox="1">
            <a:spLocks noGrp="1"/>
          </p:cNvSpPr>
          <p:nvPr>
            <p:ph type="body" idx="1"/>
          </p:nvPr>
        </p:nvSpPr>
        <p:spPr>
          <a:xfrm>
            <a:off x="311700" y="1216375"/>
            <a:ext cx="8098500" cy="3399300"/>
          </a:xfrm>
          <a:prstGeom prst="rect">
            <a:avLst/>
          </a:prstGeom>
          <a:ln>
            <a:noFill/>
          </a:ln>
        </p:spPr>
        <p:txBody>
          <a:bodyPr lIns="91425" tIns="91425" rIns="91425" bIns="91425" anchor="t" anchorCtr="0">
            <a:noAutofit/>
          </a:bodyPr>
          <a:lstStyle/>
          <a:p>
            <a:pPr lvl="0">
              <a:spcBef>
                <a:spcPts val="0"/>
              </a:spcBef>
              <a:buNone/>
            </a:pPr>
            <a:r>
              <a:rPr lang="en" sz="2100" b="1">
                <a:solidFill>
                  <a:srgbClr val="FFFFFF"/>
                </a:solidFill>
              </a:rPr>
              <a:t>Problems: </a:t>
            </a:r>
            <a:r>
              <a:rPr lang="en" sz="2100">
                <a:solidFill>
                  <a:srgbClr val="FFFFFF"/>
                </a:solidFill>
              </a:rPr>
              <a:t>0-1 Linear Program, Integer Program, Dynamic Programming</a:t>
            </a:r>
          </a:p>
          <a:p>
            <a:pPr lvl="0" rtl="0">
              <a:spcBef>
                <a:spcPts val="0"/>
              </a:spcBef>
              <a:buNone/>
            </a:pPr>
            <a:r>
              <a:rPr lang="en" sz="2100" b="1">
                <a:solidFill>
                  <a:srgbClr val="FFFFFF"/>
                </a:solidFill>
              </a:rPr>
              <a:t>Algorithms:</a:t>
            </a:r>
            <a:r>
              <a:rPr lang="en" sz="2100">
                <a:solidFill>
                  <a:srgbClr val="FFFFFF"/>
                </a:solidFill>
              </a:rPr>
              <a:t> Genetic, Greedy, Branch and Bound</a:t>
            </a:r>
          </a:p>
          <a:p>
            <a:pPr lvl="0" rtl="0">
              <a:spcBef>
                <a:spcPts val="0"/>
              </a:spcBef>
              <a:buNone/>
            </a:pPr>
            <a:r>
              <a:rPr lang="en" sz="2100" b="1">
                <a:solidFill>
                  <a:srgbClr val="FFFFFF"/>
                </a:solidFill>
              </a:rPr>
              <a:t>Heuristic:</a:t>
            </a:r>
            <a:r>
              <a:rPr lang="en" sz="2100">
                <a:solidFill>
                  <a:srgbClr val="FFFFFF"/>
                </a:solidFill>
              </a:rPr>
              <a:t> First Unused Gate Assignment, Most Unused Gate Assignment </a:t>
            </a:r>
          </a:p>
          <a:p>
            <a:pPr lvl="0" rtl="0">
              <a:spcBef>
                <a:spcPts val="0"/>
              </a:spcBef>
              <a:buNone/>
            </a:pPr>
            <a:r>
              <a:rPr lang="en" sz="2100" b="1">
                <a:solidFill>
                  <a:srgbClr val="FFFFFF"/>
                </a:solidFill>
              </a:rPr>
              <a:t>Meta-Heuristic:</a:t>
            </a:r>
            <a:r>
              <a:rPr lang="en" sz="2100">
                <a:solidFill>
                  <a:srgbClr val="FFFFFF"/>
                </a:solidFill>
              </a:rPr>
              <a:t> Tabu Search, Simulated Annealing, Hybrid of Simulated Annealing with Tabu Search, Bee Colony Optimization </a:t>
            </a:r>
          </a:p>
          <a:p>
            <a:pPr lvl="0" rtl="0">
              <a:spcBef>
                <a:spcPts val="0"/>
              </a:spcBef>
              <a:buNone/>
            </a:pPr>
            <a:endParaRPr sz="1400">
              <a:solidFill>
                <a:srgbClr val="505050"/>
              </a:solidFill>
              <a:latin typeface="Arial"/>
              <a:ea typeface="Arial"/>
              <a:cs typeface="Arial"/>
              <a:sym typeface="Arial"/>
            </a:endParaRPr>
          </a:p>
          <a:p>
            <a:pPr lvl="0" rtl="0">
              <a:spcBef>
                <a:spcPts val="0"/>
              </a:spcBef>
              <a:buNone/>
            </a:pPr>
            <a:endParaRPr sz="1100">
              <a:solidFill>
                <a:srgbClr val="50505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Primal-Dual Simplex Method</a:t>
            </a:r>
          </a:p>
        </p:txBody>
      </p:sp>
      <p:sp>
        <p:nvSpPr>
          <p:cNvPr id="90" name="Shape 90"/>
          <p:cNvSpPr/>
          <p:nvPr/>
        </p:nvSpPr>
        <p:spPr>
          <a:xfrm>
            <a:off x="403175" y="1200800"/>
            <a:ext cx="2465700" cy="3206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latin typeface="Lato"/>
                <a:ea typeface="Lato"/>
                <a:cs typeface="Lato"/>
                <a:sym typeface="Lato"/>
              </a:rPr>
              <a:t>l = # arrival gates</a:t>
            </a:r>
          </a:p>
          <a:p>
            <a:pPr lvl="0" rtl="0">
              <a:spcBef>
                <a:spcPts val="0"/>
              </a:spcBef>
              <a:buNone/>
            </a:pPr>
            <a:r>
              <a:rPr lang="en">
                <a:latin typeface="Lato"/>
                <a:ea typeface="Lato"/>
                <a:cs typeface="Lato"/>
                <a:sym typeface="Lato"/>
              </a:rPr>
              <a:t>k = # departure gates</a:t>
            </a:r>
          </a:p>
          <a:p>
            <a:pPr lvl="0" rtl="0">
              <a:spcBef>
                <a:spcPts val="0"/>
              </a:spcBef>
              <a:buNone/>
            </a:pPr>
            <a:r>
              <a:rPr lang="en">
                <a:latin typeface="Lato"/>
                <a:ea typeface="Lato"/>
                <a:cs typeface="Lato"/>
                <a:sym typeface="Lato"/>
              </a:rPr>
              <a:t>m = # arrival flights</a:t>
            </a:r>
          </a:p>
          <a:p>
            <a:pPr lvl="0" rtl="0">
              <a:spcBef>
                <a:spcPts val="0"/>
              </a:spcBef>
              <a:buNone/>
            </a:pPr>
            <a:endParaRPr>
              <a:latin typeface="Lato"/>
              <a:ea typeface="Lato"/>
              <a:cs typeface="Lato"/>
              <a:sym typeface="Lato"/>
            </a:endParaRPr>
          </a:p>
          <a:p>
            <a:pPr lvl="0" rtl="0">
              <a:spcBef>
                <a:spcPts val="0"/>
              </a:spcBef>
              <a:buNone/>
            </a:pPr>
            <a:r>
              <a:rPr lang="en">
                <a:latin typeface="Lato"/>
                <a:ea typeface="Lato"/>
                <a:cs typeface="Lato"/>
                <a:sym typeface="Lato"/>
              </a:rPr>
              <a:t>PAX(i,j) = # passengers arriving on flight i and departing from gate j</a:t>
            </a:r>
          </a:p>
          <a:p>
            <a:pPr lvl="0" rtl="0">
              <a:spcBef>
                <a:spcPts val="0"/>
              </a:spcBef>
              <a:buNone/>
            </a:pPr>
            <a:r>
              <a:rPr lang="en">
                <a:latin typeface="Lato"/>
                <a:ea typeface="Lato"/>
                <a:cs typeface="Lato"/>
                <a:sym typeface="Lato"/>
              </a:rPr>
              <a:t>i = 1,m      j = 1,k</a:t>
            </a:r>
          </a:p>
          <a:p>
            <a:pPr lvl="0" rtl="0">
              <a:spcBef>
                <a:spcPts val="0"/>
              </a:spcBef>
              <a:buNone/>
            </a:pPr>
            <a:endParaRPr>
              <a:latin typeface="Lato"/>
              <a:ea typeface="Lato"/>
              <a:cs typeface="Lato"/>
              <a:sym typeface="Lato"/>
            </a:endParaRPr>
          </a:p>
          <a:p>
            <a:pPr lvl="0" rtl="0">
              <a:spcBef>
                <a:spcPts val="0"/>
              </a:spcBef>
              <a:buNone/>
            </a:pPr>
            <a:r>
              <a:rPr lang="en">
                <a:latin typeface="Lato"/>
                <a:ea typeface="Lato"/>
                <a:cs typeface="Lato"/>
                <a:sym typeface="Lato"/>
              </a:rPr>
              <a:t>DIST(i,j) = # passenger distance units from gate i to gate j</a:t>
            </a:r>
          </a:p>
          <a:p>
            <a:pPr lvl="0" rtl="0">
              <a:spcBef>
                <a:spcPts val="0"/>
              </a:spcBef>
              <a:buNone/>
            </a:pPr>
            <a:r>
              <a:rPr lang="en">
                <a:latin typeface="Lato"/>
                <a:ea typeface="Lato"/>
                <a:cs typeface="Lato"/>
                <a:sym typeface="Lato"/>
              </a:rPr>
              <a:t>i = 1,l         j = 1,k</a:t>
            </a:r>
          </a:p>
          <a:p>
            <a:pPr lvl="0" rtl="0">
              <a:spcBef>
                <a:spcPts val="0"/>
              </a:spcBef>
              <a:buNone/>
            </a:pPr>
            <a:endParaRPr>
              <a:latin typeface="Lato"/>
              <a:ea typeface="Lato"/>
              <a:cs typeface="Lato"/>
              <a:sym typeface="Lato"/>
            </a:endParaRPr>
          </a:p>
        </p:txBody>
      </p:sp>
      <p:sp>
        <p:nvSpPr>
          <p:cNvPr id="91" name="Shape 91"/>
          <p:cNvSpPr/>
          <p:nvPr/>
        </p:nvSpPr>
        <p:spPr>
          <a:xfrm>
            <a:off x="3405950" y="1298025"/>
            <a:ext cx="5384100" cy="1568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a:t>Objective:</a:t>
            </a:r>
          </a:p>
          <a:p>
            <a:pPr lvl="0" indent="457200" rtl="0">
              <a:spcBef>
                <a:spcPts val="0"/>
              </a:spcBef>
              <a:buNone/>
            </a:pPr>
            <a:r>
              <a:rPr lang="en">
                <a:latin typeface="Lato"/>
                <a:ea typeface="Lato"/>
                <a:cs typeface="Lato"/>
                <a:sym typeface="Lato"/>
              </a:rPr>
              <a:t>Min. ∑c</a:t>
            </a:r>
            <a:r>
              <a:rPr lang="en" baseline="-25000">
                <a:latin typeface="Lato"/>
                <a:ea typeface="Lato"/>
                <a:cs typeface="Lato"/>
                <a:sym typeface="Lato"/>
              </a:rPr>
              <a:t>i,j</a:t>
            </a:r>
            <a:r>
              <a:rPr lang="en">
                <a:latin typeface="Lato"/>
                <a:ea typeface="Lato"/>
                <a:cs typeface="Lato"/>
                <a:sym typeface="Lato"/>
              </a:rPr>
              <a:t>x</a:t>
            </a:r>
            <a:r>
              <a:rPr lang="en" baseline="-25000">
                <a:latin typeface="Lato"/>
                <a:ea typeface="Lato"/>
                <a:cs typeface="Lato"/>
                <a:sym typeface="Lato"/>
              </a:rPr>
              <a:t>i,j</a:t>
            </a:r>
            <a:r>
              <a:rPr lang="en">
                <a:latin typeface="Lato"/>
                <a:ea typeface="Lato"/>
                <a:cs typeface="Lato"/>
                <a:sym typeface="Lato"/>
              </a:rPr>
              <a:t>    where i = 1,m &amp; j =1,k</a:t>
            </a:r>
          </a:p>
          <a:p>
            <a:pPr lvl="0" indent="457200" rtl="0">
              <a:spcBef>
                <a:spcPts val="0"/>
              </a:spcBef>
              <a:buNone/>
            </a:pPr>
            <a:r>
              <a:rPr lang="en">
                <a:latin typeface="Lato"/>
                <a:ea typeface="Lato"/>
                <a:cs typeface="Lato"/>
                <a:sym typeface="Lato"/>
              </a:rPr>
              <a:t>and c</a:t>
            </a:r>
            <a:r>
              <a:rPr lang="en" baseline="-25000">
                <a:latin typeface="Lato"/>
                <a:ea typeface="Lato"/>
                <a:cs typeface="Lato"/>
                <a:sym typeface="Lato"/>
              </a:rPr>
              <a:t>i,j</a:t>
            </a:r>
            <a:r>
              <a:rPr lang="en">
                <a:latin typeface="Lato"/>
                <a:ea typeface="Lato"/>
                <a:cs typeface="Lato"/>
                <a:sym typeface="Lato"/>
              </a:rPr>
              <a:t> are elements of the matrix product of:</a:t>
            </a:r>
          </a:p>
          <a:p>
            <a:pPr lvl="0" indent="457200">
              <a:spcBef>
                <a:spcPts val="0"/>
              </a:spcBef>
              <a:buNone/>
            </a:pPr>
            <a:r>
              <a:rPr lang="en">
                <a:latin typeface="Lato"/>
                <a:ea typeface="Lato"/>
                <a:cs typeface="Lato"/>
                <a:sym typeface="Lato"/>
              </a:rPr>
              <a:t>		PAX(i,j) * DIST(i,j)</a:t>
            </a:r>
            <a:r>
              <a:rPr lang="en" baseline="30000">
                <a:latin typeface="Lato"/>
                <a:ea typeface="Lato"/>
                <a:cs typeface="Lato"/>
                <a:sym typeface="Lato"/>
              </a:rPr>
              <a:t>T</a:t>
            </a:r>
          </a:p>
          <a:p>
            <a:pPr lvl="0">
              <a:spcBef>
                <a:spcPts val="0"/>
              </a:spcBef>
              <a:buNone/>
            </a:pPr>
            <a:r>
              <a:rPr lang="en">
                <a:latin typeface="Lato"/>
                <a:ea typeface="Lato"/>
                <a:cs typeface="Lato"/>
                <a:sym typeface="Lato"/>
              </a:rPr>
              <a:t>Subject to:</a:t>
            </a:r>
          </a:p>
          <a:p>
            <a:pPr lvl="0" indent="457200" rtl="0">
              <a:spcBef>
                <a:spcPts val="0"/>
              </a:spcBef>
              <a:buNone/>
            </a:pPr>
            <a:r>
              <a:rPr lang="en">
                <a:latin typeface="Lato"/>
                <a:ea typeface="Lato"/>
                <a:cs typeface="Lato"/>
                <a:sym typeface="Lato"/>
              </a:rPr>
              <a:t>∑x</a:t>
            </a:r>
            <a:r>
              <a:rPr lang="en" baseline="-25000">
                <a:latin typeface="Lato"/>
                <a:ea typeface="Lato"/>
                <a:cs typeface="Lato"/>
                <a:sym typeface="Lato"/>
              </a:rPr>
              <a:t>i,j</a:t>
            </a:r>
            <a:r>
              <a:rPr lang="en">
                <a:latin typeface="Lato"/>
                <a:ea typeface="Lato"/>
                <a:cs typeface="Lato"/>
                <a:sym typeface="Lato"/>
              </a:rPr>
              <a:t> = 1	∑x</a:t>
            </a:r>
            <a:r>
              <a:rPr lang="en" baseline="-25000">
                <a:latin typeface="Lato"/>
                <a:ea typeface="Lato"/>
                <a:cs typeface="Lato"/>
                <a:sym typeface="Lato"/>
              </a:rPr>
              <a:t>j,i</a:t>
            </a:r>
            <a:r>
              <a:rPr lang="en">
                <a:latin typeface="Lato"/>
                <a:ea typeface="Lato"/>
                <a:cs typeface="Lato"/>
                <a:sym typeface="Lato"/>
              </a:rPr>
              <a:t> = 1	x</a:t>
            </a:r>
            <a:r>
              <a:rPr lang="en" baseline="-25000">
                <a:latin typeface="Lato"/>
                <a:ea typeface="Lato"/>
                <a:cs typeface="Lato"/>
                <a:sym typeface="Lato"/>
              </a:rPr>
              <a:t>i,j</a:t>
            </a:r>
            <a:r>
              <a:rPr lang="en" i="1" baseline="-25000">
                <a:latin typeface="Lato"/>
                <a:ea typeface="Lato"/>
                <a:cs typeface="Lato"/>
                <a:sym typeface="Lato"/>
              </a:rPr>
              <a:t> </a:t>
            </a:r>
            <a:r>
              <a:rPr lang="en">
                <a:latin typeface="Lato"/>
                <a:ea typeface="Lato"/>
                <a:cs typeface="Lato"/>
                <a:sym typeface="Lato"/>
              </a:rPr>
              <a:t>= {0,1}</a:t>
            </a:r>
          </a:p>
          <a:p>
            <a:pPr marL="0" lvl="0" indent="0" rtl="0">
              <a:spcBef>
                <a:spcPts val="0"/>
              </a:spcBef>
              <a:buNone/>
            </a:pPr>
            <a:endParaRPr>
              <a:latin typeface="Lato"/>
              <a:ea typeface="Lato"/>
              <a:cs typeface="Lato"/>
              <a:sym typeface="Lato"/>
            </a:endParaRPr>
          </a:p>
          <a:p>
            <a:pPr marL="0" lvl="0" indent="0" rtl="0">
              <a:spcBef>
                <a:spcPts val="0"/>
              </a:spcBef>
              <a:buNone/>
            </a:pPr>
            <a:endParaRPr>
              <a:latin typeface="Lato"/>
              <a:ea typeface="Lato"/>
              <a:cs typeface="Lato"/>
              <a:sym typeface="Lato"/>
            </a:endParaRPr>
          </a:p>
          <a:p>
            <a:pPr marL="0" lvl="0" indent="0">
              <a:spcBef>
                <a:spcPts val="0"/>
              </a:spcBef>
              <a:buNone/>
            </a:pPr>
            <a:endParaRPr>
              <a:latin typeface="Lato"/>
              <a:ea typeface="Lato"/>
              <a:cs typeface="Lato"/>
              <a:sym typeface="Lato"/>
            </a:endParaRPr>
          </a:p>
        </p:txBody>
      </p:sp>
      <p:sp>
        <p:nvSpPr>
          <p:cNvPr id="92" name="Shape 92"/>
          <p:cNvSpPr txBox="1"/>
          <p:nvPr/>
        </p:nvSpPr>
        <p:spPr>
          <a:xfrm>
            <a:off x="2868875" y="2866725"/>
            <a:ext cx="5921100" cy="1803000"/>
          </a:xfrm>
          <a:prstGeom prst="rect">
            <a:avLst/>
          </a:prstGeom>
          <a:noFill/>
          <a:ln>
            <a:noFill/>
          </a:ln>
        </p:spPr>
        <p:txBody>
          <a:bodyPr lIns="91425" tIns="91425" rIns="91425" bIns="91425" anchor="t" anchorCtr="0">
            <a:noAutofit/>
          </a:bodyPr>
          <a:lstStyle/>
          <a:p>
            <a:pPr marL="457200" lvl="0" indent="-228600" rtl="0">
              <a:spcBef>
                <a:spcPts val="0"/>
              </a:spcBef>
              <a:buClr>
                <a:schemeClr val="dk2"/>
              </a:buClr>
              <a:buFont typeface="Lato"/>
              <a:buChar char="-"/>
            </a:pPr>
            <a:r>
              <a:rPr lang="en">
                <a:solidFill>
                  <a:schemeClr val="dk2"/>
                </a:solidFill>
                <a:latin typeface="Lato"/>
                <a:ea typeface="Lato"/>
                <a:cs typeface="Lato"/>
                <a:sym typeface="Lato"/>
              </a:rPr>
              <a:t>This is an assignment problem that solves the objective of minimizing the walking distance that passengers must travel for a given arrival-departure cycle</a:t>
            </a:r>
          </a:p>
          <a:p>
            <a:pPr marL="457200" lvl="0" indent="-228600" rtl="0">
              <a:spcBef>
                <a:spcPts val="0"/>
              </a:spcBef>
              <a:buClr>
                <a:schemeClr val="dk2"/>
              </a:buClr>
              <a:buFont typeface="Lato"/>
              <a:buChar char="-"/>
            </a:pPr>
            <a:r>
              <a:rPr lang="en">
                <a:solidFill>
                  <a:schemeClr val="dk2"/>
                </a:solidFill>
                <a:latin typeface="Lato"/>
                <a:ea typeface="Lato"/>
                <a:cs typeface="Lato"/>
                <a:sym typeface="Lato"/>
              </a:rPr>
              <a:t>Objective function coefficients are passenger-distance weights for all possible assignments of arrival flights to arrival gates</a:t>
            </a:r>
          </a:p>
          <a:p>
            <a:pPr marL="457200" lvl="0" indent="-228600">
              <a:spcBef>
                <a:spcPts val="0"/>
              </a:spcBef>
              <a:buClr>
                <a:schemeClr val="dk2"/>
              </a:buClr>
              <a:buFont typeface="Lato"/>
              <a:buChar char="-"/>
            </a:pPr>
            <a:r>
              <a:rPr lang="en">
                <a:solidFill>
                  <a:schemeClr val="dk2"/>
                </a:solidFill>
                <a:latin typeface="Lato"/>
                <a:ea typeface="Lato"/>
                <a:cs typeface="Lato"/>
                <a:sym typeface="Lato"/>
              </a:rPr>
              <a:t>The x</a:t>
            </a:r>
            <a:r>
              <a:rPr lang="en" baseline="-25000">
                <a:solidFill>
                  <a:schemeClr val="dk2"/>
                </a:solidFill>
                <a:latin typeface="Lato"/>
                <a:ea typeface="Lato"/>
                <a:cs typeface="Lato"/>
                <a:sym typeface="Lato"/>
              </a:rPr>
              <a:t>i,j</a:t>
            </a:r>
            <a:r>
              <a:rPr lang="en">
                <a:solidFill>
                  <a:schemeClr val="dk2"/>
                </a:solidFill>
                <a:latin typeface="Lato"/>
                <a:ea typeface="Lato"/>
                <a:cs typeface="Lato"/>
                <a:sym typeface="Lato"/>
              </a:rPr>
              <a:t> constraints ensure that a flight is assigned to only one arrival gate and that all flights are assigned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89300" y="504625"/>
            <a:ext cx="4206300" cy="1074900"/>
          </a:xfrm>
          <a:prstGeom prst="rect">
            <a:avLst/>
          </a:prstGeom>
        </p:spPr>
        <p:txBody>
          <a:bodyPr lIns="91425" tIns="91425" rIns="91425" bIns="91425" anchor="t" anchorCtr="0">
            <a:noAutofit/>
          </a:bodyPr>
          <a:lstStyle/>
          <a:p>
            <a:pPr lvl="0">
              <a:spcBef>
                <a:spcPts val="0"/>
              </a:spcBef>
              <a:buNone/>
            </a:pPr>
            <a:r>
              <a:rPr lang="en" sz="3000"/>
              <a:t>Visualization of the c</a:t>
            </a:r>
            <a:r>
              <a:rPr lang="en" sz="3000" baseline="-25000"/>
              <a:t>i,j</a:t>
            </a:r>
            <a:r>
              <a:rPr lang="en" sz="3000"/>
              <a:t> coefficients</a:t>
            </a:r>
          </a:p>
        </p:txBody>
      </p:sp>
      <p:sp>
        <p:nvSpPr>
          <p:cNvPr id="98" name="Shape 98"/>
          <p:cNvSpPr txBox="1">
            <a:spLocks noGrp="1"/>
          </p:cNvSpPr>
          <p:nvPr>
            <p:ph type="body" idx="2"/>
          </p:nvPr>
        </p:nvSpPr>
        <p:spPr>
          <a:xfrm>
            <a:off x="4683950" y="1742000"/>
            <a:ext cx="4092600" cy="3058200"/>
          </a:xfrm>
          <a:prstGeom prst="rect">
            <a:avLst/>
          </a:prstGeom>
        </p:spPr>
        <p:txBody>
          <a:bodyPr lIns="91425" tIns="91425" rIns="91425" bIns="91425" anchor="t" anchorCtr="0">
            <a:noAutofit/>
          </a:bodyPr>
          <a:lstStyle/>
          <a:p>
            <a:pPr marL="457200" lvl="0" indent="-228600" rtl="0">
              <a:spcBef>
                <a:spcPts val="0"/>
              </a:spcBef>
              <a:buChar char="●"/>
            </a:pPr>
            <a:r>
              <a:rPr lang="en"/>
              <a:t>This assignment problem can be solved through the primal-dual simplex method</a:t>
            </a:r>
          </a:p>
          <a:p>
            <a:pPr marL="457200" lvl="0" indent="-228600" rtl="0">
              <a:spcBef>
                <a:spcPts val="0"/>
              </a:spcBef>
              <a:buChar char="●"/>
            </a:pPr>
            <a:r>
              <a:rPr lang="en"/>
              <a:t>Allows for sensitivity analysis</a:t>
            </a:r>
          </a:p>
          <a:p>
            <a:pPr marL="457200" lvl="0" indent="-228600" rtl="0">
              <a:spcBef>
                <a:spcPts val="0"/>
              </a:spcBef>
              <a:buChar char="●"/>
            </a:pPr>
            <a:r>
              <a:rPr lang="en"/>
              <a:t>Simplex multipliers inform us of the penalty paid for non-optimal solutions</a:t>
            </a:r>
          </a:p>
        </p:txBody>
      </p:sp>
      <p:pic>
        <p:nvPicPr>
          <p:cNvPr id="99" name="Shape 99" descr="Screen Shot 2017-04-24 at 8.32.33 PM.png"/>
          <p:cNvPicPr preferRelativeResize="0"/>
          <p:nvPr/>
        </p:nvPicPr>
        <p:blipFill>
          <a:blip r:embed="rId3">
            <a:alphaModFix/>
          </a:blip>
          <a:stretch>
            <a:fillRect/>
          </a:stretch>
        </p:blipFill>
        <p:spPr>
          <a:xfrm>
            <a:off x="113100" y="1736800"/>
            <a:ext cx="4379749" cy="2644499"/>
          </a:xfrm>
          <a:prstGeom prst="rect">
            <a:avLst/>
          </a:prstGeom>
          <a:noFill/>
          <a:ln>
            <a:noFill/>
          </a:ln>
        </p:spPr>
      </p:pic>
      <p:sp>
        <p:nvSpPr>
          <p:cNvPr id="100" name="Shape 100"/>
          <p:cNvSpPr txBox="1">
            <a:spLocks noGrp="1"/>
          </p:cNvSpPr>
          <p:nvPr>
            <p:ph type="title"/>
          </p:nvPr>
        </p:nvSpPr>
        <p:spPr>
          <a:xfrm>
            <a:off x="4722825" y="504625"/>
            <a:ext cx="4206300" cy="1074900"/>
          </a:xfrm>
          <a:prstGeom prst="rect">
            <a:avLst/>
          </a:prstGeom>
        </p:spPr>
        <p:txBody>
          <a:bodyPr lIns="91425" tIns="91425" rIns="91425" bIns="91425" anchor="t" anchorCtr="0">
            <a:noAutofit/>
          </a:bodyPr>
          <a:lstStyle/>
          <a:p>
            <a:pPr lvl="0" rtl="0">
              <a:spcBef>
                <a:spcPts val="0"/>
              </a:spcBef>
              <a:buNone/>
            </a:pPr>
            <a:r>
              <a:rPr lang="en" sz="3000">
                <a:solidFill>
                  <a:srgbClr val="FFFFFF"/>
                </a:solidFill>
              </a:rPr>
              <a:t>Solving the 0-1 Linear Program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Branch and Bound </a:t>
            </a:r>
          </a:p>
        </p:txBody>
      </p:sp>
      <p:sp>
        <p:nvSpPr>
          <p:cNvPr id="106" name="Shape 10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17500" rtl="0">
              <a:lnSpc>
                <a:spcPct val="100000"/>
              </a:lnSpc>
              <a:spcBef>
                <a:spcPts val="0"/>
              </a:spcBef>
              <a:spcAft>
                <a:spcPts val="0"/>
              </a:spcAft>
              <a:buSzPct val="100000"/>
            </a:pPr>
            <a:r>
              <a:rPr lang="en" sz="1400"/>
              <a:t>Branch and bound is a common mathematical programming technique used to find an optimal solution to the gate assignment problem.</a:t>
            </a:r>
          </a:p>
          <a:p>
            <a:pPr lvl="0" rtl="0">
              <a:lnSpc>
                <a:spcPct val="100000"/>
              </a:lnSpc>
              <a:spcBef>
                <a:spcPts val="0"/>
              </a:spcBef>
              <a:spcAft>
                <a:spcPts val="0"/>
              </a:spcAft>
              <a:buNone/>
            </a:pPr>
            <a:endParaRPr sz="1400"/>
          </a:p>
          <a:p>
            <a:pPr marL="457200" lvl="0" indent="-317500" rtl="0">
              <a:lnSpc>
                <a:spcPct val="100000"/>
              </a:lnSpc>
              <a:spcBef>
                <a:spcPts val="0"/>
              </a:spcBef>
              <a:spcAft>
                <a:spcPts val="0"/>
              </a:spcAft>
              <a:buSzPct val="100000"/>
            </a:pPr>
            <a:r>
              <a:rPr lang="en" sz="1400"/>
              <a:t>The objective is to reduce the number of passengers who have to walk maximum distances—at the cost of more passengers having to walk the minimum distances, compared to random aircraft position assignment.</a:t>
            </a:r>
          </a:p>
          <a:p>
            <a:pPr lvl="0" rtl="0">
              <a:lnSpc>
                <a:spcPct val="100000"/>
              </a:lnSpc>
              <a:spcBef>
                <a:spcPts val="0"/>
              </a:spcBef>
              <a:spcAft>
                <a:spcPts val="0"/>
              </a:spcAft>
              <a:buNone/>
            </a:pPr>
            <a:endParaRPr sz="1400"/>
          </a:p>
          <a:p>
            <a:pPr marL="457200" lvl="0" indent="-317500" rtl="0">
              <a:lnSpc>
                <a:spcPct val="100000"/>
              </a:lnSpc>
              <a:spcBef>
                <a:spcPts val="0"/>
              </a:spcBef>
              <a:spcAft>
                <a:spcPts val="0"/>
              </a:spcAft>
              <a:buSzPct val="100000"/>
            </a:pPr>
            <a:r>
              <a:rPr lang="en" sz="1400"/>
              <a:t>In practice, a major airline hub terminal may handle more than 1000 daily flights at more than 50 gates, which in our formulation would result in billions of binary variables. Due to such a huge size, this model can not be handled by branch-and-bound based solvers within a reasonable time bound. </a:t>
            </a:r>
          </a:p>
          <a:p>
            <a:pPr lvl="0" rtl="0">
              <a:lnSpc>
                <a:spcPct val="100000"/>
              </a:lnSpc>
              <a:spcBef>
                <a:spcPts val="0"/>
              </a:spcBef>
              <a:spcAft>
                <a:spcPts val="0"/>
              </a:spcAft>
              <a:buNone/>
            </a:pPr>
            <a:endParaRPr sz="1400"/>
          </a:p>
          <a:p>
            <a:pPr marL="457200" lvl="0" indent="-317500" rtl="0">
              <a:lnSpc>
                <a:spcPct val="100000"/>
              </a:lnSpc>
              <a:spcBef>
                <a:spcPts val="0"/>
              </a:spcBef>
              <a:spcAft>
                <a:spcPts val="0"/>
              </a:spcAft>
              <a:buSzPct val="100000"/>
            </a:pPr>
            <a:r>
              <a:rPr lang="en" sz="1400"/>
              <a:t>Branch and Bound does not take into account transfer passengers -- would need to use greedy heuristics and linear programming relaxation to determine this.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Tabu Search</a:t>
            </a:r>
          </a:p>
        </p:txBody>
      </p:sp>
      <p:sp>
        <p:nvSpPr>
          <p:cNvPr id="112" name="Shape 112"/>
          <p:cNvSpPr txBox="1">
            <a:spLocks noGrp="1"/>
          </p:cNvSpPr>
          <p:nvPr>
            <p:ph type="body" idx="1"/>
          </p:nvPr>
        </p:nvSpPr>
        <p:spPr>
          <a:xfrm>
            <a:off x="1458425" y="1152475"/>
            <a:ext cx="7587000" cy="3416400"/>
          </a:xfrm>
          <a:prstGeom prst="rect">
            <a:avLst/>
          </a:prstGeom>
        </p:spPr>
        <p:txBody>
          <a:bodyPr lIns="91425" tIns="91425" rIns="91425" bIns="91425" anchor="t" anchorCtr="0">
            <a:noAutofit/>
          </a:bodyPr>
          <a:lstStyle/>
          <a:p>
            <a:pPr lvl="0" rtl="0">
              <a:spcBef>
                <a:spcPts val="0"/>
              </a:spcBef>
              <a:buNone/>
            </a:pPr>
            <a:r>
              <a:rPr lang="en"/>
              <a:t>GAP is complex, making it hard to find an optimal solution given time constraints</a:t>
            </a:r>
          </a:p>
          <a:p>
            <a:pPr lvl="0" rtl="0">
              <a:spcBef>
                <a:spcPts val="0"/>
              </a:spcBef>
              <a:buNone/>
            </a:pPr>
            <a:r>
              <a:rPr lang="en"/>
              <a:t>Meta-heuristic algorithms such as tabu search efficiently deal with combinatorial optimization problems, helping to reach an optimal solution in reasonable time</a:t>
            </a:r>
          </a:p>
          <a:p>
            <a:pPr lvl="0" rtl="0">
              <a:spcBef>
                <a:spcPts val="0"/>
              </a:spcBef>
              <a:buNone/>
            </a:pPr>
            <a:r>
              <a:rPr lang="en" b="1"/>
              <a:t>Tabu Search Objective</a:t>
            </a:r>
            <a:r>
              <a:rPr lang="en"/>
              <a:t>: To maximize robustness of gate assignments meaning that the gate assignment is less sensitive to uncertain delays</a:t>
            </a:r>
          </a:p>
          <a:p>
            <a:pPr lvl="0" rtl="0">
              <a:spcBef>
                <a:spcPts val="0"/>
              </a:spcBef>
              <a:buNone/>
            </a:pPr>
            <a:r>
              <a:rPr lang="en"/>
              <a:t>Solutions to this objective improve ramp operations and passenger experience </a:t>
            </a:r>
          </a:p>
          <a:p>
            <a:pPr lvl="0" indent="457200" rtl="0">
              <a:lnSpc>
                <a:spcPct val="200000"/>
              </a:lnSpc>
              <a:spcBef>
                <a:spcPts val="0"/>
              </a:spcBef>
              <a:spcAft>
                <a:spcPts val="0"/>
              </a:spcAft>
              <a:buNone/>
            </a:pPr>
            <a:endParaRPr sz="1400"/>
          </a:p>
        </p:txBody>
      </p:sp>
      <p:pic>
        <p:nvPicPr>
          <p:cNvPr id="113" name="Shape 113"/>
          <p:cNvPicPr preferRelativeResize="0"/>
          <p:nvPr/>
        </p:nvPicPr>
        <p:blipFill>
          <a:blip r:embed="rId3">
            <a:alphaModFix amt="60000"/>
          </a:blip>
          <a:stretch>
            <a:fillRect/>
          </a:stretch>
        </p:blipFill>
        <p:spPr>
          <a:xfrm>
            <a:off x="411187" y="2189975"/>
            <a:ext cx="869099" cy="763549"/>
          </a:xfrm>
          <a:prstGeom prst="rect">
            <a:avLst/>
          </a:prstGeom>
          <a:noFill/>
          <a:ln>
            <a:noFill/>
          </a:ln>
        </p:spPr>
      </p:pic>
      <p:pic>
        <p:nvPicPr>
          <p:cNvPr id="114" name="Shape 114"/>
          <p:cNvPicPr preferRelativeResize="0"/>
          <p:nvPr/>
        </p:nvPicPr>
        <p:blipFill>
          <a:blip r:embed="rId4">
            <a:alphaModFix amt="60000"/>
          </a:blip>
          <a:stretch>
            <a:fillRect/>
          </a:stretch>
        </p:blipFill>
        <p:spPr>
          <a:xfrm>
            <a:off x="354459" y="4061552"/>
            <a:ext cx="982575" cy="519773"/>
          </a:xfrm>
          <a:prstGeom prst="rect">
            <a:avLst/>
          </a:prstGeom>
          <a:noFill/>
          <a:ln>
            <a:noFill/>
          </a:ln>
        </p:spPr>
      </p:pic>
      <p:pic>
        <p:nvPicPr>
          <p:cNvPr id="115" name="Shape 115"/>
          <p:cNvPicPr preferRelativeResize="0"/>
          <p:nvPr/>
        </p:nvPicPr>
        <p:blipFill>
          <a:blip r:embed="rId5">
            <a:alphaModFix amt="60000"/>
          </a:blip>
          <a:stretch>
            <a:fillRect/>
          </a:stretch>
        </p:blipFill>
        <p:spPr>
          <a:xfrm>
            <a:off x="411197" y="3087474"/>
            <a:ext cx="869100" cy="840128"/>
          </a:xfrm>
          <a:prstGeom prst="rect">
            <a:avLst/>
          </a:prstGeom>
          <a:noFill/>
          <a:ln>
            <a:noFill/>
          </a:ln>
        </p:spPr>
      </p:pic>
      <p:pic>
        <p:nvPicPr>
          <p:cNvPr id="116" name="Shape 116"/>
          <p:cNvPicPr preferRelativeResize="0"/>
          <p:nvPr/>
        </p:nvPicPr>
        <p:blipFill>
          <a:blip r:embed="rId6">
            <a:alphaModFix amt="60000"/>
          </a:blip>
          <a:stretch>
            <a:fillRect/>
          </a:stretch>
        </p:blipFill>
        <p:spPr>
          <a:xfrm>
            <a:off x="454948" y="1221938"/>
            <a:ext cx="781580" cy="76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265500" y="1107950"/>
            <a:ext cx="4045200" cy="1683600"/>
          </a:xfrm>
          <a:prstGeom prst="rect">
            <a:avLst/>
          </a:prstGeom>
        </p:spPr>
        <p:txBody>
          <a:bodyPr lIns="91425" tIns="91425" rIns="91425" bIns="91425" anchor="b" anchorCtr="0">
            <a:noAutofit/>
          </a:bodyPr>
          <a:lstStyle/>
          <a:p>
            <a:pPr lvl="0">
              <a:spcBef>
                <a:spcPts val="0"/>
              </a:spcBef>
              <a:buNone/>
            </a:pPr>
            <a:r>
              <a:rPr lang="en"/>
              <a:t>Tabu Search Moves</a:t>
            </a:r>
          </a:p>
        </p:txBody>
      </p:sp>
      <p:pic>
        <p:nvPicPr>
          <p:cNvPr id="122" name="Shape 122"/>
          <p:cNvPicPr preferRelativeResize="0"/>
          <p:nvPr/>
        </p:nvPicPr>
        <p:blipFill rotWithShape="1">
          <a:blip r:embed="rId3">
            <a:alphaModFix/>
          </a:blip>
          <a:srcRect l="3332" t="9501" r="3323" b="32845"/>
          <a:stretch/>
        </p:blipFill>
        <p:spPr>
          <a:xfrm>
            <a:off x="4935225" y="949474"/>
            <a:ext cx="3955475" cy="1052100"/>
          </a:xfrm>
          <a:prstGeom prst="rect">
            <a:avLst/>
          </a:prstGeom>
          <a:noFill/>
          <a:ln>
            <a:noFill/>
          </a:ln>
        </p:spPr>
      </p:pic>
      <p:pic>
        <p:nvPicPr>
          <p:cNvPr id="123" name="Shape 123"/>
          <p:cNvPicPr preferRelativeResize="0"/>
          <p:nvPr/>
        </p:nvPicPr>
        <p:blipFill rotWithShape="1">
          <a:blip r:embed="rId4">
            <a:alphaModFix/>
          </a:blip>
          <a:srcRect l="1728" t="7079" r="1718" b="27187"/>
          <a:stretch/>
        </p:blipFill>
        <p:spPr>
          <a:xfrm>
            <a:off x="4935225" y="2791550"/>
            <a:ext cx="3955475" cy="1594074"/>
          </a:xfrm>
          <a:prstGeom prst="rect">
            <a:avLst/>
          </a:prstGeom>
          <a:noFill/>
          <a:ln>
            <a:noFill/>
          </a:ln>
        </p:spPr>
      </p:pic>
      <p:sp>
        <p:nvSpPr>
          <p:cNvPr id="124" name="Shape 124"/>
          <p:cNvSpPr txBox="1"/>
          <p:nvPr/>
        </p:nvSpPr>
        <p:spPr>
          <a:xfrm>
            <a:off x="31200" y="2944350"/>
            <a:ext cx="4513800" cy="1683600"/>
          </a:xfrm>
          <a:prstGeom prst="rect">
            <a:avLst/>
          </a:prstGeom>
          <a:noFill/>
          <a:ln>
            <a:noFill/>
          </a:ln>
        </p:spPr>
        <p:txBody>
          <a:bodyPr lIns="91425" tIns="91425" rIns="91425" bIns="91425" anchor="t" anchorCtr="0">
            <a:noAutofit/>
          </a:bodyPr>
          <a:lstStyle/>
          <a:p>
            <a:pPr marL="457200" lvl="0" indent="-317500" rtl="0">
              <a:lnSpc>
                <a:spcPct val="115000"/>
              </a:lnSpc>
              <a:spcBef>
                <a:spcPts val="0"/>
              </a:spcBef>
              <a:spcAft>
                <a:spcPts val="1600"/>
              </a:spcAft>
              <a:buClr>
                <a:schemeClr val="dk2"/>
              </a:buClr>
              <a:buFont typeface="Lato"/>
            </a:pPr>
            <a:r>
              <a:rPr lang="en">
                <a:solidFill>
                  <a:schemeClr val="dk2"/>
                </a:solidFill>
                <a:latin typeface="Lato"/>
                <a:ea typeface="Lato"/>
                <a:cs typeface="Lato"/>
                <a:sym typeface="Lato"/>
              </a:rPr>
              <a:t>Each gate has a list of equipment types that the gate can serve, as well as flights with incompatible equipment with the gate, making them unable to be assigned to that gate</a:t>
            </a:r>
          </a:p>
          <a:p>
            <a:pPr marL="457200" lvl="0" indent="-317500" rtl="0">
              <a:lnSpc>
                <a:spcPct val="115000"/>
              </a:lnSpc>
              <a:spcBef>
                <a:spcPts val="0"/>
              </a:spcBef>
              <a:spcAft>
                <a:spcPts val="1600"/>
              </a:spcAft>
              <a:buClr>
                <a:schemeClr val="dk2"/>
              </a:buClr>
              <a:buFont typeface="Lato"/>
            </a:pPr>
            <a:r>
              <a:rPr lang="en">
                <a:solidFill>
                  <a:schemeClr val="dk2"/>
                </a:solidFill>
                <a:latin typeface="Lato"/>
                <a:ea typeface="Lato"/>
                <a:cs typeface="Lato"/>
                <a:sym typeface="Lato"/>
              </a:rPr>
              <a:t>Iterations continue until there is no improvement of the objective value past the last best score </a:t>
            </a:r>
          </a:p>
          <a:p>
            <a:pPr lvl="0">
              <a:spcBef>
                <a:spcPts val="0"/>
              </a:spcBef>
              <a:buNone/>
            </a:pPr>
            <a:endParaRPr/>
          </a:p>
        </p:txBody>
      </p:sp>
      <p:sp>
        <p:nvSpPr>
          <p:cNvPr id="125" name="Shape 125"/>
          <p:cNvSpPr/>
          <p:nvPr/>
        </p:nvSpPr>
        <p:spPr>
          <a:xfrm>
            <a:off x="4935225" y="496175"/>
            <a:ext cx="3955500" cy="453300"/>
          </a:xfrm>
          <a:prstGeom prst="roundRect">
            <a:avLst>
              <a:gd name="adj" fmla="val 16667"/>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b="1">
                <a:solidFill>
                  <a:srgbClr val="FFFFFF"/>
                </a:solidFill>
                <a:latin typeface="Playfair Display"/>
                <a:ea typeface="Playfair Display"/>
                <a:cs typeface="Playfair Display"/>
                <a:sym typeface="Playfair Display"/>
              </a:rPr>
              <a:t>Insert Move</a:t>
            </a:r>
          </a:p>
        </p:txBody>
      </p:sp>
      <p:sp>
        <p:nvSpPr>
          <p:cNvPr id="126" name="Shape 126"/>
          <p:cNvSpPr/>
          <p:nvPr/>
        </p:nvSpPr>
        <p:spPr>
          <a:xfrm>
            <a:off x="4935224" y="2345100"/>
            <a:ext cx="3955500" cy="453300"/>
          </a:xfrm>
          <a:prstGeom prst="roundRect">
            <a:avLst>
              <a:gd name="adj" fmla="val 16667"/>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solidFill>
                  <a:srgbClr val="FFFFFF"/>
                </a:solidFill>
                <a:latin typeface="Playfair Display"/>
                <a:ea typeface="Playfair Display"/>
                <a:cs typeface="Playfair Display"/>
                <a:sym typeface="Playfair Display"/>
              </a:rPr>
              <a:t>Interval Exchange Move</a:t>
            </a: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1870</Words>
  <Application>Microsoft Macintosh PowerPoint</Application>
  <PresentationFormat>On-screen Show (16:9)</PresentationFormat>
  <Paragraphs>90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Playfair Display</vt:lpstr>
      <vt:lpstr>Lato</vt:lpstr>
      <vt:lpstr>coral</vt:lpstr>
      <vt:lpstr>Airport Gate Scheduling</vt:lpstr>
      <vt:lpstr>Airport Gate Scheduling </vt:lpstr>
      <vt:lpstr>The Gate Assignment Problem (GAP)</vt:lpstr>
      <vt:lpstr>Solving the GAP</vt:lpstr>
      <vt:lpstr>Primal-Dual Simplex Method</vt:lpstr>
      <vt:lpstr>Visualization of the ci,j coefficients</vt:lpstr>
      <vt:lpstr>Branch and Bound </vt:lpstr>
      <vt:lpstr>Tabu Search</vt:lpstr>
      <vt:lpstr>Tabu Search Moves</vt:lpstr>
      <vt:lpstr>Summary of Analyses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Gate Scheduling</dc:title>
  <cp:lastModifiedBy>Allison</cp:lastModifiedBy>
  <cp:revision>1</cp:revision>
  <dcterms:modified xsi:type="dcterms:W3CDTF">2017-04-25T15:29:23Z</dcterms:modified>
</cp:coreProperties>
</file>