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73" r:id="rId4"/>
    <p:sldId id="262" r:id="rId5"/>
    <p:sldId id="258" r:id="rId6"/>
    <p:sldId id="259" r:id="rId7"/>
    <p:sldId id="257" r:id="rId8"/>
    <p:sldId id="260" r:id="rId9"/>
    <p:sldId id="261" r:id="rId10"/>
    <p:sldId id="264" r:id="rId11"/>
    <p:sldId id="267" r:id="rId12"/>
    <p:sldId id="269" r:id="rId13"/>
    <p:sldId id="270" r:id="rId14"/>
    <p:sldId id="268" r:id="rId15"/>
    <p:sldId id="272" r:id="rId16"/>
    <p:sldId id="271" r:id="rId17"/>
    <p:sldId id="274" r:id="rId18"/>
    <p:sldId id="266" r:id="rId1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3819"/>
    <a:srgbClr val="D0B75C"/>
    <a:srgbClr val="35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9" d="100"/>
          <a:sy n="159" d="100"/>
        </p:scale>
        <p:origin x="1164"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31.08.2014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31.08.2014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31.08.2014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31.08.2014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31.08.2014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t>31.08.2014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t>31.08.2014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t>31.08.2014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31.08.2014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31.08.2014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31.08.2014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31.08.2014</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hyperlink" Target="mailto:cassini@burri-web.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stretch>
            <a:fillRect/>
          </a:stretch>
        </p:blipFill>
        <p:spPr>
          <a:xfrm>
            <a:off x="5800926" y="3774638"/>
            <a:ext cx="3219109" cy="2897198"/>
          </a:xfrm>
          <a:prstGeom prst="rect">
            <a:avLst/>
          </a:prstGeom>
        </p:spPr>
      </p:pic>
      <p:sp>
        <p:nvSpPr>
          <p:cNvPr id="2" name="Titel 1"/>
          <p:cNvSpPr>
            <a:spLocks noGrp="1"/>
          </p:cNvSpPr>
          <p:nvPr>
            <p:ph type="ctrTitle"/>
          </p:nvPr>
        </p:nvSpPr>
        <p:spPr/>
        <p:txBody>
          <a:bodyPr>
            <a:normAutofit/>
          </a:bodyPr>
          <a:lstStyle/>
          <a:p>
            <a:r>
              <a:rPr lang="en-US" sz="4000" dirty="0" smtClean="0"/>
              <a:t>SC Joystick Mapper</a:t>
            </a:r>
            <a:br>
              <a:rPr lang="en-US" sz="4000" dirty="0" smtClean="0"/>
            </a:br>
            <a:r>
              <a:rPr lang="en-US" sz="4000" dirty="0" smtClean="0"/>
              <a:t>Quick Reference Guide  V </a:t>
            </a:r>
            <a:r>
              <a:rPr lang="en-US" sz="4000" dirty="0" smtClean="0"/>
              <a:t>2.3</a:t>
            </a:r>
            <a:endParaRPr lang="en-US" sz="4000" dirty="0"/>
          </a:p>
        </p:txBody>
      </p:sp>
      <p:sp>
        <p:nvSpPr>
          <p:cNvPr id="3" name="Untertitel 2"/>
          <p:cNvSpPr>
            <a:spLocks noGrp="1"/>
          </p:cNvSpPr>
          <p:nvPr>
            <p:ph type="subTitle" idx="1"/>
          </p:nvPr>
        </p:nvSpPr>
        <p:spPr>
          <a:xfrm>
            <a:off x="1371600" y="3886200"/>
            <a:ext cx="6400800" cy="1487016"/>
          </a:xfrm>
        </p:spPr>
        <p:txBody>
          <a:bodyPr>
            <a:normAutofit/>
          </a:bodyPr>
          <a:lstStyle/>
          <a:p>
            <a:r>
              <a:rPr lang="en-US" sz="900" dirty="0" smtClean="0"/>
              <a:t>20140831 </a:t>
            </a:r>
            <a:r>
              <a:rPr lang="en-US" sz="900" dirty="0" smtClean="0"/>
              <a:t>– Cassini</a:t>
            </a:r>
          </a:p>
          <a:p>
            <a:r>
              <a:rPr lang="en-US" sz="900" dirty="0" err="1" smtClean="0"/>
              <a:t>ChangeLog</a:t>
            </a:r>
            <a:r>
              <a:rPr lang="en-US" sz="900" dirty="0" smtClean="0"/>
              <a:t>: see ReadMe.txt</a:t>
            </a:r>
          </a:p>
          <a:p>
            <a:endParaRPr lang="en-US" sz="900" dirty="0"/>
          </a:p>
        </p:txBody>
      </p:sp>
      <p:sp>
        <p:nvSpPr>
          <p:cNvPr id="5" name="Rechteck 4"/>
          <p:cNvSpPr/>
          <p:nvPr/>
        </p:nvSpPr>
        <p:spPr>
          <a:xfrm>
            <a:off x="539552" y="5445224"/>
            <a:ext cx="4104456" cy="1069658"/>
          </a:xfrm>
          <a:prstGeom prst="rect">
            <a:avLst/>
          </a:prstGeom>
          <a:ln>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t>Disclaimer:</a:t>
            </a:r>
          </a:p>
          <a:p>
            <a:pPr algn="ctr"/>
            <a:r>
              <a:rPr lang="en-US" sz="1000" dirty="0" smtClean="0"/>
              <a:t>Usual stuff – no warranty whatsoever..</a:t>
            </a:r>
          </a:p>
          <a:p>
            <a:pPr algn="ctr"/>
            <a:r>
              <a:rPr lang="en-US" sz="1000" dirty="0" smtClean="0"/>
              <a:t>Freeware – made for the SC community</a:t>
            </a:r>
          </a:p>
          <a:p>
            <a:pPr algn="ctr"/>
            <a:r>
              <a:rPr lang="en-US" sz="1000" dirty="0" smtClean="0"/>
              <a:t>Hope it helps and does not suck.</a:t>
            </a:r>
          </a:p>
          <a:p>
            <a:pPr algn="ctr"/>
            <a:r>
              <a:rPr lang="en-US" sz="1000" dirty="0" smtClean="0"/>
              <a:t>Have fun in the verse …</a:t>
            </a:r>
            <a:endParaRPr lang="en-US" sz="1000" dirty="0"/>
          </a:p>
        </p:txBody>
      </p:sp>
    </p:spTree>
    <p:extLst>
      <p:ext uri="{BB962C8B-B14F-4D97-AF65-F5344CB8AC3E}">
        <p14:creationId xmlns:p14="http://schemas.microsoft.com/office/powerpoint/2010/main" val="3309011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580563" y="1107206"/>
            <a:ext cx="6197377" cy="5577639"/>
          </a:xfrm>
          <a:prstGeom prst="rect">
            <a:avLst/>
          </a:prstGeom>
        </p:spPr>
      </p:pic>
      <p:sp>
        <p:nvSpPr>
          <p:cNvPr id="2" name="Titel 1"/>
          <p:cNvSpPr>
            <a:spLocks noGrp="1"/>
          </p:cNvSpPr>
          <p:nvPr>
            <p:ph type="title"/>
          </p:nvPr>
        </p:nvSpPr>
        <p:spPr/>
        <p:txBody>
          <a:bodyPr/>
          <a:lstStyle/>
          <a:p>
            <a:r>
              <a:rPr lang="en-US" dirty="0" smtClean="0"/>
              <a:t>The XML Area…</a:t>
            </a:r>
            <a:endParaRPr lang="en-US" dirty="0"/>
          </a:p>
        </p:txBody>
      </p:sp>
      <p:sp>
        <p:nvSpPr>
          <p:cNvPr id="17" name="Rechteck 16"/>
          <p:cNvSpPr/>
          <p:nvPr/>
        </p:nvSpPr>
        <p:spPr>
          <a:xfrm flipV="1">
            <a:off x="5321144" y="1724144"/>
            <a:ext cx="2467677" cy="4153128"/>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410281" y="1268760"/>
            <a:ext cx="4895422" cy="3744416"/>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If you hit “Dump List” a formatted list of the mapped actions is written into the XML area.</a:t>
            </a:r>
          </a:p>
          <a:p>
            <a:endParaRPr lang="en-US" sz="1200" dirty="0"/>
          </a:p>
          <a:p>
            <a:r>
              <a:rPr lang="en-US" sz="1200" dirty="0" smtClean="0"/>
              <a:t>You may use the “Save As..” menu to save it e.g. as TXT file.</a:t>
            </a:r>
          </a:p>
          <a:p>
            <a:endParaRPr lang="en-US" sz="1200" dirty="0" smtClean="0"/>
          </a:p>
          <a:p>
            <a:endParaRPr lang="en-US" sz="1200" dirty="0">
              <a:solidFill>
                <a:srgbClr val="FF0000"/>
              </a:solidFill>
            </a:endParaRPr>
          </a:p>
        </p:txBody>
      </p:sp>
      <p:sp>
        <p:nvSpPr>
          <p:cNvPr id="8" name="Rechteck 7"/>
          <p:cNvSpPr/>
          <p:nvPr/>
        </p:nvSpPr>
        <p:spPr>
          <a:xfrm flipV="1">
            <a:off x="3414286" y="5022061"/>
            <a:ext cx="997998" cy="305338"/>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pic>
        <p:nvPicPr>
          <p:cNvPr id="5" name="Grafik 4"/>
          <p:cNvPicPr>
            <a:picLocks noChangeAspect="1"/>
          </p:cNvPicPr>
          <p:nvPr/>
        </p:nvPicPr>
        <p:blipFill>
          <a:blip r:embed="rId3"/>
          <a:stretch>
            <a:fillRect/>
          </a:stretch>
        </p:blipFill>
        <p:spPr>
          <a:xfrm>
            <a:off x="1331640" y="2489232"/>
            <a:ext cx="3618438" cy="2225977"/>
          </a:xfrm>
          <a:prstGeom prst="rect">
            <a:avLst/>
          </a:prstGeom>
        </p:spPr>
      </p:pic>
      <p:sp>
        <p:nvSpPr>
          <p:cNvPr id="10" name="Rechteck 9"/>
          <p:cNvSpPr/>
          <p:nvPr/>
        </p:nvSpPr>
        <p:spPr>
          <a:xfrm flipV="1">
            <a:off x="1698361" y="4077072"/>
            <a:ext cx="1172260" cy="432048"/>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2212032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1403612" y="1124743"/>
            <a:ext cx="6197376" cy="5577639"/>
          </a:xfrm>
          <a:prstGeom prst="rect">
            <a:avLst/>
          </a:prstGeom>
        </p:spPr>
      </p:pic>
      <p:sp>
        <p:nvSpPr>
          <p:cNvPr id="2" name="Titel 1"/>
          <p:cNvSpPr>
            <a:spLocks noGrp="1"/>
          </p:cNvSpPr>
          <p:nvPr>
            <p:ph type="title"/>
          </p:nvPr>
        </p:nvSpPr>
        <p:spPr/>
        <p:txBody>
          <a:bodyPr/>
          <a:lstStyle/>
          <a:p>
            <a:r>
              <a:rPr lang="en-US" dirty="0" smtClean="0">
                <a:solidFill>
                  <a:schemeClr val="accent6"/>
                </a:solidFill>
              </a:rPr>
              <a:t>V2 – Features - 1</a:t>
            </a:r>
            <a:endParaRPr lang="en-US" dirty="0">
              <a:solidFill>
                <a:schemeClr val="accent6"/>
              </a:solidFill>
            </a:endParaRPr>
          </a:p>
        </p:txBody>
      </p:sp>
      <p:sp>
        <p:nvSpPr>
          <p:cNvPr id="17" name="Rechteck 16"/>
          <p:cNvSpPr/>
          <p:nvPr/>
        </p:nvSpPr>
        <p:spPr>
          <a:xfrm flipV="1">
            <a:off x="1437739" y="1772816"/>
            <a:ext cx="1838117" cy="4680520"/>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3309947" y="1340768"/>
            <a:ext cx="4895422" cy="3725804"/>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You may filter the action tree now</a:t>
            </a:r>
          </a:p>
          <a:p>
            <a:endParaRPr lang="en-US" sz="1200" dirty="0"/>
          </a:p>
          <a:p>
            <a:r>
              <a:rPr lang="en-US" sz="1200" dirty="0" smtClean="0"/>
              <a:t>Start typing and the tree is reduced to the actions and controls that contain the characters typed </a:t>
            </a:r>
          </a:p>
          <a:p>
            <a:endParaRPr lang="en-US" sz="1200" dirty="0"/>
          </a:p>
          <a:p>
            <a:r>
              <a:rPr lang="en-US" sz="1200" dirty="0" smtClean="0"/>
              <a:t>e.g. I typed ‘</a:t>
            </a:r>
            <a:r>
              <a:rPr lang="en-US" sz="1200" dirty="0" err="1" smtClean="0"/>
              <a:t>thr</a:t>
            </a:r>
            <a:r>
              <a:rPr lang="en-US" sz="1200" dirty="0" smtClean="0"/>
              <a:t>’ to see my throttles only</a:t>
            </a:r>
          </a:p>
          <a:p>
            <a:r>
              <a:rPr lang="en-US" sz="1200" dirty="0" smtClean="0"/>
              <a:t>Try button and you get all your assigned buttons only etc.</a:t>
            </a:r>
          </a:p>
          <a:p>
            <a:endParaRPr lang="en-US" sz="1200" dirty="0"/>
          </a:p>
          <a:p>
            <a:r>
              <a:rPr lang="en-US" sz="1200" dirty="0" smtClean="0"/>
              <a:t>Click ‘Clear Filter’ to get back to the complete list again.</a:t>
            </a:r>
          </a:p>
          <a:p>
            <a:endParaRPr lang="en-US" sz="1200" dirty="0"/>
          </a:p>
          <a:p>
            <a:r>
              <a:rPr lang="en-US" sz="1200" dirty="0" smtClean="0"/>
              <a:t>Note: this will not change, remove or modify any of your mappings, it just reduces the tree to the ones you are interested in.</a:t>
            </a:r>
            <a:endParaRPr lang="en-US" sz="1200" dirty="0"/>
          </a:p>
          <a:p>
            <a:endParaRPr lang="en-US" sz="1200" dirty="0" smtClean="0"/>
          </a:p>
        </p:txBody>
      </p:sp>
      <p:sp>
        <p:nvSpPr>
          <p:cNvPr id="8" name="Rechteck 7"/>
          <p:cNvSpPr/>
          <p:nvPr/>
        </p:nvSpPr>
        <p:spPr>
          <a:xfrm flipV="1">
            <a:off x="3275856" y="5253264"/>
            <a:ext cx="1050403" cy="432048"/>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2139159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2"/>
          <a:stretch>
            <a:fillRect/>
          </a:stretch>
        </p:blipFill>
        <p:spPr>
          <a:xfrm>
            <a:off x="1403648" y="1105855"/>
            <a:ext cx="6197376" cy="5577639"/>
          </a:xfrm>
          <a:prstGeom prst="rect">
            <a:avLst/>
          </a:prstGeom>
        </p:spPr>
      </p:pic>
      <p:sp>
        <p:nvSpPr>
          <p:cNvPr id="2" name="Titel 1"/>
          <p:cNvSpPr>
            <a:spLocks noGrp="1"/>
          </p:cNvSpPr>
          <p:nvPr>
            <p:ph type="title"/>
          </p:nvPr>
        </p:nvSpPr>
        <p:spPr/>
        <p:txBody>
          <a:bodyPr/>
          <a:lstStyle/>
          <a:p>
            <a:r>
              <a:rPr lang="en-US" dirty="0" smtClean="0">
                <a:solidFill>
                  <a:schemeClr val="accent6"/>
                </a:solidFill>
              </a:rPr>
              <a:t>V2 – Features - 2</a:t>
            </a:r>
            <a:endParaRPr lang="en-US" dirty="0">
              <a:solidFill>
                <a:schemeClr val="accent6"/>
              </a:solidFill>
            </a:endParaRPr>
          </a:p>
        </p:txBody>
      </p:sp>
      <p:sp>
        <p:nvSpPr>
          <p:cNvPr id="17" name="Rechteck 16"/>
          <p:cNvSpPr/>
          <p:nvPr/>
        </p:nvSpPr>
        <p:spPr>
          <a:xfrm flipV="1">
            <a:off x="1403648" y="6399938"/>
            <a:ext cx="2592288" cy="314612"/>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1259632" y="1340768"/>
            <a:ext cx="6912768" cy="4968552"/>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working with profiles.</a:t>
            </a:r>
          </a:p>
          <a:p>
            <a:endParaRPr lang="en-US" sz="1200" dirty="0"/>
          </a:p>
          <a:p>
            <a:r>
              <a:rPr lang="en-US" sz="1200" dirty="0" smtClean="0"/>
              <a:t>The program gets the actions from the real game asset – so you are always up to the actual values.</a:t>
            </a:r>
          </a:p>
          <a:p>
            <a:endParaRPr lang="en-US" sz="1200" dirty="0"/>
          </a:p>
          <a:p>
            <a:r>
              <a:rPr lang="en-US" sz="1200" dirty="0" smtClean="0"/>
              <a:t>From here you may Reset the action list to the following</a:t>
            </a:r>
          </a:p>
          <a:p>
            <a:pPr marL="171450" indent="-171450">
              <a:buFontTx/>
              <a:buChar char="-"/>
            </a:pPr>
            <a:r>
              <a:rPr lang="en-US" sz="1200" dirty="0" smtClean="0"/>
              <a:t>RESET EMPTY         reverts to just an action list without any mappings</a:t>
            </a:r>
          </a:p>
          <a:p>
            <a:pPr marL="171450" indent="-171450">
              <a:buFontTx/>
              <a:buChar char="-"/>
            </a:pPr>
            <a:r>
              <a:rPr lang="en-US" sz="1200" dirty="0" smtClean="0"/>
              <a:t>RESET DEFAULTS    loads the Joystick actions mapped with what CIG is providing</a:t>
            </a:r>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smtClean="0"/>
          </a:p>
          <a:p>
            <a:pPr marL="171450" indent="-171450">
              <a:buFontTx/>
              <a:buChar char="-"/>
            </a:pPr>
            <a:endParaRPr lang="en-US" sz="1200" dirty="0"/>
          </a:p>
          <a:p>
            <a:r>
              <a:rPr lang="en-US" sz="1200" dirty="0" smtClean="0"/>
              <a:t>Note: as CIG is providing a number of </a:t>
            </a:r>
            <a:r>
              <a:rPr lang="en-US" sz="1200" dirty="0" err="1" smtClean="0"/>
              <a:t>defaultProfiles</a:t>
            </a:r>
            <a:r>
              <a:rPr lang="en-US" sz="1200" dirty="0" smtClean="0"/>
              <a:t> you may chose one of those – however using the </a:t>
            </a:r>
            <a:r>
              <a:rPr lang="en-US" sz="1200" b="1" dirty="0" err="1" smtClean="0"/>
              <a:t>defaultProfile</a:t>
            </a:r>
            <a:r>
              <a:rPr lang="en-US" sz="1200" dirty="0" smtClean="0"/>
              <a:t> is usually the best option</a:t>
            </a:r>
            <a:br>
              <a:rPr lang="en-US" sz="1200" dirty="0" smtClean="0"/>
            </a:br>
            <a:r>
              <a:rPr lang="en-US" sz="1200" dirty="0" smtClean="0"/>
              <a:t>(This may be work in progress by CIG…)</a:t>
            </a:r>
          </a:p>
        </p:txBody>
      </p:sp>
      <p:pic>
        <p:nvPicPr>
          <p:cNvPr id="7" name="Grafik 6"/>
          <p:cNvPicPr>
            <a:picLocks noChangeAspect="1"/>
          </p:cNvPicPr>
          <p:nvPr/>
        </p:nvPicPr>
        <p:blipFill>
          <a:blip r:embed="rId3"/>
          <a:stretch>
            <a:fillRect/>
          </a:stretch>
        </p:blipFill>
        <p:spPr>
          <a:xfrm>
            <a:off x="5310166" y="3284984"/>
            <a:ext cx="2563322" cy="858443"/>
          </a:xfrm>
          <a:prstGeom prst="rect">
            <a:avLst/>
          </a:prstGeom>
        </p:spPr>
      </p:pic>
      <p:sp>
        <p:nvSpPr>
          <p:cNvPr id="9" name="Pfeil nach rechts 8"/>
          <p:cNvSpPr/>
          <p:nvPr/>
        </p:nvSpPr>
        <p:spPr>
          <a:xfrm rot="2267429" flipH="1">
            <a:off x="7361420" y="398746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283085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p:cNvPicPr>
            <a:picLocks noChangeAspect="1"/>
          </p:cNvPicPr>
          <p:nvPr/>
        </p:nvPicPr>
        <p:blipFill>
          <a:blip r:embed="rId2"/>
          <a:stretch>
            <a:fillRect/>
          </a:stretch>
        </p:blipFill>
        <p:spPr>
          <a:xfrm>
            <a:off x="1403612" y="1124743"/>
            <a:ext cx="6197376" cy="5577639"/>
          </a:xfrm>
          <a:prstGeom prst="rect">
            <a:avLst/>
          </a:prstGeom>
        </p:spPr>
      </p:pic>
      <p:sp>
        <p:nvSpPr>
          <p:cNvPr id="2" name="Titel 1"/>
          <p:cNvSpPr>
            <a:spLocks noGrp="1"/>
          </p:cNvSpPr>
          <p:nvPr>
            <p:ph type="title"/>
          </p:nvPr>
        </p:nvSpPr>
        <p:spPr/>
        <p:txBody>
          <a:bodyPr/>
          <a:lstStyle/>
          <a:p>
            <a:r>
              <a:rPr lang="en-US" dirty="0" smtClean="0">
                <a:solidFill>
                  <a:schemeClr val="accent6"/>
                </a:solidFill>
              </a:rPr>
              <a:t>V2 – Features - 3</a:t>
            </a:r>
            <a:endParaRPr lang="en-US" dirty="0">
              <a:solidFill>
                <a:schemeClr val="accent6"/>
              </a:solidFill>
            </a:endParaRPr>
          </a:p>
        </p:txBody>
      </p:sp>
      <p:sp>
        <p:nvSpPr>
          <p:cNvPr id="17" name="Rechteck 16"/>
          <p:cNvSpPr/>
          <p:nvPr/>
        </p:nvSpPr>
        <p:spPr>
          <a:xfrm flipV="1">
            <a:off x="4502336" y="6398298"/>
            <a:ext cx="2592288" cy="314612"/>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1043608" y="1340768"/>
            <a:ext cx="7643192" cy="4824536"/>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working with </a:t>
            </a:r>
            <a:r>
              <a:rPr lang="en-US" sz="1200" b="1" dirty="0" err="1" smtClean="0"/>
              <a:t>actionmaps</a:t>
            </a:r>
            <a:r>
              <a:rPr lang="en-US" sz="1200" b="1" dirty="0" smtClean="0"/>
              <a:t> (Maps, Mapping etc..)</a:t>
            </a:r>
          </a:p>
          <a:p>
            <a:endParaRPr lang="en-US" sz="1200" dirty="0"/>
          </a:p>
          <a:p>
            <a:r>
              <a:rPr lang="en-US" sz="1200" dirty="0" smtClean="0"/>
              <a:t>The program gets the </a:t>
            </a:r>
            <a:r>
              <a:rPr lang="en-US" sz="1200" dirty="0" err="1" smtClean="0"/>
              <a:t>actionsmaps</a:t>
            </a:r>
            <a:r>
              <a:rPr lang="en-US" sz="1200" dirty="0" smtClean="0"/>
              <a:t> from the real game asset – so you are always up to the actual values.</a:t>
            </a:r>
          </a:p>
          <a:p>
            <a:r>
              <a:rPr lang="en-US" sz="700" dirty="0" smtClean="0"/>
              <a:t>(</a:t>
            </a:r>
            <a:r>
              <a:rPr lang="en-US" sz="700" dirty="0" smtClean="0">
                <a:latin typeface="Lucida Console" panose="020B0609040504020204" pitchFamily="49" charset="0"/>
              </a:rPr>
              <a:t>…\</a:t>
            </a:r>
            <a:r>
              <a:rPr lang="en-US" sz="700" dirty="0" err="1" smtClean="0">
                <a:latin typeface="Lucida Console" panose="020B0609040504020204" pitchFamily="49" charset="0"/>
              </a:rPr>
              <a:t>StarCitizen</a:t>
            </a:r>
            <a:r>
              <a:rPr lang="en-US" sz="700" dirty="0" smtClean="0">
                <a:latin typeface="Lucida Console" panose="020B0609040504020204" pitchFamily="49" charset="0"/>
              </a:rPr>
              <a:t>\</a:t>
            </a:r>
            <a:r>
              <a:rPr lang="en-US" sz="700" dirty="0" err="1" smtClean="0">
                <a:latin typeface="Lucida Console" panose="020B0609040504020204" pitchFamily="49" charset="0"/>
              </a:rPr>
              <a:t>CitizenClient</a:t>
            </a:r>
            <a:r>
              <a:rPr lang="en-US" sz="700" dirty="0" smtClean="0">
                <a:latin typeface="Lucida Console" panose="020B0609040504020204" pitchFamily="49" charset="0"/>
              </a:rPr>
              <a:t>\Data\Controls\Mappings</a:t>
            </a:r>
            <a:r>
              <a:rPr lang="en-US" sz="700" dirty="0" smtClean="0"/>
              <a:t>)</a:t>
            </a:r>
          </a:p>
          <a:p>
            <a:endParaRPr lang="en-US" sz="1200" dirty="0"/>
          </a:p>
          <a:p>
            <a:r>
              <a:rPr lang="en-US" sz="1200" dirty="0" smtClean="0"/>
              <a:t>From here you may first chose a map, then ‘Load’ the </a:t>
            </a:r>
            <a:r>
              <a:rPr lang="en-US" sz="1200" dirty="0" err="1" smtClean="0"/>
              <a:t>actionmap</a:t>
            </a:r>
            <a:r>
              <a:rPr lang="en-US" sz="1200" dirty="0" smtClean="0"/>
              <a:t> – this will overwrite you XML window in any case</a:t>
            </a:r>
          </a:p>
          <a:p>
            <a:pPr marL="171450" indent="-171450">
              <a:buFontTx/>
              <a:buChar char="-"/>
            </a:pPr>
            <a:r>
              <a:rPr lang="en-US" sz="1200" dirty="0"/>
              <a:t>LOAD    loads the map into the XML window only</a:t>
            </a:r>
          </a:p>
          <a:p>
            <a:pPr marL="171450" indent="-171450">
              <a:buFontTx/>
              <a:buChar char="-"/>
            </a:pPr>
            <a:r>
              <a:rPr lang="en-US" sz="1200" dirty="0"/>
              <a:t>LOAD </a:t>
            </a:r>
            <a:r>
              <a:rPr lang="en-US" sz="1200" dirty="0" smtClean="0"/>
              <a:t>and GRAB   </a:t>
            </a:r>
            <a:r>
              <a:rPr lang="en-US" sz="1200" dirty="0"/>
              <a:t>loads the map into the XML window </a:t>
            </a:r>
            <a:r>
              <a:rPr lang="en-US" sz="1200" dirty="0" smtClean="0"/>
              <a:t>and clicks Grab i.e. merges the existing mapping with the one loaded</a:t>
            </a:r>
          </a:p>
          <a:p>
            <a:pPr marL="171450" indent="-171450">
              <a:buFontTx/>
              <a:buChar char="-"/>
            </a:pPr>
            <a:r>
              <a:rPr lang="en-US" sz="1200" dirty="0"/>
              <a:t>RESET, LOAD and GRAB  first Reset (empty) the action list (all mappings cleared) then it loads and grabs the new </a:t>
            </a:r>
            <a:r>
              <a:rPr lang="en-US" sz="1200" dirty="0" smtClean="0"/>
              <a:t>map</a:t>
            </a:r>
          </a:p>
          <a:p>
            <a:pPr marL="171450" indent="-171450">
              <a:buFontTx/>
              <a:buChar char="-"/>
            </a:pPr>
            <a:r>
              <a:rPr lang="en-US" sz="1200" dirty="0" smtClean="0"/>
              <a:t>DEFAULT, </a:t>
            </a:r>
            <a:r>
              <a:rPr lang="en-US" sz="1200" dirty="0"/>
              <a:t>LOAD and GRAB  first Reset </a:t>
            </a:r>
            <a:r>
              <a:rPr lang="en-US" sz="1200" dirty="0" smtClean="0"/>
              <a:t>(defaults) </a:t>
            </a:r>
            <a:r>
              <a:rPr lang="en-US" sz="1200" dirty="0"/>
              <a:t>the action list </a:t>
            </a:r>
            <a:r>
              <a:rPr lang="en-US" sz="1200" dirty="0" smtClean="0"/>
              <a:t>then </a:t>
            </a:r>
            <a:r>
              <a:rPr lang="en-US" sz="1200" dirty="0"/>
              <a:t>it loads and grabs the new </a:t>
            </a:r>
            <a:r>
              <a:rPr lang="en-US" sz="1200" dirty="0" smtClean="0"/>
              <a:t>map and merges them with the defaults</a:t>
            </a:r>
          </a:p>
          <a:p>
            <a:pPr marL="171450" indent="-171450">
              <a:buFontTx/>
              <a:buChar char="-"/>
            </a:pPr>
            <a:endParaRPr lang="en-US" sz="1200" dirty="0"/>
          </a:p>
          <a:p>
            <a:r>
              <a:rPr lang="en-US" sz="1200" dirty="0" smtClean="0">
                <a:solidFill>
                  <a:schemeClr val="accent6">
                    <a:lumMod val="75000"/>
                  </a:schemeClr>
                </a:solidFill>
              </a:rPr>
              <a:t>See last page for some common workflows</a:t>
            </a:r>
          </a:p>
          <a:p>
            <a:r>
              <a:rPr lang="en-US" sz="1200" dirty="0" smtClean="0">
                <a:solidFill>
                  <a:schemeClr val="accent6">
                    <a:lumMod val="75000"/>
                  </a:schemeClr>
                </a:solidFill>
              </a:rPr>
              <a:t>And how to handle them easily</a:t>
            </a:r>
            <a:endParaRPr lang="en-US" sz="1200" dirty="0">
              <a:solidFill>
                <a:schemeClr val="accent6">
                  <a:lumMod val="75000"/>
                </a:schemeClr>
              </a:solidFill>
            </a:endParaRPr>
          </a:p>
          <a:p>
            <a:pPr marL="171450" indent="-171450">
              <a:buFontTx/>
              <a:buChar char="-"/>
            </a:pPr>
            <a:endParaRPr lang="en-US" sz="1200" dirty="0"/>
          </a:p>
        </p:txBody>
      </p:sp>
      <p:pic>
        <p:nvPicPr>
          <p:cNvPr id="10" name="Grafik 9"/>
          <p:cNvPicPr>
            <a:picLocks noChangeAspect="1"/>
          </p:cNvPicPr>
          <p:nvPr/>
        </p:nvPicPr>
        <p:blipFill>
          <a:blip r:embed="rId3"/>
          <a:stretch>
            <a:fillRect/>
          </a:stretch>
        </p:blipFill>
        <p:spPr>
          <a:xfrm>
            <a:off x="5325138" y="4250723"/>
            <a:ext cx="3347117" cy="830581"/>
          </a:xfrm>
          <a:prstGeom prst="rect">
            <a:avLst/>
          </a:prstGeom>
        </p:spPr>
      </p:pic>
      <p:sp>
        <p:nvSpPr>
          <p:cNvPr id="9" name="Pfeil nach rechts 8"/>
          <p:cNvSpPr/>
          <p:nvPr/>
        </p:nvSpPr>
        <p:spPr>
          <a:xfrm rot="2267429" flipH="1">
            <a:off x="7729364" y="501654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pic>
        <p:nvPicPr>
          <p:cNvPr id="8" name="Grafik 7"/>
          <p:cNvPicPr>
            <a:picLocks noChangeAspect="1"/>
          </p:cNvPicPr>
          <p:nvPr/>
        </p:nvPicPr>
        <p:blipFill>
          <a:blip r:embed="rId4"/>
          <a:stretch>
            <a:fillRect/>
          </a:stretch>
        </p:blipFill>
        <p:spPr>
          <a:xfrm>
            <a:off x="2208654" y="4386549"/>
            <a:ext cx="2398715" cy="1347462"/>
          </a:xfrm>
          <a:prstGeom prst="rect">
            <a:avLst/>
          </a:prstGeom>
        </p:spPr>
      </p:pic>
      <p:sp>
        <p:nvSpPr>
          <p:cNvPr id="11" name="Pfeil nach rechts 10"/>
          <p:cNvSpPr/>
          <p:nvPr/>
        </p:nvSpPr>
        <p:spPr>
          <a:xfrm rot="2267429" flipH="1">
            <a:off x="3963818" y="561735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680139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p:cNvPicPr>
            <a:picLocks noChangeAspect="1"/>
          </p:cNvPicPr>
          <p:nvPr/>
        </p:nvPicPr>
        <p:blipFill>
          <a:blip r:embed="rId2"/>
          <a:stretch>
            <a:fillRect/>
          </a:stretch>
        </p:blipFill>
        <p:spPr>
          <a:xfrm>
            <a:off x="1403612" y="1124743"/>
            <a:ext cx="6197376" cy="5577639"/>
          </a:xfrm>
          <a:prstGeom prst="rect">
            <a:avLst/>
          </a:prstGeom>
        </p:spPr>
      </p:pic>
      <p:sp>
        <p:nvSpPr>
          <p:cNvPr id="2" name="Titel 1"/>
          <p:cNvSpPr>
            <a:spLocks noGrp="1"/>
          </p:cNvSpPr>
          <p:nvPr>
            <p:ph type="title"/>
          </p:nvPr>
        </p:nvSpPr>
        <p:spPr/>
        <p:txBody>
          <a:bodyPr/>
          <a:lstStyle/>
          <a:p>
            <a:r>
              <a:rPr lang="en-US" dirty="0" smtClean="0">
                <a:solidFill>
                  <a:schemeClr val="accent6"/>
                </a:solidFill>
              </a:rPr>
              <a:t>V2 – Features - 4</a:t>
            </a:r>
            <a:endParaRPr lang="en-US" dirty="0">
              <a:solidFill>
                <a:schemeClr val="accent6"/>
              </a:solidFill>
            </a:endParaRPr>
          </a:p>
        </p:txBody>
      </p:sp>
      <p:sp>
        <p:nvSpPr>
          <p:cNvPr id="14" name="Textfeld 13"/>
          <p:cNvSpPr txBox="1"/>
          <p:nvPr/>
        </p:nvSpPr>
        <p:spPr>
          <a:xfrm>
            <a:off x="4217976" y="1394912"/>
            <a:ext cx="864096" cy="161583"/>
          </a:xfrm>
          <a:prstGeom prst="rect">
            <a:avLst/>
          </a:prstGeom>
          <a:solidFill>
            <a:schemeClr val="bg1">
              <a:lumMod val="95000"/>
            </a:schemeClr>
          </a:solidFill>
        </p:spPr>
        <p:txBody>
          <a:bodyPr wrap="square" lIns="0" tIns="0" rIns="0" bIns="0" rtlCol="0">
            <a:spAutoFit/>
          </a:bodyPr>
          <a:lstStyle/>
          <a:p>
            <a:r>
              <a:rPr lang="en-US" sz="1050" b="1" dirty="0" smtClean="0"/>
              <a:t>2.0</a:t>
            </a:r>
            <a:endParaRPr lang="de-CH" sz="1050" b="1" dirty="0"/>
          </a:p>
        </p:txBody>
      </p:sp>
      <p:sp>
        <p:nvSpPr>
          <p:cNvPr id="17" name="Rechteck 16"/>
          <p:cNvSpPr/>
          <p:nvPr/>
        </p:nvSpPr>
        <p:spPr>
          <a:xfrm flipV="1">
            <a:off x="5436095" y="5952462"/>
            <a:ext cx="2164929" cy="500871"/>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611560" y="1340768"/>
            <a:ext cx="8075240" cy="4451857"/>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working with your own </a:t>
            </a:r>
            <a:r>
              <a:rPr lang="en-US" sz="1200" b="1" dirty="0" err="1" smtClean="0"/>
              <a:t>actionmaps</a:t>
            </a:r>
            <a:endParaRPr lang="en-US" sz="1200" b="1" dirty="0" smtClean="0"/>
          </a:p>
          <a:p>
            <a:endParaRPr lang="en-US" sz="1200" dirty="0"/>
          </a:p>
          <a:p>
            <a:r>
              <a:rPr lang="en-US" sz="1200" dirty="0" smtClean="0"/>
              <a:t>The program not only gets the </a:t>
            </a:r>
            <a:r>
              <a:rPr lang="en-US" sz="1200" dirty="0" err="1" smtClean="0"/>
              <a:t>actionsmaps</a:t>
            </a:r>
            <a:r>
              <a:rPr lang="en-US" sz="1200" dirty="0" smtClean="0"/>
              <a:t> from the real game asset – but also can save your maps there.</a:t>
            </a:r>
          </a:p>
          <a:p>
            <a:r>
              <a:rPr lang="en-US" sz="700" dirty="0" smtClean="0"/>
              <a:t>(</a:t>
            </a:r>
            <a:r>
              <a:rPr lang="en-US" sz="700" dirty="0" smtClean="0">
                <a:latin typeface="Lucida Console" panose="020B0609040504020204" pitchFamily="49" charset="0"/>
              </a:rPr>
              <a:t>…\</a:t>
            </a:r>
            <a:r>
              <a:rPr lang="en-US" sz="700" dirty="0" err="1" smtClean="0">
                <a:latin typeface="Lucida Console" panose="020B0609040504020204" pitchFamily="49" charset="0"/>
              </a:rPr>
              <a:t>StarCitizen</a:t>
            </a:r>
            <a:r>
              <a:rPr lang="en-US" sz="700" dirty="0" smtClean="0">
                <a:latin typeface="Lucida Console" panose="020B0609040504020204" pitchFamily="49" charset="0"/>
              </a:rPr>
              <a:t>\</a:t>
            </a:r>
            <a:r>
              <a:rPr lang="en-US" sz="700" dirty="0" err="1" smtClean="0">
                <a:latin typeface="Lucida Console" panose="020B0609040504020204" pitchFamily="49" charset="0"/>
              </a:rPr>
              <a:t>CitizenClient</a:t>
            </a:r>
            <a:r>
              <a:rPr lang="en-US" sz="700" dirty="0" smtClean="0">
                <a:latin typeface="Lucida Console" panose="020B0609040504020204" pitchFamily="49" charset="0"/>
              </a:rPr>
              <a:t>\Data\Controls\Mappings</a:t>
            </a:r>
            <a:r>
              <a:rPr lang="en-US" sz="700" dirty="0" smtClean="0"/>
              <a:t>)</a:t>
            </a:r>
          </a:p>
          <a:p>
            <a:endParaRPr lang="en-US" sz="1200" dirty="0"/>
          </a:p>
          <a:p>
            <a:pPr marL="228600" indent="-228600">
              <a:buAutoNum type="arabicPeriod"/>
            </a:pPr>
            <a:r>
              <a:rPr lang="en-US" sz="1200" dirty="0" smtClean="0"/>
              <a:t>Type a name  (limitations see note)</a:t>
            </a:r>
          </a:p>
          <a:p>
            <a:pPr marL="228600" indent="-228600">
              <a:buAutoNum type="arabicPeriod"/>
            </a:pPr>
            <a:r>
              <a:rPr lang="en-US" sz="1200" dirty="0" smtClean="0"/>
              <a:t>Hit the button – it will then Dump and Save your map into the game folder (well asking you to overwrite it if it exists)</a:t>
            </a:r>
          </a:p>
          <a:p>
            <a:pPr marL="228600" indent="-228600">
              <a:buAutoNum type="arabicPeriod"/>
            </a:pPr>
            <a:endParaRPr lang="en-US" sz="1200" dirty="0"/>
          </a:p>
          <a:p>
            <a:r>
              <a:rPr lang="en-US" sz="1200" dirty="0" smtClean="0"/>
              <a:t>NOTE: your map name has always to start with ‘</a:t>
            </a:r>
            <a:r>
              <a:rPr lang="en-US" sz="1200" dirty="0" err="1" smtClean="0"/>
              <a:t>layout_my</a:t>
            </a:r>
            <a:r>
              <a:rPr lang="en-US" sz="1200" dirty="0" smtClean="0"/>
              <a:t>_’   to prevent modifying CIGs own </a:t>
            </a:r>
            <a:r>
              <a:rPr lang="en-US" sz="1200" dirty="0" err="1" smtClean="0"/>
              <a:t>actionmaps</a:t>
            </a:r>
            <a:endParaRPr lang="en-US" sz="1200" dirty="0" smtClean="0"/>
          </a:p>
          <a:p>
            <a:r>
              <a:rPr lang="en-US" sz="1200" dirty="0" smtClean="0"/>
              <a:t>Lowercase only, no spaces, tabs allowed else you see the red flag ..</a:t>
            </a:r>
          </a:p>
          <a:p>
            <a:endParaRPr lang="en-US" sz="1200" dirty="0" smtClean="0"/>
          </a:p>
          <a:p>
            <a:r>
              <a:rPr lang="en-US" sz="1200" dirty="0" smtClean="0"/>
              <a:t>A successful Save will show the green flag</a:t>
            </a:r>
          </a:p>
          <a:p>
            <a:endParaRPr lang="en-US" sz="1200" dirty="0"/>
          </a:p>
          <a:p>
            <a:endParaRPr lang="en-US" sz="1200" dirty="0" smtClean="0"/>
          </a:p>
          <a:p>
            <a:endParaRPr lang="en-US" sz="1200" dirty="0" smtClean="0"/>
          </a:p>
          <a:p>
            <a:endParaRPr lang="en-US" sz="1200" dirty="0"/>
          </a:p>
          <a:p>
            <a:r>
              <a:rPr lang="en-US" sz="1200" dirty="0" smtClean="0"/>
              <a:t>Your own maps will then show up like the game provided maps</a:t>
            </a:r>
          </a:p>
          <a:p>
            <a:r>
              <a:rPr lang="en-US" sz="800" dirty="0" err="1">
                <a:latin typeface="Lucida Console" panose="020B0609040504020204" pitchFamily="49" charset="0"/>
              </a:rPr>
              <a:t>pp_rebindkeys</a:t>
            </a:r>
            <a:r>
              <a:rPr lang="en-US" sz="800" dirty="0">
                <a:latin typeface="Lucida Console" panose="020B0609040504020204" pitchFamily="49" charset="0"/>
              </a:rPr>
              <a:t> </a:t>
            </a:r>
            <a:r>
              <a:rPr lang="en-US" sz="800" dirty="0" err="1">
                <a:latin typeface="Lucida Console" panose="020B0609040504020204" pitchFamily="49" charset="0"/>
              </a:rPr>
              <a:t>layout_my_joystick</a:t>
            </a:r>
            <a:r>
              <a:rPr lang="en-US" sz="800" dirty="0">
                <a:latin typeface="Lucida Console" panose="020B0609040504020204" pitchFamily="49" charset="0"/>
              </a:rPr>
              <a:t>   </a:t>
            </a:r>
            <a:r>
              <a:rPr lang="en-US" sz="1200" dirty="0" smtClean="0"/>
              <a:t>should load it into the game</a:t>
            </a:r>
            <a:endParaRPr lang="en-US" sz="1200" dirty="0"/>
          </a:p>
          <a:p>
            <a:endParaRPr lang="en-US" sz="1200" dirty="0" smtClean="0"/>
          </a:p>
          <a:p>
            <a:r>
              <a:rPr lang="en-US" sz="1200" dirty="0" smtClean="0"/>
              <a:t>Note: For your convenience each Save also makes a copy of into your personal</a:t>
            </a:r>
          </a:p>
          <a:p>
            <a:r>
              <a:rPr lang="en-US" sz="1100" dirty="0" smtClean="0">
                <a:latin typeface="Lucida Console" panose="020B0609040504020204" pitchFamily="49" charset="0"/>
              </a:rPr>
              <a:t>“My Documents\</a:t>
            </a:r>
            <a:r>
              <a:rPr lang="en-US" sz="1100" dirty="0" err="1" smtClean="0">
                <a:latin typeface="Lucida Console" panose="020B0609040504020204" pitchFamily="49" charset="0"/>
              </a:rPr>
              <a:t>SCJMapper</a:t>
            </a:r>
            <a:r>
              <a:rPr lang="en-US" sz="1100" dirty="0" smtClean="0">
                <a:latin typeface="Lucida Console" panose="020B0609040504020204" pitchFamily="49" charset="0"/>
              </a:rPr>
              <a:t>” </a:t>
            </a:r>
            <a:r>
              <a:rPr lang="en-US" sz="1200" dirty="0"/>
              <a:t>folder </a:t>
            </a:r>
            <a:r>
              <a:rPr lang="en-US" sz="1200" dirty="0" smtClean="0"/>
              <a:t>– no work is lost if there is an update </a:t>
            </a:r>
          </a:p>
          <a:p>
            <a:r>
              <a:rPr lang="en-US" sz="1200" dirty="0" smtClean="0"/>
              <a:t>that cleans the Mappings folder.</a:t>
            </a:r>
            <a:endParaRPr lang="en-US" sz="1200" dirty="0"/>
          </a:p>
        </p:txBody>
      </p:sp>
      <p:pic>
        <p:nvPicPr>
          <p:cNvPr id="4" name="Grafik 3"/>
          <p:cNvPicPr>
            <a:picLocks noChangeAspect="1"/>
          </p:cNvPicPr>
          <p:nvPr/>
        </p:nvPicPr>
        <p:blipFill>
          <a:blip r:embed="rId3"/>
          <a:stretch>
            <a:fillRect/>
          </a:stretch>
        </p:blipFill>
        <p:spPr>
          <a:xfrm>
            <a:off x="6104534" y="3651568"/>
            <a:ext cx="2398715" cy="1347462"/>
          </a:xfrm>
          <a:prstGeom prst="rect">
            <a:avLst/>
          </a:prstGeom>
        </p:spPr>
      </p:pic>
      <p:sp>
        <p:nvSpPr>
          <p:cNvPr id="9" name="Pfeil nach rechts 8"/>
          <p:cNvSpPr/>
          <p:nvPr/>
        </p:nvSpPr>
        <p:spPr>
          <a:xfrm rot="2267429" flipH="1">
            <a:off x="7872439" y="4874899"/>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11" name="Pfeil nach rechts 10"/>
          <p:cNvSpPr/>
          <p:nvPr/>
        </p:nvSpPr>
        <p:spPr>
          <a:xfrm rot="10800000" flipH="1">
            <a:off x="6104534" y="435414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pic>
        <p:nvPicPr>
          <p:cNvPr id="5" name="Grafik 4"/>
          <p:cNvPicPr>
            <a:picLocks noChangeAspect="1"/>
          </p:cNvPicPr>
          <p:nvPr/>
        </p:nvPicPr>
        <p:blipFill>
          <a:blip r:embed="rId4"/>
          <a:stretch>
            <a:fillRect/>
          </a:stretch>
        </p:blipFill>
        <p:spPr>
          <a:xfrm>
            <a:off x="4914917" y="2949651"/>
            <a:ext cx="2106221" cy="193747"/>
          </a:xfrm>
          <a:prstGeom prst="rect">
            <a:avLst/>
          </a:prstGeom>
        </p:spPr>
      </p:pic>
      <p:pic>
        <p:nvPicPr>
          <p:cNvPr id="6" name="Grafik 5"/>
          <p:cNvPicPr>
            <a:picLocks noChangeAspect="1"/>
          </p:cNvPicPr>
          <p:nvPr/>
        </p:nvPicPr>
        <p:blipFill>
          <a:blip r:embed="rId5"/>
          <a:stretch>
            <a:fillRect/>
          </a:stretch>
        </p:blipFill>
        <p:spPr>
          <a:xfrm>
            <a:off x="3439925" y="3278206"/>
            <a:ext cx="2124822" cy="376785"/>
          </a:xfrm>
          <a:prstGeom prst="rect">
            <a:avLst/>
          </a:prstGeom>
        </p:spPr>
      </p:pic>
    </p:spTree>
    <p:extLst>
      <p:ext uri="{BB962C8B-B14F-4D97-AF65-F5344CB8AC3E}">
        <p14:creationId xmlns:p14="http://schemas.microsoft.com/office/powerpoint/2010/main" val="607392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3611" y="1124742"/>
            <a:ext cx="6197378" cy="5577640"/>
          </a:xfrm>
          <a:prstGeom prst="rect">
            <a:avLst/>
          </a:prstGeom>
        </p:spPr>
      </p:pic>
      <p:sp>
        <p:nvSpPr>
          <p:cNvPr id="2" name="Titel 1"/>
          <p:cNvSpPr>
            <a:spLocks noGrp="1"/>
          </p:cNvSpPr>
          <p:nvPr>
            <p:ph type="title"/>
          </p:nvPr>
        </p:nvSpPr>
        <p:spPr/>
        <p:txBody>
          <a:bodyPr/>
          <a:lstStyle/>
          <a:p>
            <a:r>
              <a:rPr lang="en-US" dirty="0" smtClean="0">
                <a:solidFill>
                  <a:schemeClr val="accent3"/>
                </a:solidFill>
              </a:rPr>
              <a:t>V2.1 – Features</a:t>
            </a:r>
            <a:endParaRPr lang="en-US" dirty="0">
              <a:solidFill>
                <a:schemeClr val="accent3"/>
              </a:solidFill>
            </a:endParaRPr>
          </a:p>
        </p:txBody>
      </p:sp>
      <p:sp>
        <p:nvSpPr>
          <p:cNvPr id="17" name="Rechteck 16"/>
          <p:cNvSpPr/>
          <p:nvPr/>
        </p:nvSpPr>
        <p:spPr>
          <a:xfrm flipV="1">
            <a:off x="3275857" y="6163791"/>
            <a:ext cx="942120" cy="262916"/>
          </a:xfrm>
          <a:prstGeom prst="rect">
            <a:avLst/>
          </a:prstGeom>
          <a:noFill/>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de-CH"/>
          </a:p>
        </p:txBody>
      </p:sp>
      <p:sp>
        <p:nvSpPr>
          <p:cNvPr id="18" name="Rechteck 17"/>
          <p:cNvSpPr/>
          <p:nvPr/>
        </p:nvSpPr>
        <p:spPr>
          <a:xfrm>
            <a:off x="611560" y="1124744"/>
            <a:ext cx="8352928" cy="4451857"/>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possibility to blend the unmapped joystick entries</a:t>
            </a:r>
          </a:p>
          <a:p>
            <a:endParaRPr lang="en-US" sz="1200" dirty="0"/>
          </a:p>
          <a:p>
            <a:r>
              <a:rPr lang="en-US" sz="1200" dirty="0" smtClean="0"/>
              <a:t>If you wish to hide all the joystick actions that you don’t use – to make sure they are not active – check “Blend unmapped”</a:t>
            </a:r>
          </a:p>
          <a:p>
            <a:endParaRPr lang="en-US" sz="1200" dirty="0" smtClean="0"/>
          </a:p>
          <a:p>
            <a:r>
              <a:rPr lang="en-US" sz="1200" dirty="0" smtClean="0"/>
              <a:t>The program will then map all unmapped actions with ‘</a:t>
            </a:r>
            <a:r>
              <a:rPr lang="en-US" sz="1200" dirty="0" err="1" smtClean="0"/>
              <a:t>jsx_reserved</a:t>
            </a:r>
            <a:r>
              <a:rPr lang="en-US" sz="1200" dirty="0" smtClean="0"/>
              <a:t>’ preventing any profile settings on the joystick.</a:t>
            </a:r>
          </a:p>
          <a:p>
            <a:r>
              <a:rPr lang="en-US" sz="1200" dirty="0" smtClean="0"/>
              <a:t>This is fully reversible – just uncheck the option and Dump the contents again.</a:t>
            </a:r>
            <a:endParaRPr lang="en-US" sz="1200" dirty="0"/>
          </a:p>
          <a:p>
            <a:endParaRPr lang="en-US" sz="1200" b="1" dirty="0" smtClean="0"/>
          </a:p>
          <a:p>
            <a:endParaRPr lang="en-US" sz="1200" b="1" dirty="0"/>
          </a:p>
          <a:p>
            <a:r>
              <a:rPr lang="en-US" sz="1200" b="1" dirty="0" smtClean="0"/>
              <a:t>New Settings window</a:t>
            </a:r>
            <a:endParaRPr lang="en-US" sz="1200" b="1" dirty="0"/>
          </a:p>
          <a:p>
            <a:r>
              <a:rPr lang="en-US" sz="1200" dirty="0" smtClean="0"/>
              <a:t>As many are concerned about steady ON buttons that might interfere with assigning the proper control to an action we included a setting to IGNORE specific buttons.</a:t>
            </a:r>
            <a:br>
              <a:rPr lang="en-US" sz="1200" dirty="0" smtClean="0"/>
            </a:br>
            <a:r>
              <a:rPr lang="en-US" sz="1200" dirty="0" smtClean="0"/>
              <a:t>Just enter the button numbers to ignore separated by a Space.</a:t>
            </a:r>
          </a:p>
          <a:p>
            <a:r>
              <a:rPr lang="en-US" sz="1200" dirty="0" smtClean="0"/>
              <a:t>Make sure you enter the numbers for the right Joystick.</a:t>
            </a:r>
          </a:p>
          <a:p>
            <a:r>
              <a:rPr lang="en-US" sz="1200" dirty="0" smtClean="0"/>
              <a:t>Numbers are the same as in the main window.</a:t>
            </a:r>
          </a:p>
          <a:p>
            <a:endParaRPr lang="en-US" sz="1200" dirty="0" smtClean="0"/>
          </a:p>
          <a:p>
            <a:endParaRPr lang="en-US" sz="1200" dirty="0"/>
          </a:p>
          <a:p>
            <a:endParaRPr lang="en-US" sz="1200" dirty="0" smtClean="0"/>
          </a:p>
          <a:p>
            <a:endParaRPr lang="en-US" sz="1200" dirty="0"/>
          </a:p>
          <a:p>
            <a:endParaRPr lang="en-US" sz="1200" dirty="0"/>
          </a:p>
          <a:p>
            <a:r>
              <a:rPr lang="en-US" sz="1200" dirty="0" smtClean="0"/>
              <a:t>There is also way to override the programs own detection</a:t>
            </a:r>
            <a:br>
              <a:rPr lang="en-US" sz="1200" dirty="0" smtClean="0"/>
            </a:br>
            <a:r>
              <a:rPr lang="en-US" sz="1200" dirty="0" smtClean="0"/>
              <a:t>of the Star Citizen install folder. </a:t>
            </a:r>
          </a:p>
          <a:p>
            <a:r>
              <a:rPr lang="en-US" sz="1200" dirty="0" smtClean="0"/>
              <a:t>Make sure to use the Checkbox if you want to override!</a:t>
            </a:r>
            <a:endParaRPr lang="en-US" sz="1200" dirty="0"/>
          </a:p>
        </p:txBody>
      </p:sp>
      <p:sp>
        <p:nvSpPr>
          <p:cNvPr id="9" name="Pfeil nach rechts 8"/>
          <p:cNvSpPr/>
          <p:nvPr/>
        </p:nvSpPr>
        <p:spPr>
          <a:xfrm>
            <a:off x="1154163" y="587878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cxnSp>
        <p:nvCxnSpPr>
          <p:cNvPr id="10" name="Gerade Verbindung mit Pfeil 9"/>
          <p:cNvCxnSpPr/>
          <p:nvPr/>
        </p:nvCxnSpPr>
        <p:spPr>
          <a:xfrm flipH="1">
            <a:off x="2843809" y="5733256"/>
            <a:ext cx="432048" cy="216024"/>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pic>
        <p:nvPicPr>
          <p:cNvPr id="13" name="Grafik 12"/>
          <p:cNvPicPr>
            <a:picLocks noChangeAspect="1"/>
          </p:cNvPicPr>
          <p:nvPr/>
        </p:nvPicPr>
        <p:blipFill>
          <a:blip r:embed="rId3"/>
          <a:stretch>
            <a:fillRect/>
          </a:stretch>
        </p:blipFill>
        <p:spPr>
          <a:xfrm>
            <a:off x="4405016" y="3379755"/>
            <a:ext cx="4511326" cy="2134778"/>
          </a:xfrm>
          <a:prstGeom prst="rect">
            <a:avLst/>
          </a:prstGeom>
        </p:spPr>
      </p:pic>
      <p:sp>
        <p:nvSpPr>
          <p:cNvPr id="20" name="Pfeil nach rechts 19"/>
          <p:cNvSpPr/>
          <p:nvPr/>
        </p:nvSpPr>
        <p:spPr>
          <a:xfrm>
            <a:off x="4217976" y="3688884"/>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19" name="Pfeil nach rechts 18"/>
          <p:cNvSpPr/>
          <p:nvPr/>
        </p:nvSpPr>
        <p:spPr>
          <a:xfrm>
            <a:off x="4152988" y="4941168"/>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15" name="Rechteck 14"/>
          <p:cNvSpPr/>
          <p:nvPr/>
        </p:nvSpPr>
        <p:spPr>
          <a:xfrm flipV="1">
            <a:off x="3275857" y="5622814"/>
            <a:ext cx="942120" cy="262916"/>
          </a:xfrm>
          <a:prstGeom prst="rect">
            <a:avLst/>
          </a:prstGeom>
          <a:noFill/>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3207302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p:cNvPicPr>
            <a:picLocks noChangeAspect="1"/>
          </p:cNvPicPr>
          <p:nvPr/>
        </p:nvPicPr>
        <p:blipFill>
          <a:blip r:embed="rId2"/>
          <a:stretch>
            <a:fillRect/>
          </a:stretch>
        </p:blipFill>
        <p:spPr>
          <a:xfrm>
            <a:off x="1403611" y="1124742"/>
            <a:ext cx="6197378" cy="5577640"/>
          </a:xfrm>
          <a:prstGeom prst="rect">
            <a:avLst/>
          </a:prstGeom>
        </p:spPr>
      </p:pic>
      <p:sp>
        <p:nvSpPr>
          <p:cNvPr id="2" name="Titel 1"/>
          <p:cNvSpPr>
            <a:spLocks noGrp="1"/>
          </p:cNvSpPr>
          <p:nvPr>
            <p:ph type="title"/>
          </p:nvPr>
        </p:nvSpPr>
        <p:spPr/>
        <p:txBody>
          <a:bodyPr/>
          <a:lstStyle/>
          <a:p>
            <a:r>
              <a:rPr lang="en-US" dirty="0" smtClean="0">
                <a:solidFill>
                  <a:schemeClr val="accent4"/>
                </a:solidFill>
              </a:rPr>
              <a:t>V2.2 – Features</a:t>
            </a:r>
            <a:endParaRPr lang="en-US" dirty="0">
              <a:solidFill>
                <a:schemeClr val="accent4"/>
              </a:solidFill>
            </a:endParaRPr>
          </a:p>
        </p:txBody>
      </p:sp>
      <p:sp>
        <p:nvSpPr>
          <p:cNvPr id="14" name="Textfeld 13"/>
          <p:cNvSpPr txBox="1"/>
          <p:nvPr/>
        </p:nvSpPr>
        <p:spPr>
          <a:xfrm>
            <a:off x="4217976" y="1394912"/>
            <a:ext cx="864096" cy="161583"/>
          </a:xfrm>
          <a:prstGeom prst="rect">
            <a:avLst/>
          </a:prstGeom>
          <a:solidFill>
            <a:schemeClr val="bg1">
              <a:lumMod val="95000"/>
            </a:schemeClr>
          </a:solidFill>
        </p:spPr>
        <p:txBody>
          <a:bodyPr wrap="square" lIns="0" tIns="0" rIns="0" bIns="0" rtlCol="0">
            <a:spAutoFit/>
          </a:bodyPr>
          <a:lstStyle/>
          <a:p>
            <a:r>
              <a:rPr lang="en-US" sz="1050" b="1" dirty="0" smtClean="0"/>
              <a:t>2.0</a:t>
            </a:r>
            <a:endParaRPr lang="de-CH" sz="1050" b="1" dirty="0"/>
          </a:p>
        </p:txBody>
      </p:sp>
      <p:sp>
        <p:nvSpPr>
          <p:cNvPr id="17" name="Rechteck 16"/>
          <p:cNvSpPr/>
          <p:nvPr/>
        </p:nvSpPr>
        <p:spPr>
          <a:xfrm flipV="1">
            <a:off x="3275857" y="6163790"/>
            <a:ext cx="942120" cy="289545"/>
          </a:xfrm>
          <a:prstGeom prst="rect">
            <a:avLst/>
          </a:prstGeom>
          <a:noFill/>
          <a:ln w="57150">
            <a:solidFill>
              <a:schemeClr val="accent4"/>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CH"/>
          </a:p>
        </p:txBody>
      </p:sp>
      <p:sp>
        <p:nvSpPr>
          <p:cNvPr id="18" name="Rechteck 17"/>
          <p:cNvSpPr/>
          <p:nvPr/>
        </p:nvSpPr>
        <p:spPr>
          <a:xfrm>
            <a:off x="611560" y="1340768"/>
            <a:ext cx="8075240" cy="4451857"/>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possibility to ignore unwanted </a:t>
            </a:r>
            <a:r>
              <a:rPr lang="en-US" sz="1200" b="1" dirty="0" err="1" smtClean="0"/>
              <a:t>actionmaps</a:t>
            </a:r>
            <a:endParaRPr lang="en-US" sz="1200" b="1" dirty="0" smtClean="0"/>
          </a:p>
          <a:p>
            <a:endParaRPr lang="en-US" sz="1200" dirty="0"/>
          </a:p>
          <a:p>
            <a:r>
              <a:rPr lang="en-US" sz="1200" dirty="0" smtClean="0"/>
              <a:t>If you wish to ignore some maps to unclutter the GUI</a:t>
            </a:r>
          </a:p>
          <a:p>
            <a:r>
              <a:rPr lang="en-US" sz="1200" dirty="0" smtClean="0"/>
              <a:t>If you with to use the default ignored new </a:t>
            </a:r>
            <a:r>
              <a:rPr lang="en-US" sz="1200" dirty="0" err="1" smtClean="0"/>
              <a:t>actionmaps</a:t>
            </a:r>
            <a:r>
              <a:rPr lang="en-US" sz="1200" dirty="0" smtClean="0"/>
              <a:t> </a:t>
            </a:r>
            <a:r>
              <a:rPr lang="en-US" sz="1200" i="1" dirty="0" smtClean="0"/>
              <a:t>multiplayer, </a:t>
            </a:r>
            <a:r>
              <a:rPr lang="en-US" sz="1200" i="1" dirty="0" err="1" smtClean="0"/>
              <a:t>singleplayer</a:t>
            </a:r>
            <a:r>
              <a:rPr lang="en-US" sz="1200" i="1" dirty="0" smtClean="0"/>
              <a:t>, player</a:t>
            </a:r>
          </a:p>
          <a:p>
            <a:endParaRPr lang="en-US" sz="1200" dirty="0" smtClean="0"/>
          </a:p>
          <a:p>
            <a:r>
              <a:rPr lang="en-US" sz="1200" dirty="0" smtClean="0"/>
              <a:t>The program will ignore all </a:t>
            </a:r>
            <a:r>
              <a:rPr lang="en-US" sz="1200" dirty="0" err="1" smtClean="0"/>
              <a:t>actionmaps</a:t>
            </a:r>
            <a:r>
              <a:rPr lang="en-US" sz="1200" dirty="0" smtClean="0"/>
              <a:t> that are </a:t>
            </a:r>
            <a:r>
              <a:rPr lang="en-US" sz="1200" b="1" dirty="0" smtClean="0"/>
              <a:t>checked</a:t>
            </a:r>
          </a:p>
          <a:p>
            <a:r>
              <a:rPr lang="en-US" sz="1200" dirty="0" smtClean="0"/>
              <a:t>In the example </a:t>
            </a:r>
            <a:r>
              <a:rPr lang="en-US" sz="1200" i="1" dirty="0"/>
              <a:t>multiplayer, </a:t>
            </a:r>
            <a:r>
              <a:rPr lang="en-US" sz="1200" i="1" dirty="0" err="1"/>
              <a:t>singleplayer</a:t>
            </a:r>
            <a:r>
              <a:rPr lang="en-US" sz="1200" i="1" dirty="0"/>
              <a:t>, </a:t>
            </a:r>
            <a:r>
              <a:rPr lang="en-US" sz="1200" i="1" dirty="0" smtClean="0"/>
              <a:t>player and </a:t>
            </a:r>
            <a:r>
              <a:rPr lang="en-US" sz="1200" i="1" dirty="0" err="1" smtClean="0"/>
              <a:t>IFCS_controls</a:t>
            </a:r>
            <a:r>
              <a:rPr lang="en-US" sz="1200" dirty="0" smtClean="0"/>
              <a:t>  are completely ignored and will not show up.</a:t>
            </a:r>
          </a:p>
          <a:p>
            <a:endParaRPr lang="en-US" sz="1200" dirty="0" smtClean="0"/>
          </a:p>
          <a:p>
            <a:r>
              <a:rPr lang="en-US" sz="1200" dirty="0" smtClean="0"/>
              <a:t>Just uncheck any to </a:t>
            </a:r>
            <a:r>
              <a:rPr lang="en-US" sz="1200" smtClean="0"/>
              <a:t>use it again</a:t>
            </a:r>
            <a:r>
              <a:rPr lang="en-US" sz="1200" dirty="0" smtClean="0"/>
              <a:t>.</a:t>
            </a:r>
            <a:endParaRPr lang="en-US" sz="1200" dirty="0"/>
          </a:p>
        </p:txBody>
      </p:sp>
      <p:pic>
        <p:nvPicPr>
          <p:cNvPr id="4" name="Grafik 3"/>
          <p:cNvPicPr>
            <a:picLocks noChangeAspect="1"/>
          </p:cNvPicPr>
          <p:nvPr/>
        </p:nvPicPr>
        <p:blipFill>
          <a:blip r:embed="rId3"/>
          <a:stretch>
            <a:fillRect/>
          </a:stretch>
        </p:blipFill>
        <p:spPr>
          <a:xfrm>
            <a:off x="4088988" y="3558886"/>
            <a:ext cx="4511326" cy="2134778"/>
          </a:xfrm>
          <a:prstGeom prst="rect">
            <a:avLst/>
          </a:prstGeom>
        </p:spPr>
      </p:pic>
      <p:sp>
        <p:nvSpPr>
          <p:cNvPr id="15" name="Rechteck 14"/>
          <p:cNvSpPr/>
          <p:nvPr/>
        </p:nvSpPr>
        <p:spPr>
          <a:xfrm flipV="1">
            <a:off x="7020271" y="3717031"/>
            <a:ext cx="1529743" cy="1729705"/>
          </a:xfrm>
          <a:prstGeom prst="rect">
            <a:avLst/>
          </a:prstGeom>
          <a:noFill/>
          <a:ln w="57150">
            <a:solidFill>
              <a:schemeClr val="accent4"/>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CH"/>
          </a:p>
        </p:txBody>
      </p:sp>
      <p:sp>
        <p:nvSpPr>
          <p:cNvPr id="20" name="Pfeil nach rechts 19"/>
          <p:cNvSpPr/>
          <p:nvPr/>
        </p:nvSpPr>
        <p:spPr>
          <a:xfrm rot="2892402">
            <a:off x="6682412" y="3522592"/>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1926937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p:cNvPicPr>
            <a:picLocks noChangeAspect="1"/>
          </p:cNvPicPr>
          <p:nvPr/>
        </p:nvPicPr>
        <p:blipFill>
          <a:blip r:embed="rId2"/>
          <a:stretch>
            <a:fillRect/>
          </a:stretch>
        </p:blipFill>
        <p:spPr>
          <a:xfrm>
            <a:off x="1403611" y="1124742"/>
            <a:ext cx="6197378" cy="5577640"/>
          </a:xfrm>
          <a:prstGeom prst="rect">
            <a:avLst/>
          </a:prstGeom>
        </p:spPr>
      </p:pic>
      <p:sp>
        <p:nvSpPr>
          <p:cNvPr id="2" name="Titel 1"/>
          <p:cNvSpPr>
            <a:spLocks noGrp="1"/>
          </p:cNvSpPr>
          <p:nvPr>
            <p:ph type="title"/>
          </p:nvPr>
        </p:nvSpPr>
        <p:spPr/>
        <p:txBody>
          <a:bodyPr/>
          <a:lstStyle/>
          <a:p>
            <a:r>
              <a:rPr lang="en-US" dirty="0" smtClean="0">
                <a:solidFill>
                  <a:srgbClr val="00B050"/>
                </a:solidFill>
              </a:rPr>
              <a:t>V2.3 </a:t>
            </a:r>
            <a:r>
              <a:rPr lang="en-US" dirty="0" smtClean="0">
                <a:solidFill>
                  <a:srgbClr val="00B050"/>
                </a:solidFill>
              </a:rPr>
              <a:t>– Features</a:t>
            </a:r>
            <a:endParaRPr lang="en-US" dirty="0">
              <a:solidFill>
                <a:srgbClr val="00B050"/>
              </a:solidFill>
            </a:endParaRPr>
          </a:p>
        </p:txBody>
      </p:sp>
      <p:sp>
        <p:nvSpPr>
          <p:cNvPr id="14" name="Textfeld 13"/>
          <p:cNvSpPr txBox="1"/>
          <p:nvPr/>
        </p:nvSpPr>
        <p:spPr>
          <a:xfrm>
            <a:off x="4217976" y="1394912"/>
            <a:ext cx="864096" cy="161583"/>
          </a:xfrm>
          <a:prstGeom prst="rect">
            <a:avLst/>
          </a:prstGeom>
          <a:solidFill>
            <a:schemeClr val="bg1">
              <a:lumMod val="95000"/>
            </a:schemeClr>
          </a:solidFill>
        </p:spPr>
        <p:txBody>
          <a:bodyPr wrap="square" lIns="0" tIns="0" rIns="0" bIns="0" rtlCol="0">
            <a:spAutoFit/>
          </a:bodyPr>
          <a:lstStyle/>
          <a:p>
            <a:r>
              <a:rPr lang="en-US" sz="1050" b="1" dirty="0" smtClean="0"/>
              <a:t>2.0</a:t>
            </a:r>
            <a:endParaRPr lang="de-CH" sz="1050" b="1" dirty="0"/>
          </a:p>
        </p:txBody>
      </p:sp>
      <p:sp>
        <p:nvSpPr>
          <p:cNvPr id="17" name="Rechteck 16"/>
          <p:cNvSpPr/>
          <p:nvPr/>
        </p:nvSpPr>
        <p:spPr>
          <a:xfrm flipV="1">
            <a:off x="3275856" y="5969287"/>
            <a:ext cx="942120" cy="289545"/>
          </a:xfrm>
          <a:prstGeom prst="rect">
            <a:avLst/>
          </a:prstGeom>
          <a:noFill/>
          <a:ln w="57150">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CH"/>
          </a:p>
        </p:txBody>
      </p:sp>
      <p:sp>
        <p:nvSpPr>
          <p:cNvPr id="18" name="Rechteck 17"/>
          <p:cNvSpPr/>
          <p:nvPr/>
        </p:nvSpPr>
        <p:spPr>
          <a:xfrm>
            <a:off x="611560" y="1340768"/>
            <a:ext cx="8075240" cy="4451857"/>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possibility </a:t>
            </a:r>
            <a:r>
              <a:rPr lang="en-US" sz="1200" b="1" dirty="0" smtClean="0"/>
              <a:t>to (re) assign the joystick devices to the wanted </a:t>
            </a:r>
            <a:r>
              <a:rPr lang="en-US" sz="1200" b="1" dirty="0" err="1" smtClean="0"/>
              <a:t>js</a:t>
            </a:r>
            <a:r>
              <a:rPr lang="en-US" sz="1200" b="1" dirty="0" smtClean="0"/>
              <a:t> - number</a:t>
            </a:r>
            <a:endParaRPr lang="en-US" sz="1200" b="1" dirty="0" smtClean="0"/>
          </a:p>
          <a:p>
            <a:endParaRPr lang="en-US" sz="1200" dirty="0"/>
          </a:p>
          <a:p>
            <a:r>
              <a:rPr lang="en-US" sz="1200" dirty="0" smtClean="0"/>
              <a:t>Go here i</a:t>
            </a:r>
            <a:r>
              <a:rPr lang="en-US" sz="1200" dirty="0" smtClean="0"/>
              <a:t>f </a:t>
            </a:r>
            <a:r>
              <a:rPr lang="en-US" sz="1200" dirty="0" smtClean="0"/>
              <a:t>you wish to </a:t>
            </a:r>
            <a:r>
              <a:rPr lang="en-US" sz="1200" dirty="0" smtClean="0"/>
              <a:t>assign a device to a particular </a:t>
            </a:r>
            <a:r>
              <a:rPr lang="en-US" sz="1200" dirty="0" err="1" smtClean="0"/>
              <a:t>js</a:t>
            </a:r>
            <a:r>
              <a:rPr lang="en-US" sz="1200" dirty="0" smtClean="0"/>
              <a:t> – number or to re-assign the devices to other numbers.</a:t>
            </a:r>
            <a:endParaRPr lang="en-US" sz="1200" dirty="0" smtClean="0"/>
          </a:p>
          <a:p>
            <a:r>
              <a:rPr lang="en-US" sz="1200" dirty="0" smtClean="0"/>
              <a:t>Per default the devices found are assigned along the sequence 1..8 but SC may remap them so here is the place to fix this without having to go through all commands and reassign them.</a:t>
            </a:r>
          </a:p>
          <a:p>
            <a:endParaRPr lang="en-US" sz="1200" dirty="0"/>
          </a:p>
          <a:p>
            <a:r>
              <a:rPr lang="en-US" sz="1200" dirty="0" smtClean="0">
                <a:solidFill>
                  <a:srgbClr val="FF0000"/>
                </a:solidFill>
              </a:rPr>
              <a:t>Notes: The color of the assigned items will not change as it is still the same device but js1 will become js2 for example. </a:t>
            </a:r>
          </a:p>
          <a:p>
            <a:r>
              <a:rPr lang="en-US" sz="1200" dirty="0" smtClean="0">
                <a:solidFill>
                  <a:srgbClr val="FF0000"/>
                </a:solidFill>
              </a:rPr>
              <a:t>You can leave this dialog with “Accept” only if each device is either assigned to a unique number or to </a:t>
            </a:r>
            <a:r>
              <a:rPr lang="en-US" sz="1200" dirty="0" err="1" smtClean="0">
                <a:solidFill>
                  <a:srgbClr val="FF0000"/>
                </a:solidFill>
              </a:rPr>
              <a:t>n.a</a:t>
            </a:r>
            <a:r>
              <a:rPr lang="en-US" sz="1200" dirty="0" smtClean="0">
                <a:solidFill>
                  <a:srgbClr val="FF0000"/>
                </a:solidFill>
              </a:rPr>
              <a:t>. (not assigned)</a:t>
            </a:r>
            <a:r>
              <a:rPr lang="en-US" sz="1200" dirty="0">
                <a:solidFill>
                  <a:srgbClr val="FF0000"/>
                </a:solidFill>
              </a:rPr>
              <a:t> </a:t>
            </a:r>
            <a:r>
              <a:rPr lang="en-US" sz="1200" dirty="0" smtClean="0">
                <a:solidFill>
                  <a:srgbClr val="FF0000"/>
                </a:solidFill>
              </a:rPr>
              <a:t>otherwise an error pops to ask you to fix it or Cancel.</a:t>
            </a:r>
            <a:r>
              <a:rPr lang="en-US" sz="1200" dirty="0"/>
              <a:t> </a:t>
            </a:r>
            <a:endParaRPr lang="en-US" sz="1200" dirty="0" smtClean="0"/>
          </a:p>
          <a:p>
            <a:endParaRPr lang="en-US" sz="1200" dirty="0" smtClean="0"/>
          </a:p>
          <a:p>
            <a:endParaRPr lang="en-US" sz="1200" dirty="0"/>
          </a:p>
          <a:p>
            <a:r>
              <a:rPr lang="en-US" sz="1200" dirty="0" smtClean="0"/>
              <a:t>Related SC console commands are:</a:t>
            </a:r>
          </a:p>
          <a:p>
            <a:endParaRPr lang="en-US" sz="1200" dirty="0"/>
          </a:p>
          <a:p>
            <a:r>
              <a:rPr lang="en-US" sz="900" dirty="0" err="1">
                <a:latin typeface="Lucida Console" panose="020B0609040504020204" pitchFamily="49" charset="0"/>
              </a:rPr>
              <a:t>i_DumpDeviceInformation</a:t>
            </a:r>
            <a:endParaRPr lang="en-US" sz="900" dirty="0">
              <a:latin typeface="Lucida Console" panose="020B0609040504020204" pitchFamily="49" charset="0"/>
            </a:endParaRPr>
          </a:p>
          <a:p>
            <a:endParaRPr lang="en-US" sz="900" dirty="0">
              <a:latin typeface="Lucida Console" panose="020B0609040504020204" pitchFamily="49" charset="0"/>
            </a:endParaRPr>
          </a:p>
          <a:p>
            <a:r>
              <a:rPr lang="en-US" sz="900" dirty="0" err="1">
                <a:latin typeface="Lucida Console" panose="020B0609040504020204" pitchFamily="49" charset="0"/>
              </a:rPr>
              <a:t>pp_ResortDevices</a:t>
            </a:r>
            <a:r>
              <a:rPr lang="en-US" sz="900" dirty="0">
                <a:latin typeface="Lucida Console" panose="020B0609040504020204" pitchFamily="49" charset="0"/>
              </a:rPr>
              <a:t> joystick 1 </a:t>
            </a:r>
            <a:r>
              <a:rPr lang="en-US" sz="900" dirty="0" smtClean="0">
                <a:latin typeface="Lucida Console" panose="020B0609040504020204" pitchFamily="49" charset="0"/>
              </a:rPr>
              <a:t>2</a:t>
            </a:r>
          </a:p>
          <a:p>
            <a:endParaRPr lang="en-US" sz="1200" dirty="0"/>
          </a:p>
        </p:txBody>
      </p:sp>
      <p:pic>
        <p:nvPicPr>
          <p:cNvPr id="3" name="Grafik 2"/>
          <p:cNvPicPr>
            <a:picLocks noChangeAspect="1"/>
          </p:cNvPicPr>
          <p:nvPr/>
        </p:nvPicPr>
        <p:blipFill>
          <a:blip r:embed="rId3"/>
          <a:stretch>
            <a:fillRect/>
          </a:stretch>
        </p:blipFill>
        <p:spPr>
          <a:xfrm>
            <a:off x="3921573" y="3212976"/>
            <a:ext cx="4471467" cy="2306201"/>
          </a:xfrm>
          <a:prstGeom prst="rect">
            <a:avLst/>
          </a:prstGeom>
        </p:spPr>
      </p:pic>
      <p:sp>
        <p:nvSpPr>
          <p:cNvPr id="15" name="Rechteck 14"/>
          <p:cNvSpPr/>
          <p:nvPr/>
        </p:nvSpPr>
        <p:spPr>
          <a:xfrm flipV="1">
            <a:off x="7600989" y="3501007"/>
            <a:ext cx="737700" cy="864094"/>
          </a:xfrm>
          <a:prstGeom prst="rect">
            <a:avLst/>
          </a:prstGeom>
          <a:noFill/>
          <a:ln w="57150">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CH"/>
          </a:p>
        </p:txBody>
      </p:sp>
      <p:sp>
        <p:nvSpPr>
          <p:cNvPr id="20" name="Pfeil nach rechts 19"/>
          <p:cNvSpPr/>
          <p:nvPr/>
        </p:nvSpPr>
        <p:spPr>
          <a:xfrm>
            <a:off x="3494888" y="362855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1690729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67544" y="153978"/>
            <a:ext cx="8229600" cy="346050"/>
          </a:xfrm>
        </p:spPr>
        <p:txBody>
          <a:bodyPr>
            <a:noAutofit/>
          </a:bodyPr>
          <a:lstStyle/>
          <a:p>
            <a:pPr algn="l"/>
            <a:r>
              <a:rPr lang="en-US" sz="2400" dirty="0" err="1" smtClean="0"/>
              <a:t>SCJMapper</a:t>
            </a:r>
            <a:r>
              <a:rPr lang="en-US" sz="2400" dirty="0" smtClean="0"/>
              <a:t> V 2 – Common Workflows</a:t>
            </a:r>
            <a:endParaRPr lang="en-US" sz="2400" dirty="0"/>
          </a:p>
        </p:txBody>
      </p:sp>
      <p:sp>
        <p:nvSpPr>
          <p:cNvPr id="6" name="Rechteck 5"/>
          <p:cNvSpPr/>
          <p:nvPr/>
        </p:nvSpPr>
        <p:spPr>
          <a:xfrm>
            <a:off x="311624" y="3284984"/>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CIG Defaults</a:t>
            </a:r>
            <a:endParaRPr lang="en-US" sz="900" dirty="0"/>
          </a:p>
        </p:txBody>
      </p:sp>
      <p:sp>
        <p:nvSpPr>
          <p:cNvPr id="7" name="Rechteck 6"/>
          <p:cNvSpPr/>
          <p:nvPr/>
        </p:nvSpPr>
        <p:spPr>
          <a:xfrm>
            <a:off x="311624" y="4149080"/>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Existing CIG map</a:t>
            </a:r>
            <a:endParaRPr lang="en-US" sz="900" dirty="0"/>
          </a:p>
        </p:txBody>
      </p:sp>
      <p:sp>
        <p:nvSpPr>
          <p:cNvPr id="8" name="Rechteck 7"/>
          <p:cNvSpPr/>
          <p:nvPr/>
        </p:nvSpPr>
        <p:spPr>
          <a:xfrm>
            <a:off x="331876" y="1623147"/>
            <a:ext cx="129614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smtClean="0"/>
              <a:t>Start from ..</a:t>
            </a:r>
            <a:endParaRPr lang="en-US" sz="900" dirty="0"/>
          </a:p>
        </p:txBody>
      </p:sp>
      <p:sp>
        <p:nvSpPr>
          <p:cNvPr id="9" name="Rechteck 8"/>
          <p:cNvSpPr/>
          <p:nvPr/>
        </p:nvSpPr>
        <p:spPr>
          <a:xfrm>
            <a:off x="311624" y="5013176"/>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Existing _my_ map</a:t>
            </a:r>
            <a:endParaRPr lang="en-US" sz="900" dirty="0"/>
          </a:p>
        </p:txBody>
      </p:sp>
      <p:sp>
        <p:nvSpPr>
          <p:cNvPr id="10" name="Rechteck 9"/>
          <p:cNvSpPr/>
          <p:nvPr/>
        </p:nvSpPr>
        <p:spPr>
          <a:xfrm>
            <a:off x="311624" y="5877272"/>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Existing _other_ map</a:t>
            </a:r>
            <a:endParaRPr lang="en-US" sz="900" dirty="0"/>
          </a:p>
        </p:txBody>
      </p:sp>
      <p:sp>
        <p:nvSpPr>
          <p:cNvPr id="11" name="Rechteck 10"/>
          <p:cNvSpPr/>
          <p:nvPr/>
        </p:nvSpPr>
        <p:spPr>
          <a:xfrm>
            <a:off x="1823792" y="3284984"/>
            <a:ext cx="1296144" cy="432048"/>
          </a:xfrm>
          <a:prstGeom prst="rect">
            <a:avLst/>
          </a:prstGeom>
          <a:solidFill>
            <a:srgbClr val="D0B75C"/>
          </a:solidFill>
          <a:ln>
            <a:solidFill>
              <a:srgbClr val="5D3819"/>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solidFill>
                  <a:schemeClr val="tx1"/>
                </a:solidFill>
              </a:rPr>
              <a:t>Reset defaults !</a:t>
            </a:r>
            <a:endParaRPr lang="en-US" sz="900" dirty="0">
              <a:solidFill>
                <a:schemeClr val="tx1"/>
              </a:solidFill>
            </a:endParaRPr>
          </a:p>
        </p:txBody>
      </p:sp>
      <p:sp>
        <p:nvSpPr>
          <p:cNvPr id="12" name="Rechteck 11"/>
          <p:cNvSpPr/>
          <p:nvPr/>
        </p:nvSpPr>
        <p:spPr>
          <a:xfrm>
            <a:off x="1823792" y="4149080"/>
            <a:ext cx="1296144"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Chose CIG map</a:t>
            </a:r>
          </a:p>
          <a:p>
            <a:pPr algn="ctr"/>
            <a:r>
              <a:rPr lang="en-US" sz="900" dirty="0" smtClean="0"/>
              <a:t>Defaults, Load and Grab</a:t>
            </a:r>
            <a:endParaRPr lang="en-US" sz="900" dirty="0"/>
          </a:p>
        </p:txBody>
      </p:sp>
      <p:sp>
        <p:nvSpPr>
          <p:cNvPr id="13" name="Rechteck 12"/>
          <p:cNvSpPr/>
          <p:nvPr/>
        </p:nvSpPr>
        <p:spPr>
          <a:xfrm>
            <a:off x="1823792" y="5013176"/>
            <a:ext cx="1296144"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Chose _my_ map</a:t>
            </a:r>
          </a:p>
          <a:p>
            <a:pPr algn="ctr"/>
            <a:r>
              <a:rPr lang="en-US" sz="900" dirty="0" smtClean="0"/>
              <a:t>Reset, Load and Grab !</a:t>
            </a:r>
            <a:endParaRPr lang="en-US" sz="900" dirty="0"/>
          </a:p>
        </p:txBody>
      </p:sp>
      <p:sp>
        <p:nvSpPr>
          <p:cNvPr id="15" name="Rechteck 14"/>
          <p:cNvSpPr/>
          <p:nvPr/>
        </p:nvSpPr>
        <p:spPr>
          <a:xfrm>
            <a:off x="3335960" y="5877272"/>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_my_ map</a:t>
            </a:r>
          </a:p>
          <a:p>
            <a:pPr algn="ctr"/>
            <a:r>
              <a:rPr lang="en-US" sz="900" dirty="0" smtClean="0"/>
              <a:t>Dump and Save</a:t>
            </a:r>
            <a:endParaRPr lang="en-US" sz="900" dirty="0"/>
          </a:p>
        </p:txBody>
      </p:sp>
      <p:sp>
        <p:nvSpPr>
          <p:cNvPr id="18" name="Rechteck 17"/>
          <p:cNvSpPr/>
          <p:nvPr/>
        </p:nvSpPr>
        <p:spPr>
          <a:xfrm>
            <a:off x="311624" y="2420888"/>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Empty</a:t>
            </a:r>
            <a:endParaRPr lang="en-US" sz="900" dirty="0"/>
          </a:p>
        </p:txBody>
      </p:sp>
      <p:sp>
        <p:nvSpPr>
          <p:cNvPr id="19" name="Rechteck 18"/>
          <p:cNvSpPr/>
          <p:nvPr/>
        </p:nvSpPr>
        <p:spPr>
          <a:xfrm>
            <a:off x="1823792" y="2420888"/>
            <a:ext cx="1296144" cy="432048"/>
          </a:xfrm>
          <a:prstGeom prst="rect">
            <a:avLst/>
          </a:prstGeom>
          <a:solidFill>
            <a:srgbClr val="D0B75C"/>
          </a:solidFill>
          <a:ln>
            <a:solidFill>
              <a:srgbClr val="5D3819"/>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solidFill>
                  <a:schemeClr val="tx1"/>
                </a:solidFill>
              </a:rPr>
              <a:t>Reset empty !</a:t>
            </a:r>
            <a:endParaRPr lang="en-US" sz="900" dirty="0">
              <a:solidFill>
                <a:schemeClr val="tx1"/>
              </a:solidFill>
            </a:endParaRPr>
          </a:p>
        </p:txBody>
      </p:sp>
      <p:sp>
        <p:nvSpPr>
          <p:cNvPr id="21" name="Rechteck 20"/>
          <p:cNvSpPr/>
          <p:nvPr/>
        </p:nvSpPr>
        <p:spPr>
          <a:xfrm>
            <a:off x="5076056" y="4149080"/>
            <a:ext cx="1296144" cy="4320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t>Assign </a:t>
            </a:r>
            <a:r>
              <a:rPr lang="en-US" sz="900" dirty="0" err="1" smtClean="0"/>
              <a:t>Ctrls</a:t>
            </a:r>
            <a:endParaRPr lang="en-US" sz="900" dirty="0"/>
          </a:p>
        </p:txBody>
      </p:sp>
      <p:sp>
        <p:nvSpPr>
          <p:cNvPr id="22" name="Rechteck 21"/>
          <p:cNvSpPr/>
          <p:nvPr/>
        </p:nvSpPr>
        <p:spPr>
          <a:xfrm>
            <a:off x="6588224" y="4149080"/>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Dump and Save</a:t>
            </a:r>
            <a:endParaRPr lang="en-US" sz="900" dirty="0"/>
          </a:p>
        </p:txBody>
      </p:sp>
      <p:sp>
        <p:nvSpPr>
          <p:cNvPr id="23" name="Nach oben gekrümmter Pfeil 22"/>
          <p:cNvSpPr/>
          <p:nvPr/>
        </p:nvSpPr>
        <p:spPr>
          <a:xfrm>
            <a:off x="5880048" y="4653136"/>
            <a:ext cx="1356248" cy="360040"/>
          </a:xfrm>
          <a:prstGeom prst="curved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CH" sz="1600">
              <a:solidFill>
                <a:schemeClr val="tx1"/>
              </a:solidFill>
            </a:endParaRPr>
          </a:p>
        </p:txBody>
      </p:sp>
      <p:sp>
        <p:nvSpPr>
          <p:cNvPr id="24" name="Nach oben gekrümmter Pfeil 23"/>
          <p:cNvSpPr/>
          <p:nvPr/>
        </p:nvSpPr>
        <p:spPr>
          <a:xfrm flipH="1" flipV="1">
            <a:off x="5880048" y="3711379"/>
            <a:ext cx="1356248" cy="360040"/>
          </a:xfrm>
          <a:prstGeom prst="curved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CH" sz="1600">
              <a:solidFill>
                <a:schemeClr val="tx1"/>
              </a:solidFill>
            </a:endParaRPr>
          </a:p>
        </p:txBody>
      </p:sp>
      <p:sp>
        <p:nvSpPr>
          <p:cNvPr id="25" name="Rechteck 24"/>
          <p:cNvSpPr/>
          <p:nvPr/>
        </p:nvSpPr>
        <p:spPr>
          <a:xfrm>
            <a:off x="3335960" y="2420888"/>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26" name="Rechteck 25"/>
          <p:cNvSpPr/>
          <p:nvPr/>
        </p:nvSpPr>
        <p:spPr>
          <a:xfrm>
            <a:off x="3335960" y="3279331"/>
            <a:ext cx="1296144" cy="432048"/>
          </a:xfrm>
          <a:prstGeom prst="rect">
            <a:avLst/>
          </a:prstGeom>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27" name="Rechteck 26"/>
          <p:cNvSpPr/>
          <p:nvPr/>
        </p:nvSpPr>
        <p:spPr>
          <a:xfrm>
            <a:off x="3337593" y="4149080"/>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28" name="Geschweifte Klammer rechts 27"/>
          <p:cNvSpPr/>
          <p:nvPr/>
        </p:nvSpPr>
        <p:spPr>
          <a:xfrm>
            <a:off x="4714638" y="2636912"/>
            <a:ext cx="217402" cy="3456384"/>
          </a:xfrm>
          <a:prstGeom prst="righ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de-CH" sz="1600"/>
          </a:p>
        </p:txBody>
      </p:sp>
      <p:sp>
        <p:nvSpPr>
          <p:cNvPr id="29" name="Rechteck 28"/>
          <p:cNvSpPr/>
          <p:nvPr/>
        </p:nvSpPr>
        <p:spPr>
          <a:xfrm>
            <a:off x="1823792" y="1623147"/>
            <a:ext cx="129614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smtClean="0"/>
              <a:t>Do Reset or Load</a:t>
            </a:r>
            <a:endParaRPr lang="en-US" sz="900" dirty="0"/>
          </a:p>
        </p:txBody>
      </p:sp>
      <p:sp>
        <p:nvSpPr>
          <p:cNvPr id="30" name="Nach oben gekrümmter Pfeil 29"/>
          <p:cNvSpPr/>
          <p:nvPr/>
        </p:nvSpPr>
        <p:spPr>
          <a:xfrm flipH="1">
            <a:off x="3953980" y="6381328"/>
            <a:ext cx="1926068" cy="360040"/>
          </a:xfrm>
          <a:prstGeom prst="curved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CH">
              <a:solidFill>
                <a:schemeClr val="tx1"/>
              </a:solidFill>
            </a:endParaRPr>
          </a:p>
        </p:txBody>
      </p:sp>
      <p:sp>
        <p:nvSpPr>
          <p:cNvPr id="31" name="Rechteck 30"/>
          <p:cNvSpPr/>
          <p:nvPr/>
        </p:nvSpPr>
        <p:spPr>
          <a:xfrm>
            <a:off x="3335960" y="5007523"/>
            <a:ext cx="1296144" cy="432048"/>
          </a:xfrm>
          <a:prstGeom prst="rect">
            <a:avLst/>
          </a:prstGeom>
          <a:solidFill>
            <a:schemeClr val="accent5">
              <a:lumMod val="60000"/>
              <a:lumOff val="40000"/>
            </a:schemeClr>
          </a:solidFill>
          <a:ln>
            <a:solidFill>
              <a:srgbClr val="357D91"/>
            </a:solidFill>
            <a:prstDash val="dashDot"/>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32" name="Textfeld 31"/>
          <p:cNvSpPr txBox="1"/>
          <p:nvPr/>
        </p:nvSpPr>
        <p:spPr>
          <a:xfrm>
            <a:off x="3458888" y="5424907"/>
            <a:ext cx="957313" cy="200055"/>
          </a:xfrm>
          <a:prstGeom prst="rect">
            <a:avLst/>
          </a:prstGeom>
          <a:noFill/>
        </p:spPr>
        <p:txBody>
          <a:bodyPr wrap="none" rtlCol="0">
            <a:spAutoFit/>
          </a:bodyPr>
          <a:lstStyle/>
          <a:p>
            <a:r>
              <a:rPr lang="en-US" sz="700" dirty="0" smtClean="0"/>
              <a:t>Create a new version</a:t>
            </a:r>
            <a:endParaRPr lang="de-CH" sz="700" dirty="0"/>
          </a:p>
        </p:txBody>
      </p:sp>
      <p:sp>
        <p:nvSpPr>
          <p:cNvPr id="34" name="Textfeld 33"/>
          <p:cNvSpPr txBox="1"/>
          <p:nvPr/>
        </p:nvSpPr>
        <p:spPr>
          <a:xfrm>
            <a:off x="4427984" y="6424989"/>
            <a:ext cx="1096775" cy="215444"/>
          </a:xfrm>
          <a:prstGeom prst="rect">
            <a:avLst/>
          </a:prstGeom>
          <a:noFill/>
        </p:spPr>
        <p:txBody>
          <a:bodyPr wrap="none" rtlCol="0">
            <a:spAutoFit/>
          </a:bodyPr>
          <a:lstStyle/>
          <a:p>
            <a:r>
              <a:rPr lang="en-US" sz="800" dirty="0" smtClean="0"/>
              <a:t>Create a new version</a:t>
            </a:r>
            <a:endParaRPr lang="de-CH" sz="800" dirty="0"/>
          </a:p>
        </p:txBody>
      </p:sp>
      <p:sp>
        <p:nvSpPr>
          <p:cNvPr id="35" name="Pfeil nach rechts 34"/>
          <p:cNvSpPr/>
          <p:nvPr/>
        </p:nvSpPr>
        <p:spPr>
          <a:xfrm>
            <a:off x="3158395" y="2559251"/>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6" name="Pfeil nach rechts 35"/>
          <p:cNvSpPr/>
          <p:nvPr/>
        </p:nvSpPr>
        <p:spPr>
          <a:xfrm>
            <a:off x="3158395" y="3417694"/>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7" name="Pfeil nach rechts 36"/>
          <p:cNvSpPr/>
          <p:nvPr/>
        </p:nvSpPr>
        <p:spPr>
          <a:xfrm>
            <a:off x="3158395" y="4287443"/>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8" name="Pfeil nach rechts 37"/>
          <p:cNvSpPr/>
          <p:nvPr/>
        </p:nvSpPr>
        <p:spPr>
          <a:xfrm>
            <a:off x="3159675" y="5157192"/>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9" name="Pfeil nach rechts 38"/>
          <p:cNvSpPr/>
          <p:nvPr/>
        </p:nvSpPr>
        <p:spPr>
          <a:xfrm>
            <a:off x="3153132" y="6015635"/>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cxnSp>
        <p:nvCxnSpPr>
          <p:cNvPr id="41" name="Gerader Verbinder 40"/>
          <p:cNvCxnSpPr/>
          <p:nvPr/>
        </p:nvCxnSpPr>
        <p:spPr>
          <a:xfrm>
            <a:off x="1691680" y="1556792"/>
            <a:ext cx="0" cy="4868197"/>
          </a:xfrm>
          <a:prstGeom prst="line">
            <a:avLst/>
          </a:prstGeom>
        </p:spPr>
        <p:style>
          <a:lnRef idx="1">
            <a:schemeClr val="dk1"/>
          </a:lnRef>
          <a:fillRef idx="0">
            <a:schemeClr val="dk1"/>
          </a:fillRef>
          <a:effectRef idx="0">
            <a:schemeClr val="dk1"/>
          </a:effectRef>
          <a:fontRef idx="minor">
            <a:schemeClr val="tx1"/>
          </a:fontRef>
        </p:style>
      </p:cxnSp>
      <p:pic>
        <p:nvPicPr>
          <p:cNvPr id="43" name="Grafik 42"/>
          <p:cNvPicPr>
            <a:picLocks noChangeAspect="1"/>
          </p:cNvPicPr>
          <p:nvPr/>
        </p:nvPicPr>
        <p:blipFill>
          <a:blip r:embed="rId2"/>
          <a:stretch>
            <a:fillRect/>
          </a:stretch>
        </p:blipFill>
        <p:spPr>
          <a:xfrm>
            <a:off x="4976371" y="689673"/>
            <a:ext cx="2563322" cy="858443"/>
          </a:xfrm>
          <a:prstGeom prst="rect">
            <a:avLst/>
          </a:prstGeom>
        </p:spPr>
      </p:pic>
      <p:pic>
        <p:nvPicPr>
          <p:cNvPr id="44" name="Grafik 43"/>
          <p:cNvPicPr>
            <a:picLocks noChangeAspect="1"/>
          </p:cNvPicPr>
          <p:nvPr/>
        </p:nvPicPr>
        <p:blipFill>
          <a:blip r:embed="rId3"/>
          <a:stretch>
            <a:fillRect/>
          </a:stretch>
        </p:blipFill>
        <p:spPr>
          <a:xfrm>
            <a:off x="5724128" y="1639904"/>
            <a:ext cx="3347117" cy="830581"/>
          </a:xfrm>
          <a:prstGeom prst="rect">
            <a:avLst/>
          </a:prstGeom>
        </p:spPr>
      </p:pic>
      <p:sp>
        <p:nvSpPr>
          <p:cNvPr id="45" name="Rechteck 44"/>
          <p:cNvSpPr/>
          <p:nvPr/>
        </p:nvSpPr>
        <p:spPr>
          <a:xfrm>
            <a:off x="1815721" y="5877271"/>
            <a:ext cx="1296144" cy="547717"/>
          </a:xfrm>
          <a:prstGeom prst="rect">
            <a:avLst/>
          </a:prstGeom>
          <a:solidFill>
            <a:srgbClr val="D0B75C"/>
          </a:solidFill>
          <a:ln>
            <a:solidFill>
              <a:srgbClr val="5D3819"/>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solidFill>
                  <a:schemeClr val="tx1"/>
                </a:solidFill>
              </a:rPr>
              <a:t>Reset empty !</a:t>
            </a:r>
          </a:p>
          <a:p>
            <a:pPr algn="ctr"/>
            <a:r>
              <a:rPr lang="en-US" sz="700" dirty="0" smtClean="0">
                <a:solidFill>
                  <a:schemeClr val="tx1"/>
                </a:solidFill>
              </a:rPr>
              <a:t>Context Menu:</a:t>
            </a:r>
            <a:br>
              <a:rPr lang="en-US" sz="700" dirty="0" smtClean="0">
                <a:solidFill>
                  <a:schemeClr val="tx1"/>
                </a:solidFill>
              </a:rPr>
            </a:br>
            <a:r>
              <a:rPr lang="en-US" sz="900" dirty="0" smtClean="0">
                <a:solidFill>
                  <a:schemeClr val="tx1"/>
                </a:solidFill>
              </a:rPr>
              <a:t>Open… other map</a:t>
            </a:r>
          </a:p>
          <a:p>
            <a:pPr algn="ctr"/>
            <a:r>
              <a:rPr lang="en-US" sz="900" dirty="0" smtClean="0">
                <a:solidFill>
                  <a:schemeClr val="tx1"/>
                </a:solidFill>
              </a:rPr>
              <a:t>Click Grab</a:t>
            </a:r>
            <a:endParaRPr lang="en-US" sz="900" dirty="0">
              <a:solidFill>
                <a:schemeClr val="tx1"/>
              </a:solidFill>
            </a:endParaRPr>
          </a:p>
        </p:txBody>
      </p:sp>
      <p:sp>
        <p:nvSpPr>
          <p:cNvPr id="47" name="Pfeil nach rechts 46"/>
          <p:cNvSpPr/>
          <p:nvPr/>
        </p:nvSpPr>
        <p:spPr>
          <a:xfrm flipH="1">
            <a:off x="7287665" y="92746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48" name="Pfeil nach rechts 47"/>
          <p:cNvSpPr/>
          <p:nvPr/>
        </p:nvSpPr>
        <p:spPr>
          <a:xfrm>
            <a:off x="7380312" y="167385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51" name="Ellipse 50"/>
          <p:cNvSpPr/>
          <p:nvPr/>
        </p:nvSpPr>
        <p:spPr>
          <a:xfrm>
            <a:off x="1711309" y="4042378"/>
            <a:ext cx="278809" cy="233006"/>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400" dirty="0" smtClean="0"/>
              <a:t>B</a:t>
            </a:r>
            <a:endParaRPr lang="de-CH" sz="1400" dirty="0"/>
          </a:p>
        </p:txBody>
      </p:sp>
      <p:sp>
        <p:nvSpPr>
          <p:cNvPr id="52" name="Ellipse 51"/>
          <p:cNvSpPr/>
          <p:nvPr/>
        </p:nvSpPr>
        <p:spPr>
          <a:xfrm>
            <a:off x="1711309" y="4891020"/>
            <a:ext cx="278809" cy="233006"/>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400" dirty="0" smtClean="0"/>
              <a:t>B</a:t>
            </a:r>
            <a:endParaRPr lang="de-CH" sz="1400" dirty="0"/>
          </a:p>
        </p:txBody>
      </p:sp>
      <p:sp>
        <p:nvSpPr>
          <p:cNvPr id="54" name="Ellipse 53"/>
          <p:cNvSpPr/>
          <p:nvPr/>
        </p:nvSpPr>
        <p:spPr>
          <a:xfrm>
            <a:off x="1691680" y="2257751"/>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sp>
        <p:nvSpPr>
          <p:cNvPr id="55" name="Ellipse 54"/>
          <p:cNvSpPr/>
          <p:nvPr/>
        </p:nvSpPr>
        <p:spPr>
          <a:xfrm>
            <a:off x="1699977" y="3122908"/>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sp>
        <p:nvSpPr>
          <p:cNvPr id="56" name="Ellipse 55"/>
          <p:cNvSpPr/>
          <p:nvPr/>
        </p:nvSpPr>
        <p:spPr>
          <a:xfrm>
            <a:off x="1688669" y="5739662"/>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sp>
        <p:nvSpPr>
          <p:cNvPr id="57" name="Ellipse 56"/>
          <p:cNvSpPr/>
          <p:nvPr/>
        </p:nvSpPr>
        <p:spPr>
          <a:xfrm>
            <a:off x="7606046" y="951130"/>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pic>
        <p:nvPicPr>
          <p:cNvPr id="58" name="Grafik 57"/>
          <p:cNvPicPr>
            <a:picLocks noChangeAspect="1"/>
          </p:cNvPicPr>
          <p:nvPr/>
        </p:nvPicPr>
        <p:blipFill>
          <a:blip r:embed="rId4"/>
          <a:stretch>
            <a:fillRect/>
          </a:stretch>
        </p:blipFill>
        <p:spPr>
          <a:xfrm>
            <a:off x="5476318" y="2596395"/>
            <a:ext cx="1050424" cy="850131"/>
          </a:xfrm>
          <a:prstGeom prst="rect">
            <a:avLst/>
          </a:prstGeom>
        </p:spPr>
      </p:pic>
      <p:sp>
        <p:nvSpPr>
          <p:cNvPr id="59" name="Pfeil nach rechts 58"/>
          <p:cNvSpPr/>
          <p:nvPr/>
        </p:nvSpPr>
        <p:spPr>
          <a:xfrm>
            <a:off x="5296296" y="301478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61" name="Ellipse 60"/>
          <p:cNvSpPr/>
          <p:nvPr/>
        </p:nvSpPr>
        <p:spPr>
          <a:xfrm>
            <a:off x="5170664" y="3034770"/>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C</a:t>
            </a:r>
            <a:endParaRPr lang="de-CH" sz="1400" dirty="0"/>
          </a:p>
        </p:txBody>
      </p:sp>
      <p:sp>
        <p:nvSpPr>
          <p:cNvPr id="62" name="Ellipse 61"/>
          <p:cNvSpPr/>
          <p:nvPr/>
        </p:nvSpPr>
        <p:spPr>
          <a:xfrm>
            <a:off x="1676628" y="6088753"/>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C</a:t>
            </a:r>
            <a:endParaRPr lang="de-CH" sz="1400" dirty="0"/>
          </a:p>
        </p:txBody>
      </p:sp>
      <p:sp>
        <p:nvSpPr>
          <p:cNvPr id="63" name="Pfeil nach rechts 62"/>
          <p:cNvSpPr/>
          <p:nvPr/>
        </p:nvSpPr>
        <p:spPr>
          <a:xfrm rot="5400000">
            <a:off x="7192717" y="1855114"/>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53" name="Ellipse 52"/>
          <p:cNvSpPr/>
          <p:nvPr/>
        </p:nvSpPr>
        <p:spPr>
          <a:xfrm>
            <a:off x="7176089" y="1702258"/>
            <a:ext cx="278809" cy="233006"/>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400" dirty="0" smtClean="0"/>
              <a:t>B</a:t>
            </a:r>
            <a:endParaRPr lang="de-CH" sz="1400" dirty="0"/>
          </a:p>
        </p:txBody>
      </p:sp>
      <p:pic>
        <p:nvPicPr>
          <p:cNvPr id="64" name="Grafik 63"/>
          <p:cNvPicPr>
            <a:picLocks noChangeAspect="1"/>
          </p:cNvPicPr>
          <p:nvPr/>
        </p:nvPicPr>
        <p:blipFill>
          <a:blip r:embed="rId5"/>
          <a:stretch>
            <a:fillRect/>
          </a:stretch>
        </p:blipFill>
        <p:spPr>
          <a:xfrm>
            <a:off x="7352766" y="2913755"/>
            <a:ext cx="1598659" cy="473027"/>
          </a:xfrm>
          <a:prstGeom prst="rect">
            <a:avLst/>
          </a:prstGeom>
        </p:spPr>
      </p:pic>
      <p:sp>
        <p:nvSpPr>
          <p:cNvPr id="65" name="Ellipse 64"/>
          <p:cNvSpPr/>
          <p:nvPr/>
        </p:nvSpPr>
        <p:spPr>
          <a:xfrm>
            <a:off x="3206713" y="2298371"/>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6" name="Ellipse 65"/>
          <p:cNvSpPr/>
          <p:nvPr/>
        </p:nvSpPr>
        <p:spPr>
          <a:xfrm>
            <a:off x="3200837" y="3154958"/>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7" name="Ellipse 66"/>
          <p:cNvSpPr/>
          <p:nvPr/>
        </p:nvSpPr>
        <p:spPr>
          <a:xfrm>
            <a:off x="3206713" y="4015257"/>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8" name="Ellipse 67"/>
          <p:cNvSpPr/>
          <p:nvPr/>
        </p:nvSpPr>
        <p:spPr>
          <a:xfrm>
            <a:off x="3206713" y="4883150"/>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9" name="Ellipse 68"/>
          <p:cNvSpPr/>
          <p:nvPr/>
        </p:nvSpPr>
        <p:spPr>
          <a:xfrm>
            <a:off x="3219970" y="5754755"/>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70" name="Ellipse 69"/>
          <p:cNvSpPr/>
          <p:nvPr/>
        </p:nvSpPr>
        <p:spPr>
          <a:xfrm>
            <a:off x="6419079" y="4020910"/>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71" name="Pfeil nach rechts 70"/>
          <p:cNvSpPr/>
          <p:nvPr/>
        </p:nvSpPr>
        <p:spPr>
          <a:xfrm rot="19498854">
            <a:off x="7544155" y="3301972"/>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72" name="Ellipse 71"/>
          <p:cNvSpPr/>
          <p:nvPr/>
        </p:nvSpPr>
        <p:spPr>
          <a:xfrm>
            <a:off x="7464342" y="3449221"/>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pic>
        <p:nvPicPr>
          <p:cNvPr id="73" name="Grafik 72"/>
          <p:cNvPicPr>
            <a:picLocks noChangeAspect="1"/>
          </p:cNvPicPr>
          <p:nvPr/>
        </p:nvPicPr>
        <p:blipFill>
          <a:blip r:embed="rId6"/>
          <a:stretch>
            <a:fillRect/>
          </a:stretch>
        </p:blipFill>
        <p:spPr>
          <a:xfrm>
            <a:off x="5739070" y="5351210"/>
            <a:ext cx="1413606" cy="565443"/>
          </a:xfrm>
          <a:prstGeom prst="rect">
            <a:avLst/>
          </a:prstGeom>
        </p:spPr>
      </p:pic>
      <p:sp>
        <p:nvSpPr>
          <p:cNvPr id="74" name="Rechteck 73"/>
          <p:cNvSpPr/>
          <p:nvPr/>
        </p:nvSpPr>
        <p:spPr>
          <a:xfrm>
            <a:off x="3324159" y="1628469"/>
            <a:ext cx="129614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smtClean="0"/>
              <a:t>Make it _my_ map</a:t>
            </a:r>
            <a:endParaRPr lang="en-US" sz="900" dirty="0"/>
          </a:p>
        </p:txBody>
      </p:sp>
      <p:sp>
        <p:nvSpPr>
          <p:cNvPr id="75" name="Ellipse 74"/>
          <p:cNvSpPr/>
          <p:nvPr/>
        </p:nvSpPr>
        <p:spPr>
          <a:xfrm>
            <a:off x="5610092" y="5275335"/>
            <a:ext cx="278186" cy="245033"/>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400" dirty="0" smtClean="0"/>
              <a:t>E</a:t>
            </a:r>
            <a:endParaRPr lang="de-CH" sz="1400" dirty="0"/>
          </a:p>
        </p:txBody>
      </p:sp>
      <p:sp>
        <p:nvSpPr>
          <p:cNvPr id="76" name="Ellipse 75"/>
          <p:cNvSpPr/>
          <p:nvPr/>
        </p:nvSpPr>
        <p:spPr>
          <a:xfrm>
            <a:off x="4934746" y="4007997"/>
            <a:ext cx="278186" cy="245033"/>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400" dirty="0" smtClean="0"/>
              <a:t>E</a:t>
            </a:r>
            <a:endParaRPr lang="de-CH" sz="1400" dirty="0"/>
          </a:p>
        </p:txBody>
      </p:sp>
    </p:spTree>
    <p:extLst>
      <p:ext uri="{BB962C8B-B14F-4D97-AF65-F5344CB8AC3E}">
        <p14:creationId xmlns:p14="http://schemas.microsoft.com/office/powerpoint/2010/main" val="348490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Updating from V </a:t>
            </a:r>
            <a:r>
              <a:rPr lang="en-US" dirty="0" smtClean="0"/>
              <a:t>2.x </a:t>
            </a:r>
            <a:r>
              <a:rPr lang="en-US" dirty="0" smtClean="0"/>
              <a:t>to V </a:t>
            </a:r>
            <a:r>
              <a:rPr lang="en-US" dirty="0" smtClean="0"/>
              <a:t>2</a:t>
            </a:r>
            <a:r>
              <a:rPr lang="en-US" dirty="0" smtClean="0"/>
              <a:t>.3</a:t>
            </a:r>
            <a:r>
              <a:rPr lang="en-US" dirty="0" smtClean="0"/>
              <a:t>:</a:t>
            </a:r>
            <a:endParaRPr lang="de-CH" dirty="0"/>
          </a:p>
        </p:txBody>
      </p:sp>
      <p:sp>
        <p:nvSpPr>
          <p:cNvPr id="3" name="Inhaltsplatzhalter 2"/>
          <p:cNvSpPr>
            <a:spLocks noGrp="1"/>
          </p:cNvSpPr>
          <p:nvPr>
            <p:ph idx="1"/>
          </p:nvPr>
        </p:nvSpPr>
        <p:spPr/>
        <p:txBody>
          <a:bodyPr>
            <a:normAutofit fontScale="92500" lnSpcReduction="20000"/>
          </a:bodyPr>
          <a:lstStyle/>
          <a:p>
            <a:r>
              <a:rPr lang="en-US" sz="2400" dirty="0" smtClean="0"/>
              <a:t>Check the </a:t>
            </a:r>
            <a:r>
              <a:rPr lang="en-US" sz="2400" dirty="0" err="1" smtClean="0"/>
              <a:t>jsN</a:t>
            </a:r>
            <a:r>
              <a:rPr lang="en-US" sz="2400" dirty="0" smtClean="0"/>
              <a:t> assignment and maybe de-assign unused devices</a:t>
            </a:r>
            <a:br>
              <a:rPr lang="en-US" sz="2400" dirty="0" smtClean="0"/>
            </a:br>
            <a:r>
              <a:rPr lang="en-US" sz="2400" dirty="0" smtClean="0"/>
              <a:t>See the new ‘</a:t>
            </a:r>
            <a:r>
              <a:rPr lang="en-US" sz="2400" dirty="0" err="1" smtClean="0">
                <a:solidFill>
                  <a:srgbClr val="00B050"/>
                </a:solidFill>
              </a:rPr>
              <a:t>js</a:t>
            </a:r>
            <a:r>
              <a:rPr lang="en-US" sz="2400" dirty="0" smtClean="0">
                <a:solidFill>
                  <a:srgbClr val="00B050"/>
                </a:solidFill>
              </a:rPr>
              <a:t> Reassign</a:t>
            </a:r>
            <a:r>
              <a:rPr lang="en-US" sz="2400" dirty="0" smtClean="0"/>
              <a:t>’ feature on page 17. </a:t>
            </a:r>
            <a:br>
              <a:rPr lang="en-US" sz="2400" dirty="0" smtClean="0"/>
            </a:br>
            <a:r>
              <a:rPr lang="en-US" sz="1900" dirty="0" smtClean="0"/>
              <a:t>Note: You may need to do this twice for each of the “</a:t>
            </a:r>
            <a:r>
              <a:rPr lang="en-US" sz="1900" dirty="0" err="1" smtClean="0"/>
              <a:t>VJoy</a:t>
            </a:r>
            <a:r>
              <a:rPr lang="en-US" sz="1900" dirty="0" smtClean="0"/>
              <a:t> virtual joystick” devices.</a:t>
            </a:r>
            <a:endParaRPr lang="en-US" sz="2400" dirty="0" smtClean="0"/>
          </a:p>
          <a:p>
            <a:endParaRPr lang="en-US" sz="2400" dirty="0"/>
          </a:p>
          <a:p>
            <a:endParaRPr lang="en-US" sz="2400" dirty="0" smtClean="0"/>
          </a:p>
          <a:p>
            <a:r>
              <a:rPr lang="en-US" sz="2400" dirty="0" smtClean="0"/>
              <a:t>If you encounter an error or crash then read on…</a:t>
            </a:r>
            <a:br>
              <a:rPr lang="en-US" sz="2400" dirty="0" smtClean="0"/>
            </a:br>
            <a:endParaRPr lang="en-US" sz="2400" dirty="0" smtClean="0"/>
          </a:p>
          <a:p>
            <a:r>
              <a:rPr lang="en-US" sz="2400" dirty="0" smtClean="0"/>
              <a:t>You </a:t>
            </a:r>
            <a:r>
              <a:rPr lang="en-US" sz="2400" dirty="0"/>
              <a:t>will find </a:t>
            </a:r>
            <a:r>
              <a:rPr lang="en-US" sz="2400" dirty="0" smtClean="0"/>
              <a:t>‘</a:t>
            </a:r>
            <a:r>
              <a:rPr lang="en-US" sz="1400" dirty="0" smtClean="0">
                <a:latin typeface="Lucida Console" panose="020B0609040504020204" pitchFamily="49" charset="0"/>
              </a:rPr>
              <a:t>log4net.config.OFF</a:t>
            </a:r>
            <a:r>
              <a:rPr lang="en-US" sz="2400" dirty="0" smtClean="0"/>
              <a:t>’ in the distribution zip.</a:t>
            </a:r>
            <a:br>
              <a:rPr lang="en-US" sz="2400" dirty="0" smtClean="0"/>
            </a:br>
            <a:r>
              <a:rPr lang="en-US" sz="2400" dirty="0" smtClean="0"/>
              <a:t>Rename it to </a:t>
            </a:r>
            <a:r>
              <a:rPr lang="en-US" sz="2400" dirty="0">
                <a:solidFill>
                  <a:prstClr val="black"/>
                </a:solidFill>
              </a:rPr>
              <a:t>‘</a:t>
            </a:r>
            <a:r>
              <a:rPr lang="en-US" sz="1400" dirty="0" smtClean="0">
                <a:solidFill>
                  <a:prstClr val="black"/>
                </a:solidFill>
                <a:latin typeface="Lucida Console" panose="020B0609040504020204" pitchFamily="49" charset="0"/>
              </a:rPr>
              <a:t>log4net.config</a:t>
            </a:r>
            <a:r>
              <a:rPr lang="en-US" sz="2400" dirty="0" smtClean="0">
                <a:solidFill>
                  <a:prstClr val="black"/>
                </a:solidFill>
              </a:rPr>
              <a:t>’ and run the program.</a:t>
            </a:r>
            <a:br>
              <a:rPr lang="en-US" sz="2400" dirty="0" smtClean="0">
                <a:solidFill>
                  <a:prstClr val="black"/>
                </a:solidFill>
              </a:rPr>
            </a:br>
            <a:r>
              <a:rPr lang="en-US" sz="2400" dirty="0" smtClean="0">
                <a:solidFill>
                  <a:prstClr val="black"/>
                </a:solidFill>
              </a:rPr>
              <a:t>Then look for a file named ‘</a:t>
            </a:r>
            <a:r>
              <a:rPr lang="en-US" sz="1400" dirty="0" smtClean="0">
                <a:solidFill>
                  <a:prstClr val="black"/>
                </a:solidFill>
                <a:latin typeface="Lucida Console" panose="020B0609040504020204" pitchFamily="49" charset="0"/>
              </a:rPr>
              <a:t>trace.log</a:t>
            </a:r>
            <a:r>
              <a:rPr lang="en-US" sz="2400" dirty="0" smtClean="0">
                <a:solidFill>
                  <a:prstClr val="black"/>
                </a:solidFill>
              </a:rPr>
              <a:t>’ in the program folder and send this to </a:t>
            </a:r>
            <a:r>
              <a:rPr lang="en-US" sz="2400" dirty="0" smtClean="0">
                <a:solidFill>
                  <a:prstClr val="black"/>
                </a:solidFill>
                <a:hlinkClick r:id="rId2"/>
              </a:rPr>
              <a:t>cassini@burri-web.org</a:t>
            </a:r>
            <a:r>
              <a:rPr lang="en-US" sz="2400" dirty="0" smtClean="0">
                <a:solidFill>
                  <a:prstClr val="black"/>
                </a:solidFill>
              </a:rPr>
              <a:t> along with a description of the problem and your system </a:t>
            </a:r>
            <a:br>
              <a:rPr lang="en-US" sz="2400" dirty="0" smtClean="0">
                <a:solidFill>
                  <a:prstClr val="black"/>
                </a:solidFill>
              </a:rPr>
            </a:br>
            <a:r>
              <a:rPr lang="en-US" sz="2400" dirty="0" smtClean="0">
                <a:solidFill>
                  <a:prstClr val="black"/>
                </a:solidFill>
              </a:rPr>
              <a:t>i.e. OS, CPU, Graphics card, Joystick(s) </a:t>
            </a:r>
            <a:br>
              <a:rPr lang="en-US" sz="2400" dirty="0" smtClean="0">
                <a:solidFill>
                  <a:prstClr val="black"/>
                </a:solidFill>
              </a:rPr>
            </a:br>
            <a:r>
              <a:rPr lang="en-US" sz="2400" dirty="0" smtClean="0">
                <a:solidFill>
                  <a:prstClr val="black"/>
                </a:solidFill>
              </a:rPr>
              <a:t>we may then finally solve the issue …</a:t>
            </a:r>
            <a:endParaRPr lang="en-US" sz="2400" dirty="0" smtClean="0"/>
          </a:p>
          <a:p>
            <a:endParaRPr lang="en-US" sz="2400" dirty="0" smtClean="0"/>
          </a:p>
        </p:txBody>
      </p:sp>
    </p:spTree>
    <p:extLst>
      <p:ext uri="{BB962C8B-B14F-4D97-AF65-F5344CB8AC3E}">
        <p14:creationId xmlns:p14="http://schemas.microsoft.com/office/powerpoint/2010/main" val="936274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Contents</a:t>
            </a:r>
            <a:endParaRPr lang="de-CH" dirty="0"/>
          </a:p>
        </p:txBody>
      </p:sp>
      <p:sp>
        <p:nvSpPr>
          <p:cNvPr id="3" name="Inhaltsplatzhalter 2"/>
          <p:cNvSpPr>
            <a:spLocks noGrp="1"/>
          </p:cNvSpPr>
          <p:nvPr>
            <p:ph idx="1"/>
          </p:nvPr>
        </p:nvSpPr>
        <p:spPr/>
        <p:txBody>
          <a:bodyPr>
            <a:normAutofit/>
          </a:bodyPr>
          <a:lstStyle/>
          <a:p>
            <a:r>
              <a:rPr lang="en-US" sz="2400" dirty="0" smtClean="0"/>
              <a:t>Page 2 </a:t>
            </a:r>
            <a:r>
              <a:rPr lang="en-US" sz="2400" dirty="0"/>
              <a:t>		</a:t>
            </a:r>
            <a:r>
              <a:rPr lang="en-US" sz="2400" dirty="0" smtClean="0"/>
              <a:t>Version Upgrade and Issue Handling</a:t>
            </a:r>
            <a:endParaRPr lang="en-US" sz="2400" dirty="0"/>
          </a:p>
          <a:p>
            <a:r>
              <a:rPr lang="en-US" sz="2400" dirty="0"/>
              <a:t>Page 3 		Contents (this one…)</a:t>
            </a:r>
          </a:p>
          <a:p>
            <a:r>
              <a:rPr lang="en-US" sz="2400" dirty="0" smtClean="0"/>
              <a:t>Page 4..10 		General GUI and how </a:t>
            </a:r>
            <a:r>
              <a:rPr lang="en-US" sz="2400" dirty="0" err="1" smtClean="0"/>
              <a:t>to’s</a:t>
            </a:r>
            <a:endParaRPr lang="en-US" sz="2400" dirty="0" smtClean="0"/>
          </a:p>
          <a:p>
            <a:r>
              <a:rPr lang="en-US" sz="2400" dirty="0"/>
              <a:t>Page 11</a:t>
            </a:r>
            <a:r>
              <a:rPr lang="en-US" sz="2400" dirty="0" smtClean="0"/>
              <a:t>..14 	</a:t>
            </a:r>
            <a:r>
              <a:rPr lang="en-US" sz="2400" dirty="0" smtClean="0">
                <a:solidFill>
                  <a:schemeClr val="accent6">
                    <a:lumMod val="75000"/>
                  </a:schemeClr>
                </a:solidFill>
              </a:rPr>
              <a:t>V2.0 </a:t>
            </a:r>
            <a:r>
              <a:rPr lang="en-US" sz="2400" dirty="0">
                <a:solidFill>
                  <a:schemeClr val="accent6">
                    <a:lumMod val="75000"/>
                  </a:schemeClr>
                </a:solidFill>
              </a:rPr>
              <a:t>new features</a:t>
            </a:r>
          </a:p>
          <a:p>
            <a:r>
              <a:rPr lang="en-US" sz="2400" dirty="0"/>
              <a:t>Page </a:t>
            </a:r>
            <a:r>
              <a:rPr lang="en-US" sz="2400" dirty="0" smtClean="0"/>
              <a:t>15	 	</a:t>
            </a:r>
            <a:r>
              <a:rPr lang="en-US" sz="2400" dirty="0" smtClean="0">
                <a:solidFill>
                  <a:schemeClr val="accent3"/>
                </a:solidFill>
              </a:rPr>
              <a:t>V2.1 </a:t>
            </a:r>
            <a:r>
              <a:rPr lang="en-US" sz="2400" dirty="0">
                <a:solidFill>
                  <a:schemeClr val="accent3"/>
                </a:solidFill>
              </a:rPr>
              <a:t>new features</a:t>
            </a:r>
          </a:p>
          <a:p>
            <a:r>
              <a:rPr lang="en-US" sz="2400" dirty="0"/>
              <a:t>Page 16 		</a:t>
            </a:r>
            <a:r>
              <a:rPr lang="en-US" sz="2400" dirty="0">
                <a:solidFill>
                  <a:schemeClr val="accent4"/>
                </a:solidFill>
              </a:rPr>
              <a:t>V2.2 new features</a:t>
            </a:r>
          </a:p>
          <a:p>
            <a:r>
              <a:rPr lang="en-US" sz="2400" dirty="0"/>
              <a:t>Page </a:t>
            </a:r>
            <a:r>
              <a:rPr lang="en-US" sz="2400" dirty="0" smtClean="0"/>
              <a:t>17 </a:t>
            </a:r>
            <a:r>
              <a:rPr lang="en-US" sz="2400" dirty="0"/>
              <a:t>		</a:t>
            </a:r>
            <a:r>
              <a:rPr lang="en-US" sz="2400" dirty="0" smtClean="0">
                <a:solidFill>
                  <a:srgbClr val="00B050"/>
                </a:solidFill>
              </a:rPr>
              <a:t>V2.3 </a:t>
            </a:r>
            <a:r>
              <a:rPr lang="en-US" sz="2400" dirty="0">
                <a:solidFill>
                  <a:srgbClr val="00B050"/>
                </a:solidFill>
              </a:rPr>
              <a:t>new features</a:t>
            </a:r>
          </a:p>
          <a:p>
            <a:r>
              <a:rPr lang="en-US" sz="2400" dirty="0" smtClean="0"/>
              <a:t>Last </a:t>
            </a:r>
            <a:r>
              <a:rPr lang="en-US" sz="2400" dirty="0" smtClean="0"/>
              <a:t>Page 		Common Workflows - Cheat sheet</a:t>
            </a:r>
            <a:endParaRPr lang="en-US" sz="2400" dirty="0"/>
          </a:p>
          <a:p>
            <a:endParaRPr lang="de-CH" sz="2400" dirty="0"/>
          </a:p>
        </p:txBody>
      </p:sp>
    </p:spTree>
    <p:extLst>
      <p:ext uri="{BB962C8B-B14F-4D97-AF65-F5344CB8AC3E}">
        <p14:creationId xmlns:p14="http://schemas.microsoft.com/office/powerpoint/2010/main" val="2924806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Workflow</a:t>
            </a:r>
            <a:endParaRPr lang="de-CH" dirty="0"/>
          </a:p>
        </p:txBody>
      </p:sp>
      <p:sp>
        <p:nvSpPr>
          <p:cNvPr id="3" name="Inhaltsplatzhalter 2"/>
          <p:cNvSpPr>
            <a:spLocks noGrp="1"/>
          </p:cNvSpPr>
          <p:nvPr>
            <p:ph idx="1"/>
          </p:nvPr>
        </p:nvSpPr>
        <p:spPr/>
        <p:txBody>
          <a:bodyPr>
            <a:normAutofit fontScale="77500" lnSpcReduction="20000"/>
          </a:bodyPr>
          <a:lstStyle/>
          <a:p>
            <a:r>
              <a:rPr lang="en-US" sz="2400" dirty="0" smtClean="0"/>
              <a:t>Connect the joystick devices to the PC</a:t>
            </a:r>
          </a:p>
          <a:p>
            <a:r>
              <a:rPr lang="en-US" sz="2400" dirty="0" smtClean="0"/>
              <a:t>Start from scratch or load an existing map from a file</a:t>
            </a:r>
          </a:p>
          <a:p>
            <a:r>
              <a:rPr lang="en-US" sz="2400" dirty="0" smtClean="0"/>
              <a:t>Make or refine mappings</a:t>
            </a:r>
          </a:p>
          <a:p>
            <a:r>
              <a:rPr lang="en-US" sz="2400" dirty="0" smtClean="0"/>
              <a:t>Save the new map to an XML file</a:t>
            </a:r>
          </a:p>
          <a:p>
            <a:r>
              <a:rPr lang="en-US" sz="2400" dirty="0" smtClean="0"/>
              <a:t>Use it in </a:t>
            </a:r>
            <a:r>
              <a:rPr lang="en-US" sz="2400" dirty="0"/>
              <a:t>the game: </a:t>
            </a:r>
            <a:r>
              <a:rPr lang="en-US" sz="2400" dirty="0" smtClean="0"/>
              <a:t>e.g. </a:t>
            </a:r>
            <a:r>
              <a:rPr lang="en-US" sz="1500" dirty="0" err="1" smtClean="0"/>
              <a:t>pp_rebindkeys</a:t>
            </a:r>
            <a:r>
              <a:rPr lang="en-US" sz="1500" dirty="0" smtClean="0"/>
              <a:t> C:\maps\layout_my_joystick</a:t>
            </a:r>
          </a:p>
          <a:p>
            <a:r>
              <a:rPr lang="en-US" sz="2400" dirty="0" smtClean="0">
                <a:solidFill>
                  <a:schemeClr val="accent6">
                    <a:lumMod val="75000"/>
                  </a:schemeClr>
                </a:solidFill>
              </a:rPr>
              <a:t>V 2.0: You may load and save the map directly from your game folders</a:t>
            </a:r>
            <a:br>
              <a:rPr lang="en-US" sz="2400" dirty="0" smtClean="0">
                <a:solidFill>
                  <a:schemeClr val="accent6">
                    <a:lumMod val="75000"/>
                  </a:schemeClr>
                </a:solidFill>
              </a:rPr>
            </a:br>
            <a:r>
              <a:rPr lang="en-US" sz="2400" dirty="0" smtClean="0">
                <a:solidFill>
                  <a:schemeClr val="accent6">
                    <a:lumMod val="75000"/>
                  </a:schemeClr>
                </a:solidFill>
              </a:rPr>
              <a:t>so next time you just use  </a:t>
            </a:r>
            <a:r>
              <a:rPr lang="en-US" sz="2400" dirty="0">
                <a:solidFill>
                  <a:schemeClr val="accent6">
                    <a:lumMod val="75000"/>
                  </a:schemeClr>
                </a:solidFill>
              </a:rPr>
              <a:t> </a:t>
            </a:r>
            <a:r>
              <a:rPr lang="en-US" sz="1500" dirty="0" err="1">
                <a:solidFill>
                  <a:schemeClr val="accent6">
                    <a:lumMod val="75000"/>
                  </a:schemeClr>
                </a:solidFill>
              </a:rPr>
              <a:t>pp_rebindkeys</a:t>
            </a:r>
            <a:r>
              <a:rPr lang="en-US" sz="1500" dirty="0">
                <a:solidFill>
                  <a:schemeClr val="accent6">
                    <a:lumMod val="75000"/>
                  </a:schemeClr>
                </a:solidFill>
              </a:rPr>
              <a:t> </a:t>
            </a:r>
            <a:r>
              <a:rPr lang="en-US" sz="1500" dirty="0" err="1" smtClean="0">
                <a:solidFill>
                  <a:schemeClr val="accent6">
                    <a:lumMod val="75000"/>
                  </a:schemeClr>
                </a:solidFill>
              </a:rPr>
              <a:t>layout_my_joystick</a:t>
            </a:r>
            <a:endParaRPr lang="en-US" sz="2400" dirty="0">
              <a:solidFill>
                <a:schemeClr val="accent6">
                  <a:lumMod val="75000"/>
                </a:schemeClr>
              </a:solidFill>
            </a:endParaRPr>
          </a:p>
          <a:p>
            <a:pPr marL="0" indent="0">
              <a:buNone/>
            </a:pPr>
            <a:endParaRPr lang="en-US" sz="1800" dirty="0"/>
          </a:p>
          <a:p>
            <a:pPr marL="0" indent="0">
              <a:buNone/>
            </a:pPr>
            <a:r>
              <a:rPr lang="en-US" sz="1800" dirty="0" smtClean="0"/>
              <a:t>Note: the predefined actions are the ones found in the AC game default profile – it is likely that some of them will not work at all as the game is not finished. There is no proper description for which one does what – you may get help in SC Forums.</a:t>
            </a:r>
          </a:p>
          <a:p>
            <a:pPr marL="0" indent="0">
              <a:buNone/>
            </a:pPr>
            <a:endParaRPr lang="en-US" sz="1800" dirty="0"/>
          </a:p>
          <a:p>
            <a:pPr marL="0" indent="0">
              <a:buNone/>
            </a:pPr>
            <a:r>
              <a:rPr lang="en-US" sz="1800" dirty="0" smtClean="0"/>
              <a:t>As I had my issues with missiles here a finding..</a:t>
            </a:r>
          </a:p>
          <a:p>
            <a:pPr marL="0" indent="0">
              <a:buNone/>
            </a:pPr>
            <a:r>
              <a:rPr lang="en-US" sz="1800" dirty="0" smtClean="0"/>
              <a:t>To reallocate the missile fire command you should map the following 2 actions to the same joystick button</a:t>
            </a:r>
            <a:r>
              <a:rPr lang="en-US" sz="1800" dirty="0"/>
              <a:t>: </a:t>
            </a:r>
            <a:endParaRPr lang="en-US" sz="1800" dirty="0" smtClean="0"/>
          </a:p>
          <a:p>
            <a:r>
              <a:rPr lang="de-CH" sz="1400" i="1" dirty="0" err="1" smtClean="0"/>
              <a:t>v_target_missile_lock_selected</a:t>
            </a:r>
            <a:r>
              <a:rPr lang="de-CH" sz="1400" i="1" dirty="0" smtClean="0"/>
              <a:t> </a:t>
            </a:r>
          </a:p>
          <a:p>
            <a:r>
              <a:rPr lang="de-CH" sz="1400" i="1" dirty="0" err="1" smtClean="0"/>
              <a:t>v_weapon_launch_missile</a:t>
            </a:r>
            <a:endParaRPr lang="de-CH" sz="1400" i="1" dirty="0" smtClean="0"/>
          </a:p>
          <a:p>
            <a:pPr marL="0" indent="0">
              <a:buNone/>
            </a:pPr>
            <a:endParaRPr lang="de-CH" sz="1800" dirty="0" smtClean="0"/>
          </a:p>
          <a:p>
            <a:pPr marL="0" indent="0">
              <a:buNone/>
            </a:pPr>
            <a:r>
              <a:rPr lang="de-CH" sz="1800" dirty="0" smtClean="0"/>
              <a:t>BTW: </a:t>
            </a:r>
            <a:r>
              <a:rPr lang="de-CH" sz="1800" dirty="0" err="1" smtClean="0"/>
              <a:t>if</a:t>
            </a:r>
            <a:r>
              <a:rPr lang="de-CH" sz="1800" dirty="0" smtClean="0"/>
              <a:t> </a:t>
            </a:r>
            <a:r>
              <a:rPr lang="de-CH" sz="1800" dirty="0" err="1" smtClean="0"/>
              <a:t>you</a:t>
            </a:r>
            <a:r>
              <a:rPr lang="de-CH" sz="1800" dirty="0" smtClean="0"/>
              <a:t> </a:t>
            </a:r>
            <a:r>
              <a:rPr lang="de-CH" sz="1800" dirty="0" err="1" smtClean="0"/>
              <a:t>copy</a:t>
            </a:r>
            <a:r>
              <a:rPr lang="de-CH" sz="1800" dirty="0" smtClean="0"/>
              <a:t> </a:t>
            </a:r>
            <a:r>
              <a:rPr lang="en-US" sz="1800" dirty="0" smtClean="0"/>
              <a:t>e.g. “</a:t>
            </a:r>
            <a:r>
              <a:rPr lang="en-US" sz="1800" dirty="0" err="1" smtClean="0"/>
              <a:t>pp_rebindkeys</a:t>
            </a:r>
            <a:r>
              <a:rPr lang="en-US" sz="1800" dirty="0" smtClean="0"/>
              <a:t> </a:t>
            </a:r>
            <a:r>
              <a:rPr lang="en-US" sz="1800" dirty="0"/>
              <a:t>C:\</a:t>
            </a:r>
            <a:r>
              <a:rPr lang="en-US" sz="1800" dirty="0" smtClean="0"/>
              <a:t>maps\layout_my_joystick” from notepad you may use Ctrl-V to paste it in-game into the console – saves you some typing…</a:t>
            </a:r>
            <a:endParaRPr lang="de-CH" sz="1800" dirty="0"/>
          </a:p>
        </p:txBody>
      </p:sp>
    </p:spTree>
    <p:extLst>
      <p:ext uri="{BB962C8B-B14F-4D97-AF65-F5344CB8AC3E}">
        <p14:creationId xmlns:p14="http://schemas.microsoft.com/office/powerpoint/2010/main" val="15059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2"/>
          <a:stretch>
            <a:fillRect/>
          </a:stretch>
        </p:blipFill>
        <p:spPr>
          <a:xfrm>
            <a:off x="1416633" y="1134421"/>
            <a:ext cx="6193051" cy="5573747"/>
          </a:xfrm>
          <a:prstGeom prst="rect">
            <a:avLst/>
          </a:prstGeom>
        </p:spPr>
      </p:pic>
      <p:sp>
        <p:nvSpPr>
          <p:cNvPr id="2" name="Titel 1"/>
          <p:cNvSpPr>
            <a:spLocks noGrp="1"/>
          </p:cNvSpPr>
          <p:nvPr>
            <p:ph type="title"/>
          </p:nvPr>
        </p:nvSpPr>
        <p:spPr/>
        <p:txBody>
          <a:bodyPr/>
          <a:lstStyle/>
          <a:p>
            <a:r>
              <a:rPr lang="en-US" dirty="0" smtClean="0"/>
              <a:t>The GUI …</a:t>
            </a:r>
            <a:endParaRPr lang="en-US" dirty="0"/>
          </a:p>
        </p:txBody>
      </p:sp>
      <p:sp>
        <p:nvSpPr>
          <p:cNvPr id="6" name="Legende mit Linie 2 5"/>
          <p:cNvSpPr/>
          <p:nvPr/>
        </p:nvSpPr>
        <p:spPr>
          <a:xfrm>
            <a:off x="251520" y="591679"/>
            <a:ext cx="1656184" cy="360040"/>
          </a:xfrm>
          <a:prstGeom prst="borderCallout2">
            <a:avLst>
              <a:gd name="adj1" fmla="val 113989"/>
              <a:gd name="adj2" fmla="val 50511"/>
              <a:gd name="adj3" fmla="val 269380"/>
              <a:gd name="adj4" fmla="val 50531"/>
              <a:gd name="adj5" fmla="val 523533"/>
              <a:gd name="adj6" fmla="val 105890"/>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Action tree and mappings</a:t>
            </a:r>
            <a:endParaRPr lang="de-CH" sz="1100" dirty="0"/>
          </a:p>
        </p:txBody>
      </p:sp>
      <p:sp>
        <p:nvSpPr>
          <p:cNvPr id="7" name="Legende mit Linie 2 6"/>
          <p:cNvSpPr/>
          <p:nvPr/>
        </p:nvSpPr>
        <p:spPr>
          <a:xfrm>
            <a:off x="6660232" y="591679"/>
            <a:ext cx="1656184" cy="360040"/>
          </a:xfrm>
          <a:prstGeom prst="borderCallout2">
            <a:avLst>
              <a:gd name="adj1" fmla="val 113989"/>
              <a:gd name="adj2" fmla="val 50511"/>
              <a:gd name="adj3" fmla="val 269380"/>
              <a:gd name="adj4" fmla="val 50531"/>
              <a:gd name="adj5" fmla="val 561963"/>
              <a:gd name="adj6" fmla="val 2369"/>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XML dump of the mappings used</a:t>
            </a:r>
            <a:endParaRPr lang="de-CH" sz="1100" dirty="0"/>
          </a:p>
        </p:txBody>
      </p:sp>
      <p:sp>
        <p:nvSpPr>
          <p:cNvPr id="9" name="Legende mit Linie 2 8"/>
          <p:cNvSpPr/>
          <p:nvPr/>
        </p:nvSpPr>
        <p:spPr>
          <a:xfrm>
            <a:off x="5220072" y="2852936"/>
            <a:ext cx="1656184" cy="360040"/>
          </a:xfrm>
          <a:prstGeom prst="borderCallout2">
            <a:avLst>
              <a:gd name="adj1" fmla="val 18750"/>
              <a:gd name="adj2" fmla="val -2884"/>
              <a:gd name="adj3" fmla="val 17079"/>
              <a:gd name="adj4" fmla="val -13761"/>
              <a:gd name="adj5" fmla="val -12815"/>
              <a:gd name="adj6" fmla="val -36133"/>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Joystick properties</a:t>
            </a:r>
          </a:p>
          <a:p>
            <a:r>
              <a:rPr lang="en-US" sz="800" dirty="0" smtClean="0"/>
              <a:t>(greyed out ones are not available)</a:t>
            </a:r>
            <a:endParaRPr lang="de-CH" sz="800" dirty="0"/>
          </a:p>
        </p:txBody>
      </p:sp>
      <p:sp>
        <p:nvSpPr>
          <p:cNvPr id="10" name="Legende mit Linie 2 9"/>
          <p:cNvSpPr/>
          <p:nvPr/>
        </p:nvSpPr>
        <p:spPr>
          <a:xfrm>
            <a:off x="5292080" y="3492505"/>
            <a:ext cx="1656184" cy="286732"/>
          </a:xfrm>
          <a:prstGeom prst="borderCallout2">
            <a:avLst>
              <a:gd name="adj1" fmla="val 18750"/>
              <a:gd name="adj2" fmla="val -2884"/>
              <a:gd name="adj3" fmla="val 17079"/>
              <a:gd name="adj4" fmla="val -13761"/>
              <a:gd name="adj5" fmla="val 34748"/>
              <a:gd name="adj6" fmla="val -50299"/>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Joystick device </a:t>
            </a:r>
            <a:r>
              <a:rPr lang="en-US" sz="1100" dirty="0" smtClean="0"/>
              <a:t>map</a:t>
            </a:r>
            <a:endParaRPr lang="en-US" sz="1100" dirty="0" smtClean="0"/>
          </a:p>
        </p:txBody>
      </p:sp>
      <p:sp>
        <p:nvSpPr>
          <p:cNvPr id="11" name="Legende mit Linie 2 10"/>
          <p:cNvSpPr/>
          <p:nvPr/>
        </p:nvSpPr>
        <p:spPr>
          <a:xfrm>
            <a:off x="5292080" y="3892739"/>
            <a:ext cx="1656184" cy="232446"/>
          </a:xfrm>
          <a:prstGeom prst="borderCallout2">
            <a:avLst>
              <a:gd name="adj1" fmla="val 18750"/>
              <a:gd name="adj2" fmla="val -2884"/>
              <a:gd name="adj3" fmla="val 17079"/>
              <a:gd name="adj4" fmla="val -13761"/>
              <a:gd name="adj5" fmla="val 111746"/>
              <a:gd name="adj6" fmla="val -45577"/>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Selected mapping</a:t>
            </a:r>
            <a:endParaRPr lang="de-CH" sz="800" dirty="0"/>
          </a:p>
        </p:txBody>
      </p:sp>
      <p:sp>
        <p:nvSpPr>
          <p:cNvPr id="12" name="Legende mit Linie 2 11"/>
          <p:cNvSpPr/>
          <p:nvPr/>
        </p:nvSpPr>
        <p:spPr>
          <a:xfrm>
            <a:off x="5508104" y="4199693"/>
            <a:ext cx="1656184" cy="360040"/>
          </a:xfrm>
          <a:prstGeom prst="borderCallout2">
            <a:avLst>
              <a:gd name="adj1" fmla="val 18750"/>
              <a:gd name="adj2" fmla="val -2884"/>
              <a:gd name="adj3" fmla="val 110647"/>
              <a:gd name="adj4" fmla="val -23932"/>
              <a:gd name="adj5" fmla="val 109157"/>
              <a:gd name="adj6" fmla="val -122583"/>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Action Mapping Buttons </a:t>
            </a:r>
            <a:endParaRPr lang="de-CH" sz="800" dirty="0"/>
          </a:p>
        </p:txBody>
      </p:sp>
      <p:sp>
        <p:nvSpPr>
          <p:cNvPr id="15" name="Legende mit Linie 2 14"/>
          <p:cNvSpPr/>
          <p:nvPr/>
        </p:nvSpPr>
        <p:spPr>
          <a:xfrm>
            <a:off x="5639421" y="4923987"/>
            <a:ext cx="1656184" cy="360040"/>
          </a:xfrm>
          <a:prstGeom prst="borderCallout2">
            <a:avLst>
              <a:gd name="adj1" fmla="val 18750"/>
              <a:gd name="adj2" fmla="val -2884"/>
              <a:gd name="adj3" fmla="val 38800"/>
              <a:gd name="adj4" fmla="val -16667"/>
              <a:gd name="adj5" fmla="val 37310"/>
              <a:gd name="adj6" fmla="val -131300"/>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XML Area Buttons</a:t>
            </a:r>
            <a:endParaRPr lang="de-CH" sz="800" dirty="0"/>
          </a:p>
        </p:txBody>
      </p:sp>
      <p:sp>
        <p:nvSpPr>
          <p:cNvPr id="16" name="Legende mit Linie 2 15"/>
          <p:cNvSpPr/>
          <p:nvPr/>
        </p:nvSpPr>
        <p:spPr>
          <a:xfrm>
            <a:off x="7684409" y="5588760"/>
            <a:ext cx="1359783" cy="360040"/>
          </a:xfrm>
          <a:prstGeom prst="borderCallout2">
            <a:avLst>
              <a:gd name="adj1" fmla="val 74624"/>
              <a:gd name="adj2" fmla="val -3252"/>
              <a:gd name="adj3" fmla="val 213082"/>
              <a:gd name="adj4" fmla="val -14456"/>
              <a:gd name="adj5" fmla="val 211548"/>
              <a:gd name="adj6" fmla="val -94055"/>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Save into game folders</a:t>
            </a:r>
            <a:endParaRPr lang="de-CH" sz="800" dirty="0"/>
          </a:p>
        </p:txBody>
      </p:sp>
      <p:sp>
        <p:nvSpPr>
          <p:cNvPr id="17" name="Legende mit Linie 2 16"/>
          <p:cNvSpPr/>
          <p:nvPr/>
        </p:nvSpPr>
        <p:spPr>
          <a:xfrm>
            <a:off x="1503349" y="4603078"/>
            <a:ext cx="1656184" cy="360040"/>
          </a:xfrm>
          <a:prstGeom prst="borderCallout2">
            <a:avLst>
              <a:gd name="adj1" fmla="val 42143"/>
              <a:gd name="adj2" fmla="val 102816"/>
              <a:gd name="adj3" fmla="val 175811"/>
              <a:gd name="adj4" fmla="val 115549"/>
              <a:gd name="adj5" fmla="val 174321"/>
              <a:gd name="adj6" fmla="val 153837"/>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Dump nice List</a:t>
            </a:r>
            <a:endParaRPr lang="de-CH" sz="800" dirty="0"/>
          </a:p>
        </p:txBody>
      </p:sp>
      <p:sp>
        <p:nvSpPr>
          <p:cNvPr id="18" name="Legende mit Linie 2 17"/>
          <p:cNvSpPr/>
          <p:nvPr/>
        </p:nvSpPr>
        <p:spPr>
          <a:xfrm>
            <a:off x="1503349" y="5145820"/>
            <a:ext cx="1656184" cy="360040"/>
          </a:xfrm>
          <a:prstGeom prst="borderCallout2">
            <a:avLst>
              <a:gd name="adj1" fmla="val 38801"/>
              <a:gd name="adj2" fmla="val 102453"/>
              <a:gd name="adj3" fmla="val 83334"/>
              <a:gd name="adj4" fmla="val 111219"/>
              <a:gd name="adj5" fmla="val 93295"/>
              <a:gd name="adj6" fmla="val 133612"/>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filter the action tree</a:t>
            </a:r>
            <a:endParaRPr lang="de-CH" sz="800" dirty="0"/>
          </a:p>
        </p:txBody>
      </p:sp>
      <p:sp>
        <p:nvSpPr>
          <p:cNvPr id="19" name="Legende mit Linie 2 18"/>
          <p:cNvSpPr/>
          <p:nvPr/>
        </p:nvSpPr>
        <p:spPr>
          <a:xfrm>
            <a:off x="4203232" y="5605126"/>
            <a:ext cx="1436189" cy="360040"/>
          </a:xfrm>
          <a:prstGeom prst="borderCallout2">
            <a:avLst>
              <a:gd name="adj1" fmla="val 84649"/>
              <a:gd name="adj2" fmla="val 101885"/>
              <a:gd name="adj3" fmla="val 284908"/>
              <a:gd name="adj4" fmla="val 71274"/>
              <a:gd name="adj5" fmla="val 285044"/>
              <a:gd name="adj6" fmla="val 192750"/>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Load from game folders</a:t>
            </a:r>
            <a:endParaRPr lang="de-CH" sz="800" dirty="0"/>
          </a:p>
        </p:txBody>
      </p:sp>
      <p:sp>
        <p:nvSpPr>
          <p:cNvPr id="20" name="Legende mit Linie 2 19"/>
          <p:cNvSpPr/>
          <p:nvPr/>
        </p:nvSpPr>
        <p:spPr>
          <a:xfrm>
            <a:off x="115873" y="6122133"/>
            <a:ext cx="1359783" cy="360040"/>
          </a:xfrm>
          <a:prstGeom prst="borderCallout2">
            <a:avLst>
              <a:gd name="adj1" fmla="val 88169"/>
              <a:gd name="adj2" fmla="val 102100"/>
              <a:gd name="adj3" fmla="val 143663"/>
              <a:gd name="adj4" fmla="val 139313"/>
              <a:gd name="adj5" fmla="val 138743"/>
              <a:gd name="adj6" fmla="val 281178"/>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New Reset with options</a:t>
            </a:r>
            <a:endParaRPr lang="de-CH" sz="800" dirty="0"/>
          </a:p>
        </p:txBody>
      </p:sp>
      <p:sp>
        <p:nvSpPr>
          <p:cNvPr id="21" name="Textfeld 20"/>
          <p:cNvSpPr txBox="1"/>
          <p:nvPr/>
        </p:nvSpPr>
        <p:spPr>
          <a:xfrm>
            <a:off x="4217976" y="1394912"/>
            <a:ext cx="864096" cy="161583"/>
          </a:xfrm>
          <a:prstGeom prst="rect">
            <a:avLst/>
          </a:prstGeom>
          <a:solidFill>
            <a:schemeClr val="bg1">
              <a:lumMod val="95000"/>
            </a:schemeClr>
          </a:solidFill>
        </p:spPr>
        <p:txBody>
          <a:bodyPr wrap="square" lIns="0" tIns="0" rIns="0" bIns="0" rtlCol="0">
            <a:spAutoFit/>
          </a:bodyPr>
          <a:lstStyle/>
          <a:p>
            <a:r>
              <a:rPr lang="en-US" sz="1050" b="1" dirty="0" smtClean="0"/>
              <a:t>2.0</a:t>
            </a:r>
            <a:endParaRPr lang="de-CH" sz="1050" b="1" dirty="0"/>
          </a:p>
        </p:txBody>
      </p:sp>
      <p:sp>
        <p:nvSpPr>
          <p:cNvPr id="8" name="Legende mit Linie 2 7"/>
          <p:cNvSpPr/>
          <p:nvPr/>
        </p:nvSpPr>
        <p:spPr>
          <a:xfrm>
            <a:off x="4391980" y="1124744"/>
            <a:ext cx="1656184" cy="360040"/>
          </a:xfrm>
          <a:prstGeom prst="borderCallout2">
            <a:avLst>
              <a:gd name="adj1" fmla="val 113989"/>
              <a:gd name="adj2" fmla="val 50511"/>
              <a:gd name="adj3" fmla="val 149078"/>
              <a:gd name="adj4" fmla="val 50531"/>
              <a:gd name="adj5" fmla="val 192702"/>
              <a:gd name="adj6" fmla="val 3822"/>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Detected Joystick devices</a:t>
            </a:r>
          </a:p>
          <a:p>
            <a:r>
              <a:rPr lang="en-US" sz="800" dirty="0" smtClean="0"/>
              <a:t>(up to 8 are shown)</a:t>
            </a:r>
            <a:endParaRPr lang="de-CH" sz="800" dirty="0"/>
          </a:p>
        </p:txBody>
      </p:sp>
      <p:sp>
        <p:nvSpPr>
          <p:cNvPr id="22" name="Legende mit Linie 2 21"/>
          <p:cNvSpPr/>
          <p:nvPr/>
        </p:nvSpPr>
        <p:spPr>
          <a:xfrm>
            <a:off x="7750475" y="6236496"/>
            <a:ext cx="1359783" cy="360040"/>
          </a:xfrm>
          <a:prstGeom prst="borderCallout2">
            <a:avLst>
              <a:gd name="adj1" fmla="val 74624"/>
              <a:gd name="adj2" fmla="val -3252"/>
              <a:gd name="adj3" fmla="val 99463"/>
              <a:gd name="adj4" fmla="val -6050"/>
              <a:gd name="adj5" fmla="val 102941"/>
              <a:gd name="adj6" fmla="val -16191"/>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Resize the window</a:t>
            </a:r>
            <a:endParaRPr lang="de-CH" sz="800" dirty="0"/>
          </a:p>
        </p:txBody>
      </p:sp>
      <p:sp>
        <p:nvSpPr>
          <p:cNvPr id="23" name="Legende mit Linie 2 22"/>
          <p:cNvSpPr/>
          <p:nvPr/>
        </p:nvSpPr>
        <p:spPr>
          <a:xfrm>
            <a:off x="115873" y="5337354"/>
            <a:ext cx="1359783" cy="360040"/>
          </a:xfrm>
          <a:prstGeom prst="borderCallout2">
            <a:avLst>
              <a:gd name="adj1" fmla="val 88169"/>
              <a:gd name="adj2" fmla="val 102100"/>
              <a:gd name="adj3" fmla="val 85183"/>
              <a:gd name="adj4" fmla="val 141083"/>
              <a:gd name="adj5" fmla="val 105326"/>
              <a:gd name="adj6" fmla="val 241804"/>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100" dirty="0" smtClean="0"/>
              <a:t>V2.1: Blend unmapped option</a:t>
            </a:r>
            <a:endParaRPr lang="de-CH" sz="800" dirty="0"/>
          </a:p>
        </p:txBody>
      </p:sp>
      <p:sp>
        <p:nvSpPr>
          <p:cNvPr id="24" name="Legende mit Linie 2 23"/>
          <p:cNvSpPr/>
          <p:nvPr/>
        </p:nvSpPr>
        <p:spPr>
          <a:xfrm>
            <a:off x="115873" y="5734057"/>
            <a:ext cx="1359783" cy="360040"/>
          </a:xfrm>
          <a:prstGeom prst="borderCallout2">
            <a:avLst>
              <a:gd name="adj1" fmla="val 88169"/>
              <a:gd name="adj2" fmla="val 102100"/>
              <a:gd name="adj3" fmla="val 85183"/>
              <a:gd name="adj4" fmla="val 141083"/>
              <a:gd name="adj5" fmla="val 105326"/>
              <a:gd name="adj6" fmla="val 241804"/>
            </a:avLst>
          </a:prstGeom>
          <a:ln>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r>
              <a:rPr lang="en-US" sz="1100" dirty="0" smtClean="0"/>
              <a:t>V2.3: </a:t>
            </a:r>
            <a:r>
              <a:rPr lang="en-US" sz="1100" dirty="0" err="1" smtClean="0"/>
              <a:t>Js</a:t>
            </a:r>
            <a:r>
              <a:rPr lang="en-US" sz="1100" dirty="0" smtClean="0"/>
              <a:t> Reassignment</a:t>
            </a:r>
            <a:endParaRPr lang="de-CH" sz="800" dirty="0"/>
          </a:p>
        </p:txBody>
      </p:sp>
    </p:spTree>
    <p:extLst>
      <p:ext uri="{BB962C8B-B14F-4D97-AF65-F5344CB8AC3E}">
        <p14:creationId xmlns:p14="http://schemas.microsoft.com/office/powerpoint/2010/main" val="1631155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3648" y="1124742"/>
            <a:ext cx="6192114" cy="5572903"/>
          </a:xfrm>
          <a:prstGeom prst="rect">
            <a:avLst/>
          </a:prstGeom>
        </p:spPr>
      </p:pic>
      <p:sp>
        <p:nvSpPr>
          <p:cNvPr id="2" name="Titel 1"/>
          <p:cNvSpPr>
            <a:spLocks noGrp="1"/>
          </p:cNvSpPr>
          <p:nvPr>
            <p:ph type="title"/>
          </p:nvPr>
        </p:nvSpPr>
        <p:spPr/>
        <p:txBody>
          <a:bodyPr/>
          <a:lstStyle/>
          <a:p>
            <a:r>
              <a:rPr lang="en-US" dirty="0" smtClean="0"/>
              <a:t>The Joystick Area…</a:t>
            </a:r>
            <a:endParaRPr lang="en-US" dirty="0"/>
          </a:p>
        </p:txBody>
      </p:sp>
      <p:sp>
        <p:nvSpPr>
          <p:cNvPr id="17" name="Rechteck 16"/>
          <p:cNvSpPr/>
          <p:nvPr/>
        </p:nvSpPr>
        <p:spPr>
          <a:xfrm>
            <a:off x="3275856" y="1772816"/>
            <a:ext cx="1984909" cy="2232248"/>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304721" y="4077073"/>
            <a:ext cx="8227719" cy="2625310"/>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The tabs represent the joystick devices found connected to the PC also the number 1..8 shows the order the PC reports them which is crucial to the mapping as this will result in </a:t>
            </a:r>
            <a:r>
              <a:rPr lang="en-US" sz="1200" dirty="0" smtClean="0"/>
              <a:t>the default </a:t>
            </a:r>
            <a:r>
              <a:rPr lang="en-US" sz="1200" dirty="0" smtClean="0"/>
              <a:t>js_1, js_2 .. Names used to build the command name.</a:t>
            </a:r>
          </a:p>
          <a:p>
            <a:r>
              <a:rPr lang="en-US" sz="1200" dirty="0" smtClean="0"/>
              <a:t>The elements are the ones the joystick seems to support – greyed ones are not available for this device.</a:t>
            </a:r>
          </a:p>
          <a:p>
            <a:endParaRPr lang="en-US" sz="1200" dirty="0" smtClean="0"/>
          </a:p>
          <a:p>
            <a:r>
              <a:rPr lang="en-US" sz="1200" dirty="0" smtClean="0">
                <a:solidFill>
                  <a:srgbClr val="00B050"/>
                </a:solidFill>
              </a:rPr>
              <a:t>V 2.3: </a:t>
            </a:r>
            <a:r>
              <a:rPr lang="en-US" sz="1200" dirty="0" smtClean="0">
                <a:solidFill>
                  <a:srgbClr val="00B050"/>
                </a:solidFill>
              </a:rPr>
              <a:t>you will see the actual </a:t>
            </a:r>
            <a:r>
              <a:rPr lang="en-US" sz="1200" dirty="0" err="1" smtClean="0">
                <a:solidFill>
                  <a:srgbClr val="00B050"/>
                </a:solidFill>
              </a:rPr>
              <a:t>Js</a:t>
            </a:r>
            <a:r>
              <a:rPr lang="en-US" sz="1200" dirty="0" smtClean="0">
                <a:solidFill>
                  <a:srgbClr val="00B050"/>
                </a:solidFill>
              </a:rPr>
              <a:t> assignment but it is not enabled to change it here.</a:t>
            </a:r>
            <a:br>
              <a:rPr lang="en-US" sz="1200" dirty="0" smtClean="0">
                <a:solidFill>
                  <a:srgbClr val="00B050"/>
                </a:solidFill>
              </a:rPr>
            </a:br>
            <a:r>
              <a:rPr lang="en-US" sz="1200" dirty="0" smtClean="0">
                <a:solidFill>
                  <a:srgbClr val="00B050"/>
                </a:solidFill>
              </a:rPr>
              <a:t>The </a:t>
            </a:r>
            <a:r>
              <a:rPr lang="en-US" sz="1200" dirty="0" smtClean="0">
                <a:solidFill>
                  <a:srgbClr val="00B050"/>
                </a:solidFill>
              </a:rPr>
              <a:t>SC-Device to Joystick Mapping </a:t>
            </a:r>
            <a:r>
              <a:rPr lang="en-US" sz="1200" dirty="0" smtClean="0">
                <a:solidFill>
                  <a:srgbClr val="00B050"/>
                </a:solidFill>
              </a:rPr>
              <a:t>is a separate window accessed by hitting the ‘</a:t>
            </a:r>
            <a:r>
              <a:rPr lang="en-US" sz="1200" b="1" dirty="0" err="1" smtClean="0">
                <a:solidFill>
                  <a:srgbClr val="00B050"/>
                </a:solidFill>
              </a:rPr>
              <a:t>Js</a:t>
            </a:r>
            <a:r>
              <a:rPr lang="en-US" sz="1200" b="1" dirty="0" smtClean="0">
                <a:solidFill>
                  <a:srgbClr val="00B050"/>
                </a:solidFill>
              </a:rPr>
              <a:t> Reassign</a:t>
            </a:r>
            <a:r>
              <a:rPr lang="en-US" sz="1200" dirty="0" smtClean="0">
                <a:solidFill>
                  <a:srgbClr val="00B050"/>
                </a:solidFill>
              </a:rPr>
              <a:t>’ button.</a:t>
            </a:r>
            <a:endParaRPr lang="en-US" sz="1200" dirty="0" smtClean="0">
              <a:solidFill>
                <a:srgbClr val="00B050"/>
              </a:solidFill>
            </a:endParaRPr>
          </a:p>
          <a:p>
            <a:endParaRPr lang="en-US" sz="1200" dirty="0" smtClean="0"/>
          </a:p>
          <a:p>
            <a:r>
              <a:rPr lang="en-US" sz="1200" dirty="0" smtClean="0">
                <a:solidFill>
                  <a:srgbClr val="FF0000"/>
                </a:solidFill>
              </a:rPr>
              <a:t>Just hit any button, Axis and see how things are changing.</a:t>
            </a:r>
            <a:endParaRPr lang="de-CH" sz="1200" dirty="0">
              <a:solidFill>
                <a:srgbClr val="FF0000"/>
              </a:solidFill>
            </a:endParaRPr>
          </a:p>
        </p:txBody>
      </p:sp>
      <p:sp>
        <p:nvSpPr>
          <p:cNvPr id="4" name="Rechteck 3"/>
          <p:cNvSpPr/>
          <p:nvPr/>
        </p:nvSpPr>
        <p:spPr>
          <a:xfrm>
            <a:off x="5317742" y="1340768"/>
            <a:ext cx="3214698" cy="2736305"/>
          </a:xfrm>
          <a:prstGeom prst="rect">
            <a:avLst/>
          </a:prstGeom>
        </p:spPr>
        <p:style>
          <a:lnRef idx="2">
            <a:schemeClr val="accent5"/>
          </a:lnRef>
          <a:fillRef idx="1">
            <a:schemeClr val="lt1"/>
          </a:fillRef>
          <a:effectRef idx="0">
            <a:schemeClr val="accent5"/>
          </a:effectRef>
          <a:fontRef idx="minor">
            <a:schemeClr val="dk1"/>
          </a:fontRef>
        </p:style>
        <p:txBody>
          <a:bodyPr rtlCol="0" anchor="b" anchorCtr="0"/>
          <a:lstStyle/>
          <a:p>
            <a:pPr algn="ctr"/>
            <a:r>
              <a:rPr lang="en-US" sz="1200" dirty="0" smtClean="0"/>
              <a:t>Here I pressed the Button 8 on the Cyborg </a:t>
            </a:r>
            <a:r>
              <a:rPr lang="en-US" sz="1200" dirty="0" err="1" smtClean="0"/>
              <a:t>Evo</a:t>
            </a:r>
            <a:r>
              <a:rPr lang="en-US" sz="1200" dirty="0" smtClean="0"/>
              <a:t> Joystick to capture the image</a:t>
            </a:r>
          </a:p>
          <a:p>
            <a:pPr algn="ctr"/>
            <a:endParaRPr lang="en-US" sz="1200" dirty="0"/>
          </a:p>
          <a:p>
            <a:pPr algn="ctr"/>
            <a:endParaRPr lang="de-CH" sz="1200" dirty="0"/>
          </a:p>
        </p:txBody>
      </p:sp>
      <p:pic>
        <p:nvPicPr>
          <p:cNvPr id="5" name="Grafik 4"/>
          <p:cNvPicPr>
            <a:picLocks noChangeAspect="1"/>
          </p:cNvPicPr>
          <p:nvPr/>
        </p:nvPicPr>
        <p:blipFill>
          <a:blip r:embed="rId3"/>
          <a:stretch>
            <a:fillRect/>
          </a:stretch>
        </p:blipFill>
        <p:spPr>
          <a:xfrm>
            <a:off x="5724128" y="1489647"/>
            <a:ext cx="2160240" cy="1767469"/>
          </a:xfrm>
          <a:prstGeom prst="rect">
            <a:avLst/>
          </a:prstGeom>
        </p:spPr>
      </p:pic>
      <p:sp>
        <p:nvSpPr>
          <p:cNvPr id="6" name="Textfeld 5"/>
          <p:cNvSpPr txBox="1"/>
          <p:nvPr/>
        </p:nvSpPr>
        <p:spPr>
          <a:xfrm>
            <a:off x="107504" y="89972"/>
            <a:ext cx="1857111" cy="369332"/>
          </a:xfrm>
          <a:prstGeom prst="rect">
            <a:avLst/>
          </a:prstGeom>
          <a:noFill/>
        </p:spPr>
        <p:txBody>
          <a:bodyPr wrap="none" rtlCol="0">
            <a:spAutoFit/>
          </a:bodyPr>
          <a:lstStyle/>
          <a:p>
            <a:r>
              <a:rPr lang="en-US" b="1" dirty="0" smtClean="0">
                <a:solidFill>
                  <a:srgbClr val="00B050"/>
                </a:solidFill>
              </a:rPr>
              <a:t>V2.3 Update here</a:t>
            </a:r>
            <a:endParaRPr lang="de-CH" b="1" dirty="0">
              <a:solidFill>
                <a:srgbClr val="00B050"/>
              </a:solidFill>
            </a:endParaRPr>
          </a:p>
        </p:txBody>
      </p:sp>
    </p:spTree>
    <p:extLst>
      <p:ext uri="{BB962C8B-B14F-4D97-AF65-F5344CB8AC3E}">
        <p14:creationId xmlns:p14="http://schemas.microsoft.com/office/powerpoint/2010/main" val="147240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stretch>
            <a:fillRect/>
          </a:stretch>
        </p:blipFill>
        <p:spPr>
          <a:xfrm>
            <a:off x="1403648" y="1124744"/>
            <a:ext cx="6197377" cy="5577639"/>
          </a:xfrm>
          <a:prstGeom prst="rect">
            <a:avLst/>
          </a:prstGeom>
        </p:spPr>
      </p:pic>
      <p:sp>
        <p:nvSpPr>
          <p:cNvPr id="2" name="Titel 1"/>
          <p:cNvSpPr>
            <a:spLocks noGrp="1"/>
          </p:cNvSpPr>
          <p:nvPr>
            <p:ph type="title"/>
          </p:nvPr>
        </p:nvSpPr>
        <p:spPr/>
        <p:txBody>
          <a:bodyPr/>
          <a:lstStyle/>
          <a:p>
            <a:r>
              <a:rPr lang="en-US" dirty="0" smtClean="0"/>
              <a:t>The Action Tree …</a:t>
            </a:r>
            <a:endParaRPr lang="en-US" dirty="0"/>
          </a:p>
        </p:txBody>
      </p:sp>
      <p:sp>
        <p:nvSpPr>
          <p:cNvPr id="17" name="Rechteck 16"/>
          <p:cNvSpPr/>
          <p:nvPr/>
        </p:nvSpPr>
        <p:spPr>
          <a:xfrm>
            <a:off x="1475656" y="1772816"/>
            <a:ext cx="1764196" cy="4685726"/>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3316625" y="1326265"/>
            <a:ext cx="5338935" cy="5376117"/>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400" dirty="0" smtClean="0"/>
              <a:t>The tree is initially built from the known actions which are grouped along ‘</a:t>
            </a:r>
            <a:r>
              <a:rPr lang="en-US" sz="1400" dirty="0" err="1" smtClean="0"/>
              <a:t>actionmaps</a:t>
            </a:r>
            <a:r>
              <a:rPr lang="en-US" sz="1400" dirty="0" smtClean="0"/>
              <a:t>’ e.g. ‘</a:t>
            </a:r>
            <a:r>
              <a:rPr lang="en-US" sz="1400" i="1" dirty="0" err="1" smtClean="0"/>
              <a:t>spaceship_movement</a:t>
            </a:r>
            <a:r>
              <a:rPr lang="en-US" sz="1400" dirty="0" smtClean="0"/>
              <a:t>. </a:t>
            </a:r>
          </a:p>
          <a:p>
            <a:r>
              <a:rPr lang="en-US" sz="1400" dirty="0" smtClean="0"/>
              <a:t>Each action is either a predefined joystick or keyboard action – this is given by the SC default profile.</a:t>
            </a:r>
          </a:p>
          <a:p>
            <a:endParaRPr lang="en-US" sz="1400" dirty="0" smtClean="0"/>
          </a:p>
          <a:p>
            <a:r>
              <a:rPr lang="en-US" sz="1400" dirty="0" smtClean="0"/>
              <a:t>By ‘rebinding’ or mapping and action with a different controls one does </a:t>
            </a:r>
            <a:r>
              <a:rPr lang="en-US" sz="1400" b="1" dirty="0" smtClean="0"/>
              <a:t>replace</a:t>
            </a:r>
            <a:r>
              <a:rPr lang="en-US" sz="1400" dirty="0" smtClean="0"/>
              <a:t> the default one i.e. </a:t>
            </a:r>
            <a:r>
              <a:rPr lang="en-US" sz="1400" dirty="0" smtClean="0">
                <a:solidFill>
                  <a:srgbClr val="FF0000"/>
                </a:solidFill>
              </a:rPr>
              <a:t>overwriting keyboard actions will result in not having them available on the keyboard once you load the map in the game! </a:t>
            </a:r>
          </a:p>
          <a:p>
            <a:r>
              <a:rPr lang="en-US" sz="1400" dirty="0" smtClean="0">
                <a:solidFill>
                  <a:schemeClr val="tx1"/>
                </a:solidFill>
              </a:rPr>
              <a:t>However no damage is done! This mapping is only valid until you exit the game or type </a:t>
            </a:r>
            <a:r>
              <a:rPr lang="en-US" sz="1200" i="1" dirty="0" err="1" smtClean="0">
                <a:solidFill>
                  <a:schemeClr val="tx1"/>
                </a:solidFill>
              </a:rPr>
              <a:t>pp_rebindkeys</a:t>
            </a:r>
            <a:r>
              <a:rPr lang="en-US" sz="1400" dirty="0" smtClean="0">
                <a:solidFill>
                  <a:schemeClr val="tx1"/>
                </a:solidFill>
              </a:rPr>
              <a:t>   without a name</a:t>
            </a:r>
          </a:p>
          <a:p>
            <a:endParaRPr lang="en-US" sz="1400" dirty="0"/>
          </a:p>
          <a:p>
            <a:r>
              <a:rPr lang="en-US" sz="1400" dirty="0" smtClean="0"/>
              <a:t>If actions are mapped (as shown) the color indicates to which joystick the mapping goes. </a:t>
            </a:r>
          </a:p>
          <a:p>
            <a:endParaRPr lang="en-US" sz="1400" dirty="0"/>
          </a:p>
          <a:p>
            <a:r>
              <a:rPr lang="en-US" sz="1400" b="1" i="1" dirty="0" err="1" smtClean="0"/>
              <a:t>v_pitch</a:t>
            </a:r>
            <a:r>
              <a:rPr lang="en-US" sz="1400" b="1" i="1" dirty="0" smtClean="0"/>
              <a:t> – js1_y   </a:t>
            </a:r>
            <a:r>
              <a:rPr lang="en-US" sz="1400" dirty="0" smtClean="0"/>
              <a:t>then means that the action </a:t>
            </a:r>
            <a:r>
              <a:rPr lang="en-US" sz="1400" dirty="0" err="1" smtClean="0"/>
              <a:t>v_pitch</a:t>
            </a:r>
            <a:r>
              <a:rPr lang="en-US" sz="1400" dirty="0" smtClean="0"/>
              <a:t> (joystick per default) is rebound to the joystick 1 (green) and there the Y-axis control.</a:t>
            </a:r>
          </a:p>
          <a:p>
            <a:r>
              <a:rPr lang="en-US" sz="1400" dirty="0" smtClean="0"/>
              <a:t>If the background is white - there is no current mapping given.</a:t>
            </a:r>
          </a:p>
          <a:p>
            <a:r>
              <a:rPr lang="en-US" sz="1400" dirty="0" smtClean="0"/>
              <a:t>Unmapped actions are ignored.</a:t>
            </a:r>
          </a:p>
          <a:p>
            <a:endParaRPr lang="en-US" sz="1400" dirty="0"/>
          </a:p>
          <a:p>
            <a:r>
              <a:rPr lang="en-US" sz="1400" dirty="0" smtClean="0"/>
              <a:t>Click on any action to make it the used action in the mapping area. Once selected it is marked with the green arrow.</a:t>
            </a:r>
          </a:p>
          <a:p>
            <a:endParaRPr lang="de-CH" sz="1400" dirty="0"/>
          </a:p>
        </p:txBody>
      </p:sp>
      <p:sp>
        <p:nvSpPr>
          <p:cNvPr id="19" name="Ellipse 18"/>
          <p:cNvSpPr/>
          <p:nvPr/>
        </p:nvSpPr>
        <p:spPr>
          <a:xfrm>
            <a:off x="1641139" y="4917104"/>
            <a:ext cx="288032" cy="288032"/>
          </a:xfrm>
          <a:prstGeom prst="ellipse">
            <a:avLst/>
          </a:prstGeom>
          <a:noFill/>
          <a:ln w="571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CH"/>
          </a:p>
        </p:txBody>
      </p:sp>
      <p:sp>
        <p:nvSpPr>
          <p:cNvPr id="20" name="Pfeil nach rechts 19"/>
          <p:cNvSpPr/>
          <p:nvPr/>
        </p:nvSpPr>
        <p:spPr>
          <a:xfrm rot="10800000">
            <a:off x="2370847" y="2594984"/>
            <a:ext cx="216024" cy="14401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de-CH"/>
          </a:p>
        </p:txBody>
      </p:sp>
      <p:pic>
        <p:nvPicPr>
          <p:cNvPr id="21" name="Grafik 20"/>
          <p:cNvPicPr>
            <a:picLocks noChangeAspect="1"/>
          </p:cNvPicPr>
          <p:nvPr/>
        </p:nvPicPr>
        <p:blipFill>
          <a:blip r:embed="rId3"/>
          <a:stretch>
            <a:fillRect/>
          </a:stretch>
        </p:blipFill>
        <p:spPr>
          <a:xfrm>
            <a:off x="7020272" y="6093296"/>
            <a:ext cx="504825" cy="285750"/>
          </a:xfrm>
          <a:prstGeom prst="rect">
            <a:avLst/>
          </a:prstGeom>
        </p:spPr>
      </p:pic>
    </p:spTree>
    <p:extLst>
      <p:ext uri="{BB962C8B-B14F-4D97-AF65-F5344CB8AC3E}">
        <p14:creationId xmlns:p14="http://schemas.microsoft.com/office/powerpoint/2010/main" val="1837206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2"/>
          <a:stretch>
            <a:fillRect/>
          </a:stretch>
        </p:blipFill>
        <p:spPr>
          <a:xfrm>
            <a:off x="1399952" y="1124742"/>
            <a:ext cx="6197377" cy="5577639"/>
          </a:xfrm>
          <a:prstGeom prst="rect">
            <a:avLst/>
          </a:prstGeom>
        </p:spPr>
      </p:pic>
      <p:sp>
        <p:nvSpPr>
          <p:cNvPr id="2" name="Titel 1"/>
          <p:cNvSpPr>
            <a:spLocks noGrp="1"/>
          </p:cNvSpPr>
          <p:nvPr>
            <p:ph type="title"/>
          </p:nvPr>
        </p:nvSpPr>
        <p:spPr/>
        <p:txBody>
          <a:bodyPr/>
          <a:lstStyle/>
          <a:p>
            <a:r>
              <a:rPr lang="en-US" dirty="0" smtClean="0"/>
              <a:t>The Mapping Area…</a:t>
            </a:r>
            <a:endParaRPr lang="en-US" dirty="0"/>
          </a:p>
        </p:txBody>
      </p:sp>
      <p:sp>
        <p:nvSpPr>
          <p:cNvPr id="17" name="Rechteck 16"/>
          <p:cNvSpPr/>
          <p:nvPr/>
        </p:nvSpPr>
        <p:spPr>
          <a:xfrm flipV="1">
            <a:off x="3275856" y="3958780"/>
            <a:ext cx="1944216" cy="766364"/>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251520" y="1196753"/>
            <a:ext cx="8712968" cy="2736304"/>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Whenever you click on an action in the Action Tree it is copied into Cmd. and can be mapped to a Control.</a:t>
            </a:r>
          </a:p>
          <a:p>
            <a:endParaRPr lang="en-US" sz="1200" dirty="0" smtClean="0"/>
          </a:p>
          <a:p>
            <a:r>
              <a:rPr lang="en-US" sz="1200" dirty="0" smtClean="0"/>
              <a:t>The Control (Ctrl.) is the last joystick item you activated on the currently shown joystick tab. </a:t>
            </a:r>
          </a:p>
          <a:p>
            <a:r>
              <a:rPr lang="en-US" sz="1200" dirty="0" smtClean="0"/>
              <a:t>I.e. if you want to map it for a control on the second joystick you have to select the “Joystick 2” Tab first.</a:t>
            </a:r>
          </a:p>
          <a:p>
            <a:endParaRPr lang="en-US" sz="1200" dirty="0" smtClean="0"/>
          </a:p>
          <a:p>
            <a:r>
              <a:rPr lang="en-US" sz="1200" dirty="0" smtClean="0"/>
              <a:t>Once you have a mapping that should be used, hit the “Assign” button.</a:t>
            </a:r>
          </a:p>
          <a:p>
            <a:r>
              <a:rPr lang="en-US" sz="1200" dirty="0" smtClean="0"/>
              <a:t>The new mapping will be shown in the Action Tree – where it gets the back color of the joystick it is assigned to.</a:t>
            </a:r>
          </a:p>
          <a:p>
            <a:endParaRPr lang="en-US" sz="1200" dirty="0"/>
          </a:p>
          <a:p>
            <a:r>
              <a:rPr lang="en-US" sz="1200" dirty="0" smtClean="0">
                <a:solidFill>
                  <a:schemeClr val="accent6">
                    <a:lumMod val="75000"/>
                  </a:schemeClr>
                </a:solidFill>
              </a:rPr>
              <a:t>V2: To make any axis a Throttle axis – check the ‘Throttle’ box ! It is often the Z-Axis but the Rhino has it e.g. on js2_y.</a:t>
            </a:r>
          </a:p>
          <a:p>
            <a:r>
              <a:rPr lang="en-US" sz="1200" dirty="0" smtClean="0">
                <a:solidFill>
                  <a:schemeClr val="accent6">
                    <a:lumMod val="75000"/>
                  </a:schemeClr>
                </a:solidFill>
              </a:rPr>
              <a:t>If you do so the control assigned in changed to a throttle control (here js1_throttlez)</a:t>
            </a:r>
          </a:p>
          <a:p>
            <a:endParaRPr lang="en-US" sz="1200" dirty="0">
              <a:solidFill>
                <a:schemeClr val="accent6">
                  <a:lumMod val="75000"/>
                </a:schemeClr>
              </a:solidFill>
            </a:endParaRPr>
          </a:p>
          <a:p>
            <a:r>
              <a:rPr lang="en-US" sz="1200" dirty="0" smtClean="0"/>
              <a:t>To clear a mapping – select it in the </a:t>
            </a:r>
            <a:r>
              <a:rPr lang="en-US" sz="1200" dirty="0" err="1" smtClean="0"/>
              <a:t>ActionTree</a:t>
            </a:r>
            <a:r>
              <a:rPr lang="en-US" sz="1200" dirty="0" smtClean="0"/>
              <a:t> and Click “Clear” - it gets a neutral color and no control in the </a:t>
            </a:r>
            <a:r>
              <a:rPr lang="en-US" sz="1200" dirty="0" err="1" smtClean="0"/>
              <a:t>ActionTree</a:t>
            </a:r>
            <a:r>
              <a:rPr lang="en-US" sz="1200" dirty="0" smtClean="0"/>
              <a:t> – it is now unmapped.</a:t>
            </a:r>
            <a:endParaRPr lang="en-US" sz="1200" dirty="0"/>
          </a:p>
          <a:p>
            <a:r>
              <a:rPr lang="en-US" sz="1200" dirty="0" smtClean="0"/>
              <a:t>You may use “Find 1</a:t>
            </a:r>
            <a:r>
              <a:rPr lang="en-US" sz="1200" baseline="30000" dirty="0" smtClean="0"/>
              <a:t>st</a:t>
            </a:r>
            <a:r>
              <a:rPr lang="en-US" sz="1200" dirty="0" smtClean="0"/>
              <a:t>” to find the first action where the currently shown Ctrl. (js1_z </a:t>
            </a:r>
            <a:r>
              <a:rPr lang="en-US" sz="1200" dirty="0" smtClean="0">
                <a:solidFill>
                  <a:schemeClr val="accent6">
                    <a:lumMod val="75000"/>
                  </a:schemeClr>
                </a:solidFill>
              </a:rPr>
              <a:t>or if checked as shown js1_throttlez</a:t>
            </a:r>
            <a:r>
              <a:rPr lang="en-US" sz="1200" dirty="0" smtClean="0"/>
              <a:t>) is mapped.</a:t>
            </a:r>
          </a:p>
          <a:p>
            <a:endParaRPr lang="en-US" sz="1200" dirty="0" smtClean="0"/>
          </a:p>
        </p:txBody>
      </p:sp>
      <p:sp>
        <p:nvSpPr>
          <p:cNvPr id="8" name="Ellipse 7"/>
          <p:cNvSpPr/>
          <p:nvPr/>
        </p:nvSpPr>
        <p:spPr>
          <a:xfrm>
            <a:off x="1643736" y="5397280"/>
            <a:ext cx="288032" cy="288032"/>
          </a:xfrm>
          <a:prstGeom prst="ellipse">
            <a:avLst/>
          </a:prstGeom>
          <a:noFill/>
          <a:ln w="571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305829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391771" y="1124744"/>
            <a:ext cx="6197376" cy="5577639"/>
          </a:xfrm>
          <a:prstGeom prst="rect">
            <a:avLst/>
          </a:prstGeom>
        </p:spPr>
      </p:pic>
      <p:sp>
        <p:nvSpPr>
          <p:cNvPr id="2" name="Titel 1"/>
          <p:cNvSpPr>
            <a:spLocks noGrp="1"/>
          </p:cNvSpPr>
          <p:nvPr>
            <p:ph type="title"/>
          </p:nvPr>
        </p:nvSpPr>
        <p:spPr/>
        <p:txBody>
          <a:bodyPr/>
          <a:lstStyle/>
          <a:p>
            <a:r>
              <a:rPr lang="en-US" dirty="0" smtClean="0"/>
              <a:t>The XML Area…</a:t>
            </a:r>
            <a:endParaRPr lang="en-US" dirty="0"/>
          </a:p>
        </p:txBody>
      </p:sp>
      <p:sp>
        <p:nvSpPr>
          <p:cNvPr id="17" name="Rechteck 16"/>
          <p:cNvSpPr/>
          <p:nvPr/>
        </p:nvSpPr>
        <p:spPr>
          <a:xfrm flipV="1">
            <a:off x="5220073" y="1769332"/>
            <a:ext cx="2380952" cy="4107940"/>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288157" y="1340768"/>
            <a:ext cx="4895422" cy="3456384"/>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Mappings are sent to the game using XML formatted files.</a:t>
            </a:r>
          </a:p>
          <a:p>
            <a:r>
              <a:rPr lang="en-US" sz="1200" dirty="0" smtClean="0"/>
              <a:t>The XML Area is where you may find the mapping after hitting the ‘Dump’ button.</a:t>
            </a:r>
          </a:p>
          <a:p>
            <a:r>
              <a:rPr lang="en-US" sz="1200" dirty="0" err="1" smtClean="0"/>
              <a:t>Rightclick</a:t>
            </a:r>
            <a:r>
              <a:rPr lang="en-US" sz="1200" dirty="0" smtClean="0"/>
              <a:t> opens a menu where you may choose from:</a:t>
            </a:r>
          </a:p>
          <a:p>
            <a:r>
              <a:rPr lang="en-US" sz="1200" dirty="0" smtClean="0"/>
              <a:t>Copy, Paste, </a:t>
            </a:r>
            <a:r>
              <a:rPr lang="en-US" sz="1200" dirty="0" err="1" smtClean="0"/>
              <a:t>PasteAll</a:t>
            </a:r>
            <a:r>
              <a:rPr lang="en-US" sz="1200" dirty="0" smtClean="0"/>
              <a:t>, Select All,  Open…, Save As…</a:t>
            </a:r>
          </a:p>
          <a:p>
            <a:endParaRPr lang="en-US" sz="1200" dirty="0" smtClean="0"/>
          </a:p>
          <a:p>
            <a:r>
              <a:rPr lang="en-US" sz="1200" dirty="0" smtClean="0"/>
              <a:t>The usage is rather common here. Once you dumped the mapping you want to “Save” it as “filename.xml” somewhere.</a:t>
            </a:r>
          </a:p>
          <a:p>
            <a:endParaRPr lang="en-US" sz="1200" dirty="0"/>
          </a:p>
          <a:p>
            <a:r>
              <a:rPr lang="en-US" sz="1200" dirty="0" smtClean="0"/>
              <a:t>To refine any mapping “Open” the file – the content is shown in the XML Area, then “Grab” it into the </a:t>
            </a:r>
            <a:r>
              <a:rPr lang="en-US" sz="1200" dirty="0" err="1" smtClean="0"/>
              <a:t>ActionTree</a:t>
            </a:r>
            <a:r>
              <a:rPr lang="en-US" sz="1200" dirty="0" smtClean="0"/>
              <a:t>.</a:t>
            </a:r>
          </a:p>
          <a:p>
            <a:r>
              <a:rPr lang="en-US" sz="1200" dirty="0" smtClean="0"/>
              <a:t>Once the refinement is finished – again Save it to a file.</a:t>
            </a:r>
          </a:p>
          <a:p>
            <a:endParaRPr lang="en-US" sz="1200" dirty="0" smtClean="0"/>
          </a:p>
          <a:p>
            <a:r>
              <a:rPr lang="en-US" sz="1200" dirty="0" smtClean="0">
                <a:solidFill>
                  <a:schemeClr val="accent6">
                    <a:lumMod val="75000"/>
                  </a:schemeClr>
                </a:solidFill>
              </a:rPr>
              <a:t>Load and Save much easier …  read V2 Feature pages</a:t>
            </a:r>
            <a:endParaRPr lang="en-US" sz="1200" dirty="0">
              <a:solidFill>
                <a:schemeClr val="accent6">
                  <a:lumMod val="75000"/>
                </a:schemeClr>
              </a:solidFill>
            </a:endParaRPr>
          </a:p>
          <a:p>
            <a:endParaRPr lang="en-US" sz="1200" dirty="0"/>
          </a:p>
          <a:p>
            <a:r>
              <a:rPr lang="en-US" sz="1200" dirty="0" smtClean="0">
                <a:solidFill>
                  <a:srgbClr val="FF0000"/>
                </a:solidFill>
              </a:rPr>
              <a:t>Note: only use properly formatted </a:t>
            </a:r>
            <a:r>
              <a:rPr lang="en-US" sz="1200" dirty="0" err="1" smtClean="0">
                <a:solidFill>
                  <a:srgbClr val="FF0000"/>
                </a:solidFill>
              </a:rPr>
              <a:t>ActionMaps</a:t>
            </a:r>
            <a:r>
              <a:rPr lang="en-US" sz="1200" dirty="0" smtClean="0">
                <a:solidFill>
                  <a:srgbClr val="FF0000"/>
                </a:solidFill>
              </a:rPr>
              <a:t> here. The program may just break if it encounters something unexpected!</a:t>
            </a:r>
          </a:p>
        </p:txBody>
      </p:sp>
      <p:sp>
        <p:nvSpPr>
          <p:cNvPr id="8" name="Rechteck 7"/>
          <p:cNvSpPr/>
          <p:nvPr/>
        </p:nvSpPr>
        <p:spPr>
          <a:xfrm flipV="1">
            <a:off x="3216244" y="4843163"/>
            <a:ext cx="2016224" cy="307525"/>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1960487479"/>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1919</Words>
  <Application>Microsoft Office PowerPoint</Application>
  <PresentationFormat>Bildschirmpräsentation (4:3)</PresentationFormat>
  <Paragraphs>279</Paragraphs>
  <Slides>18</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18</vt:i4>
      </vt:variant>
    </vt:vector>
  </HeadingPairs>
  <TitlesOfParts>
    <vt:vector size="22" baseType="lpstr">
      <vt:lpstr>Arial</vt:lpstr>
      <vt:lpstr>Calibri</vt:lpstr>
      <vt:lpstr>Lucida Console</vt:lpstr>
      <vt:lpstr>Larissa-Design</vt:lpstr>
      <vt:lpstr>SC Joystick Mapper Quick Reference Guide  V 2.3</vt:lpstr>
      <vt:lpstr>Updating from V 2.x to V 2.3:</vt:lpstr>
      <vt:lpstr>Contents</vt:lpstr>
      <vt:lpstr>Workflow</vt:lpstr>
      <vt:lpstr>The GUI …</vt:lpstr>
      <vt:lpstr>The Joystick Area…</vt:lpstr>
      <vt:lpstr>The Action Tree …</vt:lpstr>
      <vt:lpstr>The Mapping Area…</vt:lpstr>
      <vt:lpstr>The XML Area…</vt:lpstr>
      <vt:lpstr>The XML Area…</vt:lpstr>
      <vt:lpstr>V2 – Features - 1</vt:lpstr>
      <vt:lpstr>V2 – Features - 2</vt:lpstr>
      <vt:lpstr>V2 – Features - 3</vt:lpstr>
      <vt:lpstr>V2 – Features - 4</vt:lpstr>
      <vt:lpstr>V2.1 – Features</vt:lpstr>
      <vt:lpstr>V2.2 – Features</vt:lpstr>
      <vt:lpstr>V2.3 – Features</vt:lpstr>
      <vt:lpstr>SCJMapper V 2 – Common Workflows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 Joystick Mapper Quick Reference Guide  V 1.0</dc:title>
  <dc:creator>bm</dc:creator>
  <cp:lastModifiedBy>Martin Burri</cp:lastModifiedBy>
  <cp:revision>224</cp:revision>
  <cp:lastPrinted>2014-08-31T12:59:46Z</cp:lastPrinted>
  <dcterms:created xsi:type="dcterms:W3CDTF">2014-06-09T19:04:54Z</dcterms:created>
  <dcterms:modified xsi:type="dcterms:W3CDTF">2014-08-31T13:00:22Z</dcterms:modified>
</cp:coreProperties>
</file>