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3" r:id="rId4"/>
    <p:sldId id="262" r:id="rId5"/>
    <p:sldId id="258" r:id="rId6"/>
    <p:sldId id="259" r:id="rId7"/>
    <p:sldId id="257" r:id="rId8"/>
    <p:sldId id="260" r:id="rId9"/>
    <p:sldId id="261" r:id="rId10"/>
    <p:sldId id="264" r:id="rId11"/>
    <p:sldId id="267" r:id="rId12"/>
    <p:sldId id="269" r:id="rId13"/>
    <p:sldId id="270" r:id="rId14"/>
    <p:sldId id="268" r:id="rId15"/>
    <p:sldId id="272" r:id="rId16"/>
    <p:sldId id="271" r:id="rId17"/>
    <p:sldId id="274" r:id="rId18"/>
    <p:sldId id="275" r:id="rId19"/>
    <p:sldId id="266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3819"/>
    <a:srgbClr val="D0B75C"/>
    <a:srgbClr val="35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116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28.09.2014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28.09.2014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28.09.2014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28.09.2014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assini@burri-web.or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883" y="3767923"/>
            <a:ext cx="3212253" cy="289102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SC Joystick Mapper</a:t>
            </a:r>
            <a:br>
              <a:rPr lang="en-US" sz="4000" dirty="0" smtClean="0"/>
            </a:br>
            <a:r>
              <a:rPr lang="en-US" sz="4000" dirty="0" smtClean="0"/>
              <a:t>Quick Reference Guide  V </a:t>
            </a:r>
            <a:r>
              <a:rPr lang="en-US" sz="4000" dirty="0" smtClean="0"/>
              <a:t>2.5 _de</a:t>
            </a:r>
            <a:endParaRPr lang="en-US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87016"/>
          </a:xfrm>
        </p:spPr>
        <p:txBody>
          <a:bodyPr>
            <a:normAutofit/>
          </a:bodyPr>
          <a:lstStyle/>
          <a:p>
            <a:r>
              <a:rPr lang="en-US" sz="900" dirty="0" smtClean="0"/>
              <a:t>20140920 – Cassini</a:t>
            </a:r>
          </a:p>
          <a:p>
            <a:r>
              <a:rPr lang="en-US" sz="900" dirty="0" err="1" smtClean="0"/>
              <a:t>ChangeLog</a:t>
            </a:r>
            <a:r>
              <a:rPr lang="en-US" sz="900" dirty="0" smtClean="0"/>
              <a:t>: see ReadMe.txt</a:t>
            </a:r>
          </a:p>
          <a:p>
            <a:endParaRPr lang="en-US" sz="900" dirty="0"/>
          </a:p>
        </p:txBody>
      </p:sp>
      <p:sp>
        <p:nvSpPr>
          <p:cNvPr id="5" name="Rechteck 4"/>
          <p:cNvSpPr/>
          <p:nvPr/>
        </p:nvSpPr>
        <p:spPr>
          <a:xfrm>
            <a:off x="539552" y="5445224"/>
            <a:ext cx="4104456" cy="106965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Disclaimer:</a:t>
            </a:r>
          </a:p>
          <a:p>
            <a:pPr algn="ctr"/>
            <a:r>
              <a:rPr lang="en-US" sz="1000" dirty="0" smtClean="0"/>
              <a:t>Usual stuff – no warranty whatsoever..</a:t>
            </a:r>
          </a:p>
          <a:p>
            <a:pPr algn="ctr"/>
            <a:r>
              <a:rPr lang="en-US" sz="1000" dirty="0" smtClean="0"/>
              <a:t>Freeware – made for the SC community</a:t>
            </a:r>
          </a:p>
          <a:p>
            <a:pPr algn="ctr"/>
            <a:r>
              <a:rPr lang="en-US" sz="1000" dirty="0" smtClean="0"/>
              <a:t>Hope it helps and does not suck.</a:t>
            </a:r>
          </a:p>
          <a:p>
            <a:pPr algn="ctr"/>
            <a:r>
              <a:rPr lang="en-US" sz="1000" dirty="0" smtClean="0"/>
              <a:t>Have fun in the verse …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09011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886" y="1107206"/>
            <a:ext cx="6180171" cy="55621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Der XML Bereich…</a:t>
            </a:r>
            <a:endParaRPr lang="de-CH" dirty="0"/>
          </a:p>
        </p:txBody>
      </p:sp>
      <p:sp>
        <p:nvSpPr>
          <p:cNvPr id="17" name="Rechteck 16"/>
          <p:cNvSpPr/>
          <p:nvPr/>
        </p:nvSpPr>
        <p:spPr>
          <a:xfrm flipV="1">
            <a:off x="5321144" y="1724144"/>
            <a:ext cx="2467677" cy="415312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Rechteck 17"/>
          <p:cNvSpPr/>
          <p:nvPr/>
        </p:nvSpPr>
        <p:spPr>
          <a:xfrm>
            <a:off x="410281" y="1268760"/>
            <a:ext cx="4895422" cy="37444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1200" dirty="0" smtClean="0"/>
              <a:t>Drückt man «</a:t>
            </a:r>
            <a:r>
              <a:rPr lang="de-CH" sz="1200" dirty="0" err="1" smtClean="0"/>
              <a:t>Dump</a:t>
            </a:r>
            <a:r>
              <a:rPr lang="de-CH" sz="1200" dirty="0" smtClean="0"/>
              <a:t> List» wird im XML Bereich eine lesbare Liste der aktuellen </a:t>
            </a:r>
            <a:r>
              <a:rPr lang="de-CH" sz="1200" dirty="0" err="1" smtClean="0"/>
              <a:t>Mappings</a:t>
            </a:r>
            <a:r>
              <a:rPr lang="de-CH" sz="1200" dirty="0" smtClean="0"/>
              <a:t> angezeigt.</a:t>
            </a:r>
          </a:p>
          <a:p>
            <a:endParaRPr lang="de-CH" sz="1200" dirty="0" smtClean="0"/>
          </a:p>
          <a:p>
            <a:r>
              <a:rPr lang="de-CH" sz="1200" dirty="0" smtClean="0"/>
              <a:t>Die kann man ebenfalls mit «Save As..» aus dem </a:t>
            </a:r>
            <a:r>
              <a:rPr lang="de-CH" sz="1200" dirty="0" smtClean="0"/>
              <a:t>rechten Maustaste Menu z.B. als </a:t>
            </a:r>
            <a:r>
              <a:rPr lang="de-CH" sz="1200" dirty="0" smtClean="0"/>
              <a:t>TXT Datei speichern.</a:t>
            </a:r>
          </a:p>
          <a:p>
            <a:endParaRPr lang="de-CH" sz="1200" dirty="0" smtClean="0"/>
          </a:p>
          <a:p>
            <a:endParaRPr lang="de-CH" sz="1200" dirty="0">
              <a:solidFill>
                <a:srgbClr val="FF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 flipV="1">
            <a:off x="3414286" y="5022061"/>
            <a:ext cx="997998" cy="30533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489232"/>
            <a:ext cx="3618438" cy="2225977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 flipV="1">
            <a:off x="1698361" y="4077072"/>
            <a:ext cx="1172260" cy="43204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12032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12" y="1124743"/>
            <a:ext cx="6197376" cy="557763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accent6"/>
                </a:solidFill>
              </a:rPr>
              <a:t>V2 – Features - 1</a:t>
            </a:r>
            <a:endParaRPr lang="de-CH" dirty="0">
              <a:solidFill>
                <a:schemeClr val="accent6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 flipV="1">
            <a:off x="1437739" y="1772816"/>
            <a:ext cx="1838117" cy="468052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Rechteck 17"/>
          <p:cNvSpPr/>
          <p:nvPr/>
        </p:nvSpPr>
        <p:spPr>
          <a:xfrm>
            <a:off x="3309947" y="1340768"/>
            <a:ext cx="4895422" cy="3725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1200" dirty="0" smtClean="0"/>
              <a:t>Der Aktionsbaum kann nun auch gefiltert werden.</a:t>
            </a:r>
          </a:p>
          <a:p>
            <a:endParaRPr lang="de-CH" sz="1200" dirty="0" smtClean="0"/>
          </a:p>
          <a:p>
            <a:r>
              <a:rPr lang="de-CH" sz="1200" dirty="0" smtClean="0"/>
              <a:t>Bei jeder Eingabe im unten markierten </a:t>
            </a:r>
            <a:r>
              <a:rPr lang="de-CH" sz="1200" dirty="0" smtClean="0"/>
              <a:t>Feld reduziert sich der Baum auf die Aktionen, welche den eingetippten Text beinhalten.</a:t>
            </a:r>
            <a:endParaRPr lang="de-CH" sz="1200" dirty="0" smtClean="0"/>
          </a:p>
          <a:p>
            <a:endParaRPr lang="de-CH" sz="1200" dirty="0" smtClean="0"/>
          </a:p>
          <a:p>
            <a:r>
              <a:rPr lang="de-CH" sz="1200" dirty="0" smtClean="0"/>
              <a:t>z.B. habe ich </a:t>
            </a:r>
            <a:r>
              <a:rPr lang="de-CH" sz="1200" dirty="0" smtClean="0"/>
              <a:t>‘</a:t>
            </a:r>
            <a:r>
              <a:rPr lang="de-CH" sz="1200" dirty="0" err="1" smtClean="0"/>
              <a:t>thr</a:t>
            </a:r>
            <a:r>
              <a:rPr lang="de-CH" sz="1200" dirty="0" smtClean="0"/>
              <a:t>’ getippt, um </a:t>
            </a:r>
            <a:r>
              <a:rPr lang="de-CH" sz="1200" dirty="0" smtClean="0"/>
              <a:t>nur </a:t>
            </a:r>
            <a:r>
              <a:rPr lang="de-CH" sz="1200" dirty="0" err="1" smtClean="0"/>
              <a:t>throttle</a:t>
            </a:r>
            <a:r>
              <a:rPr lang="de-CH" sz="1200" dirty="0" smtClean="0"/>
              <a:t> Aktionen zu sehen,</a:t>
            </a:r>
          </a:p>
          <a:p>
            <a:r>
              <a:rPr lang="de-CH" sz="1200" dirty="0" smtClean="0"/>
              <a:t>Versuch es mit ‘</a:t>
            </a:r>
            <a:r>
              <a:rPr lang="de-CH" sz="1200" dirty="0" err="1" smtClean="0"/>
              <a:t>button</a:t>
            </a:r>
            <a:r>
              <a:rPr lang="de-CH" sz="1200" dirty="0" smtClean="0"/>
              <a:t>’ - und alle Aktionen welche den Text ‘</a:t>
            </a:r>
            <a:r>
              <a:rPr lang="de-CH" sz="1200" dirty="0" err="1" smtClean="0"/>
              <a:t>button</a:t>
            </a:r>
            <a:r>
              <a:rPr lang="de-CH" sz="1200" dirty="0" smtClean="0"/>
              <a:t>’ enthalten werden angezeigt etc.</a:t>
            </a:r>
          </a:p>
          <a:p>
            <a:endParaRPr lang="de-CH" sz="1200" dirty="0" smtClean="0"/>
          </a:p>
          <a:p>
            <a:r>
              <a:rPr lang="de-CH" sz="1200" dirty="0" smtClean="0"/>
              <a:t>Mit ‘Clear Filter’ wird die Eingabe gelöscht – es werden wieder alle Aktionen im Baum angezeigt.</a:t>
            </a:r>
          </a:p>
          <a:p>
            <a:endParaRPr lang="de-CH" sz="1200" dirty="0" smtClean="0"/>
          </a:p>
          <a:p>
            <a:r>
              <a:rPr lang="de-CH" sz="1200" dirty="0" smtClean="0"/>
              <a:t>Note: Filtern ändert keine </a:t>
            </a:r>
            <a:r>
              <a:rPr lang="de-CH" sz="1200" dirty="0" err="1" smtClean="0"/>
              <a:t>Mappings</a:t>
            </a:r>
            <a:r>
              <a:rPr lang="de-CH" sz="1200" dirty="0" smtClean="0"/>
              <a:t>, es reduziert sich nur die Anzeige.</a:t>
            </a:r>
          </a:p>
          <a:p>
            <a:endParaRPr lang="de-CH" sz="1200" dirty="0" smtClean="0"/>
          </a:p>
        </p:txBody>
      </p:sp>
      <p:sp>
        <p:nvSpPr>
          <p:cNvPr id="8" name="Rechteck 7"/>
          <p:cNvSpPr/>
          <p:nvPr/>
        </p:nvSpPr>
        <p:spPr>
          <a:xfrm flipV="1">
            <a:off x="3275856" y="5253264"/>
            <a:ext cx="1050403" cy="43204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915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105855"/>
            <a:ext cx="6197376" cy="557763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accent6"/>
                </a:solidFill>
              </a:rPr>
              <a:t>V2 – Features - 2</a:t>
            </a:r>
            <a:endParaRPr lang="de-CH" dirty="0">
              <a:solidFill>
                <a:schemeClr val="accent6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 flipV="1">
            <a:off x="1403648" y="6399938"/>
            <a:ext cx="2592288" cy="314612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Rechteck 17"/>
          <p:cNvSpPr/>
          <p:nvPr/>
        </p:nvSpPr>
        <p:spPr>
          <a:xfrm>
            <a:off x="1259632" y="1340768"/>
            <a:ext cx="6912768" cy="49685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1200" b="1" dirty="0" smtClean="0"/>
              <a:t>Neu – Arbeiten mit Profilen.</a:t>
            </a:r>
          </a:p>
          <a:p>
            <a:endParaRPr lang="de-CH" sz="1200" dirty="0" smtClean="0"/>
          </a:p>
          <a:p>
            <a:r>
              <a:rPr lang="de-CH" sz="1200" dirty="0" smtClean="0"/>
              <a:t>Das Programm holt sich </a:t>
            </a:r>
            <a:r>
              <a:rPr lang="de-CH" sz="1200" dirty="0" smtClean="0"/>
              <a:t>die Dateien aus dem Spieleverzeichnis. Man hat also immer die neuesten Dateien zur Auswahl</a:t>
            </a:r>
            <a:r>
              <a:rPr lang="de-CH" sz="1200" dirty="0" smtClean="0"/>
              <a:t>.</a:t>
            </a:r>
          </a:p>
          <a:p>
            <a:endParaRPr lang="de-CH" sz="1200" dirty="0" smtClean="0"/>
          </a:p>
          <a:p>
            <a:r>
              <a:rPr lang="de-CH" sz="1200" dirty="0" smtClean="0"/>
              <a:t>Man kann hier den Aktionsbaum zurückstellen:</a:t>
            </a:r>
          </a:p>
          <a:p>
            <a:pPr marL="171450" indent="-171450">
              <a:buFontTx/>
              <a:buChar char="-"/>
            </a:pPr>
            <a:r>
              <a:rPr lang="de-CH" sz="1200" dirty="0" smtClean="0"/>
              <a:t>RESET EMPTY         leert alle </a:t>
            </a:r>
            <a:r>
              <a:rPr lang="de-CH" sz="1200" dirty="0" err="1" smtClean="0"/>
              <a:t>mappings</a:t>
            </a:r>
            <a:r>
              <a:rPr lang="de-CH" sz="1200" dirty="0"/>
              <a:t> </a:t>
            </a:r>
            <a:r>
              <a:rPr lang="de-CH" sz="1200" dirty="0" smtClean="0"/>
              <a:t>– nichts ist angewählt</a:t>
            </a:r>
            <a:r>
              <a:rPr lang="de-CH" sz="120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de-CH" sz="1200" dirty="0" smtClean="0"/>
              <a:t>RESET DEFAULTS    leert alles und lädt dann die Standard-</a:t>
            </a:r>
            <a:r>
              <a:rPr lang="de-CH" sz="1200" dirty="0" err="1" smtClean="0"/>
              <a:t>Mappings</a:t>
            </a:r>
            <a:r>
              <a:rPr lang="de-CH" sz="1200" dirty="0" smtClean="0"/>
              <a:t> aus dem Spiel – was immer CIG anbietet.</a:t>
            </a:r>
          </a:p>
          <a:p>
            <a:pPr marL="171450" indent="-171450">
              <a:buFontTx/>
              <a:buChar char="-"/>
            </a:pPr>
            <a:endParaRPr lang="de-CH" sz="1200" dirty="0" smtClean="0"/>
          </a:p>
          <a:p>
            <a:pPr marL="171450" indent="-171450">
              <a:buFontTx/>
              <a:buChar char="-"/>
            </a:pPr>
            <a:endParaRPr lang="de-CH" sz="1200" dirty="0" smtClean="0"/>
          </a:p>
          <a:p>
            <a:pPr marL="171450" indent="-171450">
              <a:buFontTx/>
              <a:buChar char="-"/>
            </a:pPr>
            <a:endParaRPr lang="de-CH" sz="1200" dirty="0" smtClean="0"/>
          </a:p>
          <a:p>
            <a:pPr marL="171450" indent="-171450">
              <a:buFontTx/>
              <a:buChar char="-"/>
            </a:pPr>
            <a:endParaRPr lang="de-CH" sz="1200" dirty="0" smtClean="0"/>
          </a:p>
          <a:p>
            <a:pPr marL="171450" indent="-171450">
              <a:buFontTx/>
              <a:buChar char="-"/>
            </a:pPr>
            <a:endParaRPr lang="de-CH" sz="1200" dirty="0" smtClean="0"/>
          </a:p>
          <a:p>
            <a:pPr marL="171450" indent="-171450">
              <a:buFontTx/>
              <a:buChar char="-"/>
            </a:pPr>
            <a:endParaRPr lang="de-CH" sz="1200" dirty="0" smtClean="0"/>
          </a:p>
          <a:p>
            <a:pPr marL="171450" indent="-171450">
              <a:buFontTx/>
              <a:buChar char="-"/>
            </a:pPr>
            <a:endParaRPr lang="de-CH" sz="1200" dirty="0" smtClean="0"/>
          </a:p>
          <a:p>
            <a:pPr marL="171450" indent="-171450">
              <a:buFontTx/>
              <a:buChar char="-"/>
            </a:pPr>
            <a:endParaRPr lang="de-CH" sz="1200" dirty="0" smtClean="0"/>
          </a:p>
          <a:p>
            <a:pPr marL="171450" indent="-171450">
              <a:buFontTx/>
              <a:buChar char="-"/>
            </a:pPr>
            <a:endParaRPr lang="de-CH" sz="1200" dirty="0" smtClean="0"/>
          </a:p>
          <a:p>
            <a:pPr marL="171450" indent="-171450">
              <a:buFontTx/>
              <a:buChar char="-"/>
            </a:pPr>
            <a:endParaRPr lang="de-CH" sz="1200" dirty="0" smtClean="0"/>
          </a:p>
          <a:p>
            <a:r>
              <a:rPr lang="de-CH" sz="1200" dirty="0" smtClean="0"/>
              <a:t>Note: CIG hat mehrere Profile zur Auswahl, jedoch empfehle ich nur das </a:t>
            </a:r>
            <a:r>
              <a:rPr lang="de-CH" sz="1200" b="1" dirty="0" err="1" smtClean="0"/>
              <a:t>defaultProfile</a:t>
            </a:r>
            <a:r>
              <a:rPr lang="de-CH" sz="1200" dirty="0" smtClean="0"/>
              <a:t> zu benutzen.</a:t>
            </a:r>
            <a:br>
              <a:rPr lang="de-CH" sz="1200" dirty="0" smtClean="0"/>
            </a:br>
            <a:r>
              <a:rPr lang="de-CH" sz="1200" dirty="0" smtClean="0"/>
              <a:t>(Die anderen sind geg. noch in Entwicklung, oder ‘Altlasten’ …)</a:t>
            </a:r>
            <a:endParaRPr lang="de-CH" sz="1200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166" y="3284984"/>
            <a:ext cx="2563322" cy="858443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 rot="2267429" flipH="1">
            <a:off x="7361420" y="3987461"/>
            <a:ext cx="504056" cy="28500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0852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12" y="1124743"/>
            <a:ext cx="6197376" cy="557763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accent6"/>
                </a:solidFill>
              </a:rPr>
              <a:t>V2 – Features - 3</a:t>
            </a:r>
            <a:endParaRPr lang="de-CH" dirty="0">
              <a:solidFill>
                <a:schemeClr val="accent6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 flipV="1">
            <a:off x="4502336" y="6398298"/>
            <a:ext cx="2592288" cy="314612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Rechteck 17"/>
          <p:cNvSpPr/>
          <p:nvPr/>
        </p:nvSpPr>
        <p:spPr>
          <a:xfrm>
            <a:off x="1043608" y="1340768"/>
            <a:ext cx="7643192" cy="48245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1200" b="1" dirty="0" smtClean="0"/>
              <a:t>Neu – </a:t>
            </a:r>
            <a:r>
              <a:rPr lang="de-CH" sz="1200" b="1" dirty="0" smtClean="0"/>
              <a:t>Arbeiten mit </a:t>
            </a:r>
            <a:r>
              <a:rPr lang="de-CH" sz="1200" b="1" dirty="0" err="1" smtClean="0"/>
              <a:t>actionmaps</a:t>
            </a:r>
            <a:r>
              <a:rPr lang="de-CH" sz="1200" b="1" dirty="0" smtClean="0"/>
              <a:t> (</a:t>
            </a:r>
            <a:r>
              <a:rPr lang="de-CH" sz="1200" b="1" dirty="0" err="1" smtClean="0"/>
              <a:t>Maps</a:t>
            </a:r>
            <a:r>
              <a:rPr lang="de-CH" sz="1200" b="1" dirty="0" smtClean="0"/>
              <a:t>, Mapping etc..)</a:t>
            </a:r>
          </a:p>
          <a:p>
            <a:endParaRPr lang="de-CH" sz="1200" dirty="0" smtClean="0"/>
          </a:p>
          <a:p>
            <a:r>
              <a:rPr lang="de-CH" sz="1200" dirty="0" smtClean="0"/>
              <a:t>Das Programm holt sich die </a:t>
            </a:r>
            <a:r>
              <a:rPr lang="de-CH" sz="1200" dirty="0" err="1" smtClean="0"/>
              <a:t>actionsmaps</a:t>
            </a:r>
            <a:r>
              <a:rPr lang="de-CH" sz="1200" dirty="0" smtClean="0"/>
              <a:t> aus dem Spieleverzeichnis </a:t>
            </a:r>
            <a:r>
              <a:rPr lang="de-CH" sz="1200" dirty="0"/>
              <a:t>– Man hat also immer die neuesten Dateien zur </a:t>
            </a:r>
            <a:r>
              <a:rPr lang="de-CH" sz="1200" dirty="0" smtClean="0"/>
              <a:t>Auswahl</a:t>
            </a:r>
            <a:r>
              <a:rPr lang="de-CH" sz="1200" dirty="0" smtClean="0"/>
              <a:t>.</a:t>
            </a:r>
          </a:p>
          <a:p>
            <a:r>
              <a:rPr lang="de-CH" sz="700" dirty="0" smtClean="0"/>
              <a:t>(</a:t>
            </a:r>
            <a:r>
              <a:rPr lang="de-CH" sz="700" dirty="0" smtClean="0">
                <a:latin typeface="Lucida Console" panose="020B0609040504020204" pitchFamily="49" charset="0"/>
              </a:rPr>
              <a:t>…\</a:t>
            </a:r>
            <a:r>
              <a:rPr lang="de-CH" sz="700" dirty="0" err="1" smtClean="0">
                <a:latin typeface="Lucida Console" panose="020B0609040504020204" pitchFamily="49" charset="0"/>
              </a:rPr>
              <a:t>StarCitizen</a:t>
            </a:r>
            <a:r>
              <a:rPr lang="de-CH" sz="700" dirty="0" smtClean="0">
                <a:latin typeface="Lucida Console" panose="020B0609040504020204" pitchFamily="49" charset="0"/>
              </a:rPr>
              <a:t>\</a:t>
            </a:r>
            <a:r>
              <a:rPr lang="de-CH" sz="700" dirty="0" err="1" smtClean="0">
                <a:latin typeface="Lucida Console" panose="020B0609040504020204" pitchFamily="49" charset="0"/>
              </a:rPr>
              <a:t>CitizenClient</a:t>
            </a:r>
            <a:r>
              <a:rPr lang="de-CH" sz="700" dirty="0" smtClean="0">
                <a:latin typeface="Lucida Console" panose="020B0609040504020204" pitchFamily="49" charset="0"/>
              </a:rPr>
              <a:t>\Data\Controls\</a:t>
            </a:r>
            <a:r>
              <a:rPr lang="de-CH" sz="700" dirty="0" err="1" smtClean="0">
                <a:latin typeface="Lucida Console" panose="020B0609040504020204" pitchFamily="49" charset="0"/>
              </a:rPr>
              <a:t>Mappings</a:t>
            </a:r>
            <a:r>
              <a:rPr lang="de-CH" sz="700" dirty="0" smtClean="0"/>
              <a:t>)</a:t>
            </a:r>
          </a:p>
          <a:p>
            <a:endParaRPr lang="de-CH" sz="1200" dirty="0" smtClean="0"/>
          </a:p>
          <a:p>
            <a:r>
              <a:rPr lang="de-CH" sz="1200" dirty="0" smtClean="0"/>
              <a:t>Man wählt hier erst eine «</a:t>
            </a:r>
            <a:r>
              <a:rPr lang="de-CH" sz="1200" dirty="0" err="1" smtClean="0"/>
              <a:t>Map</a:t>
            </a:r>
            <a:r>
              <a:rPr lang="de-CH" sz="1200" dirty="0" smtClean="0"/>
              <a:t>», danach z.B. wird mit ‘Load’ geladen, dies überschreibt immer den XML Bereich!!</a:t>
            </a:r>
          </a:p>
          <a:p>
            <a:pPr marL="171450" indent="-171450">
              <a:buFontTx/>
              <a:buChar char="-"/>
            </a:pPr>
            <a:r>
              <a:rPr lang="de-CH" sz="1200" dirty="0" smtClean="0"/>
              <a:t>LOAD    lädt nur die </a:t>
            </a:r>
            <a:r>
              <a:rPr lang="de-CH" sz="1200" dirty="0" err="1" smtClean="0"/>
              <a:t>Map</a:t>
            </a:r>
            <a:r>
              <a:rPr lang="de-CH" sz="1200" dirty="0" smtClean="0"/>
              <a:t> in den XML Bereich</a:t>
            </a:r>
          </a:p>
          <a:p>
            <a:pPr marL="171450" indent="-171450">
              <a:buFontTx/>
              <a:buChar char="-"/>
            </a:pPr>
            <a:r>
              <a:rPr lang="de-CH" sz="1200" dirty="0" smtClean="0"/>
              <a:t>LOAD </a:t>
            </a:r>
            <a:r>
              <a:rPr lang="de-CH" sz="1200" dirty="0" err="1" smtClean="0"/>
              <a:t>and</a:t>
            </a:r>
            <a:r>
              <a:rPr lang="de-CH" sz="1200" dirty="0" smtClean="0"/>
              <a:t> GRAB   lädt die </a:t>
            </a:r>
            <a:r>
              <a:rPr lang="de-CH" sz="1200" dirty="0" err="1" smtClean="0"/>
              <a:t>Map</a:t>
            </a:r>
            <a:r>
              <a:rPr lang="de-CH" sz="1200" dirty="0" smtClean="0"/>
              <a:t> in den XML Bereich und klickt automatisch «Grab» d.h. führt die bestehenden und neuen </a:t>
            </a:r>
            <a:r>
              <a:rPr lang="de-CH" sz="1200" dirty="0" err="1" smtClean="0"/>
              <a:t>Mappings</a:t>
            </a:r>
            <a:r>
              <a:rPr lang="de-CH" sz="1200" dirty="0" smtClean="0"/>
              <a:t> zusammen.</a:t>
            </a:r>
          </a:p>
          <a:p>
            <a:pPr marL="171450" indent="-171450">
              <a:buFontTx/>
              <a:buChar char="-"/>
            </a:pPr>
            <a:r>
              <a:rPr lang="de-CH" sz="1200" dirty="0" smtClean="0"/>
              <a:t>RESET, LOAD </a:t>
            </a:r>
            <a:r>
              <a:rPr lang="de-CH" sz="1200" dirty="0" err="1" smtClean="0"/>
              <a:t>and</a:t>
            </a:r>
            <a:r>
              <a:rPr lang="de-CH" sz="1200" dirty="0" smtClean="0"/>
              <a:t> GRAB  leert erst den Aktionsbaum (alle </a:t>
            </a:r>
            <a:r>
              <a:rPr lang="de-CH" sz="1200" dirty="0" err="1"/>
              <a:t>M</a:t>
            </a:r>
            <a:r>
              <a:rPr lang="de-CH" sz="1200" dirty="0" err="1" smtClean="0"/>
              <a:t>appings</a:t>
            </a:r>
            <a:r>
              <a:rPr lang="de-CH" sz="1200" dirty="0" smtClean="0"/>
              <a:t> sind gelöscht) dann lädt es die gewählte </a:t>
            </a:r>
            <a:r>
              <a:rPr lang="de-CH" sz="1200" dirty="0" err="1" smtClean="0"/>
              <a:t>Map</a:t>
            </a:r>
            <a:r>
              <a:rPr lang="de-CH" sz="1200" dirty="0" smtClean="0"/>
              <a:t> in den XML Bereich und danach </a:t>
            </a:r>
            <a:r>
              <a:rPr lang="de-CH" sz="1200" dirty="0" smtClean="0"/>
              <a:t>wird gleich der Aktionsbaum neu aufgebaut (Grab).</a:t>
            </a:r>
            <a:endParaRPr lang="de-CH" sz="1200" dirty="0" smtClean="0"/>
          </a:p>
          <a:p>
            <a:pPr marL="171450" indent="-171450">
              <a:buFontTx/>
              <a:buChar char="-"/>
            </a:pPr>
            <a:r>
              <a:rPr lang="de-CH" sz="1200" dirty="0" smtClean="0"/>
              <a:t>DEFAULT, LOAD </a:t>
            </a:r>
            <a:r>
              <a:rPr lang="de-CH" sz="1200" dirty="0" err="1" smtClean="0"/>
              <a:t>and</a:t>
            </a:r>
            <a:r>
              <a:rPr lang="de-CH" sz="1200" dirty="0" smtClean="0"/>
              <a:t> GRAB  holt </a:t>
            </a:r>
            <a:r>
              <a:rPr lang="de-CH" sz="1200" dirty="0" smtClean="0"/>
              <a:t>sich die Standard </a:t>
            </a:r>
            <a:r>
              <a:rPr lang="de-CH" sz="1200" dirty="0" err="1" smtClean="0"/>
              <a:t>Mappings</a:t>
            </a:r>
            <a:r>
              <a:rPr lang="de-CH" sz="1200" dirty="0" smtClean="0"/>
              <a:t> in den Aktionsbaum, lädt danach die </a:t>
            </a:r>
            <a:r>
              <a:rPr lang="de-CH" sz="1200" dirty="0" err="1" smtClean="0"/>
              <a:t>Map</a:t>
            </a:r>
            <a:r>
              <a:rPr lang="de-CH" sz="1200" dirty="0" smtClean="0"/>
              <a:t> in den XML Bereich und führt diese dann </a:t>
            </a:r>
            <a:r>
              <a:rPr lang="de-CH" sz="1200" dirty="0"/>
              <a:t>im Aktionsbaum </a:t>
            </a:r>
            <a:r>
              <a:rPr lang="de-CH" sz="1200" dirty="0" smtClean="0"/>
              <a:t>mit den Standards </a:t>
            </a:r>
            <a:r>
              <a:rPr lang="de-CH" sz="1200" dirty="0"/>
              <a:t>zusammen.</a:t>
            </a:r>
            <a:endParaRPr lang="de-CH" sz="1200" dirty="0" smtClean="0"/>
          </a:p>
          <a:p>
            <a:pPr marL="171450" indent="-171450">
              <a:buFontTx/>
              <a:buChar char="-"/>
            </a:pPr>
            <a:endParaRPr lang="de-CH" sz="1200" dirty="0" smtClean="0"/>
          </a:p>
          <a:p>
            <a:r>
              <a:rPr lang="de-CH" sz="1200" dirty="0" smtClean="0">
                <a:solidFill>
                  <a:schemeClr val="accent6">
                    <a:lumMod val="75000"/>
                  </a:schemeClr>
                </a:solidFill>
              </a:rPr>
              <a:t>Siehe letzte Seite – da werden übliche Arbeitsschritte beschrieben.</a:t>
            </a:r>
          </a:p>
          <a:p>
            <a:pPr marL="171450" indent="-171450">
              <a:buFontTx/>
              <a:buChar char="-"/>
            </a:pPr>
            <a:endParaRPr lang="de-CH" sz="12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138" y="4250723"/>
            <a:ext cx="3347117" cy="830581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 rot="2267429" flipH="1">
            <a:off x="7729364" y="5016543"/>
            <a:ext cx="504056" cy="28500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654" y="4386549"/>
            <a:ext cx="2398715" cy="1347462"/>
          </a:xfrm>
          <a:prstGeom prst="rect">
            <a:avLst/>
          </a:prstGeom>
        </p:spPr>
      </p:pic>
      <p:sp>
        <p:nvSpPr>
          <p:cNvPr id="11" name="Pfeil nach rechts 10"/>
          <p:cNvSpPr/>
          <p:nvPr/>
        </p:nvSpPr>
        <p:spPr>
          <a:xfrm rot="2267429" flipH="1">
            <a:off x="3963818" y="5617351"/>
            <a:ext cx="504056" cy="28500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80139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12" y="1124743"/>
            <a:ext cx="6197376" cy="557763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accent6"/>
                </a:solidFill>
              </a:rPr>
              <a:t>V2 – Features - 4</a:t>
            </a:r>
            <a:endParaRPr lang="de-CH" dirty="0">
              <a:solidFill>
                <a:schemeClr val="accent6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217976" y="1394912"/>
            <a:ext cx="864096" cy="1615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CH" sz="1050" b="1" dirty="0" smtClean="0"/>
              <a:t>2.0</a:t>
            </a:r>
            <a:endParaRPr lang="de-CH" sz="1050" b="1" dirty="0"/>
          </a:p>
        </p:txBody>
      </p:sp>
      <p:sp>
        <p:nvSpPr>
          <p:cNvPr id="17" name="Rechteck 16"/>
          <p:cNvSpPr/>
          <p:nvPr/>
        </p:nvSpPr>
        <p:spPr>
          <a:xfrm flipV="1">
            <a:off x="5436095" y="5952462"/>
            <a:ext cx="2164929" cy="500871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Rechteck 17"/>
          <p:cNvSpPr/>
          <p:nvPr/>
        </p:nvSpPr>
        <p:spPr>
          <a:xfrm>
            <a:off x="611560" y="1340768"/>
            <a:ext cx="8075240" cy="44518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1200" b="1" dirty="0" smtClean="0"/>
              <a:t>Neu – Arbeiten mit Deinen eigenen </a:t>
            </a:r>
            <a:r>
              <a:rPr lang="de-CH" sz="1200" b="1" dirty="0" err="1" smtClean="0"/>
              <a:t>actionmaps</a:t>
            </a:r>
            <a:endParaRPr lang="de-CH" sz="1200" b="1" dirty="0" smtClean="0"/>
          </a:p>
          <a:p>
            <a:endParaRPr lang="de-CH" sz="1200" dirty="0" smtClean="0"/>
          </a:p>
          <a:p>
            <a:r>
              <a:rPr lang="de-CH" sz="1200" dirty="0" smtClean="0"/>
              <a:t>Das Programm </a:t>
            </a:r>
            <a:r>
              <a:rPr lang="de-CH" sz="1200" dirty="0" smtClean="0"/>
              <a:t>holt sich nicht nur die aktuellen </a:t>
            </a:r>
            <a:r>
              <a:rPr lang="de-CH" sz="1200" dirty="0" err="1" smtClean="0"/>
              <a:t>Maps</a:t>
            </a:r>
            <a:r>
              <a:rPr lang="de-CH" sz="1200" dirty="0" smtClean="0"/>
              <a:t> aus dem Spieleverzeichnis, es kann Deine auch da speichern</a:t>
            </a:r>
            <a:r>
              <a:rPr lang="de-CH" sz="1200" dirty="0" smtClean="0"/>
              <a:t>.</a:t>
            </a:r>
          </a:p>
          <a:p>
            <a:r>
              <a:rPr lang="de-CH" sz="700" dirty="0" smtClean="0"/>
              <a:t>(</a:t>
            </a:r>
            <a:r>
              <a:rPr lang="de-CH" sz="700" dirty="0" smtClean="0">
                <a:latin typeface="Lucida Console" panose="020B0609040504020204" pitchFamily="49" charset="0"/>
              </a:rPr>
              <a:t>…\</a:t>
            </a:r>
            <a:r>
              <a:rPr lang="de-CH" sz="700" dirty="0" err="1" smtClean="0">
                <a:latin typeface="Lucida Console" panose="020B0609040504020204" pitchFamily="49" charset="0"/>
              </a:rPr>
              <a:t>StarCitizen</a:t>
            </a:r>
            <a:r>
              <a:rPr lang="de-CH" sz="700" dirty="0" smtClean="0">
                <a:latin typeface="Lucida Console" panose="020B0609040504020204" pitchFamily="49" charset="0"/>
              </a:rPr>
              <a:t>\</a:t>
            </a:r>
            <a:r>
              <a:rPr lang="de-CH" sz="700" dirty="0" err="1" smtClean="0">
                <a:latin typeface="Lucida Console" panose="020B0609040504020204" pitchFamily="49" charset="0"/>
              </a:rPr>
              <a:t>CitizenClient</a:t>
            </a:r>
            <a:r>
              <a:rPr lang="de-CH" sz="700" dirty="0" smtClean="0">
                <a:latin typeface="Lucida Console" panose="020B0609040504020204" pitchFamily="49" charset="0"/>
              </a:rPr>
              <a:t>\Data\Controls\</a:t>
            </a:r>
            <a:r>
              <a:rPr lang="de-CH" sz="700" dirty="0" err="1" smtClean="0">
                <a:latin typeface="Lucida Console" panose="020B0609040504020204" pitchFamily="49" charset="0"/>
              </a:rPr>
              <a:t>Mappings</a:t>
            </a:r>
            <a:r>
              <a:rPr lang="de-CH" sz="700" dirty="0" smtClean="0"/>
              <a:t>)</a:t>
            </a:r>
          </a:p>
          <a:p>
            <a:endParaRPr lang="de-CH" sz="1200" dirty="0" smtClean="0"/>
          </a:p>
          <a:p>
            <a:pPr marL="228600" indent="-228600">
              <a:buAutoNum type="arabicPeriod"/>
            </a:pPr>
            <a:r>
              <a:rPr lang="de-CH" sz="1200" dirty="0" smtClean="0"/>
              <a:t>Tippe </a:t>
            </a:r>
            <a:r>
              <a:rPr lang="de-CH" sz="1200" dirty="0" smtClean="0"/>
              <a:t>den gewünschten Namen </a:t>
            </a:r>
            <a:r>
              <a:rPr lang="de-CH" sz="1200" dirty="0" smtClean="0"/>
              <a:t>(für Limitationen </a:t>
            </a:r>
            <a:r>
              <a:rPr lang="de-CH" sz="1200" dirty="0" smtClean="0"/>
              <a:t>siehe «N</a:t>
            </a:r>
            <a:r>
              <a:rPr lang="de-CH" sz="1200" dirty="0" smtClean="0"/>
              <a:t>ote»)</a:t>
            </a:r>
          </a:p>
          <a:p>
            <a:pPr marL="228600" indent="-228600">
              <a:buAutoNum type="arabicPeriod"/>
            </a:pPr>
            <a:r>
              <a:rPr lang="de-CH" sz="1200" dirty="0" smtClean="0"/>
              <a:t>Drücke die Taste und das Programm wird automatisch «</a:t>
            </a:r>
            <a:r>
              <a:rPr lang="de-CH" sz="1200" dirty="0" err="1" smtClean="0"/>
              <a:t>Dump</a:t>
            </a:r>
            <a:r>
              <a:rPr lang="de-CH" sz="1200" dirty="0" smtClean="0"/>
              <a:t>» un</a:t>
            </a:r>
            <a:r>
              <a:rPr lang="de-CH" sz="1200" dirty="0" smtClean="0"/>
              <a:t>d danach «</a:t>
            </a:r>
            <a:r>
              <a:rPr lang="de-CH" sz="1200" dirty="0" smtClean="0"/>
              <a:t>Save» ausführen und die aktuellen </a:t>
            </a:r>
            <a:r>
              <a:rPr lang="de-CH" sz="1200" dirty="0" err="1" smtClean="0"/>
              <a:t>Mappings</a:t>
            </a:r>
            <a:r>
              <a:rPr lang="de-CH" sz="1200" dirty="0" smtClean="0"/>
              <a:t> im Spieleverzeichnis speichern (gibt’s die Datei schon wird fürs Überschreiben nachgefragt)</a:t>
            </a:r>
          </a:p>
          <a:p>
            <a:pPr marL="228600" indent="-228600">
              <a:buAutoNum type="arabicPeriod"/>
            </a:pPr>
            <a:endParaRPr lang="de-CH" sz="1200" dirty="0" smtClean="0"/>
          </a:p>
          <a:p>
            <a:r>
              <a:rPr lang="de-CH" sz="1200" dirty="0" smtClean="0"/>
              <a:t>NOTE: Dein </a:t>
            </a:r>
            <a:r>
              <a:rPr lang="de-CH" sz="1200" dirty="0" err="1" smtClean="0"/>
              <a:t>Mapname</a:t>
            </a:r>
            <a:r>
              <a:rPr lang="de-CH" sz="1200" dirty="0" smtClean="0"/>
              <a:t> muss immer mit ‘</a:t>
            </a:r>
            <a:r>
              <a:rPr lang="de-CH" sz="1200" dirty="0" err="1" smtClean="0"/>
              <a:t>layout_my</a:t>
            </a:r>
            <a:r>
              <a:rPr lang="de-CH" sz="1200" dirty="0" smtClean="0"/>
              <a:t>_’   beginnen </a:t>
            </a:r>
          </a:p>
          <a:p>
            <a:r>
              <a:rPr lang="de-CH" sz="1200" dirty="0" smtClean="0"/>
              <a:t>Nur Kleinbuchstaben, keine Leerzeichen, Tabs etc., </a:t>
            </a:r>
            <a:r>
              <a:rPr lang="de-CH" sz="1200" dirty="0" smtClean="0"/>
              <a:t>wenn was nicht passt, wird der Hintergrund rot angezeigt</a:t>
            </a:r>
            <a:r>
              <a:rPr lang="de-CH" sz="1200" dirty="0" smtClean="0"/>
              <a:t>.</a:t>
            </a:r>
          </a:p>
          <a:p>
            <a:endParaRPr lang="de-CH" sz="1200" dirty="0" smtClean="0"/>
          </a:p>
          <a:p>
            <a:r>
              <a:rPr lang="de-CH" sz="1200" dirty="0" smtClean="0"/>
              <a:t>Bei Erfolg wird das mit grün angezeigt</a:t>
            </a:r>
          </a:p>
          <a:p>
            <a:endParaRPr lang="de-CH" sz="1200" dirty="0" smtClean="0"/>
          </a:p>
          <a:p>
            <a:endParaRPr lang="de-CH" sz="1200" dirty="0" smtClean="0"/>
          </a:p>
          <a:p>
            <a:endParaRPr lang="de-CH" sz="1200" dirty="0" smtClean="0"/>
          </a:p>
          <a:p>
            <a:endParaRPr lang="de-CH" sz="1200" dirty="0" smtClean="0"/>
          </a:p>
          <a:p>
            <a:r>
              <a:rPr lang="de-CH" sz="1200" dirty="0" smtClean="0"/>
              <a:t>Die eigenen </a:t>
            </a:r>
            <a:r>
              <a:rPr lang="de-CH" sz="1200" dirty="0" err="1" smtClean="0"/>
              <a:t>Maps</a:t>
            </a:r>
            <a:r>
              <a:rPr lang="de-CH" sz="1200" dirty="0" smtClean="0"/>
              <a:t> finden sich </a:t>
            </a:r>
            <a:r>
              <a:rPr lang="de-CH" sz="1200" dirty="0" smtClean="0"/>
              <a:t>dann ebenfalls in der Liste zusammen mit den gelieferten</a:t>
            </a:r>
            <a:endParaRPr lang="de-CH" sz="1200" dirty="0" smtClean="0"/>
          </a:p>
          <a:p>
            <a:r>
              <a:rPr lang="de-CH" sz="800" dirty="0" err="1" smtClean="0">
                <a:latin typeface="Lucida Console" panose="020B0609040504020204" pitchFamily="49" charset="0"/>
              </a:rPr>
              <a:t>pp_rebindkeys</a:t>
            </a:r>
            <a:r>
              <a:rPr lang="de-CH" sz="800" dirty="0" smtClean="0">
                <a:latin typeface="Lucida Console" panose="020B0609040504020204" pitchFamily="49" charset="0"/>
              </a:rPr>
              <a:t> </a:t>
            </a:r>
            <a:r>
              <a:rPr lang="de-CH" sz="800" dirty="0" err="1" smtClean="0">
                <a:latin typeface="Lucida Console" panose="020B0609040504020204" pitchFamily="49" charset="0"/>
              </a:rPr>
              <a:t>layout_my_joystick</a:t>
            </a:r>
            <a:r>
              <a:rPr lang="de-CH" sz="800" dirty="0" smtClean="0">
                <a:latin typeface="Lucida Console" panose="020B0609040504020204" pitchFamily="49" charset="0"/>
              </a:rPr>
              <a:t>   </a:t>
            </a:r>
            <a:r>
              <a:rPr lang="de-CH" sz="1200" dirty="0" smtClean="0"/>
              <a:t>in der Konsole lädt diese fürs Spiel. </a:t>
            </a:r>
          </a:p>
          <a:p>
            <a:endParaRPr lang="de-CH" sz="1200" dirty="0" smtClean="0"/>
          </a:p>
          <a:p>
            <a:r>
              <a:rPr lang="de-CH" sz="1200" dirty="0" smtClean="0"/>
              <a:t>Note: Bei jedem Save wird eine Kopie im persönlichen «D</a:t>
            </a:r>
            <a:r>
              <a:rPr lang="de-CH" sz="1100" dirty="0" smtClean="0">
                <a:latin typeface="Lucida Console" panose="020B0609040504020204" pitchFamily="49" charset="0"/>
              </a:rPr>
              <a:t>okumente\</a:t>
            </a:r>
            <a:r>
              <a:rPr lang="de-CH" sz="1100" dirty="0" err="1" smtClean="0">
                <a:latin typeface="Lucida Console" panose="020B0609040504020204" pitchFamily="49" charset="0"/>
              </a:rPr>
              <a:t>SCJMapper</a:t>
            </a:r>
            <a:r>
              <a:rPr lang="de-CH" sz="1100" dirty="0" smtClean="0">
                <a:latin typeface="Lucida Console" panose="020B0609040504020204" pitchFamily="49" charset="0"/>
              </a:rPr>
              <a:t>» </a:t>
            </a:r>
          </a:p>
          <a:p>
            <a:r>
              <a:rPr lang="de-CH" sz="1200" dirty="0" smtClean="0"/>
              <a:t>Verzeichnis </a:t>
            </a:r>
            <a:r>
              <a:rPr lang="de-CH" sz="1200" dirty="0" smtClean="0"/>
              <a:t>angelegt </a:t>
            </a:r>
            <a:r>
              <a:rPr lang="de-CH" sz="1200" dirty="0" smtClean="0"/>
              <a:t>– Wenn mal CIG alles wegputzt sind die eigenen Dateien da wieder zu finden.</a:t>
            </a:r>
            <a:br>
              <a:rPr lang="de-CH" sz="1200" dirty="0" smtClean="0"/>
            </a:br>
            <a:r>
              <a:rPr lang="de-CH" sz="1200" dirty="0" smtClean="0"/>
              <a:t>Die vorletzte Version ist als Backup Datei da ebenfalls noch vorhanden.</a:t>
            </a:r>
            <a:endParaRPr lang="de-CH" sz="1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534" y="3651568"/>
            <a:ext cx="2398715" cy="1347462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 rot="2267429" flipH="1">
            <a:off x="7872439" y="4874899"/>
            <a:ext cx="504056" cy="28500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Pfeil nach rechts 10"/>
          <p:cNvSpPr/>
          <p:nvPr/>
        </p:nvSpPr>
        <p:spPr>
          <a:xfrm rot="10800000" flipH="1">
            <a:off x="6104534" y="4354143"/>
            <a:ext cx="504056" cy="28500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17" y="2949651"/>
            <a:ext cx="2106221" cy="19374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9889" y="3422755"/>
            <a:ext cx="2124822" cy="37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92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11" y="1124742"/>
            <a:ext cx="6197378" cy="55776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accent3"/>
                </a:solidFill>
              </a:rPr>
              <a:t>V2.1 – Features</a:t>
            </a:r>
            <a:endParaRPr lang="de-CH" dirty="0">
              <a:solidFill>
                <a:schemeClr val="accent3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 flipV="1">
            <a:off x="3275857" y="6163791"/>
            <a:ext cx="942120" cy="262916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Rechteck 17"/>
          <p:cNvSpPr/>
          <p:nvPr/>
        </p:nvSpPr>
        <p:spPr>
          <a:xfrm>
            <a:off x="611560" y="1124744"/>
            <a:ext cx="8352928" cy="44518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1200" b="1" dirty="0" smtClean="0"/>
              <a:t>Neue Möglichkeiten um unbenutzte Joystick-Aktionen auszublenden</a:t>
            </a:r>
          </a:p>
          <a:p>
            <a:endParaRPr lang="de-CH" sz="1200" dirty="0" smtClean="0"/>
          </a:p>
          <a:p>
            <a:r>
              <a:rPr lang="de-CH" sz="1200" dirty="0" smtClean="0"/>
              <a:t>Will man alle </a:t>
            </a:r>
            <a:r>
              <a:rPr lang="de-CH" sz="1200" dirty="0" smtClean="0"/>
              <a:t>unbelegten J</a:t>
            </a:r>
            <a:r>
              <a:rPr lang="de-CH" sz="1200" dirty="0" smtClean="0"/>
              <a:t>oystick Aktionen ausblenden – um sicher zu gehen, dass diese nicht über die Spiele </a:t>
            </a:r>
            <a:r>
              <a:rPr lang="de-CH" sz="1200" dirty="0" err="1" smtClean="0"/>
              <a:t>Standardmap</a:t>
            </a:r>
            <a:r>
              <a:rPr lang="de-CH" sz="1200" dirty="0" smtClean="0"/>
              <a:t> </a:t>
            </a:r>
            <a:r>
              <a:rPr lang="de-CH" sz="1200" dirty="0" smtClean="0"/>
              <a:t>wieder zugewiesen werden – kann man die Checkbox </a:t>
            </a:r>
            <a:r>
              <a:rPr lang="de-CH" sz="1200" dirty="0" smtClean="0"/>
              <a:t>“</a:t>
            </a:r>
            <a:r>
              <a:rPr lang="de-CH" sz="1200" dirty="0" err="1" smtClean="0"/>
              <a:t>Blend</a:t>
            </a:r>
            <a:r>
              <a:rPr lang="de-CH" sz="1200" dirty="0" smtClean="0"/>
              <a:t> </a:t>
            </a:r>
            <a:r>
              <a:rPr lang="de-CH" sz="1200" dirty="0" err="1" smtClean="0"/>
              <a:t>unmapped</a:t>
            </a:r>
            <a:r>
              <a:rPr lang="de-CH" sz="1200" dirty="0" smtClean="0"/>
              <a:t>” anwählen.</a:t>
            </a:r>
          </a:p>
          <a:p>
            <a:endParaRPr lang="de-CH" sz="1200" dirty="0" smtClean="0"/>
          </a:p>
          <a:p>
            <a:r>
              <a:rPr lang="de-CH" sz="1200" dirty="0" smtClean="0"/>
              <a:t>Das Programm trägt dann bei </a:t>
            </a:r>
            <a:r>
              <a:rPr lang="de-CH" sz="1200" b="1" dirty="0" smtClean="0"/>
              <a:t>allen</a:t>
            </a:r>
            <a:r>
              <a:rPr lang="de-CH" sz="1200" dirty="0" smtClean="0"/>
              <a:t> unbelegten Joystick Aktionen den Befehl ‘</a:t>
            </a:r>
            <a:r>
              <a:rPr lang="de-CH" sz="1200" dirty="0" err="1" smtClean="0"/>
              <a:t>jsx_reserved</a:t>
            </a:r>
            <a:r>
              <a:rPr lang="de-CH" sz="1200" dirty="0" smtClean="0"/>
              <a:t>’ ein und verhindert somit die Standardbelegung.</a:t>
            </a:r>
          </a:p>
          <a:p>
            <a:r>
              <a:rPr lang="de-CH" sz="1200" dirty="0" smtClean="0"/>
              <a:t>Das ganze ist mit deaktivieren der Checkbox </a:t>
            </a:r>
            <a:r>
              <a:rPr lang="de-CH" sz="1200" dirty="0" smtClean="0"/>
              <a:t>ohne Verlust rückgängig zu machen</a:t>
            </a:r>
            <a:r>
              <a:rPr lang="de-CH" sz="1200" dirty="0" smtClean="0"/>
              <a:t>. Danach mus</a:t>
            </a:r>
            <a:r>
              <a:rPr lang="de-CH" sz="1200" dirty="0" smtClean="0"/>
              <a:t>s mit </a:t>
            </a:r>
            <a:r>
              <a:rPr lang="de-CH" sz="1200" dirty="0" err="1" smtClean="0"/>
              <a:t>Dump</a:t>
            </a:r>
            <a:r>
              <a:rPr lang="de-CH" sz="1200" dirty="0" smtClean="0"/>
              <a:t> und Save wieder gespeichert werden.</a:t>
            </a:r>
            <a:endParaRPr lang="de-CH" sz="1200" dirty="0" smtClean="0"/>
          </a:p>
          <a:p>
            <a:endParaRPr lang="de-CH" sz="1200" b="1" dirty="0" smtClean="0"/>
          </a:p>
          <a:p>
            <a:r>
              <a:rPr lang="de-CH" sz="1200" b="1" dirty="0" smtClean="0"/>
              <a:t>Neues Settings Fenster</a:t>
            </a:r>
          </a:p>
          <a:p>
            <a:r>
              <a:rPr lang="de-CH" sz="1200" dirty="0" smtClean="0"/>
              <a:t>Einige Joysticks benutzen Buttons </a:t>
            </a:r>
            <a:r>
              <a:rPr lang="de-CH" sz="1200" dirty="0" smtClean="0"/>
              <a:t>zur Erweiterung, d.h. diese sind dann immer aktiv und stören die eigene Eingabe – hier kann man solche Buttons ausblenden</a:t>
            </a:r>
            <a:r>
              <a:rPr lang="de-CH" sz="1200" dirty="0" smtClean="0"/>
              <a:t>.</a:t>
            </a:r>
            <a:br>
              <a:rPr lang="de-CH" sz="1200" dirty="0" smtClean="0"/>
            </a:br>
            <a:r>
              <a:rPr lang="de-CH" sz="1200" dirty="0" smtClean="0"/>
              <a:t>Man gibt dafür die Button Zahl ein, mit Leerzeichen auch mehrere</a:t>
            </a:r>
          </a:p>
          <a:p>
            <a:r>
              <a:rPr lang="de-CH" sz="1200" dirty="0" smtClean="0"/>
              <a:t>Die Zahlen müssen für den jeweiligen Joystick eingegeben werden.</a:t>
            </a:r>
          </a:p>
          <a:p>
            <a:r>
              <a:rPr lang="de-CH" sz="1200" dirty="0" smtClean="0"/>
              <a:t>Die Zahlen entsprechen denen im Geräte Tab.</a:t>
            </a:r>
            <a:endParaRPr lang="de-CH" sz="1200" dirty="0" smtClean="0"/>
          </a:p>
          <a:p>
            <a:endParaRPr lang="de-CH" sz="1200" dirty="0" smtClean="0"/>
          </a:p>
          <a:p>
            <a:endParaRPr lang="de-CH" sz="1200" dirty="0" smtClean="0"/>
          </a:p>
          <a:p>
            <a:endParaRPr lang="de-CH" sz="1200" dirty="0" smtClean="0"/>
          </a:p>
          <a:p>
            <a:r>
              <a:rPr lang="de-CH" sz="1200" dirty="0" smtClean="0"/>
              <a:t>Wenn das Programm das SC Installationsverzeichnis nicht findet, </a:t>
            </a:r>
            <a:br>
              <a:rPr lang="de-CH" sz="1200" dirty="0" smtClean="0"/>
            </a:br>
            <a:r>
              <a:rPr lang="de-CH" sz="1200" dirty="0" smtClean="0"/>
              <a:t>kann man hier den Pfad explizite eingeben oder überschreiben. </a:t>
            </a:r>
          </a:p>
          <a:p>
            <a:r>
              <a:rPr lang="de-CH" sz="1200" dirty="0" smtClean="0"/>
              <a:t>Wichtig: die Checkbox muss aktiv sein, damit der Pfad benutzt wird.</a:t>
            </a:r>
            <a:endParaRPr lang="de-CH" sz="12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3395631"/>
            <a:ext cx="3840286" cy="2101867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>
            <a:off x="1154163" y="5878783"/>
            <a:ext cx="504056" cy="28500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2843809" y="5733256"/>
            <a:ext cx="432048" cy="216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0" name="Pfeil nach rechts 19"/>
          <p:cNvSpPr/>
          <p:nvPr/>
        </p:nvSpPr>
        <p:spPr>
          <a:xfrm>
            <a:off x="4824028" y="3593643"/>
            <a:ext cx="504056" cy="28500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Pfeil nach rechts 18"/>
          <p:cNvSpPr/>
          <p:nvPr/>
        </p:nvSpPr>
        <p:spPr>
          <a:xfrm>
            <a:off x="4650401" y="4725144"/>
            <a:ext cx="504056" cy="28500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Rechteck 14"/>
          <p:cNvSpPr/>
          <p:nvPr/>
        </p:nvSpPr>
        <p:spPr>
          <a:xfrm flipV="1">
            <a:off x="3275857" y="5622814"/>
            <a:ext cx="942120" cy="262916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7302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11" y="1124742"/>
            <a:ext cx="6197378" cy="55776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accent4"/>
                </a:solidFill>
              </a:rPr>
              <a:t>V2.2, </a:t>
            </a:r>
            <a:r>
              <a:rPr lang="de-CH" dirty="0" smtClean="0">
                <a:solidFill>
                  <a:schemeClr val="accent2"/>
                </a:solidFill>
              </a:rPr>
              <a:t>2.5</a:t>
            </a:r>
            <a:r>
              <a:rPr lang="de-CH" dirty="0" smtClean="0">
                <a:solidFill>
                  <a:schemeClr val="accent4"/>
                </a:solidFill>
              </a:rPr>
              <a:t> – Features</a:t>
            </a:r>
            <a:endParaRPr lang="de-CH" dirty="0">
              <a:solidFill>
                <a:schemeClr val="accent4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217976" y="1394912"/>
            <a:ext cx="864096" cy="1615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CH" sz="1050" b="1" dirty="0" smtClean="0"/>
              <a:t>2.0</a:t>
            </a:r>
            <a:endParaRPr lang="de-CH" sz="1050" b="1" dirty="0"/>
          </a:p>
        </p:txBody>
      </p:sp>
      <p:sp>
        <p:nvSpPr>
          <p:cNvPr id="17" name="Rechteck 16"/>
          <p:cNvSpPr/>
          <p:nvPr/>
        </p:nvSpPr>
        <p:spPr>
          <a:xfrm flipV="1">
            <a:off x="3275857" y="6163790"/>
            <a:ext cx="942120" cy="289545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Rechteck 17"/>
          <p:cNvSpPr/>
          <p:nvPr/>
        </p:nvSpPr>
        <p:spPr>
          <a:xfrm>
            <a:off x="611560" y="1340768"/>
            <a:ext cx="8075240" cy="44518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1200" b="1" dirty="0" smtClean="0"/>
              <a:t>Neue Möglichkeit </a:t>
            </a:r>
            <a:r>
              <a:rPr lang="de-CH" sz="1200" b="1" dirty="0" err="1" smtClean="0"/>
              <a:t>actionmaps</a:t>
            </a:r>
            <a:r>
              <a:rPr lang="de-CH" sz="1200" b="1" dirty="0" smtClean="0"/>
              <a:t> auszublenden</a:t>
            </a:r>
          </a:p>
          <a:p>
            <a:endParaRPr lang="de-CH" sz="1200" dirty="0" smtClean="0"/>
          </a:p>
          <a:p>
            <a:r>
              <a:rPr lang="de-CH" sz="1200" dirty="0" smtClean="0"/>
              <a:t>Man kann hier bestimmte </a:t>
            </a:r>
            <a:r>
              <a:rPr lang="de-CH" sz="1200" dirty="0" err="1" smtClean="0"/>
              <a:t>actionmaps</a:t>
            </a:r>
            <a:r>
              <a:rPr lang="de-CH" sz="1200" dirty="0" smtClean="0"/>
              <a:t> ausblenden – die Benutzung wird damit etwas übersichtlicher.</a:t>
            </a:r>
          </a:p>
          <a:p>
            <a:r>
              <a:rPr lang="de-CH" sz="1200" dirty="0" smtClean="0"/>
              <a:t>Bei der Installation </a:t>
            </a:r>
            <a:r>
              <a:rPr lang="de-CH" sz="1200" dirty="0" smtClean="0"/>
              <a:t>sind </a:t>
            </a:r>
            <a:r>
              <a:rPr lang="de-CH" sz="1200" i="1" dirty="0" err="1" smtClean="0"/>
              <a:t>multiplayer</a:t>
            </a:r>
            <a:r>
              <a:rPr lang="de-CH" sz="1200" i="1" dirty="0" smtClean="0"/>
              <a:t>, </a:t>
            </a:r>
            <a:r>
              <a:rPr lang="de-CH" sz="1200" i="1" dirty="0" err="1" smtClean="0"/>
              <a:t>singleplayer</a:t>
            </a:r>
            <a:r>
              <a:rPr lang="de-CH" sz="1200" i="1" dirty="0" smtClean="0"/>
              <a:t>, </a:t>
            </a:r>
            <a:r>
              <a:rPr lang="de-CH" sz="1200" i="1" dirty="0" err="1" smtClean="0"/>
              <a:t>player</a:t>
            </a:r>
            <a:r>
              <a:rPr lang="de-CH" sz="1200" dirty="0" smtClean="0"/>
              <a:t> ausgeblendet, will man diese benutzen, müssen diese abgewählt werden</a:t>
            </a:r>
          </a:p>
          <a:p>
            <a:endParaRPr lang="de-CH" sz="1200" dirty="0" smtClean="0"/>
          </a:p>
          <a:p>
            <a:r>
              <a:rPr lang="de-CH" sz="1200" dirty="0" smtClean="0"/>
              <a:t>Das Programm ignoriert alle </a:t>
            </a:r>
            <a:r>
              <a:rPr lang="de-CH" sz="1200" dirty="0" err="1" smtClean="0"/>
              <a:t>actionmaps</a:t>
            </a:r>
            <a:r>
              <a:rPr lang="de-CH" sz="1200" dirty="0" smtClean="0"/>
              <a:t> welche einen Hacken haben (</a:t>
            </a:r>
            <a:r>
              <a:rPr lang="de-CH" sz="1200" b="1" dirty="0" err="1" smtClean="0"/>
              <a:t>checked</a:t>
            </a:r>
            <a:r>
              <a:rPr lang="de-CH" sz="1200" b="1" dirty="0" smtClean="0"/>
              <a:t> sind)</a:t>
            </a:r>
          </a:p>
          <a:p>
            <a:r>
              <a:rPr lang="de-CH" sz="1200" dirty="0" smtClean="0"/>
              <a:t>Im Beispiel sind </a:t>
            </a:r>
            <a:r>
              <a:rPr lang="de-CH" sz="1200" i="1" dirty="0" err="1" smtClean="0"/>
              <a:t>multiplayer</a:t>
            </a:r>
            <a:r>
              <a:rPr lang="de-CH" sz="1200" i="1" dirty="0" smtClean="0"/>
              <a:t>, </a:t>
            </a:r>
            <a:r>
              <a:rPr lang="de-CH" sz="1200" i="1" dirty="0" err="1" smtClean="0"/>
              <a:t>singleplayer</a:t>
            </a:r>
            <a:r>
              <a:rPr lang="de-CH" sz="1200" i="1" dirty="0" smtClean="0"/>
              <a:t>, </a:t>
            </a:r>
            <a:r>
              <a:rPr lang="de-CH" sz="1200" i="1" dirty="0" err="1" smtClean="0"/>
              <a:t>player</a:t>
            </a:r>
            <a:r>
              <a:rPr lang="de-CH" sz="1200" i="1" dirty="0" smtClean="0"/>
              <a:t>, </a:t>
            </a:r>
            <a:r>
              <a:rPr lang="de-CH" sz="1200" i="1" dirty="0" err="1" smtClean="0"/>
              <a:t>spaceship_hud</a:t>
            </a:r>
            <a:r>
              <a:rPr lang="de-CH" sz="1200" dirty="0" smtClean="0"/>
              <a:t> und </a:t>
            </a:r>
            <a:r>
              <a:rPr lang="de-CH" sz="1200" i="1" dirty="0" err="1" smtClean="0"/>
              <a:t>IFCS_controls</a:t>
            </a:r>
            <a:r>
              <a:rPr lang="de-CH" sz="1200" dirty="0" smtClean="0"/>
              <a:t>  gewählt </a:t>
            </a:r>
            <a:r>
              <a:rPr lang="de-CH" sz="1200" dirty="0" smtClean="0"/>
              <a:t>und werden somit </a:t>
            </a:r>
            <a:r>
              <a:rPr lang="de-CH" sz="1200" b="1" dirty="0" smtClean="0"/>
              <a:t>nicht</a:t>
            </a:r>
            <a:r>
              <a:rPr lang="de-CH" sz="1200" dirty="0" smtClean="0"/>
              <a:t> angezeigt.</a:t>
            </a:r>
            <a:endParaRPr lang="de-CH" sz="1200" dirty="0" smtClean="0"/>
          </a:p>
          <a:p>
            <a:endParaRPr lang="de-CH" sz="1200" dirty="0" smtClean="0"/>
          </a:p>
          <a:p>
            <a:endParaRPr lang="de-CH" sz="1200" dirty="0" smtClean="0"/>
          </a:p>
          <a:p>
            <a:endParaRPr lang="de-CH" sz="1200" dirty="0" smtClean="0"/>
          </a:p>
          <a:p>
            <a:r>
              <a:rPr lang="de-CH" sz="1200" dirty="0" smtClean="0">
                <a:solidFill>
                  <a:schemeClr val="accent2"/>
                </a:solidFill>
              </a:rPr>
              <a:t>V2.5 Neue Option um ‘</a:t>
            </a:r>
            <a:r>
              <a:rPr lang="de-CH" sz="1200" dirty="0" err="1" smtClean="0">
                <a:solidFill>
                  <a:schemeClr val="accent2"/>
                </a:solidFill>
              </a:rPr>
              <a:t>ignoreversion</a:t>
            </a:r>
            <a:r>
              <a:rPr lang="de-CH" sz="1200" dirty="0" smtClean="0">
                <a:solidFill>
                  <a:schemeClr val="accent2"/>
                </a:solidFill>
              </a:rPr>
              <a:t>=“1”’ im XML </a:t>
            </a:r>
          </a:p>
          <a:p>
            <a:r>
              <a:rPr lang="de-CH" sz="1200" dirty="0" smtClean="0">
                <a:solidFill>
                  <a:schemeClr val="accent2"/>
                </a:solidFill>
              </a:rPr>
              <a:t>zu haben</a:t>
            </a:r>
            <a:endParaRPr lang="de-CH" sz="1200" dirty="0" smtClean="0">
              <a:solidFill>
                <a:schemeClr val="accent2"/>
              </a:solidFill>
            </a:endParaRPr>
          </a:p>
          <a:p>
            <a:endParaRPr lang="de-CH" sz="1200" dirty="0" smtClean="0"/>
          </a:p>
          <a:p>
            <a:r>
              <a:rPr lang="de-CH" sz="1200" dirty="0"/>
              <a:t>Das Programm kann </a:t>
            </a:r>
            <a:r>
              <a:rPr lang="de-CH" sz="1200" dirty="0" smtClean="0"/>
              <a:t>nun ebenfalls das</a:t>
            </a:r>
            <a:r>
              <a:rPr lang="de-CH" sz="1200" dirty="0" smtClean="0"/>
              <a:t> «</a:t>
            </a:r>
            <a:r>
              <a:rPr lang="de-CH" sz="1200" dirty="0" err="1" smtClean="0"/>
              <a:t>ignoreversion</a:t>
            </a:r>
            <a:r>
              <a:rPr lang="de-CH" sz="1200" dirty="0" smtClean="0"/>
              <a:t>» </a:t>
            </a:r>
            <a:br>
              <a:rPr lang="de-CH" sz="1200" dirty="0" smtClean="0"/>
            </a:br>
            <a:r>
              <a:rPr lang="de-CH" sz="1200" dirty="0" smtClean="0"/>
              <a:t>Attribut oder </a:t>
            </a:r>
            <a:r>
              <a:rPr lang="de-CH" sz="1200" dirty="0" err="1" smtClean="0"/>
              <a:t>version</a:t>
            </a:r>
            <a:r>
              <a:rPr lang="de-CH" sz="1200" dirty="0" smtClean="0"/>
              <a:t>=“n” .. benutzen.</a:t>
            </a:r>
          </a:p>
          <a:p>
            <a:r>
              <a:rPr lang="de-CH" sz="1200" dirty="0" smtClean="0"/>
              <a:t/>
            </a:r>
            <a:br>
              <a:rPr lang="de-CH" sz="1200" dirty="0" smtClean="0"/>
            </a:br>
            <a:r>
              <a:rPr lang="de-CH" sz="1200" dirty="0" smtClean="0"/>
              <a:t>Von Hand kann man z.B. ‘</a:t>
            </a:r>
            <a:r>
              <a:rPr lang="de-CH" sz="1200" dirty="0" err="1" smtClean="0"/>
              <a:t>version</a:t>
            </a:r>
            <a:r>
              <a:rPr lang="de-CH" sz="1200" dirty="0" smtClean="0"/>
              <a:t>=“5”’ oder eben</a:t>
            </a:r>
            <a:br>
              <a:rPr lang="de-CH" sz="1200" dirty="0" smtClean="0"/>
            </a:br>
            <a:r>
              <a:rPr lang="de-CH" sz="1200" dirty="0" smtClean="0"/>
              <a:t> </a:t>
            </a:r>
            <a:r>
              <a:rPr lang="de-CH" sz="1200" dirty="0" smtClean="0">
                <a:solidFill>
                  <a:schemeClr val="accent2"/>
                </a:solidFill>
              </a:rPr>
              <a:t>‘</a:t>
            </a:r>
            <a:r>
              <a:rPr lang="de-CH" sz="1200" dirty="0" err="1" smtClean="0">
                <a:solidFill>
                  <a:schemeClr val="accent2"/>
                </a:solidFill>
              </a:rPr>
              <a:t>ignoreversion</a:t>
            </a:r>
            <a:r>
              <a:rPr lang="de-CH" sz="1200" dirty="0" smtClean="0">
                <a:solidFill>
                  <a:schemeClr val="accent2"/>
                </a:solidFill>
              </a:rPr>
              <a:t>=“1”’ </a:t>
            </a:r>
            <a:r>
              <a:rPr lang="de-CH" sz="1200" dirty="0" smtClean="0">
                <a:solidFill>
                  <a:schemeClr val="tx1"/>
                </a:solidFill>
              </a:rPr>
              <a:t>im XML Bereich eintippen, </a:t>
            </a:r>
            <a:br>
              <a:rPr lang="de-CH" sz="1200" dirty="0" smtClean="0">
                <a:solidFill>
                  <a:schemeClr val="tx1"/>
                </a:solidFill>
              </a:rPr>
            </a:br>
            <a:r>
              <a:rPr lang="de-CH" sz="1200" dirty="0" smtClean="0">
                <a:solidFill>
                  <a:schemeClr val="tx1"/>
                </a:solidFill>
              </a:rPr>
              <a:t>dieser Eintrag wird dann so übernommen.</a:t>
            </a:r>
          </a:p>
          <a:p>
            <a:endParaRPr lang="de-CH" sz="1200" dirty="0" smtClean="0"/>
          </a:p>
          <a:p>
            <a:r>
              <a:rPr lang="de-CH" sz="1200" dirty="0" smtClean="0"/>
              <a:t>Oder man überschreibt fix mit </a:t>
            </a:r>
            <a:r>
              <a:rPr lang="de-CH" sz="1200" dirty="0" smtClean="0">
                <a:solidFill>
                  <a:schemeClr val="accent2"/>
                </a:solidFill>
              </a:rPr>
              <a:t>‘</a:t>
            </a:r>
            <a:r>
              <a:rPr lang="de-CH" sz="1200" dirty="0" err="1" smtClean="0">
                <a:solidFill>
                  <a:schemeClr val="accent2"/>
                </a:solidFill>
              </a:rPr>
              <a:t>ignoreversion</a:t>
            </a:r>
            <a:r>
              <a:rPr lang="de-CH" sz="1200" dirty="0" smtClean="0">
                <a:solidFill>
                  <a:schemeClr val="accent2"/>
                </a:solidFill>
              </a:rPr>
              <a:t>=“1”’</a:t>
            </a:r>
          </a:p>
          <a:p>
            <a:r>
              <a:rPr lang="de-CH" sz="1200" dirty="0" smtClean="0"/>
              <a:t>Wenn man die Checkbox anwählt.</a:t>
            </a:r>
            <a:endParaRPr lang="de-CH" sz="12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536" y="3187722"/>
            <a:ext cx="4532705" cy="2480842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 flipV="1">
            <a:off x="7020271" y="3283470"/>
            <a:ext cx="1529743" cy="2161753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Pfeil nach rechts 19"/>
          <p:cNvSpPr/>
          <p:nvPr/>
        </p:nvSpPr>
        <p:spPr>
          <a:xfrm rot="2892402">
            <a:off x="6682412" y="3089032"/>
            <a:ext cx="504056" cy="28500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Pfeil nach rechts 11"/>
          <p:cNvSpPr/>
          <p:nvPr/>
        </p:nvSpPr>
        <p:spPr>
          <a:xfrm rot="2892402">
            <a:off x="3773071" y="4793504"/>
            <a:ext cx="504056" cy="28500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26937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11" y="1124742"/>
            <a:ext cx="6197378" cy="55776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B050"/>
                </a:solidFill>
              </a:rPr>
              <a:t>V2.3, </a:t>
            </a:r>
            <a:r>
              <a:rPr lang="de-CH" dirty="0" smtClean="0">
                <a:solidFill>
                  <a:schemeClr val="accent5">
                    <a:lumMod val="75000"/>
                  </a:schemeClr>
                </a:solidFill>
              </a:rPr>
              <a:t>2.4</a:t>
            </a:r>
            <a:r>
              <a:rPr lang="de-CH" dirty="0" smtClean="0">
                <a:solidFill>
                  <a:srgbClr val="00B050"/>
                </a:solidFill>
              </a:rPr>
              <a:t> – Features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217976" y="1394912"/>
            <a:ext cx="864096" cy="1615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CH" sz="1050" b="1" dirty="0" smtClean="0"/>
              <a:t>2.0</a:t>
            </a:r>
            <a:endParaRPr lang="de-CH" sz="1050" b="1" dirty="0"/>
          </a:p>
        </p:txBody>
      </p:sp>
      <p:sp>
        <p:nvSpPr>
          <p:cNvPr id="17" name="Rechteck 16"/>
          <p:cNvSpPr/>
          <p:nvPr/>
        </p:nvSpPr>
        <p:spPr>
          <a:xfrm flipV="1">
            <a:off x="3275856" y="5969287"/>
            <a:ext cx="942120" cy="28954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Rechteck 17"/>
          <p:cNvSpPr/>
          <p:nvPr/>
        </p:nvSpPr>
        <p:spPr>
          <a:xfrm>
            <a:off x="611560" y="1340768"/>
            <a:ext cx="8075240" cy="44518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1200" b="1" dirty="0" smtClean="0"/>
              <a:t>Neue Möglichkeit die Joysticks mit neuer Nummer zu versehen (</a:t>
            </a:r>
            <a:r>
              <a:rPr lang="de-CH" sz="1200" b="1" dirty="0" err="1" smtClean="0"/>
              <a:t>js</a:t>
            </a:r>
            <a:r>
              <a:rPr lang="de-CH" sz="1200" b="1" dirty="0" smtClean="0"/>
              <a:t> – Nummer)</a:t>
            </a:r>
          </a:p>
          <a:p>
            <a:endParaRPr lang="de-CH" sz="1200" dirty="0" smtClean="0"/>
          </a:p>
          <a:p>
            <a:r>
              <a:rPr lang="de-CH" sz="1200" dirty="0" smtClean="0"/>
              <a:t>Muss man eine bestimmte </a:t>
            </a:r>
            <a:r>
              <a:rPr lang="de-CH" sz="1200" dirty="0" err="1" smtClean="0"/>
              <a:t>js_Nummer</a:t>
            </a:r>
            <a:r>
              <a:rPr lang="de-CH" sz="1200" dirty="0" smtClean="0"/>
              <a:t> für ein Gerät haben, kann man das </a:t>
            </a:r>
            <a:r>
              <a:rPr lang="de-CH" sz="1200" dirty="0" smtClean="0"/>
              <a:t>hier zuweisen</a:t>
            </a:r>
            <a:r>
              <a:rPr lang="de-CH" sz="1200" dirty="0" smtClean="0"/>
              <a:t>.</a:t>
            </a:r>
          </a:p>
          <a:p>
            <a:r>
              <a:rPr lang="de-CH" sz="1200" dirty="0" smtClean="0"/>
              <a:t>Als Standard werden die Geräte in der Reihenfolge wie diese von Windows geliefert werden gezählt (1..8) aber SC erwartet manchmal eine andere Reihenfolge – hier lässt sich dies tun ohne alle Befehle neu zu </a:t>
            </a:r>
            <a:r>
              <a:rPr lang="de-CH" sz="1200" dirty="0" err="1" smtClean="0"/>
              <a:t>mappen</a:t>
            </a:r>
            <a:r>
              <a:rPr lang="de-CH" sz="1200" dirty="0" smtClean="0"/>
              <a:t>..</a:t>
            </a:r>
          </a:p>
          <a:p>
            <a:endParaRPr lang="de-CH" sz="1200" dirty="0" smtClean="0"/>
          </a:p>
          <a:p>
            <a:r>
              <a:rPr lang="de-CH" sz="1200" dirty="0" smtClean="0">
                <a:solidFill>
                  <a:srgbClr val="FF0000"/>
                </a:solidFill>
              </a:rPr>
              <a:t>Note: Die Farbe der </a:t>
            </a:r>
            <a:r>
              <a:rPr lang="de-CH" sz="1200" dirty="0" smtClean="0">
                <a:solidFill>
                  <a:srgbClr val="FF0000"/>
                </a:solidFill>
              </a:rPr>
              <a:t>Einträge im Aktionsbaum ändert sich dadurch nicht, es wird dem Gerät nur eine andere </a:t>
            </a:r>
            <a:r>
              <a:rPr lang="de-CH" sz="1200" dirty="0" err="1" smtClean="0">
                <a:solidFill>
                  <a:srgbClr val="FF0000"/>
                </a:solidFill>
              </a:rPr>
              <a:t>js</a:t>
            </a:r>
            <a:r>
              <a:rPr lang="de-CH" sz="1200" dirty="0" smtClean="0">
                <a:solidFill>
                  <a:srgbClr val="FF0000"/>
                </a:solidFill>
              </a:rPr>
              <a:t>-Nummer zugewiesen d.h. alle mit </a:t>
            </a:r>
            <a:r>
              <a:rPr lang="de-CH" sz="1200" dirty="0" smtClean="0">
                <a:solidFill>
                  <a:srgbClr val="FF0000"/>
                </a:solidFill>
              </a:rPr>
              <a:t>js1 sind neu js2 Befehle, aber der Joystick ist immer noch der ‘Grüne’.</a:t>
            </a:r>
          </a:p>
          <a:p>
            <a:r>
              <a:rPr lang="de-CH" sz="1200" dirty="0" smtClean="0">
                <a:solidFill>
                  <a:srgbClr val="FF0000"/>
                </a:solidFill>
              </a:rPr>
              <a:t>Man kann den Dialog nur mit </a:t>
            </a:r>
            <a:r>
              <a:rPr lang="de-CH" sz="1200" dirty="0" err="1" smtClean="0">
                <a:solidFill>
                  <a:srgbClr val="FF0000"/>
                </a:solidFill>
              </a:rPr>
              <a:t>Accept</a:t>
            </a:r>
            <a:r>
              <a:rPr lang="de-CH" sz="1200" dirty="0" smtClean="0">
                <a:solidFill>
                  <a:srgbClr val="FF0000"/>
                </a:solidFill>
              </a:rPr>
              <a:t> schliessen wenn die Zuweisungen korrekt sind d.h. </a:t>
            </a:r>
            <a:r>
              <a:rPr lang="de-CH" sz="1200" dirty="0" smtClean="0">
                <a:solidFill>
                  <a:srgbClr val="FF0000"/>
                </a:solidFill>
              </a:rPr>
              <a:t>jede </a:t>
            </a:r>
            <a:r>
              <a:rPr lang="de-CH" sz="1200" dirty="0" err="1" smtClean="0">
                <a:solidFill>
                  <a:srgbClr val="FF0000"/>
                </a:solidFill>
              </a:rPr>
              <a:t>js</a:t>
            </a:r>
            <a:r>
              <a:rPr lang="de-CH" sz="1200" dirty="0" smtClean="0">
                <a:solidFill>
                  <a:srgbClr val="FF0000"/>
                </a:solidFill>
              </a:rPr>
              <a:t>-Nummer nur einmal vergeben. Mit </a:t>
            </a:r>
            <a:r>
              <a:rPr lang="de-CH" sz="1200" dirty="0" err="1" smtClean="0">
                <a:solidFill>
                  <a:srgbClr val="FF0000"/>
                </a:solidFill>
              </a:rPr>
              <a:t>Cancel</a:t>
            </a:r>
            <a:r>
              <a:rPr lang="de-CH" sz="1200" dirty="0">
                <a:solidFill>
                  <a:srgbClr val="FF0000"/>
                </a:solidFill>
              </a:rPr>
              <a:t> </a:t>
            </a:r>
            <a:r>
              <a:rPr lang="de-CH" sz="1200" dirty="0" smtClean="0">
                <a:solidFill>
                  <a:srgbClr val="FF0000"/>
                </a:solidFill>
              </a:rPr>
              <a:t>verlässt man den Dialog ohne Änderungen.</a:t>
            </a:r>
            <a:endParaRPr lang="de-CH" sz="1200" dirty="0" smtClean="0"/>
          </a:p>
          <a:p>
            <a:endParaRPr lang="de-CH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de-CH" sz="1200" dirty="0" smtClean="0">
                <a:solidFill>
                  <a:schemeClr val="accent5">
                    <a:lumMod val="75000"/>
                  </a:schemeClr>
                </a:solidFill>
              </a:rPr>
              <a:t>V2.4 erlaubt alle js1 .. js8 zu nutzen </a:t>
            </a:r>
            <a:br>
              <a:rPr lang="de-CH" sz="12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de-CH" sz="1200" dirty="0" smtClean="0">
                <a:solidFill>
                  <a:schemeClr val="accent5">
                    <a:lumMod val="75000"/>
                  </a:schemeClr>
                </a:solidFill>
              </a:rPr>
              <a:t>SC lässt jedoch im Moment nur 1..4 zu.</a:t>
            </a:r>
          </a:p>
          <a:p>
            <a:endParaRPr lang="de-CH" sz="1200" dirty="0" smtClean="0"/>
          </a:p>
          <a:p>
            <a:r>
              <a:rPr lang="de-CH" sz="1200" dirty="0" smtClean="0"/>
              <a:t>Entsprechende SC </a:t>
            </a:r>
            <a:r>
              <a:rPr lang="de-CH" sz="1200" dirty="0" smtClean="0"/>
              <a:t>Kon</a:t>
            </a:r>
            <a:r>
              <a:rPr lang="de-CH" sz="1200" dirty="0" smtClean="0"/>
              <a:t>sole Kommandos:</a:t>
            </a:r>
          </a:p>
          <a:p>
            <a:endParaRPr lang="de-CH" sz="1200" dirty="0" smtClean="0"/>
          </a:p>
          <a:p>
            <a:r>
              <a:rPr lang="de-CH" sz="900" dirty="0" err="1" smtClean="0">
                <a:latin typeface="Lucida Console" panose="020B0609040504020204" pitchFamily="49" charset="0"/>
              </a:rPr>
              <a:t>i_DumpDeviceInformation</a:t>
            </a:r>
            <a:endParaRPr lang="de-CH" sz="900" dirty="0" smtClean="0">
              <a:latin typeface="Lucida Console" panose="020B0609040504020204" pitchFamily="49" charset="0"/>
            </a:endParaRPr>
          </a:p>
          <a:p>
            <a:endParaRPr lang="de-CH" sz="900" dirty="0" smtClean="0">
              <a:latin typeface="Lucida Console" panose="020B0609040504020204" pitchFamily="49" charset="0"/>
            </a:endParaRPr>
          </a:p>
          <a:p>
            <a:r>
              <a:rPr lang="de-CH" sz="900" dirty="0" err="1" smtClean="0">
                <a:latin typeface="Lucida Console" panose="020B0609040504020204" pitchFamily="49" charset="0"/>
              </a:rPr>
              <a:t>pp_ResortDevices</a:t>
            </a:r>
            <a:r>
              <a:rPr lang="de-CH" sz="900" dirty="0" smtClean="0">
                <a:latin typeface="Lucida Console" panose="020B0609040504020204" pitchFamily="49" charset="0"/>
              </a:rPr>
              <a:t> </a:t>
            </a:r>
            <a:r>
              <a:rPr lang="de-CH" sz="900" dirty="0" err="1" smtClean="0">
                <a:latin typeface="Lucida Console" panose="020B0609040504020204" pitchFamily="49" charset="0"/>
              </a:rPr>
              <a:t>joystick</a:t>
            </a:r>
            <a:r>
              <a:rPr lang="de-CH" sz="900" dirty="0" smtClean="0">
                <a:latin typeface="Lucida Console" panose="020B0609040504020204" pitchFamily="49" charset="0"/>
              </a:rPr>
              <a:t> 1 2</a:t>
            </a:r>
          </a:p>
          <a:p>
            <a:endParaRPr lang="de-CH" sz="12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573" y="3212976"/>
            <a:ext cx="4471467" cy="2306201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 flipV="1">
            <a:off x="7600989" y="3501007"/>
            <a:ext cx="737700" cy="86409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Pfeil nach rechts 19"/>
          <p:cNvSpPr/>
          <p:nvPr/>
        </p:nvSpPr>
        <p:spPr>
          <a:xfrm>
            <a:off x="3494888" y="3628553"/>
            <a:ext cx="504056" cy="28500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90729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32" y="1135397"/>
            <a:ext cx="6184231" cy="556580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accent2"/>
                </a:solidFill>
              </a:rPr>
              <a:t>V2.5 – Features</a:t>
            </a:r>
            <a:endParaRPr lang="de-CH" dirty="0">
              <a:solidFill>
                <a:schemeClr val="accent2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26250" y="1380291"/>
            <a:ext cx="4541031" cy="48570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1200" b="1" dirty="0" smtClean="0"/>
              <a:t>Neue Unterstützung fü</a:t>
            </a:r>
            <a:r>
              <a:rPr lang="de-CH" sz="1200" b="1" dirty="0" smtClean="0"/>
              <a:t>r </a:t>
            </a:r>
            <a:r>
              <a:rPr lang="de-CH" sz="1200" b="1" dirty="0" err="1" smtClean="0"/>
              <a:t>options</a:t>
            </a:r>
            <a:r>
              <a:rPr lang="de-CH" sz="1200" b="1" dirty="0" smtClean="0"/>
              <a:t> Einträge in XML</a:t>
            </a:r>
          </a:p>
          <a:p>
            <a:endParaRPr lang="de-CH" sz="1200" dirty="0" smtClean="0"/>
          </a:p>
          <a:p>
            <a:r>
              <a:rPr lang="de-CH" sz="1200" dirty="0" smtClean="0"/>
              <a:t>Dar Program</a:t>
            </a:r>
            <a:r>
              <a:rPr lang="de-CH" sz="1200" dirty="0" smtClean="0"/>
              <a:t>m übernimmt die folgenden </a:t>
            </a:r>
            <a:r>
              <a:rPr lang="de-CH" sz="1200" dirty="0" smtClean="0"/>
              <a:t>3 XML tags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 smtClean="0"/>
              <a:t>&lt;</a:t>
            </a:r>
            <a:r>
              <a:rPr lang="de-CH" sz="1200" dirty="0" err="1" smtClean="0"/>
              <a:t>CustomisationUIHeader</a:t>
            </a:r>
            <a:r>
              <a:rPr lang="de-CH" sz="1200" dirty="0" smtClean="0"/>
              <a:t> …&gt;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 smtClean="0"/>
              <a:t>&lt;</a:t>
            </a:r>
            <a:r>
              <a:rPr lang="de-CH" sz="1200" dirty="0" err="1" smtClean="0"/>
              <a:t>options</a:t>
            </a:r>
            <a:r>
              <a:rPr lang="de-CH" sz="1200" dirty="0" smtClean="0"/>
              <a:t> …&gt;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 smtClean="0"/>
              <a:t>&lt;</a:t>
            </a:r>
            <a:r>
              <a:rPr lang="de-CH" sz="1200" dirty="0" err="1" smtClean="0"/>
              <a:t>deviceoptions</a:t>
            </a:r>
            <a:r>
              <a:rPr lang="de-CH" sz="1200" dirty="0" smtClean="0"/>
              <a:t> …&gt;</a:t>
            </a:r>
          </a:p>
          <a:p>
            <a:endParaRPr lang="de-CH" sz="1200" dirty="0" smtClean="0"/>
          </a:p>
          <a:p>
            <a:r>
              <a:rPr lang="de-CH" sz="1200" dirty="0" smtClean="0"/>
              <a:t>Man kann diese mit </a:t>
            </a:r>
            <a:r>
              <a:rPr lang="de-CH" sz="1200" dirty="0" err="1" smtClean="0"/>
              <a:t>copy</a:t>
            </a:r>
            <a:r>
              <a:rPr lang="de-CH" sz="1200" dirty="0" smtClean="0"/>
              <a:t> und </a:t>
            </a:r>
            <a:r>
              <a:rPr lang="de-CH" sz="1200" dirty="0" err="1" smtClean="0"/>
              <a:t>paste</a:t>
            </a:r>
            <a:r>
              <a:rPr lang="de-CH" sz="1200" dirty="0" smtClean="0"/>
              <a:t> </a:t>
            </a:r>
            <a:r>
              <a:rPr lang="de-CH" sz="1200" dirty="0" err="1" smtClean="0"/>
              <a:t>rsp</a:t>
            </a:r>
            <a:r>
              <a:rPr lang="de-CH" sz="1200" dirty="0" smtClean="0"/>
              <a:t>. tippen im XML Bereich eingeben – das </a:t>
            </a:r>
            <a:r>
              <a:rPr lang="de-CH" sz="1200" dirty="0" smtClean="0"/>
              <a:t>Programm übernimmt den Text, speichert diesen und liest die unterstützten Tags auch von der Datei wieder ein</a:t>
            </a:r>
            <a:r>
              <a:rPr lang="de-CH" sz="1200" dirty="0" smtClean="0"/>
              <a:t>.</a:t>
            </a:r>
          </a:p>
          <a:p>
            <a:endParaRPr lang="de-CH" sz="1200" dirty="0" smtClean="0"/>
          </a:p>
          <a:p>
            <a:r>
              <a:rPr lang="de-CH" sz="1200" i="1" dirty="0" smtClean="0"/>
              <a:t>Note: Es gibt keine Unterstützung hier die richtigen </a:t>
            </a:r>
            <a:r>
              <a:rPr lang="de-CH" sz="1200" i="1" dirty="0" smtClean="0"/>
              <a:t>Einträge zu tun, einzig werden diese gelesen und geschrieben.</a:t>
            </a:r>
            <a:endParaRPr lang="de-CH" sz="1200" i="1" dirty="0" smtClean="0"/>
          </a:p>
          <a:p>
            <a:endParaRPr lang="de-CH" sz="1200" dirty="0" smtClean="0"/>
          </a:p>
          <a:p>
            <a:r>
              <a:rPr lang="de-CH" sz="1200" dirty="0" smtClean="0"/>
              <a:t>Das Program</a:t>
            </a:r>
            <a:r>
              <a:rPr lang="de-CH" sz="1200" dirty="0" smtClean="0"/>
              <a:t>m speichert die Einträge als Text und ändert nichts daran. Bei der Formatierung werden diese geg. neu umgebrochen, aber das ist ergebnisneutral</a:t>
            </a:r>
            <a:r>
              <a:rPr lang="de-CH" sz="1200" dirty="0" smtClean="0"/>
              <a:t>.</a:t>
            </a:r>
          </a:p>
          <a:p>
            <a:endParaRPr lang="de-CH" sz="1200" dirty="0" smtClean="0"/>
          </a:p>
          <a:p>
            <a:r>
              <a:rPr lang="de-CH" sz="1200" dirty="0" err="1" smtClean="0"/>
              <a:t>Hint</a:t>
            </a:r>
            <a:r>
              <a:rPr lang="de-CH" sz="1200" dirty="0" smtClean="0"/>
              <a:t>: </a:t>
            </a:r>
          </a:p>
          <a:p>
            <a:r>
              <a:rPr lang="de-CH" sz="1200" dirty="0" err="1" smtClean="0"/>
              <a:t>copy</a:t>
            </a:r>
            <a:r>
              <a:rPr lang="de-CH" sz="1200" dirty="0" smtClean="0"/>
              <a:t> und </a:t>
            </a:r>
            <a:r>
              <a:rPr lang="de-CH" sz="1200" dirty="0" err="1" smtClean="0"/>
              <a:t>paste</a:t>
            </a:r>
            <a:r>
              <a:rPr lang="de-CH" sz="1200" dirty="0" smtClean="0"/>
              <a:t> im XML Bereich – easy</a:t>
            </a:r>
          </a:p>
          <a:p>
            <a:r>
              <a:rPr lang="de-CH" sz="1200" dirty="0" smtClean="0"/>
              <a:t>(mal </a:t>
            </a:r>
            <a:r>
              <a:rPr lang="de-CH" sz="1200" dirty="0" smtClean="0"/>
              <a:t>die ersten Dateien anschauen und sicherstellen, dass auch alles angekommen ist wäre keine schlechte Idee….</a:t>
            </a:r>
            <a:r>
              <a:rPr lang="de-CH" sz="1200" dirty="0" smtClean="0"/>
              <a:t>)</a:t>
            </a:r>
          </a:p>
          <a:p>
            <a:endParaRPr lang="de-CH" sz="1200" dirty="0" smtClean="0"/>
          </a:p>
          <a:p>
            <a:endParaRPr lang="de-CH" sz="1200" dirty="0"/>
          </a:p>
        </p:txBody>
      </p:sp>
      <p:sp>
        <p:nvSpPr>
          <p:cNvPr id="12" name="Rechteck 11"/>
          <p:cNvSpPr/>
          <p:nvPr/>
        </p:nvSpPr>
        <p:spPr>
          <a:xfrm flipV="1">
            <a:off x="5167282" y="2060847"/>
            <a:ext cx="2357046" cy="57606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816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7544" y="153978"/>
            <a:ext cx="8229600" cy="346050"/>
          </a:xfrm>
        </p:spPr>
        <p:txBody>
          <a:bodyPr>
            <a:noAutofit/>
          </a:bodyPr>
          <a:lstStyle/>
          <a:p>
            <a:pPr algn="l"/>
            <a:r>
              <a:rPr lang="de-CH" sz="2400" dirty="0" err="1" smtClean="0"/>
              <a:t>SCJMapper</a:t>
            </a:r>
            <a:r>
              <a:rPr lang="de-CH" sz="2400" dirty="0" smtClean="0"/>
              <a:t> V 2 – Übliche Arbeitsschritte</a:t>
            </a:r>
            <a:endParaRPr lang="de-CH" sz="2400" dirty="0"/>
          </a:p>
        </p:txBody>
      </p:sp>
      <p:sp>
        <p:nvSpPr>
          <p:cNvPr id="6" name="Rechteck 5"/>
          <p:cNvSpPr/>
          <p:nvPr/>
        </p:nvSpPr>
        <p:spPr>
          <a:xfrm>
            <a:off x="311624" y="3284984"/>
            <a:ext cx="129614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CIG Defaults</a:t>
            </a:r>
            <a:endParaRPr lang="de-CH" sz="900" dirty="0"/>
          </a:p>
        </p:txBody>
      </p:sp>
      <p:sp>
        <p:nvSpPr>
          <p:cNvPr id="7" name="Rechteck 6"/>
          <p:cNvSpPr/>
          <p:nvPr/>
        </p:nvSpPr>
        <p:spPr>
          <a:xfrm>
            <a:off x="311624" y="4149080"/>
            <a:ext cx="129614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Existierende CIG </a:t>
            </a:r>
            <a:r>
              <a:rPr lang="de-CH" sz="900" dirty="0" err="1" smtClean="0"/>
              <a:t>map</a:t>
            </a:r>
            <a:endParaRPr lang="de-CH" sz="900" dirty="0"/>
          </a:p>
        </p:txBody>
      </p:sp>
      <p:sp>
        <p:nvSpPr>
          <p:cNvPr id="8" name="Rechteck 7"/>
          <p:cNvSpPr/>
          <p:nvPr/>
        </p:nvSpPr>
        <p:spPr>
          <a:xfrm>
            <a:off x="331876" y="1623147"/>
            <a:ext cx="1296144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Beginnen mit ..</a:t>
            </a:r>
            <a:endParaRPr lang="de-CH" sz="900" dirty="0"/>
          </a:p>
        </p:txBody>
      </p:sp>
      <p:sp>
        <p:nvSpPr>
          <p:cNvPr id="9" name="Rechteck 8"/>
          <p:cNvSpPr/>
          <p:nvPr/>
        </p:nvSpPr>
        <p:spPr>
          <a:xfrm>
            <a:off x="311624" y="5013176"/>
            <a:ext cx="129614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/>
              <a:t>Existierende _</a:t>
            </a:r>
            <a:r>
              <a:rPr lang="de-CH" sz="900" dirty="0" err="1" smtClean="0"/>
              <a:t>my</a:t>
            </a:r>
            <a:r>
              <a:rPr lang="de-CH" sz="900" dirty="0" smtClean="0"/>
              <a:t>_ </a:t>
            </a:r>
            <a:r>
              <a:rPr lang="de-CH" sz="900" dirty="0" err="1" smtClean="0"/>
              <a:t>map</a:t>
            </a:r>
            <a:endParaRPr lang="de-CH" sz="900" dirty="0"/>
          </a:p>
        </p:txBody>
      </p:sp>
      <p:sp>
        <p:nvSpPr>
          <p:cNvPr id="10" name="Rechteck 9"/>
          <p:cNvSpPr/>
          <p:nvPr/>
        </p:nvSpPr>
        <p:spPr>
          <a:xfrm>
            <a:off x="311624" y="5877272"/>
            <a:ext cx="129614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/>
              <a:t>Existierende </a:t>
            </a:r>
            <a:r>
              <a:rPr lang="de-CH" sz="900" dirty="0" smtClean="0"/>
              <a:t/>
            </a:r>
            <a:br>
              <a:rPr lang="de-CH" sz="900" dirty="0" smtClean="0"/>
            </a:br>
            <a:r>
              <a:rPr lang="de-CH" sz="900" dirty="0" smtClean="0"/>
              <a:t>_</a:t>
            </a:r>
            <a:r>
              <a:rPr lang="de-CH" sz="900" dirty="0" err="1" smtClean="0"/>
              <a:t>other</a:t>
            </a:r>
            <a:r>
              <a:rPr lang="de-CH" sz="900" dirty="0" smtClean="0"/>
              <a:t>_ </a:t>
            </a:r>
            <a:r>
              <a:rPr lang="de-CH" sz="900" dirty="0" err="1" smtClean="0"/>
              <a:t>map</a:t>
            </a:r>
            <a:endParaRPr lang="de-CH" sz="900" dirty="0"/>
          </a:p>
        </p:txBody>
      </p:sp>
      <p:sp>
        <p:nvSpPr>
          <p:cNvPr id="11" name="Rechteck 10"/>
          <p:cNvSpPr/>
          <p:nvPr/>
        </p:nvSpPr>
        <p:spPr>
          <a:xfrm>
            <a:off x="1823792" y="3284984"/>
            <a:ext cx="1296144" cy="432048"/>
          </a:xfrm>
          <a:prstGeom prst="rect">
            <a:avLst/>
          </a:prstGeom>
          <a:solidFill>
            <a:srgbClr val="D0B75C"/>
          </a:solidFill>
          <a:ln>
            <a:solidFill>
              <a:srgbClr val="5D381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Reset defaults !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823792" y="4149080"/>
            <a:ext cx="1296144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Wähle</a:t>
            </a:r>
            <a:r>
              <a:rPr lang="en-US" sz="900" dirty="0" smtClean="0"/>
              <a:t> CIG </a:t>
            </a:r>
            <a:r>
              <a:rPr lang="en-US" sz="900" dirty="0" smtClean="0"/>
              <a:t>map</a:t>
            </a:r>
          </a:p>
          <a:p>
            <a:pPr algn="ctr"/>
            <a:r>
              <a:rPr lang="en-US" sz="900" dirty="0" smtClean="0"/>
              <a:t>Defaults, Load and Grab</a:t>
            </a:r>
            <a:endParaRPr lang="en-US" sz="900" dirty="0"/>
          </a:p>
        </p:txBody>
      </p:sp>
      <p:sp>
        <p:nvSpPr>
          <p:cNvPr id="13" name="Rechteck 12"/>
          <p:cNvSpPr/>
          <p:nvPr/>
        </p:nvSpPr>
        <p:spPr>
          <a:xfrm>
            <a:off x="1823792" y="5013176"/>
            <a:ext cx="1296144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Wähle</a:t>
            </a:r>
            <a:r>
              <a:rPr lang="en-US" sz="900" dirty="0"/>
              <a:t> _</a:t>
            </a:r>
            <a:r>
              <a:rPr lang="en-US" sz="900" dirty="0" smtClean="0"/>
              <a:t>my_ map</a:t>
            </a:r>
          </a:p>
          <a:p>
            <a:pPr algn="ctr"/>
            <a:r>
              <a:rPr lang="en-US" sz="900" dirty="0" smtClean="0"/>
              <a:t>Reset, Load and Grab !</a:t>
            </a:r>
            <a:endParaRPr lang="en-US" sz="900" dirty="0"/>
          </a:p>
        </p:txBody>
      </p:sp>
      <p:sp>
        <p:nvSpPr>
          <p:cNvPr id="15" name="Rechteck 14"/>
          <p:cNvSpPr/>
          <p:nvPr/>
        </p:nvSpPr>
        <p:spPr>
          <a:xfrm>
            <a:off x="3335960" y="5877272"/>
            <a:ext cx="1296144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Benenne</a:t>
            </a:r>
            <a:r>
              <a:rPr lang="en-US" sz="900" dirty="0"/>
              <a:t> _</a:t>
            </a:r>
            <a:r>
              <a:rPr lang="en-US" sz="900" dirty="0" smtClean="0"/>
              <a:t>my_ map</a:t>
            </a:r>
          </a:p>
          <a:p>
            <a:pPr algn="ctr"/>
            <a:r>
              <a:rPr lang="en-US" sz="900" dirty="0" smtClean="0"/>
              <a:t>Dump </a:t>
            </a:r>
            <a:r>
              <a:rPr lang="en-US" sz="900" dirty="0" smtClean="0"/>
              <a:t>und </a:t>
            </a:r>
            <a:r>
              <a:rPr lang="en-US" sz="900" dirty="0" smtClean="0"/>
              <a:t>Save</a:t>
            </a:r>
            <a:endParaRPr lang="en-US" sz="900" dirty="0"/>
          </a:p>
        </p:txBody>
      </p:sp>
      <p:sp>
        <p:nvSpPr>
          <p:cNvPr id="18" name="Rechteck 17"/>
          <p:cNvSpPr/>
          <p:nvPr/>
        </p:nvSpPr>
        <p:spPr>
          <a:xfrm>
            <a:off x="311624" y="2420888"/>
            <a:ext cx="129614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Leer</a:t>
            </a:r>
            <a:endParaRPr lang="de-CH" sz="900" dirty="0"/>
          </a:p>
        </p:txBody>
      </p:sp>
      <p:sp>
        <p:nvSpPr>
          <p:cNvPr id="19" name="Rechteck 18"/>
          <p:cNvSpPr/>
          <p:nvPr/>
        </p:nvSpPr>
        <p:spPr>
          <a:xfrm>
            <a:off x="1823792" y="2420888"/>
            <a:ext cx="1296144" cy="432048"/>
          </a:xfrm>
          <a:prstGeom prst="rect">
            <a:avLst/>
          </a:prstGeom>
          <a:solidFill>
            <a:srgbClr val="D0B75C"/>
          </a:solidFill>
          <a:ln>
            <a:solidFill>
              <a:srgbClr val="5D381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Reset empty !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5076056" y="4149080"/>
            <a:ext cx="1296144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Befehle</a:t>
            </a:r>
            <a:r>
              <a:rPr lang="en-US" sz="900" dirty="0" smtClean="0"/>
              <a:t> </a:t>
            </a:r>
            <a:r>
              <a:rPr lang="en-US" sz="900" dirty="0" err="1" smtClean="0"/>
              <a:t>zuweisen</a:t>
            </a:r>
            <a:endParaRPr lang="en-US" sz="900" dirty="0"/>
          </a:p>
        </p:txBody>
      </p:sp>
      <p:sp>
        <p:nvSpPr>
          <p:cNvPr id="22" name="Rechteck 21"/>
          <p:cNvSpPr/>
          <p:nvPr/>
        </p:nvSpPr>
        <p:spPr>
          <a:xfrm>
            <a:off x="6588224" y="4149080"/>
            <a:ext cx="1296144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Dump </a:t>
            </a:r>
            <a:r>
              <a:rPr lang="en-US" sz="900" dirty="0" smtClean="0"/>
              <a:t>und </a:t>
            </a:r>
            <a:r>
              <a:rPr lang="en-US" sz="900" dirty="0" smtClean="0"/>
              <a:t>Save</a:t>
            </a:r>
            <a:endParaRPr lang="en-US" sz="900" dirty="0"/>
          </a:p>
        </p:txBody>
      </p:sp>
      <p:sp>
        <p:nvSpPr>
          <p:cNvPr id="23" name="Nach oben gekrümmter Pfeil 22"/>
          <p:cNvSpPr/>
          <p:nvPr/>
        </p:nvSpPr>
        <p:spPr>
          <a:xfrm>
            <a:off x="5880048" y="4653136"/>
            <a:ext cx="1356248" cy="360040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>
              <a:solidFill>
                <a:schemeClr val="tx1"/>
              </a:solidFill>
            </a:endParaRPr>
          </a:p>
        </p:txBody>
      </p:sp>
      <p:sp>
        <p:nvSpPr>
          <p:cNvPr id="24" name="Nach oben gekrümmter Pfeil 23"/>
          <p:cNvSpPr/>
          <p:nvPr/>
        </p:nvSpPr>
        <p:spPr>
          <a:xfrm flipH="1" flipV="1">
            <a:off x="5880048" y="3711379"/>
            <a:ext cx="1356248" cy="360040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335960" y="2420888"/>
            <a:ext cx="1296144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Benenne</a:t>
            </a:r>
            <a:r>
              <a:rPr lang="en-US" sz="900" dirty="0" smtClean="0"/>
              <a:t> </a:t>
            </a:r>
            <a:r>
              <a:rPr lang="en-US" sz="900" dirty="0" smtClean="0"/>
              <a:t>_</a:t>
            </a:r>
            <a:r>
              <a:rPr lang="en-US" sz="900" dirty="0" err="1" smtClean="0"/>
              <a:t>my_map</a:t>
            </a:r>
            <a:endParaRPr lang="en-US" sz="900" dirty="0" smtClean="0"/>
          </a:p>
          <a:p>
            <a:pPr algn="ctr"/>
            <a:r>
              <a:rPr lang="en-US" sz="900" dirty="0" smtClean="0"/>
              <a:t>Dump </a:t>
            </a:r>
            <a:r>
              <a:rPr lang="en-US" sz="900" dirty="0" smtClean="0"/>
              <a:t>und </a:t>
            </a:r>
            <a:r>
              <a:rPr lang="en-US" sz="900" dirty="0" smtClean="0"/>
              <a:t>Save</a:t>
            </a:r>
            <a:endParaRPr lang="en-US" sz="900" dirty="0"/>
          </a:p>
        </p:txBody>
      </p:sp>
      <p:sp>
        <p:nvSpPr>
          <p:cNvPr id="26" name="Rechteck 25"/>
          <p:cNvSpPr/>
          <p:nvPr/>
        </p:nvSpPr>
        <p:spPr>
          <a:xfrm>
            <a:off x="3335960" y="3279331"/>
            <a:ext cx="1296144" cy="432048"/>
          </a:xfrm>
          <a:prstGeom prst="rect">
            <a:avLst/>
          </a:prstGeom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Benenne</a:t>
            </a:r>
            <a:r>
              <a:rPr lang="en-US" sz="900" dirty="0"/>
              <a:t> _</a:t>
            </a:r>
            <a:r>
              <a:rPr lang="en-US" sz="900" dirty="0" err="1" smtClean="0"/>
              <a:t>my_map</a:t>
            </a:r>
            <a:endParaRPr lang="en-US" sz="900" dirty="0" smtClean="0"/>
          </a:p>
          <a:p>
            <a:pPr algn="ctr"/>
            <a:r>
              <a:rPr lang="en-US" sz="900" dirty="0" smtClean="0"/>
              <a:t>Dump </a:t>
            </a:r>
            <a:r>
              <a:rPr lang="en-US" sz="900" dirty="0" smtClean="0"/>
              <a:t>und </a:t>
            </a:r>
            <a:r>
              <a:rPr lang="en-US" sz="900" dirty="0" smtClean="0"/>
              <a:t>Save</a:t>
            </a:r>
            <a:endParaRPr lang="en-US" sz="900" dirty="0"/>
          </a:p>
        </p:txBody>
      </p:sp>
      <p:sp>
        <p:nvSpPr>
          <p:cNvPr id="27" name="Rechteck 26"/>
          <p:cNvSpPr/>
          <p:nvPr/>
        </p:nvSpPr>
        <p:spPr>
          <a:xfrm>
            <a:off x="3337593" y="4149080"/>
            <a:ext cx="1296144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Benenne</a:t>
            </a:r>
            <a:r>
              <a:rPr lang="en-US" sz="900" dirty="0"/>
              <a:t> _</a:t>
            </a:r>
            <a:r>
              <a:rPr lang="en-US" sz="900" dirty="0" err="1" smtClean="0"/>
              <a:t>my_map</a:t>
            </a:r>
            <a:endParaRPr lang="en-US" sz="900" dirty="0" smtClean="0"/>
          </a:p>
          <a:p>
            <a:pPr algn="ctr"/>
            <a:r>
              <a:rPr lang="en-US" sz="900" dirty="0" smtClean="0"/>
              <a:t>Dump </a:t>
            </a:r>
            <a:r>
              <a:rPr lang="en-US" sz="900" dirty="0" smtClean="0"/>
              <a:t>und </a:t>
            </a:r>
            <a:r>
              <a:rPr lang="en-US" sz="900" dirty="0" smtClean="0"/>
              <a:t>Save</a:t>
            </a:r>
            <a:endParaRPr lang="en-US" sz="900" dirty="0"/>
          </a:p>
        </p:txBody>
      </p:sp>
      <p:sp>
        <p:nvSpPr>
          <p:cNvPr id="28" name="Geschweifte Klammer rechts 27"/>
          <p:cNvSpPr/>
          <p:nvPr/>
        </p:nvSpPr>
        <p:spPr>
          <a:xfrm>
            <a:off x="4714638" y="2636912"/>
            <a:ext cx="217402" cy="3456384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29" name="Rechteck 28"/>
          <p:cNvSpPr/>
          <p:nvPr/>
        </p:nvSpPr>
        <p:spPr>
          <a:xfrm>
            <a:off x="1823792" y="1623147"/>
            <a:ext cx="1296144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err="1" smtClean="0"/>
              <a:t>Reset</a:t>
            </a:r>
            <a:r>
              <a:rPr lang="de-CH" sz="900" dirty="0" smtClean="0"/>
              <a:t> oder Load !</a:t>
            </a:r>
            <a:endParaRPr lang="de-CH" sz="900" dirty="0"/>
          </a:p>
        </p:txBody>
      </p:sp>
      <p:sp>
        <p:nvSpPr>
          <p:cNvPr id="30" name="Nach oben gekrümmter Pfeil 29"/>
          <p:cNvSpPr/>
          <p:nvPr/>
        </p:nvSpPr>
        <p:spPr>
          <a:xfrm flipH="1">
            <a:off x="3953980" y="6381328"/>
            <a:ext cx="1926068" cy="360040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3335960" y="5007523"/>
            <a:ext cx="1296144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357D91"/>
            </a:solidFill>
            <a:prstDash val="dash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Benenne</a:t>
            </a:r>
            <a:r>
              <a:rPr lang="en-US" sz="900" dirty="0"/>
              <a:t> _</a:t>
            </a:r>
            <a:r>
              <a:rPr lang="en-US" sz="900" dirty="0" err="1" smtClean="0"/>
              <a:t>my_map</a:t>
            </a:r>
            <a:endParaRPr lang="en-US" sz="900" dirty="0" smtClean="0"/>
          </a:p>
          <a:p>
            <a:pPr algn="ctr"/>
            <a:r>
              <a:rPr lang="en-US" sz="900" dirty="0" smtClean="0"/>
              <a:t>Dump </a:t>
            </a:r>
            <a:r>
              <a:rPr lang="en-US" sz="900" dirty="0" smtClean="0"/>
              <a:t>und </a:t>
            </a:r>
            <a:r>
              <a:rPr lang="en-US" sz="900" dirty="0" smtClean="0"/>
              <a:t>Save</a:t>
            </a:r>
            <a:endParaRPr lang="en-US" sz="900" dirty="0"/>
          </a:p>
        </p:txBody>
      </p:sp>
      <p:sp>
        <p:nvSpPr>
          <p:cNvPr id="32" name="Textfeld 31"/>
          <p:cNvSpPr txBox="1"/>
          <p:nvPr/>
        </p:nvSpPr>
        <p:spPr>
          <a:xfrm>
            <a:off x="3458888" y="5424907"/>
            <a:ext cx="95731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Create a new version</a:t>
            </a:r>
            <a:endParaRPr lang="de-CH" sz="700" dirty="0"/>
          </a:p>
        </p:txBody>
      </p:sp>
      <p:sp>
        <p:nvSpPr>
          <p:cNvPr id="34" name="Textfeld 33"/>
          <p:cNvSpPr txBox="1"/>
          <p:nvPr/>
        </p:nvSpPr>
        <p:spPr>
          <a:xfrm>
            <a:off x="4427984" y="6424989"/>
            <a:ext cx="11352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Neue</a:t>
            </a:r>
            <a:r>
              <a:rPr lang="en-US" sz="800" dirty="0" smtClean="0"/>
              <a:t> Version </a:t>
            </a:r>
            <a:r>
              <a:rPr lang="en-US" sz="800" dirty="0" err="1" smtClean="0"/>
              <a:t>erstellen</a:t>
            </a:r>
            <a:endParaRPr lang="de-CH" sz="800" dirty="0"/>
          </a:p>
        </p:txBody>
      </p:sp>
      <p:sp>
        <p:nvSpPr>
          <p:cNvPr id="35" name="Pfeil nach rechts 34"/>
          <p:cNvSpPr/>
          <p:nvPr/>
        </p:nvSpPr>
        <p:spPr>
          <a:xfrm>
            <a:off x="3158395" y="2559251"/>
            <a:ext cx="144016" cy="15800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6" name="Pfeil nach rechts 35"/>
          <p:cNvSpPr/>
          <p:nvPr/>
        </p:nvSpPr>
        <p:spPr>
          <a:xfrm>
            <a:off x="3158395" y="3417694"/>
            <a:ext cx="144016" cy="15800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7" name="Pfeil nach rechts 36"/>
          <p:cNvSpPr/>
          <p:nvPr/>
        </p:nvSpPr>
        <p:spPr>
          <a:xfrm>
            <a:off x="3158395" y="4287443"/>
            <a:ext cx="144016" cy="15800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8" name="Pfeil nach rechts 37"/>
          <p:cNvSpPr/>
          <p:nvPr/>
        </p:nvSpPr>
        <p:spPr>
          <a:xfrm>
            <a:off x="3159675" y="5157192"/>
            <a:ext cx="144016" cy="15800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sp>
        <p:nvSpPr>
          <p:cNvPr id="39" name="Pfeil nach rechts 38"/>
          <p:cNvSpPr/>
          <p:nvPr/>
        </p:nvSpPr>
        <p:spPr>
          <a:xfrm>
            <a:off x="3153132" y="6015635"/>
            <a:ext cx="144016" cy="15800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1600"/>
          </a:p>
        </p:txBody>
      </p:sp>
      <p:cxnSp>
        <p:nvCxnSpPr>
          <p:cNvPr id="41" name="Gerader Verbinder 40"/>
          <p:cNvCxnSpPr/>
          <p:nvPr/>
        </p:nvCxnSpPr>
        <p:spPr>
          <a:xfrm>
            <a:off x="1691680" y="1556792"/>
            <a:ext cx="0" cy="4868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Grafik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371" y="689673"/>
            <a:ext cx="2563322" cy="858443"/>
          </a:xfrm>
          <a:prstGeom prst="rect">
            <a:avLst/>
          </a:prstGeom>
        </p:spPr>
      </p:pic>
      <p:pic>
        <p:nvPicPr>
          <p:cNvPr id="44" name="Grafik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639904"/>
            <a:ext cx="3347117" cy="830581"/>
          </a:xfrm>
          <a:prstGeom prst="rect">
            <a:avLst/>
          </a:prstGeom>
        </p:spPr>
      </p:pic>
      <p:sp>
        <p:nvSpPr>
          <p:cNvPr id="45" name="Rechteck 44"/>
          <p:cNvSpPr/>
          <p:nvPr/>
        </p:nvSpPr>
        <p:spPr>
          <a:xfrm>
            <a:off x="1815721" y="5877271"/>
            <a:ext cx="1296144" cy="547717"/>
          </a:xfrm>
          <a:prstGeom prst="rect">
            <a:avLst/>
          </a:prstGeom>
          <a:solidFill>
            <a:srgbClr val="D0B75C"/>
          </a:solidFill>
          <a:ln>
            <a:solidFill>
              <a:srgbClr val="5D381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Reset empty !</a:t>
            </a:r>
          </a:p>
          <a:p>
            <a:pPr algn="ctr"/>
            <a:r>
              <a:rPr lang="en-US" sz="700" dirty="0" err="1" smtClean="0">
                <a:solidFill>
                  <a:schemeClr val="tx1"/>
                </a:solidFill>
              </a:rPr>
              <a:t>K</a:t>
            </a:r>
            <a:r>
              <a:rPr lang="en-US" sz="700" dirty="0" err="1" smtClean="0">
                <a:solidFill>
                  <a:schemeClr val="tx1"/>
                </a:solidFill>
              </a:rPr>
              <a:t>ontext</a:t>
            </a:r>
            <a:r>
              <a:rPr lang="en-US" sz="700" dirty="0" smtClean="0">
                <a:solidFill>
                  <a:schemeClr val="tx1"/>
                </a:solidFill>
              </a:rPr>
              <a:t> </a:t>
            </a:r>
            <a:r>
              <a:rPr lang="en-US" sz="700" dirty="0" smtClean="0">
                <a:solidFill>
                  <a:schemeClr val="tx1"/>
                </a:solidFill>
              </a:rPr>
              <a:t>Menu:</a:t>
            </a:r>
            <a:br>
              <a:rPr lang="en-US" sz="700" dirty="0" smtClean="0">
                <a:solidFill>
                  <a:schemeClr val="tx1"/>
                </a:solidFill>
              </a:rPr>
            </a:br>
            <a:r>
              <a:rPr lang="en-US" sz="900" dirty="0" smtClean="0">
                <a:solidFill>
                  <a:schemeClr val="tx1"/>
                </a:solidFill>
              </a:rPr>
              <a:t>Open… other map</a:t>
            </a:r>
          </a:p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Klick</a:t>
            </a:r>
            <a:r>
              <a:rPr lang="en-US" sz="900" dirty="0" smtClean="0">
                <a:solidFill>
                  <a:schemeClr val="tx1"/>
                </a:solidFill>
              </a:rPr>
              <a:t> </a:t>
            </a:r>
            <a:r>
              <a:rPr lang="en-US" sz="900" dirty="0" smtClean="0">
                <a:solidFill>
                  <a:schemeClr val="tx1"/>
                </a:solidFill>
              </a:rPr>
              <a:t>Grab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7" name="Pfeil nach rechts 46"/>
          <p:cNvSpPr/>
          <p:nvPr/>
        </p:nvSpPr>
        <p:spPr>
          <a:xfrm flipH="1">
            <a:off x="7287665" y="927461"/>
            <a:ext cx="504056" cy="28500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Pfeil nach rechts 47"/>
          <p:cNvSpPr/>
          <p:nvPr/>
        </p:nvSpPr>
        <p:spPr>
          <a:xfrm>
            <a:off x="7380312" y="1673851"/>
            <a:ext cx="504056" cy="28500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Ellipse 50"/>
          <p:cNvSpPr/>
          <p:nvPr/>
        </p:nvSpPr>
        <p:spPr>
          <a:xfrm>
            <a:off x="1711309" y="4042378"/>
            <a:ext cx="278809" cy="23300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B</a:t>
            </a:r>
            <a:endParaRPr lang="de-CH" sz="1400" dirty="0"/>
          </a:p>
        </p:txBody>
      </p:sp>
      <p:sp>
        <p:nvSpPr>
          <p:cNvPr id="52" name="Ellipse 51"/>
          <p:cNvSpPr/>
          <p:nvPr/>
        </p:nvSpPr>
        <p:spPr>
          <a:xfrm>
            <a:off x="1711309" y="4891020"/>
            <a:ext cx="278809" cy="23300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B</a:t>
            </a:r>
            <a:endParaRPr lang="de-CH" sz="1400" dirty="0"/>
          </a:p>
        </p:txBody>
      </p:sp>
      <p:sp>
        <p:nvSpPr>
          <p:cNvPr id="54" name="Ellipse 53"/>
          <p:cNvSpPr/>
          <p:nvPr/>
        </p:nvSpPr>
        <p:spPr>
          <a:xfrm>
            <a:off x="1691680" y="2257751"/>
            <a:ext cx="278186" cy="245033"/>
          </a:xfrm>
          <a:prstGeom prst="ellipse">
            <a:avLst/>
          </a:prstGeom>
          <a:solidFill>
            <a:srgbClr val="D0B75C"/>
          </a:solidFill>
          <a:ln>
            <a:solidFill>
              <a:srgbClr val="5D38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A</a:t>
            </a:r>
            <a:endParaRPr lang="de-CH" sz="1400" dirty="0"/>
          </a:p>
        </p:txBody>
      </p:sp>
      <p:sp>
        <p:nvSpPr>
          <p:cNvPr id="55" name="Ellipse 54"/>
          <p:cNvSpPr/>
          <p:nvPr/>
        </p:nvSpPr>
        <p:spPr>
          <a:xfrm>
            <a:off x="1699977" y="3122908"/>
            <a:ext cx="278186" cy="245033"/>
          </a:xfrm>
          <a:prstGeom prst="ellipse">
            <a:avLst/>
          </a:prstGeom>
          <a:solidFill>
            <a:srgbClr val="D0B75C"/>
          </a:solidFill>
          <a:ln>
            <a:solidFill>
              <a:srgbClr val="5D38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A</a:t>
            </a:r>
            <a:endParaRPr lang="de-CH" sz="1400" dirty="0"/>
          </a:p>
        </p:txBody>
      </p:sp>
      <p:sp>
        <p:nvSpPr>
          <p:cNvPr id="56" name="Ellipse 55"/>
          <p:cNvSpPr/>
          <p:nvPr/>
        </p:nvSpPr>
        <p:spPr>
          <a:xfrm>
            <a:off x="1688669" y="5739662"/>
            <a:ext cx="278186" cy="245033"/>
          </a:xfrm>
          <a:prstGeom prst="ellipse">
            <a:avLst/>
          </a:prstGeom>
          <a:solidFill>
            <a:srgbClr val="D0B75C"/>
          </a:solidFill>
          <a:ln>
            <a:solidFill>
              <a:srgbClr val="5D38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A</a:t>
            </a:r>
            <a:endParaRPr lang="de-CH" sz="1400" dirty="0"/>
          </a:p>
        </p:txBody>
      </p:sp>
      <p:sp>
        <p:nvSpPr>
          <p:cNvPr id="57" name="Ellipse 56"/>
          <p:cNvSpPr/>
          <p:nvPr/>
        </p:nvSpPr>
        <p:spPr>
          <a:xfrm>
            <a:off x="7606046" y="951130"/>
            <a:ext cx="278186" cy="245033"/>
          </a:xfrm>
          <a:prstGeom prst="ellipse">
            <a:avLst/>
          </a:prstGeom>
          <a:solidFill>
            <a:srgbClr val="D0B75C"/>
          </a:solidFill>
          <a:ln>
            <a:solidFill>
              <a:srgbClr val="5D38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A</a:t>
            </a:r>
            <a:endParaRPr lang="de-CH" sz="1400" dirty="0"/>
          </a:p>
        </p:txBody>
      </p:sp>
      <p:pic>
        <p:nvPicPr>
          <p:cNvPr id="58" name="Grafik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318" y="2596395"/>
            <a:ext cx="1050424" cy="850131"/>
          </a:xfrm>
          <a:prstGeom prst="rect">
            <a:avLst/>
          </a:prstGeom>
        </p:spPr>
      </p:pic>
      <p:sp>
        <p:nvSpPr>
          <p:cNvPr id="59" name="Pfeil nach rechts 58"/>
          <p:cNvSpPr/>
          <p:nvPr/>
        </p:nvSpPr>
        <p:spPr>
          <a:xfrm>
            <a:off x="5296296" y="3014783"/>
            <a:ext cx="504056" cy="28500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Ellipse 60"/>
          <p:cNvSpPr/>
          <p:nvPr/>
        </p:nvSpPr>
        <p:spPr>
          <a:xfrm>
            <a:off x="5170664" y="3034770"/>
            <a:ext cx="278186" cy="245033"/>
          </a:xfrm>
          <a:prstGeom prst="ellipse">
            <a:avLst/>
          </a:prstGeom>
          <a:solidFill>
            <a:srgbClr val="D0B75C"/>
          </a:solidFill>
          <a:ln>
            <a:solidFill>
              <a:srgbClr val="5D38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C</a:t>
            </a:r>
            <a:endParaRPr lang="de-CH" sz="1400" dirty="0"/>
          </a:p>
        </p:txBody>
      </p:sp>
      <p:sp>
        <p:nvSpPr>
          <p:cNvPr id="62" name="Ellipse 61"/>
          <p:cNvSpPr/>
          <p:nvPr/>
        </p:nvSpPr>
        <p:spPr>
          <a:xfrm>
            <a:off x="1676628" y="6088753"/>
            <a:ext cx="278186" cy="245033"/>
          </a:xfrm>
          <a:prstGeom prst="ellipse">
            <a:avLst/>
          </a:prstGeom>
          <a:solidFill>
            <a:srgbClr val="D0B75C"/>
          </a:solidFill>
          <a:ln>
            <a:solidFill>
              <a:srgbClr val="5D38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C</a:t>
            </a:r>
            <a:endParaRPr lang="de-CH" sz="1400" dirty="0"/>
          </a:p>
        </p:txBody>
      </p:sp>
      <p:sp>
        <p:nvSpPr>
          <p:cNvPr id="63" name="Pfeil nach rechts 62"/>
          <p:cNvSpPr/>
          <p:nvPr/>
        </p:nvSpPr>
        <p:spPr>
          <a:xfrm rot="5400000">
            <a:off x="7192717" y="1855114"/>
            <a:ext cx="504056" cy="28500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Ellipse 52"/>
          <p:cNvSpPr/>
          <p:nvPr/>
        </p:nvSpPr>
        <p:spPr>
          <a:xfrm>
            <a:off x="7176089" y="1702258"/>
            <a:ext cx="278809" cy="233006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B</a:t>
            </a:r>
            <a:endParaRPr lang="de-CH" sz="1400" dirty="0"/>
          </a:p>
        </p:txBody>
      </p:sp>
      <p:pic>
        <p:nvPicPr>
          <p:cNvPr id="64" name="Grafik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2766" y="2913755"/>
            <a:ext cx="1598659" cy="473027"/>
          </a:xfrm>
          <a:prstGeom prst="rect">
            <a:avLst/>
          </a:prstGeom>
        </p:spPr>
      </p:pic>
      <p:sp>
        <p:nvSpPr>
          <p:cNvPr id="65" name="Ellipse 64"/>
          <p:cNvSpPr/>
          <p:nvPr/>
        </p:nvSpPr>
        <p:spPr>
          <a:xfrm>
            <a:off x="3206713" y="2298371"/>
            <a:ext cx="278186" cy="245033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D</a:t>
            </a:r>
            <a:endParaRPr lang="de-CH" sz="1400" dirty="0"/>
          </a:p>
        </p:txBody>
      </p:sp>
      <p:sp>
        <p:nvSpPr>
          <p:cNvPr id="66" name="Ellipse 65"/>
          <p:cNvSpPr/>
          <p:nvPr/>
        </p:nvSpPr>
        <p:spPr>
          <a:xfrm>
            <a:off x="3200837" y="3154958"/>
            <a:ext cx="278186" cy="245033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D</a:t>
            </a:r>
            <a:endParaRPr lang="de-CH" sz="1400" dirty="0"/>
          </a:p>
        </p:txBody>
      </p:sp>
      <p:sp>
        <p:nvSpPr>
          <p:cNvPr id="67" name="Ellipse 66"/>
          <p:cNvSpPr/>
          <p:nvPr/>
        </p:nvSpPr>
        <p:spPr>
          <a:xfrm>
            <a:off x="3206713" y="4015257"/>
            <a:ext cx="278186" cy="245033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D</a:t>
            </a:r>
            <a:endParaRPr lang="de-CH" sz="1400" dirty="0"/>
          </a:p>
        </p:txBody>
      </p:sp>
      <p:sp>
        <p:nvSpPr>
          <p:cNvPr id="68" name="Ellipse 67"/>
          <p:cNvSpPr/>
          <p:nvPr/>
        </p:nvSpPr>
        <p:spPr>
          <a:xfrm>
            <a:off x="3206713" y="4883150"/>
            <a:ext cx="278186" cy="245033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D</a:t>
            </a:r>
            <a:endParaRPr lang="de-CH" sz="1400" dirty="0"/>
          </a:p>
        </p:txBody>
      </p:sp>
      <p:sp>
        <p:nvSpPr>
          <p:cNvPr id="69" name="Ellipse 68"/>
          <p:cNvSpPr/>
          <p:nvPr/>
        </p:nvSpPr>
        <p:spPr>
          <a:xfrm>
            <a:off x="3219970" y="5754755"/>
            <a:ext cx="278186" cy="245033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D</a:t>
            </a:r>
            <a:endParaRPr lang="de-CH" sz="1400" dirty="0"/>
          </a:p>
        </p:txBody>
      </p:sp>
      <p:sp>
        <p:nvSpPr>
          <p:cNvPr id="70" name="Ellipse 69"/>
          <p:cNvSpPr/>
          <p:nvPr/>
        </p:nvSpPr>
        <p:spPr>
          <a:xfrm>
            <a:off x="6419079" y="4020910"/>
            <a:ext cx="278186" cy="245033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D</a:t>
            </a:r>
            <a:endParaRPr lang="de-CH" sz="1400" dirty="0"/>
          </a:p>
        </p:txBody>
      </p:sp>
      <p:sp>
        <p:nvSpPr>
          <p:cNvPr id="71" name="Pfeil nach rechts 70"/>
          <p:cNvSpPr/>
          <p:nvPr/>
        </p:nvSpPr>
        <p:spPr>
          <a:xfrm rot="19498854">
            <a:off x="7544155" y="3301972"/>
            <a:ext cx="504056" cy="28500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Ellipse 71"/>
          <p:cNvSpPr/>
          <p:nvPr/>
        </p:nvSpPr>
        <p:spPr>
          <a:xfrm>
            <a:off x="7464342" y="3449221"/>
            <a:ext cx="278186" cy="245033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D</a:t>
            </a:r>
            <a:endParaRPr lang="de-CH" sz="1400" dirty="0"/>
          </a:p>
        </p:txBody>
      </p:sp>
      <p:pic>
        <p:nvPicPr>
          <p:cNvPr id="73" name="Grafik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9070" y="5351210"/>
            <a:ext cx="1413606" cy="565443"/>
          </a:xfrm>
          <a:prstGeom prst="rect">
            <a:avLst/>
          </a:prstGeom>
        </p:spPr>
      </p:pic>
      <p:sp>
        <p:nvSpPr>
          <p:cNvPr id="74" name="Rechteck 73"/>
          <p:cNvSpPr/>
          <p:nvPr/>
        </p:nvSpPr>
        <p:spPr>
          <a:xfrm>
            <a:off x="3324159" y="1628469"/>
            <a:ext cx="1296144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 smtClean="0"/>
              <a:t>Eigene _</a:t>
            </a:r>
            <a:r>
              <a:rPr lang="de-CH" sz="900" dirty="0" err="1" smtClean="0"/>
              <a:t>my</a:t>
            </a:r>
            <a:r>
              <a:rPr lang="de-CH" sz="900" dirty="0" smtClean="0"/>
              <a:t>_ </a:t>
            </a:r>
            <a:r>
              <a:rPr lang="de-CH" sz="900" dirty="0" err="1" smtClean="0"/>
              <a:t>map</a:t>
            </a:r>
            <a:r>
              <a:rPr lang="de-CH" sz="900" dirty="0" smtClean="0"/>
              <a:t> erstellen</a:t>
            </a:r>
            <a:endParaRPr lang="de-CH" sz="900" dirty="0"/>
          </a:p>
        </p:txBody>
      </p:sp>
      <p:sp>
        <p:nvSpPr>
          <p:cNvPr id="75" name="Ellipse 74"/>
          <p:cNvSpPr/>
          <p:nvPr/>
        </p:nvSpPr>
        <p:spPr>
          <a:xfrm>
            <a:off x="5610092" y="5275335"/>
            <a:ext cx="278186" cy="245033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</a:t>
            </a:r>
            <a:endParaRPr lang="de-CH" sz="1400" dirty="0"/>
          </a:p>
        </p:txBody>
      </p:sp>
      <p:sp>
        <p:nvSpPr>
          <p:cNvPr id="76" name="Ellipse 75"/>
          <p:cNvSpPr/>
          <p:nvPr/>
        </p:nvSpPr>
        <p:spPr>
          <a:xfrm>
            <a:off x="4934746" y="4007997"/>
            <a:ext cx="278186" cy="245033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E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48490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Updating</a:t>
            </a:r>
            <a:r>
              <a:rPr lang="de-CH" dirty="0" smtClean="0"/>
              <a:t> von V 2.x nach V 2.5: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sz="2400" dirty="0" smtClean="0"/>
              <a:t>Wenn Du </a:t>
            </a:r>
            <a:r>
              <a:rPr lang="de-CH" sz="2400" dirty="0" smtClean="0"/>
              <a:t>nicht </a:t>
            </a:r>
            <a:r>
              <a:rPr lang="de-CH" sz="2400" dirty="0" smtClean="0"/>
              <a:t>bereits V 2.3+ benutzt:</a:t>
            </a:r>
            <a:br>
              <a:rPr lang="de-CH" sz="2400" dirty="0" smtClean="0"/>
            </a:br>
            <a:r>
              <a:rPr lang="de-CH" sz="2400" dirty="0" smtClean="0"/>
              <a:t>Kontrolliere die </a:t>
            </a:r>
            <a:r>
              <a:rPr lang="de-CH" sz="2400" dirty="0" err="1" smtClean="0"/>
              <a:t>js</a:t>
            </a:r>
            <a:r>
              <a:rPr lang="de-CH" sz="2400" dirty="0" smtClean="0"/>
              <a:t>-Nummer </a:t>
            </a:r>
            <a:r>
              <a:rPr lang="de-CH" sz="2400" dirty="0" smtClean="0"/>
              <a:t>Zuweisung und entferne geg. unbenutzte Geräte</a:t>
            </a:r>
            <a:br>
              <a:rPr lang="de-CH" sz="2400" dirty="0" smtClean="0"/>
            </a:br>
            <a:r>
              <a:rPr lang="de-CH" sz="2400" dirty="0" smtClean="0"/>
              <a:t>Siehe ‘</a:t>
            </a:r>
            <a:r>
              <a:rPr lang="de-CH" sz="2400" dirty="0" err="1" smtClean="0">
                <a:solidFill>
                  <a:srgbClr val="00B050"/>
                </a:solidFill>
              </a:rPr>
              <a:t>js</a:t>
            </a:r>
            <a:r>
              <a:rPr lang="de-CH" sz="2400" dirty="0" smtClean="0">
                <a:solidFill>
                  <a:srgbClr val="00B050"/>
                </a:solidFill>
              </a:rPr>
              <a:t> </a:t>
            </a:r>
            <a:r>
              <a:rPr lang="de-CH" sz="2400" dirty="0" err="1" smtClean="0">
                <a:solidFill>
                  <a:srgbClr val="00B050"/>
                </a:solidFill>
              </a:rPr>
              <a:t>Reassign</a:t>
            </a:r>
            <a:r>
              <a:rPr lang="de-CH" sz="2400" dirty="0" smtClean="0"/>
              <a:t>’ Feature auf Seite 17. </a:t>
            </a:r>
            <a:br>
              <a:rPr lang="de-CH" sz="2400" dirty="0" smtClean="0"/>
            </a:br>
            <a:r>
              <a:rPr lang="de-CH" sz="1900" dirty="0" smtClean="0"/>
              <a:t>Note: Muss geg. 2 Mal gemacht werden z.B. für beide “</a:t>
            </a:r>
            <a:r>
              <a:rPr lang="de-CH" sz="1900" dirty="0" err="1" smtClean="0"/>
              <a:t>VJoy</a:t>
            </a:r>
            <a:r>
              <a:rPr lang="de-CH" sz="1900" dirty="0" smtClean="0"/>
              <a:t> </a:t>
            </a:r>
            <a:r>
              <a:rPr lang="de-CH" sz="1900" dirty="0" err="1" smtClean="0"/>
              <a:t>virtual</a:t>
            </a:r>
            <a:r>
              <a:rPr lang="de-CH" sz="1900" dirty="0" smtClean="0"/>
              <a:t> </a:t>
            </a:r>
            <a:r>
              <a:rPr lang="de-CH" sz="1900" dirty="0" err="1" smtClean="0"/>
              <a:t>joystick</a:t>
            </a:r>
            <a:r>
              <a:rPr lang="de-CH" sz="1900" dirty="0" smtClean="0"/>
              <a:t>” Geräte.</a:t>
            </a:r>
            <a:endParaRPr lang="de-CH" sz="2400" dirty="0" smtClean="0"/>
          </a:p>
          <a:p>
            <a:endParaRPr lang="de-CH" sz="2400" dirty="0" smtClean="0"/>
          </a:p>
          <a:p>
            <a:endParaRPr lang="de-CH" sz="2400" dirty="0" smtClean="0"/>
          </a:p>
          <a:p>
            <a:r>
              <a:rPr lang="de-CH" sz="2400" dirty="0" smtClean="0"/>
              <a:t>Falls ein Fehler oder Schlimmeres auftritt….</a:t>
            </a:r>
          </a:p>
          <a:p>
            <a:endParaRPr lang="de-CH" sz="2400" dirty="0" smtClean="0"/>
          </a:p>
          <a:p>
            <a:r>
              <a:rPr lang="de-CH" sz="2400" dirty="0" smtClean="0"/>
              <a:t>Suche </a:t>
            </a:r>
            <a:r>
              <a:rPr lang="de-CH" sz="2400" dirty="0" smtClean="0"/>
              <a:t>die Datei </a:t>
            </a:r>
            <a:r>
              <a:rPr lang="de-CH" sz="2400" dirty="0" smtClean="0"/>
              <a:t>‘</a:t>
            </a:r>
            <a:r>
              <a:rPr lang="de-CH" sz="1400" dirty="0" smtClean="0">
                <a:latin typeface="Lucida Console" panose="020B0609040504020204" pitchFamily="49" charset="0"/>
              </a:rPr>
              <a:t>log4net.config.OFF</a:t>
            </a:r>
            <a:r>
              <a:rPr lang="de-CH" sz="2400" dirty="0" smtClean="0"/>
              <a:t>’ im </a:t>
            </a:r>
            <a:r>
              <a:rPr lang="de-CH" sz="2400" dirty="0" smtClean="0"/>
              <a:t>Download oder im Zip-Paket.</a:t>
            </a:r>
            <a:r>
              <a:rPr lang="de-CH" sz="2400" dirty="0" smtClean="0"/>
              <a:t/>
            </a:r>
            <a:br>
              <a:rPr lang="de-CH" sz="2400" dirty="0" smtClean="0"/>
            </a:br>
            <a:r>
              <a:rPr lang="de-CH" sz="2400" dirty="0" smtClean="0"/>
              <a:t>Benenne diese nach </a:t>
            </a:r>
            <a:r>
              <a:rPr lang="de-CH" sz="2400" dirty="0" smtClean="0">
                <a:solidFill>
                  <a:prstClr val="black"/>
                </a:solidFill>
              </a:rPr>
              <a:t>‘</a:t>
            </a:r>
            <a:r>
              <a:rPr lang="de-CH" sz="1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log4net.config</a:t>
            </a:r>
            <a:r>
              <a:rPr lang="de-CH" sz="2400" dirty="0" smtClean="0">
                <a:solidFill>
                  <a:prstClr val="black"/>
                </a:solidFill>
              </a:rPr>
              <a:t>’ um und starte das Programm.</a:t>
            </a:r>
            <a:br>
              <a:rPr lang="de-CH" sz="2400" dirty="0" smtClean="0">
                <a:solidFill>
                  <a:prstClr val="black"/>
                </a:solidFill>
              </a:rPr>
            </a:br>
            <a:r>
              <a:rPr lang="de-CH" sz="2400" dirty="0" smtClean="0">
                <a:solidFill>
                  <a:prstClr val="black"/>
                </a:solidFill>
              </a:rPr>
              <a:t>Suche </a:t>
            </a:r>
            <a:r>
              <a:rPr lang="de-CH" sz="2400" dirty="0" smtClean="0">
                <a:solidFill>
                  <a:prstClr val="black"/>
                </a:solidFill>
              </a:rPr>
              <a:t>die Datei ‘</a:t>
            </a:r>
            <a:r>
              <a:rPr lang="de-CH" sz="1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trace.log</a:t>
            </a:r>
            <a:r>
              <a:rPr lang="de-CH" sz="2400" dirty="0" smtClean="0">
                <a:solidFill>
                  <a:prstClr val="black"/>
                </a:solidFill>
              </a:rPr>
              <a:t>’ im Programm Verzeichnis und sende diese an </a:t>
            </a:r>
            <a:r>
              <a:rPr lang="de-CH" sz="2400" dirty="0" smtClean="0">
                <a:solidFill>
                  <a:prstClr val="black"/>
                </a:solidFill>
                <a:hlinkClick r:id="rId2"/>
              </a:rPr>
              <a:t>cassini@burri-web.org</a:t>
            </a:r>
            <a:r>
              <a:rPr lang="de-CH" sz="2400" dirty="0" smtClean="0">
                <a:solidFill>
                  <a:prstClr val="black"/>
                </a:solidFill>
              </a:rPr>
              <a:t> – zusammen mit einer Beschreibung des Problems und derjenigen des Computer Systems </a:t>
            </a:r>
            <a:br>
              <a:rPr lang="de-CH" sz="2400" dirty="0" smtClean="0">
                <a:solidFill>
                  <a:prstClr val="black"/>
                </a:solidFill>
              </a:rPr>
            </a:br>
            <a:r>
              <a:rPr lang="de-CH" sz="2400" dirty="0" smtClean="0">
                <a:solidFill>
                  <a:prstClr val="black"/>
                </a:solidFill>
              </a:rPr>
              <a:t>i.e. OS, CPU, Graphics </a:t>
            </a:r>
            <a:r>
              <a:rPr lang="de-CH" sz="2400" dirty="0" err="1" smtClean="0">
                <a:solidFill>
                  <a:prstClr val="black"/>
                </a:solidFill>
              </a:rPr>
              <a:t>card</a:t>
            </a:r>
            <a:r>
              <a:rPr lang="de-CH" sz="2400" dirty="0" smtClean="0">
                <a:solidFill>
                  <a:prstClr val="black"/>
                </a:solidFill>
              </a:rPr>
              <a:t>, Joystick(s) </a:t>
            </a:r>
            <a:br>
              <a:rPr lang="de-CH" sz="2400" dirty="0" smtClean="0">
                <a:solidFill>
                  <a:prstClr val="black"/>
                </a:solidFill>
              </a:rPr>
            </a:br>
            <a:endParaRPr lang="de-CH" sz="2400" dirty="0" smtClean="0"/>
          </a:p>
        </p:txBody>
      </p:sp>
    </p:spTree>
    <p:extLst>
      <p:ext uri="{BB962C8B-B14F-4D97-AF65-F5344CB8AC3E}">
        <p14:creationId xmlns:p14="http://schemas.microsoft.com/office/powerpoint/2010/main" val="93627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Seite 2 		Version Upgrade und Problembehandlung</a:t>
            </a:r>
          </a:p>
          <a:p>
            <a:r>
              <a:rPr lang="de-CH" sz="2400" dirty="0" smtClean="0"/>
              <a:t>Seite 3 		Inhalt (diese Seite…)</a:t>
            </a:r>
          </a:p>
          <a:p>
            <a:r>
              <a:rPr lang="de-CH" sz="2400" dirty="0" smtClean="0"/>
              <a:t>Seite 4..10 		All. User Interface </a:t>
            </a:r>
            <a:r>
              <a:rPr lang="de-CH" sz="2400" dirty="0" smtClean="0"/>
              <a:t>und </a:t>
            </a:r>
            <a:r>
              <a:rPr lang="de-CH" sz="2400" dirty="0" err="1" smtClean="0"/>
              <a:t>how</a:t>
            </a:r>
            <a:r>
              <a:rPr lang="de-CH" sz="2400" dirty="0" smtClean="0"/>
              <a:t> </a:t>
            </a:r>
            <a:r>
              <a:rPr lang="de-CH" sz="2400" dirty="0" err="1" smtClean="0"/>
              <a:t>to’s</a:t>
            </a:r>
            <a:endParaRPr lang="de-CH" sz="2400" dirty="0" smtClean="0"/>
          </a:p>
          <a:p>
            <a:r>
              <a:rPr lang="de-CH" sz="2400" dirty="0" smtClean="0"/>
              <a:t>Seite 11..14 	</a:t>
            </a:r>
            <a:r>
              <a:rPr lang="de-CH" sz="2400" dirty="0" smtClean="0">
                <a:solidFill>
                  <a:schemeClr val="accent6">
                    <a:lumMod val="75000"/>
                  </a:schemeClr>
                </a:solidFill>
              </a:rPr>
              <a:t>Neu in V 2.0</a:t>
            </a:r>
          </a:p>
          <a:p>
            <a:r>
              <a:rPr lang="de-CH" sz="2400" dirty="0" smtClean="0"/>
              <a:t>Seite 15	 	</a:t>
            </a:r>
            <a:r>
              <a:rPr lang="de-CH" sz="2400" dirty="0" smtClean="0">
                <a:solidFill>
                  <a:schemeClr val="accent3"/>
                </a:solidFill>
              </a:rPr>
              <a:t>Neu in V 2.1</a:t>
            </a:r>
          </a:p>
          <a:p>
            <a:r>
              <a:rPr lang="de-CH" sz="2400" dirty="0" smtClean="0"/>
              <a:t>Seite 16 		</a:t>
            </a:r>
            <a:r>
              <a:rPr lang="de-CH" sz="2400" dirty="0" smtClean="0">
                <a:solidFill>
                  <a:schemeClr val="accent4"/>
                </a:solidFill>
              </a:rPr>
              <a:t>Neu in V 2.2 </a:t>
            </a:r>
            <a:r>
              <a:rPr lang="de-CH" sz="2400" dirty="0" smtClean="0">
                <a:solidFill>
                  <a:schemeClr val="accent2"/>
                </a:solidFill>
              </a:rPr>
              <a:t>+ V2.5 Anpassungen</a:t>
            </a:r>
          </a:p>
          <a:p>
            <a:r>
              <a:rPr lang="de-CH" sz="2400" dirty="0" smtClean="0"/>
              <a:t>Seite 17 		</a:t>
            </a:r>
            <a:r>
              <a:rPr lang="de-CH" sz="2400" dirty="0" smtClean="0">
                <a:solidFill>
                  <a:srgbClr val="00B050"/>
                </a:solidFill>
              </a:rPr>
              <a:t>Neu in V 2.3 </a:t>
            </a:r>
            <a:r>
              <a:rPr lang="de-CH" sz="2400" dirty="0" smtClean="0">
                <a:solidFill>
                  <a:schemeClr val="accent5">
                    <a:lumMod val="75000"/>
                  </a:schemeClr>
                </a:solidFill>
              </a:rPr>
              <a:t>+ V2.4 Anpassungen</a:t>
            </a:r>
          </a:p>
          <a:p>
            <a:r>
              <a:rPr lang="de-CH" sz="2400" dirty="0" smtClean="0"/>
              <a:t>Seite 18 		</a:t>
            </a:r>
            <a:r>
              <a:rPr lang="de-CH" sz="2400" dirty="0" smtClean="0">
                <a:solidFill>
                  <a:schemeClr val="accent2"/>
                </a:solidFill>
              </a:rPr>
              <a:t>Neu in V 2.5</a:t>
            </a:r>
          </a:p>
          <a:p>
            <a:r>
              <a:rPr lang="de-CH" sz="2400" dirty="0" smtClean="0"/>
              <a:t>Letzte Seite 	Üblich Arbeitsschritte – zum Nachschlagen</a:t>
            </a:r>
          </a:p>
          <a:p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92480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Arbeitsschritte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sz="2400" dirty="0" smtClean="0"/>
              <a:t>Joystick(s) an den PC anschliessen</a:t>
            </a:r>
          </a:p>
          <a:p>
            <a:r>
              <a:rPr lang="de-CH" sz="2400" dirty="0" smtClean="0"/>
              <a:t>Entweder mit leerer Vorgabe oder mit einer existierenden </a:t>
            </a:r>
            <a:r>
              <a:rPr lang="de-CH" sz="2400" dirty="0" err="1" smtClean="0"/>
              <a:t>Map</a:t>
            </a:r>
            <a:r>
              <a:rPr lang="de-CH" sz="2400" dirty="0" smtClean="0"/>
              <a:t> beginnen</a:t>
            </a:r>
          </a:p>
          <a:p>
            <a:r>
              <a:rPr lang="de-CH" sz="2400" dirty="0" smtClean="0"/>
              <a:t>Zuweisungen neu </a:t>
            </a:r>
            <a:r>
              <a:rPr lang="de-CH" sz="2400" dirty="0" smtClean="0"/>
              <a:t>anlegen</a:t>
            </a:r>
            <a:r>
              <a:rPr lang="de-CH" sz="2400" dirty="0" smtClean="0"/>
              <a:t>, oder </a:t>
            </a:r>
            <a:r>
              <a:rPr lang="de-CH" sz="2400" dirty="0"/>
              <a:t>b</a:t>
            </a:r>
            <a:r>
              <a:rPr lang="de-CH" sz="2400" dirty="0" smtClean="0"/>
              <a:t>estehende </a:t>
            </a:r>
            <a:r>
              <a:rPr lang="de-CH" sz="2400" dirty="0" smtClean="0"/>
              <a:t>anpassen</a:t>
            </a:r>
          </a:p>
          <a:p>
            <a:r>
              <a:rPr lang="de-CH" sz="2400" dirty="0"/>
              <a:t>XML Datei unter neuem Namen </a:t>
            </a:r>
            <a:r>
              <a:rPr lang="de-CH" sz="2400" dirty="0" smtClean="0"/>
              <a:t>speichern</a:t>
            </a:r>
          </a:p>
          <a:p>
            <a:r>
              <a:rPr lang="de-CH" sz="2400" dirty="0" smtClean="0"/>
              <a:t>In SC benutzen: z.B. </a:t>
            </a:r>
            <a:r>
              <a:rPr lang="de-CH" sz="1500" dirty="0" err="1" smtClean="0"/>
              <a:t>pp_rebindkeys</a:t>
            </a:r>
            <a:r>
              <a:rPr lang="de-CH" sz="1500" dirty="0" smtClean="0"/>
              <a:t> C:\maps\layout_my_joystick</a:t>
            </a:r>
          </a:p>
          <a:p>
            <a:r>
              <a:rPr lang="de-CH" sz="2400" dirty="0" smtClean="0">
                <a:solidFill>
                  <a:schemeClr val="accent6">
                    <a:lumMod val="75000"/>
                  </a:schemeClr>
                </a:solidFill>
              </a:rPr>
              <a:t>V 2.0: Die </a:t>
            </a:r>
            <a:r>
              <a:rPr lang="de-CH" sz="2400" dirty="0" err="1" smtClean="0">
                <a:solidFill>
                  <a:schemeClr val="accent6">
                    <a:lumMod val="75000"/>
                  </a:schemeClr>
                </a:solidFill>
              </a:rPr>
              <a:t>Map</a:t>
            </a:r>
            <a:r>
              <a:rPr lang="de-CH" sz="2400" dirty="0" smtClean="0">
                <a:solidFill>
                  <a:schemeClr val="accent6">
                    <a:lumMod val="75000"/>
                  </a:schemeClr>
                </a:solidFill>
              </a:rPr>
              <a:t> kann auch direkt vom Spieleverzeichnis geladen oder </a:t>
            </a:r>
            <a:r>
              <a:rPr lang="de-CH" sz="2400" dirty="0" smtClean="0">
                <a:solidFill>
                  <a:schemeClr val="accent6">
                    <a:lumMod val="75000"/>
                  </a:schemeClr>
                </a:solidFill>
              </a:rPr>
              <a:t>darin </a:t>
            </a:r>
            <a:r>
              <a:rPr lang="de-CH" sz="2400" dirty="0" smtClean="0">
                <a:solidFill>
                  <a:schemeClr val="accent6">
                    <a:lumMod val="75000"/>
                  </a:schemeClr>
                </a:solidFill>
              </a:rPr>
              <a:t>gespeichert werden – beim nächsten Mal reicht dann </a:t>
            </a:r>
            <a:r>
              <a:rPr lang="de-CH" sz="1500" dirty="0" err="1" smtClean="0">
                <a:solidFill>
                  <a:schemeClr val="accent6">
                    <a:lumMod val="75000"/>
                  </a:schemeClr>
                </a:solidFill>
              </a:rPr>
              <a:t>pp_rebindkeys</a:t>
            </a:r>
            <a:r>
              <a:rPr lang="de-CH" sz="15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1500" dirty="0" err="1" smtClean="0">
                <a:solidFill>
                  <a:schemeClr val="accent6">
                    <a:lumMod val="75000"/>
                  </a:schemeClr>
                </a:solidFill>
              </a:rPr>
              <a:t>layout_my_joystick</a:t>
            </a:r>
            <a:endParaRPr lang="de-CH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CH" sz="1800" dirty="0" smtClean="0"/>
          </a:p>
          <a:p>
            <a:pPr marL="0" indent="0">
              <a:buNone/>
            </a:pPr>
            <a:r>
              <a:rPr lang="de-CH" sz="1800" dirty="0" smtClean="0"/>
              <a:t>Note: Die Standardbelegung ist diejenige vom AC «</a:t>
            </a:r>
            <a:r>
              <a:rPr lang="de-CH" sz="1800" dirty="0" err="1" smtClean="0"/>
              <a:t>default</a:t>
            </a:r>
            <a:r>
              <a:rPr lang="de-CH" sz="1800" dirty="0" smtClean="0"/>
              <a:t> </a:t>
            </a:r>
            <a:r>
              <a:rPr lang="de-CH" sz="1800" dirty="0" err="1" smtClean="0"/>
              <a:t>profile</a:t>
            </a:r>
            <a:r>
              <a:rPr lang="de-CH" sz="1800" dirty="0" smtClean="0"/>
              <a:t>» – Im Moment funktioniert da noch nicht alles, das Spiel ist ja in ständiger Entwicklung. Leider gibt’s noch keine komplette Beschreibung aller Funktionen  – Hilfe gibt’s in der Regel in den SC Foren.</a:t>
            </a:r>
          </a:p>
          <a:p>
            <a:pPr marL="0" indent="0">
              <a:buNone/>
            </a:pPr>
            <a:endParaRPr lang="de-CH" sz="1800" dirty="0" smtClean="0"/>
          </a:p>
          <a:p>
            <a:pPr marL="0" indent="0">
              <a:buNone/>
            </a:pPr>
            <a:r>
              <a:rPr lang="de-CH" sz="1800" dirty="0" smtClean="0"/>
              <a:t>Ich hatte Probleme mit der Zuweisung der Missiles – hier ein Tipp...</a:t>
            </a:r>
          </a:p>
          <a:p>
            <a:pPr marL="0" indent="0">
              <a:buNone/>
            </a:pPr>
            <a:r>
              <a:rPr lang="de-CH" sz="1800" dirty="0" smtClean="0"/>
              <a:t>Um die </a:t>
            </a:r>
            <a:r>
              <a:rPr lang="de-CH" sz="1800" dirty="0" err="1" smtClean="0"/>
              <a:t>Rakten</a:t>
            </a:r>
            <a:r>
              <a:rPr lang="de-CH" sz="1800" dirty="0" smtClean="0"/>
              <a:t> zuzuweisen müssen folgende zwei Kommandos auf den gleichen Knopf gelegt werden: </a:t>
            </a:r>
          </a:p>
          <a:p>
            <a:r>
              <a:rPr lang="de-CH" sz="1400" i="1" dirty="0" err="1" smtClean="0"/>
              <a:t>v_target_missile_lock_selected</a:t>
            </a:r>
            <a:r>
              <a:rPr lang="de-CH" sz="1400" i="1" dirty="0" smtClean="0"/>
              <a:t> </a:t>
            </a:r>
          </a:p>
          <a:p>
            <a:r>
              <a:rPr lang="de-CH" sz="1400" i="1" dirty="0" err="1" smtClean="0"/>
              <a:t>v_weapon_launch_missile</a:t>
            </a:r>
            <a:endParaRPr lang="de-CH" sz="1400" i="1" dirty="0" smtClean="0"/>
          </a:p>
          <a:p>
            <a:pPr marL="0" indent="0">
              <a:buNone/>
            </a:pPr>
            <a:endParaRPr lang="de-CH" sz="1800" dirty="0" smtClean="0"/>
          </a:p>
          <a:p>
            <a:pPr marL="0" indent="0">
              <a:buNone/>
            </a:pPr>
            <a:r>
              <a:rPr lang="de-CH" sz="1800" dirty="0" smtClean="0"/>
              <a:t>BTW: In der Spielekonsole funktioniert auch Strg-V (Einfügen), praktisch für </a:t>
            </a:r>
            <a:br>
              <a:rPr lang="de-CH" sz="1800" dirty="0" smtClean="0"/>
            </a:br>
            <a:r>
              <a:rPr lang="de-CH" sz="1800" dirty="0" smtClean="0"/>
              <a:t> “</a:t>
            </a:r>
            <a:r>
              <a:rPr lang="de-CH" sz="1800" dirty="0" err="1" smtClean="0"/>
              <a:t>pp_rebindkeys</a:t>
            </a:r>
            <a:r>
              <a:rPr lang="de-CH" sz="1800" dirty="0" smtClean="0"/>
              <a:t> C:\maps\layout_my_joystick” (einfach aus dem Notepad oder </a:t>
            </a:r>
            <a:r>
              <a:rPr lang="de-CH" sz="1800" dirty="0" err="1" smtClean="0"/>
              <a:t>SCJMapper</a:t>
            </a:r>
            <a:r>
              <a:rPr lang="de-CH" sz="1800" dirty="0" smtClean="0"/>
              <a:t> kopieren und einfügen)</a:t>
            </a: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15059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32" y="1135397"/>
            <a:ext cx="6184231" cy="556580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Die Benutzerschnittstelle …</a:t>
            </a:r>
            <a:endParaRPr lang="de-CH" sz="2400" dirty="0"/>
          </a:p>
        </p:txBody>
      </p:sp>
      <p:sp>
        <p:nvSpPr>
          <p:cNvPr id="6" name="Legende mit Linie 2 5"/>
          <p:cNvSpPr/>
          <p:nvPr/>
        </p:nvSpPr>
        <p:spPr>
          <a:xfrm>
            <a:off x="251520" y="591679"/>
            <a:ext cx="1656184" cy="360040"/>
          </a:xfrm>
          <a:prstGeom prst="borderCallout2">
            <a:avLst>
              <a:gd name="adj1" fmla="val 113989"/>
              <a:gd name="adj2" fmla="val 50511"/>
              <a:gd name="adj3" fmla="val 269380"/>
              <a:gd name="adj4" fmla="val 50531"/>
              <a:gd name="adj5" fmla="val 523533"/>
              <a:gd name="adj6" fmla="val 10589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100" dirty="0" smtClean="0"/>
              <a:t>Aktionsbaum und </a:t>
            </a:r>
            <a:r>
              <a:rPr lang="de-CH" sz="1100" dirty="0" err="1" smtClean="0"/>
              <a:t>Mappings</a:t>
            </a:r>
            <a:r>
              <a:rPr lang="de-CH" sz="1100" dirty="0" smtClean="0"/>
              <a:t> (Zuweisungen)</a:t>
            </a:r>
            <a:endParaRPr lang="de-CH" sz="1100" dirty="0"/>
          </a:p>
        </p:txBody>
      </p:sp>
      <p:sp>
        <p:nvSpPr>
          <p:cNvPr id="7" name="Legende mit Linie 2 6"/>
          <p:cNvSpPr/>
          <p:nvPr/>
        </p:nvSpPr>
        <p:spPr>
          <a:xfrm>
            <a:off x="6660232" y="591679"/>
            <a:ext cx="1656184" cy="360040"/>
          </a:xfrm>
          <a:prstGeom prst="borderCallout2">
            <a:avLst>
              <a:gd name="adj1" fmla="val 113989"/>
              <a:gd name="adj2" fmla="val 50511"/>
              <a:gd name="adj3" fmla="val 269380"/>
              <a:gd name="adj4" fmla="val 50531"/>
              <a:gd name="adj5" fmla="val 561963"/>
              <a:gd name="adj6" fmla="val 236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100" dirty="0" smtClean="0"/>
              <a:t>XML </a:t>
            </a:r>
            <a:r>
              <a:rPr lang="de-CH" sz="1100" dirty="0" smtClean="0"/>
              <a:t>Darstellung der </a:t>
            </a:r>
            <a:r>
              <a:rPr lang="de-CH" sz="1100" dirty="0" err="1" smtClean="0"/>
              <a:t>Map</a:t>
            </a:r>
            <a:endParaRPr lang="de-CH" sz="1100" dirty="0"/>
          </a:p>
        </p:txBody>
      </p:sp>
      <p:sp>
        <p:nvSpPr>
          <p:cNvPr id="9" name="Legende mit Linie 2 8"/>
          <p:cNvSpPr/>
          <p:nvPr/>
        </p:nvSpPr>
        <p:spPr>
          <a:xfrm>
            <a:off x="5220072" y="2852936"/>
            <a:ext cx="1656184" cy="360040"/>
          </a:xfrm>
          <a:prstGeom prst="borderCallout2">
            <a:avLst>
              <a:gd name="adj1" fmla="val 18750"/>
              <a:gd name="adj2" fmla="val -2884"/>
              <a:gd name="adj3" fmla="val 17079"/>
              <a:gd name="adj4" fmla="val -13761"/>
              <a:gd name="adj5" fmla="val -12815"/>
              <a:gd name="adj6" fmla="val -3613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100" dirty="0" smtClean="0"/>
              <a:t>Joystick Eigenschaften</a:t>
            </a:r>
          </a:p>
          <a:p>
            <a:r>
              <a:rPr lang="de-CH" sz="800" dirty="0" smtClean="0"/>
              <a:t>(grau wenn nicht unterstützt)</a:t>
            </a:r>
            <a:endParaRPr lang="de-CH" sz="800" dirty="0"/>
          </a:p>
        </p:txBody>
      </p:sp>
      <p:sp>
        <p:nvSpPr>
          <p:cNvPr id="10" name="Legende mit Linie 2 9"/>
          <p:cNvSpPr/>
          <p:nvPr/>
        </p:nvSpPr>
        <p:spPr>
          <a:xfrm>
            <a:off x="5292080" y="3492505"/>
            <a:ext cx="1656184" cy="286732"/>
          </a:xfrm>
          <a:prstGeom prst="borderCallout2">
            <a:avLst>
              <a:gd name="adj1" fmla="val 18750"/>
              <a:gd name="adj2" fmla="val -2884"/>
              <a:gd name="adj3" fmla="val 17079"/>
              <a:gd name="adj4" fmla="val -13761"/>
              <a:gd name="adj5" fmla="val 34748"/>
              <a:gd name="adj6" fmla="val -5029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100" dirty="0" smtClean="0"/>
              <a:t>Joystick Gerätefeld</a:t>
            </a:r>
          </a:p>
        </p:txBody>
      </p:sp>
      <p:sp>
        <p:nvSpPr>
          <p:cNvPr id="11" name="Legende mit Linie 2 10"/>
          <p:cNvSpPr/>
          <p:nvPr/>
        </p:nvSpPr>
        <p:spPr>
          <a:xfrm>
            <a:off x="5292080" y="3835439"/>
            <a:ext cx="1656184" cy="352510"/>
          </a:xfrm>
          <a:prstGeom prst="borderCallout2">
            <a:avLst>
              <a:gd name="adj1" fmla="val 18750"/>
              <a:gd name="adj2" fmla="val -2884"/>
              <a:gd name="adj3" fmla="val 17079"/>
              <a:gd name="adj4" fmla="val -13761"/>
              <a:gd name="adj5" fmla="val 111746"/>
              <a:gd name="adj6" fmla="val -4557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100" dirty="0" smtClean="0"/>
              <a:t>Ausgewählte Aktion und Befehl</a:t>
            </a:r>
            <a:endParaRPr lang="de-CH" sz="800" dirty="0"/>
          </a:p>
        </p:txBody>
      </p:sp>
      <p:sp>
        <p:nvSpPr>
          <p:cNvPr id="12" name="Legende mit Linie 2 11"/>
          <p:cNvSpPr/>
          <p:nvPr/>
        </p:nvSpPr>
        <p:spPr>
          <a:xfrm>
            <a:off x="5508104" y="4199693"/>
            <a:ext cx="1656184" cy="360040"/>
          </a:xfrm>
          <a:prstGeom prst="borderCallout2">
            <a:avLst>
              <a:gd name="adj1" fmla="val 18750"/>
              <a:gd name="adj2" fmla="val -2884"/>
              <a:gd name="adj3" fmla="val 110647"/>
              <a:gd name="adj4" fmla="val -23932"/>
              <a:gd name="adj5" fmla="val 109157"/>
              <a:gd name="adj6" fmla="val -12258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100" dirty="0" smtClean="0"/>
              <a:t>Bedienung </a:t>
            </a:r>
            <a:r>
              <a:rPr lang="de-CH" sz="1100" dirty="0" smtClean="0"/>
              <a:t>der Zuweisung</a:t>
            </a:r>
            <a:endParaRPr lang="de-CH" sz="800" dirty="0"/>
          </a:p>
        </p:txBody>
      </p:sp>
      <p:sp>
        <p:nvSpPr>
          <p:cNvPr id="15" name="Legende mit Linie 2 14"/>
          <p:cNvSpPr/>
          <p:nvPr/>
        </p:nvSpPr>
        <p:spPr>
          <a:xfrm>
            <a:off x="5639421" y="4923987"/>
            <a:ext cx="1656184" cy="360040"/>
          </a:xfrm>
          <a:prstGeom prst="borderCallout2">
            <a:avLst>
              <a:gd name="adj1" fmla="val 18750"/>
              <a:gd name="adj2" fmla="val -2884"/>
              <a:gd name="adj3" fmla="val 38800"/>
              <a:gd name="adj4" fmla="val -16667"/>
              <a:gd name="adj5" fmla="val 37310"/>
              <a:gd name="adj6" fmla="val -1313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100" dirty="0" smtClean="0"/>
              <a:t>Bedienung XML Bereich</a:t>
            </a:r>
            <a:endParaRPr lang="de-CH" sz="800" dirty="0"/>
          </a:p>
        </p:txBody>
      </p:sp>
      <p:sp>
        <p:nvSpPr>
          <p:cNvPr id="16" name="Legende mit Linie 2 15"/>
          <p:cNvSpPr/>
          <p:nvPr/>
        </p:nvSpPr>
        <p:spPr>
          <a:xfrm>
            <a:off x="7684409" y="5588760"/>
            <a:ext cx="1359783" cy="360040"/>
          </a:xfrm>
          <a:prstGeom prst="borderCallout2">
            <a:avLst>
              <a:gd name="adj1" fmla="val 74624"/>
              <a:gd name="adj2" fmla="val -3252"/>
              <a:gd name="adj3" fmla="val 213082"/>
              <a:gd name="adj4" fmla="val -14456"/>
              <a:gd name="adj5" fmla="val 211548"/>
              <a:gd name="adj6" fmla="val -9405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100" dirty="0" smtClean="0"/>
              <a:t>V2: Speichern ins Spieleverzeichnis</a:t>
            </a:r>
            <a:endParaRPr lang="de-CH" sz="800" dirty="0"/>
          </a:p>
        </p:txBody>
      </p:sp>
      <p:sp>
        <p:nvSpPr>
          <p:cNvPr id="17" name="Legende mit Linie 2 16"/>
          <p:cNvSpPr/>
          <p:nvPr/>
        </p:nvSpPr>
        <p:spPr>
          <a:xfrm>
            <a:off x="1503349" y="4603078"/>
            <a:ext cx="1656184" cy="360040"/>
          </a:xfrm>
          <a:prstGeom prst="borderCallout2">
            <a:avLst>
              <a:gd name="adj1" fmla="val 42143"/>
              <a:gd name="adj2" fmla="val 102816"/>
              <a:gd name="adj3" fmla="val 175811"/>
              <a:gd name="adj4" fmla="val 115549"/>
              <a:gd name="adj5" fmla="val 174321"/>
              <a:gd name="adj6" fmla="val 15383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100" dirty="0" smtClean="0"/>
              <a:t>Zuweisungsliste erstellen</a:t>
            </a:r>
            <a:endParaRPr lang="de-CH" sz="800" dirty="0"/>
          </a:p>
        </p:txBody>
      </p:sp>
      <p:sp>
        <p:nvSpPr>
          <p:cNvPr id="18" name="Legende mit Linie 2 17"/>
          <p:cNvSpPr/>
          <p:nvPr/>
        </p:nvSpPr>
        <p:spPr>
          <a:xfrm>
            <a:off x="1503349" y="5145820"/>
            <a:ext cx="1656184" cy="360040"/>
          </a:xfrm>
          <a:prstGeom prst="borderCallout2">
            <a:avLst>
              <a:gd name="adj1" fmla="val 38801"/>
              <a:gd name="adj2" fmla="val 102453"/>
              <a:gd name="adj3" fmla="val 83334"/>
              <a:gd name="adj4" fmla="val 111219"/>
              <a:gd name="adj5" fmla="val 93295"/>
              <a:gd name="adj6" fmla="val 13361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100" dirty="0" smtClean="0"/>
              <a:t>V2: Aktionsbaum filtern</a:t>
            </a:r>
            <a:endParaRPr lang="de-CH" sz="800" dirty="0"/>
          </a:p>
        </p:txBody>
      </p:sp>
      <p:sp>
        <p:nvSpPr>
          <p:cNvPr id="19" name="Legende mit Linie 2 18"/>
          <p:cNvSpPr/>
          <p:nvPr/>
        </p:nvSpPr>
        <p:spPr>
          <a:xfrm>
            <a:off x="4203232" y="5605126"/>
            <a:ext cx="1436189" cy="360040"/>
          </a:xfrm>
          <a:prstGeom prst="borderCallout2">
            <a:avLst>
              <a:gd name="adj1" fmla="val 84649"/>
              <a:gd name="adj2" fmla="val 101885"/>
              <a:gd name="adj3" fmla="val 284908"/>
              <a:gd name="adj4" fmla="val 71274"/>
              <a:gd name="adj5" fmla="val 285044"/>
              <a:gd name="adj6" fmla="val 1927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100" dirty="0" smtClean="0"/>
              <a:t>V2: Laden vom Spieleverzeichnis</a:t>
            </a:r>
            <a:endParaRPr lang="de-CH" sz="800" dirty="0"/>
          </a:p>
        </p:txBody>
      </p:sp>
      <p:sp>
        <p:nvSpPr>
          <p:cNvPr id="20" name="Legende mit Linie 2 19"/>
          <p:cNvSpPr/>
          <p:nvPr/>
        </p:nvSpPr>
        <p:spPr>
          <a:xfrm>
            <a:off x="115873" y="6122133"/>
            <a:ext cx="1359783" cy="360040"/>
          </a:xfrm>
          <a:prstGeom prst="borderCallout2">
            <a:avLst>
              <a:gd name="adj1" fmla="val 88169"/>
              <a:gd name="adj2" fmla="val 102100"/>
              <a:gd name="adj3" fmla="val 143663"/>
              <a:gd name="adj4" fmla="val 139313"/>
              <a:gd name="adj5" fmla="val 138743"/>
              <a:gd name="adj6" fmla="val 28117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100" dirty="0" smtClean="0"/>
              <a:t>V2: </a:t>
            </a:r>
            <a:r>
              <a:rPr lang="de-CH" sz="1100" dirty="0" err="1" smtClean="0"/>
              <a:t>Reset</a:t>
            </a:r>
            <a:r>
              <a:rPr lang="de-CH" sz="1100" dirty="0" smtClean="0"/>
              <a:t> mit Optionen</a:t>
            </a:r>
            <a:endParaRPr lang="de-CH" sz="800" dirty="0"/>
          </a:p>
        </p:txBody>
      </p:sp>
      <p:sp>
        <p:nvSpPr>
          <p:cNvPr id="8" name="Legende mit Linie 2 7"/>
          <p:cNvSpPr/>
          <p:nvPr/>
        </p:nvSpPr>
        <p:spPr>
          <a:xfrm>
            <a:off x="4391980" y="1124744"/>
            <a:ext cx="1656184" cy="360040"/>
          </a:xfrm>
          <a:prstGeom prst="borderCallout2">
            <a:avLst>
              <a:gd name="adj1" fmla="val 113989"/>
              <a:gd name="adj2" fmla="val 50511"/>
              <a:gd name="adj3" fmla="val 149078"/>
              <a:gd name="adj4" fmla="val 50531"/>
              <a:gd name="adj5" fmla="val 192702"/>
              <a:gd name="adj6" fmla="val 382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100" dirty="0" smtClean="0"/>
              <a:t>Gefundene Joysticks</a:t>
            </a:r>
          </a:p>
          <a:p>
            <a:r>
              <a:rPr lang="de-CH" sz="800" dirty="0" smtClean="0"/>
              <a:t>(bis zu 8 werden angezeigt)</a:t>
            </a:r>
            <a:endParaRPr lang="de-CH" sz="800" dirty="0"/>
          </a:p>
        </p:txBody>
      </p:sp>
      <p:sp>
        <p:nvSpPr>
          <p:cNvPr id="22" name="Legende mit Linie 2 21"/>
          <p:cNvSpPr/>
          <p:nvPr/>
        </p:nvSpPr>
        <p:spPr>
          <a:xfrm>
            <a:off x="7750475" y="6236496"/>
            <a:ext cx="1359783" cy="360040"/>
          </a:xfrm>
          <a:prstGeom prst="borderCallout2">
            <a:avLst>
              <a:gd name="adj1" fmla="val 74624"/>
              <a:gd name="adj2" fmla="val -3252"/>
              <a:gd name="adj3" fmla="val 99463"/>
              <a:gd name="adj4" fmla="val -6050"/>
              <a:gd name="adj5" fmla="val 102941"/>
              <a:gd name="adj6" fmla="val -161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100" dirty="0" smtClean="0"/>
              <a:t>V2: Fenstergrösse anpassen</a:t>
            </a:r>
            <a:endParaRPr lang="de-CH" sz="800" dirty="0"/>
          </a:p>
        </p:txBody>
      </p:sp>
      <p:sp>
        <p:nvSpPr>
          <p:cNvPr id="23" name="Legende mit Linie 2 22"/>
          <p:cNvSpPr/>
          <p:nvPr/>
        </p:nvSpPr>
        <p:spPr>
          <a:xfrm>
            <a:off x="115873" y="5337354"/>
            <a:ext cx="1359783" cy="360040"/>
          </a:xfrm>
          <a:prstGeom prst="borderCallout2">
            <a:avLst>
              <a:gd name="adj1" fmla="val 88169"/>
              <a:gd name="adj2" fmla="val 102100"/>
              <a:gd name="adj3" fmla="val 85183"/>
              <a:gd name="adj4" fmla="val 141083"/>
              <a:gd name="adj5" fmla="val 105326"/>
              <a:gd name="adj6" fmla="val 24180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100" dirty="0" smtClean="0"/>
              <a:t>V2.1: Leere Zuweisungen</a:t>
            </a:r>
            <a:endParaRPr lang="de-CH" sz="800" dirty="0"/>
          </a:p>
        </p:txBody>
      </p:sp>
      <p:sp>
        <p:nvSpPr>
          <p:cNvPr id="24" name="Legende mit Linie 2 23"/>
          <p:cNvSpPr/>
          <p:nvPr/>
        </p:nvSpPr>
        <p:spPr>
          <a:xfrm>
            <a:off x="115873" y="5734057"/>
            <a:ext cx="1359783" cy="360040"/>
          </a:xfrm>
          <a:prstGeom prst="borderCallout2">
            <a:avLst>
              <a:gd name="adj1" fmla="val 88169"/>
              <a:gd name="adj2" fmla="val 102100"/>
              <a:gd name="adj3" fmla="val 85183"/>
              <a:gd name="adj4" fmla="val 141083"/>
              <a:gd name="adj5" fmla="val 105326"/>
              <a:gd name="adj6" fmla="val 241804"/>
            </a:avLst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sz="1100" dirty="0" smtClean="0"/>
              <a:t>V2.3, 2.4: </a:t>
            </a:r>
            <a:r>
              <a:rPr lang="de-CH" sz="1100" dirty="0" err="1" smtClean="0"/>
              <a:t>Js</a:t>
            </a:r>
            <a:r>
              <a:rPr lang="de-CH" sz="1100" dirty="0" smtClean="0"/>
              <a:t> Umbenennen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163115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32" y="1135397"/>
            <a:ext cx="6184231" cy="556580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Der Joystick Bereich…</a:t>
            </a:r>
            <a:endParaRPr lang="de-CH" dirty="0"/>
          </a:p>
        </p:txBody>
      </p:sp>
      <p:sp>
        <p:nvSpPr>
          <p:cNvPr id="17" name="Rechteck 16"/>
          <p:cNvSpPr/>
          <p:nvPr/>
        </p:nvSpPr>
        <p:spPr>
          <a:xfrm>
            <a:off x="3275856" y="1772816"/>
            <a:ext cx="1984909" cy="223224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Rechteck 17"/>
          <p:cNvSpPr/>
          <p:nvPr/>
        </p:nvSpPr>
        <p:spPr>
          <a:xfrm>
            <a:off x="304721" y="4077073"/>
            <a:ext cx="8227719" cy="2625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1200" dirty="0" smtClean="0"/>
              <a:t>Dieser Bereich stellt die gefundenen Joysticks (Controller) und deren Nummer 1..8 gem. PC Liste dar – die Nummer gibt auch die initiale </a:t>
            </a:r>
            <a:r>
              <a:rPr lang="de-CH" sz="1200" dirty="0" err="1" smtClean="0"/>
              <a:t>jsN</a:t>
            </a:r>
            <a:r>
              <a:rPr lang="de-CH" sz="1200" dirty="0" smtClean="0"/>
              <a:t> Nummerierung vor (wird benutzt um den Aktionen Name zu geben).</a:t>
            </a:r>
          </a:p>
          <a:p>
            <a:r>
              <a:rPr lang="de-CH" sz="1200" dirty="0" smtClean="0"/>
              <a:t>Die Inhalte sind Funktionen welche das Gerät unterstützt – grau wenn die Funktion nicht unterstütz ist.</a:t>
            </a:r>
          </a:p>
          <a:p>
            <a:endParaRPr lang="de-CH" sz="1200" dirty="0" smtClean="0"/>
          </a:p>
          <a:p>
            <a:r>
              <a:rPr lang="de-CH" sz="1200" dirty="0" smtClean="0">
                <a:solidFill>
                  <a:schemeClr val="accent5">
                    <a:lumMod val="75000"/>
                  </a:schemeClr>
                </a:solidFill>
              </a:rPr>
              <a:t>V 2.4: Die aktuelle </a:t>
            </a:r>
            <a:r>
              <a:rPr lang="de-CH" sz="1200" dirty="0" err="1" smtClean="0">
                <a:solidFill>
                  <a:schemeClr val="accent5">
                    <a:lumMod val="75000"/>
                  </a:schemeClr>
                </a:solidFill>
              </a:rPr>
              <a:t>Js</a:t>
            </a:r>
            <a:r>
              <a:rPr lang="de-CH" sz="1200" dirty="0" smtClean="0">
                <a:solidFill>
                  <a:schemeClr val="accent5">
                    <a:lumMod val="75000"/>
                  </a:schemeClr>
                </a:solidFill>
              </a:rPr>
              <a:t> Zuweisung wird angezeigt - oder ‘not </a:t>
            </a:r>
            <a:r>
              <a:rPr lang="de-CH" sz="1200" dirty="0" err="1" smtClean="0">
                <a:solidFill>
                  <a:schemeClr val="accent5">
                    <a:lumMod val="75000"/>
                  </a:schemeClr>
                </a:solidFill>
              </a:rPr>
              <a:t>assigned</a:t>
            </a:r>
            <a:r>
              <a:rPr lang="de-CH" sz="1200" dirty="0" smtClean="0">
                <a:solidFill>
                  <a:schemeClr val="accent5">
                    <a:lumMod val="75000"/>
                  </a:schemeClr>
                </a:solidFill>
              </a:rPr>
              <a:t>’ – siehe Seite 17</a:t>
            </a:r>
          </a:p>
          <a:p>
            <a:r>
              <a:rPr lang="de-CH" sz="1200" dirty="0" smtClean="0">
                <a:solidFill>
                  <a:srgbClr val="00B050"/>
                </a:solidFill>
              </a:rPr>
              <a:t>Um die Spielezuweisung zu ändern geht man ins ‘</a:t>
            </a:r>
            <a:r>
              <a:rPr lang="de-CH" sz="1200" b="1" dirty="0" err="1" smtClean="0">
                <a:solidFill>
                  <a:srgbClr val="00B050"/>
                </a:solidFill>
              </a:rPr>
              <a:t>Js</a:t>
            </a:r>
            <a:r>
              <a:rPr lang="de-CH" sz="1200" b="1" dirty="0" smtClean="0">
                <a:solidFill>
                  <a:srgbClr val="00B050"/>
                </a:solidFill>
              </a:rPr>
              <a:t> </a:t>
            </a:r>
            <a:r>
              <a:rPr lang="de-CH" sz="1200" b="1" dirty="0" err="1" smtClean="0">
                <a:solidFill>
                  <a:srgbClr val="00B050"/>
                </a:solidFill>
              </a:rPr>
              <a:t>Reassign</a:t>
            </a:r>
            <a:r>
              <a:rPr lang="de-CH" sz="1200" dirty="0" smtClean="0">
                <a:solidFill>
                  <a:srgbClr val="00B050"/>
                </a:solidFill>
              </a:rPr>
              <a:t>’ Fenster – durch drücken </a:t>
            </a:r>
            <a:r>
              <a:rPr lang="de-CH" sz="1200" dirty="0" smtClean="0">
                <a:solidFill>
                  <a:srgbClr val="00B050"/>
                </a:solidFill>
              </a:rPr>
              <a:t>der </a:t>
            </a:r>
            <a:r>
              <a:rPr lang="de-CH" sz="1200" dirty="0" err="1" smtClean="0">
                <a:solidFill>
                  <a:srgbClr val="00B050"/>
                </a:solidFill>
              </a:rPr>
              <a:t>entspr</a:t>
            </a:r>
            <a:r>
              <a:rPr lang="de-CH" sz="1200" dirty="0" smtClean="0">
                <a:solidFill>
                  <a:srgbClr val="00B050"/>
                </a:solidFill>
              </a:rPr>
              <a:t>. </a:t>
            </a:r>
            <a:r>
              <a:rPr lang="de-CH" sz="1200" dirty="0" smtClean="0">
                <a:solidFill>
                  <a:srgbClr val="00B050"/>
                </a:solidFill>
              </a:rPr>
              <a:t>Taste.</a:t>
            </a:r>
            <a:endParaRPr lang="de-CH" sz="1200" dirty="0" smtClean="0">
              <a:solidFill>
                <a:srgbClr val="00B050"/>
              </a:solidFill>
            </a:endParaRPr>
          </a:p>
          <a:p>
            <a:endParaRPr lang="de-CH" sz="1200" dirty="0" smtClean="0"/>
          </a:p>
          <a:p>
            <a:r>
              <a:rPr lang="de-CH" sz="1200" dirty="0" smtClean="0">
                <a:solidFill>
                  <a:srgbClr val="FF0000"/>
                </a:solidFill>
              </a:rPr>
              <a:t>Empfehlung: Mal einfach einen </a:t>
            </a:r>
            <a:r>
              <a:rPr lang="de-CH" sz="1200" dirty="0" smtClean="0">
                <a:solidFill>
                  <a:srgbClr val="FF0000"/>
                </a:solidFill>
              </a:rPr>
              <a:t>Joystick </a:t>
            </a:r>
            <a:r>
              <a:rPr lang="de-CH" sz="1200" dirty="0" smtClean="0">
                <a:solidFill>
                  <a:srgbClr val="FF0000"/>
                </a:solidFill>
              </a:rPr>
              <a:t>Knopf drücken oder eine Achse bewegen um zu sehen was passiert uns wie sich das alles ändert…</a:t>
            </a:r>
            <a:endParaRPr lang="de-CH" sz="1200" dirty="0">
              <a:solidFill>
                <a:srgbClr val="FF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317742" y="1340768"/>
            <a:ext cx="3214698" cy="27363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de-CH" sz="1200" dirty="0" smtClean="0"/>
              <a:t>Hier habe ich z.B. den Knopf 8 am Cyborg </a:t>
            </a:r>
            <a:r>
              <a:rPr lang="de-CH" sz="1200" dirty="0" err="1" smtClean="0"/>
              <a:t>Evo</a:t>
            </a:r>
            <a:r>
              <a:rPr lang="de-CH" sz="1200" dirty="0" smtClean="0"/>
              <a:t> Joystick gedrückt</a:t>
            </a:r>
          </a:p>
          <a:p>
            <a:pPr algn="ctr"/>
            <a:endParaRPr lang="de-CH" sz="12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489647"/>
            <a:ext cx="2160240" cy="176746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07504" y="89972"/>
            <a:ext cx="286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rgbClr val="00B050"/>
                </a:solidFill>
              </a:rPr>
              <a:t>Hier gibt’s V2.3 Änderungen</a:t>
            </a:r>
            <a:endParaRPr lang="de-CH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4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7" y="1124743"/>
            <a:ext cx="6197377" cy="557763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Der Aktionsbaum …</a:t>
            </a:r>
            <a:endParaRPr lang="de-CH" dirty="0"/>
          </a:p>
        </p:txBody>
      </p:sp>
      <p:sp>
        <p:nvSpPr>
          <p:cNvPr id="17" name="Rechteck 16"/>
          <p:cNvSpPr/>
          <p:nvPr/>
        </p:nvSpPr>
        <p:spPr>
          <a:xfrm>
            <a:off x="1475656" y="1772816"/>
            <a:ext cx="1764196" cy="4685726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Rechteck 17"/>
          <p:cNvSpPr/>
          <p:nvPr/>
        </p:nvSpPr>
        <p:spPr>
          <a:xfrm>
            <a:off x="3316625" y="1326265"/>
            <a:ext cx="5338935" cy="53761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1400" dirty="0" smtClean="0"/>
              <a:t>Der Baum wird aus den aktuellen Aktionen aus dem Spielverzeichnis erstellt. Die sind nach Themen </a:t>
            </a:r>
            <a:r>
              <a:rPr lang="de-CH" sz="1400" dirty="0"/>
              <a:t>- ‘</a:t>
            </a:r>
            <a:r>
              <a:rPr lang="de-CH" sz="1400" dirty="0" err="1"/>
              <a:t>actionmaps</a:t>
            </a:r>
            <a:r>
              <a:rPr lang="de-CH" sz="1400" dirty="0"/>
              <a:t>’ </a:t>
            </a:r>
            <a:r>
              <a:rPr lang="de-CH" sz="1400" dirty="0" smtClean="0"/>
              <a:t>- gruppiert z.B. ‘</a:t>
            </a:r>
            <a:r>
              <a:rPr lang="de-CH" sz="1400" i="1" dirty="0" err="1" smtClean="0"/>
              <a:t>spaceship_movement</a:t>
            </a:r>
            <a:r>
              <a:rPr lang="de-CH" sz="1400" dirty="0" smtClean="0"/>
              <a:t>. </a:t>
            </a:r>
          </a:p>
          <a:p>
            <a:r>
              <a:rPr lang="de-CH" sz="1400" dirty="0" smtClean="0"/>
              <a:t>Jede Aktion kann eine Joystick, Tastatur oder Gamepad Aktion sein, das ganze ist im SC «</a:t>
            </a:r>
            <a:r>
              <a:rPr lang="de-CH" sz="1400" dirty="0" err="1" smtClean="0"/>
              <a:t>default</a:t>
            </a:r>
            <a:r>
              <a:rPr lang="de-CH" sz="1400" dirty="0" smtClean="0"/>
              <a:t> </a:t>
            </a:r>
            <a:r>
              <a:rPr lang="de-CH" sz="1400" dirty="0" err="1" smtClean="0"/>
              <a:t>profile</a:t>
            </a:r>
            <a:r>
              <a:rPr lang="de-CH" sz="1400" dirty="0" smtClean="0"/>
              <a:t>» so vorgegeben.</a:t>
            </a:r>
          </a:p>
          <a:p>
            <a:endParaRPr lang="de-CH" sz="1400" dirty="0" smtClean="0"/>
          </a:p>
          <a:p>
            <a:r>
              <a:rPr lang="de-CH" sz="1400" dirty="0" smtClean="0"/>
              <a:t>Durch ‘neuzuweisen’ oder eben «</a:t>
            </a:r>
            <a:r>
              <a:rPr lang="de-CH" sz="1400" dirty="0" err="1" smtClean="0"/>
              <a:t>mapping</a:t>
            </a:r>
            <a:r>
              <a:rPr lang="de-CH" sz="1400" dirty="0" smtClean="0"/>
              <a:t>» kann man den Standardbefehl für eine Aktion ändern oder löschen. Man ersetzt hier die Vorgabe d.h. </a:t>
            </a:r>
            <a:r>
              <a:rPr lang="de-CH" sz="1400" dirty="0" smtClean="0">
                <a:solidFill>
                  <a:srgbClr val="FF0000"/>
                </a:solidFill>
              </a:rPr>
              <a:t>Wenn man Tastaturaktionen belegt, dann sind diese dann nicht mehr verfügbar wenn man die </a:t>
            </a:r>
            <a:r>
              <a:rPr lang="de-CH" sz="1400" dirty="0" err="1" smtClean="0">
                <a:solidFill>
                  <a:srgbClr val="FF0000"/>
                </a:solidFill>
              </a:rPr>
              <a:t>Map</a:t>
            </a:r>
            <a:r>
              <a:rPr lang="de-CH" sz="1400" dirty="0" smtClean="0">
                <a:solidFill>
                  <a:srgbClr val="FF0000"/>
                </a:solidFill>
              </a:rPr>
              <a:t> im Spiel benutzt! </a:t>
            </a:r>
          </a:p>
          <a:p>
            <a:r>
              <a:rPr lang="de-CH" sz="1400" dirty="0" smtClean="0">
                <a:solidFill>
                  <a:schemeClr val="tx1"/>
                </a:solidFill>
              </a:rPr>
              <a:t>Nicht so schlimm! Diese eigene Zuweisung ist nur solange gültig wie das Spiel läuft, </a:t>
            </a:r>
            <a:r>
              <a:rPr lang="de-CH" sz="1400" dirty="0" err="1" smtClean="0">
                <a:solidFill>
                  <a:schemeClr val="tx1"/>
                </a:solidFill>
              </a:rPr>
              <a:t>rsp</a:t>
            </a:r>
            <a:r>
              <a:rPr lang="de-CH" sz="1400" dirty="0" smtClean="0">
                <a:solidFill>
                  <a:schemeClr val="tx1"/>
                </a:solidFill>
              </a:rPr>
              <a:t>. man kann diese auch im Spiel wieder auf den Standard zurücksetzen wenn man </a:t>
            </a:r>
            <a:r>
              <a:rPr lang="de-CH" sz="1200" i="1" dirty="0" err="1" smtClean="0">
                <a:solidFill>
                  <a:schemeClr val="tx1"/>
                </a:solidFill>
              </a:rPr>
              <a:t>pp_rebindkeys</a:t>
            </a:r>
            <a:r>
              <a:rPr lang="de-CH" sz="1400" dirty="0" smtClean="0">
                <a:solidFill>
                  <a:schemeClr val="tx1"/>
                </a:solidFill>
              </a:rPr>
              <a:t> in der Konsole eingibt.</a:t>
            </a:r>
          </a:p>
          <a:p>
            <a:endParaRPr lang="de-CH" sz="1400" dirty="0" smtClean="0"/>
          </a:p>
          <a:p>
            <a:r>
              <a:rPr lang="de-CH" sz="1400" dirty="0" smtClean="0"/>
              <a:t>Wenn Aktionen zugewiesen sind, werde diese in der Farbe des benutzten Joysticks dargestellt. </a:t>
            </a:r>
          </a:p>
          <a:p>
            <a:endParaRPr lang="de-CH" sz="1400" dirty="0" smtClean="0"/>
          </a:p>
          <a:p>
            <a:r>
              <a:rPr lang="de-CH" sz="1400" b="1" i="1" dirty="0" err="1" smtClean="0"/>
              <a:t>v_pitch</a:t>
            </a:r>
            <a:r>
              <a:rPr lang="de-CH" sz="1400" b="1" i="1" dirty="0" smtClean="0"/>
              <a:t> – js1_y  </a:t>
            </a:r>
            <a:r>
              <a:rPr lang="de-CH" sz="1400" dirty="0" smtClean="0"/>
              <a:t>heisst dann, dass die Aktion </a:t>
            </a:r>
            <a:r>
              <a:rPr lang="de-CH" sz="1400" dirty="0" err="1" smtClean="0"/>
              <a:t>v_pitch</a:t>
            </a:r>
            <a:r>
              <a:rPr lang="de-CH" sz="1400" dirty="0" smtClean="0"/>
              <a:t> (auf Joystick) neu auf die Y-Achse von Joystick 1 (grün) gebunden ist.</a:t>
            </a:r>
          </a:p>
          <a:p>
            <a:r>
              <a:rPr lang="de-CH" sz="1400" dirty="0" smtClean="0"/>
              <a:t>Ist der Hintergrund weiss, dann ist der Befehl nicht zugewiesen und wird ignoriert.</a:t>
            </a:r>
          </a:p>
          <a:p>
            <a:endParaRPr lang="de-CH" sz="1400" dirty="0" smtClean="0"/>
          </a:p>
          <a:p>
            <a:r>
              <a:rPr lang="de-CH" sz="1400" smtClean="0"/>
              <a:t>Klicke </a:t>
            </a:r>
            <a:r>
              <a:rPr lang="de-CH" sz="1400" dirty="0" smtClean="0"/>
              <a:t>auf irgendeine Aktion um sie zur Aktuellen zu machen!</a:t>
            </a:r>
            <a:br>
              <a:rPr lang="de-CH" sz="1400" dirty="0" smtClean="0"/>
            </a:br>
            <a:r>
              <a:rPr lang="de-CH" sz="1400" dirty="0" smtClean="0"/>
              <a:t>Ist dies geschehen wird sie mit dem grünen Pfeil markiert.</a:t>
            </a:r>
          </a:p>
          <a:p>
            <a:endParaRPr lang="de-CH" sz="1400" dirty="0"/>
          </a:p>
        </p:txBody>
      </p:sp>
      <p:sp>
        <p:nvSpPr>
          <p:cNvPr id="19" name="Ellipse 18"/>
          <p:cNvSpPr/>
          <p:nvPr/>
        </p:nvSpPr>
        <p:spPr>
          <a:xfrm>
            <a:off x="1691680" y="5229200"/>
            <a:ext cx="288032" cy="288032"/>
          </a:xfrm>
          <a:prstGeom prst="ellipse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Pfeil nach rechts 19"/>
          <p:cNvSpPr/>
          <p:nvPr/>
        </p:nvSpPr>
        <p:spPr>
          <a:xfrm rot="10800000">
            <a:off x="2370847" y="2492895"/>
            <a:ext cx="216024" cy="14401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033" y="6315667"/>
            <a:ext cx="5048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0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951" y="1124742"/>
            <a:ext cx="6197377" cy="557763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Der Mapping Bereich…</a:t>
            </a:r>
            <a:endParaRPr lang="de-CH" dirty="0"/>
          </a:p>
        </p:txBody>
      </p:sp>
      <p:sp>
        <p:nvSpPr>
          <p:cNvPr id="17" name="Rechteck 16"/>
          <p:cNvSpPr/>
          <p:nvPr/>
        </p:nvSpPr>
        <p:spPr>
          <a:xfrm flipV="1">
            <a:off x="3275856" y="3958780"/>
            <a:ext cx="1944216" cy="766364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Rechteck 17"/>
          <p:cNvSpPr/>
          <p:nvPr/>
        </p:nvSpPr>
        <p:spPr>
          <a:xfrm>
            <a:off x="251520" y="1196753"/>
            <a:ext cx="8712968" cy="27363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1100" dirty="0" smtClean="0"/>
              <a:t>Bei jedem Klick auf einen Eintrag im Aktionsbaum wird die </a:t>
            </a:r>
            <a:r>
              <a:rPr lang="de-CH" sz="1100" dirty="0" err="1" smtClean="0"/>
              <a:t>entspr</a:t>
            </a:r>
            <a:r>
              <a:rPr lang="de-CH" sz="1100" dirty="0" smtClean="0"/>
              <a:t>. Aktion in das </a:t>
            </a:r>
            <a:r>
              <a:rPr lang="de-CH" sz="1100" dirty="0" err="1" smtClean="0"/>
              <a:t>Cmd</a:t>
            </a:r>
            <a:r>
              <a:rPr lang="de-CH" sz="1100" dirty="0" smtClean="0"/>
              <a:t> Feld kopiert und kann dana</a:t>
            </a:r>
            <a:r>
              <a:rPr lang="de-CH" sz="1100" dirty="0" smtClean="0"/>
              <a:t>ch auf einen Joystickbefehl ‘</a:t>
            </a:r>
            <a:r>
              <a:rPr lang="de-CH" sz="1100" dirty="0" err="1" smtClean="0"/>
              <a:t>gemappt</a:t>
            </a:r>
            <a:r>
              <a:rPr lang="de-CH" sz="1100" dirty="0" smtClean="0"/>
              <a:t>’ werden.</a:t>
            </a:r>
            <a:endParaRPr lang="de-CH" sz="1100" dirty="0" smtClean="0"/>
          </a:p>
          <a:p>
            <a:r>
              <a:rPr lang="de-CH" sz="1100" dirty="0" smtClean="0"/>
              <a:t>Im Feld </a:t>
            </a:r>
            <a:r>
              <a:rPr lang="de-CH" sz="1100" dirty="0" err="1" smtClean="0"/>
              <a:t>Ctrl</a:t>
            </a:r>
            <a:r>
              <a:rPr lang="de-CH" sz="1100" dirty="0" smtClean="0"/>
              <a:t>. </a:t>
            </a:r>
            <a:r>
              <a:rPr lang="de-CH" sz="1100" dirty="0" smtClean="0"/>
              <a:t>wird der letzte betätigte Joystick Befehl des aktiven Gerätes angezeigt und dient als aktueller Befehl für das Mapping</a:t>
            </a:r>
            <a:r>
              <a:rPr lang="de-CH" sz="1100" dirty="0" smtClean="0"/>
              <a:t>. </a:t>
            </a:r>
          </a:p>
          <a:p>
            <a:r>
              <a:rPr lang="de-CH" sz="1100" dirty="0" smtClean="0"/>
              <a:t>D.h. wenn Du einen </a:t>
            </a:r>
            <a:r>
              <a:rPr lang="de-CH" sz="1100" dirty="0" smtClean="0"/>
              <a:t>Befehl des zweiten Gerätes </a:t>
            </a:r>
            <a:r>
              <a:rPr lang="de-CH" sz="1100" dirty="0" err="1" smtClean="0"/>
              <a:t>mappen</a:t>
            </a:r>
            <a:r>
              <a:rPr lang="de-CH" sz="1100" dirty="0" smtClean="0"/>
              <a:t> willst muss erst das entsprechende Tab für ‘Joystick 2’ aktiviert werden</a:t>
            </a:r>
            <a:r>
              <a:rPr lang="de-CH" sz="1100" dirty="0" smtClean="0"/>
              <a:t>.</a:t>
            </a:r>
          </a:p>
          <a:p>
            <a:endParaRPr lang="de-CH" sz="1100" dirty="0" smtClean="0"/>
          </a:p>
          <a:p>
            <a:r>
              <a:rPr lang="de-CH" sz="1100" dirty="0" smtClean="0"/>
              <a:t>Wenn die Aktion und der gewünschte Befehl gewählt sind, dann können beide durch drücken der “</a:t>
            </a:r>
            <a:r>
              <a:rPr lang="de-CH" sz="1100" dirty="0" err="1" smtClean="0"/>
              <a:t>Assign</a:t>
            </a:r>
            <a:r>
              <a:rPr lang="de-CH" sz="1100" dirty="0" smtClean="0"/>
              <a:t>” Taste zugewiesen (</a:t>
            </a:r>
            <a:r>
              <a:rPr lang="de-CH" sz="1100" dirty="0" err="1" smtClean="0"/>
              <a:t>gemappt</a:t>
            </a:r>
            <a:r>
              <a:rPr lang="de-CH" sz="1100" dirty="0" smtClean="0"/>
              <a:t>) werden.</a:t>
            </a:r>
          </a:p>
          <a:p>
            <a:r>
              <a:rPr lang="de-CH" sz="1100" dirty="0" smtClean="0"/>
              <a:t>Die neue Zuweisung wird dann auch im Aktionsbaum angezeigt. Die Hintergrundfarbe entspricht dem </a:t>
            </a:r>
            <a:r>
              <a:rPr lang="de-CH" sz="1100" dirty="0" smtClean="0"/>
              <a:t>benutzten </a:t>
            </a:r>
            <a:r>
              <a:rPr lang="de-CH" sz="1100" dirty="0" smtClean="0"/>
              <a:t>Joystick Tab.</a:t>
            </a:r>
          </a:p>
          <a:p>
            <a:endParaRPr lang="de-CH" sz="1100" dirty="0" smtClean="0"/>
          </a:p>
          <a:p>
            <a:r>
              <a:rPr lang="de-CH" sz="1100" dirty="0" smtClean="0">
                <a:solidFill>
                  <a:schemeClr val="accent6">
                    <a:lumMod val="75000"/>
                  </a:schemeClr>
                </a:solidFill>
              </a:rPr>
              <a:t>V2: Um eine </a:t>
            </a:r>
            <a:r>
              <a:rPr lang="de-CH" sz="1100" dirty="0" smtClean="0">
                <a:solidFill>
                  <a:schemeClr val="accent6">
                    <a:lumMod val="75000"/>
                  </a:schemeClr>
                </a:solidFill>
              </a:rPr>
              <a:t>Achse als </a:t>
            </a:r>
            <a:r>
              <a:rPr lang="de-CH" sz="1100" dirty="0" err="1" smtClean="0">
                <a:solidFill>
                  <a:schemeClr val="accent6">
                    <a:lumMod val="75000"/>
                  </a:schemeClr>
                </a:solidFill>
              </a:rPr>
              <a:t>Throttle</a:t>
            </a:r>
            <a:r>
              <a:rPr lang="de-CH" sz="1100" dirty="0" smtClean="0">
                <a:solidFill>
                  <a:schemeClr val="accent6">
                    <a:lumMod val="75000"/>
                  </a:schemeClr>
                </a:solidFill>
              </a:rPr>
              <a:t> (Schub) zu kennzeichnen muss die Checkbox </a:t>
            </a:r>
            <a:r>
              <a:rPr lang="de-CH" sz="1100" dirty="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de-CH" sz="1100" dirty="0" err="1" smtClean="0">
                <a:solidFill>
                  <a:schemeClr val="accent6">
                    <a:lumMod val="75000"/>
                  </a:schemeClr>
                </a:solidFill>
              </a:rPr>
              <a:t>Throttle</a:t>
            </a:r>
            <a:r>
              <a:rPr lang="de-CH" sz="1100" dirty="0" smtClean="0">
                <a:solidFill>
                  <a:schemeClr val="accent6">
                    <a:lumMod val="75000"/>
                  </a:schemeClr>
                </a:solidFill>
              </a:rPr>
              <a:t>’ gewählt sein! Dies ist notwendig damit das Spiel die Bewegung dieser Achse richtig zuordnet. Of</a:t>
            </a:r>
            <a:r>
              <a:rPr lang="de-CH" sz="1100" dirty="0" smtClean="0">
                <a:solidFill>
                  <a:schemeClr val="accent6">
                    <a:lumMod val="75000"/>
                  </a:schemeClr>
                </a:solidFill>
              </a:rPr>
              <a:t>t ist dies die </a:t>
            </a:r>
            <a:r>
              <a:rPr lang="de-CH" sz="1100" dirty="0" smtClean="0">
                <a:solidFill>
                  <a:schemeClr val="accent6">
                    <a:lumMod val="75000"/>
                  </a:schemeClr>
                </a:solidFill>
              </a:rPr>
              <a:t>Z-Achse aber der z.B. </a:t>
            </a:r>
            <a:r>
              <a:rPr lang="de-CH" sz="1100" dirty="0" err="1" smtClean="0">
                <a:solidFill>
                  <a:schemeClr val="accent6">
                    <a:lumMod val="75000"/>
                  </a:schemeClr>
                </a:solidFill>
              </a:rPr>
              <a:t>Saitek</a:t>
            </a:r>
            <a:r>
              <a:rPr lang="de-CH" sz="11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1100" dirty="0" err="1" smtClean="0">
                <a:solidFill>
                  <a:schemeClr val="accent6">
                    <a:lumMod val="75000"/>
                  </a:schemeClr>
                </a:solidFill>
              </a:rPr>
              <a:t>Rhino</a:t>
            </a:r>
            <a:r>
              <a:rPr lang="de-CH" sz="1100" dirty="0" smtClean="0">
                <a:solidFill>
                  <a:schemeClr val="accent6">
                    <a:lumMod val="75000"/>
                  </a:schemeClr>
                </a:solidFill>
              </a:rPr>
              <a:t> hat den Schub z.B. auf js2_y. </a:t>
            </a:r>
          </a:p>
          <a:p>
            <a:r>
              <a:rPr lang="de-CH" sz="1100" dirty="0" smtClean="0">
                <a:solidFill>
                  <a:schemeClr val="accent6">
                    <a:lumMod val="75000"/>
                  </a:schemeClr>
                </a:solidFill>
              </a:rPr>
              <a:t>Wird diese Variante gewählt, dann wechselt der auch der Befehlsname - hier von js2_x nach js2_throttlez.</a:t>
            </a:r>
          </a:p>
          <a:p>
            <a:endParaRPr lang="de-CH" sz="11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de-CH" sz="1100" dirty="0" smtClean="0"/>
              <a:t>Um ein Mapping zu löschen, muss es erst als aktives gewählt sein - </a:t>
            </a:r>
            <a:r>
              <a:rPr lang="de-CH" sz="1100" dirty="0" smtClean="0"/>
              <a:t>anklicken im Aktionsbaum – danach </a:t>
            </a:r>
            <a:r>
              <a:rPr lang="de-CH" sz="1100" dirty="0" smtClean="0"/>
              <a:t>“Clear” drücken. Die Anzeige wechselt auf weissen Hintergrund und </a:t>
            </a:r>
            <a:r>
              <a:rPr lang="de-CH" sz="1100" dirty="0" smtClean="0"/>
              <a:t>der Befehl wird gelöscht – die Aktion ist nun </a:t>
            </a:r>
            <a:r>
              <a:rPr lang="de-CH" sz="1100" dirty="0" err="1" smtClean="0"/>
              <a:t>unmapped</a:t>
            </a:r>
            <a:r>
              <a:rPr lang="de-CH" sz="1100" dirty="0" smtClean="0"/>
              <a:t>.</a:t>
            </a:r>
          </a:p>
          <a:p>
            <a:endParaRPr lang="de-CH" sz="1100" dirty="0" smtClean="0"/>
          </a:p>
          <a:p>
            <a:r>
              <a:rPr lang="de-CH" sz="1100" dirty="0" smtClean="0"/>
              <a:t>“Find 1</a:t>
            </a:r>
            <a:r>
              <a:rPr lang="de-CH" sz="1100" baseline="30000" dirty="0" smtClean="0"/>
              <a:t>st</a:t>
            </a:r>
            <a:r>
              <a:rPr lang="de-CH" sz="1100" dirty="0" smtClean="0"/>
              <a:t>” </a:t>
            </a:r>
            <a:r>
              <a:rPr lang="de-CH" sz="1100" dirty="0" smtClean="0"/>
              <a:t>zeigt den ersten Eintrag im Baum an, welcher den Text im </a:t>
            </a:r>
            <a:r>
              <a:rPr lang="de-CH" sz="1100" dirty="0" err="1" smtClean="0"/>
              <a:t>Cmd</a:t>
            </a:r>
            <a:r>
              <a:rPr lang="de-CH" sz="1100" dirty="0" smtClean="0"/>
              <a:t>. Feld enthält. </a:t>
            </a:r>
            <a:r>
              <a:rPr lang="de-CH" sz="1100" dirty="0" smtClean="0"/>
              <a:t> Hier z.B. js2_x </a:t>
            </a:r>
            <a:r>
              <a:rPr lang="de-CH" sz="1100" dirty="0" smtClean="0">
                <a:solidFill>
                  <a:schemeClr val="accent6">
                    <a:lumMod val="75000"/>
                  </a:schemeClr>
                </a:solidFill>
              </a:rPr>
              <a:t>oder mit </a:t>
            </a:r>
            <a:r>
              <a:rPr lang="de-CH" sz="1100" dirty="0" err="1" smtClean="0">
                <a:solidFill>
                  <a:schemeClr val="accent6">
                    <a:lumMod val="75000"/>
                  </a:schemeClr>
                </a:solidFill>
              </a:rPr>
              <a:t>Throttle</a:t>
            </a:r>
            <a:r>
              <a:rPr lang="de-CH" sz="1100" dirty="0" smtClean="0">
                <a:solidFill>
                  <a:schemeClr val="accent6">
                    <a:lumMod val="75000"/>
                  </a:schemeClr>
                </a:solidFill>
              </a:rPr>
              <a:t> Option js2_throttlex</a:t>
            </a:r>
            <a:r>
              <a:rPr lang="de-CH" sz="1100" dirty="0"/>
              <a:t>.</a:t>
            </a:r>
            <a:endParaRPr lang="de-CH" sz="1100" dirty="0" smtClean="0"/>
          </a:p>
          <a:p>
            <a:endParaRPr lang="de-CH" sz="1100" dirty="0" smtClean="0"/>
          </a:p>
        </p:txBody>
      </p:sp>
      <p:sp>
        <p:nvSpPr>
          <p:cNvPr id="8" name="Ellipse 7"/>
          <p:cNvSpPr/>
          <p:nvPr/>
        </p:nvSpPr>
        <p:spPr>
          <a:xfrm>
            <a:off x="1643736" y="5301208"/>
            <a:ext cx="288032" cy="288032"/>
          </a:xfrm>
          <a:prstGeom prst="ellipse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582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951" y="1124742"/>
            <a:ext cx="6197377" cy="557763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Der</a:t>
            </a:r>
            <a:r>
              <a:rPr lang="de-CH" dirty="0" smtClean="0"/>
              <a:t> XML Bereich…</a:t>
            </a:r>
            <a:endParaRPr lang="de-CH" dirty="0"/>
          </a:p>
        </p:txBody>
      </p:sp>
      <p:sp>
        <p:nvSpPr>
          <p:cNvPr id="17" name="Rechteck 16"/>
          <p:cNvSpPr/>
          <p:nvPr/>
        </p:nvSpPr>
        <p:spPr>
          <a:xfrm flipV="1">
            <a:off x="5220073" y="1769332"/>
            <a:ext cx="2380952" cy="4107940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Rechteck 17"/>
          <p:cNvSpPr/>
          <p:nvPr/>
        </p:nvSpPr>
        <p:spPr>
          <a:xfrm>
            <a:off x="288157" y="1340768"/>
            <a:ext cx="4895422" cy="34563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sz="1100" dirty="0" err="1" smtClean="0"/>
              <a:t>Mappings</a:t>
            </a:r>
            <a:r>
              <a:rPr lang="de-CH" sz="1100" dirty="0" smtClean="0"/>
              <a:t> werden dem Spiel als XML formatierte Dateien übergeben.</a:t>
            </a:r>
          </a:p>
          <a:p>
            <a:r>
              <a:rPr lang="de-CH" sz="1100" dirty="0" smtClean="0"/>
              <a:t>Nach drücken der ‘</a:t>
            </a:r>
            <a:r>
              <a:rPr lang="de-CH" sz="1100" dirty="0" err="1" smtClean="0"/>
              <a:t>Dump</a:t>
            </a:r>
            <a:r>
              <a:rPr lang="de-CH" sz="1100" dirty="0" smtClean="0"/>
              <a:t> XML’ Taste werden </a:t>
            </a:r>
            <a:r>
              <a:rPr lang="de-CH" sz="1100" dirty="0" smtClean="0"/>
              <a:t>alle </a:t>
            </a:r>
            <a:r>
              <a:rPr lang="de-CH" sz="1100" dirty="0" err="1" smtClean="0"/>
              <a:t>Mappings</a:t>
            </a:r>
            <a:r>
              <a:rPr lang="de-CH" sz="1100" dirty="0" smtClean="0"/>
              <a:t> in den XML Bereich übertragen</a:t>
            </a:r>
            <a:r>
              <a:rPr lang="de-CH" sz="1100" dirty="0" smtClean="0"/>
              <a:t>.</a:t>
            </a:r>
          </a:p>
          <a:p>
            <a:r>
              <a:rPr lang="de-CH" sz="1100" dirty="0" smtClean="0"/>
              <a:t>Mit der rechten Maustaste kann ein Menu aufgerufen werden. Die Befehle sind: </a:t>
            </a:r>
            <a:r>
              <a:rPr lang="de-CH" sz="1100" dirty="0" err="1" smtClean="0"/>
              <a:t>Copy</a:t>
            </a:r>
            <a:r>
              <a:rPr lang="de-CH" sz="1100" dirty="0" smtClean="0"/>
              <a:t>, Paste, </a:t>
            </a:r>
            <a:r>
              <a:rPr lang="de-CH" sz="1100" dirty="0" err="1" smtClean="0"/>
              <a:t>PasteAll</a:t>
            </a:r>
            <a:r>
              <a:rPr lang="de-CH" sz="1100" dirty="0" smtClean="0"/>
              <a:t>, Select All,  Open…, Save As…</a:t>
            </a:r>
          </a:p>
          <a:p>
            <a:endParaRPr lang="de-CH" sz="1100" dirty="0" smtClean="0"/>
          </a:p>
          <a:p>
            <a:r>
              <a:rPr lang="de-CH" sz="1100" dirty="0" smtClean="0"/>
              <a:t>Das entspricht weitgehend normalem Windows verhalten. Nach «</a:t>
            </a:r>
            <a:r>
              <a:rPr lang="de-CH" sz="1100" dirty="0" err="1" smtClean="0"/>
              <a:t>Dump</a:t>
            </a:r>
            <a:r>
              <a:rPr lang="de-CH" sz="1100" dirty="0" smtClean="0"/>
              <a:t>» wird man z.B. die Datei  mit «Save As..» unter </a:t>
            </a:r>
            <a:r>
              <a:rPr lang="de-CH" sz="1100" dirty="0"/>
              <a:t>“filename.xml” </a:t>
            </a:r>
            <a:r>
              <a:rPr lang="de-CH" sz="1100" dirty="0" smtClean="0"/>
              <a:t>irgendwo speichern wollen</a:t>
            </a:r>
            <a:r>
              <a:rPr lang="de-CH" sz="1100" dirty="0" smtClean="0"/>
              <a:t>.</a:t>
            </a:r>
          </a:p>
          <a:p>
            <a:endParaRPr lang="de-CH" sz="1100" dirty="0" smtClean="0"/>
          </a:p>
          <a:p>
            <a:r>
              <a:rPr lang="de-CH" sz="1100" dirty="0" smtClean="0"/>
              <a:t>Um eine bestehende Mapping Datei zu verfeinern holt man sich diese mit «Open» – der </a:t>
            </a:r>
            <a:r>
              <a:rPr lang="de-CH" sz="1100" dirty="0" smtClean="0"/>
              <a:t>Inhalt wird im </a:t>
            </a:r>
            <a:r>
              <a:rPr lang="de-CH" sz="1100" dirty="0" smtClean="0"/>
              <a:t>XML Bereich angezeigt. Danach kann man sich mit «Grab» die Inhalte in den Aktionsbaum laden.</a:t>
            </a:r>
          </a:p>
          <a:p>
            <a:r>
              <a:rPr lang="de-CH" sz="1100" dirty="0" smtClean="0"/>
              <a:t>Nach dem Ändern speichert man das ganze wieder mit «Sa</a:t>
            </a:r>
            <a:r>
              <a:rPr lang="de-CH" sz="1100" dirty="0" smtClean="0"/>
              <a:t>ve As..».</a:t>
            </a:r>
          </a:p>
          <a:p>
            <a:endParaRPr lang="de-CH" sz="1100" dirty="0" smtClean="0"/>
          </a:p>
          <a:p>
            <a:r>
              <a:rPr lang="de-CH" sz="1100" dirty="0" smtClean="0">
                <a:solidFill>
                  <a:schemeClr val="accent6">
                    <a:lumMod val="75000"/>
                  </a:schemeClr>
                </a:solidFill>
              </a:rPr>
              <a:t>Laden und Speichern </a:t>
            </a:r>
            <a:r>
              <a:rPr lang="de-CH" sz="1100" dirty="0" smtClean="0">
                <a:solidFill>
                  <a:schemeClr val="accent6">
                    <a:lumMod val="75000"/>
                  </a:schemeClr>
                </a:solidFill>
              </a:rPr>
              <a:t>ist nun viel einfacher geworden – bitte V2.0 Features lesen.</a:t>
            </a:r>
            <a:endParaRPr lang="de-CH" sz="11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de-CH" sz="1100" dirty="0" smtClean="0"/>
          </a:p>
          <a:p>
            <a:r>
              <a:rPr lang="de-CH" sz="1100" dirty="0" smtClean="0">
                <a:solidFill>
                  <a:srgbClr val="FF0000"/>
                </a:solidFill>
              </a:rPr>
              <a:t>Note: Das Programm </a:t>
            </a:r>
            <a:r>
              <a:rPr lang="de-CH" sz="1100" dirty="0" smtClean="0">
                <a:solidFill>
                  <a:srgbClr val="FF0000"/>
                </a:solidFill>
              </a:rPr>
              <a:t>kann nur ordentlich formatierte XML Dateien verarbeiten. Bei fehlerhaften Daten gibt’s auch mal einen Crash…</a:t>
            </a:r>
            <a:r>
              <a:rPr lang="de-CH" sz="1100" dirty="0" smtClean="0">
                <a:solidFill>
                  <a:srgbClr val="FF0000"/>
                </a:solidFill>
              </a:rPr>
              <a:t>!</a:t>
            </a:r>
            <a:endParaRPr lang="de-CH" sz="1100" dirty="0" smtClean="0">
              <a:solidFill>
                <a:srgbClr val="FF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 flipV="1">
            <a:off x="3216244" y="4843163"/>
            <a:ext cx="2016224" cy="307525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6048747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2297</Words>
  <Application>Microsoft Office PowerPoint</Application>
  <PresentationFormat>Bildschirmpräsentation (4:3)</PresentationFormat>
  <Paragraphs>301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Lucida Console</vt:lpstr>
      <vt:lpstr>Larissa-Design</vt:lpstr>
      <vt:lpstr>SC Joystick Mapper Quick Reference Guide  V 2.5 _de</vt:lpstr>
      <vt:lpstr>Updating von V 2.x nach V 2.5:</vt:lpstr>
      <vt:lpstr>Inhalt</vt:lpstr>
      <vt:lpstr>Arbeitsschritte</vt:lpstr>
      <vt:lpstr>Die Benutzerschnittstelle …</vt:lpstr>
      <vt:lpstr>Der Joystick Bereich…</vt:lpstr>
      <vt:lpstr>Der Aktionsbaum …</vt:lpstr>
      <vt:lpstr>Der Mapping Bereich…</vt:lpstr>
      <vt:lpstr>Der XML Bereich…</vt:lpstr>
      <vt:lpstr>Der XML Bereich…</vt:lpstr>
      <vt:lpstr>V2 – Features - 1</vt:lpstr>
      <vt:lpstr>V2 – Features - 2</vt:lpstr>
      <vt:lpstr>V2 – Features - 3</vt:lpstr>
      <vt:lpstr>V2 – Features - 4</vt:lpstr>
      <vt:lpstr>V2.1 – Features</vt:lpstr>
      <vt:lpstr>V2.2, 2.5 – Features</vt:lpstr>
      <vt:lpstr>V2.3, 2.4 – Features</vt:lpstr>
      <vt:lpstr>V2.5 – Features</vt:lpstr>
      <vt:lpstr>SCJMapper V 2 – Übliche Arbeitsschritte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 Joystick Mapper Quick Reference Guide  V 1.0</dc:title>
  <dc:creator>bm</dc:creator>
  <cp:lastModifiedBy>Martin Burri</cp:lastModifiedBy>
  <cp:revision>351</cp:revision>
  <cp:lastPrinted>2014-09-28T23:56:07Z</cp:lastPrinted>
  <dcterms:created xsi:type="dcterms:W3CDTF">2014-06-09T19:04:54Z</dcterms:created>
  <dcterms:modified xsi:type="dcterms:W3CDTF">2014-09-28T23:56:10Z</dcterms:modified>
</cp:coreProperties>
</file>