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49F51-D91D-4DE5-8814-140BE11C9AD5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798E5-9632-4181-AC6A-0F57E45C6F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6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798E5-9632-4181-AC6A-0F57E45C6FF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94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1782E-7BBE-4253-BAF1-F49246641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CBB127-9FC4-43BA-9681-85DF8C92F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08327-CEA0-470C-9BDC-084F310A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7667E-2B28-498D-A6D2-8A2BDB1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BFB35B-F2CF-4294-BF19-56F0325C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41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71BB0-DE82-456F-B0BA-4669A755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9CD2A1-BE1C-4050-AB2C-33EE38175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EA376-BF84-4C82-9679-691A66FD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5961B5-6495-4CD6-9379-FC729FFB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4B6CD-C0B4-403C-846E-878DED4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7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17C591-B826-4503-A31C-42369EF26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2468B3-6B8F-4BBF-8E4B-201C7D44B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381B2-CC26-4F36-9F43-B333505A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9CC178-2345-41E8-89DA-D433549C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934A4-8DAA-4AD1-929E-85C5FF88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91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316B3-9A3C-429D-ACB8-BA7050EA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E2B916-3C8D-47F9-B6F4-1D0DAA53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96AFA1-590C-4338-9482-BE88665D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4D709F-C019-47CB-A578-8807DEE4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DD736-F589-4272-AF10-2C0C86B8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5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AD69-0EAB-482A-997A-E08FF078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6FFB6-0017-458A-A66F-1BE8850AD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93DD0F-7B28-46A7-9D77-7B6EF723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2BA31-EFE4-4C9C-B251-2EF7D6B7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0B5BF-B693-4290-9186-A6A40041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5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F4E35-9CF4-434A-AA06-538E3C1C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9CAD1-7AAA-49D6-88B9-91C0EB275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0C6ADA-DE67-4CDA-A777-7C47CC01F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D4C1D3-046C-40AA-9D68-83D53FCC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C1DC9-1E8C-413C-AD89-6D9A4D10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49AFFE-FDDB-4C66-A52D-8D9CCD72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1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7A8D6-F150-4A09-9339-BB39DDF1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40502-BF4E-4B36-8460-4B7CF4BD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155C0D-95FF-4479-9D27-A5473D9A5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09EC701-6CCE-4DB8-9BB1-566C0F1D2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89B63B-3D08-4AB9-ADEA-8F80968F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FCB7E5-019D-45B6-A223-941FA11F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C744B9-5F5B-4106-9FE8-EFE28922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4F030B-A55A-4B0E-A366-81DA3087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6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011DD-9AAB-459D-921F-0FD370DB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0BA19D-9546-4143-A08A-F20A4246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3A906F-187D-46A6-BF8B-4795281C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5E5FF3-887F-4EFE-8393-7DA36732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80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F5AC60-114B-4756-9A23-247CA1CE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F40DD5-9C5A-48A5-AC69-96E1A7E5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193EEA-5997-4645-8FF9-F837C621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30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D336E-8CCF-4B2A-86AE-10A10929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05F20-7C54-4DED-B49E-514D3BAE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CDB9BA-17D7-4EE4-B168-314530824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3AD56-C7E7-496B-AFE5-6C673327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4ACE46-9900-4E32-A2C8-558EE423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A4FD18-E9CA-44EC-B32A-36166480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3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ABA85-42F2-41B8-BECA-D5924FA3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B6329C-0363-444D-8A1A-2197133ED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243066-664C-4DC6-999B-0089850CD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4B73A1-F80B-4682-BE21-DCEC6E95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642C5-0D3C-4F0E-B955-7BC8A388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CB241E-0D77-4CCB-A45A-04D7B1AC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33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EBE9B9-869C-4562-B97F-B5E8B7A2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2C8EC7-FDE7-4421-AB8F-828CFB50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00872-CC68-43E9-9970-74441DAAA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6872-7B55-4339-8772-420A8AAC28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0FF57-1A90-4642-930A-01D7D18D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01BD64-921B-45B0-AFCF-3C727C899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8F5EE-A681-4E12-9B8D-46863F168D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9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F7784-AC12-49C2-937A-6737EC43C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/>
              <a:t>PSO</a:t>
            </a:r>
            <a:r>
              <a:rPr kumimoji="1" lang="ja-JP" altLang="en-US" sz="5400" dirty="0"/>
              <a:t>法を用いた最適化の検討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1ED319-FD1B-4D3F-8013-41D2E7C8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506"/>
            <a:ext cx="9144000" cy="710293"/>
          </a:xfrm>
        </p:spPr>
        <p:txBody>
          <a:bodyPr/>
          <a:lstStyle/>
          <a:p>
            <a:r>
              <a:rPr lang="ja-JP" altLang="en-US" dirty="0"/>
              <a:t>佐々木英亮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66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8C4F3-A44F-4978-9FCD-AC384651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一般的な最適化手法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88712DF-21EF-49AF-A644-CDCAAE0CD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ja-JP" altLang="en-US" sz="2400" dirty="0"/>
                  <a:t>線形問題</a:t>
                </a:r>
                <a:endParaRPr kumimoji="1" lang="en-US" altLang="ja-JP" sz="2400" dirty="0"/>
              </a:p>
              <a:p>
                <a:r>
                  <a:rPr kumimoji="1" lang="en-US" altLang="ja-JP" sz="2400" dirty="0"/>
                  <a:t>Simplex</a:t>
                </a:r>
                <a:r>
                  <a:rPr kumimoji="1" lang="ja-JP" altLang="en-US" sz="2400" dirty="0"/>
                  <a:t>法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/>
                  <a:t>非線形問題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最急降下法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ja-JP" sz="2400" dirty="0"/>
                  <a:t>ABC</a:t>
                </a:r>
                <a:r>
                  <a:rPr kumimoji="1" lang="ja-JP" altLang="en-US" sz="2400" dirty="0"/>
                  <a:t>アルゴリズム</a:t>
                </a:r>
                <a:endParaRPr kumimoji="1" lang="en-US" altLang="ja-JP" sz="2400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88712DF-21EF-49AF-A644-CDCAAE0CD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4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D3681-67DD-4039-B3F7-45D404A7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非線形問題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AC95A-1C3E-49C5-A057-5EC8AF44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局所解にたどり着く可能性がある</a:t>
            </a: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例：最小化問題</a:t>
            </a:r>
            <a:endParaRPr kumimoji="1" lang="ja-JP" altLang="en-US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D89166-6738-453C-94F5-2BF97F729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94" y="2808514"/>
            <a:ext cx="6544939" cy="3684361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CC268923-AED9-4174-9B2B-1FF7E6AEC536}"/>
              </a:ext>
            </a:extLst>
          </p:cNvPr>
          <p:cNvSpPr/>
          <p:nvPr/>
        </p:nvSpPr>
        <p:spPr>
          <a:xfrm>
            <a:off x="8477539" y="4340382"/>
            <a:ext cx="132384" cy="124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DC3D49A-30E6-4DF0-9E2B-6844AEC22E09}"/>
              </a:ext>
            </a:extLst>
          </p:cNvPr>
          <p:cNvCxnSpPr>
            <a:cxnSpLocks/>
          </p:cNvCxnSpPr>
          <p:nvPr/>
        </p:nvCxnSpPr>
        <p:spPr>
          <a:xfrm>
            <a:off x="2265866" y="4730047"/>
            <a:ext cx="2418679" cy="1205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8C5461-6624-47FA-9113-76A665C3D097}"/>
              </a:ext>
            </a:extLst>
          </p:cNvPr>
          <p:cNvCxnSpPr>
            <a:cxnSpLocks/>
          </p:cNvCxnSpPr>
          <p:nvPr/>
        </p:nvCxnSpPr>
        <p:spPr>
          <a:xfrm flipH="1">
            <a:off x="8254303" y="4730047"/>
            <a:ext cx="848816" cy="141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1F7FFC9-B2B5-4A49-8A19-0B91C0C00B17}"/>
              </a:ext>
            </a:extLst>
          </p:cNvPr>
          <p:cNvSpPr txBox="1"/>
          <p:nvPr/>
        </p:nvSpPr>
        <p:spPr>
          <a:xfrm>
            <a:off x="1175393" y="4375694"/>
            <a:ext cx="1649101" cy="3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真の最小値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1423F80-8F3A-4A27-8B6B-AE75A2D17E0B}"/>
              </a:ext>
            </a:extLst>
          </p:cNvPr>
          <p:cNvSpPr/>
          <p:nvPr/>
        </p:nvSpPr>
        <p:spPr>
          <a:xfrm>
            <a:off x="8007705" y="4809106"/>
            <a:ext cx="132384" cy="12420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5640CB-9069-48B5-9958-DBBCE4BC3EAD}"/>
              </a:ext>
            </a:extLst>
          </p:cNvPr>
          <p:cNvSpPr txBox="1"/>
          <p:nvPr/>
        </p:nvSpPr>
        <p:spPr>
          <a:xfrm>
            <a:off x="9103119" y="4564790"/>
            <a:ext cx="1167551" cy="3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局所解</a:t>
            </a: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680564BF-DB0A-4611-B981-E9DA4349471E}"/>
              </a:ext>
            </a:extLst>
          </p:cNvPr>
          <p:cNvSpPr/>
          <p:nvPr/>
        </p:nvSpPr>
        <p:spPr>
          <a:xfrm rot="2339256">
            <a:off x="8128439" y="4353777"/>
            <a:ext cx="175269" cy="4182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D3681-67DD-4039-B3F7-45D404A7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改良案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AC95A-1C3E-49C5-A057-5EC8AF44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探索する粒子を増やす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結果は粒子の配置</a:t>
            </a:r>
            <a:r>
              <a:rPr lang="ja-JP" altLang="en-US" sz="2400" dirty="0"/>
              <a:t>、粒子数</a:t>
            </a:r>
            <a:r>
              <a:rPr kumimoji="1" lang="ja-JP" altLang="en-US" sz="2400" dirty="0"/>
              <a:t>に依存する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D89166-6738-453C-94F5-2BF97F729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77" y="2808514"/>
            <a:ext cx="6544939" cy="3684361"/>
          </a:xfrm>
          <a:prstGeom prst="rect">
            <a:avLst/>
          </a:prstGeom>
        </p:spPr>
      </p:pic>
      <p:sp>
        <p:nvSpPr>
          <p:cNvPr id="27" name="楕円 26">
            <a:extLst>
              <a:ext uri="{FF2B5EF4-FFF2-40B4-BE49-F238E27FC236}">
                <a16:creationId xmlns:a16="http://schemas.microsoft.com/office/drawing/2014/main" id="{683026B0-5743-4ACB-8A00-7BDAE37E75CC}"/>
              </a:ext>
            </a:extLst>
          </p:cNvPr>
          <p:cNvSpPr/>
          <p:nvPr/>
        </p:nvSpPr>
        <p:spPr>
          <a:xfrm>
            <a:off x="4278923" y="3287049"/>
            <a:ext cx="157585" cy="1601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8D8A011-CF02-43C2-BB3B-5352AB91DBF8}"/>
              </a:ext>
            </a:extLst>
          </p:cNvPr>
          <p:cNvSpPr/>
          <p:nvPr/>
        </p:nvSpPr>
        <p:spPr>
          <a:xfrm>
            <a:off x="4630615" y="5053745"/>
            <a:ext cx="157585" cy="1601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077F1741-E4FF-440D-AB0D-907520160DEE}"/>
              </a:ext>
            </a:extLst>
          </p:cNvPr>
          <p:cNvSpPr/>
          <p:nvPr/>
        </p:nvSpPr>
        <p:spPr>
          <a:xfrm>
            <a:off x="5603630" y="5733683"/>
            <a:ext cx="157585" cy="1601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2F82655-11FC-4337-92BF-C9527CB6BC31}"/>
              </a:ext>
            </a:extLst>
          </p:cNvPr>
          <p:cNvSpPr/>
          <p:nvPr/>
        </p:nvSpPr>
        <p:spPr>
          <a:xfrm>
            <a:off x="6353907" y="4893564"/>
            <a:ext cx="157585" cy="1601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1AEB8CC-84C0-4402-947F-BC4385930126}"/>
              </a:ext>
            </a:extLst>
          </p:cNvPr>
          <p:cNvSpPr/>
          <p:nvPr/>
        </p:nvSpPr>
        <p:spPr>
          <a:xfrm>
            <a:off x="7596553" y="4570603"/>
            <a:ext cx="157585" cy="1601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588EC9C-7834-458E-BAFC-34E210D163D0}"/>
              </a:ext>
            </a:extLst>
          </p:cNvPr>
          <p:cNvSpPr/>
          <p:nvPr/>
        </p:nvSpPr>
        <p:spPr>
          <a:xfrm>
            <a:off x="8740075" y="4417217"/>
            <a:ext cx="157585" cy="1601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A3C2C83-65B1-45F9-B1F2-491CEE8FC8CF}"/>
              </a:ext>
            </a:extLst>
          </p:cNvPr>
          <p:cNvSpPr/>
          <p:nvPr/>
        </p:nvSpPr>
        <p:spPr>
          <a:xfrm rot="2445923">
            <a:off x="6180974" y="4555002"/>
            <a:ext cx="155121" cy="5420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F4093EA7-A57A-4DCC-B088-F6E6B663CD1E}"/>
              </a:ext>
            </a:extLst>
          </p:cNvPr>
          <p:cNvSpPr/>
          <p:nvPr/>
        </p:nvSpPr>
        <p:spPr>
          <a:xfrm rot="17467257">
            <a:off x="7608991" y="4136394"/>
            <a:ext cx="155121" cy="5420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F1BA85F2-D38C-4A8E-818D-DE47401D7595}"/>
              </a:ext>
            </a:extLst>
          </p:cNvPr>
          <p:cNvSpPr/>
          <p:nvPr/>
        </p:nvSpPr>
        <p:spPr>
          <a:xfrm rot="1579057">
            <a:off x="8551637" y="4022305"/>
            <a:ext cx="155121" cy="5420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92DB750A-5789-4470-ADB0-024F4A69949C}"/>
              </a:ext>
            </a:extLst>
          </p:cNvPr>
          <p:cNvSpPr/>
          <p:nvPr/>
        </p:nvSpPr>
        <p:spPr>
          <a:xfrm rot="20545427">
            <a:off x="4866414" y="4741555"/>
            <a:ext cx="155121" cy="5420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E0C8A355-89A3-4956-AE2E-3DB6C69E7D42}"/>
              </a:ext>
            </a:extLst>
          </p:cNvPr>
          <p:cNvSpPr/>
          <p:nvPr/>
        </p:nvSpPr>
        <p:spPr>
          <a:xfrm rot="20715130">
            <a:off x="4553054" y="3266488"/>
            <a:ext cx="155121" cy="5420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9FE804DD-8FB5-4BE5-B7C9-6C8BFADB1E6E}"/>
              </a:ext>
            </a:extLst>
          </p:cNvPr>
          <p:cNvSpPr/>
          <p:nvPr/>
        </p:nvSpPr>
        <p:spPr>
          <a:xfrm rot="2606698">
            <a:off x="5919352" y="5524719"/>
            <a:ext cx="155121" cy="54200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76E9C69-7FC8-4DB1-A64E-EA80F488CC43}"/>
              </a:ext>
            </a:extLst>
          </p:cNvPr>
          <p:cNvSpPr/>
          <p:nvPr/>
        </p:nvSpPr>
        <p:spPr>
          <a:xfrm>
            <a:off x="5198793" y="5893864"/>
            <a:ext cx="157585" cy="1601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E54C9D6-18FE-4BDE-8F8B-9FE47EF7F1C5}"/>
              </a:ext>
            </a:extLst>
          </p:cNvPr>
          <p:cNvSpPr/>
          <p:nvPr/>
        </p:nvSpPr>
        <p:spPr>
          <a:xfrm>
            <a:off x="8318524" y="4785809"/>
            <a:ext cx="157585" cy="1601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72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6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2948B-0782-479A-A609-8B942551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PSO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59D104-6E88-472E-8264-9F39E86A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/>
              <a:t>粒子群最適化法　</a:t>
            </a:r>
            <a:r>
              <a:rPr kumimoji="1" lang="en-US" altLang="ja-JP" sz="2400" dirty="0"/>
              <a:t>Particle Swarm Optimization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餌を探す鳥の群れの動きから着想</a:t>
            </a:r>
            <a:endParaRPr kumimoji="1" lang="en-US" altLang="ja-JP" sz="2400" dirty="0"/>
          </a:p>
          <a:p>
            <a:r>
              <a:rPr kumimoji="1" lang="en-US" altLang="ja-JP" sz="2400" dirty="0"/>
              <a:t>Inertia</a:t>
            </a:r>
            <a:r>
              <a:rPr lang="ja-JP" altLang="en-US" sz="2400" dirty="0"/>
              <a:t>       </a:t>
            </a:r>
            <a:r>
              <a:rPr kumimoji="1" lang="ja-JP" altLang="en-US" sz="2400" dirty="0"/>
              <a:t>鳥は慣性で移動する</a:t>
            </a:r>
            <a:endParaRPr kumimoji="1" lang="en-US" altLang="ja-JP" sz="2400" dirty="0"/>
          </a:p>
          <a:p>
            <a:r>
              <a:rPr lang="en-US" altLang="ja-JP" sz="2400" dirty="0"/>
              <a:t>Cognition  </a:t>
            </a:r>
            <a:r>
              <a:rPr lang="ja-JP" altLang="en-US" sz="2400" dirty="0"/>
              <a:t>各個体の過去の経験から行動 </a:t>
            </a:r>
            <a:r>
              <a:rPr lang="en-US" altLang="ja-JP" sz="2400" dirty="0"/>
              <a:t>(personal best)</a:t>
            </a:r>
          </a:p>
          <a:p>
            <a:r>
              <a:rPr lang="en-US" altLang="ja-JP" sz="2400" dirty="0"/>
              <a:t>Sociality    </a:t>
            </a:r>
            <a:r>
              <a:rPr lang="ja-JP" altLang="en-US" sz="2400" dirty="0"/>
              <a:t>各個体から得た</a:t>
            </a:r>
            <a:r>
              <a:rPr kumimoji="1" lang="ja-JP" altLang="en-US" sz="2400" dirty="0"/>
              <a:t>情報を群れ全体で共有 </a:t>
            </a:r>
            <a:r>
              <a:rPr kumimoji="1" lang="en-US" altLang="ja-JP" sz="2400" dirty="0"/>
              <a:t>(</a:t>
            </a:r>
            <a:r>
              <a:rPr lang="en-US" altLang="ja-JP" sz="2400" dirty="0"/>
              <a:t>gl</a:t>
            </a:r>
            <a:r>
              <a:rPr kumimoji="1" lang="en-US" altLang="ja-JP" sz="2400" dirty="0"/>
              <a:t>obal best)</a:t>
            </a:r>
          </a:p>
        </p:txBody>
      </p:sp>
    </p:spTree>
    <p:extLst>
      <p:ext uri="{BB962C8B-B14F-4D97-AF65-F5344CB8AC3E}">
        <p14:creationId xmlns:p14="http://schemas.microsoft.com/office/powerpoint/2010/main" val="252659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2948B-0782-479A-A609-8B942551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PSO</a:t>
            </a:r>
            <a:r>
              <a:rPr lang="ja-JP" altLang="en-US" dirty="0"/>
              <a:t>法のアルゴリズム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59D104-6E88-472E-8264-9F39E86A2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 dirty="0"/>
                  <a:t>それぞれの粒子について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 algn="di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𝑤𝑣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∗ 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marL="0" indent="0" algn="di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pPr marL="0" indent="0" algn="di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personal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best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marL="0" indent="0" algn="di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global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best</m:t>
                      </m:r>
                    </m:oMath>
                  </m:oMathPara>
                </a14:m>
                <a:endParaRPr kumimoji="1" lang="en-US" altLang="ja-JP" sz="2400" b="0" dirty="0"/>
              </a:p>
              <a:p>
                <a:pPr marL="0" indent="0" algn="di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定数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 algn="r">
                  <a:lnSpc>
                    <a:spcPct val="150000"/>
                  </a:lnSpc>
                  <a:buNone/>
                </a:pPr>
                <a:r>
                  <a:rPr kumimoji="1" lang="en-US" altLang="ja-JP" sz="1600" dirty="0"/>
                  <a:t>James </a:t>
                </a:r>
                <a:r>
                  <a:rPr kumimoji="1" lang="en-US" altLang="ja-JP" sz="1600" dirty="0" err="1"/>
                  <a:t>Kennedy,Russell</a:t>
                </a:r>
                <a:r>
                  <a:rPr kumimoji="1" lang="en-US" altLang="ja-JP" sz="1600" dirty="0"/>
                  <a:t> </a:t>
                </a:r>
                <a:r>
                  <a:rPr kumimoji="1" lang="en-US" altLang="ja-JP" sz="1600" dirty="0" err="1"/>
                  <a:t>Eberhart;Particle</a:t>
                </a:r>
                <a:r>
                  <a:rPr kumimoji="1" lang="en-US" altLang="ja-JP" sz="1600" dirty="0"/>
                  <a:t> Swarm Optimization(1995)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659D104-6E88-472E-8264-9F39E86A2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821" r="-2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EC102-F3A6-4761-B890-7FB3E1D78576}"/>
              </a:ext>
            </a:extLst>
          </p:cNvPr>
          <p:cNvSpPr txBox="1"/>
          <p:nvPr/>
        </p:nvSpPr>
        <p:spPr>
          <a:xfrm>
            <a:off x="5353050" y="2422071"/>
            <a:ext cx="130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Cognition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56291F-B8F4-4A27-8533-0DD9C48F8F10}"/>
              </a:ext>
            </a:extLst>
          </p:cNvPr>
          <p:cNvSpPr txBox="1"/>
          <p:nvPr/>
        </p:nvSpPr>
        <p:spPr>
          <a:xfrm>
            <a:off x="2601686" y="2422071"/>
            <a:ext cx="98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I</a:t>
            </a:r>
            <a:r>
              <a:rPr kumimoji="1" lang="en-US" altLang="ja-JP" sz="2000" dirty="0">
                <a:solidFill>
                  <a:srgbClr val="FF0000"/>
                </a:solidFill>
              </a:rPr>
              <a:t>nertia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29B2D1-7543-495C-8A69-47B10A4366C5}"/>
              </a:ext>
            </a:extLst>
          </p:cNvPr>
          <p:cNvSpPr txBox="1"/>
          <p:nvPr/>
        </p:nvSpPr>
        <p:spPr>
          <a:xfrm>
            <a:off x="8776607" y="2422071"/>
            <a:ext cx="1243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Sociality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8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1CE3F-9812-46AC-9B87-A0BB2BB8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Benchmark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2F945B0-D39D-4634-945E-0B54CE77B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183"/>
                <a:ext cx="10515600" cy="47387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2F945B0-D39D-4634-945E-0B54CE77B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183"/>
                <a:ext cx="10515600" cy="47387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B87C9F93-8385-4827-861B-CFBC11CF1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36" y="2366018"/>
            <a:ext cx="5731328" cy="4298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CD0A60-FBA6-44C1-9D03-3AB9634CC5B4}"/>
                  </a:ext>
                </a:extLst>
              </p:cNvPr>
              <p:cNvSpPr txBox="1"/>
              <p:nvPr/>
            </p:nvSpPr>
            <p:spPr>
              <a:xfrm>
                <a:off x="9084129" y="5569545"/>
                <a:ext cx="286022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Calculated as</a:t>
                </a:r>
              </a:p>
              <a:p>
                <a:r>
                  <a:rPr lang="en-US" altLang="ja-JP" dirty="0"/>
                  <a:t>n</a:t>
                </a:r>
                <a:r>
                  <a:rPr kumimoji="1" lang="en-US" altLang="ja-JP" dirty="0"/>
                  <a:t>umber of particles</a:t>
                </a:r>
                <a:r>
                  <a:rPr lang="en-US" altLang="ja-JP" dirty="0"/>
                  <a:t>: </a:t>
                </a:r>
                <a:r>
                  <a:rPr kumimoji="1" lang="en-US" altLang="ja-JP" dirty="0"/>
                  <a:t>20,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=0.5,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6CD0A60-FBA6-44C1-9D03-3AB9634CC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129" y="5569545"/>
                <a:ext cx="2860221" cy="923330"/>
              </a:xfrm>
              <a:prstGeom prst="rect">
                <a:avLst/>
              </a:prstGeom>
              <a:blipFill>
                <a:blip r:embed="rId4"/>
                <a:stretch>
                  <a:fillRect l="-1706" t="-39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2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C0278-2A6E-423C-94BC-C2806EDD3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実際の問題への適用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C495802-5CC4-4378-B292-7EF7F6854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ja-JP" altLang="en-US" sz="2400" dirty="0"/>
                  <a:t>微動観測</a:t>
                </a:r>
                <a:r>
                  <a:rPr lang="ja-JP" altLang="en-US" sz="2400" dirty="0"/>
                  <a:t>における</a:t>
                </a:r>
                <a:r>
                  <a:rPr kumimoji="1" lang="ja-JP" altLang="en-US" sz="2400" dirty="0"/>
                  <a:t>観測値から位相速度の推定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/>
                  <a:t>複素コヒーレンス関数</a:t>
                </a:r>
                <a:r>
                  <a:rPr kumimoji="1" lang="en-US" altLang="ja-JP" sz="2400" dirty="0"/>
                  <a:t>(CCF)</a:t>
                </a:r>
                <a:r>
                  <a:rPr kumimoji="1" lang="ja-JP" altLang="en-US" sz="2400" dirty="0"/>
                  <a:t>の実部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𝑝𝑠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</m:nary>
                    </m:oMath>
                  </m:oMathPara>
                </a14:m>
                <a:endParaRPr kumimoji="1" lang="en-US" altLang="ja-JP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Bessel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function</m:t>
                      </m:r>
                    </m:oMath>
                  </m:oMathPara>
                </a14:m>
                <a:endParaRPr kumimoji="1"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ja-JP" altLang="en-US" sz="2400" dirty="0"/>
                  <a:t>で計算を打ち切れば、未知数は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</a:t>
                </a:r>
                <a:r>
                  <a:rPr kumimoji="1" lang="en-US" altLang="ja-JP" sz="2400" dirty="0"/>
                  <a:t>5</a:t>
                </a:r>
                <a:r>
                  <a:rPr kumimoji="1" lang="ja-JP" altLang="en-US" sz="2400" dirty="0"/>
                  <a:t>つ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/>
                  <a:t>→</a:t>
                </a:r>
                <a:r>
                  <a:rPr kumimoji="1" lang="en-US" altLang="ja-JP" sz="2400" dirty="0"/>
                  <a:t>PSO</a:t>
                </a:r>
                <a:r>
                  <a:rPr kumimoji="1" lang="ja-JP" altLang="en-US" sz="2400" dirty="0"/>
                  <a:t>で数値解が得られるか？</a:t>
                </a:r>
                <a:endParaRPr kumimoji="1" lang="en-US" altLang="ja-JP" sz="2400" dirty="0"/>
              </a:p>
              <a:p>
                <a:pPr marL="0" indent="0" algn="just">
                  <a:buNone/>
                </a:pPr>
                <a:endParaRPr kumimoji="1" lang="en-US" altLang="ja-JP" sz="1600" dirty="0"/>
              </a:p>
              <a:p>
                <a:pPr marL="0" indent="0" algn="just">
                  <a:buNone/>
                </a:pPr>
                <a:r>
                  <a:rPr kumimoji="1" lang="ja-JP" altLang="en-US" sz="1600" dirty="0"/>
                  <a:t>白石英孝</a:t>
                </a:r>
                <a:r>
                  <a:rPr kumimoji="1" lang="en-US" altLang="ja-JP" sz="1600" dirty="0"/>
                  <a:t>,</a:t>
                </a:r>
                <a:r>
                  <a:rPr kumimoji="1" lang="ja-JP" altLang="en-US" sz="1600" dirty="0"/>
                  <a:t>松岡達郎</a:t>
                </a:r>
                <a:r>
                  <a:rPr kumimoji="1" lang="en-US" altLang="ja-JP" sz="1600" dirty="0"/>
                  <a:t>;Lamb</a:t>
                </a:r>
                <a:r>
                  <a:rPr kumimoji="1" lang="ja-JP" altLang="en-US" sz="1600" dirty="0"/>
                  <a:t>の問題に基づくレーリー波複素コヒーレンス関数の離散定式とその応用</a:t>
                </a:r>
                <a:r>
                  <a:rPr kumimoji="1" lang="en-US" altLang="ja-JP" sz="1600" dirty="0"/>
                  <a:t>-</a:t>
                </a:r>
                <a:r>
                  <a:rPr kumimoji="1" lang="ja-JP" altLang="en-US" sz="1600" dirty="0"/>
                  <a:t>空間事故相関法の新しい解釈</a:t>
                </a:r>
                <a:r>
                  <a:rPr kumimoji="1" lang="en-US" altLang="ja-JP" sz="1600" dirty="0"/>
                  <a:t>-(2005)</a:t>
                </a: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C495802-5CC4-4378-B292-7EF7F6854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 r="-2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47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305</Words>
  <Application>Microsoft Office PowerPoint</Application>
  <PresentationFormat>ワイド画面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Office テーマ</vt:lpstr>
      <vt:lpstr>PSO法を用いた最適化の検討</vt:lpstr>
      <vt:lpstr>一般的な最適化手法</vt:lpstr>
      <vt:lpstr>非線形問題</vt:lpstr>
      <vt:lpstr>改良案</vt:lpstr>
      <vt:lpstr>PSO法</vt:lpstr>
      <vt:lpstr>PSO法のアルゴリズム</vt:lpstr>
      <vt:lpstr>Benchmark</vt:lpstr>
      <vt:lpstr>実際の問題への適用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PSO法を用いた最適化の検討</dc:title>
  <dc:creator>英亮 佐々木</dc:creator>
  <cp:lastModifiedBy>Sasaki Eisuke</cp:lastModifiedBy>
  <cp:revision>28</cp:revision>
  <dcterms:created xsi:type="dcterms:W3CDTF">2021-01-03T05:19:05Z</dcterms:created>
  <dcterms:modified xsi:type="dcterms:W3CDTF">2021-01-06T01:53:29Z</dcterms:modified>
</cp:coreProperties>
</file>