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89" r:id="rId5"/>
    <p:sldId id="300" r:id="rId6"/>
    <p:sldId id="293" r:id="rId7"/>
    <p:sldId id="306" r:id="rId8"/>
    <p:sldId id="302" r:id="rId9"/>
    <p:sldId id="308" r:id="rId10"/>
    <p:sldId id="309" r:id="rId11"/>
    <p:sldId id="1882" r:id="rId12"/>
    <p:sldId id="1883" r:id="rId13"/>
    <p:sldId id="301" r:id="rId14"/>
    <p:sldId id="1888" r:id="rId15"/>
    <p:sldId id="1885" r:id="rId16"/>
    <p:sldId id="1887" r:id="rId17"/>
    <p:sldId id="1886" r:id="rId18"/>
    <p:sldId id="304" r:id="rId19"/>
    <p:sldId id="1895" r:id="rId20"/>
    <p:sldId id="1897" r:id="rId21"/>
    <p:sldId id="1898" r:id="rId22"/>
    <p:sldId id="1899" r:id="rId23"/>
    <p:sldId id="1890" r:id="rId24"/>
    <p:sldId id="1900" r:id="rId25"/>
    <p:sldId id="1906" r:id="rId26"/>
    <p:sldId id="1891" r:id="rId27"/>
    <p:sldId id="1901" r:id="rId28"/>
    <p:sldId id="1894" r:id="rId29"/>
    <p:sldId id="305" r:id="rId30"/>
    <p:sldId id="1907" r:id="rId31"/>
    <p:sldId id="1902" r:id="rId32"/>
    <p:sldId id="1903" r:id="rId33"/>
    <p:sldId id="1904" r:id="rId34"/>
    <p:sldId id="1905" r:id="rId35"/>
    <p:sldId id="1908" r:id="rId36"/>
    <p:sldId id="1909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B8917-456B-4C27-81EC-D9AD1244C35C}" v="120" dt="2023-11-07T02:48:0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901" autoAdjust="0"/>
  </p:normalViewPr>
  <p:slideViewPr>
    <p:cSldViewPr snapToGrid="0" showGuides="1">
      <p:cViewPr varScale="1">
        <p:scale>
          <a:sx n="66" d="100"/>
          <a:sy n="66" d="100"/>
        </p:scale>
        <p:origin x="1253" y="62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06/11/2023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23983,'0'0'0</inkml:trace>
  <inkml:trace contextRef="#ctx0" brushRef="#br0" timeOffset="1">1886 468 14080,'0'0'0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23983,'0'0'0</inkml:trace>
  <inkml:trace contextRef="#ctx0" brushRef="#br0" timeOffset="1">1886 468 14080,'0'0'0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E06ED-7D50-4BC0-A67C-04A5B8A7C6F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8E94C-5589-4D72-8241-BC98164692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Bom Dia / Boa tarde / Boa noite (dependendo da hora)</a:t>
            </a:r>
          </a:p>
          <a:p>
            <a:r>
              <a:rPr lang="pt-PT" dirty="0"/>
              <a:t>O meu nome é ..</a:t>
            </a:r>
          </a:p>
          <a:p>
            <a:r>
              <a:rPr lang="pt-PT" dirty="0"/>
              <a:t>Eu sou ..</a:t>
            </a:r>
          </a:p>
          <a:p>
            <a:r>
              <a:rPr lang="pt-PT" dirty="0"/>
              <a:t>À medida que avançamos nisso, se tiverem dúvidas, sintam-se à vontade para perguntar.</a:t>
            </a:r>
          </a:p>
          <a:p>
            <a:r>
              <a:rPr lang="pt-PT" dirty="0"/>
              <a:t>Uma coisa a notar é que, à medida que avançamos nisso, se alguém fizer uma pergunta, posso esperar alguns minutos para responder, seja para tentar manter o fluxo ou porque responderemos à pergunta um pouco mais tarde. Mas por favor não sejam tímidos, não tenham medo de fazer suas perguntas.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Vamos começar com nosso primeiro exercício hoje que é instalar e configurar o git,</a:t>
            </a:r>
          </a:p>
          <a:p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, </a:t>
            </a:r>
            <a:r>
              <a:rPr lang="en-US" dirty="0" err="1"/>
              <a:t>iremos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Baixe e instale o Git.
Execute a configuração inicial para o Git.
Configure o Git com o Editor de Código.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4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Vamos começar com nosso segundo exercício hoje, que é trabalhar com um repositório local</a:t>
            </a:r>
            <a:r>
              <a:rPr lang="en-US" dirty="0"/>
              <a:t>, </a:t>
            </a:r>
          </a:p>
          <a:p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Crie um repositório local do Git.
Faça alterações, adicione-as e confirme-as.
Revise o histórico do repositório.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git?</a:t>
            </a:r>
          </a:p>
          <a:p>
            <a:endParaRPr lang="en-US" dirty="0"/>
          </a:p>
          <a:p>
            <a:r>
              <a:rPr lang="pt-PT" dirty="0"/>
              <a:t>Para começar, temos três lugares diferentes ou lugares virtuais.
Temos o diretório de trabalho que acabamos de criar nosso arquivo dentro, e temos a área de preparo que é o lugar intermediário entre salvar as alterações para sempre no repositório local ou deixá-las em um estado intermediário no diretório de trabalho.
</a:t>
            </a:r>
          </a:p>
          <a:p>
            <a:r>
              <a:rPr lang="pt-PT" dirty="0"/>
              <a:t>O que podemos fazer para enviar nossas mudanças para a área de encenação?
</a:t>
            </a:r>
          </a:p>
          <a:p>
            <a:r>
              <a:rPr lang="pt-PT" dirty="0"/>
              <a:t>Imagine que você tem uma viagem de cruzeiro, a primeira coisa que você faz é que você carrega o navio com sua bagagem ou malas, então, para carregar o navio com nossos arquivos ou código, usamos um comando chamado git </a:t>
            </a:r>
            <a:r>
              <a:rPr lang="pt-PT" dirty="0" err="1"/>
              <a:t>add</a:t>
            </a:r>
            <a:r>
              <a:rPr lang="pt-PT" dirty="0"/>
              <a:t> e então damos a ele o nome do arquivo.
Por exemplo, podemos dizer que o git adiciona new-text-file.txt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 ele moverá nosso arquivo para a área de preparo ou o índice de </a:t>
            </a:r>
            <a:r>
              <a:rPr lang="pt-PT" dirty="0" err="1"/>
              <a:t>estadiamento</a:t>
            </a:r>
            <a:r>
              <a:rPr lang="pt-PT" dirty="0"/>
              <a:t>, que é o lugar intermediário de que falamos.
Para fazer o próximo passo, que é mover o arquivo para o repositório local, você tem que usar um comando chamado git commit que faz com que nossas alterações sejam salvas no histórico do git.
</a:t>
            </a:r>
          </a:p>
          <a:p>
            <a:r>
              <a:rPr lang="pt-PT" dirty="0"/>
              <a:t>Então, para fazer nossas mudanças lá, usamos o git commit e damos uma mensagem.
Por exemplo, "Mensagem" qualquer mensagem que você quiser, mas esta mensagem é realmente importante, e vamos voltar a isso em outro slide, mas por enquanto há um comando chamado git commit e damos a ele um traço m pequeno para especificar uma mensagem específica e, em seguida, uma citação dupla dentro dela nossa mensagem.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E, em seguida, o arquivo é salvo no repositório local.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que vos trago para hoje?</a:t>
            </a:r>
          </a:p>
          <a:p>
            <a:r>
              <a:rPr lang="pt-PT" dirty="0"/>
              <a:t>Vamos conhecer o que é controle de versão, instalar o git juntos, trabalhar em um repositório local, trabalhar com controles remotos no GitHub e por fim vamos trabalhar no repositório de outro desenvolvedor.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2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8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52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4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8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Vamos começar com o nosso terceiro e último exercício hoje, que é trabalhar com remotos,</a:t>
            </a:r>
          </a:p>
          <a:p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, </a:t>
            </a:r>
            <a:r>
              <a:rPr lang="en-US" dirty="0" err="1"/>
              <a:t>iremos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Crie um repositório GitHub e clone-o.
Faça alterações e envie por </a:t>
            </a:r>
            <a:r>
              <a:rPr lang="pt-PT" dirty="0" err="1"/>
              <a:t>push</a:t>
            </a:r>
            <a:r>
              <a:rPr lang="pt-PT" dirty="0"/>
              <a:t> para o GitHub.
Faz alterações e puxa do GitHub.
</a:t>
            </a:r>
            <a:r>
              <a:rPr lang="pt-PT" dirty="0" err="1"/>
              <a:t>Fork</a:t>
            </a:r>
            <a:r>
              <a:rPr lang="pt-PT" dirty="0"/>
              <a:t> um repositório e fazer uma solicitação pull.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7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11/7/2023 1:44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6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Então, novamente Como funciona o git? Mas agora com o GitHub?
Há algo novo que nos foi apresentado que é o repositório remoto e, no nosso caso, é o GitHub.
Este repositório remoto pode ser usado para hospedar nosso código on-line, então, eu posso enviar meu código não apenas para o meu repositório local, mas também on-line para a nuvem para compartilhá-lo com outras pessoas, seja em um repositório privado ou um repositório público que está aberto a todos para contribuição e para eu mover meu código do repositório local para o repositório remoto eu tenho que usar um comando chamado git </a:t>
            </a:r>
            <a:r>
              <a:rPr lang="pt-PT" dirty="0" err="1"/>
              <a:t>push</a:t>
            </a:r>
            <a:r>
              <a:rPr lang="pt-PT" dirty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42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Vamos </a:t>
            </a:r>
            <a:r>
              <a:rPr lang="en-US" dirty="0" err="1"/>
              <a:t>enviar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responder a esta pergunta, deixe-me contar uma pequena história.</a:t>
            </a:r>
          </a:p>
          <a:p>
            <a:r>
              <a:rPr lang="pt-PT" dirty="0"/>
              <a:t>Era uma vez dois amigos a jogar juntos. O jogo consiste no mapa-mundo e em pequenas peças que você usa para conquistar um pedaço de terra.</a:t>
            </a:r>
          </a:p>
          <a:p>
            <a:r>
              <a:rPr lang="pt-PT" dirty="0"/>
              <a:t>Cada jogador começa a mover suas peças e vence o jogador que conquistar o maior pedaço de terreno.</a:t>
            </a:r>
          </a:p>
          <a:p>
            <a:r>
              <a:rPr lang="pt-PT" dirty="0"/>
              <a:t>O jogo leva muito tempo porque os jogadores estão tentando conquistar o mundo inteiro, então às vezes eles suspendem o jogo e continuam a jogar no dia seguinte.</a:t>
            </a:r>
          </a:p>
          <a:p>
            <a:r>
              <a:rPr lang="pt-PT" dirty="0"/>
              <a:t>Em vez de reiniciar o jogo todas as vezes, eles pensaram em uma boa solução que seria acompanhar o estado do jogo tirando uma imagem do tabuleiro cada vez que parassem de jogar.</a:t>
            </a:r>
          </a:p>
          <a:p>
            <a:r>
              <a:rPr lang="pt-PT" dirty="0"/>
              <a:t>Esta imagem contém a hora, quem tirou a imagem e o estado e localização das peças do jogo na imagem, o que garantiu que elas sempre tivessem um ponto seguro para onde possam voltar.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 como você pode ver, o arquivo foi movido para o GitHub.
Mas e se for o contrário, eu fiz algumas alterações no repositório remoto e quero ver essas alterações localmente. 
Eu posso usar outro comando chamado git pull.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3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 o git pull com pegar a versão do repositório que está hospedado no GitHub e baixá-lo para o seu repositório local.
Vamos ver isso em ação juntos.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11/6/2023 9:43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8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https://github.com/8200378/NEI_Git_Session_1_Material.git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3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11/7/2023 2:29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https://github.com/8200378/NEI_Git_Session_1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conceito de ponto seguro é a ideia por trás do controlo de versão, pois rastreamos diferentes versões do nosso código, que podem incluir a hora, a pessoa que criou a versão, o estado do nosso código neste exato momento.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Centralizado, apenas um dispositivo tem tudo (cada dispositivo tem sua própria parte do código centralizado) (recurso partilhado)</a:t>
            </a:r>
          </a:p>
          <a:p>
            <a:r>
              <a:rPr lang="pt-PT" dirty="0"/>
              <a:t>Distribuído, cada dispositivo possui a mesma versão do código (todos os dispositivos contribuem para ele ao mesmo tempo)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sistemas de controlo de versão centralizados e distribuídos são um conceito no qual algumas ferramentas são construídas.</a:t>
            </a:r>
          </a:p>
          <a:p>
            <a:r>
              <a:rPr lang="pt-PT" dirty="0"/>
              <a:t>Git usa um sistema de controle de versão distribuído.</a:t>
            </a:r>
          </a:p>
          <a:p>
            <a:r>
              <a:rPr lang="pt-PT" dirty="0"/>
              <a:t>Git usa um sistema de controle de versão centralizado.</a:t>
            </a:r>
          </a:p>
          <a:p>
            <a:r>
              <a:rPr lang="pt-PT" dirty="0"/>
              <a:t>Git usa um sistema de controle de versão distribuído.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o git, alguns de vocês podem pensar que está relacionado ao GitHub, mas isso não é verdade, pois o Git é uma ferramenta de controle de versão que não requer que o GitHub funcione</a:t>
            </a:r>
          </a:p>
          <a:p>
            <a:r>
              <a:rPr lang="pt-PT" dirty="0"/>
              <a:t>Enquanto o GitHub é uma plataforma em nuvem para hospedar e compartilhar projetos 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Existem muitas terminologias por aí que podemos usar quando começarmos a aprender sobre git e GitHub, como: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Todas essas terminologias são realmente usadas ao trabalhar com o git, mas você não precisa aprender sobre todas elas no início, mas se preferir aprender tudo antes de iniciar a parte prática, esta folha de dicas do git é perfeita para você.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E94C-5589-4D72-8241-BC9816469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4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hyperlink" Target="https://techcommunity.microsoft.com/t5/user/viewprofilepage/user-id/1246227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4.xml"/><Relationship Id="rId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github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earn.microsoft.com/training/paths/intro-to-vc-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rcurial-scm.org/" TargetMode="External"/><Relationship Id="rId4" Type="http://schemas.openxmlformats.org/officeDocument/2006/relationships/hyperlink" Target="https://subversion.apach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6449" y="882595"/>
            <a:ext cx="10385198" cy="2067339"/>
          </a:xfrm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endParaRPr lang="en-US" dirty="0"/>
          </a:p>
          <a:p>
            <a:r>
              <a:rPr lang="en-US" dirty="0"/>
              <a:t>Git &amp; GitHub &amp;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Versões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8648" y="3050772"/>
            <a:ext cx="6858000" cy="1017256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Presented by</a:t>
            </a:r>
            <a:r>
              <a:rPr lang="en-US" dirty="0"/>
              <a:t>: NEI</a:t>
            </a:r>
            <a:endParaRPr lang="en-US" dirty="0">
              <a:latin typeface="+mj-lt"/>
            </a:endParaRP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C310D47-62F7-E78E-82D5-2216BA2467F7}"/>
              </a:ext>
            </a:extLst>
          </p:cNvPr>
          <p:cNvSpPr txBox="1">
            <a:spLocks/>
          </p:cNvSpPr>
          <p:nvPr/>
        </p:nvSpPr>
        <p:spPr>
          <a:xfrm>
            <a:off x="0" y="6423395"/>
            <a:ext cx="4816188" cy="454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Adaptado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pt-PT" sz="1600" b="0" i="0" u="sng" dirty="0">
                <a:solidFill>
                  <a:srgbClr val="063E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John Aziz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Exercício</a:t>
            </a:r>
            <a:r>
              <a:rPr lang="en-US" dirty="0"/>
              <a:t> – </a:t>
            </a:r>
            <a:br>
              <a:rPr lang="en-US" dirty="0"/>
            </a:br>
            <a:r>
              <a:rPr lang="pt-PT" dirty="0"/>
              <a:t>Instalar</a:t>
            </a:r>
            <a:r>
              <a:rPr lang="en-US" dirty="0"/>
              <a:t> e </a:t>
            </a:r>
            <a:r>
              <a:rPr lang="en-US" dirty="0" err="1"/>
              <a:t>Configurar</a:t>
            </a:r>
            <a:r>
              <a:rPr lang="en-US" dirty="0"/>
              <a:t>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Baixar e instalar o Git</a:t>
            </a:r>
            <a:r>
              <a:rPr lang="en-US" dirty="0"/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Executar a configuração pela primeira vez para </a:t>
            </a:r>
            <a:r>
              <a:rPr lang="en-US" dirty="0"/>
              <a:t>Git.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Configurar o Git sem Editor de Código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ED8DD4-6E86-B406-5D7F-1F00CDF7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Como </a:t>
            </a:r>
            <a:r>
              <a:rPr lang="en-US" dirty="0" err="1"/>
              <a:t>obter</a:t>
            </a:r>
            <a:r>
              <a:rPr lang="en-US" dirty="0"/>
              <a:t> o Git?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246EA-CF5C-E722-6EBF-32B37D186622}"/>
              </a:ext>
            </a:extLst>
          </p:cNvPr>
          <p:cNvSpPr txBox="1"/>
          <p:nvPr/>
        </p:nvSpPr>
        <p:spPr>
          <a:xfrm>
            <a:off x="914400" y="187708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Instalar</a:t>
            </a:r>
            <a:r>
              <a:rPr lang="en-US" sz="3200" dirty="0"/>
              <a:t>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4E8B1-71A8-D9EE-3ECB-2AB0C3E39BE0}"/>
              </a:ext>
            </a:extLst>
          </p:cNvPr>
          <p:cNvSpPr txBox="1"/>
          <p:nvPr/>
        </p:nvSpPr>
        <p:spPr>
          <a:xfrm>
            <a:off x="914400" y="2587032"/>
            <a:ext cx="6733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MacOS / Windows</a:t>
            </a:r>
          </a:p>
          <a:p>
            <a:pPr lvl="2">
              <a:buFont typeface="+mj-lt"/>
              <a:buAutoNum type="arabicPeriod"/>
            </a:pP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ir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a </a:t>
            </a:r>
            <a:r>
              <a:rPr lang="en-US" b="0" i="0" u="none" strike="noStrike" dirty="0">
                <a:solidFill>
                  <a:srgbClr val="017A9B"/>
                </a:solidFill>
                <a:effectLst/>
                <a:latin typeface="Open Sans" panose="020B0606030504020204" pitchFamily="34" charset="0"/>
                <a:hlinkClick r:id="rId3"/>
              </a:rPr>
              <a:t>git-scm.com/downloads</a:t>
            </a: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PT" dirty="0">
                <a:solidFill>
                  <a:srgbClr val="4F4F4F"/>
                </a:solidFill>
                <a:latin typeface="Open Sans" panose="020B0606030504020204" pitchFamily="34" charset="0"/>
              </a:rPr>
              <a:t>download do software para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Mac/Windows</a:t>
            </a:r>
          </a:p>
          <a:p>
            <a:pPr lvl="2">
              <a:buFont typeface="+mj-lt"/>
              <a:buAutoNum type="arabicPeriod"/>
            </a:pP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instalar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Git </a:t>
            </a:r>
            <a:r>
              <a:rPr lang="pt-PT" dirty="0">
                <a:solidFill>
                  <a:srgbClr val="4F4F4F"/>
                </a:solidFill>
                <a:latin typeface="Open Sans" panose="020B0606030504020204" pitchFamily="34" charset="0"/>
              </a:rPr>
              <a:t>escolhendo todas as opções padrão</a:t>
            </a: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9A0E1-1BDA-6CC2-2552-EECDFF503F5D}"/>
              </a:ext>
            </a:extLst>
          </p:cNvPr>
          <p:cNvSpPr txBox="1"/>
          <p:nvPr/>
        </p:nvSpPr>
        <p:spPr>
          <a:xfrm>
            <a:off x="914400" y="4139572"/>
            <a:ext cx="6733672" cy="63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$ </a:t>
            </a:r>
            <a:r>
              <a:rPr lang="en-US" sz="177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sudo</a:t>
            </a:r>
            <a:r>
              <a:rPr lang="en-US" sz="177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apt-get install git</a:t>
            </a:r>
          </a:p>
        </p:txBody>
      </p:sp>
    </p:spTree>
    <p:extLst>
      <p:ext uri="{BB962C8B-B14F-4D97-AF65-F5344CB8AC3E}">
        <p14:creationId xmlns:p14="http://schemas.microsoft.com/office/powerpoint/2010/main" val="15155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Configuração do Git pela 1ª vez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54188"/>
            <a:ext cx="11018520" cy="4567404"/>
          </a:xfrm>
        </p:spPr>
        <p:txBody>
          <a:bodyPr/>
          <a:lstStyle/>
          <a:p>
            <a:r>
              <a:rPr lang="en-US" dirty="0"/>
              <a:t># </a:t>
            </a:r>
            <a:r>
              <a:rPr lang="pt-PT" dirty="0"/>
              <a:t>configurar o Git com seu nome</a:t>
            </a:r>
            <a:endParaRPr lang="en-US" dirty="0"/>
          </a:p>
          <a:p>
            <a:r>
              <a:rPr lang="en-US" dirty="0"/>
              <a:t>git config --global user.name "&lt;Your-Full-Name&gt;"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pt-PT" dirty="0"/>
              <a:t>configurar o Git com seu e-mail</a:t>
            </a: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"&lt;your-email-address&gt;"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pt-PT" dirty="0"/>
              <a:t>certifica-se de que a saída do Git está colorida</a:t>
            </a: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auto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Editor de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5923" y="2354435"/>
            <a:ext cx="11018520" cy="4308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git config --global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core.editor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"atom --wait"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678C8-1234-44A7-91AA-A09B97E2C62B}"/>
              </a:ext>
            </a:extLst>
          </p:cNvPr>
          <p:cNvSpPr txBox="1"/>
          <p:nvPr/>
        </p:nvSpPr>
        <p:spPr>
          <a:xfrm>
            <a:off x="915923" y="167934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Atom Editor Setup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F1283C4-7D5E-4CE3-8A2A-57128F1BB773}"/>
              </a:ext>
            </a:extLst>
          </p:cNvPr>
          <p:cNvSpPr txBox="1">
            <a:spLocks/>
          </p:cNvSpPr>
          <p:nvPr/>
        </p:nvSpPr>
        <p:spPr>
          <a:xfrm>
            <a:off x="915923" y="3671901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"code --wait"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E172C-BADC-4940-B420-8D82EF9025D3}"/>
              </a:ext>
            </a:extLst>
          </p:cNvPr>
          <p:cNvSpPr txBox="1"/>
          <p:nvPr/>
        </p:nvSpPr>
        <p:spPr>
          <a:xfrm>
            <a:off x="915923" y="2996810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VSCode</a:t>
            </a:r>
            <a:r>
              <a:rPr lang="en-US" sz="3200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909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Revisonar</a:t>
            </a:r>
            <a:r>
              <a:rPr lang="pt-PT" dirty="0"/>
              <a:t> a configuração do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45722"/>
            <a:ext cx="11018520" cy="1982081"/>
          </a:xfrm>
        </p:spPr>
        <p:txBody>
          <a:bodyPr>
            <a:normAutofit/>
          </a:bodyPr>
          <a:lstStyle/>
          <a:p>
            <a:r>
              <a:rPr lang="en-US" dirty="0"/>
              <a:t># </a:t>
            </a:r>
            <a:r>
              <a:rPr lang="pt-PT" dirty="0"/>
              <a:t>Lista todas as propriedades de configuração</a:t>
            </a:r>
            <a:endParaRPr lang="en-US" dirty="0"/>
          </a:p>
          <a:p>
            <a:r>
              <a:rPr lang="en-US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30308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Exercício</a:t>
            </a:r>
            <a:r>
              <a:rPr lang="en-US" dirty="0"/>
              <a:t> – </a:t>
            </a:r>
            <a:br>
              <a:rPr lang="en-US" dirty="0"/>
            </a:br>
            <a:r>
              <a:rPr lang="pt-PT" dirty="0"/>
              <a:t>Trabalhar com um repositório local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Criar um repositório local do Git</a:t>
            </a:r>
            <a:r>
              <a:rPr lang="en-US" dirty="0"/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Fazer alterações, adicioná-las e confirmá-las</a:t>
            </a:r>
            <a:r>
              <a:rPr lang="en-US" dirty="0"/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Rever o histórico do repositório</a:t>
            </a:r>
            <a:r>
              <a:rPr lang="en-US" dirty="0"/>
              <a:t>.</a:t>
            </a:r>
          </a:p>
          <a:p>
            <a:pPr>
              <a:lnSpc>
                <a:spcPts val="28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Inicializar um repositório local Git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85B5C9-E37C-4FB5-4E53-611B26A12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332733"/>
            <a:ext cx="11018520" cy="3338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$ls    - </a:t>
            </a:r>
            <a:r>
              <a:rPr lang="pt-PT" dirty="0"/>
              <a:t>usado para listar arquivos e diretórios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- </a:t>
            </a:r>
            <a:r>
              <a:rPr lang="pt-PT" dirty="0"/>
              <a:t>usado para criar um novo diretório</a:t>
            </a:r>
            <a:endParaRPr lang="en-US" dirty="0"/>
          </a:p>
          <a:p>
            <a:r>
              <a:rPr lang="en-US" dirty="0"/>
              <a:t>$cd    -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diretórios</a:t>
            </a:r>
            <a:endParaRPr lang="en-US" dirty="0"/>
          </a:p>
          <a:p>
            <a:r>
              <a:rPr lang="en-US" dirty="0"/>
              <a:t>$rm    - </a:t>
            </a:r>
            <a:r>
              <a:rPr lang="pt-PT" dirty="0"/>
              <a:t>usado para remover arquivos e diretórios</a:t>
            </a:r>
            <a:endParaRPr lang="ar-EG" dirty="0"/>
          </a:p>
          <a:p>
            <a:r>
              <a:rPr lang="en-US" dirty="0"/>
              <a:t>$</a:t>
            </a:r>
            <a:r>
              <a:rPr lang="en-US" dirty="0" err="1"/>
              <a:t>pwd</a:t>
            </a:r>
            <a:r>
              <a:rPr lang="en-US" dirty="0"/>
              <a:t>   - </a:t>
            </a:r>
            <a:r>
              <a:rPr lang="pt-PT" dirty="0"/>
              <a:t>usado para imprimir diretório de trabalho</a:t>
            </a:r>
            <a:endParaRPr lang="en-US" dirty="0"/>
          </a:p>
          <a:p>
            <a:r>
              <a:rPr lang="en-US" dirty="0"/>
              <a:t>$touch </a:t>
            </a:r>
            <a:r>
              <a:rPr lang="en-US"/>
              <a:t>- used to create and modify files</a:t>
            </a:r>
            <a:endParaRPr lang="en-US" dirty="0"/>
          </a:p>
          <a:p>
            <a:r>
              <a:rPr lang="en-US" dirty="0"/>
              <a:t>$start </a:t>
            </a:r>
            <a:r>
              <a:rPr lang="en-US"/>
              <a:t>- used to open files or directories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92B62-D0DF-DE11-34C5-31AD91B82E44}"/>
              </a:ext>
            </a:extLst>
          </p:cNvPr>
          <p:cNvSpPr txBox="1"/>
          <p:nvPr/>
        </p:nvSpPr>
        <p:spPr>
          <a:xfrm>
            <a:off x="914400" y="1839130"/>
            <a:ext cx="6733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$git 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init</a:t>
            </a:r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023B9-B06A-5358-D367-7584E1742F3A}"/>
              </a:ext>
            </a:extLst>
          </p:cNvPr>
          <p:cNvSpPr txBox="1"/>
          <p:nvPr/>
        </p:nvSpPr>
        <p:spPr>
          <a:xfrm>
            <a:off x="914400" y="258948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terminal </a:t>
            </a:r>
            <a:r>
              <a:rPr lang="en-US" sz="3200" dirty="0" err="1"/>
              <a:t>comuns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06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Git?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66" y="2637389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805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Git?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5943600" y="4635522"/>
            <a:ext cx="3826933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6548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17499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Git?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5943600" y="4635522"/>
            <a:ext cx="3826933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4635522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500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O que é Controlo de Versões?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Instalar o Git.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Repositórios localmente.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Repositórios remotos.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Trabalhar no repositório de outro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add &lt;file1&gt; &lt;file2&gt; … &lt;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fileN</a:t>
            </a:r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</a:t>
            </a:r>
          </a:p>
          <a:p>
            <a:b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</a:br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add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4124120"/>
            <a:ext cx="10183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Esse comando move as alterações para a área de intermédia (</a:t>
            </a:r>
            <a:r>
              <a:rPr lang="pt-PT" sz="2400" dirty="0" err="1"/>
              <a:t>Staging</a:t>
            </a:r>
            <a:r>
              <a:rPr lang="pt-PT" sz="2400" dirty="0"/>
              <a:t> </a:t>
            </a:r>
            <a:r>
              <a:rPr lang="pt-PT" sz="2400" dirty="0" err="1"/>
              <a:t>Area</a:t>
            </a:r>
            <a:r>
              <a:rPr lang="pt-PT" sz="2400" dirty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5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953709"/>
          </a:xfrm>
        </p:spPr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commit –m “Initial commit”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3198167"/>
            <a:ext cx="101831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Esse comando move as alterações para o repositório local.</a:t>
            </a:r>
          </a:p>
          <a:p>
            <a:endParaRPr lang="en-US" sz="2400" dirty="0"/>
          </a:p>
          <a:p>
            <a:r>
              <a:rPr lang="pt-PT" sz="2400" dirty="0"/>
              <a:t>Tente sempre escrever sua mensagem de compromisso de forma imperativa.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953709"/>
          </a:xfrm>
        </p:spPr>
        <p:txBody>
          <a:bodyPr/>
          <a:lstStyle/>
          <a:p>
            <a:r>
              <a:rPr lang="en-US" dirty="0" err="1"/>
              <a:t>Mensagem</a:t>
            </a:r>
            <a:r>
              <a:rPr lang="en-US" dirty="0"/>
              <a:t> do Git 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1989568"/>
            <a:ext cx="101831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Boa </a:t>
            </a:r>
            <a:r>
              <a:rPr lang="en-US" sz="2400" dirty="0" err="1"/>
              <a:t>prática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Manter a mensagem curta (menos de 60 caracteres)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Explicar o que o commit faz (não como ou por quê!)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prática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Explicar por que as alterações são feitas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Explicar como as alterações são feitas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 </a:t>
            </a:r>
            <a:r>
              <a:rPr lang="en-US" sz="2400" dirty="0" err="1"/>
              <a:t>palavra</a:t>
            </a:r>
            <a:r>
              <a:rPr lang="en-US" sz="2400" dirty="0"/>
              <a:t> "e"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9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Rever o histórico do repositório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1033492" y="1764158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1033492" y="2705612"/>
            <a:ext cx="10183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Na branch master</a:t>
            </a:r>
          </a:p>
          <a:p>
            <a:r>
              <a:rPr lang="en-US" sz="2400" dirty="0"/>
              <a:t>A branch está </a:t>
            </a:r>
            <a:r>
              <a:rPr lang="en-US" sz="2400" dirty="0" err="1"/>
              <a:t>atualizado</a:t>
            </a:r>
            <a:r>
              <a:rPr lang="en-US" sz="2400" dirty="0"/>
              <a:t> com 'origin/master'.</a:t>
            </a:r>
          </a:p>
          <a:p>
            <a:r>
              <a:rPr lang="en-US" sz="2400" dirty="0"/>
              <a:t>Nada a commit, </a:t>
            </a:r>
            <a:r>
              <a:rPr lang="en-US" sz="2400" dirty="0" err="1"/>
              <a:t>diretório</a:t>
            </a:r>
            <a:r>
              <a:rPr lang="en-US" sz="2400" dirty="0"/>
              <a:t> de </a:t>
            </a:r>
            <a:r>
              <a:rPr lang="pt-PT" sz="2400" dirty="0"/>
              <a:t>trabalho</a:t>
            </a:r>
            <a:r>
              <a:rPr lang="en-US" sz="2400" dirty="0"/>
              <a:t> </a:t>
            </a:r>
            <a:r>
              <a:rPr lang="en-US" sz="2400" dirty="0" err="1"/>
              <a:t>limpo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D830B-FD65-4699-B96C-D0B5FECE78D8}"/>
              </a:ext>
            </a:extLst>
          </p:cNvPr>
          <p:cNvSpPr txBox="1"/>
          <p:nvPr/>
        </p:nvSpPr>
        <p:spPr>
          <a:xfrm>
            <a:off x="1033492" y="4585785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1519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Rever o histórico do repositório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84930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2744084"/>
            <a:ext cx="10183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Este comando mostra o status do diretório de trabalho e da área de intermédia.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D830B-FD65-4699-B96C-D0B5FECE78D8}"/>
              </a:ext>
            </a:extLst>
          </p:cNvPr>
          <p:cNvSpPr txBox="1"/>
          <p:nvPr/>
        </p:nvSpPr>
        <p:spPr>
          <a:xfrm>
            <a:off x="914400" y="4585785"/>
            <a:ext cx="10421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PT" sz="2400" dirty="0">
                <a:solidFill>
                  <a:prstClr val="black"/>
                </a:solidFill>
              </a:rPr>
              <a:t>Não mostra o histórico!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4"/>
            <a:ext cx="10058400" cy="807038"/>
          </a:xfrm>
        </p:spPr>
        <p:txBody>
          <a:bodyPr/>
          <a:lstStyle/>
          <a:p>
            <a:r>
              <a:rPr lang="pt-PT" dirty="0"/>
              <a:t>Rever o histórico do repositório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5190661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 --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oneline</a:t>
            </a:r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2644170"/>
            <a:ext cx="10183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command will show you the history of changes in the repository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SHA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author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commit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5C14C-6458-725A-CA7E-A249F4AED5BE}"/>
              </a:ext>
            </a:extLst>
          </p:cNvPr>
          <p:cNvSpPr txBox="1"/>
          <p:nvPr/>
        </p:nvSpPr>
        <p:spPr>
          <a:xfrm>
            <a:off x="914400" y="1882783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38882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Exercício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 err="1"/>
              <a:t>Trabalhar</a:t>
            </a:r>
            <a:r>
              <a:rPr lang="en-US" dirty="0"/>
              <a:t> com </a:t>
            </a:r>
            <a:r>
              <a:rPr lang="en-US" dirty="0" err="1"/>
              <a:t>repositórios</a:t>
            </a:r>
            <a:r>
              <a:rPr lang="en-US" dirty="0"/>
              <a:t> </a:t>
            </a:r>
            <a:r>
              <a:rPr lang="en-US" dirty="0" err="1"/>
              <a:t>remotos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pt-PT" dirty="0"/>
              <a:t>Criar um repositório GitHub e clona-lo.
Fazer alterações e enviar por </a:t>
            </a:r>
            <a:r>
              <a:rPr lang="pt-PT" dirty="0" err="1"/>
              <a:t>push</a:t>
            </a:r>
            <a:r>
              <a:rPr lang="pt-PT" dirty="0"/>
              <a:t> para o GitHub.
Fazer alterações e pull do GitHub.
</a:t>
            </a:r>
            <a:r>
              <a:rPr lang="pt-PT" dirty="0" err="1"/>
              <a:t>Fork</a:t>
            </a:r>
            <a:r>
              <a:rPr lang="pt-PT" dirty="0"/>
              <a:t> um repositório e fazer um pedido pull.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14:cNvPr>
              <p14:cNvContentPartPr/>
              <p14:nvPr/>
            </p14:nvContentPartPr>
            <p14:xfrm>
              <a:off x="3069000" y="696917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360" y="6960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14:cNvPr>
              <p14:cNvContentPartPr/>
              <p14:nvPr/>
            </p14:nvContentPartPr>
            <p14:xfrm>
              <a:off x="3417480" y="7228017"/>
              <a:ext cx="678960" cy="1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840" y="7219377"/>
                <a:ext cx="69660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1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remote add origin https://github.com/&lt;username&gt;/&lt;repository&gt;.git</a:t>
            </a:r>
          </a:p>
          <a:p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852014" y="5388127"/>
            <a:ext cx="10183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b="1" dirty="0"/>
              <a:t>https://github.com/8200378/NEI_Git_Session_1.git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47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>
            <a:normAutofit fontScale="90000"/>
          </a:bodyPr>
          <a:lstStyle/>
          <a:p>
            <a:r>
              <a:rPr lang="pt-PT" dirty="0"/>
              <a:t>Como o Git funciona com o GitHub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67" y="3484033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867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>
            <a:normAutofit fontScale="90000"/>
          </a:bodyPr>
          <a:lstStyle/>
          <a:p>
            <a:r>
              <a:rPr lang="pt-PT" dirty="0"/>
              <a:t>Como o Git funciona com o GitHub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67" y="4441584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25414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Versão</a:t>
            </a:r>
            <a:r>
              <a:rPr lang="en-US" dirty="0"/>
              <a:t>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C1BF62-F9A1-CD88-63AE-B86DA71B576E}"/>
              </a:ext>
            </a:extLst>
          </p:cNvPr>
          <p:cNvGrpSpPr/>
          <p:nvPr/>
        </p:nvGrpSpPr>
        <p:grpSpPr>
          <a:xfrm>
            <a:off x="914400" y="2567168"/>
            <a:ext cx="3957918" cy="685800"/>
            <a:chOff x="914400" y="2567168"/>
            <a:chExt cx="3957918" cy="685800"/>
          </a:xfrm>
        </p:grpSpPr>
        <p:sp>
          <p:nvSpPr>
            <p:cNvPr id="25" name="Title 2">
              <a:extLst>
                <a:ext uri="{FF2B5EF4-FFF2-40B4-BE49-F238E27FC236}">
                  <a16:creationId xmlns:a16="http://schemas.microsoft.com/office/drawing/2014/main" id="{32286F86-3B6D-D957-7066-684949907D35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25671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Tempo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93B79B-19FC-DC99-92C6-2DCE897B22ED}"/>
                </a:ext>
              </a:extLst>
            </p:cNvPr>
            <p:cNvSpPr/>
            <p:nvPr/>
          </p:nvSpPr>
          <p:spPr>
            <a:xfrm>
              <a:off x="914400" y="27308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C75C7A-D520-46DF-4623-E8FF7C6B3CF5}"/>
              </a:ext>
            </a:extLst>
          </p:cNvPr>
          <p:cNvGrpSpPr/>
          <p:nvPr/>
        </p:nvGrpSpPr>
        <p:grpSpPr>
          <a:xfrm>
            <a:off x="914400" y="3252968"/>
            <a:ext cx="3957918" cy="685800"/>
            <a:chOff x="914400" y="3252968"/>
            <a:chExt cx="3957918" cy="685800"/>
          </a:xfrm>
        </p:grpSpPr>
        <p:sp>
          <p:nvSpPr>
            <p:cNvPr id="27" name="Title 2">
              <a:extLst>
                <a:ext uri="{FF2B5EF4-FFF2-40B4-BE49-F238E27FC236}">
                  <a16:creationId xmlns:a16="http://schemas.microsoft.com/office/drawing/2014/main" id="{0FA34D7D-8A12-A3D6-35FB-BD1E7D981D21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2529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 err="1">
                  <a:latin typeface="+mn-lt"/>
                </a:rPr>
                <a:t>Quem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5C4AB8-A095-EAAD-9D7E-CC07877D6013}"/>
                </a:ext>
              </a:extLst>
            </p:cNvPr>
            <p:cNvSpPr/>
            <p:nvPr/>
          </p:nvSpPr>
          <p:spPr>
            <a:xfrm>
              <a:off x="914400" y="3412570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916BD5-803C-8E99-2EA0-713CFA7B2165}"/>
              </a:ext>
            </a:extLst>
          </p:cNvPr>
          <p:cNvGrpSpPr/>
          <p:nvPr/>
        </p:nvGrpSpPr>
        <p:grpSpPr>
          <a:xfrm>
            <a:off x="918633" y="3949349"/>
            <a:ext cx="3953685" cy="685800"/>
            <a:chOff x="918633" y="3949349"/>
            <a:chExt cx="3953685" cy="685800"/>
          </a:xfrm>
        </p:grpSpPr>
        <p:sp>
          <p:nvSpPr>
            <p:cNvPr id="28" name="Title 2">
              <a:extLst>
                <a:ext uri="{FF2B5EF4-FFF2-40B4-BE49-F238E27FC236}">
                  <a16:creationId xmlns:a16="http://schemas.microsoft.com/office/drawing/2014/main" id="{C5E09215-EBBA-0A95-6453-DDE36C44B9D1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949349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Estado e </a:t>
              </a:r>
              <a:r>
                <a:rPr lang="en-US" sz="3600" dirty="0" err="1">
                  <a:latin typeface="+mn-lt"/>
                </a:rPr>
                <a:t>localização</a:t>
              </a:r>
              <a:r>
                <a:rPr lang="en-US" sz="3600" dirty="0">
                  <a:latin typeface="+mn-lt"/>
                </a:rPr>
                <a:t> das </a:t>
              </a:r>
              <a:r>
                <a:rPr lang="en-US" sz="3600" dirty="0" err="1">
                  <a:latin typeface="+mn-lt"/>
                </a:rPr>
                <a:t>peças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03590B-7837-3ABA-8679-706A719B6934}"/>
                </a:ext>
              </a:extLst>
            </p:cNvPr>
            <p:cNvSpPr/>
            <p:nvPr/>
          </p:nvSpPr>
          <p:spPr>
            <a:xfrm>
              <a:off x="918633" y="41405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19803-CB90-6F8D-B908-225BEEBABF07}"/>
              </a:ext>
            </a:extLst>
          </p:cNvPr>
          <p:cNvGrpSpPr/>
          <p:nvPr/>
        </p:nvGrpSpPr>
        <p:grpSpPr>
          <a:xfrm>
            <a:off x="5085468" y="1875366"/>
            <a:ext cx="6141332" cy="3661833"/>
            <a:chOff x="5085468" y="1875366"/>
            <a:chExt cx="6141332" cy="366183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AFE4AB-23A4-4A8E-1B94-EA8F237410C3}"/>
                </a:ext>
              </a:extLst>
            </p:cNvPr>
            <p:cNvSpPr/>
            <p:nvPr/>
          </p:nvSpPr>
          <p:spPr>
            <a:xfrm>
              <a:off x="5085468" y="1875366"/>
              <a:ext cx="6141332" cy="3661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FB5E88-8668-56FE-C367-30616CB77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2251737"/>
              <a:ext cx="5687833" cy="290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F42B498-1E30-8418-9108-8F09F5DF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2623" y="3388230"/>
              <a:ext cx="636104" cy="6361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20EF6DD-26BA-1EE6-B4AF-8FF13D475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7602" y="2563941"/>
              <a:ext cx="636104" cy="636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317C41B-1D7B-AF83-CDC0-3C170067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7544" y="2585147"/>
              <a:ext cx="636105" cy="63610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3B43E48-3897-C1D3-06DC-7DBD4C5C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8389" y="2585146"/>
              <a:ext cx="636105" cy="63610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96D9042-A0A8-DF56-CE63-3AC91C1D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2257" y="4329759"/>
              <a:ext cx="403566" cy="40356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BF0DD9-433D-A2D9-F53C-1924F32C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405097" y="3999044"/>
              <a:ext cx="636105" cy="636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>
            <a:normAutofit fontScale="90000"/>
          </a:bodyPr>
          <a:lstStyle/>
          <a:p>
            <a:r>
              <a:rPr lang="pt-PT" dirty="0"/>
              <a:t>Como o Git funciona com o GitHub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933" y="4419353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DCBF1-D2C2-E59B-F512-2DFA868D4E28}"/>
              </a:ext>
            </a:extLst>
          </p:cNvPr>
          <p:cNvSpPr/>
          <p:nvPr/>
        </p:nvSpPr>
        <p:spPr>
          <a:xfrm flipH="1">
            <a:off x="7669745" y="5350558"/>
            <a:ext cx="305618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26592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>
            <a:normAutofit fontScale="90000"/>
          </a:bodyPr>
          <a:lstStyle/>
          <a:p>
            <a:r>
              <a:rPr lang="pt-PT" dirty="0"/>
              <a:t>Como o Git funciona com o GitHub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12" y="5311861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DCBF1-D2C2-E59B-F512-2DFA868D4E28}"/>
              </a:ext>
            </a:extLst>
          </p:cNvPr>
          <p:cNvSpPr/>
          <p:nvPr/>
        </p:nvSpPr>
        <p:spPr>
          <a:xfrm flipH="1">
            <a:off x="7669745" y="5350558"/>
            <a:ext cx="305618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037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Exercício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Neste </a:t>
            </a:r>
            <a:r>
              <a:rPr lang="en-US" dirty="0" err="1"/>
              <a:t>exercício</a:t>
            </a:r>
            <a:r>
              <a:rPr lang="en-US" dirty="0"/>
              <a:t>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Clonar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endParaRPr lang="en-US" dirty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14:cNvPr>
              <p14:cNvContentPartPr/>
              <p14:nvPr/>
            </p14:nvContentPartPr>
            <p14:xfrm>
              <a:off x="3069000" y="696917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360" y="6960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14:cNvPr>
              <p14:cNvContentPartPr/>
              <p14:nvPr/>
            </p14:nvContentPartPr>
            <p14:xfrm>
              <a:off x="3417480" y="7228017"/>
              <a:ext cx="678960" cy="1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840" y="7219377"/>
                <a:ext cx="69660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clone https://github.com/&lt;username&gt;/&lt;repository&gt;.git</a:t>
            </a:r>
          </a:p>
          <a:p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852014" y="5388127"/>
            <a:ext cx="10183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b="1" dirty="0"/>
              <a:t>https://github.com/8200378/NEI_Git_Session_1_Material.git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994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Saiba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GitHub on Microsoft Learn</a:t>
            </a:r>
            <a:r>
              <a:rPr lang="en-US" sz="2000" dirty="0"/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Concluir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Introduction to version control with Git </a:t>
            </a:r>
            <a:r>
              <a:rPr lang="en-US" sz="2000" dirty="0" err="1"/>
              <a:t>percurso</a:t>
            </a:r>
            <a:r>
              <a:rPr lang="en-US" sz="2000" dirty="0"/>
              <a:t> de </a:t>
            </a:r>
            <a:r>
              <a:rPr lang="en-US" sz="2000" dirty="0" err="1"/>
              <a:t>aprendizagem</a:t>
            </a:r>
            <a:r>
              <a:rPr lang="en-US" sz="2000" dirty="0"/>
              <a:t>.</a:t>
            </a:r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29" y="4873370"/>
            <a:ext cx="9870142" cy="1363024"/>
          </a:xfrm>
        </p:spPr>
        <p:txBody>
          <a:bodyPr anchor="ctr"/>
          <a:lstStyle/>
          <a:p>
            <a:pPr algn="ctr"/>
            <a:r>
              <a:rPr lang="pt-PT" dirty="0">
                <a:cs typeface="Segoe UI"/>
              </a:rPr>
              <a:t>Esta ideia de ponto seguro é exatamente o que é controlo de versão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AF900-A991-E0E0-90CD-276697452636}"/>
              </a:ext>
            </a:extLst>
          </p:cNvPr>
          <p:cNvGrpSpPr/>
          <p:nvPr/>
        </p:nvGrpSpPr>
        <p:grpSpPr>
          <a:xfrm>
            <a:off x="5085468" y="727881"/>
            <a:ext cx="6141332" cy="3661833"/>
            <a:chOff x="5085468" y="1875366"/>
            <a:chExt cx="6141332" cy="3661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6FBE0A-326A-870F-1319-CC8EBCC5667A}"/>
                </a:ext>
              </a:extLst>
            </p:cNvPr>
            <p:cNvSpPr/>
            <p:nvPr/>
          </p:nvSpPr>
          <p:spPr>
            <a:xfrm>
              <a:off x="5085468" y="1875366"/>
              <a:ext cx="6141332" cy="3661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94E2EF-5B74-85C9-7374-7C9677050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2251737"/>
              <a:ext cx="5687833" cy="290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C08343-5DE4-91C8-C5C0-49C81B6E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2623" y="3388230"/>
              <a:ext cx="636104" cy="6361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30D433-2D7F-5823-8A3D-99DB8B7D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7602" y="2563941"/>
              <a:ext cx="636104" cy="63610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97DD15-37D5-BBD7-0646-BD1587BF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7544" y="2585147"/>
              <a:ext cx="636105" cy="6361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BB64A86-DB01-3BEE-E471-3A23787F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8389" y="2585146"/>
              <a:ext cx="636105" cy="6361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F69A67-99DE-FF5D-B93D-085B41AE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2257" y="4329759"/>
              <a:ext cx="403566" cy="40356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B64965-5829-31DC-14E4-FD8BF140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405097" y="3999044"/>
              <a:ext cx="636105" cy="63610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1B6E28-1DFA-95A0-93EA-B63A4C24C480}"/>
              </a:ext>
            </a:extLst>
          </p:cNvPr>
          <p:cNvGrpSpPr/>
          <p:nvPr/>
        </p:nvGrpSpPr>
        <p:grpSpPr>
          <a:xfrm>
            <a:off x="914400" y="1419683"/>
            <a:ext cx="3957918" cy="685800"/>
            <a:chOff x="914400" y="2567168"/>
            <a:chExt cx="3957918" cy="685800"/>
          </a:xfrm>
        </p:grpSpPr>
        <p:sp>
          <p:nvSpPr>
            <p:cNvPr id="5" name="Title 2">
              <a:extLst>
                <a:ext uri="{FF2B5EF4-FFF2-40B4-BE49-F238E27FC236}">
                  <a16:creationId xmlns:a16="http://schemas.microsoft.com/office/drawing/2014/main" id="{A897A44A-FACC-042F-7D45-DD3A57909F6A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25671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Tempo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72382E-4A8D-2331-CAC2-ECDEBE85DC9E}"/>
                </a:ext>
              </a:extLst>
            </p:cNvPr>
            <p:cNvSpPr/>
            <p:nvPr/>
          </p:nvSpPr>
          <p:spPr>
            <a:xfrm>
              <a:off x="914400" y="27308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1ECA8-16B6-5B00-88E8-7D342BC7B6FB}"/>
              </a:ext>
            </a:extLst>
          </p:cNvPr>
          <p:cNvGrpSpPr/>
          <p:nvPr/>
        </p:nvGrpSpPr>
        <p:grpSpPr>
          <a:xfrm>
            <a:off x="914400" y="2105483"/>
            <a:ext cx="3957918" cy="685800"/>
            <a:chOff x="914400" y="3252968"/>
            <a:chExt cx="3957918" cy="685800"/>
          </a:xfrm>
        </p:grpSpPr>
        <p:sp>
          <p:nvSpPr>
            <p:cNvPr id="8" name="Title 2">
              <a:extLst>
                <a:ext uri="{FF2B5EF4-FFF2-40B4-BE49-F238E27FC236}">
                  <a16:creationId xmlns:a16="http://schemas.microsoft.com/office/drawing/2014/main" id="{76F35C23-BF2E-AB4D-B2A5-81A7CD66372E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2529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 err="1">
                  <a:latin typeface="+mn-lt"/>
                </a:rPr>
                <a:t>Quem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D8817B-F61C-CD4A-F8F8-AEDDF6040C64}"/>
                </a:ext>
              </a:extLst>
            </p:cNvPr>
            <p:cNvSpPr/>
            <p:nvPr/>
          </p:nvSpPr>
          <p:spPr>
            <a:xfrm>
              <a:off x="914400" y="3412570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ECEA80-16FA-5877-408C-2E9FDFD66BC3}"/>
              </a:ext>
            </a:extLst>
          </p:cNvPr>
          <p:cNvGrpSpPr/>
          <p:nvPr/>
        </p:nvGrpSpPr>
        <p:grpSpPr>
          <a:xfrm>
            <a:off x="918633" y="2801864"/>
            <a:ext cx="3953685" cy="685800"/>
            <a:chOff x="918633" y="3949349"/>
            <a:chExt cx="3953685" cy="685800"/>
          </a:xfrm>
        </p:grpSpPr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8D588EE2-4E7C-F5CB-80D5-D835A256C424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949349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Estado e </a:t>
              </a:r>
              <a:r>
                <a:rPr lang="en-US" sz="3600" dirty="0" err="1">
                  <a:latin typeface="+mn-lt"/>
                </a:rPr>
                <a:t>localização</a:t>
              </a:r>
              <a:r>
                <a:rPr lang="en-US" sz="3600" dirty="0">
                  <a:latin typeface="+mn-lt"/>
                </a:rPr>
                <a:t> das </a:t>
              </a:r>
              <a:r>
                <a:rPr lang="en-US" sz="3600" dirty="0" err="1">
                  <a:latin typeface="+mn-lt"/>
                </a:rPr>
                <a:t>peças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1B2B63-B08B-C78F-FBF7-70CAB1B585F4}"/>
                </a:ext>
              </a:extLst>
            </p:cNvPr>
            <p:cNvSpPr/>
            <p:nvPr/>
          </p:nvSpPr>
          <p:spPr>
            <a:xfrm>
              <a:off x="918633" y="41405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68" y="475286"/>
            <a:ext cx="7933264" cy="91150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Versão</a:t>
            </a:r>
            <a:r>
              <a:rPr lang="en-US" dirty="0"/>
              <a:t> (VCS)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46083F8-E4B0-1F03-E45B-D0C8C2904DEA}"/>
              </a:ext>
            </a:extLst>
          </p:cNvPr>
          <p:cNvSpPr txBox="1">
            <a:spLocks/>
          </p:cNvSpPr>
          <p:nvPr/>
        </p:nvSpPr>
        <p:spPr>
          <a:xfrm>
            <a:off x="1447519" y="2294466"/>
            <a:ext cx="2518834" cy="101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Centralizado</a:t>
            </a:r>
            <a:r>
              <a:rPr lang="en-US" sz="2800" dirty="0"/>
              <a:t> (CVCS)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A9D8A7AE-8492-F44D-1222-00EDE494FF55}"/>
              </a:ext>
            </a:extLst>
          </p:cNvPr>
          <p:cNvSpPr txBox="1">
            <a:spLocks/>
          </p:cNvSpPr>
          <p:nvPr/>
        </p:nvSpPr>
        <p:spPr>
          <a:xfrm>
            <a:off x="8089899" y="2294466"/>
            <a:ext cx="2518834" cy="101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Distribuido</a:t>
            </a:r>
            <a:r>
              <a:rPr lang="en-US" sz="2800" dirty="0"/>
              <a:t> (DVCS)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1B73179-8A8B-19F7-DA54-CB9603E84CF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947631" y="146097"/>
            <a:ext cx="907674" cy="338906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FDC0F97-5F16-9CF7-F342-03A8366A04C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7268821" y="213971"/>
            <a:ext cx="907674" cy="325331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BD262FA-57FF-4616-1DD1-9E7161061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" t="35757" r="58597"/>
          <a:stretch/>
        </p:blipFill>
        <p:spPr>
          <a:xfrm>
            <a:off x="892952" y="3644900"/>
            <a:ext cx="3627967" cy="2352185"/>
          </a:xfrm>
          <a:prstGeom prst="rect">
            <a:avLst/>
          </a:prstGeom>
        </p:spPr>
      </p:pic>
      <p:pic>
        <p:nvPicPr>
          <p:cNvPr id="23" name="Picture 22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E949E97C-D69A-7469-128D-95E1C46F8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58" t="36883" r="622" b="-1126"/>
          <a:stretch/>
        </p:blipFill>
        <p:spPr>
          <a:xfrm>
            <a:off x="7535332" y="3644899"/>
            <a:ext cx="3627967" cy="23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411E272-379B-6EF0-5CE0-FD6E210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 fontScale="90000"/>
          </a:bodyPr>
          <a:lstStyle/>
          <a:p>
            <a:r>
              <a:rPr lang="pt-PT" dirty="0"/>
              <a:t>Sistemas de controlo de versão mais populares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2DD6BB3-E560-6FC3-0825-DB1DF6D05121}"/>
              </a:ext>
            </a:extLst>
          </p:cNvPr>
          <p:cNvSpPr txBox="1">
            <a:spLocks/>
          </p:cNvSpPr>
          <p:nvPr/>
        </p:nvSpPr>
        <p:spPr>
          <a:xfrm>
            <a:off x="914399" y="1882600"/>
            <a:ext cx="5685368" cy="2608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US" sz="3600" dirty="0">
              <a:solidFill>
                <a:schemeClr val="bg1"/>
              </a:solidFill>
            </a:endParaRP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Subversion</a:t>
            </a:r>
            <a:endParaRPr lang="en-US" sz="3600" dirty="0">
              <a:solidFill>
                <a:schemeClr val="bg1"/>
              </a:solidFill>
            </a:endParaRP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Mercurial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32286F86-3B6D-D957-7066-684949907D35}"/>
              </a:ext>
            </a:extLst>
          </p:cNvPr>
          <p:cNvSpPr txBox="1">
            <a:spLocks/>
          </p:cNvSpPr>
          <p:nvPr/>
        </p:nvSpPr>
        <p:spPr>
          <a:xfrm>
            <a:off x="1163918" y="1661234"/>
            <a:ext cx="935746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>
                <a:latin typeface="+mn-lt"/>
              </a:rPr>
              <a:t>Sistema de controlo de versão distribuído</a:t>
            </a:r>
            <a:endParaRPr lang="en-US" sz="3600" dirty="0">
              <a:latin typeface="+mn-lt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57C9FBB-DD7C-19DE-9A97-CC4A1003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4" y="0"/>
            <a:ext cx="1880075" cy="1880075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A4A559-DF02-D951-86D0-6AB89B28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92" y="2887621"/>
            <a:ext cx="2081575" cy="18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2ED0C48-B1E8-ADED-4F13-749FFA78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67" y="2887621"/>
            <a:ext cx="1880075" cy="188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6FC3F-C782-E852-F4B7-C5943757960E}"/>
              </a:ext>
            </a:extLst>
          </p:cNvPr>
          <p:cNvSpPr txBox="1"/>
          <p:nvPr/>
        </p:nvSpPr>
        <p:spPr>
          <a:xfrm>
            <a:off x="1163918" y="4977926"/>
            <a:ext cx="34853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/>
              <a:t>Ferramenta de controlo de versão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E97A6-D590-7EF4-1E36-BCA2A461CA6F}"/>
              </a:ext>
            </a:extLst>
          </p:cNvPr>
          <p:cNvSpPr txBox="1"/>
          <p:nvPr/>
        </p:nvSpPr>
        <p:spPr>
          <a:xfrm>
            <a:off x="6965348" y="5029305"/>
            <a:ext cx="4205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Serviço</a:t>
            </a:r>
            <a:r>
              <a:rPr lang="en-US" sz="2800" dirty="0"/>
              <a:t> que </a:t>
            </a:r>
            <a:r>
              <a:rPr lang="en-US" sz="2800" dirty="0" err="1"/>
              <a:t>hóspeda</a:t>
            </a:r>
            <a:r>
              <a:rPr lang="en-US" sz="2800" dirty="0"/>
              <a:t> </a:t>
            </a:r>
            <a:r>
              <a:rPr lang="en-US" sz="2800" dirty="0" err="1"/>
              <a:t>projetos</a:t>
            </a:r>
            <a:r>
              <a:rPr lang="en-US" sz="2800" dirty="0"/>
              <a:t> Git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F8DCC-30EF-606B-6BC5-FCD75FCD287D}"/>
              </a:ext>
            </a:extLst>
          </p:cNvPr>
          <p:cNvCxnSpPr/>
          <p:nvPr/>
        </p:nvCxnSpPr>
        <p:spPr>
          <a:xfrm>
            <a:off x="6096000" y="2668540"/>
            <a:ext cx="0" cy="3099429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86E5B-F5CF-893B-A286-7F0140E6BCB4}"/>
              </a:ext>
            </a:extLst>
          </p:cNvPr>
          <p:cNvSpPr txBox="1"/>
          <p:nvPr/>
        </p:nvSpPr>
        <p:spPr>
          <a:xfrm>
            <a:off x="1702580" y="1691611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Version Control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F6CF-3E07-EF90-98EC-2F17F003C052}"/>
              </a:ext>
            </a:extLst>
          </p:cNvPr>
          <p:cNvSpPr txBox="1"/>
          <p:nvPr/>
        </p:nvSpPr>
        <p:spPr>
          <a:xfrm>
            <a:off x="411646" y="2857565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Source Code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53452-F1BF-F182-B3C5-7DA6DDA7E726}"/>
              </a:ext>
            </a:extLst>
          </p:cNvPr>
          <p:cNvSpPr txBox="1"/>
          <p:nvPr/>
        </p:nvSpPr>
        <p:spPr>
          <a:xfrm>
            <a:off x="5133474" y="4170574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2CF06-BF53-8654-8982-EBEF610A9F76}"/>
              </a:ext>
            </a:extLst>
          </p:cNvPr>
          <p:cNvSpPr txBox="1"/>
          <p:nvPr/>
        </p:nvSpPr>
        <p:spPr>
          <a:xfrm>
            <a:off x="1806853" y="4116888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B0334-0414-00E9-5ECA-DB968DBAA67F}"/>
              </a:ext>
            </a:extLst>
          </p:cNvPr>
          <p:cNvSpPr txBox="1"/>
          <p:nvPr/>
        </p:nvSpPr>
        <p:spPr>
          <a:xfrm>
            <a:off x="3403042" y="4923953"/>
            <a:ext cx="2243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9CF70-9712-929E-3B1B-AD0CB3053576}"/>
              </a:ext>
            </a:extLst>
          </p:cNvPr>
          <p:cNvSpPr txBox="1"/>
          <p:nvPr/>
        </p:nvSpPr>
        <p:spPr>
          <a:xfrm>
            <a:off x="6007768" y="4923953"/>
            <a:ext cx="2243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Checkout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FC803-43B4-B8A0-9AB2-62ACE182CA51}"/>
              </a:ext>
            </a:extLst>
          </p:cNvPr>
          <p:cNvSpPr txBox="1"/>
          <p:nvPr/>
        </p:nvSpPr>
        <p:spPr>
          <a:xfrm>
            <a:off x="8251547" y="4258811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Directory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02B27-13E6-C1DA-74B3-02864D3CAC14}"/>
              </a:ext>
            </a:extLst>
          </p:cNvPr>
          <p:cNvSpPr txBox="1"/>
          <p:nvPr/>
        </p:nvSpPr>
        <p:spPr>
          <a:xfrm>
            <a:off x="8885210" y="3567328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3A7E3-BBC8-E009-AF81-45DF88510AD0}"/>
              </a:ext>
            </a:extLst>
          </p:cNvPr>
          <p:cNvSpPr txBox="1"/>
          <p:nvPr/>
        </p:nvSpPr>
        <p:spPr>
          <a:xfrm>
            <a:off x="8508541" y="2959977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96813-FAF0-2729-E078-8AC0C3C068F2}"/>
              </a:ext>
            </a:extLst>
          </p:cNvPr>
          <p:cNvSpPr txBox="1"/>
          <p:nvPr/>
        </p:nvSpPr>
        <p:spPr>
          <a:xfrm>
            <a:off x="8885210" y="2133082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Staging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D6D46-C5FD-E77F-BE2E-5C1C58F2E7B5}"/>
              </a:ext>
            </a:extLst>
          </p:cNvPr>
          <p:cNvSpPr txBox="1"/>
          <p:nvPr/>
        </p:nvSpPr>
        <p:spPr>
          <a:xfrm>
            <a:off x="7928588" y="1661143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C536F-3E23-4B43-689F-5D3324FEFEB9}"/>
              </a:ext>
            </a:extLst>
          </p:cNvPr>
          <p:cNvSpPr txBox="1"/>
          <p:nvPr/>
        </p:nvSpPr>
        <p:spPr>
          <a:xfrm>
            <a:off x="7222735" y="915686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Branching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D8F-0D0B-FAB0-1D0B-1B94E2AD3FAB}"/>
              </a:ext>
            </a:extLst>
          </p:cNvPr>
          <p:cNvSpPr txBox="1"/>
          <p:nvPr/>
        </p:nvSpPr>
        <p:spPr>
          <a:xfrm>
            <a:off x="5410299" y="1326123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Merging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FC956-287C-7DA5-AC6B-A7AB632CAC45}"/>
              </a:ext>
            </a:extLst>
          </p:cNvPr>
          <p:cNvSpPr txBox="1"/>
          <p:nvPr/>
        </p:nvSpPr>
        <p:spPr>
          <a:xfrm>
            <a:off x="4878474" y="2633634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Merge Conflicts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42C5E-C298-E0C1-73DB-E2DB557E897A}"/>
              </a:ext>
            </a:extLst>
          </p:cNvPr>
          <p:cNvSpPr txBox="1"/>
          <p:nvPr/>
        </p:nvSpPr>
        <p:spPr>
          <a:xfrm>
            <a:off x="3699379" y="3451746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Remotes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E1261CB-7B5F-5704-43EB-C8D1C24D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/>
          </a:bodyPr>
          <a:lstStyle/>
          <a:p>
            <a:r>
              <a:rPr lang="en-US" dirty="0" err="1"/>
              <a:t>Terminologia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FE1261CB-7B5F-5704-43EB-C8D1C24D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/>
          </a:bodyPr>
          <a:lstStyle/>
          <a:p>
            <a:r>
              <a:rPr lang="en-US" dirty="0" err="1"/>
              <a:t>Terminologia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AC3AB-F788-C847-E5FA-90B1B3B50F75}"/>
              </a:ext>
            </a:extLst>
          </p:cNvPr>
          <p:cNvSpPr txBox="1"/>
          <p:nvPr/>
        </p:nvSpPr>
        <p:spPr>
          <a:xfrm>
            <a:off x="1983316" y="3105834"/>
            <a:ext cx="8225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git-cheat-sheet-education (github.com)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B12C468F9B7F489644B16A80A468AF" ma:contentTypeVersion="15" ma:contentTypeDescription="Criar um novo documento." ma:contentTypeScope="" ma:versionID="d20475261340d1214674dc55163a5548">
  <xsd:schema xmlns:xsd="http://www.w3.org/2001/XMLSchema" xmlns:xs="http://www.w3.org/2001/XMLSchema" xmlns:p="http://schemas.microsoft.com/office/2006/metadata/properties" xmlns:ns2="ca386e67-2827-4b03-9095-bf1702b971e5" xmlns:ns3="fee3b4b9-9206-42a3-a218-630cbd3ab628" targetNamespace="http://schemas.microsoft.com/office/2006/metadata/properties" ma:root="true" ma:fieldsID="6f44adc63739f140f8aaa7a46f77c7fb" ns2:_="" ns3:_="">
    <xsd:import namespace="ca386e67-2827-4b03-9095-bf1702b971e5"/>
    <xsd:import namespace="fee3b4b9-9206-42a3-a218-630cbd3ab6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a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86e67-2827-4b03-9095-bf1702b971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3316c8dd-dbe0-445e-8a6a-ec66114d9e08}" ma:internalName="TaxCatchAll" ma:showField="CatchAllData" ma:web="ca386e67-2827-4b03-9095-bf1702b971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b4b9-9206-42a3-a218-630cbd3ab62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1374c586-51ca-419d-b13a-551147e708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Notas" ma:index="20" nillable="true" ma:displayName="Notas" ma:format="Dropdown" ma:internalName="Notas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a386e67-2827-4b03-9095-bf1702b971e5" xsi:nil="true"/>
    <Notas xmlns="fee3b4b9-9206-42a3-a218-630cbd3ab628" xsi:nil="true"/>
    <lcf76f155ced4ddcb4097134ff3c332f xmlns="fee3b4b9-9206-42a3-a218-630cbd3ab6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F1E08-46E3-49EC-B11E-0D379EC0A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386e67-2827-4b03-9095-bf1702b971e5"/>
    <ds:schemaRef ds:uri="fee3b4b9-9206-42a3-a218-630cbd3ab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4EED2D-C894-47C4-9CDD-55EC03B2713B}">
  <ds:schemaRefs>
    <ds:schemaRef ds:uri="http://schemas.microsoft.com/office/infopath/2007/PartnerControls"/>
    <ds:schemaRef ds:uri="ca386e67-2827-4b03-9095-bf1702b971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fee3b4b9-9206-42a3-a218-630cbd3ab62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975</TotalTime>
  <Words>2826</Words>
  <Application>Microsoft Office PowerPoint</Application>
  <PresentationFormat>Ecrã Panorâmico</PresentationFormat>
  <Paragraphs>315</Paragraphs>
  <Slides>34</Slides>
  <Notes>34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Kristen ITC</vt:lpstr>
      <vt:lpstr>Open Sans</vt:lpstr>
      <vt:lpstr>Quire Sans</vt:lpstr>
      <vt:lpstr>Segoe UI</vt:lpstr>
      <vt:lpstr>Wingdings</vt:lpstr>
      <vt:lpstr>Office Theme</vt:lpstr>
      <vt:lpstr>Apresentação do PowerPoint</vt:lpstr>
      <vt:lpstr>Agenda </vt:lpstr>
      <vt:lpstr>O que é Controlo de Versão?</vt:lpstr>
      <vt:lpstr>Esta ideia de ponto seguro é exatamente o que é controlo de versão</vt:lpstr>
      <vt:lpstr>Sistemas de Controlo de Versão (VCS)</vt:lpstr>
      <vt:lpstr>Sistemas de controlo de versão mais populares</vt:lpstr>
      <vt:lpstr>Apresentação do PowerPoint</vt:lpstr>
      <vt:lpstr>Terminologia</vt:lpstr>
      <vt:lpstr>Terminologia</vt:lpstr>
      <vt:lpstr>Exercício –  Instalar e Configurar Git</vt:lpstr>
      <vt:lpstr>Como obter o Git?</vt:lpstr>
      <vt:lpstr>Configuração do Git pela 1ª vez</vt:lpstr>
      <vt:lpstr>Git &amp; Editor de código</vt:lpstr>
      <vt:lpstr>Revisonar a configuração do Git</vt:lpstr>
      <vt:lpstr>Exercício –  Trabalhar com um repositório local</vt:lpstr>
      <vt:lpstr>Inicializar um repositório local Git</vt:lpstr>
      <vt:lpstr>Como funciona o Git?</vt:lpstr>
      <vt:lpstr>Como funciona o Git?</vt:lpstr>
      <vt:lpstr>Como funciona o Git?</vt:lpstr>
      <vt:lpstr>Git Add</vt:lpstr>
      <vt:lpstr>Git Commit</vt:lpstr>
      <vt:lpstr>Mensagem do Git Commit</vt:lpstr>
      <vt:lpstr>Rever o histórico do repositório</vt:lpstr>
      <vt:lpstr>Rever o histórico do repositório</vt:lpstr>
      <vt:lpstr>Rever o histórico do repositório</vt:lpstr>
      <vt:lpstr>Exercício –  Trabalhar com repositórios remotos</vt:lpstr>
      <vt:lpstr>Git Add</vt:lpstr>
      <vt:lpstr>Como o Git funciona com o GitHub?</vt:lpstr>
      <vt:lpstr>Como o Git funciona com o GitHub?</vt:lpstr>
      <vt:lpstr>Como o Git funciona com o GitHub?</vt:lpstr>
      <vt:lpstr>Como o Git funciona com o GitHub?</vt:lpstr>
      <vt:lpstr>Exercício –  Roadmap</vt:lpstr>
      <vt:lpstr>Git Clone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Aziz</dc:creator>
  <cp:lastModifiedBy>Daniel Filipe Rebelo Teixeira</cp:lastModifiedBy>
  <cp:revision>20</cp:revision>
  <dcterms:created xsi:type="dcterms:W3CDTF">2023-09-16T15:23:39Z</dcterms:created>
  <dcterms:modified xsi:type="dcterms:W3CDTF">2023-11-07T02:50:07Z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0x01010035B12C468F9B7F489644B16A80A468AF</vt:lpwstr>
  </property>
  <property fmtid="{D5CDD505-2E9C-101B-9397-08002B2CF9AE}" pid="3" name="MediaServiceImageTags">
    <vt:lpwstr/>
  </property>
</Properties>
</file>