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6" d="100"/>
          <a:sy n="76" d="100"/>
        </p:scale>
        <p:origin x="1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5672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24265239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558076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6391045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368470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4261621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154715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19499689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59958446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5786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9958866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7E9B64-DC09-41C8-9DE3-DA74AF8D2F97}" type="datetime1">
              <a:rPr lang="en-US" smtClean="0"/>
              <a:t>4/4/2024</a:t>
            </a:fld>
            <a:endParaRPr lang="en-US" dirty="0"/>
          </a:p>
        </p:txBody>
      </p:sp>
      <p:sp>
        <p:nvSpPr>
          <p:cNvPr id="8" name="Footer Placeholder 7"/>
          <p:cNvSpPr>
            <a:spLocks noGrp="1"/>
          </p:cNvSpPr>
          <p:nvPr>
            <p:ph type="ftr" sz="quarter" idx="11"/>
          </p:nvPr>
        </p:nvSpPr>
        <p:spPr/>
        <p:txBody>
          <a:bodyPr/>
          <a:lstStyle/>
          <a:p>
            <a:r>
              <a:rPr lang="en-US" smtClean="0"/>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68898463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0591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0003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0836147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4780132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182001433"/>
      </p:ext>
    </p:extLst>
  </p:cSld>
  <p:clrMap bg1="dk1" tx1="lt1" bg2="dk2" tx2="lt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pPr algn="just"/>
            <a:r>
              <a:rPr lang="en-US" sz="5000" dirty="0">
                <a:solidFill>
                  <a:schemeClr val="tx1">
                    <a:lumMod val="75000"/>
                  </a:schemeClr>
                </a:solidFill>
                <a:ea typeface="+mj-lt"/>
                <a:cs typeface="+mj-lt"/>
              </a:rPr>
              <a:t>Keylogger &amp; Security Implementation using Python</a:t>
            </a:r>
            <a:endParaRPr lang="en-US" sz="5000" b="0" dirty="0">
              <a:solidFill>
                <a:schemeClr val="tx1">
                  <a:lumMod val="75000"/>
                </a:schemeClr>
              </a:solidFill>
              <a:ea typeface="+mj-lt"/>
              <a:cs typeface="+mj-lt"/>
            </a:endParaRPr>
          </a:p>
          <a:p>
            <a:endParaRPr lang="en-US" sz="5000" dirty="0"/>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l"/>
            <a:r>
              <a:rPr lang="en-US" sz="1800" dirty="0"/>
              <a:t>Presented by:</a:t>
            </a:r>
          </a:p>
          <a:p>
            <a:pPr algn="l"/>
            <a:r>
              <a:rPr lang="en-US" dirty="0" err="1" smtClean="0"/>
              <a:t>K.Gokulan</a:t>
            </a:r>
            <a:r>
              <a:rPr lang="en-US" dirty="0" smtClean="0"/>
              <a:t> </a:t>
            </a:r>
          </a:p>
          <a:p>
            <a:pPr algn="l"/>
            <a:r>
              <a:rPr lang="en-US" sz="1800" dirty="0" err="1" smtClean="0"/>
              <a:t>Anjalai</a:t>
            </a:r>
            <a:r>
              <a:rPr lang="en-US" sz="1800" dirty="0" smtClean="0"/>
              <a:t> </a:t>
            </a:r>
            <a:r>
              <a:rPr lang="en-US" sz="1800" dirty="0"/>
              <a:t>Ammal Mahalingam Engineering </a:t>
            </a:r>
            <a:r>
              <a:rPr lang="en-US" sz="1800" dirty="0" smtClean="0"/>
              <a:t>College</a:t>
            </a:r>
          </a:p>
          <a:p>
            <a:pPr algn="l"/>
            <a:r>
              <a:rPr lang="en-US" sz="1800" dirty="0" err="1" smtClean="0"/>
              <a:t>B.Tech.Information</a:t>
            </a:r>
            <a:r>
              <a:rPr lang="en-US" sz="1800" dirty="0"/>
              <a:t> Technology</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Tree>
    <p:extLst>
      <p:ext uri="{BB962C8B-B14F-4D97-AF65-F5344CB8AC3E}">
        <p14:creationId xmlns:p14="http://schemas.microsoft.com/office/powerpoint/2010/main" val="6945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extLst>
      <p:ext uri="{BB962C8B-B14F-4D97-AF65-F5344CB8AC3E}">
        <p14:creationId xmlns:p14="http://schemas.microsoft.com/office/powerpoint/2010/main" val="3042266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Tree>
    <p:extLst>
      <p:ext uri="{BB962C8B-B14F-4D97-AF65-F5344CB8AC3E}">
        <p14:creationId xmlns:p14="http://schemas.microsoft.com/office/powerpoint/2010/main" val="28611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7141" y="1094531"/>
            <a:ext cx="9899238" cy="4876595"/>
          </a:xfrm>
        </p:spPr>
        <p:txBody>
          <a:bodyPr vert="horz" lIns="91440" tIns="45720" rIns="91440" bIns="45720" rtlCol="0" anchor="t">
            <a:noAutofit/>
          </a:bodyPr>
          <a:lstStyle/>
          <a:p>
            <a:r>
              <a:rPr lang="en-US" sz="1200" b="1" dirty="0">
                <a:ea typeface="+mn-lt"/>
                <a:cs typeface="+mn-lt"/>
              </a:rPr>
              <a:t>Individual Users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dirty="0"/>
          </a:p>
          <a:p>
            <a:r>
              <a:rPr lang="en-US" sz="1200" b="1" dirty="0">
                <a:ea typeface="+mn-lt"/>
                <a:cs typeface="+mn-lt"/>
              </a:rPr>
              <a:t>Businesses and Enterprises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dirty="0"/>
          </a:p>
          <a:p>
            <a:r>
              <a:rPr lang="en-US" sz="1200" b="1" dirty="0">
                <a:ea typeface="+mn-lt"/>
                <a:cs typeface="+mn-lt"/>
              </a:rPr>
              <a:t>Government Agencies and Institutions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dirty="0"/>
          </a:p>
          <a:p>
            <a:r>
              <a:rPr lang="en-US" sz="1200" b="1" dirty="0">
                <a:ea typeface="+mn-lt"/>
                <a:cs typeface="+mn-lt"/>
              </a:rPr>
              <a:t>Cybersecurity Professionals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dirty="0"/>
          </a:p>
          <a:p>
            <a:r>
              <a:rPr lang="en-US" sz="1200" b="1" dirty="0">
                <a:ea typeface="+mn-lt"/>
                <a:cs typeface="+mn-lt"/>
              </a:rPr>
              <a:t>Software Developers and IT Professionals</a:t>
            </a:r>
            <a:r>
              <a:rPr lang="en-US" sz="1200" dirty="0">
                <a:solidFill>
                  <a:srgbClr val="ECECEC"/>
                </a:solidFill>
                <a:ea typeface="+mn-lt"/>
                <a:cs typeface="+mn-lt"/>
              </a:rPr>
              <a:t>:</a:t>
            </a:r>
            <a:endParaRPr lang="en-US" sz="1200" dirty="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dirty="0"/>
          </a:p>
          <a:p>
            <a:pPr marL="0" indent="0">
              <a:buNone/>
            </a:pPr>
            <a:endParaRPr lang="en-US" sz="1200" dirty="0">
              <a:solidFill>
                <a:srgbClr val="ECECEC"/>
              </a:solidFill>
            </a:endParaRPr>
          </a:p>
        </p:txBody>
      </p:sp>
    </p:spTree>
    <p:extLst>
      <p:ext uri="{BB962C8B-B14F-4D97-AF65-F5344CB8AC3E}">
        <p14:creationId xmlns:p14="http://schemas.microsoft.com/office/powerpoint/2010/main" val="14722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5467" y="319091"/>
            <a:ext cx="9956747" cy="849309"/>
          </a:xfrm>
        </p:spPr>
        <p:txBody>
          <a:bodyPr>
            <a:normAutofit/>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168400"/>
            <a:ext cx="9956747" cy="5511800"/>
          </a:xfrm>
        </p:spPr>
        <p:txBody>
          <a:bodyPr vert="horz" lIns="91440" tIns="45720" rIns="91440" bIns="45720" rtlCol="0" anchor="t">
            <a:normAutofit fontScale="925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normAutofit/>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normAutofit/>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solidFill>
                  <a:schemeClr val="tx1"/>
                </a:solidFill>
                <a:ea typeface="+mn-lt"/>
                <a:cs typeface="+mn-lt"/>
              </a:rPr>
              <a:t>Advanced Threat Detection and Prevention</a:t>
            </a:r>
            <a:r>
              <a:rPr lang="en-US" sz="1300" dirty="0">
                <a:solidFill>
                  <a:schemeClr val="tx1"/>
                </a:solidFill>
                <a:ea typeface="+mn-lt"/>
                <a:cs typeface="+mn-lt"/>
              </a:rPr>
              <a:t>:</a:t>
            </a:r>
            <a:endParaRPr lang="en-US" sz="1300" dirty="0">
              <a:solidFill>
                <a:schemeClr val="tx1"/>
              </a:solidFill>
            </a:endParaRPr>
          </a:p>
          <a:p>
            <a:pPr lvl="1">
              <a:buFont typeface="Neue Haas Grotesk Text Pro" panose="020B0604020202020204" pitchFamily="34" charset="0"/>
              <a:buChar char="+"/>
            </a:pPr>
            <a:r>
              <a:rPr lang="en-US" sz="1300" dirty="0">
                <a:solidFill>
                  <a:schemeClr val="tx1"/>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300" dirty="0">
              <a:solidFill>
                <a:schemeClr val="tx1"/>
              </a:solidFill>
            </a:endParaRPr>
          </a:p>
          <a:p>
            <a:r>
              <a:rPr lang="en-US" sz="1300" b="1" dirty="0">
                <a:solidFill>
                  <a:schemeClr val="tx1"/>
                </a:solidFill>
                <a:ea typeface="+mn-lt"/>
                <a:cs typeface="+mn-lt"/>
              </a:rPr>
              <a:t>Intelligent Behavioral Analysis</a:t>
            </a:r>
            <a:r>
              <a:rPr lang="en-US" sz="1300" dirty="0">
                <a:solidFill>
                  <a:schemeClr val="tx1"/>
                </a:solidFill>
                <a:ea typeface="+mn-lt"/>
                <a:cs typeface="+mn-lt"/>
              </a:rPr>
              <a:t>:</a:t>
            </a:r>
            <a:endParaRPr lang="en-US" sz="1300" dirty="0">
              <a:solidFill>
                <a:schemeClr val="tx1"/>
              </a:solidFill>
            </a:endParaRPr>
          </a:p>
          <a:p>
            <a:pPr lvl="1">
              <a:buFont typeface="Neue Haas Grotesk Text Pro" panose="020B0604020202020204" pitchFamily="34" charset="0"/>
              <a:buChar char="+"/>
            </a:pPr>
            <a:r>
              <a:rPr lang="en-US" sz="1300" dirty="0">
                <a:solidFill>
                  <a:schemeClr val="tx1"/>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solidFill>
                <a:schemeClr val="tx1"/>
              </a:solidFill>
            </a:endParaRPr>
          </a:p>
          <a:p>
            <a:r>
              <a:rPr lang="en-US" sz="1300" b="1" dirty="0">
                <a:solidFill>
                  <a:schemeClr val="tx1"/>
                </a:solidFill>
                <a:ea typeface="+mn-lt"/>
                <a:cs typeface="+mn-lt"/>
              </a:rPr>
              <a:t>Adaptive Security Measures</a:t>
            </a:r>
            <a:r>
              <a:rPr lang="en-US" sz="1300" dirty="0">
                <a:solidFill>
                  <a:schemeClr val="tx1"/>
                </a:solidFill>
                <a:ea typeface="+mn-lt"/>
                <a:cs typeface="+mn-lt"/>
              </a:rPr>
              <a:t>:</a:t>
            </a:r>
            <a:endParaRPr lang="en-US" sz="1300" dirty="0">
              <a:solidFill>
                <a:schemeClr val="tx1"/>
              </a:solidFill>
            </a:endParaRPr>
          </a:p>
          <a:p>
            <a:pPr lvl="1">
              <a:buFont typeface="Neue Haas Grotesk Text Pro" panose="020B0604020202020204" pitchFamily="34" charset="0"/>
              <a:buChar char="+"/>
            </a:pPr>
            <a:r>
              <a:rPr lang="en-US" sz="1300" dirty="0">
                <a:solidFill>
                  <a:schemeClr val="tx1"/>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solidFill>
                <a:schemeClr val="tx1"/>
              </a:solidFill>
            </a:endParaRPr>
          </a:p>
          <a:p>
            <a:r>
              <a:rPr lang="en-US" sz="1300" b="1" dirty="0">
                <a:solidFill>
                  <a:schemeClr val="tx1"/>
                </a:solidFill>
                <a:ea typeface="+mn-lt"/>
                <a:cs typeface="+mn-lt"/>
              </a:rPr>
              <a:t>Stealthy Operation and Evasion Techniques</a:t>
            </a:r>
            <a:r>
              <a:rPr lang="en-US" sz="1300" dirty="0">
                <a:solidFill>
                  <a:schemeClr val="tx1"/>
                </a:solidFill>
                <a:ea typeface="+mn-lt"/>
                <a:cs typeface="+mn-lt"/>
              </a:rPr>
              <a:t>:</a:t>
            </a:r>
            <a:endParaRPr lang="en-US" sz="1300" dirty="0">
              <a:solidFill>
                <a:schemeClr val="tx1"/>
              </a:solidFill>
            </a:endParaRPr>
          </a:p>
          <a:p>
            <a:pPr lvl="1">
              <a:buFont typeface="Neue Haas Grotesk Text Pro" panose="020B0604020202020204" pitchFamily="34" charset="0"/>
              <a:buChar char="+"/>
            </a:pPr>
            <a:r>
              <a:rPr lang="en-US" sz="1300" dirty="0">
                <a:solidFill>
                  <a:schemeClr val="tx1"/>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solidFill>
                <a:schemeClr val="tx1"/>
              </a:solidFill>
            </a:endParaRPr>
          </a:p>
          <a:p>
            <a:pPr marL="0" indent="0">
              <a:buNone/>
            </a:pPr>
            <a:endParaRPr lang="en-US" sz="1300" dirty="0">
              <a:solidFill>
                <a:schemeClr val="tx1"/>
              </a:solidFill>
            </a:endParaRPr>
          </a:p>
          <a:p>
            <a:endParaRPr lang="en-US" sz="1300" dirty="0">
              <a:solidFill>
                <a:schemeClr val="tx1"/>
              </a:solidFill>
            </a:endParaRPr>
          </a:p>
        </p:txBody>
      </p:sp>
    </p:spTree>
    <p:extLst>
      <p:ext uri="{BB962C8B-B14F-4D97-AF65-F5344CB8AC3E}">
        <p14:creationId xmlns:p14="http://schemas.microsoft.com/office/powerpoint/2010/main" val="1234266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271164" y="1509960"/>
            <a:ext cx="9956747" cy="4387765"/>
          </a:xfrm>
        </p:spPr>
        <p:txBody>
          <a:bodyPr vert="horz" lIns="91440" tIns="45720" rIns="91440" bIns="45720" rtlCol="0" anchor="t">
            <a:noAutofit/>
          </a:bodyPr>
          <a:lstStyle/>
          <a:p>
            <a:r>
              <a:rPr lang="en-US" sz="1400" b="1" dirty="0">
                <a:solidFill>
                  <a:schemeClr val="tx1"/>
                </a:solidFill>
                <a:ea typeface="+mn-lt"/>
                <a:cs typeface="+mn-lt"/>
              </a:rPr>
              <a:t>Detection Accuracy:</a:t>
            </a:r>
            <a:r>
              <a:rPr lang="en-US" sz="1400" dirty="0">
                <a:solidFill>
                  <a:schemeClr val="tx1"/>
                </a:solidFill>
                <a:ea typeface="+mn-lt"/>
                <a:cs typeface="+mn-lt"/>
              </a:rPr>
              <a:t> Measure the accuracy of the detection algorithms in identifying keylogging activities. This can be quantified by metrics such as true positive rate, false positive rate, precision, and recall.</a:t>
            </a:r>
            <a:endParaRPr lang="en-US" sz="1400" dirty="0">
              <a:solidFill>
                <a:schemeClr val="tx1"/>
              </a:solidFill>
            </a:endParaRPr>
          </a:p>
          <a:p>
            <a:r>
              <a:rPr lang="en-US" sz="1400" b="1" dirty="0">
                <a:solidFill>
                  <a:schemeClr val="tx1"/>
                </a:solidFill>
                <a:ea typeface="+mn-lt"/>
                <a:cs typeface="+mn-lt"/>
              </a:rPr>
              <a:t>Prevention Efficacy:</a:t>
            </a:r>
            <a:r>
              <a:rPr lang="en-US" sz="1400" dirty="0">
                <a:solidFill>
                  <a:schemeClr val="tx1"/>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dirty="0">
              <a:solidFill>
                <a:schemeClr val="tx1"/>
              </a:solidFill>
            </a:endParaRPr>
          </a:p>
          <a:p>
            <a:r>
              <a:rPr lang="en-US" sz="1400" b="1" dirty="0">
                <a:solidFill>
                  <a:schemeClr val="tx1"/>
                </a:solidFill>
                <a:ea typeface="+mn-lt"/>
                <a:cs typeface="+mn-lt"/>
              </a:rPr>
              <a:t>System Performance:</a:t>
            </a:r>
            <a:r>
              <a:rPr lang="en-US" sz="1400" dirty="0">
                <a:solidFill>
                  <a:schemeClr val="tx1"/>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dirty="0">
              <a:solidFill>
                <a:schemeClr val="tx1"/>
              </a:solidFill>
            </a:endParaRPr>
          </a:p>
          <a:p>
            <a:r>
              <a:rPr lang="en-US" sz="1400" b="1" dirty="0">
                <a:solidFill>
                  <a:schemeClr val="tx1"/>
                </a:solidFill>
                <a:ea typeface="+mn-lt"/>
                <a:cs typeface="+mn-lt"/>
              </a:rPr>
              <a:t>Encryption Strength:</a:t>
            </a:r>
            <a:r>
              <a:rPr lang="en-US" sz="1400" dirty="0">
                <a:solidFill>
                  <a:schemeClr val="tx1"/>
                </a:solidFill>
                <a:ea typeface="+mn-lt"/>
                <a:cs typeface="+mn-lt"/>
              </a:rPr>
              <a:t> Evaluate the strength of the encryption techniques used to protect logged data. This can be assessed by conducting cryptographic analyses and assessing the resistance against known attacks.</a:t>
            </a:r>
            <a:endParaRPr lang="en-US" sz="1400" dirty="0">
              <a:solidFill>
                <a:schemeClr val="tx1"/>
              </a:solidFill>
            </a:endParaRPr>
          </a:p>
          <a:p>
            <a:r>
              <a:rPr lang="en-US" sz="1400" b="1" dirty="0">
                <a:solidFill>
                  <a:schemeClr val="tx1"/>
                </a:solidFill>
                <a:ea typeface="+mn-lt"/>
                <a:cs typeface="+mn-lt"/>
              </a:rPr>
              <a:t>User Satisfaction:</a:t>
            </a:r>
            <a:r>
              <a:rPr lang="en-US" sz="1400" dirty="0">
                <a:solidFill>
                  <a:schemeClr val="tx1"/>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dirty="0">
              <a:solidFill>
                <a:schemeClr val="tx1"/>
              </a:solidFill>
            </a:endParaRPr>
          </a:p>
          <a:p>
            <a:pPr marL="0" indent="0">
              <a:buNone/>
            </a:pPr>
            <a:endParaRPr lang="en-US" sz="2000" dirty="0">
              <a:solidFill>
                <a:schemeClr val="tx1"/>
              </a:solidFill>
            </a:endParaRPr>
          </a:p>
        </p:txBody>
      </p:sp>
    </p:spTree>
    <p:extLst>
      <p:ext uri="{BB962C8B-B14F-4D97-AF65-F5344CB8AC3E}">
        <p14:creationId xmlns:p14="http://schemas.microsoft.com/office/powerpoint/2010/main" val="404081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513887" y="1397623"/>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a:t>
            </a:r>
            <a:r>
              <a:rPr lang="en-US" dirty="0">
                <a:solidFill>
                  <a:schemeClr val="tx1"/>
                </a:solidFill>
                <a:ea typeface="+mn-lt"/>
                <a:cs typeface="+mn-lt"/>
              </a:rPr>
              <a:t>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dirty="0">
              <a:solidFill>
                <a:schemeClr val="tx1"/>
              </a:solidFill>
            </a:endParaRPr>
          </a:p>
        </p:txBody>
      </p:sp>
    </p:spTree>
    <p:extLst>
      <p:ext uri="{BB962C8B-B14F-4D97-AF65-F5344CB8AC3E}">
        <p14:creationId xmlns:p14="http://schemas.microsoft.com/office/powerpoint/2010/main" val="1943670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TotalTime>
  <Words>1259</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Neue Haas Grotesk Text Pro</vt:lpstr>
      <vt:lpstr>Trebuchet MS</vt:lpstr>
      <vt:lpstr>Wingdings 3</vt:lpstr>
      <vt:lpstr>Facet</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145</cp:revision>
  <dcterms:created xsi:type="dcterms:W3CDTF">2024-04-01T14:55:32Z</dcterms:created>
  <dcterms:modified xsi:type="dcterms:W3CDTF">2024-04-04T05:12:53Z</dcterms:modified>
</cp:coreProperties>
</file>