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58" r:id="rId5"/>
    <p:sldId id="293" r:id="rId6"/>
    <p:sldId id="259" r:id="rId7"/>
    <p:sldId id="295" r:id="rId8"/>
    <p:sldId id="297" r:id="rId9"/>
    <p:sldId id="296" r:id="rId10"/>
    <p:sldId id="298" r:id="rId11"/>
    <p:sldId id="302" r:id="rId12"/>
    <p:sldId id="299" r:id="rId13"/>
    <p:sldId id="301" r:id="rId14"/>
    <p:sldId id="303" r:id="rId15"/>
    <p:sldId id="318" r:id="rId16"/>
    <p:sldId id="319" r:id="rId17"/>
    <p:sldId id="321" r:id="rId18"/>
    <p:sldId id="322" r:id="rId19"/>
    <p:sldId id="323" r:id="rId20"/>
    <p:sldId id="324" r:id="rId21"/>
    <p:sldId id="32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p:nvPr>
            <p:ph type="sldImg"/>
          </p:nvPr>
        </p:nvSpPr>
        <p:spPr>
          <a:xfrm>
            <a:off x="1143000" y="685800"/>
            <a:ext cx="4572000" cy="3429000"/>
          </a:xfrm>
          <a:prstGeom prst="rect">
            <a:avLst/>
          </a:prstGeom>
        </p:spPr>
        <p:txBody>
          <a:bodyPr/>
          <a:lstStyle/>
          <a:p/>
        </p:txBody>
      </p:sp>
      <p:sp>
        <p:nvSpPr>
          <p:cNvPr id="55" name="Shape 55"/>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封面 01">
    <p:bg>
      <p:bgPr>
        <a:solidFill>
          <a:srgbClr val="FFFFFF"/>
        </a:solidFill>
        <a:effectLst/>
      </p:bgPr>
    </p:bg>
    <p:spTree>
      <p:nvGrpSpPr>
        <p:cNvPr id="1" name=""/>
        <p:cNvGrpSpPr/>
        <p:nvPr/>
      </p:nvGrpSpPr>
      <p:grpSpPr>
        <a:xfrm>
          <a:off x="0" y="0"/>
          <a:ext cx="0" cy="0"/>
          <a:chOff x="0" y="0"/>
          <a:chExt cx="0" cy="0"/>
        </a:xfrm>
      </p:grpSpPr>
      <p:sp>
        <p:nvSpPr>
          <p:cNvPr id="1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封面 02">
    <p:bg>
      <p:bgPr>
        <a:solidFill>
          <a:srgbClr val="F2F2F2"/>
        </a:solidFill>
        <a:effectLst/>
      </p:bgPr>
    </p:bg>
    <p:spTree>
      <p:nvGrpSpPr>
        <p:cNvPr id="1" name=""/>
        <p:cNvGrpSpPr/>
        <p:nvPr/>
      </p:nvGrpSpPr>
      <p:grpSpPr>
        <a:xfrm>
          <a:off x="0" y="0"/>
          <a:ext cx="0" cy="0"/>
          <a:chOff x="0" y="0"/>
          <a:chExt cx="0" cy="0"/>
        </a:xfrm>
      </p:grpSpPr>
      <p:pic>
        <p:nvPicPr>
          <p:cNvPr id="18" name="3c105c3e1797427a6565098e0db08516c463bf8b2240b-vZ5kyO_fw658.jpg" descr="3c105c3e1797427a6565098e0db08516c463bf8b2240b-vZ5kyO_fw658.jpg"/>
          <p:cNvPicPr>
            <a:picLocks noChangeAspect="1"/>
          </p:cNvPicPr>
          <p:nvPr/>
        </p:nvPicPr>
        <p:blipFill>
          <a:blip r:embed="rId2"/>
          <a:srcRect l="2205" t="39935" r="44368" b="12800"/>
          <a:stretch>
            <a:fillRect/>
          </a:stretch>
        </p:blipFill>
        <p:spPr>
          <a:xfrm>
            <a:off x="12623086" y="5769458"/>
            <a:ext cx="9682066" cy="6430469"/>
          </a:xfrm>
          <a:prstGeom prst="rect">
            <a:avLst/>
          </a:prstGeom>
          <a:ln w="12700">
            <a:miter lim="400000"/>
            <a:headEnd/>
            <a:tailEnd/>
          </a:ln>
        </p:spPr>
      </p:pic>
      <p:sp>
        <p:nvSpPr>
          <p:cNvPr id="19" name="Worktile 部门职位-姓名"/>
          <p:cNvSpPr txBox="1"/>
          <p:nvPr/>
        </p:nvSpPr>
        <p:spPr>
          <a:xfrm>
            <a:off x="2624666" y="10001250"/>
            <a:ext cx="4134309" cy="520701"/>
          </a:xfrm>
          <a:prstGeom prst="rect">
            <a:avLst/>
          </a:prstGeom>
          <a:ln w="12700">
            <a:miter lim="400000"/>
          </a:ln>
        </p:spPr>
        <p:txBody>
          <a:bodyPr wrap="none" lIns="50800" tIns="50800" rIns="50800" bIns="50800" anchor="ctr">
            <a:spAutoFit/>
          </a:bodyPr>
          <a:lstStyle/>
          <a:p>
            <a:pPr algn="l">
              <a:defRPr sz="2400" spc="456">
                <a:solidFill>
                  <a:srgbClr val="53585F"/>
                </a:solidFill>
              </a:defRPr>
            </a:pPr>
            <a:r>
              <a:t>Worktile 部门职位-</a:t>
            </a:r>
            <a:r>
              <a:rPr b="1">
                <a:latin typeface="Helvetica"/>
                <a:ea typeface="Helvetica"/>
                <a:cs typeface="Helvetica"/>
                <a:sym typeface="Helvetica"/>
              </a:rPr>
              <a:t>姓名</a:t>
            </a:r>
            <a:endParaRPr b="1">
              <a:latin typeface="Helvetica"/>
              <a:ea typeface="Helvetica"/>
              <a:cs typeface="Helvetica"/>
              <a:sym typeface="Helvetica"/>
            </a:endParaRPr>
          </a:p>
        </p:txBody>
      </p:sp>
      <p:sp>
        <p:nvSpPr>
          <p:cNvPr id="20" name="矩形"/>
          <p:cNvSpPr/>
          <p:nvPr/>
        </p:nvSpPr>
        <p:spPr>
          <a:xfrm>
            <a:off x="2650066" y="9684173"/>
            <a:ext cx="509354" cy="95581"/>
          </a:xfrm>
          <a:prstGeom prst="rect">
            <a:avLst/>
          </a:prstGeom>
          <a:solidFill>
            <a:srgbClr val="DCDEE0"/>
          </a:solidFill>
          <a:ln w="12700">
            <a:miter lim="400000"/>
          </a:ln>
        </p:spPr>
        <p:txBody>
          <a:bodyPr lIns="50800" tIns="50800" rIns="50800" bIns="50800" anchor="ctr"/>
          <a:lstStyle/>
          <a:p>
            <a:pPr>
              <a:defRPr sz="3200"/>
            </a:pPr>
          </a:p>
        </p:txBody>
      </p:sp>
      <p:sp>
        <p:nvSpPr>
          <p:cNvPr id="21" name="这里是大标题这里需要突出"/>
          <p:cNvSpPr txBox="1"/>
          <p:nvPr/>
        </p:nvSpPr>
        <p:spPr>
          <a:xfrm>
            <a:off x="2506133" y="4329377"/>
            <a:ext cx="12028554" cy="1615811"/>
          </a:xfrm>
          <a:prstGeom prst="rect">
            <a:avLst/>
          </a:prstGeom>
          <a:ln w="12700">
            <a:miter lim="400000"/>
          </a:ln>
        </p:spPr>
        <p:txBody>
          <a:bodyPr lIns="50800" tIns="50800" rIns="50800" bIns="50800" anchor="b">
            <a:normAutofit/>
          </a:bodyPr>
          <a:lstStyle/>
          <a:p>
            <a:pPr algn="l" defTabSz="569595">
              <a:defRPr sz="7730">
                <a:solidFill>
                  <a:srgbClr val="474B51"/>
                </a:solidFill>
              </a:defRPr>
            </a:pPr>
            <a:r>
              <a:t>这里是大标题这里</a:t>
            </a:r>
            <a:r>
              <a:rPr b="1">
                <a:latin typeface="Helvetica"/>
                <a:ea typeface="Helvetica"/>
                <a:cs typeface="Helvetica"/>
                <a:sym typeface="Helvetica"/>
              </a:rPr>
              <a:t>需要突出</a:t>
            </a:r>
            <a:endParaRPr b="1">
              <a:latin typeface="Helvetica"/>
              <a:ea typeface="Helvetica"/>
              <a:cs typeface="Helvetica"/>
              <a:sym typeface="Helvetica"/>
            </a:endParaRPr>
          </a:p>
        </p:txBody>
      </p:sp>
      <p:sp>
        <p:nvSpPr>
          <p:cNvPr id="22" name="这里是副标题这里是副标题这里是副标题"/>
          <p:cNvSpPr txBox="1"/>
          <p:nvPr/>
        </p:nvSpPr>
        <p:spPr>
          <a:xfrm>
            <a:off x="2370666" y="5873121"/>
            <a:ext cx="8469579" cy="508001"/>
          </a:xfrm>
          <a:prstGeom prst="rect">
            <a:avLst/>
          </a:prstGeom>
          <a:ln w="12700">
            <a:miter lim="400000"/>
          </a:ln>
        </p:spPr>
        <p:txBody>
          <a:bodyPr lIns="50800" tIns="50800" rIns="50800" bIns="50800">
            <a:normAutofit/>
          </a:bodyPr>
          <a:lstStyle/>
          <a:p>
            <a:pPr lvl="1" indent="118745" algn="l" defTabSz="1380490">
              <a:defRPr sz="2290" b="1">
                <a:solidFill>
                  <a:srgbClr val="A6AAA9"/>
                </a:solidFill>
                <a:latin typeface="Helvetica"/>
                <a:ea typeface="Helvetica"/>
                <a:cs typeface="Helvetica"/>
                <a:sym typeface="Helvetica"/>
              </a:defRPr>
            </a:pPr>
            <a:r>
              <a:t>这里是副标题这里是副标题这里是副标题</a:t>
            </a:r>
          </a:p>
        </p:txBody>
      </p:sp>
      <p:pic>
        <p:nvPicPr>
          <p:cNvPr id="23" name="图像" descr="图像"/>
          <p:cNvPicPr>
            <a:picLocks noChangeAspect="1"/>
          </p:cNvPicPr>
          <p:nvPr/>
        </p:nvPicPr>
        <p:blipFill>
          <a:blip r:embed="rId3">
            <a:alphaModFix amt="43838"/>
          </a:blip>
          <a:stretch>
            <a:fillRect/>
          </a:stretch>
        </p:blipFill>
        <p:spPr>
          <a:xfrm>
            <a:off x="2660851" y="3236447"/>
            <a:ext cx="2810683" cy="432412"/>
          </a:xfrm>
          <a:prstGeom prst="rect">
            <a:avLst/>
          </a:prstGeom>
          <a:ln w="12700">
            <a:miter lim="400000"/>
            <a:headEnd/>
            <a:tailEnd/>
          </a:ln>
        </p:spPr>
      </p:pic>
      <p:sp>
        <p:nvSpPr>
          <p:cNvPr id="2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bg>
      <p:bgPr>
        <a:solidFill>
          <a:srgbClr val="FFFFFF"/>
        </a:solidFill>
        <a:effectLst/>
      </p:bgPr>
    </p:bg>
    <p:spTree>
      <p:nvGrpSpPr>
        <p:cNvPr id="1" name=""/>
        <p:cNvGrpSpPr/>
        <p:nvPr/>
      </p:nvGrpSpPr>
      <p:grpSpPr>
        <a:xfrm>
          <a:off x="0" y="0"/>
          <a:ext cx="0" cy="0"/>
          <a:chOff x="0" y="0"/>
          <a:chExt cx="0" cy="0"/>
        </a:xfrm>
      </p:grpSpPr>
      <p:sp>
        <p:nvSpPr>
          <p:cNvPr id="31" name="01"/>
          <p:cNvSpPr txBox="1"/>
          <p:nvPr/>
        </p:nvSpPr>
        <p:spPr>
          <a:xfrm>
            <a:off x="9909132" y="3075332"/>
            <a:ext cx="5039869" cy="4754403"/>
          </a:xfrm>
          <a:prstGeom prst="rect">
            <a:avLst/>
          </a:prstGeom>
          <a:ln w="12700">
            <a:miter lim="400000"/>
          </a:ln>
        </p:spPr>
        <p:txBody>
          <a:bodyPr wrap="none" lIns="50800" tIns="50800" rIns="50800" bIns="50800" anchor="ctr">
            <a:spAutoFit/>
          </a:bodyPr>
          <a:lstStyle>
            <a:lvl1pPr>
              <a:defRPr sz="32000" spc="1600">
                <a:solidFill>
                  <a:srgbClr val="A6AAA9"/>
                </a:solidFill>
                <a:latin typeface="Helvetica Neue UltraLight"/>
                <a:ea typeface="Helvetica Neue UltraLight"/>
                <a:cs typeface="Helvetica Neue UltraLight"/>
                <a:sym typeface="Helvetica Neue UltraLight"/>
              </a:defRPr>
            </a:lvl1pPr>
          </a:lstStyle>
          <a:p>
            <a:r>
              <a:t>01</a:t>
            </a:r>
          </a:p>
        </p:txBody>
      </p:sp>
      <p:sp>
        <p:nvSpPr>
          <p:cNvPr id="32" name="ADD YOUR TEXT"/>
          <p:cNvSpPr txBox="1"/>
          <p:nvPr/>
        </p:nvSpPr>
        <p:spPr>
          <a:xfrm>
            <a:off x="9416567" y="7774516"/>
            <a:ext cx="5550866" cy="774701"/>
          </a:xfrm>
          <a:prstGeom prst="rect">
            <a:avLst/>
          </a:prstGeom>
          <a:ln w="12700">
            <a:miter lim="400000"/>
          </a:ln>
        </p:spPr>
        <p:txBody>
          <a:bodyPr wrap="none" lIns="50800" tIns="50800" rIns="50800" bIns="50800" anchor="ctr">
            <a:spAutoFit/>
          </a:bodyPr>
          <a:lstStyle>
            <a:lvl1pPr>
              <a:defRPr sz="4400" spc="660"/>
            </a:lvl1pPr>
          </a:lstStyle>
          <a:p>
            <a:r>
              <a:t>ADD YOUR TEXT</a:t>
            </a:r>
          </a:p>
        </p:txBody>
      </p:sp>
      <p:sp>
        <p:nvSpPr>
          <p:cNvPr id="3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内文">
    <p:spTree>
      <p:nvGrpSpPr>
        <p:cNvPr id="1" name=""/>
        <p:cNvGrpSpPr/>
        <p:nvPr/>
      </p:nvGrpSpPr>
      <p:grpSpPr>
        <a:xfrm>
          <a:off x="0" y="0"/>
          <a:ext cx="0" cy="0"/>
          <a:chOff x="0" y="0"/>
          <a:chExt cx="0" cy="0"/>
        </a:xfrm>
      </p:grpSpPr>
      <p:pic>
        <p:nvPicPr>
          <p:cNvPr id="40" name="worktile logo-反白.png" descr="worktile logo-反白.png"/>
          <p:cNvPicPr>
            <a:picLocks noChangeAspect="1"/>
          </p:cNvPicPr>
          <p:nvPr/>
        </p:nvPicPr>
        <p:blipFill>
          <a:blip r:embed="rId2">
            <a:alphaModFix amt="50000"/>
          </a:blip>
          <a:stretch>
            <a:fillRect/>
          </a:stretch>
        </p:blipFill>
        <p:spPr>
          <a:xfrm>
            <a:off x="23048303" y="602588"/>
            <a:ext cx="610011" cy="394276"/>
          </a:xfrm>
          <a:prstGeom prst="rect">
            <a:avLst/>
          </a:prstGeom>
          <a:ln w="12700">
            <a:miter lim="400000"/>
            <a:headEnd/>
            <a:tailEnd/>
          </a:ln>
        </p:spPr>
      </p:pic>
      <p:sp>
        <p:nvSpPr>
          <p:cNvPr id="4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4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tile tx="0" ty="0" sx="100000" sy="100000" flip="none" algn="tl"/>
        </a:blip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57" name="转正述职"/>
          <p:cNvSpPr txBox="1"/>
          <p:nvPr>
            <p:ph type="title" idx="4294967295"/>
          </p:nvPr>
        </p:nvSpPr>
        <p:spPr>
          <a:xfrm>
            <a:off x="2264248" y="5329300"/>
            <a:ext cx="13387600" cy="1527912"/>
          </a:xfrm>
          <a:prstGeom prst="rect">
            <a:avLst/>
          </a:prstGeom>
        </p:spPr>
        <p:txBody>
          <a:bodyPr anchor="b">
            <a:normAutofit/>
          </a:bodyPr>
          <a:lstStyle>
            <a:lvl1pPr algn="l">
              <a:defRPr sz="8000" spc="400">
                <a:solidFill>
                  <a:srgbClr val="FFFFFF"/>
                </a:solidFill>
                <a:latin typeface="Helvetica Neue Light"/>
                <a:ea typeface="Helvetica Neue Light"/>
                <a:cs typeface="Helvetica Neue Light"/>
                <a:sym typeface="Helvetica Neue Light"/>
              </a:defRPr>
            </a:lvl1pPr>
          </a:lstStyle>
          <a:p>
            <a:r>
              <a:rPr lang="en-US" sz="4800"/>
              <a:t>Dcoker</a:t>
            </a:r>
            <a:r>
              <a:rPr lang="zh-CN" altLang="en-US" sz="4800">
                <a:ea typeface="宋体" charset="0"/>
              </a:rPr>
              <a:t>实践</a:t>
            </a:r>
            <a:endParaRPr lang="zh-CN" altLang="en-US" sz="4800">
              <a:ea typeface="宋体" charset="0"/>
            </a:endParaRPr>
          </a:p>
        </p:txBody>
      </p:sp>
      <p:sp>
        <p:nvSpPr>
          <p:cNvPr id="58" name="姓名 职位"/>
          <p:cNvSpPr txBox="1"/>
          <p:nvPr/>
        </p:nvSpPr>
        <p:spPr>
          <a:xfrm>
            <a:off x="2263155" y="9785316"/>
            <a:ext cx="2848610" cy="501650"/>
          </a:xfrm>
          <a:prstGeom prst="rect">
            <a:avLst/>
          </a:prstGeom>
          <a:ln w="12700">
            <a:miter lim="400000"/>
          </a:ln>
        </p:spPr>
        <p:txBody>
          <a:bodyPr wrap="none" lIns="50800" tIns="50800" rIns="50800" bIns="50800" anchor="ctr">
            <a:spAutoFit/>
          </a:bodyPr>
          <a:lstStyle>
            <a:lvl1pPr algn="l">
              <a:defRPr sz="2600" spc="494">
                <a:solidFill>
                  <a:srgbClr val="FFFFFF">
                    <a:alpha val="49662"/>
                  </a:srgbClr>
                </a:solidFill>
                <a:latin typeface="Helvetica Neue"/>
                <a:ea typeface="Helvetica Neue"/>
                <a:cs typeface="Helvetica Neue"/>
                <a:sym typeface="Helvetica Neue"/>
              </a:defRPr>
            </a:lvl1pPr>
          </a:lstStyle>
          <a:p>
            <a:r>
              <a:rPr lang="zh-CN">
                <a:ea typeface="宋体" charset="0"/>
              </a:rPr>
              <a:t>张周旺　服务端</a:t>
            </a:r>
            <a:endParaRPr lang="zh-CN">
              <a:ea typeface="宋体" charset="0"/>
            </a:endParaRPr>
          </a:p>
        </p:txBody>
      </p:sp>
      <p:sp>
        <p:nvSpPr>
          <p:cNvPr id="59" name="2019-5-9"/>
          <p:cNvSpPr txBox="1"/>
          <p:nvPr/>
        </p:nvSpPr>
        <p:spPr>
          <a:xfrm>
            <a:off x="2264189" y="11220415"/>
            <a:ext cx="3269644" cy="501650"/>
          </a:xfrm>
          <a:prstGeom prst="rect">
            <a:avLst/>
          </a:prstGeom>
          <a:ln w="12700">
            <a:miter lim="400000"/>
          </a:ln>
        </p:spPr>
        <p:txBody>
          <a:bodyPr lIns="50800" tIns="50800" rIns="50800" bIns="50800" anchor="ctr">
            <a:spAutoFit/>
          </a:bodyPr>
          <a:lstStyle>
            <a:lvl1pPr algn="l">
              <a:defRPr sz="2600" spc="494">
                <a:solidFill>
                  <a:srgbClr val="FFFFFF">
                    <a:alpha val="49662"/>
                  </a:srgbClr>
                </a:solidFill>
                <a:latin typeface="Helvetica Neue"/>
                <a:ea typeface="Helvetica Neue"/>
                <a:cs typeface="Helvetica Neue"/>
                <a:sym typeface="Helvetica Neue"/>
              </a:defRPr>
            </a:lvl1pPr>
          </a:lstStyle>
          <a:p>
            <a:r>
              <a:t>2019-</a:t>
            </a:r>
            <a:r>
              <a:rPr lang="en-US"/>
              <a:t>8</a:t>
            </a:r>
            <a:r>
              <a:t>-</a:t>
            </a:r>
            <a:r>
              <a:rPr lang="en-US"/>
              <a:t>16</a:t>
            </a:r>
            <a:endParaRPr lang="en-US"/>
          </a:p>
        </p:txBody>
      </p:sp>
      <p:pic>
        <p:nvPicPr>
          <p:cNvPr id="60" name="img-镜像.png" descr="img-镜像.png"/>
          <p:cNvPicPr>
            <a:picLocks noChangeAspect="1"/>
          </p:cNvPicPr>
          <p:nvPr/>
        </p:nvPicPr>
        <p:blipFill>
          <a:blip r:embed="rId1"/>
          <a:stretch>
            <a:fillRect/>
          </a:stretch>
        </p:blipFill>
        <p:spPr>
          <a:xfrm>
            <a:off x="15872891" y="5329278"/>
            <a:ext cx="6680327" cy="6797524"/>
          </a:xfrm>
          <a:prstGeom prst="rect">
            <a:avLst/>
          </a:prstGeom>
          <a:ln w="12700">
            <a:miter lim="400000"/>
            <a:headEnd/>
            <a:tailEnd/>
          </a:ln>
        </p:spPr>
      </p:pic>
      <p:pic>
        <p:nvPicPr>
          <p:cNvPr id="61" name="图像" descr="图像"/>
          <p:cNvPicPr>
            <a:picLocks noChangeAspect="1"/>
          </p:cNvPicPr>
          <p:nvPr/>
        </p:nvPicPr>
        <p:blipFill>
          <a:blip r:embed="rId2"/>
          <a:stretch>
            <a:fillRect/>
          </a:stretch>
        </p:blipFill>
        <p:spPr>
          <a:xfrm>
            <a:off x="1885817" y="1888551"/>
            <a:ext cx="3225801" cy="584201"/>
          </a:xfrm>
          <a:prstGeom prst="rect">
            <a:avLst/>
          </a:prstGeom>
          <a:ln w="12700">
            <a:miter lim="400000"/>
            <a:headEnd/>
            <a:tailEnd/>
          </a:ln>
        </p:spPr>
      </p:pic>
      <p:sp>
        <p:nvSpPr>
          <p:cNvPr id="2" name="姓名 职位"/>
          <p:cNvSpPr txBox="1"/>
          <p:nvPr/>
        </p:nvSpPr>
        <p:spPr>
          <a:xfrm>
            <a:off x="2264425" y="10466036"/>
            <a:ext cx="2063750" cy="501650"/>
          </a:xfrm>
          <a:prstGeom prst="rect">
            <a:avLst/>
          </a:prstGeom>
          <a:ln w="12700">
            <a:miter lim="400000"/>
          </a:ln>
        </p:spPr>
        <p:txBody>
          <a:bodyPr wrap="none" lIns="50800" tIns="50800" rIns="50800" bIns="50800" anchor="ctr">
            <a:spAutoFit/>
          </a:bodyPr>
          <a:lstStyle>
            <a:lvl1pPr algn="l">
              <a:defRPr sz="2600" spc="494">
                <a:solidFill>
                  <a:srgbClr val="FFFFFF">
                    <a:alpha val="49662"/>
                  </a:srgbClr>
                </a:solidFill>
                <a:latin typeface="Helvetica Neue"/>
                <a:ea typeface="Helvetica Neue"/>
                <a:cs typeface="Helvetica Neue"/>
                <a:sym typeface="Helvetica Neue"/>
              </a:defRPr>
            </a:lvl1pPr>
          </a:lstStyle>
          <a:p>
            <a:r>
              <a:rPr lang="zh-CN" altLang="en-US">
                <a:ea typeface="宋体" charset="0"/>
              </a:rPr>
              <a:t>客户研发部</a:t>
            </a:r>
            <a:endParaRPr lang="zh-CN" altLang="en-US">
              <a:ea typeface="宋体"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PM2</a:t>
            </a:r>
            <a:r>
              <a:rPr lang="zh-CN" altLang="en-US" sz="3600">
                <a:ea typeface="宋体" charset="0"/>
              </a:rPr>
              <a:t>常用命令</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sp>
        <p:nvSpPr>
          <p:cNvPr id="3" name="文本框 2"/>
          <p:cNvSpPr txBox="1"/>
          <p:nvPr/>
        </p:nvSpPr>
        <p:spPr>
          <a:xfrm>
            <a:off x="3676650" y="3923348"/>
            <a:ext cx="18931890" cy="91503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 pm2 start app.js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//启动应用程序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2. pm2 start app.js -i 4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//启动四个应用程序实例，内置分在均衡</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3. pm2 start app.js -i max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//根据机器的核数确定实例数目</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4. pm2 start app.js --name="app"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//为应用程序起别名</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5. pm2 start app.js --watch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//文件变化时自动重启应用,忽略node_module文件夹内的更改</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6. pm2 list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//展示所有pm2启动的应用程序</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7. pm2 jlist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//json形式的应用程序信息</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8. pm2 prettylist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//美化的json信息</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9. pm2 describe &lt;appid&gt;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//展示特定的应用程序详细信息</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10. pm2 monit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//展示每个应用程序的CPU和内存占用情况,每30s检查一次</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11. pm2 show &lt;appname&gt;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//展示应用程序的所有信息</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12. pm2 log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//展示所有应用程序日志</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13. pm2 log --lines 200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//查看历史日志</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14. pm2 reloadLogs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//重启日志文件</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15. pm2 flush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//清空所有日志文件</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16. pm2 stop all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//停止所有应用程序</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17. pm2 stop &lt;appid&gt;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//停止指定应用程序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18. pm2 restart all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//重启所有应用程序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19. pm2 delete all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//删除所有应用程序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20. pm2 delete &lt;appid&gt;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//删除指定应用程序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16. pm2 scale &lt;appname&gt; 10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//指定名称应用实例扩展至10个</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p:txBody>
      </p:sp>
      <p:pic>
        <p:nvPicPr>
          <p:cNvPr id="15" name="图片 14" descr="/home/zzw/下载/pm2.pngpm2"/>
          <p:cNvPicPr>
            <a:picLocks noChangeAspect="1"/>
          </p:cNvPicPr>
          <p:nvPr/>
        </p:nvPicPr>
        <p:blipFill>
          <a:blip r:embed="rId1"/>
          <a:srcRect/>
          <a:stretch>
            <a:fillRect/>
          </a:stretch>
        </p:blipFill>
        <p:spPr>
          <a:xfrm>
            <a:off x="2541905" y="1394778"/>
            <a:ext cx="1847850" cy="1308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PM2</a:t>
            </a:r>
            <a:r>
              <a:rPr lang="zh-CN" altLang="en-US" sz="3600">
                <a:ea typeface="宋体" charset="0"/>
              </a:rPr>
              <a:t>实战</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sp>
        <p:nvSpPr>
          <p:cNvPr id="3" name="文本框 2"/>
          <p:cNvSpPr txBox="1"/>
          <p:nvPr/>
        </p:nvSpPr>
        <p:spPr>
          <a:xfrm>
            <a:off x="3211830" y="5775008"/>
            <a:ext cx="17960975" cy="48412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在原</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Dockerfile</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文件中添加</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B0F0"/>
                </a:solidFill>
                <a:effectLst/>
                <a:uFillTx/>
                <a:latin typeface="+mn-lt"/>
                <a:ea typeface="宋体" charset="0"/>
                <a:cs typeface="+mn-cs"/>
                <a:sym typeface="Helvetica Light"/>
              </a:rPr>
              <a:t>RUN </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npm install pm2 -g 	</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修改</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CMD</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启动命令</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B0F0"/>
                </a:solidFill>
                <a:effectLst/>
                <a:uFillTx/>
                <a:latin typeface="+mn-lt"/>
                <a:ea typeface="宋体" charset="0"/>
                <a:cs typeface="+mn-cs"/>
                <a:sym typeface="Helvetica Light"/>
              </a:rPr>
              <a:t>CMD </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["pm2-runtime","./bin/www","-i","4", "--watch", "--name", "myapp"]  </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然后重新	启动容器访问</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如果进程崩溃，则</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pm2</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自动重启</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p:txBody>
      </p:sp>
      <p:pic>
        <p:nvPicPr>
          <p:cNvPr id="15" name="图片 14" descr="/home/zzw/下载/cat_fight_128px_1124271_easyicon.net.pngcat_fight_128px_1124271_easyicon.net"/>
          <p:cNvPicPr>
            <a:picLocks noChangeAspect="1"/>
          </p:cNvPicPr>
          <p:nvPr/>
        </p:nvPicPr>
        <p:blipFill>
          <a:blip r:embed="rId1"/>
          <a:srcRect/>
          <a:stretch>
            <a:fillRect/>
          </a:stretch>
        </p:blipFill>
        <p:spPr>
          <a:xfrm>
            <a:off x="2633663" y="1216978"/>
            <a:ext cx="1664335" cy="1664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SHOWTIME</a:t>
            </a:r>
            <a:endParaRPr lang="en-US" altLang="zh-CN"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pic>
        <p:nvPicPr>
          <p:cNvPr id="15" name="图片 14" descr="/home/zzw/下载/evernote_media_social_137.86987951807px_1211619_easyicon.net.pngevernote_media_social_137.86987951807px_1211619_easyicon.net"/>
          <p:cNvPicPr>
            <a:picLocks noChangeAspect="1"/>
          </p:cNvPicPr>
          <p:nvPr/>
        </p:nvPicPr>
        <p:blipFill>
          <a:blip r:embed="rId1"/>
          <a:srcRect/>
          <a:stretch>
            <a:fillRect/>
          </a:stretch>
        </p:blipFill>
        <p:spPr>
          <a:xfrm>
            <a:off x="2527300" y="1179195"/>
            <a:ext cx="1877060" cy="1739900"/>
          </a:xfrm>
          <a:prstGeom prst="rect">
            <a:avLst/>
          </a:prstGeom>
        </p:spPr>
      </p:pic>
      <p:pic>
        <p:nvPicPr>
          <p:cNvPr id="4" name="图片 3" descr="/home/zzw/图片/选区_023.png选区_023"/>
          <p:cNvPicPr preferRelativeResize="0">
            <a:picLocks noChangeAspect="1"/>
          </p:cNvPicPr>
          <p:nvPr/>
        </p:nvPicPr>
        <p:blipFill>
          <a:blip r:embed="rId2"/>
          <a:srcRect/>
          <a:stretch>
            <a:fillRect/>
          </a:stretch>
        </p:blipFill>
        <p:spPr>
          <a:xfrm>
            <a:off x="1181100" y="5209637"/>
            <a:ext cx="9419070" cy="814641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pic>
        <p:nvPicPr>
          <p:cNvPr id="5" name="图片 4" descr="/home/zzw/图片/选区_024.png选区_024"/>
          <p:cNvPicPr>
            <a:picLocks noChangeAspect="1"/>
          </p:cNvPicPr>
          <p:nvPr/>
        </p:nvPicPr>
        <p:blipFill>
          <a:blip r:embed="rId3"/>
          <a:srcRect/>
          <a:stretch>
            <a:fillRect/>
          </a:stretch>
        </p:blipFill>
        <p:spPr>
          <a:xfrm>
            <a:off x="12822555" y="7894735"/>
            <a:ext cx="8618513" cy="2091690"/>
          </a:xfrm>
          <a:prstGeom prst="rect">
            <a:avLst/>
          </a:prstGeom>
        </p:spPr>
      </p:pic>
      <p:sp>
        <p:nvSpPr>
          <p:cNvPr id="3" name="文本框 2"/>
          <p:cNvSpPr txBox="1"/>
          <p:nvPr/>
        </p:nvSpPr>
        <p:spPr>
          <a:xfrm>
            <a:off x="2012315" y="3582353"/>
            <a:ext cx="7756525" cy="1393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docker exec -it myapp /bin/bash</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pm2 logs</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p:txBody>
      </p:sp>
      <p:sp>
        <p:nvSpPr>
          <p:cNvPr id="6" name="文本框 5"/>
          <p:cNvSpPr txBox="1"/>
          <p:nvPr/>
        </p:nvSpPr>
        <p:spPr>
          <a:xfrm>
            <a:off x="13084175" y="6591935"/>
            <a:ext cx="8094980" cy="5321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pm2 list</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p:txBody>
      </p:sp>
      <p:sp>
        <p:nvSpPr>
          <p:cNvPr id="7" name="文本框 6"/>
          <p:cNvSpPr txBox="1"/>
          <p:nvPr/>
        </p:nvSpPr>
        <p:spPr>
          <a:xfrm>
            <a:off x="13210540" y="4013200"/>
            <a:ext cx="7842885" cy="5321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可视化监测地址： https://app.keymetrics.io</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a:t>
            </a:r>
            <a:r>
              <a:rPr lang="zh-CN" altLang="en-US" sz="3600">
                <a:ea typeface="宋体" charset="0"/>
              </a:rPr>
              <a:t>编写</a:t>
            </a:r>
            <a:r>
              <a:rPr lang="en-US" altLang="zh-CN" sz="3600">
                <a:ea typeface="宋体" charset="0"/>
              </a:rPr>
              <a:t>PM2</a:t>
            </a:r>
            <a:r>
              <a:rPr lang="zh-CN" altLang="en-US" sz="3600">
                <a:ea typeface="宋体" charset="0"/>
              </a:rPr>
              <a:t>启动脚本</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sp>
        <p:nvSpPr>
          <p:cNvPr id="3" name="文本框 2"/>
          <p:cNvSpPr txBox="1"/>
          <p:nvPr/>
        </p:nvSpPr>
        <p:spPr>
          <a:xfrm>
            <a:off x="4994275" y="3312160"/>
            <a:ext cx="14395450" cy="95808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pm2 ecosystem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//生成脚本文件</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pm2 start ecosystem.config.js</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module.exports = {</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apps: [{</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name: 'www',</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script: `${__dirname}/bin/www`,</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 Options reference: https://pm2.io/doc/en/runtime/reference/ecosystem-file/</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instances: 4,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//应用启动实例的个数</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autorestart: true,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//发生异常情况下自动重启</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watch: true,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//更改文件时自动重启</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max_memory_restart: '1G',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//最大内存限制数，超出重启</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env: {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//环境变量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NODE_ENV: 'development'</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env_production: {</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NODE_ENV: 'production'</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   ]</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p:txBody>
      </p:sp>
      <p:pic>
        <p:nvPicPr>
          <p:cNvPr id="15" name="图片 14" descr="/home/zzw/下载/37f6f1ed8945333d4d3d479bc9c55ffd.jpg37f6f1ed8945333d4d3d479bc9c55ffd"/>
          <p:cNvPicPr>
            <a:picLocks noChangeAspect="1"/>
          </p:cNvPicPr>
          <p:nvPr/>
        </p:nvPicPr>
        <p:blipFill>
          <a:blip r:embed="rId1"/>
          <a:srcRect/>
          <a:stretch>
            <a:fillRect/>
          </a:stretch>
        </p:blipFill>
        <p:spPr>
          <a:xfrm>
            <a:off x="2527300" y="1125220"/>
            <a:ext cx="1877060"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2" name="文本框 1"/>
          <p:cNvSpPr txBox="1"/>
          <p:nvPr/>
        </p:nvSpPr>
        <p:spPr>
          <a:xfrm>
            <a:off x="6235065" y="8903970"/>
            <a:ext cx="11913870" cy="1640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lang="zh-CN" altLang="en-US">
                <a:ln/>
                <a:gradFill>
                  <a:gsLst>
                    <a:gs pos="21000">
                      <a:srgbClr val="53575C"/>
                    </a:gs>
                    <a:gs pos="88000">
                      <a:srgbClr val="C5C7CA"/>
                    </a:gs>
                  </a:gsLst>
                  <a:lin ang="5400000"/>
                </a:gradFill>
                <a:effectLst/>
                <a:latin typeface="cmmi10" panose="020B0500000000000000" charset="0"/>
                <a:cs typeface="cmmi10" panose="020B0500000000000000" charset="0"/>
              </a:rPr>
              <a:t>部署</a:t>
            </a:r>
            <a:r>
              <a:rPr lang="en-US" altLang="zh-CN">
                <a:ln/>
                <a:gradFill>
                  <a:gsLst>
                    <a:gs pos="21000">
                      <a:srgbClr val="53575C"/>
                    </a:gs>
                    <a:gs pos="88000">
                      <a:srgbClr val="C5C7CA"/>
                    </a:gs>
                  </a:gsLst>
                  <a:lin ang="5400000"/>
                </a:gradFill>
                <a:effectLst/>
                <a:latin typeface="cmmi10" panose="020B0500000000000000" charset="0"/>
                <a:cs typeface="cmmi10" panose="020B0500000000000000" charset="0"/>
              </a:rPr>
              <a:t>mongodb</a:t>
            </a:r>
            <a:r>
              <a:rPr lang="zh-CN" altLang="en-US">
                <a:ln/>
                <a:gradFill>
                  <a:gsLst>
                    <a:gs pos="21000">
                      <a:srgbClr val="53575C"/>
                    </a:gs>
                    <a:gs pos="88000">
                      <a:srgbClr val="C5C7CA"/>
                    </a:gs>
                  </a:gsLst>
                  <a:lin ang="5400000"/>
                </a:gradFill>
                <a:effectLst/>
                <a:latin typeface="cmmi10" panose="020B0500000000000000" charset="0"/>
                <a:ea typeface="宋体" charset="0"/>
                <a:cs typeface="cmmi10" panose="020B0500000000000000" charset="0"/>
              </a:rPr>
              <a:t>，搭建集群完成读写分离</a:t>
            </a:r>
            <a:endParaRPr lang="zh-CN" altLang="en-US">
              <a:ln/>
              <a:gradFill>
                <a:gsLst>
                  <a:gs pos="21000">
                    <a:srgbClr val="53575C"/>
                  </a:gs>
                  <a:gs pos="88000">
                    <a:srgbClr val="C5C7CA"/>
                  </a:gs>
                </a:gsLst>
                <a:lin ang="5400000"/>
              </a:gradFill>
              <a:effectLst/>
              <a:latin typeface="cmmi10" panose="020B0500000000000000" charset="0"/>
              <a:cs typeface="cmmi10" panose="020B0500000000000000" charset="0"/>
            </a:endParaRPr>
          </a:p>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gradFill>
                <a:gsLst>
                  <a:gs pos="21000">
                    <a:srgbClr val="53575C"/>
                  </a:gs>
                  <a:gs pos="88000">
                    <a:srgbClr val="C5C7CA"/>
                  </a:gs>
                </a:gsLst>
                <a:lin ang="5400000"/>
              </a:gradFill>
              <a:effectLst/>
              <a:uFillTx/>
              <a:latin typeface="cmmi10" panose="020B0500000000000000" charset="0"/>
              <a:ea typeface="+mn-ea"/>
              <a:cs typeface="cmmi10" panose="020B0500000000000000" charset="0"/>
              <a:sym typeface="Helvetica Light"/>
            </a:endParaRPr>
          </a:p>
        </p:txBody>
      </p:sp>
      <p:sp>
        <p:nvSpPr>
          <p:cNvPr id="4" name="文本框 3"/>
          <p:cNvSpPr txBox="1"/>
          <p:nvPr/>
        </p:nvSpPr>
        <p:spPr>
          <a:xfrm>
            <a:off x="6578600" y="4090353"/>
            <a:ext cx="11226800" cy="31635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19900" b="0" i="0" u="none" strike="noStrike" cap="none" spc="0" normalizeH="0" baseline="0">
                <a:ln/>
                <a:gradFill>
                  <a:gsLst>
                    <a:gs pos="21000">
                      <a:srgbClr val="53575C"/>
                    </a:gs>
                    <a:gs pos="88000">
                      <a:srgbClr val="C5C7CA"/>
                    </a:gs>
                  </a:gsLst>
                  <a:lin ang="5400000"/>
                </a:gradFill>
                <a:effectLst/>
                <a:uFillTx/>
                <a:latin typeface="cmmi10" panose="020B0500000000000000" charset="0"/>
                <a:ea typeface="+mn-ea"/>
                <a:cs typeface="cmmi10" panose="020B0500000000000000" charset="0"/>
                <a:sym typeface="Helvetica Light"/>
              </a:rPr>
              <a:t>Mongodb</a:t>
            </a:r>
            <a:endParaRPr kumimoji="0" lang="en-US" altLang="zh-CN" sz="19900" b="0" i="0" u="none" strike="noStrike" cap="none" spc="0" normalizeH="0" baseline="0">
              <a:ln/>
              <a:gradFill>
                <a:gsLst>
                  <a:gs pos="21000">
                    <a:srgbClr val="53575C"/>
                  </a:gs>
                  <a:gs pos="88000">
                    <a:srgbClr val="C5C7CA"/>
                  </a:gs>
                </a:gsLst>
                <a:lin ang="5400000"/>
              </a:gradFill>
              <a:effectLst/>
              <a:uFillTx/>
              <a:latin typeface="cmmi10" panose="020B0500000000000000" charset="0"/>
              <a:ea typeface="+mn-ea"/>
              <a:cs typeface="cmmi10" panose="020B0500000000000000" charset="0"/>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a:t>
            </a:r>
            <a:r>
              <a:rPr lang="zh-CN" altLang="en-US" sz="3600">
                <a:ea typeface="宋体" charset="0"/>
              </a:rPr>
              <a:t>部署</a:t>
            </a:r>
            <a:r>
              <a:rPr lang="en-US" altLang="zh-CN" sz="3600">
                <a:ea typeface="宋体" charset="0"/>
              </a:rPr>
              <a:t>mongodb</a:t>
            </a:r>
            <a:endParaRPr lang="en-US" altLang="zh-CN"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sp>
        <p:nvSpPr>
          <p:cNvPr id="3" name="文本框 2"/>
          <p:cNvSpPr txBox="1"/>
          <p:nvPr/>
        </p:nvSpPr>
        <p:spPr>
          <a:xfrm>
            <a:off x="2893695" y="6094095"/>
            <a:ext cx="20913725" cy="39795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1. docker search mongo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//搜索所有mongo镜像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2. docker pull mongo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//拉取官方镜像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3. docker imsages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//查看所有镜像</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4. docker run -p 27017:27017 -v $PWD -d mongo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 //pwd选择当前目录为mongodb工作目录,也可以自己指定</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5. docker ps -a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 //查看mmongo工作状态</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p:txBody>
      </p:sp>
      <p:pic>
        <p:nvPicPr>
          <p:cNvPr id="15" name="图片 14" descr="/home/zzw/下载/37f6f1ed8945333d4d3d479bc9c55ffd.jpg37f6f1ed8945333d4d3d479bc9c55ffd"/>
          <p:cNvPicPr>
            <a:picLocks noChangeAspect="1"/>
          </p:cNvPicPr>
          <p:nvPr/>
        </p:nvPicPr>
        <p:blipFill>
          <a:blip r:embed="rId1"/>
          <a:srcRect/>
          <a:stretch>
            <a:fillRect/>
          </a:stretch>
        </p:blipFill>
        <p:spPr>
          <a:xfrm>
            <a:off x="2527300" y="1125220"/>
            <a:ext cx="1877060"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10587355"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a:t>
            </a:r>
            <a:r>
              <a:rPr lang="zh-CN" altLang="en-US" sz="3600">
                <a:ea typeface="宋体" charset="0"/>
              </a:rPr>
              <a:t>了解</a:t>
            </a:r>
            <a:r>
              <a:rPr lang="zh-CN" altLang="en-US" sz="3600">
                <a:ea typeface="宋体" charset="0"/>
              </a:rPr>
              <a:t>主从复制</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pic>
        <p:nvPicPr>
          <p:cNvPr id="15" name="图片 14" descr="/home/zzw/下载/cluster_72px_31236_easyicon.net.pngcluster_72px_31236_easyicon.net"/>
          <p:cNvPicPr>
            <a:picLocks noChangeAspect="1"/>
          </p:cNvPicPr>
          <p:nvPr/>
        </p:nvPicPr>
        <p:blipFill>
          <a:blip r:embed="rId1"/>
          <a:srcRect/>
          <a:stretch>
            <a:fillRect/>
          </a:stretch>
        </p:blipFill>
        <p:spPr>
          <a:xfrm>
            <a:off x="2541905" y="1125220"/>
            <a:ext cx="1847850" cy="1847850"/>
          </a:xfrm>
          <a:prstGeom prst="rect">
            <a:avLst/>
          </a:prstGeom>
        </p:spPr>
      </p:pic>
      <p:sp>
        <p:nvSpPr>
          <p:cNvPr id="8" name="文本框 7"/>
          <p:cNvSpPr txBox="1"/>
          <p:nvPr/>
        </p:nvSpPr>
        <p:spPr>
          <a:xfrm>
            <a:off x="5846445" y="3390265"/>
            <a:ext cx="12691745" cy="95192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sz="3600">
                <a:solidFill>
                  <a:schemeClr val="bg1"/>
                </a:solidFill>
                <a:sym typeface="Helvetica Light"/>
              </a:rPr>
              <a:t>为什么需要主从复制？</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对数据库的读和写都在同一个数据库服务器中操作，业务系统性能会降低。</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 </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提升业务系统性能，优化用户体验，读写分离来减轻主数据库的负载。</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 </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2800">
                <a:solidFill>
                  <a:schemeClr val="bg1"/>
                </a:solidFill>
                <a:sym typeface="Helvetica Light"/>
              </a:rPr>
              <a:t>如果主数据库宕机，可快速将业务系统切换到从数据库上，可避免数据丢失</a:t>
            </a: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36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600">
                <a:solidFill>
                  <a:schemeClr val="bg1"/>
                </a:solidFill>
                <a:sym typeface="Helvetica Light"/>
              </a:rPr>
              <a:t>解决了什么问题？</a:t>
            </a: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2800">
                <a:solidFill>
                  <a:schemeClr val="bg1"/>
                </a:solidFill>
                <a:sym typeface="Helvetica Light"/>
              </a:rPr>
              <a:t>数据分布</a:t>
            </a: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2800">
                <a:solidFill>
                  <a:schemeClr val="bg1"/>
                </a:solidFill>
                <a:sym typeface="Helvetica Light"/>
              </a:rPr>
              <a:t>负载均衡</a:t>
            </a: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2800">
                <a:solidFill>
                  <a:schemeClr val="bg1"/>
                </a:solidFill>
                <a:sym typeface="Helvetica Light"/>
              </a:rPr>
              <a:t>数据备份</a:t>
            </a: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2800">
                <a:solidFill>
                  <a:schemeClr val="bg1"/>
                </a:solidFill>
                <a:sym typeface="Helvetica Light"/>
              </a:rPr>
              <a:t>高可用和容错性</a:t>
            </a:r>
            <a:endParaRPr lang="zh-CN" altLang="en-US" sz="2800">
              <a:solidFill>
                <a:schemeClr val="bg1"/>
              </a:solidFill>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10587355"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a:t>
            </a:r>
            <a:r>
              <a:rPr lang="zh-CN" altLang="en-US" sz="3600">
                <a:ea typeface="宋体" charset="0"/>
              </a:rPr>
              <a:t>搭建</a:t>
            </a:r>
            <a:r>
              <a:rPr lang="en-US" altLang="zh-CN" sz="3600">
                <a:ea typeface="宋体" charset="0"/>
              </a:rPr>
              <a:t>mongodb</a:t>
            </a:r>
            <a:r>
              <a:rPr lang="zh-CN" altLang="en-US" sz="3600">
                <a:ea typeface="宋体" charset="0"/>
              </a:rPr>
              <a:t>主从复制</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sp>
        <p:nvSpPr>
          <p:cNvPr id="8" name="文本框 7"/>
          <p:cNvSpPr txBox="1"/>
          <p:nvPr/>
        </p:nvSpPr>
        <p:spPr>
          <a:xfrm>
            <a:off x="831215" y="4002088"/>
            <a:ext cx="23291165" cy="87191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为了方便演示，我们采用一主两从的方式来进行实践</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预留三个端口号</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比如：   </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27017</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：主节点 　</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27018,27019</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：从节点</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启动三个</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mongodb</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的</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dcoker</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容器</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docker run -d -p 27017:27017 --name=</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a:t>
            </a:r>
            <a:r>
              <a:rPr kumimoji="0" lang="zh-CN" altLang="en-US" sz="2800" b="0" i="0" u="none" strike="noStrike" cap="none" spc="0" normalizeH="0" baseline="0">
                <a:ln>
                  <a:noFill/>
                </a:ln>
                <a:solidFill>
                  <a:schemeClr val="bg1"/>
                </a:solidFill>
                <a:effectLst/>
                <a:uFillTx/>
                <a:latin typeface="+mn-lt"/>
                <a:ea typeface="+mn-ea"/>
                <a:cs typeface="+mn-cs"/>
                <a:sym typeface="Helvetica Light"/>
              </a:rPr>
              <a:t>mongo_master</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a:t>
            </a:r>
            <a:r>
              <a:rPr kumimoji="0" lang="zh-CN" altLang="en-US" sz="2800" b="0" i="0" u="none" strike="noStrike" cap="none" spc="0" normalizeH="0" baseline="0">
                <a:ln>
                  <a:noFill/>
                </a:ln>
                <a:solidFill>
                  <a:schemeClr val="bg1"/>
                </a:solidFill>
                <a:effectLst/>
                <a:uFillTx/>
                <a:latin typeface="+mn-lt"/>
                <a:ea typeface="+mn-ea"/>
                <a:cs typeface="+mn-cs"/>
                <a:sym typeface="Helvetica Light"/>
              </a:rPr>
              <a:t> -v PWD mongo --noprealloc --smallfiles --replSet rs</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docker run -d -p 2701</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8</a:t>
            </a:r>
            <a:r>
              <a:rPr kumimoji="0" lang="zh-CN" altLang="en-US" sz="2800" b="0" i="0" u="none" strike="noStrike" cap="none" spc="0" normalizeH="0" baseline="0">
                <a:ln>
                  <a:noFill/>
                </a:ln>
                <a:solidFill>
                  <a:schemeClr val="bg1"/>
                </a:solidFill>
                <a:effectLst/>
                <a:uFillTx/>
                <a:latin typeface="+mn-lt"/>
                <a:ea typeface="+mn-ea"/>
                <a:cs typeface="+mn-cs"/>
                <a:sym typeface="Helvetica Light"/>
              </a:rPr>
              <a:t>:27017 --name=</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a:t>
            </a:r>
            <a:r>
              <a:rPr kumimoji="0" lang="zh-CN" altLang="en-US" sz="2800" b="0" i="0" u="none" strike="noStrike" cap="none" spc="0" normalizeH="0" baseline="0">
                <a:ln>
                  <a:noFill/>
                </a:ln>
                <a:solidFill>
                  <a:schemeClr val="bg1"/>
                </a:solidFill>
                <a:effectLst/>
                <a:uFillTx/>
                <a:latin typeface="+mn-lt"/>
                <a:ea typeface="+mn-ea"/>
                <a:cs typeface="+mn-cs"/>
                <a:sym typeface="Helvetica Light"/>
              </a:rPr>
              <a:t>mongo_</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slave”</a:t>
            </a:r>
            <a:r>
              <a:rPr kumimoji="0" lang="zh-CN" altLang="en-US" sz="2800" b="0" i="0" u="none" strike="noStrike" cap="none" spc="0" normalizeH="0" baseline="0">
                <a:ln>
                  <a:noFill/>
                </a:ln>
                <a:solidFill>
                  <a:schemeClr val="bg1"/>
                </a:solidFill>
                <a:effectLst/>
                <a:uFillTx/>
                <a:latin typeface="+mn-lt"/>
                <a:ea typeface="+mn-ea"/>
                <a:cs typeface="+mn-cs"/>
                <a:sym typeface="Helvetica Light"/>
              </a:rPr>
              <a:t> -v PWD mongo --noprealloc --smallfiles --replSet rs</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mn-ea"/>
                <a:cs typeface="+mn-cs"/>
                <a:sym typeface="Helvetica Light"/>
              </a:rPr>
              <a:t>docker run -d -p 2701</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9</a:t>
            </a:r>
            <a:r>
              <a:rPr kumimoji="0" lang="zh-CN" altLang="en-US" sz="2800" b="0" i="0" u="none" strike="noStrike" cap="none" spc="0" normalizeH="0" baseline="0">
                <a:ln>
                  <a:noFill/>
                </a:ln>
                <a:solidFill>
                  <a:schemeClr val="bg1"/>
                </a:solidFill>
                <a:effectLst/>
                <a:uFillTx/>
                <a:latin typeface="+mn-lt"/>
                <a:ea typeface="+mn-ea"/>
                <a:cs typeface="+mn-cs"/>
                <a:sym typeface="Helvetica Light"/>
              </a:rPr>
              <a:t>:27017 --name=</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a:t>
            </a:r>
            <a:r>
              <a:rPr kumimoji="0" lang="zh-CN" altLang="en-US" sz="2800" b="0" i="0" u="none" strike="noStrike" cap="none" spc="0" normalizeH="0" baseline="0">
                <a:ln>
                  <a:noFill/>
                </a:ln>
                <a:solidFill>
                  <a:schemeClr val="bg1"/>
                </a:solidFill>
                <a:effectLst/>
                <a:uFillTx/>
                <a:latin typeface="+mn-lt"/>
                <a:ea typeface="+mn-ea"/>
                <a:cs typeface="+mn-cs"/>
                <a:sym typeface="Helvetica Light"/>
              </a:rPr>
              <a:t>mongo</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_slave_2”</a:t>
            </a:r>
            <a:r>
              <a:rPr kumimoji="0" lang="zh-CN" altLang="en-US" sz="2800" b="0" i="0" u="none" strike="noStrike" cap="none" spc="0" normalizeH="0" baseline="0">
                <a:ln>
                  <a:noFill/>
                </a:ln>
                <a:solidFill>
                  <a:schemeClr val="bg1"/>
                </a:solidFill>
                <a:effectLst/>
                <a:uFillTx/>
                <a:latin typeface="+mn-lt"/>
                <a:ea typeface="+mn-ea"/>
                <a:cs typeface="+mn-cs"/>
                <a:sym typeface="Helvetica Light"/>
              </a:rPr>
              <a:t> -v $PWD mongo --noprealloc --smallfiles --replSet rs</a:t>
            </a:r>
            <a:endParaRPr kumimoji="0" lang="zh-CN" altLang="en-US"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进入主节点配置集群文件</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mongo --port 27017</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myconf = {"_id":"rs","members":[{"_id":0,"host":"</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本机内网地址</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:27017"},{"_id":1,"host":"</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本机内网地址</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:27018"},</a:t>
            </a:r>
            <a:r>
              <a:rPr lang="en-US" altLang="zh-CN" sz="2800">
                <a:solidFill>
                  <a:schemeClr val="bg1"/>
                </a:solidFill>
                <a:ea typeface="宋体" charset="0"/>
                <a:sym typeface="Helvetica Light"/>
              </a:rPr>
              <a:t>{"_id":2,"host":"</a:t>
            </a:r>
            <a:r>
              <a:rPr lang="zh-CN" altLang="en-US" sz="2800">
                <a:solidFill>
                  <a:schemeClr val="bg1"/>
                </a:solidFill>
                <a:ea typeface="宋体" charset="0"/>
                <a:sym typeface="Helvetica Light"/>
              </a:rPr>
              <a:t>本机内网地址</a:t>
            </a:r>
            <a:r>
              <a:rPr lang="en-US" altLang="zh-CN" sz="2800">
                <a:solidFill>
                  <a:schemeClr val="bg1"/>
                </a:solidFill>
                <a:ea typeface="宋体" charset="0"/>
                <a:sym typeface="Helvetica Light"/>
              </a:rPr>
              <a:t>:27019"}</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  </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rs.initiate(myconf); </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p:txBody>
      </p:sp>
      <p:pic>
        <p:nvPicPr>
          <p:cNvPr id="4" name="图片 3" descr="/home/zzw/下载/cat_fight_128px_1124271_easyicon.net.pngcat_fight_128px_1124271_easyicon.net"/>
          <p:cNvPicPr>
            <a:picLocks noChangeAspect="1"/>
          </p:cNvPicPr>
          <p:nvPr/>
        </p:nvPicPr>
        <p:blipFill>
          <a:blip r:embed="rId1"/>
          <a:srcRect/>
          <a:stretch>
            <a:fillRect/>
          </a:stretch>
        </p:blipFill>
        <p:spPr>
          <a:xfrm>
            <a:off x="2405698" y="1427163"/>
            <a:ext cx="1664335" cy="1664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a:t>
            </a:r>
            <a:r>
              <a:rPr lang="zh-CN" altLang="en-US" sz="3600">
                <a:ea typeface="宋体" charset="0"/>
              </a:rPr>
              <a:t>集群命令</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sp>
        <p:nvSpPr>
          <p:cNvPr id="3" name="文本框 2"/>
          <p:cNvSpPr txBox="1"/>
          <p:nvPr/>
        </p:nvSpPr>
        <p:spPr>
          <a:xfrm>
            <a:off x="1734820" y="3361690"/>
            <a:ext cx="20913725" cy="100120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pwd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//指定当前目录为mongodb的工作目录</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--noprealloc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 //默认false：使用预分配方式来保证写入性能的稳定，预分配在后台进行，并且每个预分配的文件都用0进行填充。这会让MongoDB始终保持额外的空间和空余的数据文件，从而避免了数据增长过快而带来的分配磁盘空间引起的阻塞。</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rgbClr val="92D050"/>
                </a:solidFill>
                <a:effectLst/>
                <a:uFillTx/>
                <a:latin typeface="+mn-lt"/>
                <a:ea typeface="+mn-ea"/>
                <a:cs typeface="+mn-cs"/>
                <a:sym typeface="Helvetica Light"/>
              </a:rPr>
              <a:t>设置noprealloc= true来禁用预分配的数据文件，会缩短启动时间，但在正常操作过程中，可能会导致性能显著下降</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--smallfiles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 //使用较小的默认数据文件大小。smallfiles减少数据文件的初始大小，并限制他们到512M，也减少了日志文件的大小，并限制他们到128M。</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--replSet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//使用此设置来配置复制副本集。指定一个副本集名称作为参数，所有主机都必须有相同的名称作为同一个副本集</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rs.isMaster();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//查看主节点配置信息</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rs.slaveOk();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//设置为从节点</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rs.status();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 //查看状态</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rs.conf();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//查看配置</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主节点的分配</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rs.conf();</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cfg=rs.conf();</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cfg.members[0].priority=1</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cfg.members[1].priority=1</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cfg.members[2].priority=10</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rs.reconfig(cfg);</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p:txBody>
      </p:sp>
      <p:pic>
        <p:nvPicPr>
          <p:cNvPr id="15" name="图片 14" descr="/home/zzw/下载/37f6f1ed8945333d4d3d479bc9c55ffd.jpg37f6f1ed8945333d4d3d479bc9c55ffd"/>
          <p:cNvPicPr>
            <a:picLocks noChangeAspect="1"/>
          </p:cNvPicPr>
          <p:nvPr/>
        </p:nvPicPr>
        <p:blipFill>
          <a:blip r:embed="rId1"/>
          <a:srcRect/>
          <a:stretch>
            <a:fillRect/>
          </a:stretch>
        </p:blipFill>
        <p:spPr>
          <a:xfrm>
            <a:off x="2527300" y="1125220"/>
            <a:ext cx="1877060"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a:t>
            </a:r>
            <a:r>
              <a:rPr lang="zh-CN" altLang="en-US" sz="3600">
                <a:ea typeface="宋体" charset="0"/>
              </a:rPr>
              <a:t>日志的查看和数据监控</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sp>
        <p:nvSpPr>
          <p:cNvPr id="3" name="文本框 2"/>
          <p:cNvSpPr txBox="1"/>
          <p:nvPr/>
        </p:nvSpPr>
        <p:spPr>
          <a:xfrm>
            <a:off x="6256655" y="3431540"/>
            <a:ext cx="11870690" cy="39795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db.getProfilingStatus()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//日志等级查看</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db.setProfilingLevel(2)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0: 关闭    1: 记录慢查询     2: 记录所有操作</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为了测试，我们先讲等级设置为2，记录所有</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增删改查</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操作</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该</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db.system.profile.find()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//查询所有操作记录</a:t>
            </a:r>
            <a:endParaRPr kumimoji="0" lang="en-US" altLang="zh-CN"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mongostat --port 27017</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  //</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监控该端口的数据信息</a:t>
            </a: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p:txBody>
      </p:sp>
      <p:pic>
        <p:nvPicPr>
          <p:cNvPr id="15" name="图片 14" descr="/home/zzw/下载/logview_128px_1174860_easyicon.net.pnglogview_128px_1174860_easyicon.net"/>
          <p:cNvPicPr>
            <a:picLocks noChangeAspect="1"/>
          </p:cNvPicPr>
          <p:nvPr/>
        </p:nvPicPr>
        <p:blipFill>
          <a:blip r:embed="rId1"/>
          <a:srcRect/>
          <a:stretch>
            <a:fillRect/>
          </a:stretch>
        </p:blipFill>
        <p:spPr>
          <a:xfrm>
            <a:off x="2541905" y="1125220"/>
            <a:ext cx="1847850" cy="1847850"/>
          </a:xfrm>
          <a:prstGeom prst="rect">
            <a:avLst/>
          </a:prstGeom>
        </p:spPr>
      </p:pic>
      <p:pic>
        <p:nvPicPr>
          <p:cNvPr id="8" name="图片 7"/>
          <p:cNvPicPr>
            <a:picLocks noChangeAspect="1"/>
          </p:cNvPicPr>
          <p:nvPr/>
        </p:nvPicPr>
        <p:blipFill>
          <a:blip r:embed="rId2"/>
          <a:stretch>
            <a:fillRect/>
          </a:stretch>
        </p:blipFill>
        <p:spPr>
          <a:xfrm>
            <a:off x="5840095" y="7411085"/>
            <a:ext cx="12704445" cy="1104900"/>
          </a:xfrm>
          <a:prstGeom prst="rect">
            <a:avLst/>
          </a:prstGeom>
        </p:spPr>
      </p:pic>
      <p:pic>
        <p:nvPicPr>
          <p:cNvPr id="9" name="图片 8"/>
          <p:cNvPicPr>
            <a:picLocks noChangeAspect="1"/>
          </p:cNvPicPr>
          <p:nvPr/>
        </p:nvPicPr>
        <p:blipFill>
          <a:blip r:embed="rId3"/>
          <a:srcRect r="46282"/>
          <a:stretch>
            <a:fillRect/>
          </a:stretch>
        </p:blipFill>
        <p:spPr>
          <a:xfrm>
            <a:off x="5915025" y="8983345"/>
            <a:ext cx="12554585" cy="866775"/>
          </a:xfrm>
          <a:prstGeom prst="rect">
            <a:avLst/>
          </a:prstGeom>
        </p:spPr>
      </p:pic>
      <p:pic>
        <p:nvPicPr>
          <p:cNvPr id="10" name="图片 9"/>
          <p:cNvPicPr>
            <a:picLocks noChangeAspect="1"/>
          </p:cNvPicPr>
          <p:nvPr/>
        </p:nvPicPr>
        <p:blipFill>
          <a:blip r:embed="rId4"/>
          <a:stretch>
            <a:fillRect/>
          </a:stretch>
        </p:blipFill>
        <p:spPr>
          <a:xfrm>
            <a:off x="6520180" y="10279380"/>
            <a:ext cx="11343005" cy="1743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63" name="主题"/>
          <p:cNvSpPr txBox="1"/>
          <p:nvPr>
            <p:ph type="title" idx="4294967295"/>
          </p:nvPr>
        </p:nvSpPr>
        <p:spPr>
          <a:xfrm>
            <a:off x="5752584" y="5554861"/>
            <a:ext cx="2364461" cy="1322033"/>
          </a:xfrm>
          <a:prstGeom prst="rect">
            <a:avLst/>
          </a:prstGeom>
        </p:spPr>
        <p:txBody>
          <a:bodyPr anchor="b"/>
          <a:lstStyle>
            <a:lvl1pPr algn="l" defTabSz="709930">
              <a:defRPr sz="6880" spc="344">
                <a:solidFill>
                  <a:srgbClr val="FFFFFF"/>
                </a:solidFill>
                <a:latin typeface="Helvetica Neue Thin"/>
                <a:ea typeface="Helvetica Neue Thin"/>
                <a:cs typeface="Helvetica Neue Thin"/>
                <a:sym typeface="Helvetica Neue Thin"/>
              </a:defRPr>
            </a:lvl1pPr>
          </a:lstStyle>
          <a:p>
            <a:r>
              <a:t>主题</a:t>
            </a:r>
          </a:p>
        </p:txBody>
      </p:sp>
      <p:sp>
        <p:nvSpPr>
          <p:cNvPr id="68" name="CONTENTS"/>
          <p:cNvSpPr txBox="1"/>
          <p:nvPr/>
        </p:nvSpPr>
        <p:spPr>
          <a:xfrm>
            <a:off x="5182138" y="7514000"/>
            <a:ext cx="3505353" cy="647139"/>
          </a:xfrm>
          <a:prstGeom prst="rect">
            <a:avLst/>
          </a:prstGeom>
          <a:ln w="12700">
            <a:miter lim="400000"/>
          </a:ln>
        </p:spPr>
        <p:txBody>
          <a:bodyPr wrap="none" lIns="50800" tIns="50800" rIns="50800" bIns="50800" anchor="ctr">
            <a:spAutoFit/>
          </a:bodyPr>
          <a:lstStyle>
            <a:lvl1pPr defTabSz="914400">
              <a:defRPr sz="3600" spc="1080">
                <a:solidFill>
                  <a:srgbClr val="53585F"/>
                </a:solidFill>
                <a:latin typeface="Helvetica Neue Thin"/>
                <a:ea typeface="Helvetica Neue Thin"/>
                <a:cs typeface="Helvetica Neue Thin"/>
                <a:sym typeface="Helvetica Neue Thin"/>
              </a:defRPr>
            </a:lvl1pPr>
          </a:lstStyle>
          <a:p>
            <a:pPr>
              <a:defRPr>
                <a:latin typeface="微软雅黑"/>
                <a:ea typeface="微软雅黑"/>
                <a:cs typeface="微软雅黑"/>
                <a:sym typeface="微软雅黑"/>
              </a:defRPr>
            </a:pPr>
            <a:r>
              <a:rPr>
                <a:latin typeface="Helvetica Neue Thin"/>
                <a:ea typeface="Helvetica Neue Thin"/>
                <a:cs typeface="Helvetica Neue Thin"/>
                <a:sym typeface="Helvetica Neue Thin"/>
              </a:rPr>
              <a:t>CONTENTS</a:t>
            </a:r>
            <a:endParaRPr>
              <a:latin typeface="Helvetica Neue Thin"/>
              <a:ea typeface="Helvetica Neue Thin"/>
              <a:cs typeface="Helvetica Neue Thin"/>
              <a:sym typeface="Helvetica Neue Thin"/>
            </a:endParaRPr>
          </a:p>
        </p:txBody>
      </p:sp>
      <p:sp>
        <p:nvSpPr>
          <p:cNvPr id="4" name="文本框 3"/>
          <p:cNvSpPr txBox="1"/>
          <p:nvPr/>
        </p:nvSpPr>
        <p:spPr>
          <a:xfrm>
            <a:off x="13169900" y="4868545"/>
            <a:ext cx="10134600" cy="39795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chemeClr val="bg1"/>
                </a:solidFill>
                <a:effectLst/>
                <a:uFillTx/>
                <a:latin typeface="+mn-lt"/>
                <a:ea typeface="+mn-ea"/>
                <a:cs typeface="+mn-cs"/>
                <a:sym typeface="Helvetica Light"/>
              </a:rPr>
              <a:t>1. </a:t>
            </a: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编写</a:t>
            </a:r>
            <a:r>
              <a:rPr kumimoji="0" lang="en-US" altLang="zh-CN" sz="3600" b="0" i="0" u="none" strike="noStrike" cap="none" spc="0" normalizeH="0" baseline="0">
                <a:ln>
                  <a:noFill/>
                </a:ln>
                <a:solidFill>
                  <a:schemeClr val="bg1"/>
                </a:solidFill>
                <a:effectLst/>
                <a:uFillTx/>
                <a:latin typeface="+mn-lt"/>
                <a:ea typeface="宋体" charset="0"/>
                <a:cs typeface="+mn-cs"/>
                <a:sym typeface="Helvetica Light"/>
              </a:rPr>
              <a:t>Dockfile</a:t>
            </a: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，生成</a:t>
            </a:r>
            <a:r>
              <a:rPr kumimoji="0" lang="en-US" altLang="zh-CN" sz="3600" b="0" i="0" u="none" strike="noStrike" cap="none" spc="0" normalizeH="0" baseline="0">
                <a:ln>
                  <a:noFill/>
                </a:ln>
                <a:solidFill>
                  <a:schemeClr val="bg1"/>
                </a:solidFill>
                <a:effectLst/>
                <a:uFillTx/>
                <a:latin typeface="+mn-lt"/>
                <a:ea typeface="宋体" charset="0"/>
                <a:cs typeface="+mn-cs"/>
                <a:sym typeface="Helvetica Light"/>
              </a:rPr>
              <a:t>Node</a:t>
            </a: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镜像</a:t>
            </a:r>
            <a:endParaRPr kumimoji="0" lang="en-US" altLang="zh-CN" sz="36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6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6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chemeClr val="bg1"/>
                </a:solidFill>
                <a:effectLst/>
                <a:uFillTx/>
                <a:latin typeface="+mn-lt"/>
                <a:ea typeface="宋体" charset="0"/>
                <a:cs typeface="+mn-cs"/>
                <a:sym typeface="Helvetica Light"/>
              </a:rPr>
              <a:t>2. </a:t>
            </a: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了解</a:t>
            </a:r>
            <a:r>
              <a:rPr kumimoji="0" lang="en-US" altLang="zh-CN" sz="3600" b="0" i="0" u="none" strike="noStrike" cap="none" spc="0" normalizeH="0" baseline="0">
                <a:ln>
                  <a:noFill/>
                </a:ln>
                <a:solidFill>
                  <a:schemeClr val="bg1"/>
                </a:solidFill>
                <a:effectLst/>
                <a:uFillTx/>
                <a:latin typeface="+mn-lt"/>
                <a:ea typeface="宋体" charset="0"/>
                <a:cs typeface="+mn-cs"/>
                <a:sym typeface="Helvetica Light"/>
              </a:rPr>
              <a:t>Pm2</a:t>
            </a: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，使用</a:t>
            </a:r>
            <a:r>
              <a:rPr kumimoji="0" lang="en-US" altLang="zh-CN" sz="3600" b="0" i="0" u="none" strike="noStrike" cap="none" spc="0" normalizeH="0" baseline="0">
                <a:ln>
                  <a:noFill/>
                </a:ln>
                <a:solidFill>
                  <a:schemeClr val="bg1"/>
                </a:solidFill>
                <a:effectLst/>
                <a:uFillTx/>
                <a:latin typeface="+mn-lt"/>
                <a:ea typeface="宋体" charset="0"/>
                <a:cs typeface="+mn-cs"/>
                <a:sym typeface="Helvetica Light"/>
              </a:rPr>
              <a:t>Pm2</a:t>
            </a: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守护进程</a:t>
            </a:r>
            <a:endParaRPr kumimoji="0" lang="en-US" altLang="zh-CN" sz="36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6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6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chemeClr val="bg1"/>
                </a:solidFill>
                <a:effectLst/>
                <a:uFillTx/>
                <a:latin typeface="+mn-lt"/>
                <a:ea typeface="宋体" charset="0"/>
                <a:cs typeface="+mn-cs"/>
                <a:sym typeface="Helvetica Light"/>
              </a:rPr>
              <a:t>3. </a:t>
            </a: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部署</a:t>
            </a:r>
            <a:r>
              <a:rPr kumimoji="0" lang="en-US" altLang="zh-CN" sz="3600" b="0" i="0" u="none" strike="noStrike" cap="none" spc="0" normalizeH="0" baseline="0">
                <a:ln>
                  <a:noFill/>
                </a:ln>
                <a:solidFill>
                  <a:schemeClr val="bg1"/>
                </a:solidFill>
                <a:effectLst/>
                <a:uFillTx/>
                <a:latin typeface="+mn-lt"/>
                <a:ea typeface="宋体" charset="0"/>
                <a:cs typeface="+mn-cs"/>
                <a:sym typeface="Helvetica Light"/>
              </a:rPr>
              <a:t>mongodb</a:t>
            </a: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，完成集群部署和读写分离</a:t>
            </a:r>
            <a:endParaRPr kumimoji="0" lang="en-US" altLang="zh-CN" sz="3600" b="0" i="0" u="none" strike="noStrike" cap="none" spc="0" normalizeH="0" baseline="0">
              <a:ln>
                <a:noFill/>
              </a:ln>
              <a:solidFill>
                <a:schemeClr val="bg1"/>
              </a:solidFill>
              <a:effectLst/>
              <a:uFillTx/>
              <a:latin typeface="+mn-lt"/>
              <a:ea typeface="宋体" charset="0"/>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149" name="谢谢参与"/>
          <p:cNvSpPr txBox="1"/>
          <p:nvPr/>
        </p:nvSpPr>
        <p:spPr>
          <a:xfrm>
            <a:off x="10370113" y="6278364"/>
            <a:ext cx="3643774" cy="1159272"/>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t>谢谢参与</a:t>
            </a:r>
          </a:p>
        </p:txBody>
      </p:sp>
      <p:pic>
        <p:nvPicPr>
          <p:cNvPr id="150" name="图像" descr="图像"/>
          <p:cNvPicPr>
            <a:picLocks noChangeAspect="1"/>
          </p:cNvPicPr>
          <p:nvPr/>
        </p:nvPicPr>
        <p:blipFill>
          <a:blip r:embed="rId1"/>
          <a:stretch>
            <a:fillRect/>
          </a:stretch>
        </p:blipFill>
        <p:spPr>
          <a:xfrm>
            <a:off x="1885817" y="1888551"/>
            <a:ext cx="3225801" cy="5842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2" name="文本框 1"/>
          <p:cNvSpPr txBox="1"/>
          <p:nvPr/>
        </p:nvSpPr>
        <p:spPr>
          <a:xfrm>
            <a:off x="7156450" y="10252710"/>
            <a:ext cx="10071735" cy="1640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lang="zh-CN" altLang="en-US">
                <a:solidFill>
                  <a:schemeClr val="accent1">
                    <a:lumMod val="60000"/>
                    <a:lumOff val="40000"/>
                  </a:schemeClr>
                </a:solidFill>
                <a:ea typeface="宋体" charset="0"/>
                <a:sym typeface="Helvetica Light"/>
              </a:rPr>
              <a:t>编写</a:t>
            </a:r>
            <a:r>
              <a:rPr lang="en-US" altLang="zh-CN">
                <a:solidFill>
                  <a:schemeClr val="accent1">
                    <a:lumMod val="60000"/>
                    <a:lumOff val="40000"/>
                  </a:schemeClr>
                </a:solidFill>
                <a:ea typeface="宋体" charset="0"/>
                <a:sym typeface="Helvetica Light"/>
              </a:rPr>
              <a:t>Dockfile</a:t>
            </a:r>
            <a:r>
              <a:rPr lang="zh-CN" altLang="en-US">
                <a:solidFill>
                  <a:schemeClr val="accent1">
                    <a:lumMod val="60000"/>
                    <a:lumOff val="40000"/>
                  </a:schemeClr>
                </a:solidFill>
                <a:ea typeface="宋体" charset="0"/>
                <a:sym typeface="Helvetica Light"/>
              </a:rPr>
              <a:t>，生成</a:t>
            </a:r>
            <a:r>
              <a:rPr lang="en-US" altLang="zh-CN">
                <a:solidFill>
                  <a:schemeClr val="accent1">
                    <a:lumMod val="60000"/>
                    <a:lumOff val="40000"/>
                  </a:schemeClr>
                </a:solidFill>
                <a:ea typeface="宋体" charset="0"/>
                <a:sym typeface="Helvetica Light"/>
              </a:rPr>
              <a:t>Node</a:t>
            </a:r>
            <a:r>
              <a:rPr lang="zh-CN" altLang="en-US">
                <a:solidFill>
                  <a:schemeClr val="accent1">
                    <a:lumMod val="60000"/>
                    <a:lumOff val="40000"/>
                  </a:schemeClr>
                </a:solidFill>
                <a:ea typeface="宋体" charset="0"/>
                <a:sym typeface="Helvetica Light"/>
              </a:rPr>
              <a:t>镜像</a:t>
            </a:r>
            <a:endParaRPr lang="zh-CN" altLang="en-US">
              <a:solidFill>
                <a:schemeClr val="accent1">
                  <a:lumMod val="60000"/>
                  <a:lumOff val="40000"/>
                </a:schemeClr>
              </a:solidFill>
            </a:endParaRPr>
          </a:p>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chemeClr val="accent1">
                  <a:lumMod val="60000"/>
                  <a:lumOff val="40000"/>
                </a:schemeClr>
              </a:solidFill>
              <a:effectLst/>
              <a:uFillTx/>
              <a:latin typeface="+mn-lt"/>
              <a:ea typeface="+mn-ea"/>
              <a:cs typeface="+mn-cs"/>
              <a:sym typeface="Helvetica Light"/>
            </a:endParaRPr>
          </a:p>
        </p:txBody>
      </p:sp>
      <p:pic>
        <p:nvPicPr>
          <p:cNvPr id="3" name="图片 2" descr="abc4e5422cd7297d3806989ed33cc6b3"/>
          <p:cNvPicPr>
            <a:picLocks noChangeAspect="1"/>
          </p:cNvPicPr>
          <p:nvPr/>
        </p:nvPicPr>
        <p:blipFill>
          <a:blip r:embed="rId1"/>
          <a:stretch>
            <a:fillRect/>
          </a:stretch>
        </p:blipFill>
        <p:spPr>
          <a:xfrm>
            <a:off x="6478905" y="1297305"/>
            <a:ext cx="10058400" cy="7055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003675" y="1583690"/>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zh-CN" sz="3600">
                <a:ea typeface="宋体" charset="0"/>
              </a:rPr>
              <a:t>先准备一个</a:t>
            </a:r>
            <a:r>
              <a:rPr lang="en-US" altLang="zh-CN" sz="3600">
                <a:ea typeface="宋体" charset="0"/>
              </a:rPr>
              <a:t>Nodejs</a:t>
            </a:r>
            <a:r>
              <a:rPr lang="zh-CN" altLang="en-US" sz="3600">
                <a:ea typeface="宋体" charset="0"/>
              </a:rPr>
              <a:t>实例</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pic>
        <p:nvPicPr>
          <p:cNvPr id="10" name="图片 9" descr="84878bb9f4bc1d60010a0f3f85163378"/>
          <p:cNvPicPr>
            <a:picLocks noChangeAspect="1"/>
          </p:cNvPicPr>
          <p:nvPr/>
        </p:nvPicPr>
        <p:blipFill>
          <a:blip r:embed="rId1"/>
          <a:stretch>
            <a:fillRect/>
          </a:stretch>
        </p:blipFill>
        <p:spPr>
          <a:xfrm>
            <a:off x="1979295" y="1334770"/>
            <a:ext cx="1428750" cy="1428750"/>
          </a:xfrm>
          <a:prstGeom prst="rect">
            <a:avLst/>
          </a:prstGeom>
        </p:spPr>
      </p:pic>
      <p:sp>
        <p:nvSpPr>
          <p:cNvPr id="11" name="文本框 10"/>
          <p:cNvSpPr txBox="1"/>
          <p:nvPr/>
        </p:nvSpPr>
        <p:spPr>
          <a:xfrm>
            <a:off x="5548630" y="4118293"/>
            <a:ext cx="13286740" cy="78574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我们使用 </a:t>
            </a:r>
            <a:r>
              <a:rPr kumimoji="0" lang="en-US" altLang="zh-CN" sz="2800" b="0" i="0" u="none" strike="noStrike" cap="none" spc="0" normalizeH="0" baseline="0">
                <a:ln>
                  <a:noFill/>
                </a:ln>
                <a:solidFill>
                  <a:schemeClr val="accent4"/>
                </a:solidFill>
                <a:effectLst/>
                <a:uFillTx/>
                <a:latin typeface="+mn-lt"/>
                <a:ea typeface="宋体" charset="0"/>
                <a:cs typeface="+mn-cs"/>
                <a:sym typeface="Helvetica Light"/>
              </a:rPr>
              <a:t>Express</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脚手架进行演示</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http://www.expressjs.com.cn/starter/generator.html</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通过应用生成器</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express-generator</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可以快速生成一个应用的骨架</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express-generator</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包含了</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express</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命令行工具</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npm install express-generator -g</a:t>
            </a:r>
            <a:r>
              <a:rPr kumimoji="0" lang="en-US" altLang="zh-CN" sz="2800" b="0" i="0" u="none" strike="noStrike" cap="none" spc="0" normalizeH="0" baseline="0">
                <a:ln>
                  <a:noFill/>
                </a:ln>
                <a:solidFill>
                  <a:schemeClr val="accent4"/>
                </a:solidFill>
                <a:effectLst/>
                <a:uFillTx/>
                <a:latin typeface="+mn-lt"/>
                <a:ea typeface="宋体" charset="0"/>
                <a:cs typeface="+mn-cs"/>
                <a:sym typeface="Helvetica Light"/>
              </a:rPr>
              <a:t>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安装全局生成器</a:t>
            </a:r>
            <a:endParaRPr kumimoji="0" lang="en-US" altLang="zh-CN" sz="2800" b="0" i="0" u="none" strike="noStrike" cap="none" spc="0" normalizeH="0" baseline="0">
              <a:ln>
                <a:noFill/>
              </a:ln>
              <a:solidFill>
                <a:schemeClr val="accent4"/>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accent4"/>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express --view=pug myapp</a:t>
            </a:r>
            <a:r>
              <a:rPr kumimoji="0" lang="en-US" altLang="zh-CN" sz="2800" b="0" i="0" u="none" strike="noStrike" cap="none" spc="0" normalizeH="0" baseline="0">
                <a:ln>
                  <a:noFill/>
                </a:ln>
                <a:solidFill>
                  <a:schemeClr val="accent4"/>
                </a:solidFill>
                <a:effectLst/>
                <a:uFillTx/>
                <a:latin typeface="+mn-lt"/>
                <a:ea typeface="宋体" charset="0"/>
                <a:cs typeface="+mn-cs"/>
                <a:sym typeface="Helvetica Light"/>
              </a:rPr>
              <a:t>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创建名为</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myapp</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的</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express</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应用</a:t>
            </a: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cd myapp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进入</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myapp</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文件夹</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npm install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安装依赖包</a:t>
            </a: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npm start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启动</a:t>
            </a: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访问</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localhost:3000 </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页面出现</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Welcome to Express</a:t>
            </a:r>
            <a:endParaRPr kumimoji="0" lang="en-US" altLang="zh-CN" sz="2800" b="0" i="0" u="none" strike="noStrike" cap="none" spc="0" normalizeH="0" baseline="0">
              <a:ln>
                <a:noFill/>
              </a:ln>
              <a:solidFill>
                <a:schemeClr val="bg1"/>
              </a:solidFill>
              <a:effectLst/>
              <a:uFillTx/>
              <a:latin typeface="+mn-lt"/>
              <a:ea typeface="宋体" charset="0"/>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a:t>
            </a:r>
            <a:r>
              <a:rPr lang="zh-CN" altLang="en-US" sz="3600">
                <a:ea typeface="宋体" charset="0"/>
              </a:rPr>
              <a:t>编写</a:t>
            </a:r>
            <a:r>
              <a:rPr lang="en-US" altLang="zh-CN" sz="3600">
                <a:ea typeface="宋体" charset="0"/>
              </a:rPr>
              <a:t>Dockerfile</a:t>
            </a:r>
            <a:endParaRPr lang="en-US" altLang="zh-CN"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p>
        </p:txBody>
      </p:sp>
      <p:sp>
        <p:nvSpPr>
          <p:cNvPr id="3" name="文本框 2"/>
          <p:cNvSpPr txBox="1"/>
          <p:nvPr/>
        </p:nvSpPr>
        <p:spPr>
          <a:xfrm>
            <a:off x="3686810" y="3762375"/>
            <a:ext cx="17960975" cy="87191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先从官方链接下载Docker</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mn-ea"/>
                <a:cs typeface="+mn-cs"/>
                <a:sym typeface="Helvetica Light"/>
              </a:rPr>
              <a:t>然后在本地项目中</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创建</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Dockerfile</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文件并编写</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chemeClr val="accent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accent1">
                    <a:lumMod val="60000"/>
                    <a:lumOff val="40000"/>
                  </a:schemeClr>
                </a:solidFill>
                <a:effectLst/>
                <a:uFillTx/>
                <a:latin typeface="+mn-lt"/>
                <a:ea typeface="+mn-ea"/>
                <a:cs typeface="+mn-cs"/>
                <a:sym typeface="Helvetica Light"/>
              </a:rPr>
              <a:t>FROM        </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node:latest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//使用最新版本的node镜像</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accent1">
                    <a:lumMod val="60000"/>
                    <a:lumOff val="40000"/>
                  </a:schemeClr>
                </a:solidFill>
                <a:effectLst/>
                <a:uFillTx/>
                <a:latin typeface="+mn-lt"/>
                <a:ea typeface="+mn-ea"/>
                <a:cs typeface="+mn-cs"/>
                <a:sym typeface="Helvetica Light"/>
              </a:rPr>
              <a:t>RUN          </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mkdir -p /usr/src/app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//在容器内创建目录</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 </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accent1">
                    <a:lumMod val="60000"/>
                    <a:lumOff val="40000"/>
                  </a:schemeClr>
                </a:solidFill>
                <a:effectLst/>
                <a:uFillTx/>
                <a:latin typeface="+mn-lt"/>
                <a:ea typeface="+mn-ea"/>
                <a:cs typeface="+mn-cs"/>
                <a:sym typeface="Helvetica Light"/>
              </a:rPr>
              <a:t>WORKDIR </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/usr/src/app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 		//设置工作目录</a:t>
            </a:r>
            <a:endParaRPr kumimoji="0" lang="en-US" altLang="zh-CN" sz="2800" b="0" i="0" u="none" strike="noStrike" cap="none" spc="0" normalizeH="0" baseline="0">
              <a:ln>
                <a:noFill/>
              </a:ln>
              <a:solidFill>
                <a:srgbClr val="92D05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accent1">
                    <a:lumMod val="60000"/>
                    <a:lumOff val="40000"/>
                  </a:schemeClr>
                </a:solidFill>
                <a:effectLst/>
                <a:uFillTx/>
                <a:latin typeface="+mn-lt"/>
                <a:ea typeface="+mn-ea"/>
                <a:cs typeface="+mn-cs"/>
                <a:sym typeface="Helvetica Light"/>
              </a:rPr>
              <a:t>COPY      </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 /usr/src/app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//将本机所有内容拷贝至镜像目录</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accent1">
                    <a:lumMod val="60000"/>
                    <a:lumOff val="40000"/>
                  </a:schemeClr>
                </a:solidFill>
                <a:effectLst/>
                <a:uFillTx/>
                <a:latin typeface="+mn-lt"/>
                <a:ea typeface="+mn-ea"/>
                <a:cs typeface="+mn-cs"/>
                <a:sym typeface="Helvetica Light"/>
              </a:rPr>
              <a:t>RUN          </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npm install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//执行npm install命令</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accent1">
                    <a:lumMod val="60000"/>
                    <a:lumOff val="40000"/>
                  </a:schemeClr>
                </a:solidFill>
                <a:effectLst/>
                <a:uFillTx/>
                <a:latin typeface="+mn-lt"/>
                <a:ea typeface="+mn-ea"/>
                <a:cs typeface="+mn-cs"/>
                <a:sym typeface="Helvetica Light"/>
              </a:rPr>
              <a:t>EXPOSE    </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3000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//端口暴露</a:t>
            </a:r>
            <a:endParaRPr kumimoji="0" lang="en-US" altLang="zh-CN" sz="2800" b="0" i="0" u="none" strike="noStrike" cap="none" spc="0" normalizeH="0" baseline="0">
              <a:ln>
                <a:noFill/>
              </a:ln>
              <a:solidFill>
                <a:schemeClr val="bg1"/>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accent1">
                    <a:lumMod val="60000"/>
                    <a:lumOff val="40000"/>
                  </a:schemeClr>
                </a:solidFill>
                <a:effectLst/>
                <a:uFillTx/>
                <a:latin typeface="+mn-lt"/>
                <a:ea typeface="+mn-ea"/>
                <a:cs typeface="+mn-cs"/>
                <a:sym typeface="Helvetica Light"/>
              </a:rPr>
              <a:t>CMD         </a:t>
            </a:r>
            <a:r>
              <a:rPr kumimoji="0" lang="en-US" altLang="zh-CN" sz="2800" b="0" i="0" u="none" strike="noStrike" cap="none" spc="0" normalizeH="0" baseline="0">
                <a:ln>
                  <a:noFill/>
                </a:ln>
                <a:solidFill>
                  <a:schemeClr val="bg1"/>
                </a:solidFill>
                <a:effectLst/>
                <a:uFillTx/>
                <a:latin typeface="+mn-lt"/>
                <a:ea typeface="+mn-ea"/>
                <a:cs typeface="+mn-cs"/>
                <a:sym typeface="Helvetica Light"/>
              </a:rPr>
              <a:t>[“npm”,”start”]   						</a:t>
            </a:r>
            <a:r>
              <a:rPr kumimoji="0" lang="en-US" altLang="zh-CN" sz="2800" b="0" i="0" u="none" strike="noStrike" cap="none" spc="0" normalizeH="0" baseline="0">
                <a:ln>
                  <a:noFill/>
                </a:ln>
                <a:solidFill>
                  <a:srgbClr val="92D050"/>
                </a:solidFill>
                <a:effectLst/>
                <a:uFillTx/>
                <a:latin typeface="+mn-lt"/>
                <a:ea typeface="+mn-ea"/>
                <a:cs typeface="+mn-cs"/>
                <a:sym typeface="Helvetica Light"/>
              </a:rPr>
              <a:t>//</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启动命令</a:t>
            </a: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然后使用</a:t>
            </a: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docker</a:t>
            </a: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命令完成镜像的打包</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docker build -t myapp .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打包标签为</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myapp</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的镜像</a:t>
            </a: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docker run -d -p 3000:3000 --name=”myapp” myapp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后台运行指定名称和端口号映射</a:t>
            </a: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localhost:3000  </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                         						         //</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访问出现</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Welcome to Express</a:t>
            </a:r>
            <a:endParaRPr kumimoji="0" lang="en-US" altLang="zh-CN"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a:noFill/>
              </a:ln>
              <a:solidFill>
                <a:srgbClr val="92D050"/>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chemeClr val="bg1"/>
                </a:solidFill>
                <a:effectLst/>
                <a:uFillTx/>
                <a:latin typeface="+mn-lt"/>
                <a:ea typeface="宋体" charset="0"/>
                <a:cs typeface="+mn-cs"/>
                <a:sym typeface="Helvetica Light"/>
              </a:rPr>
              <a:t>docker logs -f --tail 100 myapp</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                      		                //</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查看最后</a:t>
            </a:r>
            <a:r>
              <a:rPr kumimoji="0" lang="en-US" altLang="zh-CN" sz="2800" b="0" i="0" u="none" strike="noStrike" cap="none" spc="0" normalizeH="0" baseline="0">
                <a:ln>
                  <a:noFill/>
                </a:ln>
                <a:solidFill>
                  <a:srgbClr val="92D050"/>
                </a:solidFill>
                <a:effectLst/>
                <a:uFillTx/>
                <a:latin typeface="+mn-lt"/>
                <a:ea typeface="宋体" charset="0"/>
                <a:cs typeface="+mn-cs"/>
                <a:sym typeface="Helvetica Light"/>
              </a:rPr>
              <a:t>100</a:t>
            </a:r>
            <a:r>
              <a:rPr kumimoji="0" lang="zh-CN" altLang="en-US" sz="2800" b="0" i="0" u="none" strike="noStrike" cap="none" spc="0" normalizeH="0" baseline="0">
                <a:ln>
                  <a:noFill/>
                </a:ln>
                <a:solidFill>
                  <a:srgbClr val="92D050"/>
                </a:solidFill>
                <a:effectLst/>
                <a:uFillTx/>
                <a:latin typeface="+mn-lt"/>
                <a:ea typeface="宋体" charset="0"/>
                <a:cs typeface="+mn-cs"/>
                <a:sym typeface="Helvetica Light"/>
              </a:rPr>
              <a:t>行日志</a:t>
            </a:r>
            <a:endParaRPr kumimoji="0" lang="zh-CN" altLang="en-US" sz="2800" b="0" i="0" u="none" strike="noStrike" cap="none" spc="0" normalizeH="0" baseline="0">
              <a:ln>
                <a:noFill/>
              </a:ln>
              <a:solidFill>
                <a:srgbClr val="92D050"/>
              </a:solidFill>
              <a:effectLst/>
              <a:uFillTx/>
              <a:latin typeface="+mn-lt"/>
              <a:ea typeface="宋体" charset="0"/>
              <a:cs typeface="+mn-cs"/>
              <a:sym typeface="Helvetica Light"/>
            </a:endParaRPr>
          </a:p>
        </p:txBody>
      </p:sp>
      <p:pic>
        <p:nvPicPr>
          <p:cNvPr id="15" name="图片 14" descr="/home/zzw/下载/37f6f1ed8945333d4d3d479bc9c55ffd.jpg37f6f1ed8945333d4d3d479bc9c55ffd"/>
          <p:cNvPicPr>
            <a:picLocks noChangeAspect="1"/>
          </p:cNvPicPr>
          <p:nvPr/>
        </p:nvPicPr>
        <p:blipFill>
          <a:blip r:embed="rId1"/>
          <a:srcRect/>
          <a:stretch>
            <a:fillRect/>
          </a:stretch>
        </p:blipFill>
        <p:spPr>
          <a:xfrm>
            <a:off x="2527300" y="1125220"/>
            <a:ext cx="1877060"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SHOWTIME</a:t>
            </a:r>
            <a:endParaRPr lang="en-US" altLang="zh-CN"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pic>
        <p:nvPicPr>
          <p:cNvPr id="15" name="图片 14" descr="/home/zzw/下载/evernote_media_social_137.86987951807px_1211619_easyicon.net.pngevernote_media_social_137.86987951807px_1211619_easyicon.net"/>
          <p:cNvPicPr>
            <a:picLocks noChangeAspect="1"/>
          </p:cNvPicPr>
          <p:nvPr/>
        </p:nvPicPr>
        <p:blipFill>
          <a:blip r:embed="rId1"/>
          <a:srcRect/>
          <a:stretch>
            <a:fillRect/>
          </a:stretch>
        </p:blipFill>
        <p:spPr>
          <a:xfrm>
            <a:off x="2527300" y="1179195"/>
            <a:ext cx="1877060" cy="1739900"/>
          </a:xfrm>
          <a:prstGeom prst="rect">
            <a:avLst/>
          </a:prstGeom>
        </p:spPr>
      </p:pic>
      <p:pic>
        <p:nvPicPr>
          <p:cNvPr id="4" name="图片 3"/>
          <p:cNvPicPr preferRelativeResize="0">
            <a:picLocks noChangeAspect="1"/>
          </p:cNvPicPr>
          <p:nvPr/>
        </p:nvPicPr>
        <p:blipFill>
          <a:blip r:embed="rId2"/>
          <a:stretch>
            <a:fillRect/>
          </a:stretch>
        </p:blipFill>
        <p:spPr>
          <a:xfrm>
            <a:off x="1061720" y="3560445"/>
            <a:ext cx="9419070" cy="910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pic>
        <p:nvPicPr>
          <p:cNvPr id="5" name="图片 4"/>
          <p:cNvPicPr>
            <a:picLocks noChangeAspect="1"/>
          </p:cNvPicPr>
          <p:nvPr/>
        </p:nvPicPr>
        <p:blipFill>
          <a:blip r:embed="rId3"/>
          <a:stretch>
            <a:fillRect/>
          </a:stretch>
        </p:blipFill>
        <p:spPr>
          <a:xfrm>
            <a:off x="14724380" y="3560445"/>
            <a:ext cx="8618513" cy="910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zh-CN" altLang="en-US" sz="3600">
                <a:ea typeface="宋体" charset="0"/>
              </a:rPr>
              <a:t>程序崩溃</a:t>
            </a:r>
            <a:endParaRPr lang="zh-CN" altLang="en-US"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pic>
        <p:nvPicPr>
          <p:cNvPr id="15" name="图片 14" descr="/home/zzw/下载/dead_halloween_zombi_zombie_128px_1228532_easyicon.net.pngdead_halloween_zombi_zombie_128px_1228532_easyicon.net"/>
          <p:cNvPicPr>
            <a:picLocks noChangeAspect="1"/>
          </p:cNvPicPr>
          <p:nvPr/>
        </p:nvPicPr>
        <p:blipFill>
          <a:blip r:embed="rId1"/>
          <a:srcRect/>
          <a:stretch>
            <a:fillRect/>
          </a:stretch>
        </p:blipFill>
        <p:spPr>
          <a:xfrm>
            <a:off x="2595880" y="1179195"/>
            <a:ext cx="1739900" cy="1739900"/>
          </a:xfrm>
          <a:prstGeom prst="rect">
            <a:avLst/>
          </a:prstGeom>
        </p:spPr>
      </p:pic>
      <p:sp>
        <p:nvSpPr>
          <p:cNvPr id="2" name="文本框 1"/>
          <p:cNvSpPr txBox="1"/>
          <p:nvPr/>
        </p:nvSpPr>
        <p:spPr>
          <a:xfrm>
            <a:off x="2595880" y="7167880"/>
            <a:ext cx="19754850"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chemeClr val="bg1"/>
                </a:solidFill>
                <a:effectLst/>
                <a:uFillTx/>
                <a:latin typeface="+mn-lt"/>
                <a:ea typeface="宋体" charset="0"/>
                <a:cs typeface="+mn-cs"/>
                <a:sym typeface="Helvetica Light"/>
              </a:rPr>
              <a:t>在程序运行中，程序难免会面临崩溃的问题，那么如何提升程序的健壮性呢？</a:t>
            </a:r>
            <a:endParaRPr kumimoji="0" lang="en-US" altLang="zh-CN" sz="3600" b="0" i="0" u="none" strike="noStrike" cap="none" spc="0" normalizeH="0" baseline="0">
              <a:ln>
                <a:noFill/>
              </a:ln>
              <a:solidFill>
                <a:schemeClr val="bg1"/>
              </a:solidFill>
              <a:effectLst/>
              <a:uFillTx/>
              <a:latin typeface="+mn-lt"/>
              <a:ea typeface="宋体" charset="0"/>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2" name="文本框 1"/>
          <p:cNvSpPr txBox="1"/>
          <p:nvPr/>
        </p:nvSpPr>
        <p:spPr>
          <a:xfrm>
            <a:off x="6478905" y="9825355"/>
            <a:ext cx="10071735" cy="870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chemeClr val="bg1"/>
                </a:solidFill>
                <a:effectLst/>
                <a:uFillTx/>
                <a:latin typeface="+mn-lt"/>
                <a:ea typeface="宋体" charset="0"/>
                <a:cs typeface="+mn-cs"/>
                <a:sym typeface="Helvetica Light"/>
              </a:rPr>
              <a:t>了解</a:t>
            </a:r>
            <a:r>
              <a:rPr kumimoji="0" lang="en-US" altLang="zh-CN" sz="5000" b="0" i="0" u="none" strike="noStrike" cap="none" spc="0" normalizeH="0" baseline="0">
                <a:ln>
                  <a:noFill/>
                </a:ln>
                <a:solidFill>
                  <a:schemeClr val="bg1"/>
                </a:solidFill>
                <a:effectLst/>
                <a:uFillTx/>
                <a:latin typeface="+mn-lt"/>
                <a:ea typeface="宋体" charset="0"/>
                <a:cs typeface="+mn-cs"/>
                <a:sym typeface="Helvetica Light"/>
              </a:rPr>
              <a:t>PM2</a:t>
            </a:r>
            <a:r>
              <a:rPr kumimoji="0" lang="zh-CN" altLang="en-US" sz="5000" b="0" i="0" u="none" strike="noStrike" cap="none" spc="0" normalizeH="0" baseline="0">
                <a:ln>
                  <a:noFill/>
                </a:ln>
                <a:solidFill>
                  <a:schemeClr val="bg1"/>
                </a:solidFill>
                <a:effectLst/>
                <a:uFillTx/>
                <a:latin typeface="+mn-lt"/>
                <a:ea typeface="宋体" charset="0"/>
                <a:cs typeface="+mn-cs"/>
                <a:sym typeface="Helvetica Light"/>
              </a:rPr>
              <a:t>，守护</a:t>
            </a:r>
            <a:r>
              <a:rPr kumimoji="0" lang="en-US" altLang="zh-CN" sz="5000" b="0" i="0" u="none" strike="noStrike" cap="none" spc="0" normalizeH="0" baseline="0">
                <a:ln>
                  <a:noFill/>
                </a:ln>
                <a:solidFill>
                  <a:schemeClr val="bg1"/>
                </a:solidFill>
                <a:effectLst/>
                <a:uFillTx/>
                <a:latin typeface="+mn-lt"/>
                <a:ea typeface="宋体" charset="0"/>
                <a:cs typeface="+mn-cs"/>
                <a:sym typeface="Helvetica Light"/>
              </a:rPr>
              <a:t>node</a:t>
            </a:r>
            <a:r>
              <a:rPr kumimoji="0" lang="zh-CN" altLang="en-US" sz="5000" b="0" i="0" u="none" strike="noStrike" cap="none" spc="0" normalizeH="0" baseline="0">
                <a:ln>
                  <a:noFill/>
                </a:ln>
                <a:solidFill>
                  <a:schemeClr val="bg1"/>
                </a:solidFill>
                <a:effectLst/>
                <a:uFillTx/>
                <a:latin typeface="+mn-lt"/>
                <a:ea typeface="宋体" charset="0"/>
                <a:cs typeface="+mn-cs"/>
                <a:sym typeface="Helvetica Light"/>
              </a:rPr>
              <a:t>进程</a:t>
            </a:r>
            <a:endParaRPr kumimoji="0" lang="zh-CN" altLang="en-US" sz="5000" b="0" i="0" u="none" strike="noStrike" cap="none" spc="0" normalizeH="0" baseline="0">
              <a:ln>
                <a:noFill/>
              </a:ln>
              <a:solidFill>
                <a:schemeClr val="bg1"/>
              </a:solidFill>
              <a:effectLst/>
              <a:uFillTx/>
              <a:latin typeface="+mn-lt"/>
              <a:ea typeface="宋体" charset="0"/>
              <a:cs typeface="+mn-cs"/>
              <a:sym typeface="Helvetica Light"/>
            </a:endParaRPr>
          </a:p>
        </p:txBody>
      </p:sp>
      <p:pic>
        <p:nvPicPr>
          <p:cNvPr id="3" name="图片 2" descr="/home/zzw/下载/pm2-logo-update.pngpm2-logo-update"/>
          <p:cNvPicPr>
            <a:picLocks noChangeAspect="1"/>
          </p:cNvPicPr>
          <p:nvPr/>
        </p:nvPicPr>
        <p:blipFill>
          <a:blip r:embed="rId1"/>
          <a:srcRect/>
          <a:stretch>
            <a:fillRect/>
          </a:stretch>
        </p:blipFill>
        <p:spPr>
          <a:xfrm>
            <a:off x="6478905" y="3988118"/>
            <a:ext cx="10058400" cy="1673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84049"/>
            </a:gs>
            <a:gs pos="100000">
              <a:srgbClr val="2B313B"/>
            </a:gs>
          </a:gsLst>
          <a:lin ang="5400000" scaled="0"/>
        </a:gradFill>
        <a:effectLst/>
      </p:bgPr>
    </p:bg>
    <p:spTree>
      <p:nvGrpSpPr>
        <p:cNvPr id="1" name=""/>
        <p:cNvGrpSpPr/>
        <p:nvPr/>
      </p:nvGrpSpPr>
      <p:grpSpPr>
        <a:xfrm>
          <a:off x="0" y="0"/>
          <a:ext cx="0" cy="0"/>
          <a:chOff x="0" y="0"/>
          <a:chExt cx="0" cy="0"/>
        </a:xfrm>
      </p:grpSpPr>
      <p:sp>
        <p:nvSpPr>
          <p:cNvPr id="77" name="工作内容介绍"/>
          <p:cNvSpPr txBox="1"/>
          <p:nvPr/>
        </p:nvSpPr>
        <p:spPr>
          <a:xfrm>
            <a:off x="4782820" y="1793875"/>
            <a:ext cx="9941560" cy="931545"/>
          </a:xfrm>
          <a:prstGeom prst="rect">
            <a:avLst/>
          </a:prstGeom>
          <a:ln w="12700">
            <a:miter lim="400000"/>
          </a:ln>
        </p:spPr>
        <p:txBody>
          <a:bodyPr lIns="50800" tIns="50800" rIns="50800" bIns="50800" anchor="ctr"/>
          <a:lstStyle>
            <a:lvl1pPr algn="l">
              <a:defRPr spc="950">
                <a:solidFill>
                  <a:srgbClr val="FFFFFF"/>
                </a:solidFill>
                <a:latin typeface="Helvetica Neue"/>
                <a:ea typeface="Helvetica Neue"/>
                <a:cs typeface="Helvetica Neue"/>
                <a:sym typeface="Helvetica Neue"/>
              </a:defRPr>
            </a:lvl1pPr>
          </a:lstStyle>
          <a:p>
            <a:r>
              <a:rPr lang="en-US" altLang="zh-CN" sz="3600">
                <a:ea typeface="宋体" charset="0"/>
              </a:rPr>
              <a:t>  </a:t>
            </a:r>
            <a:r>
              <a:rPr lang="zh-CN" sz="3600">
                <a:ea typeface="宋体" charset="0"/>
              </a:rPr>
              <a:t>什么是</a:t>
            </a:r>
            <a:r>
              <a:rPr lang="en-US" altLang="zh-CN" sz="3600">
                <a:ea typeface="宋体" charset="0"/>
              </a:rPr>
              <a:t>PM2?</a:t>
            </a:r>
            <a:endParaRPr lang="en-US" altLang="zh-CN" sz="3600">
              <a:ea typeface="宋体" charset="0"/>
            </a:endParaRPr>
          </a:p>
        </p:txBody>
      </p:sp>
      <p:sp>
        <p:nvSpPr>
          <p:cNvPr id="78" name="线条"/>
          <p:cNvSpPr/>
          <p:nvPr/>
        </p:nvSpPr>
        <p:spPr>
          <a:xfrm flipH="1">
            <a:off x="1181099" y="1680047"/>
            <a:ext cx="1" cy="737730"/>
          </a:xfrm>
          <a:prstGeom prst="line">
            <a:avLst/>
          </a:prstGeom>
          <a:ln w="63500">
            <a:solidFill>
              <a:srgbClr val="00DDC6"/>
            </a:solidFill>
            <a:miter lim="400000"/>
          </a:ln>
        </p:spPr>
        <p:txBody>
          <a:bodyPr lIns="50800" tIns="50800" rIns="50800" bIns="50800" anchor="ctr"/>
          <a:lstStyle/>
          <a:p>
            <a:pPr>
              <a:defRPr sz="3200"/>
            </a:pPr>
            <a:endParaRPr sz="5000"/>
          </a:p>
        </p:txBody>
      </p:sp>
      <p:sp>
        <p:nvSpPr>
          <p:cNvPr id="3" name="文本框 2"/>
          <p:cNvSpPr txBox="1"/>
          <p:nvPr/>
        </p:nvSpPr>
        <p:spPr>
          <a:xfrm>
            <a:off x="3211830" y="2974023"/>
            <a:ext cx="17960975" cy="104432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https://pm2.keymetrics.io/</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简介：</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PM2是北京邦永科技有限公司自主研发的一套既融入了国际先进的项目管理思想，又结合了国内管理习惯及标准的管理集成系统，既适合于企业级多项目应用，同时也可用于单个的大型项目使用。</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特点：</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内建负载均衡 使用Node cluster 集群模块、子进程</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线程守护，keep alive</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0秒停机重载，维护升级的时候不需要停机</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现在 Linux (stable) &amp; MacOSx (stable) &amp; Windows (stable).多平台支持</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停止不稳定的进程（避免无限循环）</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控制台检测</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提供 HTTP API</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chemeClr val="bg1"/>
                </a:solidFill>
                <a:effectLst/>
                <a:uFillTx/>
                <a:latin typeface="+mn-lt"/>
                <a:ea typeface="宋体" charset="0"/>
                <a:cs typeface="+mn-cs"/>
                <a:sym typeface="Helvetica Light"/>
              </a:rPr>
              <a:t>远程控制和实时的接口API ( Nodejs 模块,允许和PM2进程管理器交互 )</a:t>
            </a:r>
            <a:endParaRPr kumimoji="0" lang="zh-CN" altLang="en-US" sz="2800" b="0" i="0" u="none" strike="noStrike" cap="none" spc="0" normalizeH="0" baseline="0">
              <a:ln>
                <a:noFill/>
              </a:ln>
              <a:solidFill>
                <a:schemeClr val="bg1"/>
              </a:solidFill>
              <a:effectLst/>
              <a:uFillTx/>
              <a:latin typeface="+mn-lt"/>
              <a:ea typeface="宋体" charset="0"/>
              <a:cs typeface="+mn-cs"/>
              <a:sym typeface="Helvetica Light"/>
            </a:endParaRPr>
          </a:p>
        </p:txBody>
      </p:sp>
      <p:pic>
        <p:nvPicPr>
          <p:cNvPr id="15" name="图片 14" descr="/home/zzw/下载/thinking_face_114.74433656958px_1214139_easyicon.net.pngthinking_face_114.74433656958px_1214139_easyicon.net"/>
          <p:cNvPicPr>
            <a:picLocks noChangeAspect="1"/>
          </p:cNvPicPr>
          <p:nvPr/>
        </p:nvPicPr>
        <p:blipFill>
          <a:blip r:embed="rId1"/>
          <a:srcRect/>
          <a:stretch>
            <a:fillRect/>
          </a:stretch>
        </p:blipFill>
        <p:spPr>
          <a:xfrm>
            <a:off x="2633663" y="1125220"/>
            <a:ext cx="1664335"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5.png"/></Relationships>
</file>

<file path=ppt/theme/_rels/theme2.xml.rels><?xml version="1.0" encoding="UTF-8" standalone="yes"?>
<Relationships xmlns="http://schemas.openxmlformats.org/package/2006/relationships"><Relationship Id="rId1" Type="http://schemas.openxmlformats.org/officeDocument/2006/relationships/image" Target="../media/image5.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4971</Words>
  <Application>WPS 演示</Application>
  <PresentationFormat/>
  <Paragraphs>275</Paragraphs>
  <Slides>20</Slides>
  <Notes>0</Notes>
  <HiddenSlides>0</HiddenSlides>
  <MMClips>0</MMClips>
  <ScaleCrop>false</ScaleCrop>
  <HeadingPairs>
    <vt:vector size="6" baseType="variant">
      <vt:variant>
        <vt:lpstr>已用的字体</vt:lpstr>
      </vt:variant>
      <vt:variant>
        <vt:i4>41</vt:i4>
      </vt:variant>
      <vt:variant>
        <vt:lpstr>主题</vt:lpstr>
      </vt:variant>
      <vt:variant>
        <vt:i4>1</vt:i4>
      </vt:variant>
      <vt:variant>
        <vt:lpstr>幻灯片标题</vt:lpstr>
      </vt:variant>
      <vt:variant>
        <vt:i4>20</vt:i4>
      </vt:variant>
    </vt:vector>
  </HeadingPairs>
  <TitlesOfParts>
    <vt:vector size="62" baseType="lpstr">
      <vt:lpstr>Arial</vt:lpstr>
      <vt:lpstr>宋体</vt:lpstr>
      <vt:lpstr>Wingdings</vt:lpstr>
      <vt:lpstr>Helvetica Light</vt:lpstr>
      <vt:lpstr>Helvetica</vt:lpstr>
      <vt:lpstr>Helvetica Neue UltraLight</vt:lpstr>
      <vt:lpstr>Helvetica Neue</vt:lpstr>
      <vt:lpstr>Helvetica Neue Light</vt:lpstr>
      <vt:lpstr>宋体</vt:lpstr>
      <vt:lpstr>Helvetica Neue Thin</vt:lpstr>
      <vt:lpstr>微软雅黑</vt:lpstr>
      <vt:lpstr>Gubbi</vt:lpstr>
      <vt:lpstr>DejaVu Sans</vt:lpstr>
      <vt:lpstr>Droid Sans Fallback</vt:lpstr>
      <vt:lpstr>微软雅黑</vt:lpstr>
      <vt:lpstr>Arial Unicode MS</vt:lpstr>
      <vt:lpstr>Abyssinica SIL</vt:lpstr>
      <vt:lpstr>OpenSymbol</vt:lpstr>
      <vt:lpstr>Helvetica Light</vt:lpstr>
      <vt:lpstr>AR PL UKai CN</vt:lpstr>
      <vt:lpstr>AR PL UMing HK</vt:lpstr>
      <vt:lpstr>AR PL UMing TW MBE</vt:lpstr>
      <vt:lpstr>aakar</vt:lpstr>
      <vt:lpstr>Ani</vt:lpstr>
      <vt:lpstr>AnjaliOldLipi</vt:lpstr>
      <vt:lpstr>AR PL UKai HK</vt:lpstr>
      <vt:lpstr>AR PL UKai TW</vt:lpstr>
      <vt:lpstr>AR PL UKai TW MBE</vt:lpstr>
      <vt:lpstr>Bitstream Charter</vt:lpstr>
      <vt:lpstr>Bitstream Vera Sans</vt:lpstr>
      <vt:lpstr>Bitstream Vera Sans Mono</vt:lpstr>
      <vt:lpstr>Bitstream Vera Serif</vt:lpstr>
      <vt:lpstr>Century Schoolbook L</vt:lpstr>
      <vt:lpstr>Chilanka</vt:lpstr>
      <vt:lpstr>cmex10</vt:lpstr>
      <vt:lpstr>cmmi10</vt:lpstr>
      <vt:lpstr>cmr10</vt:lpstr>
      <vt:lpstr>cmsy10</vt:lpstr>
      <vt:lpstr>Courier 10 Pitch</vt:lpstr>
      <vt:lpstr>DejaVu Math TeX Gyre</vt:lpstr>
      <vt:lpstr>Chandas</vt:lpstr>
      <vt:lpstr>White</vt:lpstr>
      <vt:lpstr>Dcoker部署Pm2+Node+Mongodb</vt:lpstr>
      <vt:lpstr>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转正述职</dc:title>
  <dc:creator/>
  <cp:lastModifiedBy>zzw</cp:lastModifiedBy>
  <cp:revision>325</cp:revision>
  <dcterms:created xsi:type="dcterms:W3CDTF">2019-08-15T08:40:05Z</dcterms:created>
  <dcterms:modified xsi:type="dcterms:W3CDTF">2019-08-15T08:40:05Z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