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1" r:id="rId5"/>
    <p:sldId id="260" r:id="rId6"/>
    <p:sldId id="285" r:id="rId7"/>
    <p:sldId id="267" r:id="rId8"/>
    <p:sldId id="294" r:id="rId9"/>
    <p:sldId id="295" r:id="rId11"/>
    <p:sldId id="303" r:id="rId12"/>
    <p:sldId id="304" r:id="rId13"/>
    <p:sldId id="284" r:id="rId14"/>
    <p:sldId id="262" r:id="rId15"/>
    <p:sldId id="296" r:id="rId16"/>
    <p:sldId id="297" r:id="rId17"/>
    <p:sldId id="259" r:id="rId18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1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1D1A"/>
    <a:srgbClr val="E22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4"/>
    <p:restoredTop sz="94624"/>
  </p:normalViewPr>
  <p:slideViewPr>
    <p:cSldViewPr>
      <p:cViewPr varScale="1">
        <p:scale>
          <a:sx n="121" d="100"/>
          <a:sy n="121" d="100"/>
        </p:scale>
        <p:origin x="654" y="108"/>
      </p:cViewPr>
      <p:guideLst>
        <p:guide orient="horz" pos="2085"/>
        <p:guide pos="36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24" y="90"/>
      </p:cViewPr>
      <p:guideLst>
        <p:guide orient="horz" pos="2942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测试集</c:v>
                </c:pt>
                <c:pt idx="1">
                  <c:v>训练集 3</c:v>
                </c:pt>
                <c:pt idx="2">
                  <c:v>训练集 2</c:v>
                </c:pt>
                <c:pt idx="3">
                  <c:v>训练集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测试集</c:v>
                </c:pt>
                <c:pt idx="1">
                  <c:v>训练集 3</c:v>
                </c:pt>
                <c:pt idx="2">
                  <c:v>训练集 2</c:v>
                </c:pt>
                <c:pt idx="3">
                  <c:v>训练集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测试集</c:v>
                </c:pt>
                <c:pt idx="1">
                  <c:v>训练集 3</c:v>
                </c:pt>
                <c:pt idx="2">
                  <c:v>训练集 2</c:v>
                </c:pt>
                <c:pt idx="3">
                  <c:v>训练集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4334858"/>
        <c:axId val="296405975"/>
      </c:barChart>
      <c:catAx>
        <c:axId val="49433485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defRPr>
            </a:pPr>
          </a:p>
        </c:txPr>
        <c:crossAx val="296405975"/>
        <c:crosses val="autoZero"/>
        <c:auto val="1"/>
        <c:lblAlgn val="ctr"/>
        <c:lblOffset val="100"/>
        <c:noMultiLvlLbl val="0"/>
      </c:catAx>
      <c:valAx>
        <c:axId val="29640597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433485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测试集</c:v>
                </c:pt>
                <c:pt idx="1">
                  <c:v>训练集 3</c:v>
                </c:pt>
                <c:pt idx="2">
                  <c:v>训练集 2</c:v>
                </c:pt>
                <c:pt idx="3">
                  <c:v>训练集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测试集</c:v>
                </c:pt>
                <c:pt idx="1">
                  <c:v>训练集 3</c:v>
                </c:pt>
                <c:pt idx="2">
                  <c:v>训练集 2</c:v>
                </c:pt>
                <c:pt idx="3">
                  <c:v>训练集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测试集</c:v>
                </c:pt>
                <c:pt idx="1">
                  <c:v>训练集 3</c:v>
                </c:pt>
                <c:pt idx="2">
                  <c:v>训练集 2</c:v>
                </c:pt>
                <c:pt idx="3">
                  <c:v>训练集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4334858"/>
        <c:axId val="296405975"/>
      </c:barChart>
      <c:catAx>
        <c:axId val="49433485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  <a:cs typeface="+mn-ea"/>
                <a:sym typeface="+mn-ea"/>
              </a:defRPr>
            </a:pPr>
          </a:p>
        </c:txPr>
        <c:crossAx val="296405975"/>
        <c:crosses val="autoZero"/>
        <c:auto val="1"/>
        <c:lblAlgn val="ctr"/>
        <c:lblOffset val="100"/>
        <c:noMultiLvlLbl val="0"/>
      </c:catAx>
      <c:valAx>
        <c:axId val="296405975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433485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1A1-F057-4CD7-B3D0-663A5894C4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C3829-85C2-4C78-A748-3A4999477B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045037" y="1718945"/>
            <a:ext cx="9432000" cy="720090"/>
          </a:xfrm>
          <a:prstGeom prst="rect">
            <a:avLst/>
          </a:prstGeom>
        </p:spPr>
        <p:txBody>
          <a:bodyPr/>
          <a:lstStyle>
            <a:lvl1pPr marL="385445" marR="0" indent="-385445" algn="ctr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000" b="1">
                <a:solidFill>
                  <a:srgbClr val="E31D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中国大数据算法大赛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用户购买时间预测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989037" y="2592516"/>
            <a:ext cx="5544000" cy="5035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单击此处编辑队伍名称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177288" y="4175869"/>
            <a:ext cx="3167062" cy="2883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2989037" y="3240588"/>
            <a:ext cx="5544000" cy="50355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单击此处编辑演讲者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团队介绍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算法核心设计思想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比赛经验总结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48469" y="503783"/>
            <a:ext cx="1152128" cy="64772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838044" y="1439887"/>
            <a:ext cx="550702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389415" y="1439887"/>
            <a:ext cx="3883789" cy="43150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1975555"/>
            <a:ext cx="550702" cy="40043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3388746" y="1975555"/>
            <a:ext cx="3884458" cy="400436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838044" y="2511225"/>
            <a:ext cx="550702" cy="40921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838044" y="3046894"/>
            <a:ext cx="550702" cy="40921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841891" y="3582565"/>
            <a:ext cx="546855" cy="36036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3391093" y="2511225"/>
            <a:ext cx="3882111" cy="409215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3391094" y="3046894"/>
            <a:ext cx="3882110" cy="409217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3388746" y="3582565"/>
            <a:ext cx="3884458" cy="360362"/>
          </a:xfrm>
          <a:prstGeom prst="rect">
            <a:avLst/>
          </a:prstGeom>
        </p:spPr>
        <p:txBody>
          <a:bodyPr/>
          <a:lstStyle>
            <a:lvl1pPr marL="385445" marR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453" y="503783"/>
            <a:ext cx="6120680" cy="6477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4453" y="5874186"/>
            <a:ext cx="864096" cy="24622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Page_001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3672805" y="1783080"/>
            <a:ext cx="5076000" cy="80645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672805" y="2592015"/>
            <a:ext cx="5076000" cy="570230"/>
          </a:xfrm>
          <a:prstGeom prst="rect">
            <a:avLst/>
          </a:prstGeom>
        </p:spPr>
        <p:txBody>
          <a:bodyPr anchor="ctr"/>
          <a:lstStyle>
            <a:lvl1pPr marL="0" marR="0" indent="0" algn="ctr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85445" marR="0" lvl="0" indent="-385445" algn="l" defTabSz="102806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10280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445" indent="-38544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660" indent="-321310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5699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340" indent="-257175" algn="l" defTabSz="10280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165" algn="l" defTabSz="10280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中国大数据算法大赛</a:t>
            </a:r>
            <a:r>
              <a:rPr lang="en-US" altLang="zh-CN" dirty="0"/>
              <a:t>-</a:t>
            </a:r>
            <a:r>
              <a:rPr lang="zh-CN" altLang="en-US" dirty="0"/>
              <a:t>用户购买时间预测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队伍名称：珞珈山第一菜鸡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4177288" y="3960167"/>
            <a:ext cx="3167062" cy="288354"/>
          </a:xfrm>
        </p:spPr>
        <p:txBody>
          <a:bodyPr/>
          <a:lstStyle/>
          <a:p>
            <a:r>
              <a:rPr lang="en-US" altLang="zh-CN"/>
              <a:t>2018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演讲者：      王贺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S2</a:t>
            </a:r>
            <a:r>
              <a:rPr kumimoji="1" lang="zh-CN" altLang="en-US"/>
              <a:t>主要特征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4453" y="5874186"/>
            <a:ext cx="864096" cy="246221"/>
          </a:xfrm>
        </p:spPr>
        <p:txBody>
          <a:bodyPr/>
          <a:lstStyle/>
          <a:p>
            <a:r>
              <a:rPr kumimoji="1" lang="en-US" altLang="zh-CN"/>
              <a:t>6</a:t>
            </a:r>
            <a:endParaRPr kumimoji="1"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1236345" y="1960880"/>
            <a:ext cx="173863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用户年龄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用户等级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商品属性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商品价格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......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236345" y="1230630"/>
            <a:ext cx="9048750" cy="550545"/>
            <a:chOff x="1948" y="2328"/>
            <a:chExt cx="14250" cy="867"/>
          </a:xfrm>
        </p:grpSpPr>
        <p:grpSp>
          <p:nvGrpSpPr>
            <p:cNvPr id="82" name="组合 81"/>
            <p:cNvGrpSpPr/>
            <p:nvPr/>
          </p:nvGrpSpPr>
          <p:grpSpPr>
            <a:xfrm>
              <a:off x="1948" y="2328"/>
              <a:ext cx="14250" cy="867"/>
              <a:chOff x="3887" y="2956"/>
              <a:chExt cx="14126" cy="1430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7253" y="2956"/>
                <a:ext cx="4027" cy="1430"/>
                <a:chOff x="3666731" y="1984470"/>
                <a:chExt cx="2636520" cy="1447800"/>
              </a:xfrm>
            </p:grpSpPr>
            <p:sp>
              <p:nvSpPr>
                <p:cNvPr id="84" name="任意多边形 83"/>
                <p:cNvSpPr/>
                <p:nvPr/>
              </p:nvSpPr>
              <p:spPr>
                <a:xfrm>
                  <a:off x="3666731" y="1984470"/>
                  <a:ext cx="2636520" cy="1447800"/>
                </a:xfrm>
                <a:custGeom>
                  <a:avLst/>
                  <a:gdLst>
                    <a:gd name="connsiteX0" fmla="*/ 0 w 2636520"/>
                    <a:gd name="connsiteY0" fmla="*/ 0 h 1447800"/>
                    <a:gd name="connsiteX1" fmla="*/ 2103122 w 2636520"/>
                    <a:gd name="connsiteY1" fmla="*/ 0 h 1447800"/>
                    <a:gd name="connsiteX2" fmla="*/ 2636520 w 2636520"/>
                    <a:gd name="connsiteY2" fmla="*/ 723900 h 1447800"/>
                    <a:gd name="connsiteX3" fmla="*/ 2103122 w 2636520"/>
                    <a:gd name="connsiteY3" fmla="*/ 1447800 h 1447800"/>
                    <a:gd name="connsiteX4" fmla="*/ 0 w 2636520"/>
                    <a:gd name="connsiteY4" fmla="*/ 1447800 h 1447800"/>
                    <a:gd name="connsiteX5" fmla="*/ 0 w 2636520"/>
                    <a:gd name="connsiteY5" fmla="*/ 1442632 h 1447800"/>
                    <a:gd name="connsiteX6" fmla="*/ 529590 w 2636520"/>
                    <a:gd name="connsiteY6" fmla="*/ 723900 h 1447800"/>
                    <a:gd name="connsiteX7" fmla="*/ 0 w 2636520"/>
                    <a:gd name="connsiteY7" fmla="*/ 5168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36520" h="1447800">
                      <a:moveTo>
                        <a:pt x="0" y="0"/>
                      </a:moveTo>
                      <a:lnTo>
                        <a:pt x="2103122" y="0"/>
                      </a:lnTo>
                      <a:lnTo>
                        <a:pt x="2636520" y="723900"/>
                      </a:lnTo>
                      <a:lnTo>
                        <a:pt x="2103122" y="1447800"/>
                      </a:lnTo>
                      <a:lnTo>
                        <a:pt x="0" y="1447800"/>
                      </a:lnTo>
                      <a:lnTo>
                        <a:pt x="0" y="1442632"/>
                      </a:lnTo>
                      <a:lnTo>
                        <a:pt x="529590" y="723900"/>
                      </a:lnTo>
                      <a:lnTo>
                        <a:pt x="0" y="5168"/>
                      </a:lnTo>
                      <a:close/>
                    </a:path>
                  </a:pathLst>
                </a:custGeom>
                <a:solidFill>
                  <a:srgbClr val="21AB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49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3971726" y="2220760"/>
                  <a:ext cx="2230360" cy="97521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p>
                  <a:pPr algn="ctr"/>
                  <a:r>
                    <a:rPr lang="zh-CN" altLang="en-US" sz="2800" b="1" baseline="-3000" dirty="0">
                      <a:solidFill>
                        <a:schemeClr val="bg1">
                          <a:lumMod val="95000"/>
                        </a:schemeClr>
                      </a:solidFill>
                      <a:latin typeface="+mn-ea"/>
                      <a:cs typeface="Arial" panose="020B0604020202020204" pitchFamily="34" charset="0"/>
                      <a:sym typeface="+mn-ea"/>
                    </a:rPr>
                    <a:t>统计特征</a:t>
                  </a:r>
                  <a:endParaRPr lang="zh-CN" altLang="en-US" sz="28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3887" y="2956"/>
                <a:ext cx="4027" cy="1430"/>
                <a:chOff x="1436370" y="1984470"/>
                <a:chExt cx="2636520" cy="1447800"/>
              </a:xfrm>
            </p:grpSpPr>
            <p:sp>
              <p:nvSpPr>
                <p:cNvPr id="87" name="任意多边形 86"/>
                <p:cNvSpPr/>
                <p:nvPr/>
              </p:nvSpPr>
              <p:spPr>
                <a:xfrm>
                  <a:off x="1436370" y="1984470"/>
                  <a:ext cx="2636520" cy="1447800"/>
                </a:xfrm>
                <a:custGeom>
                  <a:avLst/>
                  <a:gdLst>
                    <a:gd name="connsiteX0" fmla="*/ 0 w 2636520"/>
                    <a:gd name="connsiteY0" fmla="*/ 0 h 1447800"/>
                    <a:gd name="connsiteX1" fmla="*/ 2103122 w 2636520"/>
                    <a:gd name="connsiteY1" fmla="*/ 0 h 1447800"/>
                    <a:gd name="connsiteX2" fmla="*/ 2636520 w 2636520"/>
                    <a:gd name="connsiteY2" fmla="*/ 723900 h 1447800"/>
                    <a:gd name="connsiteX3" fmla="*/ 2103122 w 2636520"/>
                    <a:gd name="connsiteY3" fmla="*/ 1447800 h 1447800"/>
                    <a:gd name="connsiteX4" fmla="*/ 0 w 2636520"/>
                    <a:gd name="connsiteY4" fmla="*/ 1447800 h 1447800"/>
                    <a:gd name="connsiteX5" fmla="*/ 0 w 2636520"/>
                    <a:gd name="connsiteY5" fmla="*/ 1442632 h 1447800"/>
                    <a:gd name="connsiteX6" fmla="*/ 529590 w 2636520"/>
                    <a:gd name="connsiteY6" fmla="*/ 723900 h 1447800"/>
                    <a:gd name="connsiteX7" fmla="*/ 0 w 2636520"/>
                    <a:gd name="connsiteY7" fmla="*/ 5168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36520" h="1447800">
                      <a:moveTo>
                        <a:pt x="0" y="0"/>
                      </a:moveTo>
                      <a:lnTo>
                        <a:pt x="2103122" y="0"/>
                      </a:lnTo>
                      <a:lnTo>
                        <a:pt x="2636520" y="723900"/>
                      </a:lnTo>
                      <a:lnTo>
                        <a:pt x="2103122" y="1447800"/>
                      </a:lnTo>
                      <a:lnTo>
                        <a:pt x="0" y="1447800"/>
                      </a:lnTo>
                      <a:lnTo>
                        <a:pt x="0" y="1442632"/>
                      </a:lnTo>
                      <a:lnTo>
                        <a:pt x="529590" y="723900"/>
                      </a:lnTo>
                      <a:lnTo>
                        <a:pt x="0" y="51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49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1709209" y="2146450"/>
                  <a:ext cx="2293960" cy="11238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800" b="1" baseline="-3000" dirty="0">
                      <a:solidFill>
                        <a:schemeClr val="bg1">
                          <a:lumMod val="95000"/>
                        </a:schemeClr>
                      </a:solidFill>
                      <a:latin typeface="+mn-ea"/>
                      <a:cs typeface="Arial" panose="020B0604020202020204" pitchFamily="34" charset="0"/>
                      <a:sym typeface="+mn-ea"/>
                    </a:rPr>
                    <a:t>基本特征</a:t>
                  </a:r>
                  <a:endParaRPr lang="zh-CN" altLang="en-US" sz="28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13986" y="2956"/>
                <a:ext cx="4027" cy="1430"/>
                <a:chOff x="8127453" y="1984470"/>
                <a:chExt cx="2636520" cy="1447800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>
                  <a:off x="8127453" y="1984470"/>
                  <a:ext cx="2636520" cy="1447800"/>
                </a:xfrm>
                <a:custGeom>
                  <a:avLst/>
                  <a:gdLst>
                    <a:gd name="connsiteX0" fmla="*/ 0 w 2636520"/>
                    <a:gd name="connsiteY0" fmla="*/ 0 h 1447800"/>
                    <a:gd name="connsiteX1" fmla="*/ 2103122 w 2636520"/>
                    <a:gd name="connsiteY1" fmla="*/ 0 h 1447800"/>
                    <a:gd name="connsiteX2" fmla="*/ 2636520 w 2636520"/>
                    <a:gd name="connsiteY2" fmla="*/ 723900 h 1447800"/>
                    <a:gd name="connsiteX3" fmla="*/ 2103122 w 2636520"/>
                    <a:gd name="connsiteY3" fmla="*/ 1447800 h 1447800"/>
                    <a:gd name="connsiteX4" fmla="*/ 0 w 2636520"/>
                    <a:gd name="connsiteY4" fmla="*/ 1447800 h 1447800"/>
                    <a:gd name="connsiteX5" fmla="*/ 0 w 2636520"/>
                    <a:gd name="connsiteY5" fmla="*/ 1442632 h 1447800"/>
                    <a:gd name="connsiteX6" fmla="*/ 529590 w 2636520"/>
                    <a:gd name="connsiteY6" fmla="*/ 723900 h 1447800"/>
                    <a:gd name="connsiteX7" fmla="*/ 0 w 2636520"/>
                    <a:gd name="connsiteY7" fmla="*/ 5168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36520" h="1447800">
                      <a:moveTo>
                        <a:pt x="0" y="0"/>
                      </a:moveTo>
                      <a:lnTo>
                        <a:pt x="2103122" y="0"/>
                      </a:lnTo>
                      <a:lnTo>
                        <a:pt x="2636520" y="723900"/>
                      </a:lnTo>
                      <a:lnTo>
                        <a:pt x="2103122" y="1447800"/>
                      </a:lnTo>
                      <a:lnTo>
                        <a:pt x="0" y="1447800"/>
                      </a:lnTo>
                      <a:lnTo>
                        <a:pt x="0" y="1442632"/>
                      </a:lnTo>
                      <a:lnTo>
                        <a:pt x="529590" y="723900"/>
                      </a:lnTo>
                      <a:lnTo>
                        <a:pt x="0" y="5168"/>
                      </a:lnTo>
                      <a:close/>
                    </a:path>
                  </a:pathLst>
                </a:custGeom>
                <a:solidFill>
                  <a:srgbClr val="05BA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49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8439016" y="2220760"/>
                  <a:ext cx="2230360" cy="97521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p>
                  <a:pPr algn="ctr"/>
                  <a:r>
                    <a:rPr lang="zh-CN" altLang="en-US" sz="2800" b="1" baseline="-3000" dirty="0">
                      <a:solidFill>
                        <a:schemeClr val="bg1">
                          <a:lumMod val="95000"/>
                        </a:schemeClr>
                      </a:solidFill>
                      <a:latin typeface="+mn-ea"/>
                      <a:cs typeface="Arial" panose="020B0604020202020204" pitchFamily="34" charset="0"/>
                      <a:sym typeface="+mn-ea"/>
                    </a:rPr>
                    <a:t>比率特征</a:t>
                  </a:r>
                  <a:endParaRPr lang="zh-CN" altLang="en-US" sz="28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3" name="任意多边形 92"/>
              <p:cNvSpPr/>
              <p:nvPr/>
            </p:nvSpPr>
            <p:spPr>
              <a:xfrm>
                <a:off x="10620" y="2956"/>
                <a:ext cx="4027" cy="143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F14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9280" y="2470"/>
              <a:ext cx="3437" cy="5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ctr"/>
              <a:r>
                <a:rPr lang="zh-CN" altLang="en-US" sz="2800" b="1" baseline="-3000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  <a:sym typeface="+mn-ea"/>
                </a:rPr>
                <a:t>时间特征</a:t>
              </a:r>
              <a:endParaRPr lang="zh-CN" altLang="en-US" sz="28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2848610" y="1960880"/>
            <a:ext cx="27914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基于商品统计特征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(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商品属性、价格、种类等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基于行为的统计特征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(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用户行为类型，行为次数等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基于订单的统计特征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(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购买数量，购买次数等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基于评论的统计特征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(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评论次数、用户等级等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交叉统计特征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(基于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id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和用户等级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的商  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品统计特征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......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49265" y="1960880"/>
            <a:ext cx="26644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时间差特征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(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比如用户每次订单的间隔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     时间特征，用户行为的间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     隔时间等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时间统计特征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    (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用户首次购买的时间，最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     后一次购买时间，每个月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     首次购买时间，平均第几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     周购买，购买的天数等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)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......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213725" y="1960880"/>
            <a:ext cx="266446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用户购买非目标的数量/购买目标的数量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用户行为后购买的次数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用户行为的总次数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不同年龄购买目标数量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该年龄的购买总数量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......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16345" y="4798695"/>
            <a:ext cx="39687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S2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是预测时间，肯定和时间特征联系紧密，因此做了很多时间特征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其他特征就是根据实际业务逻辑提取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648469" y="431775"/>
            <a:ext cx="2189575" cy="647724"/>
          </a:xfrm>
        </p:spPr>
        <p:txBody>
          <a:bodyPr/>
          <a:lstStyle/>
          <a:p>
            <a:r>
              <a:rPr lang="zh-CN" altLang="en-US" sz="3200" dirty="0"/>
              <a:t>模型模块</a:t>
            </a:r>
            <a:endParaRPr lang="zh-CN" altLang="en-US" sz="3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391" y="2524454"/>
            <a:ext cx="580617" cy="36988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4304" y="5532843"/>
            <a:ext cx="834300" cy="562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4304" y="4822415"/>
            <a:ext cx="834300" cy="562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4304" y="4051262"/>
            <a:ext cx="834300" cy="5626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94304" y="3311081"/>
            <a:ext cx="834300" cy="562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03744" y="2524455"/>
            <a:ext cx="834300" cy="562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7144" y="5532324"/>
            <a:ext cx="1512168" cy="5626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7144" y="4821896"/>
            <a:ext cx="1512168" cy="5626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7144" y="4050743"/>
            <a:ext cx="1512168" cy="562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7144" y="3310562"/>
            <a:ext cx="1512168" cy="562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6836" y="2563500"/>
            <a:ext cx="1512168" cy="5626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3801" y="5463965"/>
            <a:ext cx="1368152" cy="5626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3801" y="4735757"/>
            <a:ext cx="1368152" cy="5626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3801" y="4017309"/>
            <a:ext cx="1368152" cy="562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3801" y="3280303"/>
            <a:ext cx="1368152" cy="562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3801" y="2542027"/>
            <a:ext cx="1368152" cy="562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58300" y="2395855"/>
            <a:ext cx="682625" cy="369887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18658" y="3944200"/>
            <a:ext cx="77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特征输入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>
            <a:stCxn id="34" idx="3"/>
            <a:endCxn id="21" idx="1"/>
          </p:cNvCxnSpPr>
          <p:nvPr/>
        </p:nvCxnSpPr>
        <p:spPr>
          <a:xfrm flipV="1">
            <a:off x="1296246" y="2805755"/>
            <a:ext cx="707498" cy="149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3"/>
            <a:endCxn id="20" idx="1"/>
          </p:cNvCxnSpPr>
          <p:nvPr/>
        </p:nvCxnSpPr>
        <p:spPr>
          <a:xfrm flipV="1">
            <a:off x="1296246" y="3592381"/>
            <a:ext cx="698058" cy="70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3"/>
            <a:endCxn id="53" idx="1"/>
          </p:cNvCxnSpPr>
          <p:nvPr/>
        </p:nvCxnSpPr>
        <p:spPr>
          <a:xfrm>
            <a:off x="1296246" y="4298143"/>
            <a:ext cx="673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3"/>
            <a:endCxn id="11" idx="1"/>
          </p:cNvCxnSpPr>
          <p:nvPr/>
        </p:nvCxnSpPr>
        <p:spPr>
          <a:xfrm>
            <a:off x="1296246" y="4298143"/>
            <a:ext cx="698058" cy="80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3"/>
            <a:endCxn id="10" idx="1"/>
          </p:cNvCxnSpPr>
          <p:nvPr/>
        </p:nvCxnSpPr>
        <p:spPr>
          <a:xfrm>
            <a:off x="1296246" y="4298143"/>
            <a:ext cx="698058" cy="15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967463" y="3387829"/>
            <a:ext cx="871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Kflod2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997259" y="2645413"/>
            <a:ext cx="871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Kflod1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969744" y="4098088"/>
            <a:ext cx="871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Kflod3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70547" y="4898259"/>
            <a:ext cx="871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Kflod4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970548" y="5622586"/>
            <a:ext cx="871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Kflod5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139249" y="951965"/>
            <a:ext cx="42830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模型使用</a:t>
            </a:r>
            <a:r>
              <a:rPr lang="en-US" altLang="zh-CN" dirty="0" err="1" smtClean="0">
                <a:solidFill>
                  <a:schemeClr val="bg1"/>
                </a:solidFill>
              </a:rPr>
              <a:t>lightgbm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err="1" smtClean="0">
                <a:solidFill>
                  <a:schemeClr val="bg1"/>
                </a:solidFill>
              </a:rPr>
              <a:t>xgboost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Cross validation,</a:t>
            </a:r>
            <a:r>
              <a:rPr lang="zh-CN" altLang="en-US" dirty="0" smtClean="0">
                <a:solidFill>
                  <a:schemeClr val="bg1"/>
                </a:solidFill>
              </a:rPr>
              <a:t>增强模型鲁棒性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Stacking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</a:rPr>
              <a:t>bagging,</a:t>
            </a:r>
            <a:r>
              <a:rPr lang="zh-CN" altLang="en-US" dirty="0" smtClean="0">
                <a:solidFill>
                  <a:schemeClr val="bg1"/>
                </a:solidFill>
              </a:rPr>
              <a:t>保证模型的精度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9" name="直接箭头连接符 58"/>
          <p:cNvCxnSpPr>
            <a:stCxn id="31" idx="3"/>
            <a:endCxn id="33" idx="1"/>
          </p:cNvCxnSpPr>
          <p:nvPr/>
        </p:nvCxnSpPr>
        <p:spPr>
          <a:xfrm>
            <a:off x="7892588" y="2823327"/>
            <a:ext cx="1365885" cy="142240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0" idx="3"/>
            <a:endCxn id="33" idx="1"/>
          </p:cNvCxnSpPr>
          <p:nvPr/>
        </p:nvCxnSpPr>
        <p:spPr>
          <a:xfrm>
            <a:off x="7892588" y="3561603"/>
            <a:ext cx="1365885" cy="68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9" idx="3"/>
            <a:endCxn id="33" idx="1"/>
          </p:cNvCxnSpPr>
          <p:nvPr/>
        </p:nvCxnSpPr>
        <p:spPr>
          <a:xfrm flipV="1">
            <a:off x="7892588" y="4245904"/>
            <a:ext cx="1365885" cy="5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8" idx="3"/>
            <a:endCxn id="33" idx="1"/>
          </p:cNvCxnSpPr>
          <p:nvPr/>
        </p:nvCxnSpPr>
        <p:spPr>
          <a:xfrm flipV="1">
            <a:off x="7892588" y="4245532"/>
            <a:ext cx="136588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27" idx="3"/>
            <a:endCxn id="33" idx="1"/>
          </p:cNvCxnSpPr>
          <p:nvPr/>
        </p:nvCxnSpPr>
        <p:spPr>
          <a:xfrm flipV="1">
            <a:off x="7892588" y="4245395"/>
            <a:ext cx="1365885" cy="149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9258935" y="3843020"/>
            <a:ext cx="9740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结果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输出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326018" y="6022141"/>
            <a:ext cx="864096" cy="246221"/>
          </a:xfrm>
          <a:prstGeom prst="rect">
            <a:avLst/>
          </a:prstGeom>
        </p:spPr>
        <p:txBody>
          <a:bodyPr/>
          <a:lstStyle>
            <a:lvl1pPr marL="0" indent="0" algn="l" defTabSz="1028065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835660" indent="-321310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8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2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5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92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3275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699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340" indent="-257175" algn="l" defTabSz="10280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8</a:t>
            </a:r>
            <a:endParaRPr kumimoji="1"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60600" y="5794375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18890" y="2645410"/>
            <a:ext cx="1078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pred1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8890" y="3392805"/>
            <a:ext cx="1078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pred2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8890" y="5614035"/>
            <a:ext cx="1078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pred5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18890" y="4957445"/>
            <a:ext cx="1078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pred4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18890" y="4132580"/>
            <a:ext cx="1078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pred3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7015" y="3104515"/>
            <a:ext cx="1223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bagging2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4177" y="2524760"/>
            <a:ext cx="664210" cy="361442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5601970" y="3456940"/>
            <a:ext cx="4286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特征输入</a:t>
            </a:r>
            <a:r>
              <a:rPr lang="en-US" altLang="zh-CN" b="1" dirty="0">
                <a:solidFill>
                  <a:schemeClr val="bg1"/>
                </a:solidFill>
              </a:rPr>
              <a:t>1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47"/>
          <p:cNvCxnSpPr>
            <a:endCxn id="71" idx="1"/>
          </p:cNvCxnSpPr>
          <p:nvPr/>
        </p:nvCxnSpPr>
        <p:spPr>
          <a:xfrm>
            <a:off x="7892415" y="2898140"/>
            <a:ext cx="1366520" cy="129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9" idx="0"/>
            <a:endCxn id="17" idx="0"/>
          </p:cNvCxnSpPr>
          <p:nvPr/>
        </p:nvCxnSpPr>
        <p:spPr>
          <a:xfrm rot="16200000" flipH="1">
            <a:off x="3357838" y="66316"/>
            <a:ext cx="306" cy="4916582"/>
          </a:xfrm>
          <a:prstGeom prst="bentConnector3">
            <a:avLst>
              <a:gd name="adj1" fmla="val -74705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1" idx="0"/>
            <a:endCxn id="26" idx="0"/>
          </p:cNvCxnSpPr>
          <p:nvPr/>
        </p:nvCxnSpPr>
        <p:spPr>
          <a:xfrm rot="16200000" flipH="1">
            <a:off x="3297384" y="1647964"/>
            <a:ext cx="39045" cy="1792026"/>
          </a:xfrm>
          <a:prstGeom prst="bentConnector3">
            <a:avLst>
              <a:gd name="adj1" fmla="val -585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0" idx="0"/>
            <a:endCxn id="25" idx="0"/>
          </p:cNvCxnSpPr>
          <p:nvPr/>
        </p:nvCxnSpPr>
        <p:spPr>
          <a:xfrm rot="5400000" flipH="1" flipV="1">
            <a:off x="3312082" y="2409935"/>
            <a:ext cx="519" cy="1801774"/>
          </a:xfrm>
          <a:prstGeom prst="bentConnector3">
            <a:avLst>
              <a:gd name="adj1" fmla="val 25982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53" idx="0"/>
            <a:endCxn id="24" idx="0"/>
          </p:cNvCxnSpPr>
          <p:nvPr/>
        </p:nvCxnSpPr>
        <p:spPr>
          <a:xfrm rot="5400000" flipH="1" flipV="1">
            <a:off x="3285614" y="3170475"/>
            <a:ext cx="47345" cy="1807883"/>
          </a:xfrm>
          <a:prstGeom prst="bentConnector3">
            <a:avLst>
              <a:gd name="adj1" fmla="val 3239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1" idx="0"/>
            <a:endCxn id="23" idx="0"/>
          </p:cNvCxnSpPr>
          <p:nvPr/>
        </p:nvCxnSpPr>
        <p:spPr>
          <a:xfrm rot="5400000" flipH="1" flipV="1">
            <a:off x="3312082" y="3921269"/>
            <a:ext cx="519" cy="1801774"/>
          </a:xfrm>
          <a:prstGeom prst="bentConnector3">
            <a:avLst>
              <a:gd name="adj1" fmla="val 22349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10" idx="0"/>
            <a:endCxn id="22" idx="0"/>
          </p:cNvCxnSpPr>
          <p:nvPr/>
        </p:nvCxnSpPr>
        <p:spPr>
          <a:xfrm rot="5400000" flipH="1" flipV="1">
            <a:off x="3312082" y="4631697"/>
            <a:ext cx="519" cy="1801774"/>
          </a:xfrm>
          <a:prstGeom prst="bentConnector3">
            <a:avLst>
              <a:gd name="adj1" fmla="val 2234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55" idx="3"/>
          </p:cNvCxnSpPr>
          <p:nvPr/>
        </p:nvCxnSpPr>
        <p:spPr>
          <a:xfrm flipV="1">
            <a:off x="2841749" y="2823211"/>
            <a:ext cx="327000" cy="2999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2" idx="3"/>
            <a:endCxn id="26" idx="1"/>
          </p:cNvCxnSpPr>
          <p:nvPr/>
        </p:nvCxnSpPr>
        <p:spPr>
          <a:xfrm flipV="1">
            <a:off x="2868460" y="2844800"/>
            <a:ext cx="588376" cy="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50" idx="3"/>
          </p:cNvCxnSpPr>
          <p:nvPr/>
        </p:nvCxnSpPr>
        <p:spPr>
          <a:xfrm>
            <a:off x="2838664" y="3587884"/>
            <a:ext cx="313016" cy="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53" idx="3"/>
          </p:cNvCxnSpPr>
          <p:nvPr/>
        </p:nvCxnSpPr>
        <p:spPr>
          <a:xfrm>
            <a:off x="2840945" y="4298143"/>
            <a:ext cx="310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54" idx="3"/>
          </p:cNvCxnSpPr>
          <p:nvPr/>
        </p:nvCxnSpPr>
        <p:spPr>
          <a:xfrm>
            <a:off x="2841748" y="5098314"/>
            <a:ext cx="2883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26" idx="3"/>
            <a:endCxn id="17" idx="1"/>
          </p:cNvCxnSpPr>
          <p:nvPr/>
        </p:nvCxnSpPr>
        <p:spPr>
          <a:xfrm>
            <a:off x="4969004" y="2844800"/>
            <a:ext cx="515173" cy="148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25" idx="3"/>
            <a:endCxn id="17" idx="1"/>
          </p:cNvCxnSpPr>
          <p:nvPr/>
        </p:nvCxnSpPr>
        <p:spPr>
          <a:xfrm>
            <a:off x="4969312" y="3591862"/>
            <a:ext cx="514865" cy="7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4" idx="3"/>
            <a:endCxn id="17" idx="1"/>
          </p:cNvCxnSpPr>
          <p:nvPr/>
        </p:nvCxnSpPr>
        <p:spPr>
          <a:xfrm>
            <a:off x="4897755" y="4331970"/>
            <a:ext cx="586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8" idx="3"/>
            <a:endCxn id="17" idx="1"/>
          </p:cNvCxnSpPr>
          <p:nvPr/>
        </p:nvCxnSpPr>
        <p:spPr>
          <a:xfrm flipV="1">
            <a:off x="4897755" y="4331970"/>
            <a:ext cx="586422" cy="82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22" idx="3"/>
            <a:endCxn id="17" idx="1"/>
          </p:cNvCxnSpPr>
          <p:nvPr/>
        </p:nvCxnSpPr>
        <p:spPr>
          <a:xfrm flipV="1">
            <a:off x="4969312" y="4331970"/>
            <a:ext cx="514865" cy="148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7" idx="3"/>
            <a:endCxn id="31" idx="1"/>
          </p:cNvCxnSpPr>
          <p:nvPr/>
        </p:nvCxnSpPr>
        <p:spPr>
          <a:xfrm flipV="1">
            <a:off x="6148387" y="2823327"/>
            <a:ext cx="375414" cy="150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7" idx="3"/>
            <a:endCxn id="30" idx="1"/>
          </p:cNvCxnSpPr>
          <p:nvPr/>
        </p:nvCxnSpPr>
        <p:spPr>
          <a:xfrm flipV="1">
            <a:off x="6148387" y="3561603"/>
            <a:ext cx="375414" cy="77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7" idx="3"/>
            <a:endCxn id="29" idx="1"/>
          </p:cNvCxnSpPr>
          <p:nvPr/>
        </p:nvCxnSpPr>
        <p:spPr>
          <a:xfrm flipV="1">
            <a:off x="6148387" y="4298609"/>
            <a:ext cx="375414" cy="3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7" idx="3"/>
            <a:endCxn id="28" idx="1"/>
          </p:cNvCxnSpPr>
          <p:nvPr/>
        </p:nvCxnSpPr>
        <p:spPr>
          <a:xfrm>
            <a:off x="6148387" y="4331970"/>
            <a:ext cx="375414" cy="68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7" idx="3"/>
            <a:endCxn id="27" idx="1"/>
          </p:cNvCxnSpPr>
          <p:nvPr/>
        </p:nvCxnSpPr>
        <p:spPr>
          <a:xfrm>
            <a:off x="6148387" y="4331970"/>
            <a:ext cx="375414" cy="141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669405" y="2338705"/>
            <a:ext cx="1223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 smtClean="0">
                <a:solidFill>
                  <a:schemeClr val="bg1"/>
                </a:solidFill>
              </a:rPr>
              <a:t>  bagging1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6380" y="3787775"/>
            <a:ext cx="1223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bagging3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96380" y="4498340"/>
            <a:ext cx="1223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bagging4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96380" y="5179060"/>
            <a:ext cx="1223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   bagging5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35925" y="2750185"/>
            <a:ext cx="122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dirty="0" smtClean="0">
                <a:solidFill>
                  <a:schemeClr val="bg1"/>
                </a:solidFill>
              </a:rPr>
              <a:t>  avg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团队介绍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算法核心设计思想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E2231A"/>
                </a:solidFill>
              </a:rPr>
              <a:t>3</a:t>
            </a:r>
            <a:endParaRPr lang="zh-CN" altLang="en-US" dirty="0">
              <a:solidFill>
                <a:srgbClr val="E2231A"/>
              </a:solidFill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2231A"/>
                </a:solidFill>
              </a:rPr>
              <a:t>比赛经验总结</a:t>
            </a:r>
            <a:endParaRPr lang="zh-CN" altLang="en-US" dirty="0">
              <a:solidFill>
                <a:srgbClr val="E2231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比赛经验总结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9</a:t>
            </a:r>
            <a:endParaRPr kumimoji="1"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5795" y="1614170"/>
            <a:ext cx="79095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</a:rPr>
              <a:t>滑窗采样的同时需要注意每个窗口的正负样本分布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</a:rPr>
              <a:t>每天评测次数有限，需要保证线下的验证结果可靠，因此构造数据时线上线下需要保证分布一致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bg1"/>
                </a:solidFill>
              </a:rPr>
              <a:t>比赛中S2部分没有尝试使用线上评测函数作为目标函数来训练模型</a:t>
            </a:r>
            <a:r>
              <a:rPr lang="zh-CN" altLang="en-US">
                <a:solidFill>
                  <a:schemeClr val="bg1"/>
                </a:solidFill>
              </a:rPr>
              <a:t>，有点遗憾，据说提升很大。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</a:rPr>
              <a:t>对于</a:t>
            </a:r>
            <a:r>
              <a:rPr lang="en-US" altLang="zh-CN">
                <a:solidFill>
                  <a:schemeClr val="bg1"/>
                </a:solidFill>
              </a:rPr>
              <a:t>618</a:t>
            </a:r>
            <a:r>
              <a:rPr lang="zh-CN" altLang="en-US">
                <a:solidFill>
                  <a:schemeClr val="bg1"/>
                </a:solidFill>
              </a:rPr>
              <a:t>和双十一的噪声数据没有处理好，这部分和前排差距明显。</a:t>
            </a:r>
            <a:endParaRPr lang="en-US" altLang="zh-CN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致谢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10</a:t>
            </a:r>
            <a:endParaRPr kumimoji="1"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6430" y="1866265"/>
            <a:ext cx="76898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</a:rPr>
              <a:t>感谢京东主办这次比赛，让我们能够接触到真实的业务数据，在比赛不断探索的过程中得到了锻炼和展示。</a:t>
            </a: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</a:rPr>
              <a:t>感谢比赛以来帮助过我们的朋友，以及给我们解决问题的相关工作人员。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3672805" y="1924050"/>
            <a:ext cx="5076000" cy="806450"/>
          </a:xfrm>
        </p:spPr>
        <p:txBody>
          <a:bodyPr/>
          <a:lstStyle/>
          <a:p>
            <a:pPr algn="l"/>
            <a:r>
              <a:rPr kumimoji="1" lang="en-US" altLang="zh-CN" dirty="0"/>
              <a:t>   </a:t>
            </a:r>
            <a:r>
              <a:rPr kumimoji="1" lang="zh-CN" altLang="en-US" dirty="0"/>
              <a:t>感谢大家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3672805" y="2955235"/>
            <a:ext cx="5076000" cy="570230"/>
          </a:xfrm>
        </p:spPr>
        <p:txBody>
          <a:bodyPr/>
          <a:lstStyle/>
          <a:p>
            <a:pPr algn="l"/>
            <a:r>
              <a:rPr kumimoji="1" lang="en-US" altLang="zh-CN" dirty="0"/>
              <a:t>        THANKS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E2231A"/>
                </a:solidFill>
              </a:rPr>
              <a:t>1</a:t>
            </a:r>
            <a:endParaRPr lang="zh-CN" altLang="en-US" dirty="0">
              <a:solidFill>
                <a:srgbClr val="E2231A"/>
              </a:solidFill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2231A"/>
                </a:solidFill>
              </a:rPr>
              <a:t>团队介绍</a:t>
            </a:r>
            <a:endParaRPr lang="zh-CN" altLang="en-US" dirty="0">
              <a:solidFill>
                <a:srgbClr val="E2231A"/>
              </a:solidFill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算法核心设计思想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比赛经验总结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团体介绍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1</a:t>
            </a:r>
            <a:endParaRPr kumimoji="1" lang="en-US" altLang="zh-CN"/>
          </a:p>
        </p:txBody>
      </p:sp>
      <p:pic>
        <p:nvPicPr>
          <p:cNvPr id="4" name="图片 3" descr="B034[TU``5(BL~59P%S8(M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720" y="1151255"/>
            <a:ext cx="1880235" cy="2542540"/>
          </a:xfrm>
          <a:prstGeom prst="rect">
            <a:avLst/>
          </a:prstGeom>
        </p:spPr>
      </p:pic>
      <p:pic>
        <p:nvPicPr>
          <p:cNvPr id="5" name="图片 4" descr="亚克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151890"/>
            <a:ext cx="1964055" cy="2541905"/>
          </a:xfrm>
          <a:prstGeom prst="rect">
            <a:avLst/>
          </a:prstGeom>
        </p:spPr>
      </p:pic>
      <p:pic>
        <p:nvPicPr>
          <p:cNvPr id="8" name="图片 7" descr="(9K]Q@@9CNI}84~3IV%~2~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0" y="1151255"/>
            <a:ext cx="1949450" cy="2542540"/>
          </a:xfrm>
          <a:prstGeom prst="rect">
            <a:avLst/>
          </a:prstGeom>
        </p:spPr>
      </p:pic>
      <p:pic>
        <p:nvPicPr>
          <p:cNvPr id="6" name="图片 5" descr=")TB`YE@UAU~XVL[%5[~5G0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730" y="1152525"/>
            <a:ext cx="1716405" cy="2541270"/>
          </a:xfrm>
          <a:prstGeom prst="rect">
            <a:avLst/>
          </a:prstGeom>
        </p:spPr>
      </p:pic>
      <p:pic>
        <p:nvPicPr>
          <p:cNvPr id="7" name="图片 6" descr="u=2273229863,1086428942&amp;fm=27&amp;gp=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5" y="1152525"/>
            <a:ext cx="1858010" cy="2541270"/>
          </a:xfrm>
          <a:prstGeom prst="rect">
            <a:avLst/>
          </a:prstGeom>
        </p:spPr>
      </p:pic>
      <p:graphicFrame>
        <p:nvGraphicFramePr>
          <p:cNvPr id="9" name="表格 8"/>
          <p:cNvGraphicFramePr/>
          <p:nvPr/>
        </p:nvGraphicFramePr>
        <p:xfrm>
          <a:off x="208915" y="4210050"/>
          <a:ext cx="10874375" cy="143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75"/>
                <a:gridCol w="2174875"/>
                <a:gridCol w="2174875"/>
                <a:gridCol w="2174875"/>
                <a:gridCol w="2174875"/>
              </a:tblGrid>
              <a:tr h="14389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六号：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队长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ijcai</a:t>
                      </a:r>
                      <a:r>
                        <a:rPr lang="zh-CN" altLang="en-US"/>
                        <a:t>前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，华为前</a:t>
                      </a:r>
                      <a:r>
                        <a:rPr lang="en-US" altLang="zh-CN"/>
                        <a:t>20</a:t>
                      </a:r>
                      <a:r>
                        <a:rPr lang="zh-CN" altLang="en-US"/>
                        <a:t>，原名刘好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亚克西：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成员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ijcai</a:t>
                      </a:r>
                      <a:r>
                        <a:rPr lang="zh-CN" altLang="en-US"/>
                        <a:t>前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，原名王超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鱼遇雨欲语与余：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成员</a:t>
                      </a:r>
                      <a:r>
                        <a:rPr lang="en-US" altLang="zh-CN"/>
                        <a:t>)ijcai</a:t>
                      </a:r>
                      <a:r>
                        <a:rPr lang="zh-CN" altLang="en-US"/>
                        <a:t>前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，腾讯比赛</a:t>
                      </a:r>
                      <a:r>
                        <a:rPr lang="en-US" altLang="zh-CN"/>
                        <a:t>11</a:t>
                      </a:r>
                      <a:r>
                        <a:rPr lang="zh-CN" altLang="en-US"/>
                        <a:t>名，原名王贺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小幸运：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成员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ijcai</a:t>
                      </a:r>
                      <a:r>
                        <a:rPr lang="zh-CN" altLang="en-US"/>
                        <a:t>前</a:t>
                      </a:r>
                      <a:r>
                        <a:rPr lang="en-US" altLang="zh-CN"/>
                        <a:t>20</a:t>
                      </a:r>
                      <a:r>
                        <a:rPr lang="zh-CN" altLang="en-US"/>
                        <a:t>，拍拍贷前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，原名张浪浪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zhao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成员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ijcai</a:t>
                      </a:r>
                      <a:r>
                        <a:rPr lang="zh-CN" altLang="en-US"/>
                        <a:t>前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，原名赵成伟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团队介绍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E2231A"/>
                </a:solidFill>
              </a:rPr>
              <a:t>2</a:t>
            </a:r>
            <a:endParaRPr lang="zh-CN" altLang="en-US" dirty="0">
              <a:solidFill>
                <a:srgbClr val="E2231A"/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E2231A"/>
                </a:solidFill>
              </a:rPr>
              <a:t>算法核心设计思想</a:t>
            </a:r>
            <a:endParaRPr lang="zh-CN" altLang="en-US" dirty="0">
              <a:solidFill>
                <a:srgbClr val="E2231A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比赛经验总结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数据分析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2</a:t>
            </a:r>
            <a:endParaRPr kumimoji="1"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230" y="1151255"/>
            <a:ext cx="3134360" cy="18243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5" y="1151255"/>
            <a:ext cx="2942590" cy="18243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30" y="3514090"/>
            <a:ext cx="3134360" cy="1809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840" y="3514090"/>
            <a:ext cx="2943860" cy="181038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53135" y="1544955"/>
            <a:ext cx="208915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bg1"/>
                </a:solidFill>
              </a:rPr>
              <a:t>我们主要分析的是用户购买间隔的来做的数据分析，如右图</a:t>
            </a:r>
            <a:endParaRPr lang="zh-CN" altLang="en-US" sz="16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bg1"/>
                </a:solidFill>
              </a:rPr>
              <a:t>用户购买间隔</a:t>
            </a: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bg1"/>
                </a:solidFill>
              </a:rPr>
              <a:t>有收藏行为的用户购买间隔天数</a:t>
            </a: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bg1"/>
                </a:solidFill>
              </a:rPr>
              <a:t>有浏览行为的用户购买间隔天数</a:t>
            </a:r>
            <a:r>
              <a:rPr lang="en-US" altLang="zh-CN" sz="1600">
                <a:solidFill>
                  <a:schemeClr val="bg1"/>
                </a:solidFill>
              </a:rPr>
              <a:t>(</a:t>
            </a:r>
            <a:r>
              <a:rPr lang="zh-CN" altLang="en-US" sz="1600">
                <a:solidFill>
                  <a:schemeClr val="bg1"/>
                </a:solidFill>
              </a:rPr>
              <a:t>分为促销和非促销</a:t>
            </a:r>
            <a:r>
              <a:rPr lang="en-US" altLang="zh-CN" sz="1600">
                <a:solidFill>
                  <a:schemeClr val="bg1"/>
                </a:solidFill>
              </a:rPr>
              <a:t>)</a:t>
            </a: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数据处理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endParaRPr kumimoji="1"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1840230"/>
            <a:ext cx="404431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bg1"/>
                </a:solidFill>
              </a:rPr>
              <a:t>对订单表和行为表去重，减少了噪声</a:t>
            </a: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bg1"/>
                </a:solidFill>
              </a:rPr>
              <a:t>缺失值填充：离散特征众数填充，连续特征均值填充</a:t>
            </a: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删除</a:t>
            </a:r>
            <a:r>
              <a:rPr lang="zh-CN" altLang="en-US" sz="1600">
                <a:solidFill>
                  <a:schemeClr val="bg1"/>
                </a:solidFill>
              </a:rPr>
              <a:t>缺失值较多的特征，例如sex特征，近一个千分点的提升</a:t>
            </a: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6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bg1"/>
                </a:solidFill>
              </a:rPr>
              <a:t>看右边的图表，可以看出</a:t>
            </a:r>
            <a:r>
              <a:rPr lang="en-US" altLang="zh-CN" sz="1600">
                <a:solidFill>
                  <a:schemeClr val="bg1"/>
                </a:solidFill>
              </a:rPr>
              <a:t>618</a:t>
            </a:r>
            <a:r>
              <a:rPr lang="zh-CN" altLang="en-US" sz="1600">
                <a:solidFill>
                  <a:schemeClr val="bg1"/>
                </a:solidFill>
              </a:rPr>
              <a:t>，双十一和双十二的流量出现异常，因此我们做</a:t>
            </a:r>
            <a:r>
              <a:rPr lang="en-US" altLang="zh-CN" sz="1600">
                <a:solidFill>
                  <a:schemeClr val="bg1"/>
                </a:solidFill>
              </a:rPr>
              <a:t>s2</a:t>
            </a:r>
            <a:r>
              <a:rPr lang="zh-CN" altLang="en-US" sz="1600">
                <a:solidFill>
                  <a:schemeClr val="bg1"/>
                </a:solidFill>
              </a:rPr>
              <a:t>时去掉了一些节日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4" name="图片 3" descr="M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1640" y="663575"/>
            <a:ext cx="2454910" cy="2415540"/>
          </a:xfrm>
          <a:prstGeom prst="rect">
            <a:avLst/>
          </a:prstGeom>
        </p:spPr>
      </p:pic>
      <p:pic>
        <p:nvPicPr>
          <p:cNvPr id="7" name="图片 6" descr="M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0" y="663575"/>
            <a:ext cx="2483485" cy="2415540"/>
          </a:xfrm>
          <a:prstGeom prst="rect">
            <a:avLst/>
          </a:prstGeom>
        </p:spPr>
      </p:pic>
      <p:pic>
        <p:nvPicPr>
          <p:cNvPr id="8" name="图片 7" descr="M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05" y="3379470"/>
            <a:ext cx="2455545" cy="2349500"/>
          </a:xfrm>
          <a:prstGeom prst="rect">
            <a:avLst/>
          </a:prstGeom>
        </p:spPr>
      </p:pic>
      <p:pic>
        <p:nvPicPr>
          <p:cNvPr id="9" name="图片 8" descr="M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815" y="3378835"/>
            <a:ext cx="2484120" cy="235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S1</a:t>
            </a:r>
            <a:r>
              <a:rPr kumimoji="1" lang="zh-CN" altLang="en-US"/>
              <a:t>训练样本构建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4</a:t>
            </a:r>
            <a:endParaRPr kumimoji="1"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186180" y="1459230"/>
            <a:ext cx="5193665" cy="3698875"/>
            <a:chOff x="1421" y="2183"/>
            <a:chExt cx="7585" cy="5246"/>
          </a:xfrm>
        </p:grpSpPr>
        <p:graphicFrame>
          <p:nvGraphicFramePr>
            <p:cNvPr id="30" name="图表 29"/>
            <p:cNvGraphicFramePr/>
            <p:nvPr/>
          </p:nvGraphicFramePr>
          <p:xfrm>
            <a:off x="1421" y="2634"/>
            <a:ext cx="7585" cy="47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31" name="左大括号 30"/>
            <p:cNvSpPr/>
            <p:nvPr/>
          </p:nvSpPr>
          <p:spPr>
            <a:xfrm rot="5400000">
              <a:off x="4970" y="476"/>
              <a:ext cx="526" cy="4759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155" y="2183"/>
              <a:ext cx="2120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特征提取区间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33" name="左大括号 32"/>
            <p:cNvSpPr/>
            <p:nvPr/>
          </p:nvSpPr>
          <p:spPr>
            <a:xfrm rot="16200000">
              <a:off x="6477" y="2793"/>
              <a:ext cx="526" cy="1803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496" y="3156"/>
              <a:ext cx="2351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16.9-17.5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496" y="4246"/>
              <a:ext cx="2351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16.10-17.6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96" y="6498"/>
              <a:ext cx="2351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16.12-17.8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496" y="5384"/>
              <a:ext cx="2351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16.11-17.7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38" y="3157"/>
              <a:ext cx="247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17.3-17.5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38" y="6498"/>
              <a:ext cx="1980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17.6-17.8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838" y="5384"/>
              <a:ext cx="1980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17.5-17.7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838" y="4246"/>
              <a:ext cx="1980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17.4-17.6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702" y="3157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17.6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702" y="6498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17.9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702" y="5384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17.8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702" y="4246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17.7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723" y="3913"/>
              <a:ext cx="2364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用户集提取区间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47" name="左大括号 46"/>
            <p:cNvSpPr/>
            <p:nvPr/>
          </p:nvSpPr>
          <p:spPr>
            <a:xfrm rot="5400000">
              <a:off x="7964" y="2270"/>
              <a:ext cx="526" cy="1172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515" y="2183"/>
              <a:ext cx="1491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标签区间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27875" y="2129155"/>
            <a:ext cx="3669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4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组样本分布不同，标记区分样本组别，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    A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榜带来一个百分点的提升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线下：训练集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2      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验证集：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3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线上：训练集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3   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测试集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标签日前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9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个月提取特征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标签日前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个月构造用户集合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与线上评测保持分布一致，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</a:rPr>
              <a:t>2~3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个千分点的提升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S2</a:t>
            </a:r>
            <a:r>
              <a:rPr kumimoji="1" lang="zh-CN" altLang="en-US"/>
              <a:t>训练样本构建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5</a:t>
            </a:r>
            <a:endParaRPr kumimoji="1" lang="en-US" altLang="zh-CN"/>
          </a:p>
        </p:txBody>
      </p:sp>
      <p:grpSp>
        <p:nvGrpSpPr>
          <p:cNvPr id="85" name="组合 84"/>
          <p:cNvGrpSpPr/>
          <p:nvPr/>
        </p:nvGrpSpPr>
        <p:grpSpPr>
          <a:xfrm>
            <a:off x="1205865" y="1469390"/>
            <a:ext cx="5224145" cy="3698875"/>
            <a:chOff x="1421" y="2183"/>
            <a:chExt cx="7585" cy="5246"/>
          </a:xfrm>
        </p:grpSpPr>
        <p:graphicFrame>
          <p:nvGraphicFramePr>
            <p:cNvPr id="86" name="图表 85"/>
            <p:cNvGraphicFramePr/>
            <p:nvPr/>
          </p:nvGraphicFramePr>
          <p:xfrm>
            <a:off x="1421" y="2634"/>
            <a:ext cx="7585" cy="47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87" name="左大括号 86"/>
            <p:cNvSpPr/>
            <p:nvPr/>
          </p:nvSpPr>
          <p:spPr>
            <a:xfrm rot="5400000">
              <a:off x="4963" y="469"/>
              <a:ext cx="526" cy="4774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155" y="2183"/>
              <a:ext cx="2120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特征提取区间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89" name="左大括号 88"/>
            <p:cNvSpPr/>
            <p:nvPr/>
          </p:nvSpPr>
          <p:spPr>
            <a:xfrm rot="16200000">
              <a:off x="6477" y="2793"/>
              <a:ext cx="526" cy="1803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190" y="3156"/>
              <a:ext cx="2657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</a:rPr>
                <a:t>取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5</a:t>
              </a:r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</a:rPr>
                <a:t>月前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1,3,6,9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3190" y="4246"/>
              <a:ext cx="2657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取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6</a:t>
              </a:r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月前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1,3,6,9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191" y="6498"/>
              <a:ext cx="2656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取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8</a:t>
              </a:r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月前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1,3,6,9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190" y="5384"/>
              <a:ext cx="2657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取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7</a:t>
              </a:r>
              <a:r>
                <a:rPr lang="zh-CN" altLang="en-US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月前</a:t>
              </a:r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1,3,6,9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838" y="3157"/>
              <a:ext cx="247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17.3-17.5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838" y="6498"/>
              <a:ext cx="1980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17.6-17.8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838" y="5384"/>
              <a:ext cx="1980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17.5-17.7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838" y="4246"/>
              <a:ext cx="1980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17.4-17.6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7702" y="3157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17.6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7702" y="6498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17.9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702" y="5384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17.8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702" y="4246"/>
              <a:ext cx="1109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bg1"/>
                  </a:solidFill>
                  <a:latin typeface="+mn-ea"/>
                  <a:cs typeface="+mn-ea"/>
                </a:rPr>
                <a:t>17.7</a:t>
              </a:r>
              <a:endParaRPr lang="zh-CN" altLang="en-US" sz="1600" b="1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723" y="3913"/>
              <a:ext cx="2364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用户集提取区间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103" name="左大括号 102"/>
            <p:cNvSpPr/>
            <p:nvPr/>
          </p:nvSpPr>
          <p:spPr>
            <a:xfrm rot="5400000">
              <a:off x="7964" y="2270"/>
              <a:ext cx="526" cy="1172"/>
            </a:xfrm>
            <a:prstGeom prst="leftBrac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7515" y="2183"/>
              <a:ext cx="1491" cy="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>
                  <a:solidFill>
                    <a:schemeClr val="bg1"/>
                  </a:solidFill>
                </a:rPr>
                <a:t>标签区间</a:t>
              </a:r>
              <a:endParaRPr lang="zh-CN" altLang="en-US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6997065" y="2247265"/>
            <a:ext cx="446849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考虑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618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影响过大，最后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S2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只用了训练集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和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>
              <a:solidFill>
                <a:srgbClr val="FF0000"/>
              </a:solidFill>
              <a:latin typeface="+mn-ea"/>
              <a:cs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线下：训练集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     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验证集：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线上：训练集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3  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测试集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标签日前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1,3,6,9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个月提取特征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标签日前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</a:rPr>
              <a:t>3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</a:rPr>
              <a:t>个月构造用户集合</a:t>
            </a:r>
            <a:endParaRPr lang="zh-CN" altLang="en-US" sz="1400">
              <a:solidFill>
                <a:schemeClr val="bg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400">
              <a:solidFill>
                <a:srgbClr val="FF0000"/>
              </a:solidFill>
              <a:latin typeface="+mn-ea"/>
              <a:cs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42975" y="2299970"/>
            <a:ext cx="5869305" cy="22225"/>
          </a:xfrm>
          <a:prstGeom prst="line">
            <a:avLst/>
          </a:prstGeom>
          <a:ln w="38100" cmpd="sng">
            <a:solidFill>
              <a:srgbClr val="E2231A">
                <a:alpha val="7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S1</a:t>
            </a:r>
            <a:r>
              <a:rPr kumimoji="1" lang="zh-CN" altLang="en-US"/>
              <a:t>主要特征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/>
              <a:t>5</a:t>
            </a:r>
            <a:endParaRPr kumimoji="1" lang="en-US" altLang="zh-CN"/>
          </a:p>
          <a:p>
            <a:endParaRPr kumimoji="1"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932180" y="2068195"/>
            <a:ext cx="23463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用户订单数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用户购买了几个月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用户连续购买了几个月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用户购买目标品类商品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的价格统计特征群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用户购买目标品类商品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的属性统计特征群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</a:t>
            </a:r>
            <a:r>
              <a:rPr lang="en-US" altLang="zh-CN" sz="1400">
                <a:solidFill>
                  <a:schemeClr val="bg1"/>
                </a:solidFill>
              </a:rPr>
              <a:t>......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236345" y="1230630"/>
            <a:ext cx="9048750" cy="549910"/>
            <a:chOff x="1948" y="2328"/>
            <a:chExt cx="14250" cy="866"/>
          </a:xfrm>
        </p:grpSpPr>
        <p:grpSp>
          <p:nvGrpSpPr>
            <p:cNvPr id="82" name="组合 81"/>
            <p:cNvGrpSpPr/>
            <p:nvPr/>
          </p:nvGrpSpPr>
          <p:grpSpPr>
            <a:xfrm>
              <a:off x="1948" y="2328"/>
              <a:ext cx="14250" cy="867"/>
              <a:chOff x="3887" y="2956"/>
              <a:chExt cx="14126" cy="1430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7253" y="2956"/>
                <a:ext cx="4027" cy="1430"/>
                <a:chOff x="3666731" y="1984470"/>
                <a:chExt cx="2636520" cy="1447800"/>
              </a:xfrm>
            </p:grpSpPr>
            <p:sp>
              <p:nvSpPr>
                <p:cNvPr id="84" name="任意多边形 83"/>
                <p:cNvSpPr/>
                <p:nvPr/>
              </p:nvSpPr>
              <p:spPr>
                <a:xfrm>
                  <a:off x="3666731" y="1984470"/>
                  <a:ext cx="2636520" cy="1447800"/>
                </a:xfrm>
                <a:custGeom>
                  <a:avLst/>
                  <a:gdLst>
                    <a:gd name="connsiteX0" fmla="*/ 0 w 2636520"/>
                    <a:gd name="connsiteY0" fmla="*/ 0 h 1447800"/>
                    <a:gd name="connsiteX1" fmla="*/ 2103122 w 2636520"/>
                    <a:gd name="connsiteY1" fmla="*/ 0 h 1447800"/>
                    <a:gd name="connsiteX2" fmla="*/ 2636520 w 2636520"/>
                    <a:gd name="connsiteY2" fmla="*/ 723900 h 1447800"/>
                    <a:gd name="connsiteX3" fmla="*/ 2103122 w 2636520"/>
                    <a:gd name="connsiteY3" fmla="*/ 1447800 h 1447800"/>
                    <a:gd name="connsiteX4" fmla="*/ 0 w 2636520"/>
                    <a:gd name="connsiteY4" fmla="*/ 1447800 h 1447800"/>
                    <a:gd name="connsiteX5" fmla="*/ 0 w 2636520"/>
                    <a:gd name="connsiteY5" fmla="*/ 1442632 h 1447800"/>
                    <a:gd name="connsiteX6" fmla="*/ 529590 w 2636520"/>
                    <a:gd name="connsiteY6" fmla="*/ 723900 h 1447800"/>
                    <a:gd name="connsiteX7" fmla="*/ 0 w 2636520"/>
                    <a:gd name="connsiteY7" fmla="*/ 5168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36520" h="1447800">
                      <a:moveTo>
                        <a:pt x="0" y="0"/>
                      </a:moveTo>
                      <a:lnTo>
                        <a:pt x="2103122" y="0"/>
                      </a:lnTo>
                      <a:lnTo>
                        <a:pt x="2636520" y="723900"/>
                      </a:lnTo>
                      <a:lnTo>
                        <a:pt x="2103122" y="1447800"/>
                      </a:lnTo>
                      <a:lnTo>
                        <a:pt x="0" y="1447800"/>
                      </a:lnTo>
                      <a:lnTo>
                        <a:pt x="0" y="1442632"/>
                      </a:lnTo>
                      <a:lnTo>
                        <a:pt x="529590" y="723900"/>
                      </a:lnTo>
                      <a:lnTo>
                        <a:pt x="0" y="5168"/>
                      </a:lnTo>
                      <a:close/>
                    </a:path>
                  </a:pathLst>
                </a:custGeom>
                <a:solidFill>
                  <a:srgbClr val="21AB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49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3971726" y="2220760"/>
                  <a:ext cx="2230360" cy="97521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p>
                  <a:pPr algn="ctr"/>
                  <a:r>
                    <a:rPr lang="zh-CN" altLang="en-US" sz="2800" b="1" baseline="-3000" dirty="0">
                      <a:solidFill>
                        <a:schemeClr val="bg1">
                          <a:lumMod val="95000"/>
                        </a:schemeClr>
                      </a:solidFill>
                      <a:latin typeface="+mn-ea"/>
                      <a:cs typeface="Arial" panose="020B0604020202020204" pitchFamily="34" charset="0"/>
                      <a:sym typeface="+mn-ea"/>
                    </a:rPr>
                    <a:t>用户行为表特征</a:t>
                  </a:r>
                  <a:endParaRPr lang="zh-CN" altLang="en-US" sz="28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>
                <a:off x="3887" y="2956"/>
                <a:ext cx="4027" cy="1430"/>
                <a:chOff x="1436370" y="1984470"/>
                <a:chExt cx="2636520" cy="1447800"/>
              </a:xfrm>
            </p:grpSpPr>
            <p:sp>
              <p:nvSpPr>
                <p:cNvPr id="87" name="任意多边形 86"/>
                <p:cNvSpPr/>
                <p:nvPr/>
              </p:nvSpPr>
              <p:spPr>
                <a:xfrm>
                  <a:off x="1436370" y="1984470"/>
                  <a:ext cx="2636520" cy="1447800"/>
                </a:xfrm>
                <a:custGeom>
                  <a:avLst/>
                  <a:gdLst>
                    <a:gd name="connsiteX0" fmla="*/ 0 w 2636520"/>
                    <a:gd name="connsiteY0" fmla="*/ 0 h 1447800"/>
                    <a:gd name="connsiteX1" fmla="*/ 2103122 w 2636520"/>
                    <a:gd name="connsiteY1" fmla="*/ 0 h 1447800"/>
                    <a:gd name="connsiteX2" fmla="*/ 2636520 w 2636520"/>
                    <a:gd name="connsiteY2" fmla="*/ 723900 h 1447800"/>
                    <a:gd name="connsiteX3" fmla="*/ 2103122 w 2636520"/>
                    <a:gd name="connsiteY3" fmla="*/ 1447800 h 1447800"/>
                    <a:gd name="connsiteX4" fmla="*/ 0 w 2636520"/>
                    <a:gd name="connsiteY4" fmla="*/ 1447800 h 1447800"/>
                    <a:gd name="connsiteX5" fmla="*/ 0 w 2636520"/>
                    <a:gd name="connsiteY5" fmla="*/ 1442632 h 1447800"/>
                    <a:gd name="connsiteX6" fmla="*/ 529590 w 2636520"/>
                    <a:gd name="connsiteY6" fmla="*/ 723900 h 1447800"/>
                    <a:gd name="connsiteX7" fmla="*/ 0 w 2636520"/>
                    <a:gd name="connsiteY7" fmla="*/ 5168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36520" h="1447800">
                      <a:moveTo>
                        <a:pt x="0" y="0"/>
                      </a:moveTo>
                      <a:lnTo>
                        <a:pt x="2103122" y="0"/>
                      </a:lnTo>
                      <a:lnTo>
                        <a:pt x="2636520" y="723900"/>
                      </a:lnTo>
                      <a:lnTo>
                        <a:pt x="2103122" y="1447800"/>
                      </a:lnTo>
                      <a:lnTo>
                        <a:pt x="0" y="1447800"/>
                      </a:lnTo>
                      <a:lnTo>
                        <a:pt x="0" y="1442632"/>
                      </a:lnTo>
                      <a:lnTo>
                        <a:pt x="529590" y="723900"/>
                      </a:lnTo>
                      <a:lnTo>
                        <a:pt x="0" y="51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49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1709209" y="2146450"/>
                  <a:ext cx="2293960" cy="11238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2800" b="1" baseline="-3000" dirty="0">
                      <a:solidFill>
                        <a:schemeClr val="bg1">
                          <a:lumMod val="95000"/>
                        </a:schemeClr>
                      </a:solidFill>
                      <a:latin typeface="+mn-ea"/>
                      <a:cs typeface="Arial" panose="020B0604020202020204" pitchFamily="34" charset="0"/>
                      <a:sym typeface="+mn-ea"/>
                    </a:rPr>
                    <a:t>用户订单表特征</a:t>
                  </a:r>
                  <a:endParaRPr lang="zh-CN" altLang="en-US" sz="28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13986" y="2956"/>
                <a:ext cx="4027" cy="1430"/>
                <a:chOff x="8127453" y="1984470"/>
                <a:chExt cx="2636520" cy="1447800"/>
              </a:xfrm>
            </p:grpSpPr>
            <p:sp>
              <p:nvSpPr>
                <p:cNvPr id="90" name="任意多边形 89"/>
                <p:cNvSpPr/>
                <p:nvPr/>
              </p:nvSpPr>
              <p:spPr>
                <a:xfrm>
                  <a:off x="8127453" y="1984470"/>
                  <a:ext cx="2636520" cy="1447800"/>
                </a:xfrm>
                <a:custGeom>
                  <a:avLst/>
                  <a:gdLst>
                    <a:gd name="connsiteX0" fmla="*/ 0 w 2636520"/>
                    <a:gd name="connsiteY0" fmla="*/ 0 h 1447800"/>
                    <a:gd name="connsiteX1" fmla="*/ 2103122 w 2636520"/>
                    <a:gd name="connsiteY1" fmla="*/ 0 h 1447800"/>
                    <a:gd name="connsiteX2" fmla="*/ 2636520 w 2636520"/>
                    <a:gd name="connsiteY2" fmla="*/ 723900 h 1447800"/>
                    <a:gd name="connsiteX3" fmla="*/ 2103122 w 2636520"/>
                    <a:gd name="connsiteY3" fmla="*/ 1447800 h 1447800"/>
                    <a:gd name="connsiteX4" fmla="*/ 0 w 2636520"/>
                    <a:gd name="connsiteY4" fmla="*/ 1447800 h 1447800"/>
                    <a:gd name="connsiteX5" fmla="*/ 0 w 2636520"/>
                    <a:gd name="connsiteY5" fmla="*/ 1442632 h 1447800"/>
                    <a:gd name="connsiteX6" fmla="*/ 529590 w 2636520"/>
                    <a:gd name="connsiteY6" fmla="*/ 723900 h 1447800"/>
                    <a:gd name="connsiteX7" fmla="*/ 0 w 2636520"/>
                    <a:gd name="connsiteY7" fmla="*/ 5168 h 144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36520" h="1447800">
                      <a:moveTo>
                        <a:pt x="0" y="0"/>
                      </a:moveTo>
                      <a:lnTo>
                        <a:pt x="2103122" y="0"/>
                      </a:lnTo>
                      <a:lnTo>
                        <a:pt x="2636520" y="723900"/>
                      </a:lnTo>
                      <a:lnTo>
                        <a:pt x="2103122" y="1447800"/>
                      </a:lnTo>
                      <a:lnTo>
                        <a:pt x="0" y="1447800"/>
                      </a:lnTo>
                      <a:lnTo>
                        <a:pt x="0" y="1442632"/>
                      </a:lnTo>
                      <a:lnTo>
                        <a:pt x="529590" y="723900"/>
                      </a:lnTo>
                      <a:lnTo>
                        <a:pt x="0" y="5168"/>
                      </a:lnTo>
                      <a:close/>
                    </a:path>
                  </a:pathLst>
                </a:custGeom>
                <a:solidFill>
                  <a:srgbClr val="05BA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490" b="1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文本框 90"/>
                <p:cNvSpPr txBox="1"/>
                <p:nvPr/>
              </p:nvSpPr>
              <p:spPr>
                <a:xfrm>
                  <a:off x="8439016" y="2220760"/>
                  <a:ext cx="2230360" cy="97521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p>
                  <a:pPr algn="ctr"/>
                  <a:r>
                    <a:rPr lang="zh-CN" altLang="en-US" sz="2800" b="1" baseline="-3000" dirty="0">
                      <a:solidFill>
                        <a:schemeClr val="bg1">
                          <a:lumMod val="95000"/>
                        </a:schemeClr>
                      </a:solidFill>
                      <a:latin typeface="+mn-ea"/>
                      <a:cs typeface="Arial" panose="020B0604020202020204" pitchFamily="34" charset="0"/>
                      <a:sym typeface="+mn-ea"/>
                    </a:rPr>
                    <a:t>重要的时间特征</a:t>
                  </a:r>
                  <a:endParaRPr lang="zh-CN" altLang="en-US" sz="28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3" name="任意多边形 92"/>
              <p:cNvSpPr/>
              <p:nvPr/>
            </p:nvSpPr>
            <p:spPr>
              <a:xfrm>
                <a:off x="10620" y="2956"/>
                <a:ext cx="4027" cy="143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F14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490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9280" y="2470"/>
              <a:ext cx="3437" cy="5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p>
              <a:pPr algn="ctr"/>
              <a:r>
                <a:rPr lang="zh-CN" altLang="en-US" sz="2800" b="1" baseline="-3000" dirty="0">
                  <a:solidFill>
                    <a:schemeClr val="bg1">
                      <a:lumMod val="95000"/>
                    </a:schemeClr>
                  </a:solidFill>
                  <a:latin typeface="+mn-ea"/>
                  <a:cs typeface="Arial" panose="020B0604020202020204" pitchFamily="34" charset="0"/>
                  <a:sym typeface="+mn-ea"/>
                </a:rPr>
                <a:t>用户评论表特征</a:t>
              </a:r>
              <a:endParaRPr lang="zh-CN" altLang="en-US" sz="2800" b="1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3278505" y="2068195"/>
            <a:ext cx="23983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用户浏览的天数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用户浏览了几个月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用户连续浏览了几个月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用户浏览目标品类商品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的价格统计特征群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用户浏览目标品类商品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的属性统计特征群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......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549265" y="2068195"/>
            <a:ext cx="257937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用户评论的最早、最晚、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平均时间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用户最后评论与最后购买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的时间差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用户最后评论与最后浏览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的时间差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用户最后评论距离标签日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的时间差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......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128635" y="2068195"/>
            <a:ext cx="26644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用户购买的最早、最晚、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平均时间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用户浏览的最早、最晚、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平均时间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用户评论的最早、最晚、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平均时间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用户购买的时间间隔的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统计特征群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用户浏览的时间间隔的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统计特征群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用户最后购买距离标签日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的时间间隔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chemeClr val="bg1"/>
                </a:solidFill>
              </a:rPr>
              <a:t>用户最后浏览距离标签日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的时间间隔</a:t>
            </a:r>
            <a:endParaRPr lang="zh-CN" altLang="en-US" sz="1400">
              <a:solidFill>
                <a:schemeClr val="bg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chemeClr val="bg1"/>
                </a:solidFill>
              </a:rPr>
              <a:t>        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......</a:t>
            </a:r>
            <a:endParaRPr lang="zh-CN" altLang="en-US" sz="14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zh-CN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2300</Words>
  <Application>WPS 演示</Application>
  <PresentationFormat>自定义</PresentationFormat>
  <Paragraphs>399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你如画</cp:lastModifiedBy>
  <cp:revision>175</cp:revision>
  <dcterms:created xsi:type="dcterms:W3CDTF">2017-08-23T13:00:00Z</dcterms:created>
  <dcterms:modified xsi:type="dcterms:W3CDTF">2018-07-15T07:53:43Z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8</vt:lpwstr>
  </property>
</Properties>
</file>