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8"/>
  </p:notesMasterIdLst>
  <p:sldIdLst>
    <p:sldId id="343" r:id="rId2"/>
    <p:sldId id="340" r:id="rId3"/>
    <p:sldId id="354" r:id="rId4"/>
    <p:sldId id="364" r:id="rId5"/>
    <p:sldId id="373" r:id="rId6"/>
    <p:sldId id="374" r:id="rId7"/>
    <p:sldId id="361" r:id="rId8"/>
    <p:sldId id="392" r:id="rId9"/>
    <p:sldId id="368" r:id="rId10"/>
    <p:sldId id="379" r:id="rId11"/>
    <p:sldId id="387" r:id="rId12"/>
    <p:sldId id="393" r:id="rId13"/>
    <p:sldId id="394" r:id="rId14"/>
    <p:sldId id="390" r:id="rId15"/>
    <p:sldId id="378" r:id="rId16"/>
    <p:sldId id="35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16">
          <p15:clr>
            <a:srgbClr val="A4A3A4"/>
          </p15:clr>
        </p15:guide>
        <p15:guide id="2" pos="37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C0"/>
    <a:srgbClr val="7F7F7F"/>
    <a:srgbClr val="00B0F0"/>
    <a:srgbClr val="106EBC"/>
    <a:srgbClr val="A6A6A6"/>
    <a:srgbClr val="0FA7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22" autoAdjust="0"/>
  </p:normalViewPr>
  <p:slideViewPr>
    <p:cSldViewPr snapToGrid="0" showGuides="1">
      <p:cViewPr varScale="1">
        <p:scale>
          <a:sx n="87" d="100"/>
          <a:sy n="87" d="100"/>
        </p:scale>
        <p:origin x="-91" y="-86"/>
      </p:cViewPr>
      <p:guideLst>
        <p:guide orient="horz" pos="2216"/>
        <p:guide pos="37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E7E3B-B020-46F8-9EAA-2436F1557AF5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A8206-4F6D-4A56-AEC2-C9DAEE2DA8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354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92F00-8728-493F-89A5-18B6A2A223C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492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844263" y="862617"/>
            <a:ext cx="10503479" cy="32775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DBFC-C56B-4B49-ADB9-1ECC24AAA3AA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FEAB-7579-4FC6-9CE1-AD841209A9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64B2-12B8-44DF-AB48-53A304B44754}" type="datetimeFigureOut">
              <a:rPr lang="zh-CN" altLang="en-US" smtClean="0"/>
              <a:pPr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DE5A-E14C-48D3-B09C-7DA3A4A6D59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38252" y="6350"/>
            <a:ext cx="10485755" cy="6845300"/>
          </a:xfrm>
          <a:prstGeom prst="rect">
            <a:avLst/>
          </a:prstGeom>
          <a:blipFill rotWithShape="1">
            <a:blip r:embed="rId14" cstate="print">
              <a:alphaModFix amt="25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5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62.xml"/><Relationship Id="rId7" Type="http://schemas.openxmlformats.org/officeDocument/2006/relationships/image" Target="../media/image1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" Target="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63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" Target="slide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8.png"/><Relationship Id="rId5" Type="http://schemas.openxmlformats.org/officeDocument/2006/relationships/tags" Target="../tags/tag6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9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" Target="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85.xml"/><Relationship Id="rId7" Type="http://schemas.openxmlformats.org/officeDocument/2006/relationships/image" Target="../media/image14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" Target="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9.xml"/><Relationship Id="rId7" Type="http://schemas.openxmlformats.org/officeDocument/2006/relationships/slide" Target="slide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hyperlink" Target="http://bbs.mxchip.com/forum.php?mod=forumdisplay&amp;fid=43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" Target="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jpeg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hyperlink" Target="https://github.com/MXCHIP/iot-host-sdk" TargetMode="Externa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slide" Target="slide1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6.png"/><Relationship Id="rId5" Type="http://schemas.openxmlformats.org/officeDocument/2006/relationships/tags" Target="../tags/tag39.xml"/><Relationship Id="rId10" Type="http://schemas.openxmlformats.org/officeDocument/2006/relationships/hyperlink" Target="https://github.com/MXCHIP/iot-host-sdk/tree/master/resource/common/%E7%83%A7%E5%BD%95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www.mxchip.com/product/wifi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" Target="slide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8.png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hyperlink" Target="https://github.com/MXCHIP/iot-host-sdk/tree/master/resource/qlink/1.%E6%9C%AC%E5%9C%B0%E7%BD%91%E5%85%B3/%E8%99%9A%E6%8B%9F%E5%BC%80%E5%8F%91%E7%8E%AF%E5%A2%83" TargetMode="External"/><Relationship Id="rId5" Type="http://schemas.openxmlformats.org/officeDocument/2006/relationships/tags" Target="../tags/tag56.xml"/><Relationship Id="rId10" Type="http://schemas.openxmlformats.org/officeDocument/2006/relationships/slide" Target="slide1.xml"/><Relationship Id="rId4" Type="http://schemas.openxmlformats.org/officeDocument/2006/relationships/tags" Target="../tags/tag55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上海庆科Logo中英文基础组合20151221-01副本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11158" y="320675"/>
            <a:ext cx="1481455" cy="434340"/>
          </a:xfrm>
          <a:prstGeom prst="rect">
            <a:avLst/>
          </a:prstGeom>
        </p:spPr>
      </p:pic>
      <p:pic>
        <p:nvPicPr>
          <p:cNvPr id="3" name="图片 2" descr="上海庆科Logo中英文基础组合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10850880" y="6111244"/>
            <a:ext cx="1071880" cy="6445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6772" y="2995369"/>
            <a:ext cx="446593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思源黑体 CN Normal" panose="020B0400000000000000" charset="-122"/>
                <a:ea typeface="思源黑体 CN Normal" panose="020B0400000000000000" charset="-122"/>
                <a:cs typeface="+mn-cs"/>
              </a:rPr>
              <a:t>物联网系统解决方案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68132" y="3832185"/>
            <a:ext cx="1825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aseline="30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分享人：李博</a:t>
            </a:r>
            <a:endParaRPr lang="zh-CN" altLang="en-US" sz="2400" baseline="30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968604" y="1993271"/>
            <a:ext cx="84946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ysClr val="windowText" lastClr="000000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dist"/>
            <a:r>
              <a:rPr lang="zh-CN" altLang="en-US" sz="5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上海庆科信息技术有限公司</a:t>
            </a:r>
          </a:p>
        </p:txBody>
      </p:sp>
      <p:sp>
        <p:nvSpPr>
          <p:cNvPr id="7" name="PA_任意多边形 7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356067" y="3788810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563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连接实例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MH_Number_1">
            <a:hlinkClick r:id="rId6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8" name="文本占位符 2"/>
          <p:cNvSpPr txBox="1">
            <a:spLocks/>
          </p:cNvSpPr>
          <p:nvPr/>
        </p:nvSpPr>
        <p:spPr>
          <a:xfrm>
            <a:off x="1710513" y="1430921"/>
            <a:ext cx="8901804" cy="97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iot-host-sdk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是基于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上的框架代码，用户可以移植到自己使用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MH_Number_1">
            <a:hlinkClick r:id="rId6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78174" y="2609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MH_Others_1"/>
          <p:cNvCxnSpPr/>
          <p:nvPr>
            <p:custDataLst>
              <p:tags r:id="rId4"/>
            </p:custDataLst>
          </p:nvPr>
        </p:nvCxnSpPr>
        <p:spPr>
          <a:xfrm>
            <a:off x="1457294" y="2697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2" name="文本占位符 2"/>
          <p:cNvSpPr txBox="1">
            <a:spLocks/>
          </p:cNvSpPr>
          <p:nvPr/>
        </p:nvSpPr>
        <p:spPr>
          <a:xfrm>
            <a:off x="1701721" y="2573921"/>
            <a:ext cx="8901804" cy="4284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iot-host-sdk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9940" y="3075476"/>
            <a:ext cx="50958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3315" y="2825874"/>
            <a:ext cx="4178545" cy="40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58382" y="2419350"/>
            <a:ext cx="49720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10745" y="2384914"/>
            <a:ext cx="59531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428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云网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关使用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388931">
            <a:off x="2873053" y="2177242"/>
            <a:ext cx="2918095" cy="255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charset="-122"/>
              <a:ea typeface="思源黑体 CN Medium" panose="020B0600000000000000" charset="-122"/>
              <a:cs typeface="+mn-ea"/>
            </a:endParaRPr>
          </a:p>
        </p:txBody>
      </p:sp>
      <p:sp>
        <p:nvSpPr>
          <p:cNvPr id="98" name="TextBox 47"/>
          <p:cNvSpPr txBox="1"/>
          <p:nvPr/>
        </p:nvSpPr>
        <p:spPr>
          <a:xfrm>
            <a:off x="3409317" y="2947676"/>
            <a:ext cx="18446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rPr>
              <a:t>图片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9308" y="2527814"/>
            <a:ext cx="3828107" cy="2796289"/>
          </a:xfrm>
          <a:prstGeom prst="rect">
            <a:avLst/>
          </a:prstGeom>
        </p:spPr>
      </p:pic>
      <p:grpSp>
        <p:nvGrpSpPr>
          <p:cNvPr id="2" name="组合 18"/>
          <p:cNvGrpSpPr/>
          <p:nvPr/>
        </p:nvGrpSpPr>
        <p:grpSpPr>
          <a:xfrm>
            <a:off x="6266959" y="2985797"/>
            <a:ext cx="4332606" cy="1846812"/>
            <a:chOff x="6206" y="3032"/>
            <a:chExt cx="6823" cy="2535"/>
          </a:xfrm>
        </p:grpSpPr>
        <p:sp>
          <p:nvSpPr>
            <p:cNvPr id="22" name="MH_Number_1">
              <a:hlinkClick r:id="rId12" action="ppaction://hlinksldjump"/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206" y="3043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Entry_1">
              <a:hlinkClick r:id="rId12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440" y="3032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zh-CN" altLang="en-US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准</a:t>
              </a:r>
              <a:r>
                <a:rPr lang="zh-CN" altLang="en-US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备条件</a:t>
              </a:r>
              <a:endParaRPr lang="zh-CN" altLang="en-US" sz="1800" spc="1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Number_2">
              <a:hlinkClick r:id="rId1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250" y="4020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</a:lstStyle>
            <a:p>
              <a:r>
                <a:rPr lang="en-US" altLang="zh-CN" sz="21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Entry_2">
              <a:hlinkClick r:id="rId12" action="ppaction://hlinksldjump"/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7425" y="4009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</a:t>
              </a:r>
              <a:r>
                <a:rPr lang="zh-CN" altLang="en-US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境说明</a:t>
              </a:r>
              <a:endParaRPr lang="zh-CN" altLang="en-US" sz="1800" spc="1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MH_Others_1"/>
            <p:cNvCxnSpPr/>
            <p:nvPr>
              <p:custDataLst>
                <p:tags r:id="rId5"/>
              </p:custDataLst>
            </p:nvPr>
          </p:nvCxnSpPr>
          <p:spPr>
            <a:xfrm>
              <a:off x="7118" y="3181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7" name="MH_Others_2"/>
            <p:cNvCxnSpPr/>
            <p:nvPr>
              <p:custDataLst>
                <p:tags r:id="rId6"/>
              </p:custDataLst>
            </p:nvPr>
          </p:nvCxnSpPr>
          <p:spPr>
            <a:xfrm>
              <a:off x="7133" y="4134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8" name="MH_Number_2">
              <a:hlinkClick r:id="rId12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221" y="4905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</a:lstStyle>
            <a:p>
              <a:r>
                <a:rPr lang="en-US" altLang="zh-CN" sz="2100" b="1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MH_Others_2"/>
            <p:cNvCxnSpPr/>
            <p:nvPr>
              <p:custDataLst>
                <p:tags r:id="rId8"/>
              </p:custDataLst>
            </p:nvPr>
          </p:nvCxnSpPr>
          <p:spPr>
            <a:xfrm>
              <a:off x="7118" y="5074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30" name="MH_Entry_2">
              <a:hlinkClick r:id="rId12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7425" y="4924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1800" spc="15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</a:t>
              </a:r>
              <a:r>
                <a:rPr lang="zh-CN" altLang="en-US" sz="1800" spc="15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用方法</a:t>
              </a:r>
              <a:endParaRPr lang="zh-CN" altLang="en-US" sz="1800" spc="15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81904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563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准备条件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1">
            <a:hlinkClick r:id="rId6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675344" y="1430921"/>
            <a:ext cx="8901804" cy="1804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/>
              <a:t>提交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配网资</a:t>
            </a:r>
            <a:r>
              <a:rPr lang="zh-CN" altLang="en-US" dirty="0" smtClean="0"/>
              <a:t>料</a:t>
            </a:r>
            <a:endParaRPr lang="en-US" altLang="zh-CN" dirty="0" smtClean="0"/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完</a:t>
            </a:r>
            <a:r>
              <a:rPr lang="zh-CN" altLang="en-US" dirty="0" smtClean="0"/>
              <a:t>成本地网关验证后，可以提交配网引导界面相关资料，杭研配置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到手机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，之后方可进行云网关验证操作， 提交配网资料可以提交本地网关</a:t>
            </a:r>
            <a:r>
              <a:rPr lang="en-US" altLang="zh-CN" dirty="0" smtClean="0"/>
              <a:t>+</a:t>
            </a:r>
            <a:r>
              <a:rPr lang="zh-CN" altLang="en-US" dirty="0" smtClean="0"/>
              <a:t>云网关方式资料或者仅通过云网关配网资料，建议提供只用云网关配网资料， 如此一来，上线验证只需要验证云网关部分即可，减少验证流程，提高上线时间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MH_Number_1">
            <a:hlinkClick r:id="rId6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25420" y="3629291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MH_Others_1"/>
          <p:cNvCxnSpPr/>
          <p:nvPr>
            <p:custDataLst>
              <p:tags r:id="rId4"/>
            </p:custDataLst>
          </p:nvPr>
        </p:nvCxnSpPr>
        <p:spPr>
          <a:xfrm>
            <a:off x="1404540" y="3716921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" name="文本占位符 2"/>
          <p:cNvSpPr txBox="1">
            <a:spLocks/>
          </p:cNvSpPr>
          <p:nvPr/>
        </p:nvSpPr>
        <p:spPr>
          <a:xfrm>
            <a:off x="1613798" y="3593828"/>
            <a:ext cx="8901804" cy="1804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/>
              <a:t>获</a:t>
            </a:r>
            <a:r>
              <a:rPr lang="zh-CN" altLang="en-US" dirty="0" smtClean="0"/>
              <a:t>取当前环境</a:t>
            </a:r>
            <a:r>
              <a:rPr lang="en-US" altLang="zh-CN" dirty="0" smtClean="0"/>
              <a:t>APP</a:t>
            </a: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noProof="0" dirty="0" smtClean="0"/>
              <a:t>	</a:t>
            </a:r>
            <a:r>
              <a:rPr lang="zh-CN" altLang="en-US" noProof="0" dirty="0" smtClean="0"/>
              <a:t>提交</a:t>
            </a:r>
            <a:r>
              <a:rPr lang="en-US" altLang="zh-CN" noProof="0" dirty="0" smtClean="0"/>
              <a:t>XML</a:t>
            </a:r>
            <a:r>
              <a:rPr lang="zh-CN" altLang="en-US" noProof="0" dirty="0" smtClean="0"/>
              <a:t>配网资料后，即可使用</a:t>
            </a:r>
            <a:r>
              <a:rPr lang="en-US" altLang="zh-CN" noProof="0" dirty="0" smtClean="0"/>
              <a:t>APP</a:t>
            </a:r>
            <a:r>
              <a:rPr lang="zh-CN" altLang="en-US" noProof="0" dirty="0" smtClean="0"/>
              <a:t>配网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563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境说明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1">
            <a:hlinkClick r:id="rId8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675344" y="1430921"/>
            <a:ext cx="8901804" cy="1804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/>
              <a:t>开</a:t>
            </a:r>
            <a:r>
              <a:rPr lang="zh-CN" altLang="en-US" dirty="0" smtClean="0"/>
              <a:t>发环境</a:t>
            </a:r>
            <a:endParaRPr lang="en-US" altLang="zh-CN" dirty="0" smtClean="0"/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完</a:t>
            </a:r>
            <a:r>
              <a:rPr lang="zh-CN" altLang="en-US" dirty="0" smtClean="0"/>
              <a:t>成本地网关验证后，可以提交配网引导界面相关资料，杭研配置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到手机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，之后方可进行云网关验证操作， 提交配网资料可以提交本地网关</a:t>
            </a:r>
            <a:r>
              <a:rPr lang="en-US" altLang="zh-CN" dirty="0" smtClean="0"/>
              <a:t>+</a:t>
            </a:r>
            <a:r>
              <a:rPr lang="zh-CN" altLang="en-US" dirty="0" smtClean="0"/>
              <a:t>云网关方式资料或者仅通过云网关配网资料，建议提供只用云网关配网资料， 如此一来，上线验证只需要验证云网关部分即可，减少验证流程，提高上线时间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MH_Number_1">
            <a:hlinkClick r:id="rId8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25420" y="3154523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MH_Others_1"/>
          <p:cNvCxnSpPr/>
          <p:nvPr>
            <p:custDataLst>
              <p:tags r:id="rId4"/>
            </p:custDataLst>
          </p:nvPr>
        </p:nvCxnSpPr>
        <p:spPr>
          <a:xfrm>
            <a:off x="1404540" y="3242153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" name="文本占位符 2"/>
          <p:cNvSpPr txBox="1">
            <a:spLocks/>
          </p:cNvSpPr>
          <p:nvPr/>
        </p:nvSpPr>
        <p:spPr>
          <a:xfrm>
            <a:off x="1613798" y="3119061"/>
            <a:ext cx="8901804" cy="1048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/>
              <a:t>测</a:t>
            </a:r>
            <a:r>
              <a:rPr lang="zh-CN" altLang="en-US" dirty="0" smtClean="0"/>
              <a:t>试环境</a:t>
            </a:r>
            <a:endParaRPr lang="en-US" altLang="zh-CN" dirty="0" smtClean="0"/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noProof="0" dirty="0" smtClean="0"/>
              <a:t>	</a:t>
            </a:r>
            <a:r>
              <a:rPr lang="zh-CN" altLang="en-US" noProof="0" dirty="0" smtClean="0"/>
              <a:t>提交</a:t>
            </a:r>
            <a:r>
              <a:rPr lang="en-US" altLang="zh-CN" noProof="0" dirty="0" smtClean="0"/>
              <a:t>XML</a:t>
            </a:r>
            <a:r>
              <a:rPr lang="zh-CN" altLang="en-US" noProof="0" dirty="0" smtClean="0"/>
              <a:t>配网资料后，即可使用</a:t>
            </a:r>
            <a:r>
              <a:rPr lang="en-US" altLang="zh-CN" noProof="0" dirty="0" smtClean="0"/>
              <a:t>APP</a:t>
            </a:r>
            <a:r>
              <a:rPr lang="zh-CN" altLang="en-US" noProof="0" dirty="0" smtClean="0"/>
              <a:t>配网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MH_Number_1">
            <a:hlinkClick r:id="rId8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807835" y="4446982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1"/>
          <p:cNvCxnSpPr/>
          <p:nvPr>
            <p:custDataLst>
              <p:tags r:id="rId6"/>
            </p:custDataLst>
          </p:nvPr>
        </p:nvCxnSpPr>
        <p:spPr>
          <a:xfrm>
            <a:off x="1386955" y="4534612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4" name="文本占位符 2"/>
          <p:cNvSpPr txBox="1">
            <a:spLocks/>
          </p:cNvSpPr>
          <p:nvPr/>
        </p:nvSpPr>
        <p:spPr>
          <a:xfrm>
            <a:off x="1596213" y="4411519"/>
            <a:ext cx="8901804" cy="13034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/>
              <a:t>生产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noProof="0" dirty="0" smtClean="0"/>
              <a:t>	</a:t>
            </a:r>
            <a:r>
              <a:rPr lang="zh-CN" altLang="en-US" noProof="0" dirty="0" smtClean="0"/>
              <a:t>测试环境下验证</a:t>
            </a:r>
            <a:r>
              <a:rPr lang="en-US" altLang="zh-CN" noProof="0" dirty="0" smtClean="0"/>
              <a:t>OK</a:t>
            </a:r>
            <a:r>
              <a:rPr lang="zh-CN" altLang="en-US" noProof="0" dirty="0" smtClean="0"/>
              <a:t>后，会将设备的环境提到生产环境，生产环境验证</a:t>
            </a:r>
            <a:r>
              <a:rPr lang="en-US" altLang="zh-CN" noProof="0" dirty="0" smtClean="0"/>
              <a:t>OK</a:t>
            </a:r>
            <a:r>
              <a:rPr lang="zh-CN" altLang="en-US" noProof="0" dirty="0" smtClean="0"/>
              <a:t>，产品正式入库上线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2"/>
          <p:cNvSpPr txBox="1">
            <a:spLocks/>
          </p:cNvSpPr>
          <p:nvPr/>
        </p:nvSpPr>
        <p:spPr>
          <a:xfrm>
            <a:off x="1675344" y="1430921"/>
            <a:ext cx="8901804" cy="50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打开和家亲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初始化产品参数后，发送云网关配网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指令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563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Number_1">
            <a:hlinkClick r:id="rId6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4" name="文本占位符 2"/>
          <p:cNvSpPr txBox="1">
            <a:spLocks/>
          </p:cNvSpPr>
          <p:nvPr/>
        </p:nvSpPr>
        <p:spPr>
          <a:xfrm>
            <a:off x="1666551" y="2160683"/>
            <a:ext cx="8901804" cy="50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APP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通过设备发现接口进入配网页面，填写当前路由器密码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MH_Number_1">
            <a:hlinkClick r:id="rId6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78173" y="2196146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MH_Others_1"/>
          <p:cNvCxnSpPr/>
          <p:nvPr>
            <p:custDataLst>
              <p:tags r:id="rId4"/>
            </p:custDataLst>
          </p:nvPr>
        </p:nvCxnSpPr>
        <p:spPr>
          <a:xfrm>
            <a:off x="1457293" y="2283776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47016" y="2156312"/>
            <a:ext cx="2597938" cy="45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5465" y="2085975"/>
            <a:ext cx="28575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2923" y="2120068"/>
            <a:ext cx="2913974" cy="473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5"/>
          <p:cNvSpPr>
            <a:spLocks noChangeArrowheads="1"/>
          </p:cNvSpPr>
          <p:nvPr/>
        </p:nvSpPr>
        <p:spPr bwMode="auto">
          <a:xfrm>
            <a:off x="581660" y="490224"/>
            <a:ext cx="1980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8580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验交流</a:t>
            </a:r>
            <a:endParaRPr lang="zh-CN" altLang="en-US" b="1" spc="300" dirty="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占位符 2"/>
          <p:cNvSpPr txBox="1">
            <a:spLocks/>
          </p:cNvSpPr>
          <p:nvPr/>
        </p:nvSpPr>
        <p:spPr>
          <a:xfrm>
            <a:off x="1640175" y="1430921"/>
            <a:ext cx="8901804" cy="66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科官网交流地址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MH_Number_1">
            <a:hlinkClick r:id="rId7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88821" y="2794000"/>
            <a:ext cx="822325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文本占位符 2"/>
          <p:cNvSpPr txBox="1">
            <a:spLocks/>
          </p:cNvSpPr>
          <p:nvPr/>
        </p:nvSpPr>
        <p:spPr>
          <a:xfrm>
            <a:off x="1648967" y="2187059"/>
            <a:ext cx="8901804" cy="66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MH_Number_1">
            <a:hlinkClick r:id="rId7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60589" y="2222522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MH_Others_1"/>
          <p:cNvCxnSpPr/>
          <p:nvPr>
            <p:custDataLst>
              <p:tags r:id="rId4"/>
            </p:custDataLst>
          </p:nvPr>
        </p:nvCxnSpPr>
        <p:spPr>
          <a:xfrm>
            <a:off x="1439709" y="2310152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1" name="文本占位符 2"/>
          <p:cNvSpPr txBox="1">
            <a:spLocks/>
          </p:cNvSpPr>
          <p:nvPr/>
        </p:nvSpPr>
        <p:spPr>
          <a:xfrm>
            <a:off x="1561044" y="2134306"/>
            <a:ext cx="8901804" cy="661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杭研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AT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固件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FAQ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949526" y="4022699"/>
            <a:ext cx="2337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en-US" altLang="zh-CN" sz="20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www.mxchip.com</a:t>
            </a:r>
            <a:endParaRPr lang="en-US" altLang="zh-CN" sz="20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9831" y="2298704"/>
            <a:ext cx="173164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30071" y="2614934"/>
            <a:ext cx="535178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5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10823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8580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spc="300" dirty="0" smtClean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</a:t>
            </a:r>
            <a:r>
              <a:rPr lang="zh-CN" altLang="en-US" b="1" spc="300" dirty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录</a:t>
            </a: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Freeform 27"/>
          <p:cNvSpPr/>
          <p:nvPr/>
        </p:nvSpPr>
        <p:spPr bwMode="auto">
          <a:xfrm>
            <a:off x="4286641" y="2102393"/>
            <a:ext cx="1027176" cy="1186916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01" tIns="45701" rIns="91401" bIns="45701" numCol="1" anchor="t" anchorCtr="0" compatLnSpc="1"/>
          <a:lstStyle/>
          <a:p>
            <a:pPr algn="ctr"/>
            <a:endParaRPr lang="en-US" altLang="zh-CN" sz="1865" dirty="0">
              <a:solidFill>
                <a:sysClr val="window" lastClr="FFFFFF"/>
              </a:solidFill>
            </a:endParaRPr>
          </a:p>
          <a:p>
            <a:pPr algn="ctr"/>
            <a:r>
              <a:rPr lang="en-US" altLang="zh-CN" sz="2665" dirty="0">
                <a:solidFill>
                  <a:sysClr val="window" lastClr="FFFFFF"/>
                </a:solidFill>
              </a:rPr>
              <a:t>02</a:t>
            </a:r>
            <a:endParaRPr lang="zh-CN" altLang="en-US" sz="2665" dirty="0">
              <a:solidFill>
                <a:sysClr val="window" lastClr="FFFFFF"/>
              </a:solidFill>
            </a:endParaRPr>
          </a:p>
        </p:txBody>
      </p:sp>
      <p:sp>
        <p:nvSpPr>
          <p:cNvPr id="135" name="TextBox 105"/>
          <p:cNvSpPr txBox="1"/>
          <p:nvPr/>
        </p:nvSpPr>
        <p:spPr>
          <a:xfrm>
            <a:off x="3945317" y="3683283"/>
            <a:ext cx="1679923" cy="307700"/>
          </a:xfrm>
          <a:prstGeom prst="rect">
            <a:avLst/>
          </a:prstGeom>
          <a:noFill/>
        </p:spPr>
        <p:txBody>
          <a:bodyPr wrap="square" lIns="91365" tIns="45682" rIns="91365" bIns="45682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本地网关使用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106"/>
          <p:cNvSpPr txBox="1"/>
          <p:nvPr/>
        </p:nvSpPr>
        <p:spPr>
          <a:xfrm>
            <a:off x="9215629" y="3692187"/>
            <a:ext cx="1970777" cy="305435"/>
          </a:xfrm>
          <a:prstGeom prst="rect">
            <a:avLst/>
          </a:prstGeom>
          <a:noFill/>
        </p:spPr>
        <p:txBody>
          <a:bodyPr wrap="square" lIns="91365" tIns="45682" rIns="91365" bIns="45682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经验交流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107"/>
          <p:cNvSpPr txBox="1"/>
          <p:nvPr/>
        </p:nvSpPr>
        <p:spPr>
          <a:xfrm>
            <a:off x="1484924" y="3683283"/>
            <a:ext cx="1679923" cy="307700"/>
          </a:xfrm>
          <a:prstGeom prst="rect">
            <a:avLst/>
          </a:prstGeom>
          <a:noFill/>
        </p:spPr>
        <p:txBody>
          <a:bodyPr wrap="square" lIns="91365" tIns="45682" rIns="91365" bIns="45682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总体介绍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08"/>
          <p:cNvSpPr txBox="1"/>
          <p:nvPr/>
        </p:nvSpPr>
        <p:spPr>
          <a:xfrm>
            <a:off x="6498333" y="3691704"/>
            <a:ext cx="1679923" cy="307700"/>
          </a:xfrm>
          <a:prstGeom prst="rect">
            <a:avLst/>
          </a:prstGeom>
          <a:noFill/>
        </p:spPr>
        <p:txBody>
          <a:bodyPr wrap="square" lIns="91365" tIns="45682" rIns="91365" bIns="45682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云网关使用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27"/>
          <p:cNvSpPr/>
          <p:nvPr/>
        </p:nvSpPr>
        <p:spPr bwMode="auto">
          <a:xfrm>
            <a:off x="9650423" y="2102393"/>
            <a:ext cx="1027176" cy="1186916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0070C0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01" tIns="45701" rIns="91401" bIns="45701" numCol="1" anchor="t" anchorCtr="0" compatLnSpc="1"/>
          <a:lstStyle/>
          <a:p>
            <a:pPr algn="ctr"/>
            <a:endParaRPr lang="en-US" altLang="zh-CN" sz="1865" dirty="0"/>
          </a:p>
          <a:p>
            <a:pPr algn="ctr"/>
            <a:r>
              <a:rPr lang="en-US" altLang="zh-CN" sz="2665" dirty="0">
                <a:solidFill>
                  <a:sysClr val="window" lastClr="FFFFFF"/>
                </a:solidFill>
              </a:rPr>
              <a:t>04</a:t>
            </a:r>
            <a:endParaRPr lang="zh-CN" altLang="en-US" sz="2665" dirty="0">
              <a:solidFill>
                <a:sysClr val="window" lastClr="FFFFFF"/>
              </a:solidFill>
            </a:endParaRPr>
          </a:p>
        </p:txBody>
      </p:sp>
      <p:sp>
        <p:nvSpPr>
          <p:cNvPr id="144" name="Freeform 27"/>
          <p:cNvSpPr/>
          <p:nvPr/>
        </p:nvSpPr>
        <p:spPr bwMode="auto">
          <a:xfrm>
            <a:off x="1787659" y="2122209"/>
            <a:ext cx="1027176" cy="1186916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00B0F0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01" tIns="45701" rIns="91401" bIns="45701" numCol="1" anchor="t" anchorCtr="0" compatLnSpc="1"/>
          <a:lstStyle/>
          <a:p>
            <a:pPr algn="ctr"/>
            <a:endParaRPr lang="en-US" altLang="zh-CN" sz="2400" dirty="0">
              <a:solidFill>
                <a:sysClr val="window" lastClr="FFFFFF"/>
              </a:solidFill>
            </a:endParaRPr>
          </a:p>
          <a:p>
            <a:pPr algn="ctr"/>
            <a:r>
              <a:rPr lang="en-US" altLang="zh-CN" sz="2665" dirty="0">
                <a:solidFill>
                  <a:sysClr val="window" lastClr="FFFFFF"/>
                </a:solidFill>
              </a:rPr>
              <a:t>01</a:t>
            </a:r>
            <a:endParaRPr lang="zh-CN" altLang="en-US" sz="2665" dirty="0">
              <a:solidFill>
                <a:sysClr val="window" lastClr="FFFFFF"/>
              </a:solidFill>
            </a:endParaRPr>
          </a:p>
        </p:txBody>
      </p:sp>
      <p:sp>
        <p:nvSpPr>
          <p:cNvPr id="145" name="Freeform 27"/>
          <p:cNvSpPr/>
          <p:nvPr/>
        </p:nvSpPr>
        <p:spPr bwMode="auto">
          <a:xfrm>
            <a:off x="6805371" y="2157008"/>
            <a:ext cx="1027176" cy="1186916"/>
          </a:xfrm>
          <a:custGeom>
            <a:avLst/>
            <a:gdLst>
              <a:gd name="T0" fmla="*/ 1098 w 2195"/>
              <a:gd name="T1" fmla="*/ 2535 h 2535"/>
              <a:gd name="T2" fmla="*/ 0 w 2195"/>
              <a:gd name="T3" fmla="*/ 1903 h 2535"/>
              <a:gd name="T4" fmla="*/ 0 w 2195"/>
              <a:gd name="T5" fmla="*/ 634 h 2535"/>
              <a:gd name="T6" fmla="*/ 1098 w 2195"/>
              <a:gd name="T7" fmla="*/ 0 h 2535"/>
              <a:gd name="T8" fmla="*/ 2195 w 2195"/>
              <a:gd name="T9" fmla="*/ 634 h 2535"/>
              <a:gd name="T10" fmla="*/ 2195 w 2195"/>
              <a:gd name="T11" fmla="*/ 1903 h 2535"/>
              <a:gd name="T12" fmla="*/ 1098 w 2195"/>
              <a:gd name="T13" fmla="*/ 2535 h 2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95" h="2535">
                <a:moveTo>
                  <a:pt x="1098" y="2535"/>
                </a:moveTo>
                <a:lnTo>
                  <a:pt x="0" y="1903"/>
                </a:lnTo>
                <a:lnTo>
                  <a:pt x="0" y="634"/>
                </a:lnTo>
                <a:lnTo>
                  <a:pt x="1098" y="0"/>
                </a:lnTo>
                <a:lnTo>
                  <a:pt x="2195" y="634"/>
                </a:lnTo>
                <a:lnTo>
                  <a:pt x="2195" y="1903"/>
                </a:lnTo>
                <a:lnTo>
                  <a:pt x="1098" y="2535"/>
                </a:lnTo>
                <a:close/>
              </a:path>
            </a:pathLst>
          </a:custGeom>
          <a:solidFill>
            <a:srgbClr val="00B0F0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91401" tIns="45701" rIns="91401" bIns="45701" numCol="1" anchor="t" anchorCtr="0" compatLnSpc="1"/>
          <a:lstStyle/>
          <a:p>
            <a:pPr algn="ctr"/>
            <a:endParaRPr lang="en-US" altLang="zh-CN" sz="1865" dirty="0">
              <a:solidFill>
                <a:sysClr val="window" lastClr="FFFFFF"/>
              </a:solidFill>
            </a:endParaRPr>
          </a:p>
          <a:p>
            <a:pPr algn="ctr"/>
            <a:r>
              <a:rPr lang="en-US" altLang="zh-CN" sz="2665" dirty="0">
                <a:solidFill>
                  <a:sysClr val="window" lastClr="FFFFFF"/>
                </a:solidFill>
              </a:rPr>
              <a:t>03</a:t>
            </a:r>
            <a:endParaRPr lang="zh-CN" altLang="en-US" sz="2665" dirty="0">
              <a:solidFill>
                <a:sysClr val="window" lastClr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19800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68580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spc="300" dirty="0" smtClean="0">
                <a:ln w="6350"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总体介绍</a:t>
            </a:r>
            <a:endParaRPr lang="zh-CN" altLang="en-US" b="1" spc="300" dirty="0">
              <a:ln w="6350">
                <a:noFill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388931">
            <a:off x="2873053" y="2177242"/>
            <a:ext cx="2918095" cy="255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charset="-122"/>
              <a:ea typeface="思源黑体 CN Medium" panose="020B0600000000000000" charset="-122"/>
              <a:cs typeface="+mn-ea"/>
            </a:endParaRPr>
          </a:p>
        </p:txBody>
      </p:sp>
      <p:sp>
        <p:nvSpPr>
          <p:cNvPr id="98" name="TextBox 47"/>
          <p:cNvSpPr txBox="1"/>
          <p:nvPr/>
        </p:nvSpPr>
        <p:spPr>
          <a:xfrm>
            <a:off x="3409317" y="2947676"/>
            <a:ext cx="18446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rPr>
              <a:t>图片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1937" y="1888490"/>
            <a:ext cx="5156200" cy="3429000"/>
          </a:xfrm>
          <a:prstGeom prst="rect">
            <a:avLst/>
          </a:prstGeom>
        </p:spPr>
      </p:pic>
      <p:sp>
        <p:nvSpPr>
          <p:cNvPr id="17" name="MH_Number_1">
            <a:hlinkClick r:id="rId12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6360265" y="2772669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Entry_1">
            <a:hlinkClick r:id="rId12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7143855" y="2765684"/>
            <a:ext cx="3549016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z="1800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Number_2">
            <a:hlinkClick r:id="rId12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6360265" y="3441959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MH_Entry_2">
            <a:hlinkClick r:id="rId12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7143855" y="3434974"/>
            <a:ext cx="3549016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庆</a:t>
            </a:r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科模组支持</a:t>
            </a:r>
            <a:r>
              <a:rPr lang="en-US" altLang="zh-CN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</a:t>
            </a:r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en-US" sz="1800" spc="15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3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6360265" y="4111249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Entry_3">
            <a:hlinkClick r:id="" action="ppaction://noaction"/>
          </p:cNvPr>
          <p:cNvSpPr txBox="1"/>
          <p:nvPr>
            <p:custDataLst>
              <p:tags r:id="rId6"/>
            </p:custDataLst>
          </p:nvPr>
        </p:nvSpPr>
        <p:spPr>
          <a:xfrm>
            <a:off x="7143855" y="4104899"/>
            <a:ext cx="3549016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>
                <a:solidFill>
                  <a:srgbClr val="333333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1800" spc="150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1800" spc="15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MH_Others_1"/>
          <p:cNvCxnSpPr/>
          <p:nvPr>
            <p:custDataLst>
              <p:tags r:id="rId7"/>
            </p:custDataLst>
          </p:nvPr>
        </p:nvCxnSpPr>
        <p:spPr>
          <a:xfrm>
            <a:off x="6939385" y="2860299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26" name="MH_Others_2"/>
          <p:cNvCxnSpPr/>
          <p:nvPr>
            <p:custDataLst>
              <p:tags r:id="rId8"/>
            </p:custDataLst>
          </p:nvPr>
        </p:nvCxnSpPr>
        <p:spPr>
          <a:xfrm>
            <a:off x="6939385" y="353022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27" name="MH_Others_3"/>
          <p:cNvCxnSpPr/>
          <p:nvPr>
            <p:custDataLst>
              <p:tags r:id="rId9"/>
            </p:custDataLst>
          </p:nvPr>
        </p:nvCxnSpPr>
        <p:spPr>
          <a:xfrm>
            <a:off x="6939385" y="4200149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563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使用流程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MH_Number_1">
            <a:hlinkClick r:id="rId20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948510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Entry_1">
            <a:hlinkClick r:id="rId20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1805011" y="1547448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务及技术方案洽谈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确定技术方案，上线方式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本地网关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云网关或者单独云网关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Number_3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948510" y="2347780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MH_Others_1"/>
          <p:cNvCxnSpPr/>
          <p:nvPr>
            <p:custDataLst>
              <p:tags r:id="rId4"/>
            </p:custDataLst>
          </p:nvPr>
        </p:nvCxnSpPr>
        <p:spPr>
          <a:xfrm>
            <a:off x="1527630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cxnSp>
        <p:nvCxnSpPr>
          <p:cNvPr id="46" name="MH_Others_3"/>
          <p:cNvCxnSpPr/>
          <p:nvPr>
            <p:custDataLst>
              <p:tags r:id="rId5"/>
            </p:custDataLst>
          </p:nvPr>
        </p:nvCxnSpPr>
        <p:spPr>
          <a:xfrm>
            <a:off x="1527630" y="2436680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0" name="MH_Entry_1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1787427" y="2400293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备固件开发：先提交参数审核表，然后开发，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1"/>
              </a:rPr>
              <a:t>参考代码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MH_Number_3">
            <a:hlinkClick r:id="" action="ppaction://noaction"/>
          </p:cNvPr>
          <p:cNvSpPr txBox="1"/>
          <p:nvPr>
            <p:custDataLst>
              <p:tags r:id="rId7"/>
            </p:custDataLst>
          </p:nvPr>
        </p:nvSpPr>
        <p:spPr>
          <a:xfrm>
            <a:off x="948509" y="3226998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MH_Others_3"/>
          <p:cNvCxnSpPr/>
          <p:nvPr>
            <p:custDataLst>
              <p:tags r:id="rId8"/>
            </p:custDataLst>
          </p:nvPr>
        </p:nvCxnSpPr>
        <p:spPr>
          <a:xfrm>
            <a:off x="1527629" y="3315898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4" name="MH_Entry_1">
            <a:hlinkClick r:id="rId20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1787426" y="3279511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en-US" altLang="zh-CN" sz="1800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800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开发：设备信息需要导入和家亲环境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Number_3">
            <a:hlinkClick r:id="" action="ppaction://noaction"/>
          </p:cNvPr>
          <p:cNvSpPr txBox="1"/>
          <p:nvPr>
            <p:custDataLst>
              <p:tags r:id="rId10"/>
            </p:custDataLst>
          </p:nvPr>
        </p:nvSpPr>
        <p:spPr>
          <a:xfrm>
            <a:off x="948509" y="4141388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MH_Others_3"/>
          <p:cNvCxnSpPr/>
          <p:nvPr>
            <p:custDataLst>
              <p:tags r:id="rId11"/>
            </p:custDataLst>
          </p:nvPr>
        </p:nvCxnSpPr>
        <p:spPr>
          <a:xfrm>
            <a:off x="1527629" y="4230288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7" name="MH_Entry_1">
            <a:hlinkClick r:id="rId20" action="ppaction://hlinksldjump"/>
          </p:cNvPr>
          <p:cNvSpPr txBox="1"/>
          <p:nvPr>
            <p:custDataLst>
              <p:tags r:id="rId12"/>
            </p:custDataLst>
          </p:nvPr>
        </p:nvSpPr>
        <p:spPr>
          <a:xfrm>
            <a:off x="1778635" y="4211486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试：先自测，自测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后提交杭研测试部测试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Number_3">
            <a:hlinkClick r:id="" action="ppaction://noaction"/>
          </p:cNvPr>
          <p:cNvSpPr txBox="1"/>
          <p:nvPr>
            <p:custDataLst>
              <p:tags r:id="rId13"/>
            </p:custDataLst>
          </p:nvPr>
        </p:nvSpPr>
        <p:spPr>
          <a:xfrm>
            <a:off x="948509" y="5020609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MH_Others_3"/>
          <p:cNvCxnSpPr/>
          <p:nvPr>
            <p:custDataLst>
              <p:tags r:id="rId14"/>
            </p:custDataLst>
          </p:nvPr>
        </p:nvCxnSpPr>
        <p:spPr>
          <a:xfrm>
            <a:off x="1527629" y="5109509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0" name="MH_Entry_1">
            <a:hlinkClick r:id="rId20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1787426" y="5073122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签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报入库</a:t>
            </a:r>
            <a:endParaRPr lang="zh-CN" altLang="en-US" sz="1800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MH_Number_3">
            <a:hlinkClick r:id="" action="ppaction://noaction"/>
          </p:cNvPr>
          <p:cNvSpPr txBox="1"/>
          <p:nvPr>
            <p:custDataLst>
              <p:tags r:id="rId16"/>
            </p:custDataLst>
          </p:nvPr>
        </p:nvSpPr>
        <p:spPr>
          <a:xfrm>
            <a:off x="939717" y="5829490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2100" b="1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MH_Others_3"/>
          <p:cNvCxnSpPr/>
          <p:nvPr>
            <p:custDataLst>
              <p:tags r:id="rId17"/>
            </p:custDataLst>
          </p:nvPr>
        </p:nvCxnSpPr>
        <p:spPr>
          <a:xfrm>
            <a:off x="1518837" y="5918390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6" name="MH_Entry_1">
            <a:hlinkClick r:id="rId20" action="ppaction://hlinksldjump"/>
          </p:cNvPr>
          <p:cNvSpPr txBox="1"/>
          <p:nvPr>
            <p:custDataLst>
              <p:tags r:id="rId18"/>
            </p:custDataLst>
          </p:nvPr>
        </p:nvSpPr>
        <p:spPr>
          <a:xfrm>
            <a:off x="1778634" y="5882003"/>
            <a:ext cx="9287353" cy="3604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详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细的对接流程参考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pc="1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pc="1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pc="1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国移动数字家庭联盟产品库产品接入指</a:t>
            </a:r>
            <a:r>
              <a:rPr lang="zh-CN" altLang="en-US" spc="1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</a:t>
            </a:r>
            <a:r>
              <a:rPr lang="en-US" altLang="zh-CN" spc="1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800" spc="1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58683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庆科模组支持</a:t>
            </a: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固件情况</a:t>
            </a: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Entry_1">
            <a:hlinkClick r:id="rId8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1847247" y="1492468"/>
            <a:ext cx="9287353" cy="9833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EMW3080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EMW3080V2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EMW5080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EMW5080V2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EMW3060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pc="1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pc="1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EMW110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连云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MH_Others_1"/>
          <p:cNvCxnSpPr/>
          <p:nvPr>
            <p:custDataLst>
              <p:tags r:id="rId2"/>
            </p:custDataLst>
          </p:nvPr>
        </p:nvCxnSpPr>
        <p:spPr>
          <a:xfrm>
            <a:off x="1527630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9" name="MH_Entry_1">
            <a:hlinkClick r:id="rId8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1908794" y="2591507"/>
            <a:ext cx="9287353" cy="48580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</a:t>
            </a:r>
            <a:r>
              <a:rPr lang="zh-CN" altLang="en-US" spc="1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体情况如下表</a:t>
            </a:r>
            <a:endParaRPr lang="zh-CN" altLang="en-US" spc="1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MH_Others_1"/>
          <p:cNvCxnSpPr/>
          <p:nvPr>
            <p:custDataLst>
              <p:tags r:id="rId4"/>
            </p:custDataLst>
          </p:nvPr>
        </p:nvCxnSpPr>
        <p:spPr>
          <a:xfrm>
            <a:off x="1536423" y="2697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7592" y="3446585"/>
            <a:ext cx="9258301" cy="160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MH_Number_1">
            <a:hlinkClick r:id="rId8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948510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Number_1">
            <a:hlinkClick r:id="rId8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930925" y="2635760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34612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块基本操作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1">
            <a:hlinkClick r:id="rId8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675344" y="1430921"/>
            <a:ext cx="8901804" cy="97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据手册：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官网数据手册地址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，下载相应硬件的数据手册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MH_Number_1">
            <a:hlinkClick r:id="rId8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95756" y="2336835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MH_Others_1"/>
          <p:cNvCxnSpPr/>
          <p:nvPr>
            <p:custDataLst>
              <p:tags r:id="rId4"/>
            </p:custDataLst>
          </p:nvPr>
        </p:nvCxnSpPr>
        <p:spPr>
          <a:xfrm>
            <a:off x="1474876" y="2424465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2" name="文本占位符 2"/>
          <p:cNvSpPr txBox="1">
            <a:spLocks/>
          </p:cNvSpPr>
          <p:nvPr/>
        </p:nvSpPr>
        <p:spPr>
          <a:xfrm>
            <a:off x="1684134" y="2301372"/>
            <a:ext cx="8031366" cy="11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件烧录：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烧录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，会进入一个页面，进入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3080/3060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进行烧录操作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MH_Number_1">
            <a:hlinkClick r:id="rId8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904547" y="3207297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MH_Others_1"/>
          <p:cNvCxnSpPr/>
          <p:nvPr>
            <p:custDataLst>
              <p:tags r:id="rId6"/>
            </p:custDataLst>
          </p:nvPr>
        </p:nvCxnSpPr>
        <p:spPr>
          <a:xfrm>
            <a:off x="1483667" y="3294927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5" name="文本占位符 2"/>
          <p:cNvSpPr txBox="1">
            <a:spLocks/>
          </p:cNvSpPr>
          <p:nvPr/>
        </p:nvSpPr>
        <p:spPr>
          <a:xfrm>
            <a:off x="1692925" y="3171834"/>
            <a:ext cx="8031366" cy="117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口说明：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通过通信串口控制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模块连云，调试串口显示调试信息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21163" y="4245453"/>
            <a:ext cx="3282095" cy="245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8933" y="4229100"/>
            <a:ext cx="2848144" cy="237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28777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本地网关使用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388931">
            <a:off x="2873053" y="2177242"/>
            <a:ext cx="2918095" cy="2558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965"/>
            <a:endParaRPr lang="zh-CN" altLang="en-US" sz="1600">
              <a:solidFill>
                <a:prstClr val="black">
                  <a:lumMod val="75000"/>
                  <a:lumOff val="25000"/>
                </a:prstClr>
              </a:solidFill>
              <a:latin typeface="思源黑体 CN Medium" panose="020B0600000000000000" charset="-122"/>
              <a:ea typeface="思源黑体 CN Medium" panose="020B0600000000000000" charset="-122"/>
              <a:cs typeface="+mn-ea"/>
            </a:endParaRPr>
          </a:p>
        </p:txBody>
      </p:sp>
      <p:sp>
        <p:nvSpPr>
          <p:cNvPr id="98" name="TextBox 47"/>
          <p:cNvSpPr txBox="1"/>
          <p:nvPr/>
        </p:nvSpPr>
        <p:spPr>
          <a:xfrm>
            <a:off x="3409317" y="2947676"/>
            <a:ext cx="184466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/>
            <a:r>
              <a:rPr lang="zh-CN" altLang="en-US" sz="4000" dirty="0"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+mn-ea"/>
              </a:rPr>
              <a:t>图片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9308" y="2527814"/>
            <a:ext cx="3828107" cy="2796289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266959" y="2985797"/>
            <a:ext cx="4332606" cy="1846812"/>
            <a:chOff x="6206" y="3032"/>
            <a:chExt cx="6823" cy="2535"/>
          </a:xfrm>
        </p:grpSpPr>
        <p:sp>
          <p:nvSpPr>
            <p:cNvPr id="22" name="MH_Number_1">
              <a:hlinkClick r:id="rId12" action="ppaction://hlinksldjump"/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6206" y="3043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zh-CN" sz="2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Entry_1">
              <a:hlinkClick r:id="rId12" action="ppaction://hlinksldjump"/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7440" y="3032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r>
                <a:rPr lang="en-US" altLang="zh-CN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</a:t>
              </a:r>
              <a:r>
                <a:rPr lang="zh-CN" altLang="en-US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指令简述</a:t>
              </a:r>
              <a:endParaRPr lang="zh-CN" altLang="en-US" sz="1800" spc="1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MH_Number_2">
              <a:hlinkClick r:id="rId12" action="ppaction://hlinksldjump"/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250" y="4020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</a:lstStyle>
            <a:p>
              <a:r>
                <a:rPr lang="en-US" altLang="zh-CN" sz="2100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MH_Entry_2">
              <a:hlinkClick r:id="rId12" action="ppaction://hlinksldjump"/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7425" y="4009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虚拟开</a:t>
              </a:r>
              <a:r>
                <a:rPr lang="zh-CN" altLang="en-US" sz="1800" spc="1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发环境搭建</a:t>
              </a:r>
              <a:endParaRPr lang="zh-CN" altLang="en-US" sz="1800" spc="1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MH_Others_1"/>
            <p:cNvCxnSpPr/>
            <p:nvPr>
              <p:custDataLst>
                <p:tags r:id="rId5"/>
              </p:custDataLst>
            </p:nvPr>
          </p:nvCxnSpPr>
          <p:spPr>
            <a:xfrm>
              <a:off x="7118" y="3181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27" name="MH_Others_2"/>
            <p:cNvCxnSpPr/>
            <p:nvPr>
              <p:custDataLst>
                <p:tags r:id="rId6"/>
              </p:custDataLst>
            </p:nvPr>
          </p:nvCxnSpPr>
          <p:spPr>
            <a:xfrm>
              <a:off x="7133" y="4134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8" name="MH_Number_2">
              <a:hlinkClick r:id="rId12" action="ppaction://hlinksldjump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6221" y="4905"/>
              <a:ext cx="624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00B0F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defRPr>
              </a:lvl1pPr>
            </a:lstStyle>
            <a:p>
              <a:r>
                <a:rPr lang="en-US" altLang="zh-CN" sz="2100" b="1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1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MH_Others_2"/>
            <p:cNvCxnSpPr/>
            <p:nvPr>
              <p:custDataLst>
                <p:tags r:id="rId8"/>
              </p:custDataLst>
            </p:nvPr>
          </p:nvCxnSpPr>
          <p:spPr>
            <a:xfrm>
              <a:off x="7118" y="5074"/>
              <a:ext cx="0" cy="377"/>
            </a:xfrm>
            <a:prstGeom prst="line">
              <a:avLst/>
            </a:prstGeom>
            <a:ln w="25400">
              <a:solidFill>
                <a:srgbClr val="D1D1D1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30" name="MH_Entry_2">
              <a:hlinkClick r:id="rId12" action="ppaction://hlinksldjump"/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7425" y="4924"/>
              <a:ext cx="5589" cy="6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333333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zh-CN" altLang="en-US" sz="1800" spc="15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</a:t>
              </a:r>
              <a:r>
                <a:rPr lang="zh-CN" altLang="en-US" sz="1800" spc="150" dirty="0" smtClea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接实例</a:t>
              </a:r>
              <a:endParaRPr lang="zh-CN" altLang="en-US" sz="1800" spc="15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81904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31752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01AT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指令简述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Number_1">
            <a:hlinkClick r:id="rId4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675344" y="1430921"/>
            <a:ext cx="8901804" cy="978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指令用来设置产品参数，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AT+QLINKRAWSTART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是本地网关配网指令，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AT+QLINKUSERSTART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指令是云网关配置指令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3345" y="2394320"/>
            <a:ext cx="5822340" cy="426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65"/>
          <p:cNvSpPr>
            <a:spLocks noChangeArrowheads="1"/>
          </p:cNvSpPr>
          <p:nvPr/>
        </p:nvSpPr>
        <p:spPr bwMode="auto">
          <a:xfrm>
            <a:off x="581660" y="490224"/>
            <a:ext cx="52966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spcBef>
                <a:spcPct val="0"/>
              </a:spcBef>
              <a:buNone/>
              <a:defRPr/>
            </a:pPr>
            <a:r>
              <a:rPr lang="en-US" altLang="zh-CN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r>
              <a:rPr lang="zh-CN" altLang="en-US" b="1" spc="300" dirty="0" smtClean="0">
                <a:ln w="635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虚拟开发环境</a:t>
            </a:r>
            <a:endParaRPr lang="zh-CN" altLang="en-US" b="1" spc="300" dirty="0">
              <a:ln w="635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H="1" flipV="1">
            <a:off x="410212" y="722632"/>
            <a:ext cx="227965" cy="114300"/>
          </a:xfrm>
          <a:prstGeom prst="triangle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Number_1">
            <a:hlinkClick r:id="rId10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886966" y="146638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MH_Others_1"/>
          <p:cNvCxnSpPr/>
          <p:nvPr>
            <p:custDataLst>
              <p:tags r:id="rId2"/>
            </p:custDataLst>
          </p:nvPr>
        </p:nvCxnSpPr>
        <p:spPr>
          <a:xfrm>
            <a:off x="1466086" y="155401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9" name="文本占位符 2"/>
          <p:cNvSpPr txBox="1">
            <a:spLocks/>
          </p:cNvSpPr>
          <p:nvPr/>
        </p:nvSpPr>
        <p:spPr>
          <a:xfrm>
            <a:off x="1675344" y="1430921"/>
            <a:ext cx="8901804" cy="52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下载虚拟网关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MH_Number_1">
            <a:hlinkClick r:id="rId10" action="ppaction://hlinksldjump"/>
          </p:cNvPr>
          <p:cNvSpPr txBox="1"/>
          <p:nvPr>
            <p:custDataLst>
              <p:tags r:id="rId3"/>
            </p:custDataLst>
          </p:nvPr>
        </p:nvSpPr>
        <p:spPr>
          <a:xfrm>
            <a:off x="895758" y="2169768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1"/>
          <p:cNvCxnSpPr/>
          <p:nvPr>
            <p:custDataLst>
              <p:tags r:id="rId4"/>
            </p:custDataLst>
          </p:nvPr>
        </p:nvCxnSpPr>
        <p:spPr>
          <a:xfrm>
            <a:off x="1474878" y="2257398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3" name="文本占位符 2"/>
          <p:cNvSpPr txBox="1">
            <a:spLocks/>
          </p:cNvSpPr>
          <p:nvPr/>
        </p:nvSpPr>
        <p:spPr>
          <a:xfrm>
            <a:off x="1684136" y="2134305"/>
            <a:ext cx="8901804" cy="520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MH_Number_1">
            <a:hlinkClick r:id="rId10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904550" y="2917114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MH_Others_1"/>
          <p:cNvCxnSpPr/>
          <p:nvPr>
            <p:custDataLst>
              <p:tags r:id="rId6"/>
            </p:custDataLst>
          </p:nvPr>
        </p:nvCxnSpPr>
        <p:spPr>
          <a:xfrm>
            <a:off x="1483670" y="3004744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19" name="文本占位符 2"/>
          <p:cNvSpPr txBox="1">
            <a:spLocks/>
          </p:cNvSpPr>
          <p:nvPr/>
        </p:nvSpPr>
        <p:spPr>
          <a:xfrm>
            <a:off x="1692928" y="2881652"/>
            <a:ext cx="9517264" cy="1206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建开发环境：</a:t>
            </a:r>
            <a:endPara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noProof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~resource/qlink/1.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本地网关</a:t>
            </a: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虚拟开发环境</a:t>
            </a: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拟开发环境使用说明书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.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docx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MH_Number_1">
            <a:hlinkClick r:id="rId10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895758" y="3919437"/>
            <a:ext cx="396240" cy="4083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s_1"/>
          <p:cNvCxnSpPr/>
          <p:nvPr>
            <p:custDataLst>
              <p:tags r:id="rId8"/>
            </p:custDataLst>
          </p:nvPr>
        </p:nvCxnSpPr>
        <p:spPr>
          <a:xfrm>
            <a:off x="1474878" y="4007067"/>
            <a:ext cx="0" cy="239395"/>
          </a:xfrm>
          <a:prstGeom prst="line">
            <a:avLst/>
          </a:prstGeom>
          <a:ln w="25400">
            <a:solidFill>
              <a:srgbClr val="D1D1D1"/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22" name="文本占位符 2"/>
          <p:cNvSpPr txBox="1">
            <a:spLocks/>
          </p:cNvSpPr>
          <p:nvPr/>
        </p:nvSpPr>
        <p:spPr>
          <a:xfrm>
            <a:off x="1684136" y="3883975"/>
            <a:ext cx="9517264" cy="225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建环境，并运行虚拟网关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设置产品参数后，发送本地网关配网</a:t>
            </a:r>
            <a:r>
              <a:rPr lang="en-US" altLang="zh-CN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noProof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，点击开始配网</a:t>
            </a:r>
            <a:endParaRPr lang="en-US" altLang="zh-CN" noProof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ENTRY"/>
  <p:tag name="ID" val="545840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NUMBER"/>
  <p:tag name="ID" val="545840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22212020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669</Words>
  <Application>Microsoft Office PowerPoint</Application>
  <PresentationFormat>自定义</PresentationFormat>
  <Paragraphs>123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模板框架01</dc:title>
  <dc:creator>杜鹏亮</dc:creator>
  <cp:lastModifiedBy>Brown</cp:lastModifiedBy>
  <cp:revision>242</cp:revision>
  <dcterms:created xsi:type="dcterms:W3CDTF">2016-08-01T15:23:00Z</dcterms:created>
  <dcterms:modified xsi:type="dcterms:W3CDTF">2019-02-19T13:25:22Z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