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509" r:id="rId2"/>
    <p:sldId id="508" r:id="rId3"/>
    <p:sldId id="505" r:id="rId4"/>
    <p:sldId id="510" r:id="rId5"/>
    <p:sldId id="516" r:id="rId6"/>
    <p:sldId id="511" r:id="rId7"/>
    <p:sldId id="522" r:id="rId8"/>
    <p:sldId id="526" r:id="rId9"/>
    <p:sldId id="512" r:id="rId10"/>
    <p:sldId id="518" r:id="rId11"/>
    <p:sldId id="524" r:id="rId12"/>
    <p:sldId id="523" r:id="rId13"/>
    <p:sldId id="513" r:id="rId14"/>
    <p:sldId id="519" r:id="rId15"/>
    <p:sldId id="525" r:id="rId16"/>
    <p:sldId id="514" r:id="rId17"/>
    <p:sldId id="520" r:id="rId18"/>
    <p:sldId id="51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xmlns="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11" autoAdjust="0"/>
    <p:restoredTop sz="80398" autoAdjust="0"/>
  </p:normalViewPr>
  <p:slideViewPr>
    <p:cSldViewPr>
      <p:cViewPr varScale="1">
        <p:scale>
          <a:sx n="54" d="100"/>
          <a:sy n="54" d="100"/>
        </p:scale>
        <p:origin x="-1868" y="-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3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190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23T02:06:51.848" idx="1">
    <p:pos x="10" y="10"/>
    <p:text/>
    <p:extLst>
      <p:ext uri="{C676402C-5697-4E1C-873F-D02D1690AC5C}">
        <p15:threadingInfo xmlns:p15="http://schemas.microsoft.com/office/powerpoint/2012/main" xmlns="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23T02:06:51.848" idx="1">
    <p:pos x="10" y="10"/>
    <p:text/>
    <p:extLst>
      <p:ext uri="{C676402C-5697-4E1C-873F-D02D1690AC5C}">
        <p15:threadingInfo xmlns:p15="http://schemas.microsoft.com/office/powerpoint/2012/main" xmlns="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23T02:06:51.848" idx="1">
    <p:pos x="10" y="10"/>
    <p:text/>
    <p:extLst>
      <p:ext uri="{C676402C-5697-4E1C-873F-D02D1690AC5C}">
        <p15:threadingInfo xmlns:p15="http://schemas.microsoft.com/office/powerpoint/2012/main" xmlns="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E7474-EEC9-4C68-87C1-884B71A69BEB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551CC-4027-455A-BE8E-C0577D4D9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869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1D6CA-B409-497A-A3C8-1D66A46CF3DC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3D779-E82F-4054-81A8-052CD8670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0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3D779-E82F-4054-81A8-052CD86701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89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3D779-E82F-4054-81A8-052CD86701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26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3D779-E82F-4054-81A8-052CD86701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90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3D779-E82F-4054-81A8-052CD86701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52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" y="4790205"/>
            <a:ext cx="9147854" cy="2067796"/>
          </a:xfrm>
          <a:prstGeom prst="rect">
            <a:avLst/>
          </a:prstGeom>
        </p:spPr>
      </p:pic>
      <p:sp>
        <p:nvSpPr>
          <p:cNvPr id="8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108495"/>
            <a:ext cx="8221892" cy="731520"/>
          </a:xfrm>
        </p:spPr>
        <p:txBody>
          <a:bodyPr anchor="b"/>
          <a:lstStyle>
            <a:lvl1pPr marL="0" indent="0" algn="l">
              <a:buNone/>
              <a:defRPr sz="2000" baseline="0">
                <a:solidFill>
                  <a:schemeClr val="tx1"/>
                </a:solidFill>
                <a:effectLst/>
              </a:defRPr>
            </a:lvl1pPr>
            <a:lvl2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861719"/>
            <a:ext cx="3657600" cy="396815"/>
          </a:xfrm>
        </p:spPr>
        <p:txBody>
          <a:bodyPr anchor="b"/>
          <a:lstStyle>
            <a:lvl1pPr algn="l">
              <a:buNone/>
              <a:defRPr sz="180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094851"/>
            <a:ext cx="8222942" cy="917516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a Subtitle</a:t>
            </a:r>
          </a:p>
        </p:txBody>
      </p:sp>
      <p:sp>
        <p:nvSpPr>
          <p:cNvPr id="2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95641"/>
            <a:ext cx="8229600" cy="1177506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a Title</a:t>
            </a:r>
          </a:p>
        </p:txBody>
      </p:sp>
      <p:pic>
        <p:nvPicPr>
          <p:cNvPr id="2050" name="Picture 2" descr="Description: cid:image004.png@01D0EF0A.9B05467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81000"/>
            <a:ext cx="13430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457200" y="428498"/>
            <a:ext cx="4678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aseline="0" dirty="0">
                <a:solidFill>
                  <a:schemeClr val="bg2">
                    <a:lumMod val="50000"/>
                  </a:schemeClr>
                </a:solidFill>
              </a:rPr>
              <a:t>Synopsys ARC Design Competition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074" name="Picture 2" descr="Description: C:\Users\pgarden\AppData\Local\Microsoft\Windows\Temporary Internet Files\Content.Outlook\6Y0C4C91\IMG_0003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099" y="5324751"/>
            <a:ext cx="1815225" cy="1305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690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2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6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597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212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ur Conten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57200" y="1414730"/>
            <a:ext cx="4032504" cy="237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4648200" y="1414730"/>
            <a:ext cx="4032504" cy="237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3965268"/>
            <a:ext cx="4032504" cy="237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8200" y="3965268"/>
            <a:ext cx="4032504" cy="237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Picture 13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40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11214"/>
            <a:ext cx="9144000" cy="5093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332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5" name="Content Placeholder 8"/>
          <p:cNvSpPr>
            <a:spLocks noGrp="1"/>
          </p:cNvSpPr>
          <p:nvPr>
            <p:ph sz="quarter" idx="10"/>
          </p:nvPr>
        </p:nvSpPr>
        <p:spPr>
          <a:xfrm>
            <a:off x="457200" y="1414462"/>
            <a:ext cx="8229600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Picture 9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454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lumn Gra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311214"/>
            <a:ext cx="9144000" cy="5093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Picture 9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97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alf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959188"/>
            <a:ext cx="9144000" cy="2441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414462"/>
            <a:ext cx="8220974" cy="485298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10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825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 Gray Ba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98142" y="0"/>
            <a:ext cx="6745857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648204" y="57150"/>
            <a:ext cx="649579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241540" y="370936"/>
            <a:ext cx="1940943" cy="5877463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639683" y="1414462"/>
            <a:ext cx="6275717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648204" y="838200"/>
            <a:ext cx="6495795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10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0141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 Gray Ba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00800" y="0"/>
            <a:ext cx="27432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776"/>
            <a:ext cx="5715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457200" y="1414463"/>
            <a:ext cx="5715000" cy="483393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6553200" y="228600"/>
            <a:ext cx="2438400" cy="6019800"/>
          </a:xfrm>
        </p:spPr>
        <p:txBody>
          <a:bodyPr/>
          <a:lstStyle>
            <a:lvl1pPr marL="0" indent="0">
              <a:buNone/>
              <a:defRPr sz="2000"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5719313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10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195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 Lef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10896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36925" y="65776"/>
            <a:ext cx="580707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3336925" y="1414462"/>
            <a:ext cx="5577840" cy="4833937"/>
          </a:xfrm>
        </p:spPr>
        <p:txBody>
          <a:bodyPr vert="horz" lIns="91440" tIns="45720" rIns="91440" bIns="45720" rtlCol="0">
            <a:noAutofit/>
          </a:bodyPr>
          <a:lstStyle>
            <a:lvl1pPr marL="171450" indent="-171450"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05740" y="228600"/>
            <a:ext cx="2697480" cy="6019800"/>
          </a:xfrm>
        </p:spPr>
        <p:txBody>
          <a:bodyPr/>
          <a:lstStyle>
            <a:lvl1pPr marL="171450" indent="-171450">
              <a:buFont typeface="Arial" pitchFamily="34" charset="0"/>
              <a:buChar char="•"/>
              <a:defRPr sz="2000"/>
            </a:lvl1pPr>
            <a:lvl2pPr marL="457200" indent="-227013">
              <a:buFont typeface="Arial" pitchFamily="34" charset="0"/>
              <a:buChar char="–"/>
              <a:defRPr sz="1800" baseline="0"/>
            </a:lvl2pPr>
            <a:lvl3pPr marL="690563" indent="-236538">
              <a:buFont typeface="Arial" pitchFamily="34" charset="0"/>
              <a:buChar char="–"/>
              <a:tabLst>
                <a:tab pos="690563" algn="l"/>
              </a:tabLst>
              <a:defRPr sz="16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336925" y="838200"/>
            <a:ext cx="5807075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10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86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74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2016 Synopsys, Inc.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Picture 9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3042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1020726" y="2558734"/>
            <a:ext cx="7129130" cy="11775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chemeClr val="tx1"/>
                </a:solidFill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" y="4790205"/>
            <a:ext cx="9147854" cy="2067796"/>
          </a:xfrm>
          <a:prstGeom prst="rect">
            <a:avLst/>
          </a:prstGeom>
        </p:spPr>
      </p:pic>
      <p:pic>
        <p:nvPicPr>
          <p:cNvPr id="5122" name="Picture 2" descr="Description: cid:image004.png@01D0EF0A.9B05467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28612"/>
            <a:ext cx="13430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65845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351" y="2843832"/>
            <a:ext cx="3657298" cy="117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8580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83252" cy="4211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4098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NOT Prin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" y="4790205"/>
            <a:ext cx="9147854" cy="2067796"/>
          </a:xfrm>
          <a:prstGeom prst="rect">
            <a:avLst/>
          </a:prstGeom>
        </p:spPr>
      </p:pic>
      <p:sp>
        <p:nvSpPr>
          <p:cNvPr id="9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108495"/>
            <a:ext cx="8221892" cy="731520"/>
          </a:xfrm>
        </p:spPr>
        <p:txBody>
          <a:bodyPr anchor="b"/>
          <a:lstStyle>
            <a:lvl1pPr marL="0" indent="0" algn="l">
              <a:buNone/>
              <a:defRPr sz="2000" baseline="0">
                <a:solidFill>
                  <a:schemeClr val="tx1"/>
                </a:solidFill>
                <a:effectLst/>
              </a:defRPr>
            </a:lvl1pPr>
            <a:lvl2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861719"/>
            <a:ext cx="3657600" cy="396815"/>
          </a:xfrm>
        </p:spPr>
        <p:txBody>
          <a:bodyPr anchor="b"/>
          <a:lstStyle>
            <a:lvl1pPr algn="l">
              <a:buNone/>
              <a:defRPr sz="180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094851"/>
            <a:ext cx="8222942" cy="917516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a Subtitle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95641"/>
            <a:ext cx="8229600" cy="1177506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a Title</a:t>
            </a:r>
          </a:p>
        </p:txBody>
      </p:sp>
      <p:pic>
        <p:nvPicPr>
          <p:cNvPr id="3074" name="Picture 2" descr="Description: cid:image004.png@01D0EF0A.9B05467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007" y="383406"/>
            <a:ext cx="13430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-263857" y="402471"/>
            <a:ext cx="4678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aseline="0" dirty="0">
                <a:solidFill>
                  <a:schemeClr val="bg2">
                    <a:lumMod val="50000"/>
                  </a:schemeClr>
                </a:solidFill>
              </a:rPr>
              <a:t>Synopsys ARC Design Competition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5" name="Picture 2" descr="Description: C:\Users\pgarden\AppData\Local\Microsoft\Windows\Temporary Internet Files\Content.Outlook\6Y0C4C91\IMG_0003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099" y="5324751"/>
            <a:ext cx="1815225" cy="1305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497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" y="4790205"/>
            <a:ext cx="9147854" cy="2067796"/>
          </a:xfrm>
          <a:prstGeom prst="rect">
            <a:avLst/>
          </a:prstGeom>
        </p:spPr>
      </p:pic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094851"/>
            <a:ext cx="8222942" cy="917516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a Subtitle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95641"/>
            <a:ext cx="8229600" cy="1177506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a Title</a:t>
            </a:r>
          </a:p>
        </p:txBody>
      </p:sp>
      <p:pic>
        <p:nvPicPr>
          <p:cNvPr id="4098" name="Picture 2" descr="Description: cid:image004.png@01D0EF0A.9B05467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599" y="381000"/>
            <a:ext cx="13430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-533400" y="402471"/>
            <a:ext cx="4678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aseline="0" dirty="0">
                <a:solidFill>
                  <a:schemeClr val="bg2">
                    <a:lumMod val="50000"/>
                  </a:schemeClr>
                </a:solidFill>
              </a:rPr>
              <a:t>Synopsys ARC Design Competition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" name="Picture 2" descr="Description: C:\Users\pgarden\AppData\Local\Microsoft\Windows\Temporary Internet Files\Content.Outlook\6Y0C4C91\IMG_0003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099" y="5324751"/>
            <a:ext cx="1815225" cy="1305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964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74"/>
            <a:ext cx="8686800" cy="1143000"/>
          </a:xfrm>
        </p:spPr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2016 Synopsys, Inc.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41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796"/>
          <a:stretch/>
        </p:blipFill>
        <p:spPr>
          <a:xfrm>
            <a:off x="0" y="1295400"/>
            <a:ext cx="9144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68680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2688609"/>
            <a:ext cx="7543800" cy="3559791"/>
          </a:xfrm>
        </p:spPr>
        <p:txBody>
          <a:bodyPr/>
          <a:lstStyle>
            <a:lvl1pPr>
              <a:spcBef>
                <a:spcPts val="1400"/>
              </a:spcBef>
              <a:spcAft>
                <a:spcPts val="0"/>
              </a:spcAft>
              <a:buFontTx/>
              <a:buNone/>
              <a:defRPr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add agenda topics --- no bullets here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2016 Synopsys, Inc. </a:t>
            </a:r>
          </a:p>
        </p:txBody>
      </p:sp>
      <p:pic>
        <p:nvPicPr>
          <p:cNvPr id="10" name="Picture 9"/>
          <p:cNvPicPr preferRelativeResize="0"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79630" y="6449043"/>
            <a:ext cx="298474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9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0332"/>
            <a:ext cx="9144000" cy="254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Picture 12"/>
          <p:cNvPicPr preferRelativeResize="0"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10332"/>
            <a:ext cx="7788349" cy="1253863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Add a Title – Transition Slide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3430817"/>
            <a:ext cx="7788349" cy="1119515"/>
          </a:xfrm>
        </p:spPr>
        <p:txBody>
          <a:bodyPr anchor="t">
            <a:noAutofit/>
          </a:bodyPr>
          <a:lstStyle>
            <a:lvl1pPr marL="0" indent="0">
              <a:buNone/>
              <a:defRPr sz="2400" b="0" i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79630" y="6449043"/>
            <a:ext cx="298474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8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0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Picture 8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69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3079630" y="6449043"/>
            <a:ext cx="2984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 Black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Picture 8"/>
          <p:cNvPicPr preferRelativeResize="0"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74"/>
            <a:ext cx="868642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4462"/>
            <a:ext cx="8229600" cy="48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5"/>
            <a:endParaRPr lang="en-US" dirty="0"/>
          </a:p>
          <a:p>
            <a:pPr lvl="5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139" y="2446592"/>
            <a:ext cx="3984426" cy="127501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" y="4790205"/>
            <a:ext cx="9147854" cy="20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5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3" r:id="rId22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9863" indent="-169863" algn="l" defTabSz="914400" rtl="0" eaLnBrk="1" latinLnBrk="0" hangingPunct="1">
        <a:spcBef>
          <a:spcPts val="6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68275" algn="l" defTabSz="914400" rtl="0" eaLnBrk="1" latinLnBrk="0" hangingPunct="1"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4538" indent="-176213" algn="l" defTabSz="568325" rtl="0" eaLnBrk="1" latinLnBrk="0" hangingPunct="1">
        <a:spcBef>
          <a:spcPts val="600"/>
        </a:spcBef>
        <a:buFont typeface="Arial" pitchFamily="34" charset="0"/>
        <a:buChar char="–"/>
        <a:tabLst>
          <a:tab pos="803275" algn="l"/>
        </a:tabLst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31875" indent="-174625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031875" indent="-173038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154113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S1213FocusBackgr10x7-5_96_9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52691" y="0"/>
            <a:ext cx="9174688" cy="68766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2453269" y="1359869"/>
            <a:ext cx="3962400" cy="175432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zh-TW" altLang="en-US" sz="5400" b="1" spc="150" dirty="0">
                <a:ln w="11430"/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領先創新</a:t>
            </a:r>
            <a:endParaRPr lang="en-US" altLang="zh-TW" sz="5400" b="1" spc="150" dirty="0">
              <a:ln w="11430"/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TW" altLang="en-US" sz="5400" b="1" spc="150" dirty="0">
                <a:ln w="11430"/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超越自我</a:t>
            </a:r>
            <a:endParaRPr lang="en-US" sz="5400" b="1" spc="150" dirty="0">
              <a:ln w="11430"/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0" y="3022805"/>
            <a:ext cx="708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b="1" dirty="0">
              <a:solidFill>
                <a:srgbClr val="FFC000"/>
              </a:solidFill>
            </a:endParaRPr>
          </a:p>
          <a:p>
            <a:r>
              <a:rPr lang="en-US" altLang="zh-TW" sz="24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2018 Synopsys ARC </a:t>
            </a:r>
            <a:r>
              <a:rPr lang="zh-TW" altLang="en-US" sz="24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電子設計競賽</a:t>
            </a:r>
            <a:endParaRPr lang="en-US" sz="2400" dirty="0"/>
          </a:p>
        </p:txBody>
      </p:sp>
      <p:pic>
        <p:nvPicPr>
          <p:cNvPr id="4" name="Picture 2" descr="Description: C:\Users\pgarden\AppData\Local\Microsoft\Windows\Temporary Internet Files\Content.Outlook\6Y0C4C91\IMG_00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876800"/>
            <a:ext cx="2224669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Description: cid:image004.png@01D0EF0A.9B05467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693" y="152400"/>
            <a:ext cx="1677198" cy="8207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3781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設計實現</a:t>
            </a:r>
            <a:r>
              <a:rPr lang="en-US" altLang="zh-TW" dirty="0"/>
              <a:t>-</a:t>
            </a:r>
            <a:r>
              <a:rPr lang="zh-CN" altLang="en-US" dirty="0"/>
              <a:t>硬體實現</a:t>
            </a:r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D182C865-BC9F-FA41-AE55-D675802AA599}"/>
              </a:ext>
            </a:extLst>
          </p:cNvPr>
          <p:cNvSpPr txBox="1"/>
          <p:nvPr/>
        </p:nvSpPr>
        <p:spPr>
          <a:xfrm>
            <a:off x="4244788" y="51054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硬體流程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EC63C244-73BB-0B43-9BA1-9923758203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362200"/>
            <a:ext cx="88392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90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設計實現</a:t>
            </a:r>
            <a:r>
              <a:rPr lang="en-US" altLang="zh-TW" dirty="0"/>
              <a:t>-</a:t>
            </a:r>
            <a:r>
              <a:rPr lang="zh-CN" altLang="en-US" dirty="0"/>
              <a:t>硬體實現</a:t>
            </a:r>
            <a:endParaRPr 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xmlns="" id="{807F028F-1E30-9A4D-8AD6-A04E886E5BC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786887"/>
            <a:ext cx="3124200" cy="274320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0E328FB8-2571-6F40-9EEF-C4BAB32FBC17}"/>
              </a:ext>
            </a:extLst>
          </p:cNvPr>
          <p:cNvSpPr txBox="1"/>
          <p:nvPr/>
        </p:nvSpPr>
        <p:spPr>
          <a:xfrm>
            <a:off x="4246602" y="51054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硬體電路</a:t>
            </a:r>
          </a:p>
        </p:txBody>
      </p:sp>
    </p:spTree>
    <p:extLst>
      <p:ext uri="{BB962C8B-B14F-4D97-AF65-F5344CB8AC3E}">
        <p14:creationId xmlns:p14="http://schemas.microsoft.com/office/powerpoint/2010/main" val="3420224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設計實現</a:t>
            </a:r>
            <a:r>
              <a:rPr lang="en-US" altLang="zh-TW" dirty="0"/>
              <a:t>-</a:t>
            </a:r>
            <a:r>
              <a:rPr lang="zh-CN" altLang="en-US" dirty="0"/>
              <a:t>軟體實現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0CB11D65-B696-8D4B-A19B-93F022A13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/>
          <a:lstStyle/>
          <a:p>
            <a:r>
              <a:rPr lang="zh-TW" altLang="zh-TW" dirty="0">
                <a:latin typeface="BiauKai" panose="02010601000101010101" pitchFamily="2" charset="-120"/>
                <a:ea typeface="BiauKai" panose="02010601000101010101" pitchFamily="2" charset="-120"/>
              </a:rPr>
              <a:t>藉由軟體濾波，修正波形上的雜訊</a:t>
            </a:r>
            <a:r>
              <a:rPr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，將心率訊號濾出</a:t>
            </a:r>
            <a:r>
              <a:rPr lang="zh-TW" altLang="zh-TW" dirty="0">
                <a:latin typeface="BiauKai" panose="02010601000101010101" pitchFamily="2" charset="-120"/>
                <a:ea typeface="BiauKai" panose="02010601000101010101" pitchFamily="2" charset="-120"/>
              </a:rPr>
              <a:t>。 </a:t>
            </a:r>
            <a:endParaRPr lang="en-US" altLang="zh-TW" dirty="0">
              <a:latin typeface="BiauKai" panose="02010601000101010101" pitchFamily="2" charset="-120"/>
              <a:ea typeface="BiauKai" panose="02010601000101010101" pitchFamily="2" charset="-120"/>
            </a:endParaRPr>
          </a:p>
          <a:p>
            <a:pPr marL="0" indent="0">
              <a:buNone/>
            </a:pPr>
            <a:endParaRPr lang="en-US" altLang="zh-TW" dirty="0">
              <a:latin typeface="BiauKai" panose="02010601000101010101" pitchFamily="2" charset="-120"/>
              <a:ea typeface="BiauKai" panose="02010601000101010101" pitchFamily="2" charset="-120"/>
            </a:endParaRPr>
          </a:p>
          <a:p>
            <a:r>
              <a:rPr lang="zh-TW" altLang="zh-TW" dirty="0">
                <a:latin typeface="BiauKai" panose="02010601000101010101" pitchFamily="2" charset="-120"/>
                <a:ea typeface="BiauKai" panose="02010601000101010101" pitchFamily="2" charset="-120"/>
              </a:rPr>
              <a:t>追蹤</a:t>
            </a:r>
            <a:r>
              <a:rPr lang="zh-CN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呼吸</a:t>
            </a:r>
            <a:r>
              <a:rPr lang="zh-TW" altLang="zh-TW" dirty="0">
                <a:latin typeface="BiauKai" panose="02010601000101010101" pitchFamily="2" charset="-120"/>
                <a:ea typeface="BiauKai" panose="02010601000101010101" pitchFamily="2" charset="-120"/>
              </a:rPr>
              <a:t>產生的律動，以上下閥值為基準，超過上閥值視為上升，超過下閥值為下降，統計超過</a:t>
            </a:r>
            <a:r>
              <a:rPr lang="en-US" altLang="zh-TW" dirty="0">
                <a:latin typeface="BiauKai" panose="02010601000101010101" pitchFamily="2" charset="-120"/>
                <a:ea typeface="BiauKai" panose="02010601000101010101" pitchFamily="2" charset="-120"/>
              </a:rPr>
              <a:t>2</a:t>
            </a:r>
            <a:r>
              <a:rPr lang="zh-TW" altLang="zh-TW" dirty="0">
                <a:latin typeface="BiauKai" panose="02010601000101010101" pitchFamily="2" charset="-120"/>
                <a:ea typeface="BiauKai" panose="02010601000101010101" pitchFamily="2" charset="-120"/>
              </a:rPr>
              <a:t>下計算峰對峰值的時間，換算為</a:t>
            </a:r>
            <a:r>
              <a:rPr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呼吸</a:t>
            </a:r>
            <a:r>
              <a:rPr lang="zh-TW" altLang="zh-TW" dirty="0">
                <a:latin typeface="BiauKai" panose="02010601000101010101" pitchFamily="2" charset="-120"/>
                <a:ea typeface="BiauKai" panose="02010601000101010101" pitchFamily="2" charset="-120"/>
              </a:rPr>
              <a:t>輸出。</a:t>
            </a:r>
            <a:endParaRPr lang="en-US" altLang="zh-TW" dirty="0">
              <a:latin typeface="BiauKai" panose="02010601000101010101" pitchFamily="2" charset="-120"/>
              <a:ea typeface="BiauKai" panose="02010601000101010101" pitchFamily="2" charset="-120"/>
            </a:endParaRPr>
          </a:p>
          <a:p>
            <a:pPr marL="0" indent="0">
              <a:buNone/>
            </a:pPr>
            <a:endParaRPr lang="zh-TW" altLang="zh-TW" dirty="0">
              <a:latin typeface="BiauKai" panose="02010601000101010101" pitchFamily="2" charset="-120"/>
              <a:ea typeface="BiauKai" panose="02010601000101010101" pitchFamily="2" charset="-120"/>
            </a:endParaRPr>
          </a:p>
          <a:p>
            <a:pPr marL="0" indent="0">
              <a:buNone/>
            </a:pPr>
            <a:endParaRPr lang="zh-CN" altLang="en-US" dirty="0">
              <a:latin typeface="BiauKai" panose="02010601000101010101" pitchFamily="2" charset="-12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xmlns="" id="{1EA87DC8-1BFB-494E-986F-D31CDF71EED9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5" t="5264" r="7652" b="6171"/>
          <a:stretch/>
        </p:blipFill>
        <p:spPr bwMode="auto">
          <a:xfrm>
            <a:off x="1075690" y="3200400"/>
            <a:ext cx="3724910" cy="29241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DC64CA0D-C698-D349-AB61-752BABE512D0}"/>
              </a:ext>
            </a:extLst>
          </p:cNvPr>
          <p:cNvSpPr txBox="1"/>
          <p:nvPr/>
        </p:nvSpPr>
        <p:spPr>
          <a:xfrm>
            <a:off x="4876800" y="3923823"/>
            <a:ext cx="381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通過軟體濾波從感測到的呼吸訊號中得到了心跳波形的輪廓。</a:t>
            </a:r>
          </a:p>
          <a:p>
            <a:endParaRPr kumimoji="1" lang="zh-TW" altLang="en-US" dirty="0">
              <a:latin typeface="BiauKai" panose="02010601000101010101" pitchFamily="2" charset="-120"/>
              <a:ea typeface="BiauKai" panose="02010601000101010101" pitchFamily="2" charset="-120"/>
            </a:endParaRPr>
          </a:p>
          <a:p>
            <a:r>
              <a:rPr kumimoji="1" lang="en-US" altLang="zh-TW" dirty="0">
                <a:latin typeface="BiauKai" panose="02010601000101010101" pitchFamily="2" charset="-120"/>
                <a:ea typeface="BiauKai" panose="02010601000101010101" pitchFamily="2" charset="-120"/>
              </a:rPr>
              <a:t>	(</a:t>
            </a:r>
            <a:r>
              <a:rPr kumimoji="1"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 紅點為一次脈搏 </a:t>
            </a:r>
            <a:r>
              <a:rPr kumimoji="1" lang="en-US" altLang="zh-TW" dirty="0">
                <a:latin typeface="BiauKai" panose="02010601000101010101" pitchFamily="2" charset="-120"/>
                <a:ea typeface="BiauKai" panose="02010601000101010101" pitchFamily="2" charset="-120"/>
              </a:rPr>
              <a:t>)</a:t>
            </a:r>
            <a:endParaRPr kumimoji="1" lang="zh-TW" altLang="en-US" dirty="0">
              <a:latin typeface="BiauKai" panose="02010601000101010101" pitchFamily="2" charset="-120"/>
              <a:ea typeface="BiauKai" panose="02010601000101010101" pitchFamily="2" charset="-120"/>
            </a:endParaRPr>
          </a:p>
          <a:p>
            <a:endParaRPr kumimoji="1" lang="zh-TW" altLang="en-US" dirty="0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694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專案概述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難點與創新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設計實現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/>
              <a:t>測試結果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總結展望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AutoShape 131" descr="globe pic"/>
          <p:cNvSpPr>
            <a:spLocks noChangeArrowheads="1"/>
          </p:cNvSpPr>
          <p:nvPr/>
        </p:nvSpPr>
        <p:spPr bwMode="auto">
          <a:xfrm>
            <a:off x="5638800" y="2990849"/>
            <a:ext cx="2582567" cy="2419351"/>
          </a:xfrm>
          <a:prstGeom prst="roundRect">
            <a:avLst>
              <a:gd name="adj" fmla="val 0"/>
            </a:avLst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algn="ctr">
            <a:solidFill>
              <a:schemeClr val="tx1"/>
            </a:solidFill>
            <a:round/>
            <a:headEnd/>
            <a:tailEnd/>
          </a:ln>
          <a:effectLst>
            <a:outerShdw blurRad="152400" dist="241300" dir="8100000" algn="r" rotWithShape="0">
              <a:prstClr val="black">
                <a:alpha val="28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400" kern="0" dirty="0">
              <a:solidFill>
                <a:sysClr val="windowText" lastClr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392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測試結果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>
                <a:latin typeface="BiauKai" panose="02010601000101010101" pitchFamily="2" charset="-120"/>
                <a:ea typeface="BiauKai" panose="02010601000101010101" pitchFamily="2" charset="-120"/>
              </a:rPr>
              <a:t>藉由硬體濾波，可直接量測出呼吸訊號</a:t>
            </a:r>
            <a:r>
              <a:rPr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，</a:t>
            </a:r>
            <a:r>
              <a:rPr lang="zh-TW" altLang="zh-TW" dirty="0">
                <a:latin typeface="BiauKai" panose="02010601000101010101" pitchFamily="2" charset="-120"/>
                <a:ea typeface="BiauKai" panose="02010601000101010101" pitchFamily="2" charset="-120"/>
              </a:rPr>
              <a:t>脈搏訊號可由</a:t>
            </a:r>
            <a:r>
              <a:rPr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數位濾波得其訊號</a:t>
            </a:r>
            <a:r>
              <a:rPr lang="zh-TW" altLang="zh-TW" dirty="0">
                <a:latin typeface="BiauKai" panose="02010601000101010101" pitchFamily="2" charset="-120"/>
                <a:ea typeface="BiauKai" panose="02010601000101010101" pitchFamily="2" charset="-120"/>
              </a:rPr>
              <a:t>。</a:t>
            </a:r>
            <a:r>
              <a:rPr lang="en-US" altLang="zh-TW" dirty="0">
                <a:latin typeface="BiauKai" panose="02010601000101010101" pitchFamily="2" charset="-120"/>
                <a:ea typeface="BiauKai" panose="02010601000101010101" pitchFamily="2" charset="-120"/>
              </a:rPr>
              <a:t>(</a:t>
            </a:r>
            <a:r>
              <a:rPr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 如下圖 </a:t>
            </a:r>
            <a:r>
              <a:rPr lang="en-US" altLang="zh-TW" dirty="0">
                <a:latin typeface="BiauKai" panose="02010601000101010101" pitchFamily="2" charset="-120"/>
                <a:ea typeface="BiauKai" panose="02010601000101010101" pitchFamily="2" charset="-120"/>
              </a:rPr>
              <a:t>)</a:t>
            </a:r>
            <a:endParaRPr lang="zh-TW" altLang="zh-TW" dirty="0">
              <a:latin typeface="BiauKai" panose="02010601000101010101" pitchFamily="2" charset="-120"/>
              <a:ea typeface="BiauKai" panose="02010601000101010101" pitchFamily="2" charset="-120"/>
            </a:endParaRPr>
          </a:p>
          <a:p>
            <a:pPr marL="0" indent="0">
              <a:buNone/>
            </a:pPr>
            <a:endParaRPr lang="en-US" dirty="0">
              <a:latin typeface="BiauKai" panose="02010601000101010101" pitchFamily="2" charset="-120"/>
              <a:ea typeface="BiauKai" panose="02010601000101010101" pitchFamily="2" charset="-120"/>
            </a:endParaRPr>
          </a:p>
          <a:p>
            <a:r>
              <a:rPr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經由</a:t>
            </a:r>
            <a:r>
              <a:rPr lang="zh-TW" altLang="zh-TW" dirty="0">
                <a:latin typeface="BiauKai" panose="02010601000101010101" pitchFamily="2" charset="-120"/>
                <a:ea typeface="BiauKai" panose="02010601000101010101" pitchFamily="2" charset="-120"/>
              </a:rPr>
              <a:t>儀器</a:t>
            </a:r>
            <a:r>
              <a:rPr lang="en-US" altLang="zh-TW" dirty="0">
                <a:latin typeface="BiauKai" panose="02010601000101010101" pitchFamily="2" charset="-120"/>
                <a:ea typeface="BiauKai" panose="02010601000101010101" pitchFamily="2" charset="-120"/>
              </a:rPr>
              <a:t>(</a:t>
            </a:r>
            <a:r>
              <a:rPr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 </a:t>
            </a:r>
            <a:r>
              <a:rPr lang="en-US" altLang="zh-TW" dirty="0">
                <a:latin typeface="BiauKai" panose="02010601000101010101" pitchFamily="2" charset="-120"/>
                <a:ea typeface="BiauKai" panose="02010601000101010101" pitchFamily="2" charset="-120"/>
              </a:rPr>
              <a:t>DASH</a:t>
            </a:r>
            <a:r>
              <a:rPr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 </a:t>
            </a:r>
            <a:r>
              <a:rPr lang="en-US" altLang="zh-TW" dirty="0">
                <a:latin typeface="BiauKai" panose="02010601000101010101" pitchFamily="2" charset="-120"/>
                <a:ea typeface="BiauKai" panose="02010601000101010101" pitchFamily="2" charset="-120"/>
              </a:rPr>
              <a:t>3000</a:t>
            </a:r>
            <a:r>
              <a:rPr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 </a:t>
            </a:r>
            <a:r>
              <a:rPr lang="en-US" altLang="zh-TW" dirty="0">
                <a:latin typeface="BiauKai" panose="02010601000101010101" pitchFamily="2" charset="-120"/>
                <a:ea typeface="BiauKai" panose="02010601000101010101" pitchFamily="2" charset="-120"/>
              </a:rPr>
              <a:t>)</a:t>
            </a:r>
            <a:r>
              <a:rPr lang="zh-TW" altLang="zh-TW" dirty="0">
                <a:latin typeface="BiauKai" panose="02010601000101010101" pitchFamily="2" charset="-120"/>
                <a:ea typeface="BiauKai" panose="02010601000101010101" pitchFamily="2" charset="-120"/>
              </a:rPr>
              <a:t>比較</a:t>
            </a:r>
            <a:r>
              <a:rPr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後</a:t>
            </a:r>
            <a:r>
              <a:rPr lang="zh-TW" altLang="zh-TW" dirty="0">
                <a:latin typeface="BiauKai" panose="02010601000101010101" pitchFamily="2" charset="-120"/>
                <a:ea typeface="BiauKai" panose="02010601000101010101" pitchFamily="2" charset="-120"/>
              </a:rPr>
              <a:t>，得知呼吸</a:t>
            </a:r>
            <a:r>
              <a:rPr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與</a:t>
            </a:r>
            <a:r>
              <a:rPr lang="zh-TW" altLang="zh-TW" dirty="0">
                <a:latin typeface="BiauKai" panose="02010601000101010101" pitchFamily="2" charset="-120"/>
                <a:ea typeface="BiauKai" panose="02010601000101010101" pitchFamily="2" charset="-120"/>
              </a:rPr>
              <a:t>脈搏訊號</a:t>
            </a:r>
            <a:r>
              <a:rPr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特徵</a:t>
            </a:r>
            <a:r>
              <a:rPr lang="zh-TW" altLang="zh-TW" dirty="0">
                <a:latin typeface="BiauKai" panose="02010601000101010101" pitchFamily="2" charset="-120"/>
                <a:ea typeface="BiauKai" panose="02010601000101010101" pitchFamily="2" charset="-120"/>
              </a:rPr>
              <a:t>大致相同，但</a:t>
            </a:r>
            <a:r>
              <a:rPr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訊號中帶有些許</a:t>
            </a:r>
            <a:r>
              <a:rPr lang="zh-TW" altLang="zh-TW" dirty="0">
                <a:latin typeface="BiauKai" panose="02010601000101010101" pitchFamily="2" charset="-120"/>
                <a:ea typeface="BiauKai" panose="02010601000101010101" pitchFamily="2" charset="-120"/>
              </a:rPr>
              <a:t>雜訊需要</a:t>
            </a:r>
            <a:r>
              <a:rPr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過濾</a:t>
            </a:r>
            <a:r>
              <a:rPr lang="zh-TW" altLang="zh-TW" dirty="0">
                <a:latin typeface="BiauKai" panose="02010601000101010101" pitchFamily="2" charset="-120"/>
                <a:ea typeface="BiauKai" panose="02010601000101010101" pitchFamily="2" charset="-120"/>
              </a:rPr>
              <a:t>，演算法判斷</a:t>
            </a:r>
            <a:r>
              <a:rPr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之成功率</a:t>
            </a:r>
            <a:r>
              <a:rPr lang="zh-TW" altLang="zh-TW" dirty="0">
                <a:latin typeface="BiauKai" panose="02010601000101010101" pitchFamily="2" charset="-120"/>
                <a:ea typeface="BiauKai" panose="02010601000101010101" pitchFamily="2" charset="-120"/>
              </a:rPr>
              <a:t>仍需加強。</a:t>
            </a:r>
          </a:p>
          <a:p>
            <a:endParaRPr lang="zh-TW" altLang="zh-TW" dirty="0">
              <a:latin typeface="BiauKai" panose="02010601000101010101" pitchFamily="2" charset="-120"/>
              <a:ea typeface="BiauKai" panose="02010601000101010101" pitchFamily="2" charset="-120"/>
            </a:endParaRPr>
          </a:p>
          <a:p>
            <a:endParaRPr lang="en-US" dirty="0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F7FC66E8-A79A-904D-9116-D9DE17A4B46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200400"/>
            <a:ext cx="4161155" cy="306228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xmlns="" id="{C8B45A37-73D2-DB42-A7ED-85ED7B1DC5CA}"/>
              </a:ext>
            </a:extLst>
          </p:cNvPr>
          <p:cNvSpPr/>
          <p:nvPr/>
        </p:nvSpPr>
        <p:spPr>
          <a:xfrm>
            <a:off x="5376195" y="4557136"/>
            <a:ext cx="2492990" cy="6052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04800">
              <a:lnSpc>
                <a:spcPts val="2000"/>
              </a:lnSpc>
              <a:spcAft>
                <a:spcPts val="0"/>
              </a:spcAft>
            </a:pPr>
            <a:r>
              <a:rPr lang="zh-TW" altLang="zh-TW" kern="100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藍線 </a:t>
            </a:r>
            <a:r>
              <a:rPr lang="en-US" altLang="zh-TW" kern="100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– </a:t>
            </a:r>
            <a:r>
              <a:rPr lang="zh-TW" altLang="zh-TW" kern="100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呼吸</a:t>
            </a:r>
            <a:endParaRPr lang="en-US" altLang="zh-TW" kern="100" dirty="0">
              <a:latin typeface="BiauKai" panose="02010601000101010101" pitchFamily="2" charset="-120"/>
              <a:ea typeface="BiauKai" panose="02010601000101010101" pitchFamily="2" charset="-120"/>
              <a:cs typeface="Times New Roman" panose="02020603050405020304" pitchFamily="18" charset="0"/>
            </a:endParaRPr>
          </a:p>
          <a:p>
            <a:pPr indent="304800">
              <a:lnSpc>
                <a:spcPts val="2000"/>
              </a:lnSpc>
              <a:spcAft>
                <a:spcPts val="0"/>
              </a:spcAft>
            </a:pPr>
            <a:r>
              <a:rPr lang="zh-TW" altLang="zh-TW" kern="100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紅線 </a:t>
            </a:r>
            <a:r>
              <a:rPr lang="en-US" altLang="zh-TW" kern="100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– </a:t>
            </a:r>
            <a:r>
              <a:rPr lang="zh-TW" altLang="zh-TW" kern="100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濾出的脈搏</a:t>
            </a:r>
          </a:p>
        </p:txBody>
      </p:sp>
    </p:spTree>
    <p:extLst>
      <p:ext uri="{BB962C8B-B14F-4D97-AF65-F5344CB8AC3E}">
        <p14:creationId xmlns:p14="http://schemas.microsoft.com/office/powerpoint/2010/main" val="2508020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測試結果</a:t>
            </a:r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C8B45A37-73D2-DB42-A7ED-85ED7B1DC5CA}"/>
              </a:ext>
            </a:extLst>
          </p:cNvPr>
          <p:cNvSpPr/>
          <p:nvPr/>
        </p:nvSpPr>
        <p:spPr>
          <a:xfrm>
            <a:off x="1676400" y="5706959"/>
            <a:ext cx="2108269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04800" algn="ctr">
              <a:lnSpc>
                <a:spcPts val="2000"/>
              </a:lnSpc>
              <a:spcAft>
                <a:spcPts val="0"/>
              </a:spcAft>
            </a:pPr>
            <a:r>
              <a:rPr lang="zh-TW" altLang="zh-TW" dirty="0">
                <a:latin typeface="BiauKai" panose="02010601000101010101" pitchFamily="2" charset="-120"/>
                <a:ea typeface="BiauKai" panose="02010601000101010101" pitchFamily="2" charset="-120"/>
              </a:rPr>
              <a:t>心率及呼吸比較</a:t>
            </a:r>
            <a:endParaRPr lang="zh-TW" altLang="zh-TW" kern="100" dirty="0">
              <a:latin typeface="BiauKai" panose="02010601000101010101" pitchFamily="2" charset="-120"/>
              <a:ea typeface="BiauKai" panose="0201060100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94D62329-0099-2246-B947-B66813E5FBC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5761355" cy="4783594"/>
          </a:xfrm>
          <a:prstGeom prst="rect">
            <a:avLst/>
          </a:prstGeom>
        </p:spPr>
      </p:pic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xmlns="" id="{7293632C-C758-4A47-BFF6-8EB7F755E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792879"/>
              </p:ext>
            </p:extLst>
          </p:nvPr>
        </p:nvGraphicFramePr>
        <p:xfrm>
          <a:off x="5761355" y="2541851"/>
          <a:ext cx="2895600" cy="15286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6106">
                  <a:extLst>
                    <a:ext uri="{9D8B030D-6E8A-4147-A177-3AD203B41FA5}">
                      <a16:colId xmlns:a16="http://schemas.microsoft.com/office/drawing/2014/main" xmlns="" val="3082814314"/>
                    </a:ext>
                  </a:extLst>
                </a:gridCol>
                <a:gridCol w="1739494">
                  <a:extLst>
                    <a:ext uri="{9D8B030D-6E8A-4147-A177-3AD203B41FA5}">
                      <a16:colId xmlns:a16="http://schemas.microsoft.com/office/drawing/2014/main" xmlns="" val="1826344787"/>
                    </a:ext>
                  </a:extLst>
                </a:gridCol>
              </a:tblGrid>
              <a:tr h="509564">
                <a:tc>
                  <a:txBody>
                    <a:bodyPr/>
                    <a:lstStyle/>
                    <a:p>
                      <a:endParaRPr lang="zh-TW" sz="105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平均誤差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704939561"/>
                  </a:ext>
                </a:extLst>
              </a:tr>
              <a:tr h="509564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心率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2.51 bpm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751446096"/>
                  </a:ext>
                </a:extLst>
              </a:tr>
              <a:tr h="509564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呼吸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-0.07 bpm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8422831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E069E3EF-FDAD-D34D-A1D2-D7418DC79FA8}"/>
              </a:ext>
            </a:extLst>
          </p:cNvPr>
          <p:cNvSpPr/>
          <p:nvPr/>
        </p:nvSpPr>
        <p:spPr>
          <a:xfrm>
            <a:off x="6623097" y="4330270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dirty="0">
                <a:solidFill>
                  <a:srgbClr val="000000"/>
                </a:solidFill>
                <a:latin typeface="BiauKai" panose="02010601000101010101" pitchFamily="2" charset="-120"/>
                <a:ea typeface="BiauKai" panose="02010601000101010101" pitchFamily="2" charset="-120"/>
              </a:rPr>
              <a:t>平均誤差</a:t>
            </a:r>
            <a:r>
              <a:rPr lang="zh-TW" altLang="zh-TW" dirty="0">
                <a:latin typeface="BiauKai" panose="02010601000101010101" pitchFamily="2" charset="-120"/>
                <a:ea typeface="BiauKai" panose="02010601000101010101" pitchFamily="2" charset="-120"/>
              </a:rPr>
              <a:t> </a:t>
            </a:r>
            <a:endParaRPr lang="zh-TW" altLang="en-US" dirty="0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48176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專案概述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難點與創新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設計實現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測試結果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/>
              <a:t>總結展望</a:t>
            </a:r>
            <a:endParaRPr lang="en-US" altLang="zh-CN" dirty="0"/>
          </a:p>
        </p:txBody>
      </p:sp>
      <p:sp>
        <p:nvSpPr>
          <p:cNvPr id="4" name="AutoShape 131" descr="globe pic"/>
          <p:cNvSpPr>
            <a:spLocks noChangeArrowheads="1"/>
          </p:cNvSpPr>
          <p:nvPr/>
        </p:nvSpPr>
        <p:spPr bwMode="auto">
          <a:xfrm>
            <a:off x="5638800" y="2990849"/>
            <a:ext cx="2582567" cy="2419351"/>
          </a:xfrm>
          <a:prstGeom prst="roundRect">
            <a:avLst>
              <a:gd name="adj" fmla="val 0"/>
            </a:avLst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algn="ctr">
            <a:solidFill>
              <a:schemeClr val="tx1"/>
            </a:solidFill>
            <a:round/>
            <a:headEnd/>
            <a:tailEnd/>
          </a:ln>
          <a:effectLst>
            <a:outerShdw blurRad="152400" dist="241300" dir="8100000" algn="r" rotWithShape="0">
              <a:prstClr val="black">
                <a:alpha val="28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400" kern="0" dirty="0">
              <a:solidFill>
                <a:sysClr val="windowText" lastClr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431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BiauKai" panose="02010601000101010101" pitchFamily="2" charset="-120"/>
              </a:rPr>
              <a:t>總結展望</a:t>
            </a:r>
            <a:endParaRPr lang="en-US" dirty="0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zh-TW" dirty="0" smtClean="0"/>
              <a:t>本專案</a:t>
            </a:r>
            <a:r>
              <a:rPr lang="zh-TW" altLang="en-US" dirty="0" smtClean="0"/>
              <a:t>成功</a:t>
            </a:r>
            <a:r>
              <a:rPr lang="zh-TW" altLang="zh-TW" dirty="0" smtClean="0"/>
              <a:t>解決</a:t>
            </a:r>
            <a:r>
              <a:rPr lang="zh-TW" altLang="zh-TW" dirty="0"/>
              <a:t>貼身量測裝置造成的</a:t>
            </a:r>
            <a:r>
              <a:rPr lang="zh-TW" altLang="zh-TW" dirty="0" smtClean="0"/>
              <a:t>不適</a:t>
            </a:r>
            <a:r>
              <a:rPr lang="zh-TW" altLang="en-US" dirty="0" smtClean="0"/>
              <a:t>和操作上的繁瑣</a:t>
            </a:r>
            <a:r>
              <a:rPr lang="zh-TW" altLang="zh-TW" dirty="0" smtClean="0"/>
              <a:t>，</a:t>
            </a:r>
            <a:r>
              <a:rPr lang="zh-TW" altLang="zh-TW" dirty="0"/>
              <a:t>將感測元件放置於床墊，使受試者躺著便可以</a:t>
            </a:r>
            <a:r>
              <a:rPr lang="zh-TW" altLang="zh-TW" dirty="0" smtClean="0"/>
              <a:t>進行</a:t>
            </a:r>
            <a:r>
              <a:rPr lang="zh-TW" altLang="en-US" dirty="0" smtClean="0"/>
              <a:t>心率和呼吸率的</a:t>
            </a:r>
            <a:r>
              <a:rPr lang="zh-TW" altLang="zh-TW" dirty="0" smtClean="0"/>
              <a:t>量</a:t>
            </a:r>
            <a:r>
              <a:rPr lang="zh-TW" altLang="zh-TW" dirty="0"/>
              <a:t>測。透過</a:t>
            </a:r>
            <a:r>
              <a:rPr lang="en-US" altLang="zh-TW" dirty="0"/>
              <a:t>ARC emsk </a:t>
            </a:r>
            <a:r>
              <a:rPr lang="zh-TW" altLang="zh-TW" dirty="0"/>
              <a:t>的內核及</a:t>
            </a:r>
            <a:r>
              <a:rPr lang="en-US" altLang="zh-TW" dirty="0"/>
              <a:t>TIMER </a:t>
            </a:r>
            <a:r>
              <a:rPr lang="zh-TW" altLang="zh-TW" dirty="0"/>
              <a:t>達到即時之數位訊號處理與資料傳送，經由判斷波型的演算法及數位濾波器的演算之後，成功讓準確率維持在一定的水平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本專案能有效應用於生醫資訊平台、居家監控系統等，提供睡眠諮詢所需的生理資訊。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071932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8643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en-US" altLang="zh-TW" dirty="0"/>
              <a:t>8</a:t>
            </a:r>
            <a:r>
              <a:rPr lang="zh-CN" altLang="en-US" dirty="0"/>
              <a:t>年</a:t>
            </a:r>
            <a:r>
              <a:rPr lang="en-US" altLang="zh-TW" dirty="0"/>
              <a:t>05</a:t>
            </a:r>
            <a:r>
              <a:rPr lang="zh-CN" altLang="en-US" dirty="0"/>
              <a:t>月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36179" y="2438400"/>
            <a:ext cx="8229600" cy="720306"/>
          </a:xfrm>
        </p:spPr>
        <p:txBody>
          <a:bodyPr/>
          <a:lstStyle/>
          <a:p>
            <a:pPr algn="ctr"/>
            <a:r>
              <a:rPr lang="zh-TW" altLang="zh-TW" dirty="0"/>
              <a:t>具生理訊號感測之智慧床墊設計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張書華、蔡喻至、莊承翰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595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/>
              <a:t>專案概述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/>
              <a:t>難點與創新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/>
              <a:t>設計實現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/>
              <a:t>測試結果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/>
              <a:t>總結展望</a:t>
            </a:r>
            <a:endParaRPr lang="en-US" altLang="zh-CN" dirty="0"/>
          </a:p>
        </p:txBody>
      </p:sp>
      <p:sp>
        <p:nvSpPr>
          <p:cNvPr id="4" name="AutoShape 131" descr="globe pic"/>
          <p:cNvSpPr>
            <a:spLocks noChangeArrowheads="1"/>
          </p:cNvSpPr>
          <p:nvPr/>
        </p:nvSpPr>
        <p:spPr bwMode="auto">
          <a:xfrm>
            <a:off x="5638800" y="2990849"/>
            <a:ext cx="2582567" cy="2419351"/>
          </a:xfrm>
          <a:prstGeom prst="roundRect">
            <a:avLst>
              <a:gd name="adj" fmla="val 0"/>
            </a:avLst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algn="ctr">
            <a:solidFill>
              <a:schemeClr val="tx1"/>
            </a:solidFill>
            <a:round/>
            <a:headEnd/>
            <a:tailEnd/>
          </a:ln>
          <a:effectLst>
            <a:outerShdw blurRad="152400" dist="241300" dir="8100000" algn="r" rotWithShape="0">
              <a:prstClr val="black">
                <a:alpha val="28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400" kern="0" dirty="0">
              <a:solidFill>
                <a:sysClr val="windowText" lastClr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/>
              <a:t>專案概述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難點與創新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設計實現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測試結果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總結展望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AutoShape 131" descr="globe pic"/>
          <p:cNvSpPr>
            <a:spLocks noChangeArrowheads="1"/>
          </p:cNvSpPr>
          <p:nvPr/>
        </p:nvSpPr>
        <p:spPr bwMode="auto">
          <a:xfrm>
            <a:off x="5638800" y="2990849"/>
            <a:ext cx="2582567" cy="2419351"/>
          </a:xfrm>
          <a:prstGeom prst="roundRect">
            <a:avLst>
              <a:gd name="adj" fmla="val 0"/>
            </a:avLst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algn="ctr">
            <a:solidFill>
              <a:schemeClr val="tx1"/>
            </a:solidFill>
            <a:round/>
            <a:headEnd/>
            <a:tailEnd/>
          </a:ln>
          <a:effectLst>
            <a:outerShdw blurRad="152400" dist="241300" dir="8100000" algn="r" rotWithShape="0">
              <a:prstClr val="black">
                <a:alpha val="28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400" kern="0" dirty="0">
              <a:solidFill>
                <a:sysClr val="windowText" lastClr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642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zh-TW" dirty="0"/>
              <a:t>專案概述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>
              <a:latin typeface="BiauKai" panose="02010601000101010101" pitchFamily="2" charset="-120"/>
              <a:ea typeface="BiauKai" panose="02010601000101010101" pitchFamily="2" charset="-120"/>
            </a:endParaRPr>
          </a:p>
          <a:p>
            <a:endParaRPr lang="en-US" altLang="zh-TW" dirty="0">
              <a:latin typeface="BiauKai" panose="02010601000101010101" pitchFamily="2" charset="-120"/>
              <a:ea typeface="BiauKai" panose="02010601000101010101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近幾年來，對於生醫訊號的量測已經不局限於醫院中，隨著穿戴式裝置的普及，量測方式不再</a:t>
            </a:r>
            <a:r>
              <a:rPr lang="zh-TW" altLang="en-US" dirty="0" smtClean="0">
                <a:latin typeface="BiauKai" panose="02010601000101010101" pitchFamily="2" charset="-120"/>
                <a:ea typeface="BiauKai" panose="02010601000101010101" pitchFamily="2" charset="-120"/>
              </a:rPr>
              <a:t>需要沉重</a:t>
            </a:r>
            <a:r>
              <a:rPr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的設備或繁雜的操作，但是關於睡眠時的量測，穿戴式裝置還是有明顯不舒服的感受。為改善此不便，本作品只需放置於床墊中，運用壓電感測、壓力感測與演算法的分析，可實行不用直接接觸皮膚，並對心率、呼吸及體動進行即時監測，進而分析睡眠狀態。</a:t>
            </a:r>
            <a:endParaRPr lang="zh-TW" altLang="zh-TW" dirty="0">
              <a:latin typeface="BiauKai" panose="02010601000101010101" pitchFamily="2" charset="-120"/>
              <a:ea typeface="BiauKai" panose="02010601000101010101" pitchFamily="2" charset="-120"/>
            </a:endParaRPr>
          </a:p>
          <a:p>
            <a:endParaRPr lang="en-US" dirty="0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64521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專案概述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/>
              <a:t>難點與創新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設計實現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測試結果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總結展望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AutoShape 131" descr="globe pic"/>
          <p:cNvSpPr>
            <a:spLocks noChangeArrowheads="1"/>
          </p:cNvSpPr>
          <p:nvPr/>
        </p:nvSpPr>
        <p:spPr bwMode="auto">
          <a:xfrm>
            <a:off x="5638800" y="2990849"/>
            <a:ext cx="2582567" cy="2419351"/>
          </a:xfrm>
          <a:prstGeom prst="roundRect">
            <a:avLst>
              <a:gd name="adj" fmla="val 0"/>
            </a:avLst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algn="ctr">
            <a:solidFill>
              <a:schemeClr val="tx1"/>
            </a:solidFill>
            <a:round/>
            <a:headEnd/>
            <a:tailEnd/>
          </a:ln>
          <a:effectLst>
            <a:outerShdw blurRad="152400" dist="241300" dir="8100000" algn="r" rotWithShape="0">
              <a:prstClr val="black">
                <a:alpha val="28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400" kern="0" dirty="0">
              <a:solidFill>
                <a:sysClr val="windowText" lastClr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613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zh-TW" dirty="0"/>
              <a:t>難點與創新 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4F69326A-DBFE-D740-A429-22DEB0EFB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/>
          <a:lstStyle/>
          <a:p>
            <a:r>
              <a:rPr lang="zh-TW" altLang="en-US" dirty="0" smtClean="0">
                <a:latin typeface="BiauKai" panose="02010601000101010101" pitchFamily="2" charset="-120"/>
                <a:ea typeface="BiauKai" panose="02010601000101010101" pitchFamily="2" charset="-120"/>
              </a:rPr>
              <a:t>難點分析</a:t>
            </a:r>
            <a:endParaRPr lang="en-US" altLang="zh-TW" dirty="0" smtClean="0">
              <a:latin typeface="BiauKai" panose="02010601000101010101" pitchFamily="2" charset="-120"/>
              <a:ea typeface="BiauKai" panose="02010601000101010101" pitchFamily="2" charset="-120"/>
            </a:endParaRPr>
          </a:p>
          <a:p>
            <a:pPr lvl="1"/>
            <a:r>
              <a:rPr lang="zh-TW" altLang="en-US" dirty="0" smtClean="0">
                <a:latin typeface="BiauKai" panose="02010601000101010101" pitchFamily="2" charset="-120"/>
                <a:ea typeface="BiauKai" panose="02010601000101010101" pitchFamily="2" charset="-120"/>
              </a:rPr>
              <a:t>隔離材質挑選。</a:t>
            </a:r>
          </a:p>
          <a:p>
            <a:pPr lvl="1"/>
            <a:r>
              <a:rPr lang="zh-TW" altLang="en-US" dirty="0" smtClean="0">
                <a:latin typeface="BiauKai" panose="02010601000101010101" pitchFamily="2" charset="-120"/>
                <a:ea typeface="BiauKai" panose="02010601000101010101" pitchFamily="2" charset="-120"/>
              </a:rPr>
              <a:t>分析</a:t>
            </a:r>
            <a:r>
              <a:rPr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壓電與壓力感測器、並將其濾出正確的生理訊號。</a:t>
            </a:r>
          </a:p>
          <a:p>
            <a:pPr lvl="1"/>
            <a:r>
              <a:rPr lang="zh-TW" altLang="en-US" dirty="0" smtClean="0">
                <a:latin typeface="BiauKai" panose="02010601000101010101" pitchFamily="2" charset="-120"/>
                <a:ea typeface="BiauKai" panose="02010601000101010101" pitchFamily="2" charset="-120"/>
              </a:rPr>
              <a:t>心</a:t>
            </a:r>
            <a:r>
              <a:rPr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率判斷，呼吸判斷，睡眠狀態判定。</a:t>
            </a:r>
          </a:p>
          <a:p>
            <a:pPr marL="0" indent="0">
              <a:buNone/>
            </a:pPr>
            <a:endParaRPr lang="zh-TW" altLang="en-US" dirty="0">
              <a:latin typeface="BiauKai" panose="02010601000101010101" pitchFamily="2" charset="-120"/>
              <a:ea typeface="BiauKai" panose="02010601000101010101" pitchFamily="2" charset="-120"/>
            </a:endParaRPr>
          </a:p>
          <a:p>
            <a:endParaRPr lang="zh-TW" altLang="en-US" dirty="0">
              <a:latin typeface="BiauKai" panose="02010601000101010101" pitchFamily="2" charset="-120"/>
              <a:ea typeface="BiauKai" panose="02010601000101010101" pitchFamily="2" charset="-120"/>
            </a:endParaRPr>
          </a:p>
          <a:p>
            <a:endParaRPr lang="zh-TW" altLang="en-US" dirty="0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6DEEE786-DBA6-B84A-AA23-AC91C2870B7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030071"/>
            <a:ext cx="4359910" cy="341757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5402B71C-DCF2-5B4F-85F7-C318FC6C0BD3}"/>
              </a:ext>
            </a:extLst>
          </p:cNvPr>
          <p:cNvSpPr txBox="1"/>
          <p:nvPr/>
        </p:nvSpPr>
        <p:spPr>
          <a:xfrm>
            <a:off x="5426710" y="455419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原始訊號</a:t>
            </a:r>
          </a:p>
        </p:txBody>
      </p:sp>
    </p:spTree>
    <p:extLst>
      <p:ext uri="{BB962C8B-B14F-4D97-AF65-F5344CB8AC3E}">
        <p14:creationId xmlns:p14="http://schemas.microsoft.com/office/powerpoint/2010/main" val="2497092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zh-TW" dirty="0"/>
              <a:t>難點與創新 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4F69326A-DBFE-D740-A429-22DEB0EFB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創新性分析</a:t>
            </a:r>
          </a:p>
          <a:p>
            <a:pPr lvl="1">
              <a:lnSpc>
                <a:spcPct val="150000"/>
              </a:lnSpc>
            </a:pPr>
            <a:r>
              <a:rPr lang="zh-TW" altLang="en-US" dirty="0" smtClean="0">
                <a:latin typeface="BiauKai" panose="02010601000101010101" pitchFamily="2" charset="-120"/>
                <a:ea typeface="BiauKai" panose="02010601000101010101" pitchFamily="2" charset="-120"/>
              </a:rPr>
              <a:t>有</a:t>
            </a:r>
            <a:r>
              <a:rPr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別於普通量測訊號需直接接觸皮膚，本作品能在不接觸皮膚</a:t>
            </a:r>
            <a:r>
              <a:rPr lang="zh-TW" altLang="en-US" dirty="0" smtClean="0">
                <a:latin typeface="BiauKai" panose="02010601000101010101" pitchFamily="2" charset="-120"/>
                <a:ea typeface="BiauKai" panose="02010601000101010101" pitchFamily="2" charset="-120"/>
              </a:rPr>
              <a:t>為前提</a:t>
            </a:r>
            <a:r>
              <a:rPr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，直接量測呼吸訊號，並從中提取出脈搏訊號。</a:t>
            </a:r>
          </a:p>
          <a:p>
            <a:pPr lvl="1">
              <a:lnSpc>
                <a:spcPct val="150000"/>
              </a:lnSpc>
            </a:pPr>
            <a:r>
              <a:rPr lang="zh-TW" altLang="en-US" dirty="0" smtClean="0">
                <a:latin typeface="BiauKai" panose="02010601000101010101" pitchFamily="2" charset="-120"/>
                <a:ea typeface="BiauKai" panose="02010601000101010101" pitchFamily="2" charset="-120"/>
              </a:rPr>
              <a:t>軟體</a:t>
            </a:r>
            <a:r>
              <a:rPr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結合演算法，可計算出呼吸頻率及心率。</a:t>
            </a:r>
          </a:p>
          <a:p>
            <a:endParaRPr lang="zh-TW" altLang="en-US" dirty="0">
              <a:latin typeface="BiauKai" panose="02010601000101010101" pitchFamily="2" charset="-120"/>
              <a:ea typeface="BiauKai" panose="02010601000101010101" pitchFamily="2" charset="-120"/>
            </a:endParaRPr>
          </a:p>
          <a:p>
            <a:endParaRPr lang="zh-TW" altLang="en-US" dirty="0">
              <a:latin typeface="BiauKai" panose="02010601000101010101" pitchFamily="2" charset="-120"/>
              <a:ea typeface="BiauKai" panose="02010601000101010101" pitchFamily="2" charset="-120"/>
            </a:endParaRPr>
          </a:p>
          <a:p>
            <a:endParaRPr lang="zh-TW" altLang="en-US" dirty="0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0434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專案概述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難點與創新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/>
              <a:t>設計實現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測試結果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總結展望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AutoShape 131" descr="globe pic"/>
          <p:cNvSpPr>
            <a:spLocks noChangeArrowheads="1"/>
          </p:cNvSpPr>
          <p:nvPr/>
        </p:nvSpPr>
        <p:spPr bwMode="auto">
          <a:xfrm>
            <a:off x="5638800" y="2990849"/>
            <a:ext cx="2582567" cy="2419351"/>
          </a:xfrm>
          <a:prstGeom prst="roundRect">
            <a:avLst>
              <a:gd name="adj" fmla="val 0"/>
            </a:avLst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algn="ctr">
            <a:solidFill>
              <a:schemeClr val="tx1"/>
            </a:solidFill>
            <a:round/>
            <a:headEnd/>
            <a:tailEnd/>
          </a:ln>
          <a:effectLst>
            <a:outerShdw blurRad="152400" dist="241300" dir="8100000" algn="r" rotWithShape="0">
              <a:prstClr val="black">
                <a:alpha val="28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400" kern="0" dirty="0">
              <a:solidFill>
                <a:sysClr val="windowText" lastClr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589543"/>
      </p:ext>
    </p:extLst>
  </p:cSld>
  <p:clrMapOvr>
    <a:masterClrMapping/>
  </p:clrMapOvr>
</p:sld>
</file>

<file path=ppt/theme/theme1.xml><?xml version="1.0" encoding="utf-8"?>
<a:theme xmlns:a="http://schemas.openxmlformats.org/drawingml/2006/main" name="1_Synopsys Default Template">
  <a:themeElements>
    <a:clrScheme name="Synopsys Default Color Palette (Vibrant)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F2683"/>
      </a:accent1>
      <a:accent2>
        <a:srgbClr val="F69008"/>
      </a:accent2>
      <a:accent3>
        <a:srgbClr val="46AA42"/>
      </a:accent3>
      <a:accent4>
        <a:srgbClr val="C41300"/>
      </a:accent4>
      <a:accent5>
        <a:srgbClr val="BCBCBC"/>
      </a:accent5>
      <a:accent6>
        <a:srgbClr val="0072AC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1_Synopsys Default Template" id="{369E2388-E056-45F9-A8B4-F865C10E3381}" vid="{125CD06B-9612-4521-8234-3C6487C9B0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5946</TotalTime>
  <Words>613</Words>
  <Application>Microsoft Office PowerPoint</Application>
  <PresentationFormat>如螢幕大小 (4:3)</PresentationFormat>
  <Paragraphs>93</Paragraphs>
  <Slides>18</Slides>
  <Notes>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1_Synopsys Default Template</vt:lpstr>
      <vt:lpstr>PowerPoint 簡報</vt:lpstr>
      <vt:lpstr>具生理訊號感測之智慧床墊設計 </vt:lpstr>
      <vt:lpstr>Agenda</vt:lpstr>
      <vt:lpstr>Agenda</vt:lpstr>
      <vt:lpstr>專案概述 </vt:lpstr>
      <vt:lpstr>Agenda</vt:lpstr>
      <vt:lpstr>難點與創新 </vt:lpstr>
      <vt:lpstr>難點與創新 </vt:lpstr>
      <vt:lpstr>Agenda</vt:lpstr>
      <vt:lpstr>設計實現-硬體實現</vt:lpstr>
      <vt:lpstr>設計實現-硬體實現</vt:lpstr>
      <vt:lpstr>設計實現-軟體實現</vt:lpstr>
      <vt:lpstr>Agenda</vt:lpstr>
      <vt:lpstr>測試結果</vt:lpstr>
      <vt:lpstr>測試結果</vt:lpstr>
      <vt:lpstr>Agenda</vt:lpstr>
      <vt:lpstr>總結展望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Tu</dc:creator>
  <cp:lastModifiedBy>Lenovo</cp:lastModifiedBy>
  <cp:revision>246</cp:revision>
  <cp:lastPrinted>2018-05-23T17:40:34Z</cp:lastPrinted>
  <dcterms:created xsi:type="dcterms:W3CDTF">2006-08-16T00:00:00Z</dcterms:created>
  <dcterms:modified xsi:type="dcterms:W3CDTF">2018-05-29T05:55:25Z</dcterms:modified>
</cp:coreProperties>
</file>