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9" r:id="rId3"/>
    <p:sldId id="257" r:id="rId4"/>
    <p:sldId id="260" r:id="rId5"/>
    <p:sldId id="280" r:id="rId6"/>
    <p:sldId id="285" r:id="rId7"/>
    <p:sldId id="279" r:id="rId8"/>
    <p:sldId id="281" r:id="rId9"/>
    <p:sldId id="282" r:id="rId10"/>
    <p:sldId id="283" r:id="rId11"/>
    <p:sldId id="284" r:id="rId12"/>
    <p:sldId id="286" r:id="rId13"/>
    <p:sldId id="288" r:id="rId14"/>
    <p:sldId id="287" r:id="rId15"/>
    <p:sldId id="289" r:id="rId16"/>
    <p:sldId id="290" r:id="rId17"/>
    <p:sldId id="291" r:id="rId18"/>
    <p:sldId id="292" r:id="rId19"/>
    <p:sldId id="293" r:id="rId20"/>
    <p:sldId id="29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00"/>
    <p:restoredTop sz="94066"/>
  </p:normalViewPr>
  <p:slideViewPr>
    <p:cSldViewPr snapToGrid="0" snapToObjects="1">
      <p:cViewPr>
        <p:scale>
          <a:sx n="134" d="100"/>
          <a:sy n="134" d="100"/>
        </p:scale>
        <p:origin x="-600" y="-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652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339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SVG by </a:t>
            </a:r>
            <a:r>
              <a:rPr lang="en-US" dirty="0" err="1" smtClean="0"/>
              <a:t>Mysid</a:t>
            </a:r>
            <a:r>
              <a:rPr lang="en-US" dirty="0" smtClean="0"/>
              <a:t>, original by SEER Development Team [1] - </a:t>
            </a:r>
            <a:r>
              <a:rPr lang="en-US" dirty="0" err="1" smtClean="0"/>
              <a:t>Vectorized</a:t>
            </a:r>
            <a:r>
              <a:rPr lang="en-US" dirty="0" smtClean="0"/>
              <a:t> in </a:t>
            </a:r>
            <a:r>
              <a:rPr lang="en-US" dirty="0" err="1" smtClean="0"/>
              <a:t>Inkscape</a:t>
            </a:r>
            <a:r>
              <a:rPr lang="en-US" dirty="0" smtClean="0"/>
              <a:t> by </a:t>
            </a:r>
            <a:r>
              <a:rPr lang="en-US" dirty="0" err="1" smtClean="0"/>
              <a:t>Mysid</a:t>
            </a:r>
            <a:r>
              <a:rPr lang="en-US" dirty="0" smtClean="0"/>
              <a:t>, based on work by SEER Development Team, Public Domain, https://</a:t>
            </a:r>
            <a:r>
              <a:rPr lang="en-US" dirty="0" err="1" smtClean="0"/>
              <a:t>commons.wikimedia.org</a:t>
            </a:r>
            <a:r>
              <a:rPr lang="en-US" dirty="0" smtClean="0"/>
              <a:t>/w/</a:t>
            </a:r>
            <a:r>
              <a:rPr lang="en-US" dirty="0" err="1" smtClean="0"/>
              <a:t>index.php?curid</a:t>
            </a:r>
            <a:r>
              <a:rPr lang="en-US" dirty="0" smtClean="0"/>
              <a:t>=10485059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20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339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cs typeface="ＭＳ Ｐゴシック" charset="0"/>
              </a:rPr>
              <a:t>Median incomes: DC $52K, MD $70K, VA $62K</a:t>
            </a:r>
          </a:p>
          <a:p>
            <a:r>
              <a:rPr lang="en-US">
                <a:cs typeface="ＭＳ Ｐゴシック" charset="0"/>
              </a:rPr>
              <a:t>Race/Ethnicity: </a:t>
            </a:r>
          </a:p>
          <a:p>
            <a:r>
              <a:rPr lang="en-US">
                <a:cs typeface="ＭＳ Ｐゴシック" charset="0"/>
              </a:rPr>
              <a:t>     DC: 51% African-American, 40% Caucasian, 10% Hispanic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cs typeface="ＭＳ Ｐゴシック" charset="0"/>
              </a:rPr>
              <a:t>     VA:  20% African-American, 71% Caucasian, 9% Hispanic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cs typeface="ＭＳ Ｐゴシック" charset="0"/>
              </a:rPr>
              <a:t>     MD: 30% African-American, 61% Caucasian, 9% Hispanic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cs typeface="ＭＳ Ｐゴシック" charset="0"/>
                <a:sym typeface="Symbo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sym typeface="Symbo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sym typeface="Symbo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sym typeface="Symbo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sym typeface="Symbo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sym typeface="Symbo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sym typeface="Symbo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sym typeface="Symbo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sym typeface="Symbol" charset="0"/>
              </a:defRPr>
            </a:lvl9pPr>
          </a:lstStyle>
          <a:p>
            <a:pPr eaLnBrk="1" hangingPunct="1"/>
            <a:fld id="{E5C8624D-8AE0-C843-B047-B2E15D72C468}" type="slidenum">
              <a:rPr lang="en-US" sz="1200">
                <a:solidFill>
                  <a:schemeClr val="tx1"/>
                </a:solidFill>
                <a:latin typeface="Verdana" charset="0"/>
              </a:rPr>
              <a:pPr eaLnBrk="1" hangingPunct="1"/>
              <a:t>18</a:t>
            </a:fld>
            <a:endParaRPr lang="en-US" sz="1200">
              <a:solidFill>
                <a:schemeClr val="tx1"/>
              </a:solidFill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Sebastian023, CC BY-SA 3.0, https://</a:t>
            </a:r>
            <a:r>
              <a:rPr lang="en-US" dirty="0" err="1" smtClean="0"/>
              <a:t>commons.wikimedia.org</a:t>
            </a:r>
            <a:r>
              <a:rPr lang="en-US" dirty="0" smtClean="0"/>
              <a:t>/w/</a:t>
            </a:r>
            <a:r>
              <a:rPr lang="en-US" dirty="0" err="1" smtClean="0"/>
              <a:t>index.php?curid</a:t>
            </a:r>
            <a:r>
              <a:rPr lang="en-US" dirty="0" smtClean="0"/>
              <a:t>=21020857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3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OpenStax</a:t>
            </a:r>
            <a:r>
              <a:rPr lang="en-US" dirty="0" smtClean="0"/>
              <a:t> College - Anatomy &amp; Physiology, </a:t>
            </a:r>
            <a:r>
              <a:rPr lang="en-US" dirty="0" err="1" smtClean="0"/>
              <a:t>Connexions</a:t>
            </a:r>
            <a:r>
              <a:rPr lang="en-US" dirty="0" smtClean="0"/>
              <a:t> Web site. http://</a:t>
            </a:r>
            <a:r>
              <a:rPr lang="en-US" dirty="0" err="1" smtClean="0"/>
              <a:t>cnx.org</a:t>
            </a:r>
            <a:r>
              <a:rPr lang="en-US" dirty="0" smtClean="0"/>
              <a:t>/content/col11496/1.6/, Jun 19, 2013., CC BY 3.0, https://</a:t>
            </a:r>
            <a:r>
              <a:rPr lang="en-US" dirty="0" err="1" smtClean="0"/>
              <a:t>commons.wikimedia.org</a:t>
            </a:r>
            <a:r>
              <a:rPr lang="en-US" dirty="0" smtClean="0"/>
              <a:t>/w/</a:t>
            </a:r>
            <a:r>
              <a:rPr lang="en-US" dirty="0" err="1" smtClean="0"/>
              <a:t>index.php?curid</a:t>
            </a:r>
            <a:r>
              <a:rPr lang="en-US" dirty="0" smtClean="0"/>
              <a:t>=30148008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56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www.mayfieldclinic.com</a:t>
            </a:r>
            <a:r>
              <a:rPr lang="en-US" dirty="0" smtClean="0"/>
              <a:t>/PE-</a:t>
            </a:r>
            <a:r>
              <a:rPr lang="en-US" dirty="0" err="1" smtClean="0"/>
              <a:t>AnatBrain.htm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8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www.mayfieldclinic.com</a:t>
            </a:r>
            <a:r>
              <a:rPr lang="en-US" dirty="0" smtClean="0"/>
              <a:t>/PE-</a:t>
            </a:r>
            <a:r>
              <a:rPr lang="en-US" smtClean="0"/>
              <a:t>AnatBrain.htm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82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www.mayfieldclinic.com</a:t>
            </a:r>
            <a:r>
              <a:rPr lang="en-US" dirty="0" smtClean="0"/>
              <a:t>/PE-</a:t>
            </a:r>
            <a:r>
              <a:rPr lang="en-US" smtClean="0"/>
              <a:t>AnatBrain.htm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82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www.mayfieldclinic.com</a:t>
            </a:r>
            <a:r>
              <a:rPr lang="en-US" dirty="0" smtClean="0"/>
              <a:t>/PE-</a:t>
            </a:r>
            <a:r>
              <a:rPr lang="en-US" smtClean="0"/>
              <a:t>AnatBrain.htm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82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www.mayfieldclinic.com</a:t>
            </a:r>
            <a:r>
              <a:rPr lang="en-US" dirty="0" smtClean="0"/>
              <a:t>/PE-</a:t>
            </a:r>
            <a:r>
              <a:rPr lang="en-US" smtClean="0"/>
              <a:t>AnatBrain.htm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82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www.inner</a:t>
            </a:r>
            <a:r>
              <a:rPr lang="en-US" dirty="0" smtClean="0"/>
              <a:t>-light-</a:t>
            </a:r>
            <a:r>
              <a:rPr lang="en-US" dirty="0" err="1" smtClean="0"/>
              <a:t>in.com</a:t>
            </a:r>
            <a:r>
              <a:rPr lang="en-US" dirty="0" smtClean="0"/>
              <a:t>/2015/01/how-to-increase-gray-matters-in-the-brain/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8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4683919"/>
            <a:ext cx="19812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D3C03-5B0E-7D42-9B92-4D680D96C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4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314450"/>
            <a:ext cx="3924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314450"/>
            <a:ext cx="3924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4683919"/>
            <a:ext cx="19812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F1E1A-4863-6049-8A8C-733D113F99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3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39BD0D6-C16A-1F47-AC11-82021BDB9581}" type="datetime1">
              <a:rPr lang="en-US" altLang="x-none"/>
              <a:pPr/>
              <a:t>6/25/17</a:t>
            </a:fld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6885C2-589E-A247-ACA0-D6D26265DB0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73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66946" y="515975"/>
            <a:ext cx="9010108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Introduction to Brain Anatomy</a:t>
            </a:r>
            <a:endParaRPr lang="en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27 June 2016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" name="Straight Connector 3"/>
          <p:cNvCxnSpPr/>
          <p:nvPr/>
        </p:nvCxnSpPr>
        <p:spPr>
          <a:xfrm>
            <a:off x="311700" y="2767764"/>
            <a:ext cx="8648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Occipital Lobe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25" y="1077377"/>
            <a:ext cx="4057956" cy="40092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49909" y="1317267"/>
            <a:ext cx="3382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Interprets vision (color, light, movement)</a:t>
            </a:r>
          </a:p>
        </p:txBody>
      </p:sp>
    </p:spTree>
    <p:extLst>
      <p:ext uri="{BB962C8B-B14F-4D97-AF65-F5344CB8AC3E}">
        <p14:creationId xmlns:p14="http://schemas.microsoft.com/office/powerpoint/2010/main" val="402693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Cerebellum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25" y="1077377"/>
            <a:ext cx="4057956" cy="40092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49909" y="1317267"/>
            <a:ext cx="3382391" cy="3170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Old School: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Only involved in motor related activities such coordination, timing, and learning</a:t>
            </a:r>
          </a:p>
          <a:p>
            <a:pPr marL="285750" indent="-285750">
              <a:buFont typeface="Arial"/>
              <a:buChar char="•"/>
            </a:pPr>
            <a:r>
              <a:rPr lang="en-US" sz="1600" i="1" dirty="0" smtClean="0"/>
              <a:t>Wikipedia entry still focuses on this aspect!</a:t>
            </a:r>
          </a:p>
          <a:p>
            <a:endParaRPr lang="en-US" sz="1600" dirty="0"/>
          </a:p>
          <a:p>
            <a:r>
              <a:rPr lang="en-US" sz="2000" b="1" dirty="0" smtClean="0"/>
              <a:t>Current:</a:t>
            </a:r>
            <a:endParaRPr lang="en-US" sz="2000" b="1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Involved in everything including cognition, emotion processing, </a:t>
            </a:r>
            <a:r>
              <a:rPr lang="en-US" sz="1600" dirty="0" err="1" smtClean="0"/>
              <a:t>etc</a:t>
            </a:r>
            <a:r>
              <a:rPr lang="en-US" sz="1600" dirty="0" smtClean="0"/>
              <a:t>!!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6934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Matter, White Matter, CSF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9909" y="976095"/>
            <a:ext cx="33823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Gray Matter: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Mostly cortical mantel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Subcortical nuclei also considered gray matter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Consists of neurons, glia, synapses, </a:t>
            </a:r>
            <a:r>
              <a:rPr lang="en-US" sz="1600" dirty="0" err="1" smtClean="0"/>
              <a:t>etc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2000" b="1" dirty="0" smtClean="0"/>
              <a:t>White Matter:</a:t>
            </a:r>
            <a:endParaRPr lang="en-US" sz="2000" b="1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Axons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Connections between neurons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“Wiring” of the brain</a:t>
            </a:r>
          </a:p>
          <a:p>
            <a:endParaRPr lang="en-US" sz="1200" dirty="0"/>
          </a:p>
          <a:p>
            <a:r>
              <a:rPr lang="en-US" sz="2000" b="1" dirty="0"/>
              <a:t>CSF (Cerebrospinal fluid)</a:t>
            </a:r>
            <a:r>
              <a:rPr lang="en-US" sz="2000" b="1" dirty="0" smtClean="0"/>
              <a:t>:</a:t>
            </a:r>
            <a:endParaRPr lang="en-US" sz="2000" b="1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Cushions brain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Immunology protection 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6" y="1635732"/>
            <a:ext cx="5115603" cy="277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0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Meninges</a:t>
            </a:r>
            <a:endParaRPr lang="en-US" dirty="0"/>
          </a:p>
        </p:txBody>
      </p:sp>
      <p:pic>
        <p:nvPicPr>
          <p:cNvPr id="3" name="Picture 2" descr="Screen Shot 2017-06-25 at 11.37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0" y="1175115"/>
            <a:ext cx="5825217" cy="38072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76837" y="1231974"/>
            <a:ext cx="28554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Three membranes: </a:t>
            </a:r>
            <a:r>
              <a:rPr lang="en-US" sz="1600" dirty="0" err="1"/>
              <a:t>dura</a:t>
            </a:r>
            <a:r>
              <a:rPr lang="en-US" sz="1600" dirty="0"/>
              <a:t> mater, the arachnoid mater, and the </a:t>
            </a:r>
            <a:r>
              <a:rPr lang="en-US" sz="1600" dirty="0" err="1"/>
              <a:t>pia</a:t>
            </a:r>
            <a:r>
              <a:rPr lang="en-US" sz="1600" dirty="0"/>
              <a:t> </a:t>
            </a:r>
            <a:r>
              <a:rPr lang="en-US" sz="1600" dirty="0" smtClean="0"/>
              <a:t>mater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Envelops </a:t>
            </a:r>
            <a:r>
              <a:rPr lang="en-US" sz="1600" dirty="0"/>
              <a:t>the brain and spinal </a:t>
            </a:r>
            <a:r>
              <a:rPr lang="en-US" sz="1600" dirty="0" smtClean="0"/>
              <a:t>cord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Cerebrospinal </a:t>
            </a:r>
            <a:r>
              <a:rPr lang="en-US" sz="1600" dirty="0"/>
              <a:t>fluid </a:t>
            </a:r>
            <a:r>
              <a:rPr lang="en-US" sz="1600" dirty="0" smtClean="0"/>
              <a:t>located </a:t>
            </a:r>
            <a:r>
              <a:rPr lang="en-US" sz="1600" dirty="0"/>
              <a:t>in </a:t>
            </a:r>
            <a:r>
              <a:rPr lang="en-US" sz="1600" dirty="0" smtClean="0"/>
              <a:t>space </a:t>
            </a:r>
            <a:r>
              <a:rPr lang="en-US" sz="1600" dirty="0"/>
              <a:t>between </a:t>
            </a:r>
            <a:r>
              <a:rPr lang="en-US" sz="1600" dirty="0" smtClean="0"/>
              <a:t>arachnoid </a:t>
            </a:r>
            <a:r>
              <a:rPr lang="en-US" sz="1600" dirty="0"/>
              <a:t>mater and </a:t>
            </a:r>
            <a:r>
              <a:rPr lang="en-US" sz="1600" dirty="0" err="1" smtClean="0"/>
              <a:t>pia</a:t>
            </a:r>
            <a:r>
              <a:rPr lang="en-US" sz="1600" dirty="0" smtClean="0"/>
              <a:t> mater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Primary </a:t>
            </a:r>
            <a:r>
              <a:rPr lang="en-US" sz="1600" dirty="0"/>
              <a:t>function of the meninges is to protect the central nervous </a:t>
            </a:r>
            <a:r>
              <a:rPr lang="en-US" sz="1600" dirty="0" smtClean="0"/>
              <a:t>system</a:t>
            </a:r>
          </a:p>
          <a:p>
            <a:pPr marL="285750" indent="-285750">
              <a:buFont typeface="Arial"/>
              <a:buChar char="•"/>
            </a:pPr>
            <a:r>
              <a:rPr lang="en-US" sz="1600" b="1" i="1" dirty="0" err="1" smtClean="0"/>
              <a:t>Pia</a:t>
            </a:r>
            <a:r>
              <a:rPr lang="en-US" sz="1600" b="1" i="1" dirty="0" smtClean="0"/>
              <a:t> mater located right on top of Gray Matter!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81672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Cortical Thickness – Our Goal This Summer!!</a:t>
            </a:r>
            <a:endParaRPr lang="en-US" dirty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88686" y="1153011"/>
            <a:ext cx="4209427" cy="3688273"/>
            <a:chOff x="336" y="576"/>
            <a:chExt cx="2849" cy="3497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336" y="576"/>
              <a:ext cx="2849" cy="3497"/>
              <a:chOff x="336" y="576"/>
              <a:chExt cx="2849" cy="3497"/>
            </a:xfrm>
          </p:grpSpPr>
          <p:pic>
            <p:nvPicPr>
              <p:cNvPr id="17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" y="576"/>
                <a:ext cx="2849" cy="34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 flipH="1" flipV="1">
                <a:off x="1342" y="1822"/>
                <a:ext cx="242" cy="98"/>
              </a:xfrm>
              <a:prstGeom prst="line">
                <a:avLst/>
              </a:prstGeom>
              <a:noFill/>
              <a:ln w="38160" cap="sq">
                <a:solidFill>
                  <a:srgbClr val="00FF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19" name="Line 7"/>
              <p:cNvSpPr>
                <a:spLocks noChangeShapeType="1"/>
              </p:cNvSpPr>
              <p:nvPr/>
            </p:nvSpPr>
            <p:spPr bwMode="auto">
              <a:xfrm flipH="1" flipV="1">
                <a:off x="1630" y="1198"/>
                <a:ext cx="146" cy="290"/>
              </a:xfrm>
              <a:prstGeom prst="line">
                <a:avLst/>
              </a:prstGeom>
              <a:noFill/>
              <a:ln w="38160" cap="sq">
                <a:solidFill>
                  <a:srgbClr val="00FF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 flipH="1" flipV="1">
                <a:off x="1438" y="1534"/>
                <a:ext cx="242" cy="98"/>
              </a:xfrm>
              <a:prstGeom prst="line">
                <a:avLst/>
              </a:prstGeom>
              <a:noFill/>
              <a:ln w="38160" cap="sq">
                <a:solidFill>
                  <a:srgbClr val="00FF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 flipH="1" flipV="1">
                <a:off x="1390" y="1678"/>
                <a:ext cx="242" cy="98"/>
              </a:xfrm>
              <a:prstGeom prst="line">
                <a:avLst/>
              </a:prstGeom>
              <a:noFill/>
              <a:ln w="38160" cap="sq">
                <a:solidFill>
                  <a:srgbClr val="00FF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 flipH="1" flipV="1">
                <a:off x="1870" y="1102"/>
                <a:ext cx="3" cy="338"/>
              </a:xfrm>
              <a:prstGeom prst="line">
                <a:avLst/>
              </a:prstGeom>
              <a:noFill/>
              <a:ln w="38160" cap="sq">
                <a:solidFill>
                  <a:srgbClr val="00FF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 flipV="1">
                <a:off x="2016" y="1150"/>
                <a:ext cx="238" cy="338"/>
              </a:xfrm>
              <a:prstGeom prst="line">
                <a:avLst/>
              </a:prstGeom>
              <a:noFill/>
              <a:ln w="38160" cap="sq">
                <a:solidFill>
                  <a:srgbClr val="00FF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 flipV="1">
                <a:off x="2016" y="1678"/>
                <a:ext cx="430" cy="3"/>
              </a:xfrm>
              <a:prstGeom prst="line">
                <a:avLst/>
              </a:prstGeom>
              <a:noFill/>
              <a:ln w="38160" cap="sq">
                <a:solidFill>
                  <a:srgbClr val="00FF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5" name="Line 13"/>
              <p:cNvSpPr>
                <a:spLocks noChangeShapeType="1"/>
              </p:cNvSpPr>
              <p:nvPr/>
            </p:nvSpPr>
            <p:spPr bwMode="auto">
              <a:xfrm>
                <a:off x="1968" y="1824"/>
                <a:ext cx="334" cy="142"/>
              </a:xfrm>
              <a:prstGeom prst="line">
                <a:avLst/>
              </a:prstGeom>
              <a:noFill/>
              <a:ln w="38160" cap="sq">
                <a:solidFill>
                  <a:srgbClr val="00FF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6" name="Line 14"/>
              <p:cNvSpPr>
                <a:spLocks noChangeShapeType="1"/>
              </p:cNvSpPr>
              <p:nvPr/>
            </p:nvSpPr>
            <p:spPr bwMode="auto">
              <a:xfrm>
                <a:off x="1920" y="2112"/>
                <a:ext cx="334" cy="46"/>
              </a:xfrm>
              <a:prstGeom prst="line">
                <a:avLst/>
              </a:prstGeom>
              <a:noFill/>
              <a:ln w="38160" cap="sq">
                <a:solidFill>
                  <a:srgbClr val="00FF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7" name="Line 15"/>
              <p:cNvSpPr>
                <a:spLocks noChangeShapeType="1"/>
              </p:cNvSpPr>
              <p:nvPr/>
            </p:nvSpPr>
            <p:spPr bwMode="auto">
              <a:xfrm flipV="1">
                <a:off x="2016" y="1438"/>
                <a:ext cx="430" cy="146"/>
              </a:xfrm>
              <a:prstGeom prst="line">
                <a:avLst/>
              </a:prstGeom>
              <a:noFill/>
              <a:ln w="38160" cap="sq">
                <a:solidFill>
                  <a:srgbClr val="00FF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</p:grpSp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2112" y="624"/>
              <a:ext cx="9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30510" bIns="0">
              <a:spAutoFit/>
            </a:bodyPr>
            <a:lstStyle>
              <a:lvl1pPr marL="39688">
                <a:tabLst>
                  <a:tab pos="39688" algn="l"/>
                  <a:tab pos="496888" algn="l"/>
                  <a:tab pos="954088" algn="l"/>
                  <a:tab pos="1411288" algn="l"/>
                  <a:tab pos="1868488" algn="l"/>
                  <a:tab pos="2325688" algn="l"/>
                  <a:tab pos="2782888" algn="l"/>
                  <a:tab pos="3240088" algn="l"/>
                  <a:tab pos="3697288" algn="l"/>
                  <a:tab pos="4154488" algn="l"/>
                  <a:tab pos="4611688" algn="l"/>
                  <a:tab pos="5068888" algn="l"/>
                  <a:tab pos="5526088" algn="l"/>
                  <a:tab pos="5983288" algn="l"/>
                  <a:tab pos="6440488" algn="l"/>
                  <a:tab pos="6897688" algn="l"/>
                  <a:tab pos="7354888" algn="l"/>
                  <a:tab pos="7812088" algn="l"/>
                  <a:tab pos="8269288" algn="l"/>
                  <a:tab pos="8726488" algn="l"/>
                  <a:tab pos="9183688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-128"/>
                  <a:cs typeface="ヒラギノ明朝 ProN W3" charset="-128"/>
                </a:defRPr>
              </a:lvl1pPr>
              <a:lvl2pPr>
                <a:tabLst>
                  <a:tab pos="39688" algn="l"/>
                  <a:tab pos="496888" algn="l"/>
                  <a:tab pos="954088" algn="l"/>
                  <a:tab pos="1411288" algn="l"/>
                  <a:tab pos="1868488" algn="l"/>
                  <a:tab pos="2325688" algn="l"/>
                  <a:tab pos="2782888" algn="l"/>
                  <a:tab pos="3240088" algn="l"/>
                  <a:tab pos="3697288" algn="l"/>
                  <a:tab pos="4154488" algn="l"/>
                  <a:tab pos="4611688" algn="l"/>
                  <a:tab pos="5068888" algn="l"/>
                  <a:tab pos="5526088" algn="l"/>
                  <a:tab pos="5983288" algn="l"/>
                  <a:tab pos="6440488" algn="l"/>
                  <a:tab pos="6897688" algn="l"/>
                  <a:tab pos="7354888" algn="l"/>
                  <a:tab pos="7812088" algn="l"/>
                  <a:tab pos="8269288" algn="l"/>
                  <a:tab pos="8726488" algn="l"/>
                  <a:tab pos="9183688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-128"/>
                  <a:cs typeface="ヒラギノ明朝 ProN W3" charset="-128"/>
                </a:defRPr>
              </a:lvl2pPr>
              <a:lvl3pPr>
                <a:tabLst>
                  <a:tab pos="39688" algn="l"/>
                  <a:tab pos="496888" algn="l"/>
                  <a:tab pos="954088" algn="l"/>
                  <a:tab pos="1411288" algn="l"/>
                  <a:tab pos="1868488" algn="l"/>
                  <a:tab pos="2325688" algn="l"/>
                  <a:tab pos="2782888" algn="l"/>
                  <a:tab pos="3240088" algn="l"/>
                  <a:tab pos="3697288" algn="l"/>
                  <a:tab pos="4154488" algn="l"/>
                  <a:tab pos="4611688" algn="l"/>
                  <a:tab pos="5068888" algn="l"/>
                  <a:tab pos="5526088" algn="l"/>
                  <a:tab pos="5983288" algn="l"/>
                  <a:tab pos="6440488" algn="l"/>
                  <a:tab pos="6897688" algn="l"/>
                  <a:tab pos="7354888" algn="l"/>
                  <a:tab pos="7812088" algn="l"/>
                  <a:tab pos="8269288" algn="l"/>
                  <a:tab pos="8726488" algn="l"/>
                  <a:tab pos="9183688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-128"/>
                  <a:cs typeface="ヒラギノ明朝 ProN W3" charset="-128"/>
                </a:defRPr>
              </a:lvl3pPr>
              <a:lvl4pPr>
                <a:tabLst>
                  <a:tab pos="39688" algn="l"/>
                  <a:tab pos="496888" algn="l"/>
                  <a:tab pos="954088" algn="l"/>
                  <a:tab pos="1411288" algn="l"/>
                  <a:tab pos="1868488" algn="l"/>
                  <a:tab pos="2325688" algn="l"/>
                  <a:tab pos="2782888" algn="l"/>
                  <a:tab pos="3240088" algn="l"/>
                  <a:tab pos="3697288" algn="l"/>
                  <a:tab pos="4154488" algn="l"/>
                  <a:tab pos="4611688" algn="l"/>
                  <a:tab pos="5068888" algn="l"/>
                  <a:tab pos="5526088" algn="l"/>
                  <a:tab pos="5983288" algn="l"/>
                  <a:tab pos="6440488" algn="l"/>
                  <a:tab pos="6897688" algn="l"/>
                  <a:tab pos="7354888" algn="l"/>
                  <a:tab pos="7812088" algn="l"/>
                  <a:tab pos="8269288" algn="l"/>
                  <a:tab pos="8726488" algn="l"/>
                  <a:tab pos="9183688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-128"/>
                  <a:cs typeface="ヒラギノ明朝 ProN W3" charset="-128"/>
                </a:defRPr>
              </a:lvl4pPr>
              <a:lvl5pPr>
                <a:tabLst>
                  <a:tab pos="39688" algn="l"/>
                  <a:tab pos="496888" algn="l"/>
                  <a:tab pos="954088" algn="l"/>
                  <a:tab pos="1411288" algn="l"/>
                  <a:tab pos="1868488" algn="l"/>
                  <a:tab pos="2325688" algn="l"/>
                  <a:tab pos="2782888" algn="l"/>
                  <a:tab pos="3240088" algn="l"/>
                  <a:tab pos="3697288" algn="l"/>
                  <a:tab pos="4154488" algn="l"/>
                  <a:tab pos="4611688" algn="l"/>
                  <a:tab pos="5068888" algn="l"/>
                  <a:tab pos="5526088" algn="l"/>
                  <a:tab pos="5983288" algn="l"/>
                  <a:tab pos="6440488" algn="l"/>
                  <a:tab pos="6897688" algn="l"/>
                  <a:tab pos="7354888" algn="l"/>
                  <a:tab pos="7812088" algn="l"/>
                  <a:tab pos="8269288" algn="l"/>
                  <a:tab pos="8726488" algn="l"/>
                  <a:tab pos="9183688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-128"/>
                  <a:cs typeface="ヒラギノ明朝 ProN W3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9688" algn="l"/>
                  <a:tab pos="496888" algn="l"/>
                  <a:tab pos="954088" algn="l"/>
                  <a:tab pos="1411288" algn="l"/>
                  <a:tab pos="1868488" algn="l"/>
                  <a:tab pos="2325688" algn="l"/>
                  <a:tab pos="2782888" algn="l"/>
                  <a:tab pos="3240088" algn="l"/>
                  <a:tab pos="3697288" algn="l"/>
                  <a:tab pos="4154488" algn="l"/>
                  <a:tab pos="4611688" algn="l"/>
                  <a:tab pos="5068888" algn="l"/>
                  <a:tab pos="5526088" algn="l"/>
                  <a:tab pos="5983288" algn="l"/>
                  <a:tab pos="6440488" algn="l"/>
                  <a:tab pos="6897688" algn="l"/>
                  <a:tab pos="7354888" algn="l"/>
                  <a:tab pos="7812088" algn="l"/>
                  <a:tab pos="8269288" algn="l"/>
                  <a:tab pos="8726488" algn="l"/>
                  <a:tab pos="9183688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-128"/>
                  <a:cs typeface="ヒラギノ明朝 ProN W3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9688" algn="l"/>
                  <a:tab pos="496888" algn="l"/>
                  <a:tab pos="954088" algn="l"/>
                  <a:tab pos="1411288" algn="l"/>
                  <a:tab pos="1868488" algn="l"/>
                  <a:tab pos="2325688" algn="l"/>
                  <a:tab pos="2782888" algn="l"/>
                  <a:tab pos="3240088" algn="l"/>
                  <a:tab pos="3697288" algn="l"/>
                  <a:tab pos="4154488" algn="l"/>
                  <a:tab pos="4611688" algn="l"/>
                  <a:tab pos="5068888" algn="l"/>
                  <a:tab pos="5526088" algn="l"/>
                  <a:tab pos="5983288" algn="l"/>
                  <a:tab pos="6440488" algn="l"/>
                  <a:tab pos="6897688" algn="l"/>
                  <a:tab pos="7354888" algn="l"/>
                  <a:tab pos="7812088" algn="l"/>
                  <a:tab pos="8269288" algn="l"/>
                  <a:tab pos="8726488" algn="l"/>
                  <a:tab pos="9183688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-128"/>
                  <a:cs typeface="ヒラギノ明朝 ProN W3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9688" algn="l"/>
                  <a:tab pos="496888" algn="l"/>
                  <a:tab pos="954088" algn="l"/>
                  <a:tab pos="1411288" algn="l"/>
                  <a:tab pos="1868488" algn="l"/>
                  <a:tab pos="2325688" algn="l"/>
                  <a:tab pos="2782888" algn="l"/>
                  <a:tab pos="3240088" algn="l"/>
                  <a:tab pos="3697288" algn="l"/>
                  <a:tab pos="4154488" algn="l"/>
                  <a:tab pos="4611688" algn="l"/>
                  <a:tab pos="5068888" algn="l"/>
                  <a:tab pos="5526088" algn="l"/>
                  <a:tab pos="5983288" algn="l"/>
                  <a:tab pos="6440488" algn="l"/>
                  <a:tab pos="6897688" algn="l"/>
                  <a:tab pos="7354888" algn="l"/>
                  <a:tab pos="7812088" algn="l"/>
                  <a:tab pos="8269288" algn="l"/>
                  <a:tab pos="8726488" algn="l"/>
                  <a:tab pos="9183688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-128"/>
                  <a:cs typeface="ヒラギノ明朝 ProN W3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9688" algn="l"/>
                  <a:tab pos="496888" algn="l"/>
                  <a:tab pos="954088" algn="l"/>
                  <a:tab pos="1411288" algn="l"/>
                  <a:tab pos="1868488" algn="l"/>
                  <a:tab pos="2325688" algn="l"/>
                  <a:tab pos="2782888" algn="l"/>
                  <a:tab pos="3240088" algn="l"/>
                  <a:tab pos="3697288" algn="l"/>
                  <a:tab pos="4154488" algn="l"/>
                  <a:tab pos="4611688" algn="l"/>
                  <a:tab pos="5068888" algn="l"/>
                  <a:tab pos="5526088" algn="l"/>
                  <a:tab pos="5983288" algn="l"/>
                  <a:tab pos="6440488" algn="l"/>
                  <a:tab pos="6897688" algn="l"/>
                  <a:tab pos="7354888" algn="l"/>
                  <a:tab pos="7812088" algn="l"/>
                  <a:tab pos="8269288" algn="l"/>
                  <a:tab pos="8726488" algn="l"/>
                  <a:tab pos="9183688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-128"/>
                  <a:cs typeface="ヒラギノ明朝 ProN W3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ea typeface="MS PGothic" charset="-128"/>
                </a:rPr>
                <a:t>pial surface</a:t>
              </a:r>
            </a:p>
          </p:txBody>
        </p:sp>
        <p:sp>
          <p:nvSpPr>
            <p:cNvPr id="6" name="Line 17"/>
            <p:cNvSpPr>
              <a:spLocks noChangeShapeType="1"/>
            </p:cNvSpPr>
            <p:nvPr/>
          </p:nvSpPr>
          <p:spPr bwMode="auto">
            <a:xfrm flipH="1">
              <a:off x="2350" y="864"/>
              <a:ext cx="242" cy="238"/>
            </a:xfrm>
            <a:prstGeom prst="line">
              <a:avLst/>
            </a:prstGeom>
            <a:noFill/>
            <a:ln w="38160" cap="sq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" name="Oval 18"/>
            <p:cNvSpPr>
              <a:spLocks noChangeArrowheads="1"/>
            </p:cNvSpPr>
            <p:nvPr/>
          </p:nvSpPr>
          <p:spPr bwMode="auto">
            <a:xfrm>
              <a:off x="1854" y="1440"/>
              <a:ext cx="46" cy="46"/>
            </a:xfrm>
            <a:prstGeom prst="ellipse">
              <a:avLst/>
            </a:prstGeom>
            <a:solidFill>
              <a:srgbClr val="6600FF"/>
            </a:solidFill>
            <a:ln w="9360" cap="sq">
              <a:solidFill>
                <a:srgbClr val="66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8" name="Oval 19"/>
            <p:cNvSpPr>
              <a:spLocks noChangeArrowheads="1"/>
            </p:cNvSpPr>
            <p:nvPr/>
          </p:nvSpPr>
          <p:spPr bwMode="auto">
            <a:xfrm>
              <a:off x="1592" y="1748"/>
              <a:ext cx="46" cy="46"/>
            </a:xfrm>
            <a:prstGeom prst="ellipse">
              <a:avLst/>
            </a:prstGeom>
            <a:solidFill>
              <a:srgbClr val="6600FF"/>
            </a:solidFill>
            <a:ln w="9360" cap="sq">
              <a:solidFill>
                <a:srgbClr val="66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9" name="Oval 20"/>
            <p:cNvSpPr>
              <a:spLocks noChangeArrowheads="1"/>
            </p:cNvSpPr>
            <p:nvPr/>
          </p:nvSpPr>
          <p:spPr bwMode="auto">
            <a:xfrm>
              <a:off x="1744" y="1456"/>
              <a:ext cx="46" cy="46"/>
            </a:xfrm>
            <a:prstGeom prst="ellipse">
              <a:avLst/>
            </a:prstGeom>
            <a:solidFill>
              <a:srgbClr val="6600FF"/>
            </a:solidFill>
            <a:ln w="9360" cap="sq">
              <a:solidFill>
                <a:srgbClr val="66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0" name="Oval 21"/>
            <p:cNvSpPr>
              <a:spLocks noChangeArrowheads="1"/>
            </p:cNvSpPr>
            <p:nvPr/>
          </p:nvSpPr>
          <p:spPr bwMode="auto">
            <a:xfrm>
              <a:off x="1640" y="1600"/>
              <a:ext cx="46" cy="46"/>
            </a:xfrm>
            <a:prstGeom prst="ellipse">
              <a:avLst/>
            </a:prstGeom>
            <a:solidFill>
              <a:srgbClr val="6600FF"/>
            </a:solidFill>
            <a:ln w="9360" cap="sq">
              <a:solidFill>
                <a:srgbClr val="66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1" name="Oval 22"/>
            <p:cNvSpPr>
              <a:spLocks noChangeArrowheads="1"/>
            </p:cNvSpPr>
            <p:nvPr/>
          </p:nvSpPr>
          <p:spPr bwMode="auto">
            <a:xfrm>
              <a:off x="1972" y="1480"/>
              <a:ext cx="46" cy="46"/>
            </a:xfrm>
            <a:prstGeom prst="ellipse">
              <a:avLst/>
            </a:prstGeom>
            <a:solidFill>
              <a:srgbClr val="6600FF"/>
            </a:solidFill>
            <a:ln w="9360" cap="sq">
              <a:solidFill>
                <a:srgbClr val="66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2" name="Oval 23"/>
            <p:cNvSpPr>
              <a:spLocks noChangeArrowheads="1"/>
            </p:cNvSpPr>
            <p:nvPr/>
          </p:nvSpPr>
          <p:spPr bwMode="auto">
            <a:xfrm>
              <a:off x="1548" y="1896"/>
              <a:ext cx="46" cy="46"/>
            </a:xfrm>
            <a:prstGeom prst="ellipse">
              <a:avLst/>
            </a:prstGeom>
            <a:solidFill>
              <a:srgbClr val="6600FF"/>
            </a:solidFill>
            <a:ln w="9360" cap="sq">
              <a:solidFill>
                <a:srgbClr val="66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3" name="Oval 24"/>
            <p:cNvSpPr>
              <a:spLocks noChangeArrowheads="1"/>
            </p:cNvSpPr>
            <p:nvPr/>
          </p:nvSpPr>
          <p:spPr bwMode="auto">
            <a:xfrm>
              <a:off x="2008" y="1564"/>
              <a:ext cx="46" cy="46"/>
            </a:xfrm>
            <a:prstGeom prst="ellipse">
              <a:avLst/>
            </a:prstGeom>
            <a:solidFill>
              <a:srgbClr val="6600FF"/>
            </a:solidFill>
            <a:ln w="9360" cap="sq">
              <a:solidFill>
                <a:srgbClr val="66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4" name="Oval 25"/>
            <p:cNvSpPr>
              <a:spLocks noChangeArrowheads="1"/>
            </p:cNvSpPr>
            <p:nvPr/>
          </p:nvSpPr>
          <p:spPr bwMode="auto">
            <a:xfrm>
              <a:off x="2008" y="1660"/>
              <a:ext cx="46" cy="46"/>
            </a:xfrm>
            <a:prstGeom prst="ellipse">
              <a:avLst/>
            </a:prstGeom>
            <a:solidFill>
              <a:srgbClr val="6600FF"/>
            </a:solidFill>
            <a:ln w="9360" cap="sq">
              <a:solidFill>
                <a:srgbClr val="66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5" name="Oval 26"/>
            <p:cNvSpPr>
              <a:spLocks noChangeArrowheads="1"/>
            </p:cNvSpPr>
            <p:nvPr/>
          </p:nvSpPr>
          <p:spPr bwMode="auto">
            <a:xfrm>
              <a:off x="1932" y="1792"/>
              <a:ext cx="46" cy="46"/>
            </a:xfrm>
            <a:prstGeom prst="ellipse">
              <a:avLst/>
            </a:prstGeom>
            <a:solidFill>
              <a:srgbClr val="6600FF"/>
            </a:solidFill>
            <a:ln w="9360" cap="sq">
              <a:solidFill>
                <a:srgbClr val="66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6" name="Oval 27"/>
            <p:cNvSpPr>
              <a:spLocks noChangeArrowheads="1"/>
            </p:cNvSpPr>
            <p:nvPr/>
          </p:nvSpPr>
          <p:spPr bwMode="auto">
            <a:xfrm>
              <a:off x="1888" y="2088"/>
              <a:ext cx="46" cy="46"/>
            </a:xfrm>
            <a:prstGeom prst="ellipse">
              <a:avLst/>
            </a:prstGeom>
            <a:solidFill>
              <a:srgbClr val="6600FF"/>
            </a:solidFill>
            <a:ln w="9360" cap="sq">
              <a:solidFill>
                <a:srgbClr val="66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843311" y="1231974"/>
            <a:ext cx="3988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Cortical thickness – thickness of the gray matter in the cortical mantel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Measured as distance between gray matter and white matter (yellow boundary) to the gray matter and </a:t>
            </a:r>
            <a:r>
              <a:rPr lang="en-US" sz="1600" dirty="0" err="1" smtClean="0"/>
              <a:t>pial</a:t>
            </a:r>
            <a:r>
              <a:rPr lang="en-US" sz="1600" dirty="0" smtClean="0"/>
              <a:t> surface (red boundary)</a:t>
            </a:r>
          </a:p>
          <a:p>
            <a:r>
              <a:rPr lang="en-US" sz="1600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1600" b="1" i="1" dirty="0" err="1" smtClean="0"/>
              <a:t>FreeSurfer</a:t>
            </a:r>
            <a:r>
              <a:rPr lang="en-US" sz="1600" b="1" i="1" dirty="0" smtClean="0"/>
              <a:t> software </a:t>
            </a:r>
            <a:r>
              <a:rPr lang="en-US" sz="1600" b="1" i="1" u="sng" dirty="0" smtClean="0"/>
              <a:t>semi-</a:t>
            </a:r>
            <a:r>
              <a:rPr lang="en-US" sz="1600" b="1" i="1" dirty="0" smtClean="0"/>
              <a:t>automatically calculates both boundaries and then the measures the thickness</a:t>
            </a:r>
          </a:p>
          <a:p>
            <a:pPr marL="285750" indent="-285750">
              <a:buFont typeface="Arial"/>
              <a:buChar char="•"/>
            </a:pPr>
            <a:r>
              <a:rPr lang="en-US" sz="1600" b="1" i="1" dirty="0" smtClean="0"/>
              <a:t>Unfortunately it makes errors especially in red </a:t>
            </a:r>
            <a:r>
              <a:rPr lang="en-US" sz="1600" b="1" i="1" dirty="0"/>
              <a:t>boundary!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11231" y="3891386"/>
            <a:ext cx="755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 smtClean="0"/>
              <a:t>😫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1129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66946" y="515975"/>
            <a:ext cx="9010108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Introduction to </a:t>
            </a:r>
            <a:r>
              <a:rPr lang="en-US" dirty="0" smtClean="0"/>
              <a:t>Adolescent Development Study (</a:t>
            </a:r>
            <a:r>
              <a:rPr lang="en-US" smtClean="0"/>
              <a:t>ADS)</a:t>
            </a:r>
            <a:endParaRPr lang="en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27 June 2016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" name="Straight Connector 3"/>
          <p:cNvCxnSpPr/>
          <p:nvPr/>
        </p:nvCxnSpPr>
        <p:spPr>
          <a:xfrm>
            <a:off x="311700" y="2767764"/>
            <a:ext cx="8648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53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74675" y="142875"/>
            <a:ext cx="8001000" cy="912019"/>
          </a:xfrm>
        </p:spPr>
        <p:txBody>
          <a:bodyPr/>
          <a:lstStyle/>
          <a:p>
            <a:r>
              <a:rPr lang="en-US" sz="3600">
                <a:latin typeface="Arial" charset="0"/>
                <a:ea typeface="ＭＳ Ｐゴシック" charset="0"/>
              </a:rPr>
              <a:t>Aims/Goals of the </a:t>
            </a:r>
            <a:br>
              <a:rPr lang="en-US" sz="3600">
                <a:latin typeface="Arial" charset="0"/>
                <a:ea typeface="ＭＳ Ｐゴシック" charset="0"/>
              </a:rPr>
            </a:br>
            <a:r>
              <a:rPr lang="en-US" sz="3600">
                <a:latin typeface="Arial" charset="0"/>
                <a:ea typeface="ＭＳ Ｐゴシック" charset="0"/>
              </a:rPr>
              <a:t>Adolescent Development Study (ADS)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566738" y="1468894"/>
            <a:ext cx="8001000" cy="2836405"/>
          </a:xfrm>
        </p:spPr>
        <p:txBody>
          <a:bodyPr/>
          <a:lstStyle/>
          <a:p>
            <a:pPr marL="976313" indent="-976313"/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Aim 1: 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Identify </a:t>
            </a: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neurodevelopmental factors that 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predict </a:t>
            </a: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the initiation/escalation of substance 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use </a:t>
            </a:r>
            <a:endParaRPr lang="en-US" sz="20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Aim 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2: Developmental Impact of Substance Use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Expanded to also examine: </a:t>
            </a:r>
            <a:endParaRPr lang="en-US" sz="24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 marL="342900" lvl="1" indent="-34290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Genetics and epigenetics</a:t>
            </a:r>
          </a:p>
          <a:p>
            <a:pPr marL="342900" lvl="1" indent="-34290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Environmental factors: dietary factors (omega3 fatty acids and iron) and alcohol related advertising</a:t>
            </a:r>
          </a:p>
        </p:txBody>
      </p:sp>
    </p:spTree>
    <p:extLst>
      <p:ext uri="{BB962C8B-B14F-4D97-AF65-F5344CB8AC3E}">
        <p14:creationId xmlns:p14="http://schemas.microsoft.com/office/powerpoint/2010/main" val="3903586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6"/>
          <p:cNvSpPr txBox="1">
            <a:spLocks noChangeArrowheads="1"/>
          </p:cNvSpPr>
          <p:nvPr/>
        </p:nvSpPr>
        <p:spPr bwMode="auto">
          <a:xfrm>
            <a:off x="304800" y="658233"/>
            <a:ext cx="85471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143000" algn="l"/>
              </a:tabLst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cs typeface="ＭＳ Ｐゴシック" charset="0"/>
                <a:sym typeface="Symbol" charset="0"/>
              </a:defRPr>
            </a:lvl1pPr>
            <a:lvl2pPr marL="742950" indent="-285750" eaLnBrk="0" hangingPunct="0">
              <a:tabLst>
                <a:tab pos="1143000" algn="l"/>
              </a:tabLst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sym typeface="Symbol" charset="0"/>
              </a:defRPr>
            </a:lvl2pPr>
            <a:lvl3pPr marL="1143000" indent="-228600" eaLnBrk="0" hangingPunct="0">
              <a:tabLst>
                <a:tab pos="1143000" algn="l"/>
              </a:tabLst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sym typeface="Symbol" charset="0"/>
              </a:defRPr>
            </a:lvl3pPr>
            <a:lvl4pPr marL="1600200" indent="-228600" eaLnBrk="0" hangingPunct="0">
              <a:tabLst>
                <a:tab pos="1143000" algn="l"/>
              </a:tabLst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sym typeface="Symbol" charset="0"/>
              </a:defRPr>
            </a:lvl4pPr>
            <a:lvl5pPr marL="2057400" indent="-228600" eaLnBrk="0" hangingPunct="0">
              <a:tabLst>
                <a:tab pos="1143000" algn="l"/>
              </a:tabLst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sym typeface="Symbo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143000" algn="l"/>
              </a:tabLst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sym typeface="Symbo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143000" algn="l"/>
              </a:tabLst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sym typeface="Symbo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143000" algn="l"/>
              </a:tabLst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sym typeface="Symbo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143000" algn="l"/>
              </a:tabLst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sym typeface="Symbol" charset="0"/>
              </a:defRPr>
            </a:lvl9pPr>
          </a:lstStyle>
          <a:p>
            <a:pPr algn="l" eaLnBrk="1" hangingPunct="1">
              <a:spcBef>
                <a:spcPts val="500"/>
              </a:spcBef>
            </a:pPr>
            <a:r>
              <a:rPr lang="en-US" sz="20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</a:t>
            </a:r>
            <a:r>
              <a:rPr lang="en-US" sz="2000" i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Wave1		Wave2		</a:t>
            </a:r>
            <a:r>
              <a:rPr lang="en-US" sz="2000" i="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	Wave3</a:t>
            </a:r>
            <a:endParaRPr lang="en-US" sz="2000" i="1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  <a:latin typeface="Helvetica" charset="0"/>
                <a:cs typeface="Helvetica" charset="0"/>
              </a:rPr>
              <a:t>N:	135			111			~105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  <a:latin typeface="Helvetica" charset="0"/>
                <a:cs typeface="Helvetica" charset="0"/>
              </a:rPr>
              <a:t>Age:	11.0-13.0 </a:t>
            </a:r>
            <a:r>
              <a:rPr lang="en-US" sz="16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yo</a:t>
            </a:r>
            <a:r>
              <a:rPr lang="en-US" sz="16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	12.5-14.5 </a:t>
            </a:r>
            <a:r>
              <a:rPr lang="en-US" sz="16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yo</a:t>
            </a:r>
            <a:r>
              <a:rPr lang="en-US" sz="16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	14.0-16.0 </a:t>
            </a:r>
            <a:r>
              <a:rPr lang="en-US" sz="16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yo</a:t>
            </a:r>
            <a:endParaRPr lang="en-US" sz="16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  <a:latin typeface="Helvetica" charset="0"/>
                <a:cs typeface="Helvetica" charset="0"/>
              </a:rPr>
              <a:t>Users:	0			19			32</a:t>
            </a:r>
          </a:p>
        </p:txBody>
      </p:sp>
      <p:sp>
        <p:nvSpPr>
          <p:cNvPr id="9" name="Rectangle 3"/>
          <p:cNvSpPr txBox="1">
            <a:spLocks/>
          </p:cNvSpPr>
          <p:nvPr/>
        </p:nvSpPr>
        <p:spPr bwMode="auto">
          <a:xfrm>
            <a:off x="5127954" y="1992069"/>
            <a:ext cx="4089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sz="2800">
                <a:solidFill>
                  <a:schemeClr val="bg1"/>
                </a:solidFill>
                <a:latin typeface="+mn-lt"/>
                <a:ea typeface="Arial" charset="0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Arial" charset="0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sz="2000">
                <a:solidFill>
                  <a:schemeClr val="bg1"/>
                </a:solidFill>
                <a:latin typeface="+mn-lt"/>
                <a:ea typeface="Arial" charset="0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Char char="»"/>
              <a:defRPr sz="2000">
                <a:solidFill>
                  <a:schemeClr val="bg1"/>
                </a:solidFill>
                <a:latin typeface="+mn-lt"/>
                <a:ea typeface="Arial" charset="0"/>
                <a:cs typeface="+mn-cs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Char char="»"/>
              <a:defRPr sz="2000">
                <a:solidFill>
                  <a:schemeClr val="bg1"/>
                </a:solidFill>
                <a:latin typeface="+mn-lt"/>
                <a:ea typeface="Arial" charset="0"/>
                <a:cs typeface="+mn-cs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Char char="»"/>
              <a:defRPr sz="2000">
                <a:solidFill>
                  <a:schemeClr val="bg1"/>
                </a:solidFill>
                <a:latin typeface="+mn-lt"/>
                <a:ea typeface="Arial" charset="0"/>
                <a:cs typeface="+mn-cs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Char char="»"/>
              <a:defRPr sz="2000">
                <a:solidFill>
                  <a:schemeClr val="bg1"/>
                </a:solidFill>
                <a:latin typeface="+mn-lt"/>
                <a:ea typeface="Arial" charset="0"/>
                <a:cs typeface="+mn-cs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Char char="»"/>
              <a:defRPr sz="2000">
                <a:solidFill>
                  <a:schemeClr val="bg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Parent Measures (~2 </a:t>
            </a: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hrs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) </a:t>
            </a:r>
          </a:p>
          <a:p>
            <a:pPr marL="228600" indent="-228600" eaLnBrk="1" hangingPunct="1">
              <a:lnSpc>
                <a:spcPct val="80000"/>
              </a:lnSpc>
              <a:defRPr/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Demographics, factors related to Social Economic Status (SES)</a:t>
            </a:r>
          </a:p>
          <a:p>
            <a:pPr marL="228600" indent="-228600" eaLnBrk="1" hangingPunct="1">
              <a:lnSpc>
                <a:spcPct val="80000"/>
              </a:lnSpc>
              <a:defRPr/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AUDIT (self report of alcohol use)</a:t>
            </a:r>
          </a:p>
          <a:p>
            <a:pPr marL="228600" indent="-228600" eaLnBrk="1" hangingPunct="1">
              <a:lnSpc>
                <a:spcPct val="80000"/>
              </a:lnSpc>
              <a:defRPr/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Family History of Drug/Alcohol Use</a:t>
            </a:r>
          </a:p>
          <a:p>
            <a:pPr marL="228600" indent="-228600" eaLnBrk="1" hangingPunct="1">
              <a:lnSpc>
                <a:spcPct val="80000"/>
              </a:lnSpc>
              <a:defRPr/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Perinatal questionnaire</a:t>
            </a:r>
          </a:p>
          <a:p>
            <a:pPr marL="228600" indent="-228600" eaLnBrk="1" hangingPunct="1">
              <a:lnSpc>
                <a:spcPct val="80000"/>
              </a:lnSpc>
              <a:defRPr/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BRIEF (parent report of child</a:t>
            </a:r>
            <a:r>
              <a:rPr lang="ja-JP" alt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 executive function and impulsivity)</a:t>
            </a:r>
          </a:p>
          <a:p>
            <a:pPr marL="228600" indent="-228600" eaLnBrk="1" hangingPunct="1">
              <a:lnSpc>
                <a:spcPct val="80000"/>
              </a:lnSpc>
              <a:defRPr/>
            </a:pPr>
            <a:r>
              <a:rPr lang="en-US" altLang="ja-JP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ADHD Rating Scale (parent rating of child)</a:t>
            </a:r>
          </a:p>
          <a:p>
            <a:pPr marL="228600" indent="-228600" eaLnBrk="1" hangingPunct="1">
              <a:lnSpc>
                <a:spcPct val="80000"/>
              </a:lnSpc>
              <a:defRPr/>
            </a:pPr>
            <a:r>
              <a:rPr lang="en-US" altLang="ja-JP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Temperament Scale (parent rating of child)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400" dirty="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375637" y="37668"/>
            <a:ext cx="8001000" cy="912019"/>
          </a:xfrm>
        </p:spPr>
        <p:txBody>
          <a:bodyPr/>
          <a:lstStyle/>
          <a:p>
            <a:r>
              <a:rPr lang="en-US" sz="3200" dirty="0">
                <a:latin typeface="Arial" charset="0"/>
                <a:ea typeface="ＭＳ Ｐゴシック" charset="0"/>
              </a:rPr>
              <a:t>ADS Study Design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095375" y="1862724"/>
            <a:ext cx="7480300" cy="0"/>
          </a:xfrm>
          <a:prstGeom prst="straightConnector1">
            <a:avLst/>
          </a:prstGeom>
          <a:solidFill>
            <a:schemeClr val="accent1"/>
          </a:solidFill>
          <a:ln w="152400" cap="flat" cmpd="sng" algn="ctr">
            <a:gradFill flip="none" rotWithShape="1">
              <a:gsLst>
                <a:gs pos="0">
                  <a:schemeClr val="bg1"/>
                </a:gs>
                <a:gs pos="100000">
                  <a:srgbClr val="000000"/>
                </a:gs>
                <a:gs pos="82000">
                  <a:srgbClr val="FF0000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3"/>
          <p:cNvSpPr txBox="1">
            <a:spLocks/>
          </p:cNvSpPr>
          <p:nvPr/>
        </p:nvSpPr>
        <p:spPr bwMode="auto">
          <a:xfrm>
            <a:off x="287668" y="1988497"/>
            <a:ext cx="5818187" cy="2118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sz="2800">
                <a:solidFill>
                  <a:schemeClr val="bg1"/>
                </a:solidFill>
                <a:latin typeface="+mn-lt"/>
                <a:ea typeface="Arial" charset="0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Arial" charset="0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sz="2000">
                <a:solidFill>
                  <a:schemeClr val="bg1"/>
                </a:solidFill>
                <a:latin typeface="+mn-lt"/>
                <a:ea typeface="Arial" charset="0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Char char="»"/>
              <a:defRPr sz="2000">
                <a:solidFill>
                  <a:schemeClr val="bg1"/>
                </a:solidFill>
                <a:latin typeface="+mn-lt"/>
                <a:ea typeface="Arial" charset="0"/>
                <a:cs typeface="+mn-cs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Char char="»"/>
              <a:defRPr sz="2000">
                <a:solidFill>
                  <a:schemeClr val="bg1"/>
                </a:solidFill>
                <a:latin typeface="+mn-lt"/>
                <a:ea typeface="Arial" charset="0"/>
                <a:cs typeface="+mn-cs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Char char="»"/>
              <a:defRPr sz="2000">
                <a:solidFill>
                  <a:schemeClr val="bg1"/>
                </a:solidFill>
                <a:latin typeface="+mn-lt"/>
                <a:ea typeface="Arial" charset="0"/>
                <a:cs typeface="+mn-cs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Char char="»"/>
              <a:defRPr sz="2000">
                <a:solidFill>
                  <a:schemeClr val="bg1"/>
                </a:solidFill>
                <a:latin typeface="+mn-lt"/>
                <a:ea typeface="Arial" charset="0"/>
                <a:cs typeface="+mn-cs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Char char="»"/>
              <a:defRPr sz="2000">
                <a:solidFill>
                  <a:schemeClr val="bg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Adolescent Measures (~6 </a:t>
            </a: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hrs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MRI Structural &amp; Functional (~1.5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hrs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292100" indent="-292100" eaLnBrk="1" hangingPunct="1">
              <a:lnSpc>
                <a:spcPct val="80000"/>
              </a:lnSpc>
              <a:defRPr/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DTI MRI (white matter integrity)</a:t>
            </a:r>
          </a:p>
          <a:p>
            <a:pPr marL="292100" indent="-292100" eaLnBrk="1" hangingPunct="1">
              <a:lnSpc>
                <a:spcPct val="80000"/>
              </a:lnSpc>
              <a:defRPr/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fMRI – Continuous Performance Task</a:t>
            </a:r>
          </a:p>
          <a:p>
            <a:pPr marL="292100" indent="-292100" eaLnBrk="1" hangingPunct="1">
              <a:lnSpc>
                <a:spcPct val="80000"/>
              </a:lnSpc>
              <a:defRPr/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fMRI – Wheel of Fortune Task</a:t>
            </a:r>
          </a:p>
          <a:p>
            <a:pPr marL="292100" indent="-292100" eaLnBrk="1" hangingPunct="1">
              <a:lnSpc>
                <a:spcPct val="80000"/>
              </a:lnSpc>
              <a:defRPr/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fMRI – Emotional Counting </a:t>
            </a:r>
            <a:r>
              <a:rPr lang="en-US" sz="1400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Stroop</a:t>
            </a:r>
            <a:endParaRPr lang="en-US" sz="1400" dirty="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292100" indent="-292100" eaLnBrk="1" hangingPunct="1">
              <a:lnSpc>
                <a:spcPct val="80000"/>
              </a:lnSpc>
              <a:defRPr/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fMRI – Resting State</a:t>
            </a:r>
          </a:p>
          <a:p>
            <a:pPr marL="292100" indent="-292100" eaLnBrk="1" hangingPunct="1">
              <a:lnSpc>
                <a:spcPct val="80000"/>
              </a:lnSpc>
              <a:defRPr/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High resolution structural (</a:t>
            </a:r>
            <a:r>
              <a:rPr lang="en-US" sz="1400" b="1" i="1" u="sng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cortical thickness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, volume)</a:t>
            </a:r>
          </a:p>
          <a:p>
            <a:pPr marL="292100" indent="-2921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Outside scanner (~4.5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hrs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292100" indent="-292100" eaLnBrk="1" hangingPunct="1">
              <a:lnSpc>
                <a:spcPct val="80000"/>
              </a:lnSpc>
              <a:defRPr/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Temporal Discounting, Facial Emotion recognition Task </a:t>
            </a:r>
          </a:p>
          <a:p>
            <a:pPr marL="292100" indent="-292100" eaLnBrk="1" hangingPunct="1">
              <a:lnSpc>
                <a:spcPct val="80000"/>
              </a:lnSpc>
              <a:defRPr/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KBIT, Trail Making, Spatial WM, Stockings of Cambridge</a:t>
            </a:r>
          </a:p>
          <a:p>
            <a:pPr marL="292100" indent="-292100" eaLnBrk="1" hangingPunct="1">
              <a:lnSpc>
                <a:spcPct val="80000"/>
              </a:lnSpc>
              <a:defRPr/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DUSI (Drug Use Survey Instrument)</a:t>
            </a:r>
          </a:p>
          <a:p>
            <a:pPr marL="292100" indent="-292100" eaLnBrk="1" hangingPunct="1">
              <a:lnSpc>
                <a:spcPct val="80000"/>
              </a:lnSpc>
              <a:defRPr/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Diet assessment (relative DHA intake)</a:t>
            </a:r>
          </a:p>
          <a:p>
            <a:pPr marL="292100" indent="-292100" eaLnBrk="1" hangingPunct="1">
              <a:lnSpc>
                <a:spcPct val="80000"/>
              </a:lnSpc>
              <a:defRPr/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Alcohol advertising exposure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400" dirty="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788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2"/>
          <p:cNvSpPr>
            <a:spLocks noGrp="1"/>
          </p:cNvSpPr>
          <p:nvPr>
            <p:ph type="title"/>
          </p:nvPr>
        </p:nvSpPr>
        <p:spPr>
          <a:xfrm>
            <a:off x="685801" y="228600"/>
            <a:ext cx="7756525" cy="79057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ADS Sample Characteristics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1746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76200" y="1184592"/>
            <a:ext cx="4692650" cy="3384480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Sample of 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142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adolescents very representative of the racial and SES makeup of the D.C. metro region</a:t>
            </a:r>
          </a:p>
          <a:p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Wave 2 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111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completed (&gt;82%)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Wave 3 108 completed (last ones tested this past weekend!)</a:t>
            </a:r>
            <a:endParaRPr lang="en-US" sz="20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14900" y="1406129"/>
          <a:ext cx="4025900" cy="2832607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2300514"/>
                <a:gridCol w="1725386"/>
              </a:tblGrid>
              <a:tr h="171414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</a:t>
                      </a:r>
                      <a:endParaRPr lang="en-US" sz="1200" b="1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135 (73F,62M)</a:t>
                      </a:r>
                      <a:endParaRPr lang="en-US" sz="12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7141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Age</a:t>
                      </a:r>
                      <a:endParaRPr lang="en-US" sz="1200" b="1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12.7(0.8)</a:t>
                      </a:r>
                      <a:endParaRPr lang="en-US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5237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Pubertal status</a:t>
                      </a:r>
                      <a:r>
                        <a:rPr lang="en-US" sz="700" dirty="0">
                          <a:effectLst/>
                        </a:rPr>
                        <a:t> </a:t>
                      </a:r>
                      <a:r>
                        <a:rPr lang="en-US" sz="800" dirty="0">
                          <a:effectLst/>
                        </a:rPr>
                        <a:t>  </a:t>
                      </a:r>
                      <a:endParaRPr lang="en-US" sz="1200" b="1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2.2(0.70)</a:t>
                      </a:r>
                      <a:endParaRPr lang="en-US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4284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Race and Ethnicity</a:t>
                      </a:r>
                      <a:endParaRPr lang="en-US" sz="1200" b="1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17145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African American</a:t>
                      </a:r>
                      <a:endParaRPr lang="en-US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45 (33%)</a:t>
                      </a:r>
                      <a:endParaRPr lang="en-US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17145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Caucasian</a:t>
                      </a:r>
                      <a:endParaRPr lang="en-US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70 (51.9%)</a:t>
                      </a:r>
                      <a:endParaRPr lang="en-US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17145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Hispanic/Latino</a:t>
                      </a:r>
                      <a:endParaRPr lang="en-US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 (6.7%)</a:t>
                      </a:r>
                      <a:endParaRPr lang="en-US" sz="12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17145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Other</a:t>
                      </a:r>
                      <a:endParaRPr lang="en-US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11 (8.1%)</a:t>
                      </a:r>
                      <a:endParaRPr lang="en-US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Socioeconomic </a:t>
                      </a:r>
                      <a:r>
                        <a:rPr lang="en-US" sz="900" dirty="0" smtClean="0">
                          <a:effectLst/>
                        </a:rPr>
                        <a:t>Status</a:t>
                      </a: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1200" b="1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4320">
                <a:tc>
                  <a:txBody>
                    <a:bodyPr/>
                    <a:lstStyle/>
                    <a:p>
                      <a:pPr marL="285750" marR="0" indent="-1143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Parent cumulative years education, mean</a:t>
                      </a:r>
                      <a:endParaRPr lang="en-US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16.2(2.9)</a:t>
                      </a:r>
                      <a:endParaRPr lang="en-US" sz="12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1480">
                <a:tc>
                  <a:txBody>
                    <a:bodyPr/>
                    <a:lstStyle/>
                    <a:p>
                      <a:pPr marL="285750" marR="0" indent="-1143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Household </a:t>
                      </a:r>
                      <a:r>
                        <a:rPr lang="en-US" sz="900" dirty="0" smtClean="0">
                          <a:effectLst/>
                        </a:rPr>
                        <a:t>income</a:t>
                      </a:r>
                    </a:p>
                    <a:p>
                      <a:pPr marL="285750" marR="0" indent="-1143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  </a:t>
                      </a:r>
                      <a:r>
                        <a:rPr lang="en-US" sz="900" baseline="0" dirty="0" smtClean="0">
                          <a:effectLst/>
                        </a:rPr>
                        <a:t> </a:t>
                      </a:r>
                      <a:r>
                        <a:rPr lang="en-US" sz="900" dirty="0" smtClean="0">
                          <a:effectLst/>
                        </a:rPr>
                        <a:t>Mean</a:t>
                      </a:r>
                    </a:p>
                    <a:p>
                      <a:pPr marL="285750" marR="0" indent="-1143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 smtClean="0">
                          <a:effectLst/>
                        </a:rPr>
                        <a:t>   </a:t>
                      </a:r>
                      <a:r>
                        <a:rPr lang="en-US" sz="900" dirty="0" smtClean="0">
                          <a:effectLst/>
                        </a:rPr>
                        <a:t>Median</a:t>
                      </a:r>
                      <a:endParaRPr lang="en-US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 smtClean="0">
                        <a:effectLst/>
                      </a:endParaRPr>
                    </a:p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$50,000</a:t>
                      </a:r>
                      <a:r>
                        <a:rPr lang="en-US" sz="900" baseline="0" dirty="0" smtClean="0">
                          <a:effectLst/>
                        </a:rPr>
                        <a:t> -</a:t>
                      </a:r>
                      <a:r>
                        <a:rPr lang="en-US" sz="900" dirty="0" smtClean="0">
                          <a:effectLst/>
                        </a:rPr>
                        <a:t>$74,999</a:t>
                      </a:r>
                    </a:p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$100,000-$149,000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IQ (KBIT</a:t>
                      </a:r>
                      <a:r>
                        <a:rPr lang="en-US" sz="900" dirty="0" smtClean="0">
                          <a:effectLst/>
                        </a:rPr>
                        <a:t>)</a:t>
                      </a:r>
                      <a:endParaRPr lang="en-US" sz="1200" b="1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108.8(15.3)</a:t>
                      </a:r>
                      <a:endParaRPr lang="en-US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Alcohol Risk distribution (from </a:t>
                      </a:r>
                      <a:r>
                        <a:rPr lang="en-US" sz="900" dirty="0" smtClean="0">
                          <a:effectLst/>
                        </a:rPr>
                        <a:t>DUSI-QS)</a:t>
                      </a:r>
                      <a:endParaRPr lang="en-US" sz="1200" b="1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17145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Low (%)</a:t>
                      </a:r>
                      <a:endParaRPr lang="en-US" sz="12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116 (85.9%)</a:t>
                      </a:r>
                      <a:endParaRPr lang="en-US" sz="12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17145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Medium (%)</a:t>
                      </a:r>
                      <a:endParaRPr lang="en-US" sz="12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 (5.9%)</a:t>
                      </a:r>
                      <a:endParaRPr lang="en-US" sz="12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17145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High (%)</a:t>
                      </a:r>
                      <a:endParaRPr lang="en-US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11 (8.1%)</a:t>
                      </a:r>
                      <a:endParaRPr lang="en-US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291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4"/>
          <p:cNvSpPr>
            <a:spLocks noGrp="1"/>
          </p:cNvSpPr>
          <p:nvPr>
            <p:ph type="title"/>
          </p:nvPr>
        </p:nvSpPr>
        <p:spPr>
          <a:xfrm>
            <a:off x="685801" y="192881"/>
            <a:ext cx="7756525" cy="790575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ADS Sample by Risk</a:t>
            </a:r>
          </a:p>
        </p:txBody>
      </p:sp>
      <p:pic>
        <p:nvPicPr>
          <p:cNvPr id="33794" name="Picture 4" descr="NIH.Directors.Pie.Char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08523"/>
            <a:ext cx="3625850" cy="3158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00188" y="3705225"/>
            <a:ext cx="15367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+mj-lt"/>
              </a:rPr>
              <a:t>Low Risk = 86%</a:t>
            </a:r>
          </a:p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313" y="1657350"/>
            <a:ext cx="162647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+mj-lt"/>
              </a:rPr>
              <a:t>High Risk = 8.1%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1538" y="1943100"/>
            <a:ext cx="163656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+mj-lt"/>
              </a:rPr>
              <a:t>Med. Risk = 5.9%</a:t>
            </a:r>
          </a:p>
        </p:txBody>
      </p:sp>
      <p:pic>
        <p:nvPicPr>
          <p:cNvPr id="33798" name="Picture 11" descr="NIH.Directors.Pie.Chart.FH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19275"/>
            <a:ext cx="3886200" cy="28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5"/>
          <p:cNvSpPr txBox="1">
            <a:spLocks/>
          </p:cNvSpPr>
          <p:nvPr/>
        </p:nvSpPr>
        <p:spPr>
          <a:xfrm>
            <a:off x="635001" y="1314450"/>
            <a:ext cx="3897313" cy="40005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  <a:defRPr/>
            </a:pPr>
            <a:r>
              <a:rPr lang="en-US" sz="1400" dirty="0" smtClean="0">
                <a:solidFill>
                  <a:srgbClr val="FFFFFF"/>
                </a:solidFill>
                <a:latin typeface="+mj-lt"/>
                <a:ea typeface="ＭＳ Ｐゴシック" charset="0"/>
              </a:rPr>
              <a:t> (*73% predictive of SUD by age 22)</a:t>
            </a:r>
            <a:endParaRPr lang="en-US" sz="1400" dirty="0">
              <a:solidFill>
                <a:srgbClr val="FFFFFF"/>
              </a:solidFill>
              <a:latin typeface="+mj-lt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5276" y="914400"/>
            <a:ext cx="2054368" cy="5847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u="sng" dirty="0">
                <a:latin typeface="+mj-lt"/>
              </a:rPr>
              <a:t>DUSI-QS*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10201" y="914400"/>
            <a:ext cx="3012564" cy="5847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u="sng" dirty="0">
                <a:latin typeface="+mj-lt"/>
              </a:rPr>
              <a:t>Family History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00864" y="2905125"/>
            <a:ext cx="176202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latin typeface="+mj-lt"/>
              </a:rPr>
              <a:t>Alcohol = 46.5%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84763" y="3562350"/>
            <a:ext cx="1649510" cy="5847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latin typeface="+mj-lt"/>
              </a:rPr>
              <a:t>Alcohol + Drug</a:t>
            </a:r>
          </a:p>
          <a:p>
            <a:pPr>
              <a:defRPr/>
            </a:pPr>
            <a:r>
              <a:rPr lang="en-US" sz="1600" b="1" dirty="0">
                <a:latin typeface="+mj-lt"/>
              </a:rPr>
              <a:t> = 13.4%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05550" y="3990975"/>
            <a:ext cx="838691" cy="5847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latin typeface="+mj-lt"/>
              </a:rPr>
              <a:t>Drug </a:t>
            </a:r>
          </a:p>
          <a:p>
            <a:pPr>
              <a:defRPr/>
            </a:pPr>
            <a:r>
              <a:rPr lang="en-US" sz="1600" b="1" dirty="0">
                <a:latin typeface="+mj-lt"/>
              </a:rPr>
              <a:t>= 9.4%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33989" y="2619375"/>
            <a:ext cx="160813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latin typeface="+mj-lt"/>
              </a:rPr>
              <a:t>No FH = 30.7% </a:t>
            </a:r>
          </a:p>
        </p:txBody>
      </p:sp>
    </p:spTree>
    <p:extLst>
      <p:ext uri="{BB962C8B-B14F-4D97-AF65-F5344CB8AC3E}">
        <p14:creationId xmlns:p14="http://schemas.microsoft.com/office/powerpoint/2010/main" val="961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0"/>
            <a:ext cx="493641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50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600200"/>
            <a:ext cx="91440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8101" y="223838"/>
            <a:ext cx="9051925" cy="760810"/>
          </a:xfrm>
        </p:spPr>
        <p:txBody>
          <a:bodyPr/>
          <a:lstStyle/>
          <a:p>
            <a:r>
              <a:rPr lang="en-US" sz="4800">
                <a:latin typeface="Arial" charset="0"/>
                <a:ea typeface="ＭＳ Ｐゴシック" charset="0"/>
              </a:rPr>
              <a:t>Frequency of Use by Substance</a:t>
            </a:r>
          </a:p>
        </p:txBody>
      </p:sp>
      <p:sp>
        <p:nvSpPr>
          <p:cNvPr id="34819" name="TextBox 12"/>
          <p:cNvSpPr txBox="1">
            <a:spLocks noChangeArrowheads="1"/>
          </p:cNvSpPr>
          <p:nvPr/>
        </p:nvSpPr>
        <p:spPr bwMode="auto">
          <a:xfrm>
            <a:off x="6858000" y="4866085"/>
            <a:ext cx="2832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cs typeface="ＭＳ Ｐゴシック" charset="0"/>
                <a:sym typeface="Symbo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sym typeface="Symbo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sym typeface="Symbo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sym typeface="Symbo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sym typeface="Symbo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sym typeface="Symbo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sym typeface="Symbo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sym typeface="Symbo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sym typeface="Symbol" charset="0"/>
              </a:defRPr>
            </a:lvl9pPr>
          </a:lstStyle>
          <a:p>
            <a:pPr eaLnBrk="1" hangingPunct="1"/>
            <a:r>
              <a:rPr lang="en-US" sz="1800"/>
              <a:t>* Based on DUSI</a:t>
            </a:r>
          </a:p>
        </p:txBody>
      </p:sp>
      <p:pic>
        <p:nvPicPr>
          <p:cNvPr id="34820" name="Picture 3" descr="W3_stackedb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39"/>
          <a:stretch>
            <a:fillRect/>
          </a:stretch>
        </p:blipFill>
        <p:spPr bwMode="auto">
          <a:xfrm>
            <a:off x="4648200" y="2227660"/>
            <a:ext cx="4419600" cy="193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2" descr="W2_stackedb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37" b="2399"/>
          <a:stretch>
            <a:fillRect/>
          </a:stretch>
        </p:blipFill>
        <p:spPr bwMode="auto">
          <a:xfrm>
            <a:off x="0" y="2171700"/>
            <a:ext cx="466883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Box 4"/>
          <p:cNvSpPr txBox="1">
            <a:spLocks noChangeArrowheads="1"/>
          </p:cNvSpPr>
          <p:nvPr/>
        </p:nvSpPr>
        <p:spPr bwMode="auto">
          <a:xfrm>
            <a:off x="1231900" y="4067175"/>
            <a:ext cx="6934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cs typeface="ＭＳ Ｐゴシック" charset="0"/>
                <a:sym typeface="Symbo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sym typeface="Symbo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sym typeface="Symbo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sym typeface="Symbo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sym typeface="Symbo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sym typeface="Symbo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sym typeface="Symbo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sym typeface="Symbo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ymbol" charset="0"/>
                <a:ea typeface="ＭＳ Ｐゴシック" charset="0"/>
                <a:sym typeface="Symbol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</a:rPr>
              <a:t>Wave 2					Wave 3</a:t>
            </a:r>
          </a:p>
        </p:txBody>
      </p:sp>
      <p:pic>
        <p:nvPicPr>
          <p:cNvPr id="34823" name="Picture 9" descr="W2_stackedb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" t="13669" r="6937" b="70743"/>
          <a:stretch>
            <a:fillRect/>
          </a:stretch>
        </p:blipFill>
        <p:spPr bwMode="auto">
          <a:xfrm>
            <a:off x="1841500" y="1657350"/>
            <a:ext cx="58166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877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9800"/>
            <a:ext cx="9144000" cy="325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0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6" y="0"/>
            <a:ext cx="6206067" cy="5143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91283" y="1241453"/>
            <a:ext cx="251291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Fun facts:</a:t>
            </a:r>
            <a:endParaRPr lang="en-US" sz="2000" dirty="0"/>
          </a:p>
          <a:p>
            <a:pPr marL="341313" indent="-115888">
              <a:buFont typeface="Arial"/>
              <a:buChar char="•"/>
              <a:tabLst>
                <a:tab pos="568325" algn="l"/>
              </a:tabLst>
            </a:pPr>
            <a:r>
              <a:rPr lang="en-US" sz="1600" dirty="0" smtClean="0"/>
              <a:t>Sperm whale brain is &gt;6 times larger than human</a:t>
            </a:r>
          </a:p>
          <a:p>
            <a:pPr marL="341313" indent="-115888">
              <a:buFont typeface="Arial"/>
              <a:buChar char="•"/>
              <a:tabLst>
                <a:tab pos="568325" algn="l"/>
              </a:tabLst>
            </a:pPr>
            <a:endParaRPr lang="en-US" sz="1600" dirty="0"/>
          </a:p>
          <a:p>
            <a:pPr marL="341313" indent="-115888">
              <a:buFont typeface="Arial"/>
              <a:buChar char="•"/>
              <a:tabLst>
                <a:tab pos="568325" algn="l"/>
              </a:tabLst>
            </a:pPr>
            <a:r>
              <a:rPr lang="en-US" sz="1600" dirty="0" smtClean="0"/>
              <a:t>Human brain weighs just 3 </a:t>
            </a:r>
            <a:r>
              <a:rPr lang="en-US" sz="1600" dirty="0" err="1" smtClean="0"/>
              <a:t>lbs</a:t>
            </a:r>
            <a:r>
              <a:rPr lang="en-US" sz="1600" dirty="0" smtClean="0"/>
              <a:t> but consumes 20-25% of all energy!</a:t>
            </a:r>
          </a:p>
          <a:p>
            <a:pPr marL="341313" indent="-115888">
              <a:buFont typeface="Arial"/>
              <a:buChar char="•"/>
              <a:tabLst>
                <a:tab pos="568325" algn="l"/>
              </a:tabLst>
            </a:pPr>
            <a:endParaRPr lang="en-US" sz="1600" dirty="0"/>
          </a:p>
          <a:p>
            <a:pPr marL="341313" indent="-115888">
              <a:buFont typeface="Arial"/>
              <a:buChar char="•"/>
              <a:tabLst>
                <a:tab pos="568325" algn="l"/>
              </a:tabLst>
            </a:pPr>
            <a:r>
              <a:rPr lang="en-US" sz="1600" dirty="0" smtClean="0"/>
              <a:t>Many cases of people born with only half a brain functioning virtually normally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308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Subdivisions</a:t>
            </a:r>
            <a:endParaRPr lang="en-US" dirty="0"/>
          </a:p>
        </p:txBody>
      </p:sp>
      <p:pic>
        <p:nvPicPr>
          <p:cNvPr id="4" name="Picture 3" descr="LobesCaptsLater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09" y="1008249"/>
            <a:ext cx="6644150" cy="392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0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Homunculus (little man)</a:t>
            </a:r>
            <a:endParaRPr lang="en-US" dirty="0"/>
          </a:p>
        </p:txBody>
      </p:sp>
      <p:pic>
        <p:nvPicPr>
          <p:cNvPr id="4" name="Picture 3" descr="1421_Sensory_Homunculu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34" y="1045160"/>
            <a:ext cx="3964881" cy="39500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49909" y="919233"/>
            <a:ext cx="3382391" cy="4124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Motor Strip: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Pre-central </a:t>
            </a:r>
            <a:r>
              <a:rPr lang="en-US" sz="1600" dirty="0" err="1" smtClean="0"/>
              <a:t>gyrus</a:t>
            </a:r>
            <a:r>
              <a:rPr lang="en-US" sz="1600" dirty="0" smtClean="0"/>
              <a:t> (i.e., anterior of Central Sulcus)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Motor control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r>
              <a:rPr lang="en-US" sz="2000" b="1" dirty="0" smtClean="0"/>
              <a:t>Sensory Strip</a:t>
            </a:r>
            <a:r>
              <a:rPr lang="en-US" sz="2000" b="1" dirty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Post-</a:t>
            </a:r>
            <a:r>
              <a:rPr lang="en-US" sz="1600" dirty="0"/>
              <a:t>central </a:t>
            </a:r>
            <a:r>
              <a:rPr lang="en-US" sz="1600" dirty="0" err="1"/>
              <a:t>gyrus</a:t>
            </a:r>
            <a:r>
              <a:rPr lang="en-US" sz="1600" dirty="0"/>
              <a:t> (i.e., </a:t>
            </a:r>
            <a:r>
              <a:rPr lang="en-US" sz="1600" dirty="0" smtClean="0"/>
              <a:t>posterior </a:t>
            </a:r>
            <a:r>
              <a:rPr lang="en-US" sz="1600" dirty="0"/>
              <a:t>of Central Sulcus)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Touch sensory processing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r>
              <a:rPr lang="en-US" sz="2000" b="1" dirty="0" smtClean="0"/>
              <a:t>Size of body part indicates relative amount of cortical real estate devoted to that body part</a:t>
            </a:r>
            <a:endParaRPr lang="en-US" sz="2000" b="1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Frontal Lobe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25" y="1077377"/>
            <a:ext cx="4057956" cy="40092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49909" y="1317267"/>
            <a:ext cx="33823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Personality</a:t>
            </a:r>
            <a:r>
              <a:rPr lang="en-US" sz="1600" dirty="0"/>
              <a:t>, behavior, emotions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Judgment, planning, problem solving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Speech: speaking and writing (</a:t>
            </a:r>
            <a:r>
              <a:rPr lang="en-US" sz="1600" b="1" i="1" dirty="0" err="1"/>
              <a:t>Broca’s</a:t>
            </a:r>
            <a:r>
              <a:rPr lang="en-US" sz="1600" b="1" i="1" dirty="0"/>
              <a:t> area</a:t>
            </a:r>
            <a:r>
              <a:rPr lang="en-US" sz="1600" dirty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Body movement (motor strip)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Intelligence, concentration, self awareness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508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Parietal Lobe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25" y="1077377"/>
            <a:ext cx="4057956" cy="40092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49909" y="1317267"/>
            <a:ext cx="33823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Interprets </a:t>
            </a:r>
            <a:r>
              <a:rPr lang="en-US" sz="1600" dirty="0"/>
              <a:t>language, words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Sense of touch, pain, temperature (sensory strip)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Interprets signals from vision, hearing, motor, sensory and memory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Spatial and visual </a:t>
            </a:r>
            <a:r>
              <a:rPr lang="en-US" sz="1600" dirty="0" smtClean="0"/>
              <a:t>perception</a:t>
            </a:r>
          </a:p>
          <a:p>
            <a:pPr marL="285750" indent="-285750">
              <a:buFont typeface="Arial"/>
              <a:buChar char="•"/>
            </a:pPr>
            <a:r>
              <a:rPr lang="en-US" sz="1600" b="1" i="1" dirty="0" smtClean="0"/>
              <a:t>Integration!!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402693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Lobe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25" y="1077377"/>
            <a:ext cx="4057956" cy="40092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49909" y="1317267"/>
            <a:ext cx="3382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Understanding </a:t>
            </a:r>
            <a:r>
              <a:rPr lang="en-US" sz="1600" dirty="0"/>
              <a:t>language (</a:t>
            </a:r>
            <a:r>
              <a:rPr lang="en-US" sz="1600" i="1" dirty="0"/>
              <a:t>Wernicke’s area</a:t>
            </a:r>
            <a:r>
              <a:rPr lang="en-US" sz="1600" dirty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Memory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Hearing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Sequencing and organization</a:t>
            </a:r>
          </a:p>
        </p:txBody>
      </p:sp>
    </p:spTree>
    <p:extLst>
      <p:ext uri="{BB962C8B-B14F-4D97-AF65-F5344CB8AC3E}">
        <p14:creationId xmlns:p14="http://schemas.microsoft.com/office/powerpoint/2010/main" val="40269341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6168</TotalTime>
  <Words>1130</Words>
  <Application>Microsoft Macintosh PowerPoint</Application>
  <PresentationFormat>On-screen Show (16:9)</PresentationFormat>
  <Paragraphs>179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simple-light-2</vt:lpstr>
      <vt:lpstr>Introduction to Brain Anatomy</vt:lpstr>
      <vt:lpstr>PowerPoint Presentation</vt:lpstr>
      <vt:lpstr>PowerPoint Presentation</vt:lpstr>
      <vt:lpstr>PowerPoint Presentation</vt:lpstr>
      <vt:lpstr>Major Subdivisions</vt:lpstr>
      <vt:lpstr>Homunculus (little man)</vt:lpstr>
      <vt:lpstr>Frontal Lobe</vt:lpstr>
      <vt:lpstr>Parietal Lobe</vt:lpstr>
      <vt:lpstr>Temporal Lobe</vt:lpstr>
      <vt:lpstr>Occipital Lobe</vt:lpstr>
      <vt:lpstr>Cerebellum</vt:lpstr>
      <vt:lpstr>Gray Matter, White Matter, CSF</vt:lpstr>
      <vt:lpstr>Meninges</vt:lpstr>
      <vt:lpstr>Cortical Thickness – Our Goal This Summer!!</vt:lpstr>
      <vt:lpstr>Introduction to Adolescent Development Study (ADS)</vt:lpstr>
      <vt:lpstr>Aims/Goals of the  Adolescent Development Study (ADS)</vt:lpstr>
      <vt:lpstr>ADS Study Design</vt:lpstr>
      <vt:lpstr>ADS Sample Characteristics</vt:lpstr>
      <vt:lpstr>ADS Sample by Risk</vt:lpstr>
      <vt:lpstr>Frequency of Use by Substance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FreeSurfer Tutorial</dc:title>
  <cp:lastModifiedBy>John VanMeter</cp:lastModifiedBy>
  <cp:revision>51</cp:revision>
  <cp:lastPrinted>2016-06-24T17:24:10Z</cp:lastPrinted>
  <dcterms:modified xsi:type="dcterms:W3CDTF">2017-06-26T04:12:48Z</dcterms:modified>
</cp:coreProperties>
</file>