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00"/>
    <p:restoredTop sz="94725"/>
  </p:normalViewPr>
  <p:slideViewPr>
    <p:cSldViewPr snapToGrid="0" snapToObjects="1">
      <p:cViewPr>
        <p:scale>
          <a:sx n="150" d="100"/>
          <a:sy n="150" d="100"/>
        </p:scale>
        <p:origin x="1096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652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33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Biological substrates – are they necessary for a particular cognitive function?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D504F96-958B-5949-94C1-AC74DEABCD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66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Biological substrates – are they necessary for a particular cognitive function?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D504F96-958B-5949-94C1-AC74DEABCD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08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Biological substrates – are they necessary for a particular cognitive function?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D504F96-958B-5949-94C1-AC74DEABCD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37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292E572-DC9C-3F4E-92AB-A649BC3163B9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8E64-5DA7-A044-90A0-905089B77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4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Snapping Photos with a Superconducting Magnet</a:t>
            </a:r>
            <a:endParaRPr lang="en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27 June 2016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" name="Straight Connector 3"/>
          <p:cNvCxnSpPr/>
          <p:nvPr/>
        </p:nvCxnSpPr>
        <p:spPr>
          <a:xfrm>
            <a:off x="311700" y="2767764"/>
            <a:ext cx="8648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73" y="8302"/>
            <a:ext cx="6172200" cy="857250"/>
          </a:xfrm>
        </p:spPr>
        <p:txBody>
          <a:bodyPr/>
          <a:lstStyle/>
          <a:p>
            <a:r>
              <a:rPr lang="en-US" dirty="0" smtClean="0"/>
              <a:t>§ Tools we use in Cog </a:t>
            </a:r>
            <a:r>
              <a:rPr lang="en-US" dirty="0" err="1" smtClean="0"/>
              <a:t>Sci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660" y="4685780"/>
            <a:ext cx="4904518" cy="495071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Physiological Measures -  MRI </a:t>
            </a:r>
          </a:p>
          <a:p>
            <a:endParaRPr lang="en-US" dirty="0"/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1472805" y="1973301"/>
            <a:ext cx="784622" cy="1553765"/>
            <a:chOff x="640" y="1565"/>
            <a:chExt cx="659" cy="1305"/>
          </a:xfrm>
        </p:grpSpPr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640" y="1565"/>
              <a:ext cx="637" cy="1305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grpSp>
          <p:nvGrpSpPr>
            <p:cNvPr id="13" name="Group 9"/>
            <p:cNvGrpSpPr>
              <a:grpSpLocks/>
            </p:cNvGrpSpPr>
            <p:nvPr/>
          </p:nvGrpSpPr>
          <p:grpSpPr bwMode="auto">
            <a:xfrm>
              <a:off x="817" y="1930"/>
              <a:ext cx="482" cy="531"/>
              <a:chOff x="817" y="1930"/>
              <a:chExt cx="482" cy="531"/>
            </a:xfrm>
          </p:grpSpPr>
          <p:sp>
            <p:nvSpPr>
              <p:cNvPr id="14" name="Oval 10"/>
              <p:cNvSpPr>
                <a:spLocks noChangeArrowheads="1"/>
              </p:cNvSpPr>
              <p:nvPr/>
            </p:nvSpPr>
            <p:spPr bwMode="auto">
              <a:xfrm>
                <a:off x="817" y="2061"/>
                <a:ext cx="281" cy="31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5" name="Arc 11"/>
              <p:cNvSpPr>
                <a:spLocks/>
              </p:cNvSpPr>
              <p:nvPr/>
            </p:nvSpPr>
            <p:spPr bwMode="auto">
              <a:xfrm>
                <a:off x="872" y="2087"/>
                <a:ext cx="215" cy="194"/>
              </a:xfrm>
              <a:custGeom>
                <a:avLst/>
                <a:gdLst>
                  <a:gd name="G0" fmla="+- 89 0 0"/>
                  <a:gd name="G1" fmla="+- 21600 0 0"/>
                  <a:gd name="G2" fmla="+- 21600 0 0"/>
                  <a:gd name="T0" fmla="*/ 0 w 21688"/>
                  <a:gd name="T1" fmla="*/ 1 h 21600"/>
                  <a:gd name="T2" fmla="*/ 21688 w 21688"/>
                  <a:gd name="T3" fmla="*/ 21489 h 21600"/>
                  <a:gd name="T4" fmla="*/ 89 w 2168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88" h="21600" fill="none" extrusionOk="0">
                    <a:moveTo>
                      <a:pt x="-1" y="0"/>
                    </a:moveTo>
                    <a:cubicBezTo>
                      <a:pt x="29" y="0"/>
                      <a:pt x="59" y="-1"/>
                      <a:pt x="89" y="-1"/>
                    </a:cubicBezTo>
                    <a:cubicBezTo>
                      <a:pt x="11975" y="-1"/>
                      <a:pt x="21627" y="9603"/>
                      <a:pt x="21688" y="21488"/>
                    </a:cubicBezTo>
                  </a:path>
                  <a:path w="21688" h="21600" stroke="0" extrusionOk="0">
                    <a:moveTo>
                      <a:pt x="-1" y="0"/>
                    </a:moveTo>
                    <a:cubicBezTo>
                      <a:pt x="29" y="0"/>
                      <a:pt x="59" y="-1"/>
                      <a:pt x="89" y="-1"/>
                    </a:cubicBezTo>
                    <a:cubicBezTo>
                      <a:pt x="11975" y="-1"/>
                      <a:pt x="21627" y="9603"/>
                      <a:pt x="21688" y="21488"/>
                    </a:cubicBezTo>
                    <a:lnTo>
                      <a:pt x="89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6" name="Arc 12"/>
              <p:cNvSpPr>
                <a:spLocks/>
              </p:cNvSpPr>
              <p:nvPr/>
            </p:nvSpPr>
            <p:spPr bwMode="auto">
              <a:xfrm>
                <a:off x="822" y="2166"/>
                <a:ext cx="202" cy="199"/>
              </a:xfrm>
              <a:custGeom>
                <a:avLst/>
                <a:gdLst>
                  <a:gd name="G0" fmla="+- 95 0 0"/>
                  <a:gd name="G1" fmla="+- 21600 0 0"/>
                  <a:gd name="G2" fmla="+- 21600 0 0"/>
                  <a:gd name="T0" fmla="*/ 0 w 21694"/>
                  <a:gd name="T1" fmla="*/ 1 h 21600"/>
                  <a:gd name="T2" fmla="*/ 21694 w 21694"/>
                  <a:gd name="T3" fmla="*/ 21491 h 21600"/>
                  <a:gd name="T4" fmla="*/ 95 w 2169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94" h="21600" fill="none" extrusionOk="0">
                    <a:moveTo>
                      <a:pt x="-1" y="0"/>
                    </a:moveTo>
                    <a:cubicBezTo>
                      <a:pt x="31" y="0"/>
                      <a:pt x="63" y="-1"/>
                      <a:pt x="95" y="-1"/>
                    </a:cubicBezTo>
                    <a:cubicBezTo>
                      <a:pt x="11981" y="-1"/>
                      <a:pt x="21634" y="9604"/>
                      <a:pt x="21694" y="21490"/>
                    </a:cubicBezTo>
                  </a:path>
                  <a:path w="21694" h="21600" stroke="0" extrusionOk="0">
                    <a:moveTo>
                      <a:pt x="-1" y="0"/>
                    </a:moveTo>
                    <a:cubicBezTo>
                      <a:pt x="31" y="0"/>
                      <a:pt x="63" y="-1"/>
                      <a:pt x="95" y="-1"/>
                    </a:cubicBezTo>
                    <a:cubicBezTo>
                      <a:pt x="11981" y="-1"/>
                      <a:pt x="21634" y="9604"/>
                      <a:pt x="21694" y="21490"/>
                    </a:cubicBezTo>
                    <a:lnTo>
                      <a:pt x="95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7" name="Arc 13"/>
              <p:cNvSpPr>
                <a:spLocks/>
              </p:cNvSpPr>
              <p:nvPr/>
            </p:nvSpPr>
            <p:spPr bwMode="auto">
              <a:xfrm>
                <a:off x="821" y="2269"/>
                <a:ext cx="115" cy="13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grpSp>
            <p:nvGrpSpPr>
              <p:cNvPr id="18" name="Group 14"/>
              <p:cNvGrpSpPr>
                <a:grpSpLocks/>
              </p:cNvGrpSpPr>
              <p:nvPr/>
            </p:nvGrpSpPr>
            <p:grpSpPr bwMode="auto">
              <a:xfrm>
                <a:off x="912" y="2188"/>
                <a:ext cx="387" cy="116"/>
                <a:chOff x="1220" y="2188"/>
                <a:chExt cx="282" cy="148"/>
              </a:xfrm>
            </p:grpSpPr>
            <p:sp>
              <p:nvSpPr>
                <p:cNvPr id="20" name="Arc 15"/>
                <p:cNvSpPr>
                  <a:spLocks/>
                </p:cNvSpPr>
                <p:nvPr/>
              </p:nvSpPr>
              <p:spPr bwMode="auto">
                <a:xfrm>
                  <a:off x="1343" y="2188"/>
                  <a:ext cx="159" cy="61"/>
                </a:xfrm>
                <a:custGeom>
                  <a:avLst/>
                  <a:gdLst>
                    <a:gd name="G0" fmla="+- 136 0 0"/>
                    <a:gd name="G1" fmla="+- 21600 0 0"/>
                    <a:gd name="G2" fmla="+- 21600 0 0"/>
                    <a:gd name="T0" fmla="*/ 0 w 21736"/>
                    <a:gd name="T1" fmla="*/ 1 h 21600"/>
                    <a:gd name="T2" fmla="*/ 21736 w 21736"/>
                    <a:gd name="T3" fmla="*/ 21600 h 21600"/>
                    <a:gd name="T4" fmla="*/ 136 w 2173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36" h="21600" fill="none" extrusionOk="0">
                      <a:moveTo>
                        <a:pt x="-1" y="0"/>
                      </a:moveTo>
                      <a:cubicBezTo>
                        <a:pt x="45" y="0"/>
                        <a:pt x="90" y="-1"/>
                        <a:pt x="136" y="-1"/>
                      </a:cubicBezTo>
                      <a:cubicBezTo>
                        <a:pt x="12065" y="-1"/>
                        <a:pt x="21736" y="9670"/>
                        <a:pt x="21736" y="21600"/>
                      </a:cubicBezTo>
                    </a:path>
                    <a:path w="21736" h="21600" stroke="0" extrusionOk="0">
                      <a:moveTo>
                        <a:pt x="-1" y="0"/>
                      </a:moveTo>
                      <a:cubicBezTo>
                        <a:pt x="45" y="0"/>
                        <a:pt x="90" y="-1"/>
                        <a:pt x="136" y="-1"/>
                      </a:cubicBezTo>
                      <a:cubicBezTo>
                        <a:pt x="12065" y="-1"/>
                        <a:pt x="21736" y="9670"/>
                        <a:pt x="21736" y="21600"/>
                      </a:cubicBezTo>
                      <a:lnTo>
                        <a:pt x="136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hlink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21" name="Arc 16"/>
                <p:cNvSpPr>
                  <a:spLocks/>
                </p:cNvSpPr>
                <p:nvPr/>
              </p:nvSpPr>
              <p:spPr bwMode="auto">
                <a:xfrm>
                  <a:off x="1220" y="2249"/>
                  <a:ext cx="281" cy="87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21600 w 21600"/>
                    <a:gd name="T1" fmla="*/ 0 h 21600"/>
                    <a:gd name="T2" fmla="*/ 0 w 21600"/>
                    <a:gd name="T3" fmla="*/ 21600 h 21600"/>
                    <a:gd name="T4" fmla="*/ 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599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59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</p:grpSp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818" y="1930"/>
                <a:ext cx="308" cy="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44053" tIns="21431" rIns="44053" bIns="21431">
                <a:spAutoFit/>
              </a:bodyPr>
              <a:lstStyle/>
              <a:p>
                <a:pPr defTabSz="280988" eaLnBrk="0" hangingPunct="0"/>
                <a:r>
                  <a:rPr lang="en-US" sz="3825" dirty="0">
                    <a:latin typeface="Times New Roman" charset="0"/>
                  </a:rPr>
                  <a:t>+</a:t>
                </a:r>
              </a:p>
            </p:txBody>
          </p:sp>
        </p:grpSp>
      </p:grpSp>
      <p:grpSp>
        <p:nvGrpSpPr>
          <p:cNvPr id="28" name="Group 2"/>
          <p:cNvGrpSpPr>
            <a:grpSpLocks/>
          </p:cNvGrpSpPr>
          <p:nvPr/>
        </p:nvGrpSpPr>
        <p:grpSpPr bwMode="auto">
          <a:xfrm>
            <a:off x="2562445" y="2002470"/>
            <a:ext cx="842963" cy="1701404"/>
            <a:chOff x="4428" y="1584"/>
            <a:chExt cx="708" cy="1429"/>
          </a:xfrm>
        </p:grpSpPr>
        <p:sp>
          <p:nvSpPr>
            <p:cNvPr id="29" name="Line 3"/>
            <p:cNvSpPr>
              <a:spLocks noChangeShapeType="1"/>
            </p:cNvSpPr>
            <p:nvPr/>
          </p:nvSpPr>
          <p:spPr bwMode="auto">
            <a:xfrm flipV="1">
              <a:off x="4428" y="1584"/>
              <a:ext cx="708" cy="1429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 rot="1589111">
              <a:off x="4556" y="1824"/>
              <a:ext cx="407" cy="10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4854" y="1900"/>
              <a:ext cx="20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44053" tIns="21431" rIns="44053" bIns="21431">
              <a:spAutoFit/>
            </a:bodyPr>
            <a:lstStyle/>
            <a:p>
              <a:pPr defTabSz="280988" eaLnBrk="0" hangingPunct="0"/>
              <a:r>
                <a:rPr lang="en-US" sz="1725"/>
                <a:t>N</a:t>
              </a: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4505" y="2469"/>
              <a:ext cx="19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44053" tIns="21431" rIns="44053" bIns="21431">
              <a:spAutoFit/>
            </a:bodyPr>
            <a:lstStyle/>
            <a:p>
              <a:pPr defTabSz="280988" eaLnBrk="0" hangingPunct="0"/>
              <a:r>
                <a:rPr lang="en-US" sz="1725"/>
                <a:t>S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86223" y="3739058"/>
            <a:ext cx="3149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A moving charge creates a current, a current creates a magnetic field (and vice versa)</a:t>
            </a:r>
            <a:endParaRPr lang="en-US" sz="16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449110" y="751155"/>
            <a:ext cx="5989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Protons spin and have angular momentum</a:t>
            </a:r>
          </a:p>
          <a:p>
            <a:r>
              <a:rPr lang="en-US" sz="2400" dirty="0"/>
              <a:t>This also gives them a magnetic moment</a:t>
            </a:r>
            <a:endParaRPr lang="en-US" sz="2400" dirty="0"/>
          </a:p>
        </p:txBody>
      </p:sp>
      <p:grpSp>
        <p:nvGrpSpPr>
          <p:cNvPr id="160" name="Group 2"/>
          <p:cNvGrpSpPr>
            <a:grpSpLocks/>
          </p:cNvGrpSpPr>
          <p:nvPr/>
        </p:nvGrpSpPr>
        <p:grpSpPr bwMode="auto">
          <a:xfrm>
            <a:off x="5544661" y="1703624"/>
            <a:ext cx="1323975" cy="1962150"/>
            <a:chOff x="900" y="1165"/>
            <a:chExt cx="1112" cy="1648"/>
          </a:xfrm>
        </p:grpSpPr>
        <p:sp>
          <p:nvSpPr>
            <p:cNvPr id="161" name="Oval 3"/>
            <p:cNvSpPr>
              <a:spLocks noChangeArrowheads="1"/>
            </p:cNvSpPr>
            <p:nvPr/>
          </p:nvSpPr>
          <p:spPr bwMode="auto">
            <a:xfrm>
              <a:off x="900" y="1165"/>
              <a:ext cx="1112" cy="304"/>
            </a:xfrm>
            <a:prstGeom prst="ellips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62" name="Oval 4"/>
            <p:cNvSpPr>
              <a:spLocks noChangeArrowheads="1"/>
            </p:cNvSpPr>
            <p:nvPr/>
          </p:nvSpPr>
          <p:spPr bwMode="auto">
            <a:xfrm>
              <a:off x="1028" y="2589"/>
              <a:ext cx="856" cy="224"/>
            </a:xfrm>
            <a:prstGeom prst="ellips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63" name="Line 5"/>
            <p:cNvSpPr>
              <a:spLocks noChangeShapeType="1"/>
            </p:cNvSpPr>
            <p:nvPr/>
          </p:nvSpPr>
          <p:spPr bwMode="auto">
            <a:xfrm flipH="1" flipV="1">
              <a:off x="904" y="1301"/>
              <a:ext cx="127" cy="1408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64" name="Line 6"/>
            <p:cNvSpPr>
              <a:spLocks noChangeShapeType="1"/>
            </p:cNvSpPr>
            <p:nvPr/>
          </p:nvSpPr>
          <p:spPr bwMode="auto">
            <a:xfrm flipV="1">
              <a:off x="1898" y="1301"/>
              <a:ext cx="100" cy="1408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grpSp>
          <p:nvGrpSpPr>
            <p:cNvPr id="165" name="Group 7"/>
            <p:cNvGrpSpPr>
              <a:grpSpLocks/>
            </p:cNvGrpSpPr>
            <p:nvPr/>
          </p:nvGrpSpPr>
          <p:grpSpPr bwMode="auto">
            <a:xfrm>
              <a:off x="1694" y="1630"/>
              <a:ext cx="148" cy="277"/>
              <a:chOff x="1906" y="1630"/>
              <a:chExt cx="167" cy="277"/>
            </a:xfrm>
          </p:grpSpPr>
          <p:sp>
            <p:nvSpPr>
              <p:cNvPr id="221" name="Oval 8"/>
              <p:cNvSpPr>
                <a:spLocks noChangeArrowheads="1"/>
              </p:cNvSpPr>
              <p:nvPr/>
            </p:nvSpPr>
            <p:spPr bwMode="auto">
              <a:xfrm rot="21120000">
                <a:off x="1907" y="1769"/>
                <a:ext cx="96" cy="96"/>
              </a:xfrm>
              <a:prstGeom prst="ellipse">
                <a:avLst/>
              </a:prstGeom>
              <a:solidFill>
                <a:srgbClr val="3365FB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22" name="Line 9"/>
              <p:cNvSpPr>
                <a:spLocks noChangeShapeType="1"/>
              </p:cNvSpPr>
              <p:nvPr/>
            </p:nvSpPr>
            <p:spPr bwMode="auto">
              <a:xfrm flipV="1">
                <a:off x="1906" y="1630"/>
                <a:ext cx="167" cy="27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  <p:grpSp>
          <p:nvGrpSpPr>
            <p:cNvPr id="166" name="Group 10"/>
            <p:cNvGrpSpPr>
              <a:grpSpLocks/>
            </p:cNvGrpSpPr>
            <p:nvPr/>
          </p:nvGrpSpPr>
          <p:grpSpPr bwMode="auto">
            <a:xfrm>
              <a:off x="1030" y="1835"/>
              <a:ext cx="248" cy="147"/>
              <a:chOff x="1158" y="1835"/>
              <a:chExt cx="280" cy="147"/>
            </a:xfrm>
          </p:grpSpPr>
          <p:sp>
            <p:nvSpPr>
              <p:cNvPr id="219" name="Oval 11"/>
              <p:cNvSpPr>
                <a:spLocks noChangeArrowheads="1"/>
              </p:cNvSpPr>
              <p:nvPr/>
            </p:nvSpPr>
            <p:spPr bwMode="auto">
              <a:xfrm rot="4560000">
                <a:off x="1197" y="1835"/>
                <a:ext cx="96" cy="96"/>
              </a:xfrm>
              <a:prstGeom prst="ellipse">
                <a:avLst/>
              </a:prstGeom>
              <a:solidFill>
                <a:srgbClr val="3365FB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20" name="Line 12"/>
              <p:cNvSpPr>
                <a:spLocks noChangeShapeType="1"/>
              </p:cNvSpPr>
              <p:nvPr/>
            </p:nvSpPr>
            <p:spPr bwMode="auto">
              <a:xfrm>
                <a:off x="1158" y="1844"/>
                <a:ext cx="280" cy="1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  <p:grpSp>
          <p:nvGrpSpPr>
            <p:cNvPr id="167" name="Group 13"/>
            <p:cNvGrpSpPr>
              <a:grpSpLocks/>
            </p:cNvGrpSpPr>
            <p:nvPr/>
          </p:nvGrpSpPr>
          <p:grpSpPr bwMode="auto">
            <a:xfrm>
              <a:off x="1309" y="1914"/>
              <a:ext cx="287" cy="99"/>
              <a:chOff x="1472" y="1914"/>
              <a:chExt cx="324" cy="99"/>
            </a:xfrm>
          </p:grpSpPr>
          <p:sp>
            <p:nvSpPr>
              <p:cNvPr id="217" name="Oval 14"/>
              <p:cNvSpPr>
                <a:spLocks noChangeArrowheads="1"/>
              </p:cNvSpPr>
              <p:nvPr/>
            </p:nvSpPr>
            <p:spPr bwMode="auto">
              <a:xfrm rot="14460000">
                <a:off x="1644" y="1917"/>
                <a:ext cx="96" cy="96"/>
              </a:xfrm>
              <a:prstGeom prst="ellipse">
                <a:avLst/>
              </a:prstGeom>
              <a:solidFill>
                <a:srgbClr val="3365FB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18" name="Line 15"/>
              <p:cNvSpPr>
                <a:spLocks noChangeShapeType="1"/>
              </p:cNvSpPr>
              <p:nvPr/>
            </p:nvSpPr>
            <p:spPr bwMode="auto">
              <a:xfrm flipH="1" flipV="1">
                <a:off x="1472" y="1914"/>
                <a:ext cx="324" cy="7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  <p:grpSp>
          <p:nvGrpSpPr>
            <p:cNvPr id="168" name="Group 16"/>
            <p:cNvGrpSpPr>
              <a:grpSpLocks/>
            </p:cNvGrpSpPr>
            <p:nvPr/>
          </p:nvGrpSpPr>
          <p:grpSpPr bwMode="auto">
            <a:xfrm>
              <a:off x="1246" y="2039"/>
              <a:ext cx="94" cy="306"/>
              <a:chOff x="1401" y="2039"/>
              <a:chExt cx="106" cy="306"/>
            </a:xfrm>
          </p:grpSpPr>
          <p:sp>
            <p:nvSpPr>
              <p:cNvPr id="215" name="Oval 17"/>
              <p:cNvSpPr>
                <a:spLocks noChangeArrowheads="1"/>
              </p:cNvSpPr>
              <p:nvPr/>
            </p:nvSpPr>
            <p:spPr bwMode="auto">
              <a:xfrm rot="9180000">
                <a:off x="1411" y="2086"/>
                <a:ext cx="96" cy="96"/>
              </a:xfrm>
              <a:prstGeom prst="ellipse">
                <a:avLst/>
              </a:prstGeom>
              <a:solidFill>
                <a:srgbClr val="3365FB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16" name="Line 18"/>
              <p:cNvSpPr>
                <a:spLocks noChangeShapeType="1"/>
              </p:cNvSpPr>
              <p:nvPr/>
            </p:nvSpPr>
            <p:spPr bwMode="auto">
              <a:xfrm flipH="1">
                <a:off x="1401" y="2039"/>
                <a:ext cx="82" cy="30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  <p:grpSp>
          <p:nvGrpSpPr>
            <p:cNvPr id="169" name="Group 19"/>
            <p:cNvGrpSpPr>
              <a:grpSpLocks/>
            </p:cNvGrpSpPr>
            <p:nvPr/>
          </p:nvGrpSpPr>
          <p:grpSpPr bwMode="auto">
            <a:xfrm>
              <a:off x="1414" y="2371"/>
              <a:ext cx="86" cy="316"/>
              <a:chOff x="1591" y="2371"/>
              <a:chExt cx="96" cy="316"/>
            </a:xfrm>
          </p:grpSpPr>
          <p:sp>
            <p:nvSpPr>
              <p:cNvPr id="213" name="Oval 20"/>
              <p:cNvSpPr>
                <a:spLocks noChangeArrowheads="1"/>
              </p:cNvSpPr>
              <p:nvPr/>
            </p:nvSpPr>
            <p:spPr bwMode="auto">
              <a:xfrm rot="8580000">
                <a:off x="1591" y="2420"/>
                <a:ext cx="96" cy="96"/>
              </a:xfrm>
              <a:prstGeom prst="ellipse">
                <a:avLst/>
              </a:prstGeom>
              <a:solidFill>
                <a:srgbClr val="3365FB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14" name="Line 21"/>
              <p:cNvSpPr>
                <a:spLocks noChangeShapeType="1"/>
              </p:cNvSpPr>
              <p:nvPr/>
            </p:nvSpPr>
            <p:spPr bwMode="auto">
              <a:xfrm flipH="1">
                <a:off x="1619" y="2371"/>
                <a:ext cx="26" cy="31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  <p:grpSp>
          <p:nvGrpSpPr>
            <p:cNvPr id="170" name="Group 22"/>
            <p:cNvGrpSpPr>
              <a:grpSpLocks/>
            </p:cNvGrpSpPr>
            <p:nvPr/>
          </p:nvGrpSpPr>
          <p:grpSpPr bwMode="auto">
            <a:xfrm>
              <a:off x="1457" y="2050"/>
              <a:ext cx="108" cy="311"/>
              <a:chOff x="1639" y="2050"/>
              <a:chExt cx="122" cy="311"/>
            </a:xfrm>
          </p:grpSpPr>
          <p:sp>
            <p:nvSpPr>
              <p:cNvPr id="211" name="Oval 23"/>
              <p:cNvSpPr>
                <a:spLocks noChangeArrowheads="1"/>
              </p:cNvSpPr>
              <p:nvPr/>
            </p:nvSpPr>
            <p:spPr bwMode="auto">
              <a:xfrm rot="17940000">
                <a:off x="1665" y="2215"/>
                <a:ext cx="96" cy="96"/>
              </a:xfrm>
              <a:prstGeom prst="ellipse">
                <a:avLst/>
              </a:prstGeom>
              <a:solidFill>
                <a:srgbClr val="3365FB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12" name="Line 24"/>
              <p:cNvSpPr>
                <a:spLocks noChangeShapeType="1"/>
              </p:cNvSpPr>
              <p:nvPr/>
            </p:nvSpPr>
            <p:spPr bwMode="auto">
              <a:xfrm flipH="1" flipV="1">
                <a:off x="1639" y="2050"/>
                <a:ext cx="113" cy="31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  <p:grpSp>
          <p:nvGrpSpPr>
            <p:cNvPr id="171" name="Group 25"/>
            <p:cNvGrpSpPr>
              <a:grpSpLocks/>
            </p:cNvGrpSpPr>
            <p:nvPr/>
          </p:nvGrpSpPr>
          <p:grpSpPr bwMode="auto">
            <a:xfrm>
              <a:off x="1130" y="2266"/>
              <a:ext cx="101" cy="316"/>
              <a:chOff x="1271" y="2266"/>
              <a:chExt cx="114" cy="316"/>
            </a:xfrm>
          </p:grpSpPr>
          <p:sp>
            <p:nvSpPr>
              <p:cNvPr id="209" name="Oval 26"/>
              <p:cNvSpPr>
                <a:spLocks noChangeArrowheads="1"/>
              </p:cNvSpPr>
              <p:nvPr/>
            </p:nvSpPr>
            <p:spPr bwMode="auto">
              <a:xfrm rot="18060000">
                <a:off x="1289" y="2435"/>
                <a:ext cx="96" cy="96"/>
              </a:xfrm>
              <a:prstGeom prst="ellipse">
                <a:avLst/>
              </a:prstGeom>
              <a:solidFill>
                <a:srgbClr val="3365FB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10" name="Line 27"/>
              <p:cNvSpPr>
                <a:spLocks noChangeShapeType="1"/>
              </p:cNvSpPr>
              <p:nvPr/>
            </p:nvSpPr>
            <p:spPr bwMode="auto">
              <a:xfrm flipH="1" flipV="1">
                <a:off x="1271" y="2266"/>
                <a:ext cx="100" cy="31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  <p:grpSp>
          <p:nvGrpSpPr>
            <p:cNvPr id="172" name="Group 28"/>
            <p:cNvGrpSpPr>
              <a:grpSpLocks/>
            </p:cNvGrpSpPr>
            <p:nvPr/>
          </p:nvGrpSpPr>
          <p:grpSpPr bwMode="auto">
            <a:xfrm>
              <a:off x="1522" y="2462"/>
              <a:ext cx="280" cy="96"/>
              <a:chOff x="1712" y="2462"/>
              <a:chExt cx="316" cy="96"/>
            </a:xfrm>
          </p:grpSpPr>
          <p:sp>
            <p:nvSpPr>
              <p:cNvPr id="207" name="Oval 29"/>
              <p:cNvSpPr>
                <a:spLocks noChangeArrowheads="1"/>
              </p:cNvSpPr>
              <p:nvPr/>
            </p:nvSpPr>
            <p:spPr bwMode="auto">
              <a:xfrm rot="3120000">
                <a:off x="1761" y="2462"/>
                <a:ext cx="96" cy="96"/>
              </a:xfrm>
              <a:prstGeom prst="ellipse">
                <a:avLst/>
              </a:prstGeom>
              <a:solidFill>
                <a:srgbClr val="3365FB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08" name="Line 30"/>
              <p:cNvSpPr>
                <a:spLocks noChangeShapeType="1"/>
              </p:cNvSpPr>
              <p:nvPr/>
            </p:nvSpPr>
            <p:spPr bwMode="auto">
              <a:xfrm>
                <a:off x="1712" y="2514"/>
                <a:ext cx="316" cy="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  <p:grpSp>
          <p:nvGrpSpPr>
            <p:cNvPr id="173" name="Group 31"/>
            <p:cNvGrpSpPr>
              <a:grpSpLocks/>
            </p:cNvGrpSpPr>
            <p:nvPr/>
          </p:nvGrpSpPr>
          <p:grpSpPr bwMode="auto">
            <a:xfrm>
              <a:off x="1632" y="1925"/>
              <a:ext cx="248" cy="153"/>
              <a:chOff x="1836" y="1925"/>
              <a:chExt cx="279" cy="153"/>
            </a:xfrm>
          </p:grpSpPr>
          <p:sp>
            <p:nvSpPr>
              <p:cNvPr id="205" name="Oval 32"/>
              <p:cNvSpPr>
                <a:spLocks noChangeArrowheads="1"/>
              </p:cNvSpPr>
              <p:nvPr/>
            </p:nvSpPr>
            <p:spPr bwMode="auto">
              <a:xfrm rot="1260000">
                <a:off x="1873" y="1979"/>
                <a:ext cx="96" cy="96"/>
              </a:xfrm>
              <a:prstGeom prst="ellipse">
                <a:avLst/>
              </a:prstGeom>
              <a:solidFill>
                <a:srgbClr val="3365FB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06" name="Line 33"/>
              <p:cNvSpPr>
                <a:spLocks noChangeShapeType="1"/>
              </p:cNvSpPr>
              <p:nvPr/>
            </p:nvSpPr>
            <p:spPr bwMode="auto">
              <a:xfrm flipV="1">
                <a:off x="1836" y="1925"/>
                <a:ext cx="279" cy="15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  <p:grpSp>
          <p:nvGrpSpPr>
            <p:cNvPr id="174" name="Group 34"/>
            <p:cNvGrpSpPr>
              <a:grpSpLocks/>
            </p:cNvGrpSpPr>
            <p:nvPr/>
          </p:nvGrpSpPr>
          <p:grpSpPr bwMode="auto">
            <a:xfrm>
              <a:off x="1363" y="1748"/>
              <a:ext cx="280" cy="110"/>
              <a:chOff x="1533" y="1748"/>
              <a:chExt cx="316" cy="110"/>
            </a:xfrm>
          </p:grpSpPr>
          <p:sp>
            <p:nvSpPr>
              <p:cNvPr id="203" name="Oval 35"/>
              <p:cNvSpPr>
                <a:spLocks noChangeArrowheads="1"/>
              </p:cNvSpPr>
              <p:nvPr/>
            </p:nvSpPr>
            <p:spPr bwMode="auto">
              <a:xfrm rot="12600000">
                <a:off x="1702" y="1748"/>
                <a:ext cx="96" cy="96"/>
              </a:xfrm>
              <a:prstGeom prst="ellipse">
                <a:avLst/>
              </a:prstGeom>
              <a:solidFill>
                <a:srgbClr val="3365FB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04" name="Line 36"/>
              <p:cNvSpPr>
                <a:spLocks noChangeShapeType="1"/>
              </p:cNvSpPr>
              <p:nvPr/>
            </p:nvSpPr>
            <p:spPr bwMode="auto">
              <a:xfrm flipH="1">
                <a:off x="1533" y="1768"/>
                <a:ext cx="316" cy="9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  <p:grpSp>
          <p:nvGrpSpPr>
            <p:cNvPr id="175" name="Group 37"/>
            <p:cNvGrpSpPr>
              <a:grpSpLocks/>
            </p:cNvGrpSpPr>
            <p:nvPr/>
          </p:nvGrpSpPr>
          <p:grpSpPr bwMode="auto">
            <a:xfrm>
              <a:off x="1575" y="2194"/>
              <a:ext cx="288" cy="99"/>
              <a:chOff x="1772" y="2194"/>
              <a:chExt cx="324" cy="99"/>
            </a:xfrm>
          </p:grpSpPr>
          <p:sp>
            <p:nvSpPr>
              <p:cNvPr id="201" name="Oval 38"/>
              <p:cNvSpPr>
                <a:spLocks noChangeArrowheads="1"/>
              </p:cNvSpPr>
              <p:nvPr/>
            </p:nvSpPr>
            <p:spPr bwMode="auto">
              <a:xfrm rot="14460000">
                <a:off x="1944" y="2197"/>
                <a:ext cx="96" cy="96"/>
              </a:xfrm>
              <a:prstGeom prst="ellipse">
                <a:avLst/>
              </a:prstGeom>
              <a:solidFill>
                <a:srgbClr val="3365FB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02" name="Line 39"/>
              <p:cNvSpPr>
                <a:spLocks noChangeShapeType="1"/>
              </p:cNvSpPr>
              <p:nvPr/>
            </p:nvSpPr>
            <p:spPr bwMode="auto">
              <a:xfrm flipH="1" flipV="1">
                <a:off x="1772" y="2194"/>
                <a:ext cx="324" cy="7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  <p:grpSp>
          <p:nvGrpSpPr>
            <p:cNvPr id="176" name="Group 40"/>
            <p:cNvGrpSpPr>
              <a:grpSpLocks/>
            </p:cNvGrpSpPr>
            <p:nvPr/>
          </p:nvGrpSpPr>
          <p:grpSpPr bwMode="auto">
            <a:xfrm>
              <a:off x="1286" y="2252"/>
              <a:ext cx="160" cy="267"/>
              <a:chOff x="1447" y="2252"/>
              <a:chExt cx="180" cy="267"/>
            </a:xfrm>
          </p:grpSpPr>
          <p:sp>
            <p:nvSpPr>
              <p:cNvPr id="199" name="Oval 41"/>
              <p:cNvSpPr>
                <a:spLocks noChangeArrowheads="1"/>
              </p:cNvSpPr>
              <p:nvPr/>
            </p:nvSpPr>
            <p:spPr bwMode="auto">
              <a:xfrm rot="21300000">
                <a:off x="1451" y="2385"/>
                <a:ext cx="96" cy="96"/>
              </a:xfrm>
              <a:prstGeom prst="ellipse">
                <a:avLst/>
              </a:prstGeom>
              <a:solidFill>
                <a:srgbClr val="3365FB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00" name="Line 42"/>
              <p:cNvSpPr>
                <a:spLocks noChangeShapeType="1"/>
              </p:cNvSpPr>
              <p:nvPr/>
            </p:nvSpPr>
            <p:spPr bwMode="auto">
              <a:xfrm flipV="1">
                <a:off x="1447" y="2252"/>
                <a:ext cx="180" cy="26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  <p:grpSp>
          <p:nvGrpSpPr>
            <p:cNvPr id="177" name="Group 43"/>
            <p:cNvGrpSpPr>
              <a:grpSpLocks/>
            </p:cNvGrpSpPr>
            <p:nvPr/>
          </p:nvGrpSpPr>
          <p:grpSpPr bwMode="auto">
            <a:xfrm>
              <a:off x="1596" y="2386"/>
              <a:ext cx="288" cy="99"/>
              <a:chOff x="1796" y="2386"/>
              <a:chExt cx="324" cy="99"/>
            </a:xfrm>
          </p:grpSpPr>
          <p:sp>
            <p:nvSpPr>
              <p:cNvPr id="197" name="Oval 44"/>
              <p:cNvSpPr>
                <a:spLocks noChangeArrowheads="1"/>
              </p:cNvSpPr>
              <p:nvPr/>
            </p:nvSpPr>
            <p:spPr bwMode="auto">
              <a:xfrm rot="14460000">
                <a:off x="1968" y="2389"/>
                <a:ext cx="96" cy="96"/>
              </a:xfrm>
              <a:prstGeom prst="ellipse">
                <a:avLst/>
              </a:prstGeom>
              <a:solidFill>
                <a:srgbClr val="3365FB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98" name="Line 45"/>
              <p:cNvSpPr>
                <a:spLocks noChangeShapeType="1"/>
              </p:cNvSpPr>
              <p:nvPr/>
            </p:nvSpPr>
            <p:spPr bwMode="auto">
              <a:xfrm flipH="1" flipV="1">
                <a:off x="1796" y="2386"/>
                <a:ext cx="324" cy="7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  <p:grpSp>
          <p:nvGrpSpPr>
            <p:cNvPr id="178" name="Group 46"/>
            <p:cNvGrpSpPr>
              <a:grpSpLocks/>
            </p:cNvGrpSpPr>
            <p:nvPr/>
          </p:nvGrpSpPr>
          <p:grpSpPr bwMode="auto">
            <a:xfrm>
              <a:off x="1102" y="2639"/>
              <a:ext cx="290" cy="96"/>
              <a:chOff x="1239" y="2639"/>
              <a:chExt cx="327" cy="96"/>
            </a:xfrm>
          </p:grpSpPr>
          <p:sp>
            <p:nvSpPr>
              <p:cNvPr id="195" name="Oval 47"/>
              <p:cNvSpPr>
                <a:spLocks noChangeArrowheads="1"/>
              </p:cNvSpPr>
              <p:nvPr/>
            </p:nvSpPr>
            <p:spPr bwMode="auto">
              <a:xfrm rot="14280000">
                <a:off x="1414" y="2639"/>
                <a:ext cx="96" cy="96"/>
              </a:xfrm>
              <a:prstGeom prst="ellipse">
                <a:avLst/>
              </a:prstGeom>
              <a:solidFill>
                <a:srgbClr val="3365FB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96" name="Line 48"/>
              <p:cNvSpPr>
                <a:spLocks noChangeShapeType="1"/>
              </p:cNvSpPr>
              <p:nvPr/>
            </p:nvSpPr>
            <p:spPr bwMode="auto">
              <a:xfrm flipH="1" flipV="1">
                <a:off x="1239" y="2648"/>
                <a:ext cx="327" cy="5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  <p:grpSp>
          <p:nvGrpSpPr>
            <p:cNvPr id="179" name="Group 49"/>
            <p:cNvGrpSpPr>
              <a:grpSpLocks/>
            </p:cNvGrpSpPr>
            <p:nvPr/>
          </p:nvGrpSpPr>
          <p:grpSpPr bwMode="auto">
            <a:xfrm>
              <a:off x="1490" y="2642"/>
              <a:ext cx="280" cy="96"/>
              <a:chOff x="1676" y="2642"/>
              <a:chExt cx="316" cy="96"/>
            </a:xfrm>
          </p:grpSpPr>
          <p:sp>
            <p:nvSpPr>
              <p:cNvPr id="193" name="Oval 50"/>
              <p:cNvSpPr>
                <a:spLocks noChangeArrowheads="1"/>
              </p:cNvSpPr>
              <p:nvPr/>
            </p:nvSpPr>
            <p:spPr bwMode="auto">
              <a:xfrm rot="3120000">
                <a:off x="1725" y="2642"/>
                <a:ext cx="96" cy="96"/>
              </a:xfrm>
              <a:prstGeom prst="ellipse">
                <a:avLst/>
              </a:prstGeom>
              <a:solidFill>
                <a:srgbClr val="3365FB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94" name="Line 51"/>
              <p:cNvSpPr>
                <a:spLocks noChangeShapeType="1"/>
              </p:cNvSpPr>
              <p:nvPr/>
            </p:nvSpPr>
            <p:spPr bwMode="auto">
              <a:xfrm>
                <a:off x="1676" y="2694"/>
                <a:ext cx="316" cy="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  <p:grpSp>
          <p:nvGrpSpPr>
            <p:cNvPr id="180" name="Group 52"/>
            <p:cNvGrpSpPr>
              <a:grpSpLocks/>
            </p:cNvGrpSpPr>
            <p:nvPr/>
          </p:nvGrpSpPr>
          <p:grpSpPr bwMode="auto">
            <a:xfrm>
              <a:off x="1262" y="1610"/>
              <a:ext cx="288" cy="99"/>
              <a:chOff x="1420" y="1610"/>
              <a:chExt cx="324" cy="99"/>
            </a:xfrm>
          </p:grpSpPr>
          <p:sp>
            <p:nvSpPr>
              <p:cNvPr id="191" name="Oval 53"/>
              <p:cNvSpPr>
                <a:spLocks noChangeArrowheads="1"/>
              </p:cNvSpPr>
              <p:nvPr/>
            </p:nvSpPr>
            <p:spPr bwMode="auto">
              <a:xfrm rot="14460000">
                <a:off x="1592" y="1613"/>
                <a:ext cx="96" cy="96"/>
              </a:xfrm>
              <a:prstGeom prst="ellipse">
                <a:avLst/>
              </a:prstGeom>
              <a:solidFill>
                <a:srgbClr val="3365FB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92" name="Line 54"/>
              <p:cNvSpPr>
                <a:spLocks noChangeShapeType="1"/>
              </p:cNvSpPr>
              <p:nvPr/>
            </p:nvSpPr>
            <p:spPr bwMode="auto">
              <a:xfrm flipH="1" flipV="1">
                <a:off x="1420" y="1610"/>
                <a:ext cx="324" cy="7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  <p:grpSp>
          <p:nvGrpSpPr>
            <p:cNvPr id="181" name="Group 55"/>
            <p:cNvGrpSpPr>
              <a:grpSpLocks/>
            </p:cNvGrpSpPr>
            <p:nvPr/>
          </p:nvGrpSpPr>
          <p:grpSpPr bwMode="auto">
            <a:xfrm>
              <a:off x="1176" y="1602"/>
              <a:ext cx="109" cy="311"/>
              <a:chOff x="1323" y="1602"/>
              <a:chExt cx="122" cy="311"/>
            </a:xfrm>
          </p:grpSpPr>
          <p:sp>
            <p:nvSpPr>
              <p:cNvPr id="189" name="Oval 56"/>
              <p:cNvSpPr>
                <a:spLocks noChangeArrowheads="1"/>
              </p:cNvSpPr>
              <p:nvPr/>
            </p:nvSpPr>
            <p:spPr bwMode="auto">
              <a:xfrm rot="17940000">
                <a:off x="1349" y="1767"/>
                <a:ext cx="96" cy="96"/>
              </a:xfrm>
              <a:prstGeom prst="ellipse">
                <a:avLst/>
              </a:prstGeom>
              <a:solidFill>
                <a:srgbClr val="3365FB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90" name="Line 57"/>
              <p:cNvSpPr>
                <a:spLocks noChangeShapeType="1"/>
              </p:cNvSpPr>
              <p:nvPr/>
            </p:nvSpPr>
            <p:spPr bwMode="auto">
              <a:xfrm flipH="1" flipV="1">
                <a:off x="1323" y="1602"/>
                <a:ext cx="113" cy="31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  <p:grpSp>
          <p:nvGrpSpPr>
            <p:cNvPr id="182" name="Group 58"/>
            <p:cNvGrpSpPr>
              <a:grpSpLocks/>
            </p:cNvGrpSpPr>
            <p:nvPr/>
          </p:nvGrpSpPr>
          <p:grpSpPr bwMode="auto">
            <a:xfrm>
              <a:off x="1059" y="1982"/>
              <a:ext cx="101" cy="316"/>
              <a:chOff x="1191" y="1982"/>
              <a:chExt cx="114" cy="316"/>
            </a:xfrm>
          </p:grpSpPr>
          <p:sp>
            <p:nvSpPr>
              <p:cNvPr id="187" name="Oval 59"/>
              <p:cNvSpPr>
                <a:spLocks noChangeArrowheads="1"/>
              </p:cNvSpPr>
              <p:nvPr/>
            </p:nvSpPr>
            <p:spPr bwMode="auto">
              <a:xfrm rot="18060000">
                <a:off x="1209" y="2151"/>
                <a:ext cx="96" cy="96"/>
              </a:xfrm>
              <a:prstGeom prst="ellipse">
                <a:avLst/>
              </a:prstGeom>
              <a:solidFill>
                <a:srgbClr val="3365FB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88" name="Line 60"/>
              <p:cNvSpPr>
                <a:spLocks noChangeShapeType="1"/>
              </p:cNvSpPr>
              <p:nvPr/>
            </p:nvSpPr>
            <p:spPr bwMode="auto">
              <a:xfrm flipH="1" flipV="1">
                <a:off x="1191" y="1982"/>
                <a:ext cx="100" cy="31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  <p:grpSp>
          <p:nvGrpSpPr>
            <p:cNvPr id="183" name="Group 61"/>
            <p:cNvGrpSpPr>
              <a:grpSpLocks/>
            </p:cNvGrpSpPr>
            <p:nvPr/>
          </p:nvGrpSpPr>
          <p:grpSpPr bwMode="auto">
            <a:xfrm>
              <a:off x="1419" y="2358"/>
              <a:ext cx="280" cy="96"/>
              <a:chOff x="1596" y="2358"/>
              <a:chExt cx="316" cy="96"/>
            </a:xfrm>
          </p:grpSpPr>
          <p:sp>
            <p:nvSpPr>
              <p:cNvPr id="185" name="Oval 62"/>
              <p:cNvSpPr>
                <a:spLocks noChangeArrowheads="1"/>
              </p:cNvSpPr>
              <p:nvPr/>
            </p:nvSpPr>
            <p:spPr bwMode="auto">
              <a:xfrm rot="3120000">
                <a:off x="1645" y="2358"/>
                <a:ext cx="96" cy="96"/>
              </a:xfrm>
              <a:prstGeom prst="ellipse">
                <a:avLst/>
              </a:prstGeom>
              <a:solidFill>
                <a:srgbClr val="3365FB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86" name="Line 63"/>
              <p:cNvSpPr>
                <a:spLocks noChangeShapeType="1"/>
              </p:cNvSpPr>
              <p:nvPr/>
            </p:nvSpPr>
            <p:spPr bwMode="auto">
              <a:xfrm>
                <a:off x="1596" y="2410"/>
                <a:ext cx="316" cy="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  <p:sp>
          <p:nvSpPr>
            <p:cNvPr id="184" name="Oval 64"/>
            <p:cNvSpPr>
              <a:spLocks noChangeArrowheads="1"/>
            </p:cNvSpPr>
            <p:nvPr/>
          </p:nvSpPr>
          <p:spPr bwMode="auto">
            <a:xfrm>
              <a:off x="939" y="1545"/>
              <a:ext cx="1034" cy="26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sp>
        <p:nvSpPr>
          <p:cNvPr id="299" name="TextBox 298"/>
          <p:cNvSpPr txBox="1"/>
          <p:nvPr/>
        </p:nvSpPr>
        <p:spPr>
          <a:xfrm>
            <a:off x="5066321" y="3785224"/>
            <a:ext cx="34522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Think of brain as bulk matter with anisotropic distribution of magnetic moments (from H</a:t>
            </a:r>
            <a:r>
              <a:rPr lang="en-US" baseline="-25000" dirty="0"/>
              <a:t>2</a:t>
            </a:r>
            <a:r>
              <a:rPr lang="en-US" dirty="0"/>
              <a:t>0 atoms)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259563" y="687525"/>
            <a:ext cx="8648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9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15" y="0"/>
            <a:ext cx="6172200" cy="857250"/>
          </a:xfrm>
        </p:spPr>
        <p:txBody>
          <a:bodyPr/>
          <a:lstStyle/>
          <a:p>
            <a:r>
              <a:rPr lang="en-US" dirty="0" smtClean="0"/>
              <a:t>§ Tools we use in Cog </a:t>
            </a:r>
            <a:r>
              <a:rPr lang="en-US" dirty="0" err="1" smtClean="0"/>
              <a:t>Sci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815" y="857251"/>
            <a:ext cx="4904518" cy="495071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Physiological Measures -  MRI </a:t>
            </a:r>
          </a:p>
          <a:p>
            <a:endParaRPr lang="en-US" dirty="0"/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1472805" y="1973301"/>
            <a:ext cx="784622" cy="1553765"/>
            <a:chOff x="640" y="1565"/>
            <a:chExt cx="659" cy="1305"/>
          </a:xfrm>
        </p:grpSpPr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640" y="1565"/>
              <a:ext cx="637" cy="1305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grpSp>
          <p:nvGrpSpPr>
            <p:cNvPr id="13" name="Group 9"/>
            <p:cNvGrpSpPr>
              <a:grpSpLocks/>
            </p:cNvGrpSpPr>
            <p:nvPr/>
          </p:nvGrpSpPr>
          <p:grpSpPr bwMode="auto">
            <a:xfrm>
              <a:off x="817" y="1930"/>
              <a:ext cx="482" cy="531"/>
              <a:chOff x="817" y="1930"/>
              <a:chExt cx="482" cy="531"/>
            </a:xfrm>
          </p:grpSpPr>
          <p:sp>
            <p:nvSpPr>
              <p:cNvPr id="14" name="Oval 10"/>
              <p:cNvSpPr>
                <a:spLocks noChangeArrowheads="1"/>
              </p:cNvSpPr>
              <p:nvPr/>
            </p:nvSpPr>
            <p:spPr bwMode="auto">
              <a:xfrm>
                <a:off x="817" y="2061"/>
                <a:ext cx="281" cy="31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5" name="Arc 11"/>
              <p:cNvSpPr>
                <a:spLocks/>
              </p:cNvSpPr>
              <p:nvPr/>
            </p:nvSpPr>
            <p:spPr bwMode="auto">
              <a:xfrm>
                <a:off x="872" y="2087"/>
                <a:ext cx="215" cy="194"/>
              </a:xfrm>
              <a:custGeom>
                <a:avLst/>
                <a:gdLst>
                  <a:gd name="G0" fmla="+- 89 0 0"/>
                  <a:gd name="G1" fmla="+- 21600 0 0"/>
                  <a:gd name="G2" fmla="+- 21600 0 0"/>
                  <a:gd name="T0" fmla="*/ 0 w 21688"/>
                  <a:gd name="T1" fmla="*/ 1 h 21600"/>
                  <a:gd name="T2" fmla="*/ 21688 w 21688"/>
                  <a:gd name="T3" fmla="*/ 21489 h 21600"/>
                  <a:gd name="T4" fmla="*/ 89 w 2168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88" h="21600" fill="none" extrusionOk="0">
                    <a:moveTo>
                      <a:pt x="-1" y="0"/>
                    </a:moveTo>
                    <a:cubicBezTo>
                      <a:pt x="29" y="0"/>
                      <a:pt x="59" y="-1"/>
                      <a:pt x="89" y="-1"/>
                    </a:cubicBezTo>
                    <a:cubicBezTo>
                      <a:pt x="11975" y="-1"/>
                      <a:pt x="21627" y="9603"/>
                      <a:pt x="21688" y="21488"/>
                    </a:cubicBezTo>
                  </a:path>
                  <a:path w="21688" h="21600" stroke="0" extrusionOk="0">
                    <a:moveTo>
                      <a:pt x="-1" y="0"/>
                    </a:moveTo>
                    <a:cubicBezTo>
                      <a:pt x="29" y="0"/>
                      <a:pt x="59" y="-1"/>
                      <a:pt x="89" y="-1"/>
                    </a:cubicBezTo>
                    <a:cubicBezTo>
                      <a:pt x="11975" y="-1"/>
                      <a:pt x="21627" y="9603"/>
                      <a:pt x="21688" y="21488"/>
                    </a:cubicBezTo>
                    <a:lnTo>
                      <a:pt x="89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6" name="Arc 12"/>
              <p:cNvSpPr>
                <a:spLocks/>
              </p:cNvSpPr>
              <p:nvPr/>
            </p:nvSpPr>
            <p:spPr bwMode="auto">
              <a:xfrm>
                <a:off x="822" y="2166"/>
                <a:ext cx="202" cy="199"/>
              </a:xfrm>
              <a:custGeom>
                <a:avLst/>
                <a:gdLst>
                  <a:gd name="G0" fmla="+- 95 0 0"/>
                  <a:gd name="G1" fmla="+- 21600 0 0"/>
                  <a:gd name="G2" fmla="+- 21600 0 0"/>
                  <a:gd name="T0" fmla="*/ 0 w 21694"/>
                  <a:gd name="T1" fmla="*/ 1 h 21600"/>
                  <a:gd name="T2" fmla="*/ 21694 w 21694"/>
                  <a:gd name="T3" fmla="*/ 21491 h 21600"/>
                  <a:gd name="T4" fmla="*/ 95 w 2169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94" h="21600" fill="none" extrusionOk="0">
                    <a:moveTo>
                      <a:pt x="-1" y="0"/>
                    </a:moveTo>
                    <a:cubicBezTo>
                      <a:pt x="31" y="0"/>
                      <a:pt x="63" y="-1"/>
                      <a:pt x="95" y="-1"/>
                    </a:cubicBezTo>
                    <a:cubicBezTo>
                      <a:pt x="11981" y="-1"/>
                      <a:pt x="21634" y="9604"/>
                      <a:pt x="21694" y="21490"/>
                    </a:cubicBezTo>
                  </a:path>
                  <a:path w="21694" h="21600" stroke="0" extrusionOk="0">
                    <a:moveTo>
                      <a:pt x="-1" y="0"/>
                    </a:moveTo>
                    <a:cubicBezTo>
                      <a:pt x="31" y="0"/>
                      <a:pt x="63" y="-1"/>
                      <a:pt x="95" y="-1"/>
                    </a:cubicBezTo>
                    <a:cubicBezTo>
                      <a:pt x="11981" y="-1"/>
                      <a:pt x="21634" y="9604"/>
                      <a:pt x="21694" y="21490"/>
                    </a:cubicBezTo>
                    <a:lnTo>
                      <a:pt x="95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7" name="Arc 13"/>
              <p:cNvSpPr>
                <a:spLocks/>
              </p:cNvSpPr>
              <p:nvPr/>
            </p:nvSpPr>
            <p:spPr bwMode="auto">
              <a:xfrm>
                <a:off x="821" y="2269"/>
                <a:ext cx="115" cy="13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grpSp>
            <p:nvGrpSpPr>
              <p:cNvPr id="18" name="Group 14"/>
              <p:cNvGrpSpPr>
                <a:grpSpLocks/>
              </p:cNvGrpSpPr>
              <p:nvPr/>
            </p:nvGrpSpPr>
            <p:grpSpPr bwMode="auto">
              <a:xfrm>
                <a:off x="912" y="2188"/>
                <a:ext cx="387" cy="116"/>
                <a:chOff x="1220" y="2188"/>
                <a:chExt cx="282" cy="148"/>
              </a:xfrm>
            </p:grpSpPr>
            <p:sp>
              <p:nvSpPr>
                <p:cNvPr id="20" name="Arc 15"/>
                <p:cNvSpPr>
                  <a:spLocks/>
                </p:cNvSpPr>
                <p:nvPr/>
              </p:nvSpPr>
              <p:spPr bwMode="auto">
                <a:xfrm>
                  <a:off x="1343" y="2188"/>
                  <a:ext cx="159" cy="61"/>
                </a:xfrm>
                <a:custGeom>
                  <a:avLst/>
                  <a:gdLst>
                    <a:gd name="G0" fmla="+- 136 0 0"/>
                    <a:gd name="G1" fmla="+- 21600 0 0"/>
                    <a:gd name="G2" fmla="+- 21600 0 0"/>
                    <a:gd name="T0" fmla="*/ 0 w 21736"/>
                    <a:gd name="T1" fmla="*/ 1 h 21600"/>
                    <a:gd name="T2" fmla="*/ 21736 w 21736"/>
                    <a:gd name="T3" fmla="*/ 21600 h 21600"/>
                    <a:gd name="T4" fmla="*/ 136 w 2173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36" h="21600" fill="none" extrusionOk="0">
                      <a:moveTo>
                        <a:pt x="-1" y="0"/>
                      </a:moveTo>
                      <a:cubicBezTo>
                        <a:pt x="45" y="0"/>
                        <a:pt x="90" y="-1"/>
                        <a:pt x="136" y="-1"/>
                      </a:cubicBezTo>
                      <a:cubicBezTo>
                        <a:pt x="12065" y="-1"/>
                        <a:pt x="21736" y="9670"/>
                        <a:pt x="21736" y="21600"/>
                      </a:cubicBezTo>
                    </a:path>
                    <a:path w="21736" h="21600" stroke="0" extrusionOk="0">
                      <a:moveTo>
                        <a:pt x="-1" y="0"/>
                      </a:moveTo>
                      <a:cubicBezTo>
                        <a:pt x="45" y="0"/>
                        <a:pt x="90" y="-1"/>
                        <a:pt x="136" y="-1"/>
                      </a:cubicBezTo>
                      <a:cubicBezTo>
                        <a:pt x="12065" y="-1"/>
                        <a:pt x="21736" y="9670"/>
                        <a:pt x="21736" y="21600"/>
                      </a:cubicBezTo>
                      <a:lnTo>
                        <a:pt x="136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hlink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21" name="Arc 16"/>
                <p:cNvSpPr>
                  <a:spLocks/>
                </p:cNvSpPr>
                <p:nvPr/>
              </p:nvSpPr>
              <p:spPr bwMode="auto">
                <a:xfrm>
                  <a:off x="1220" y="2249"/>
                  <a:ext cx="281" cy="87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21600 w 21600"/>
                    <a:gd name="T1" fmla="*/ 0 h 21600"/>
                    <a:gd name="T2" fmla="*/ 0 w 21600"/>
                    <a:gd name="T3" fmla="*/ 21600 h 21600"/>
                    <a:gd name="T4" fmla="*/ 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599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59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</p:grpSp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818" y="1930"/>
                <a:ext cx="308" cy="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44053" tIns="21431" rIns="44053" bIns="21431">
                <a:spAutoFit/>
              </a:bodyPr>
              <a:lstStyle/>
              <a:p>
                <a:pPr defTabSz="280988" eaLnBrk="0" hangingPunct="0"/>
                <a:r>
                  <a:rPr lang="en-US" sz="3825" dirty="0">
                    <a:latin typeface="Times New Roman" charset="0"/>
                  </a:rPr>
                  <a:t>+</a:t>
                </a:r>
              </a:p>
            </p:txBody>
          </p:sp>
        </p:grpSp>
      </p:grpSp>
      <p:grpSp>
        <p:nvGrpSpPr>
          <p:cNvPr id="28" name="Group 2"/>
          <p:cNvGrpSpPr>
            <a:grpSpLocks/>
          </p:cNvGrpSpPr>
          <p:nvPr/>
        </p:nvGrpSpPr>
        <p:grpSpPr bwMode="auto">
          <a:xfrm>
            <a:off x="2562445" y="2002470"/>
            <a:ext cx="842963" cy="1701404"/>
            <a:chOff x="4428" y="1584"/>
            <a:chExt cx="708" cy="1429"/>
          </a:xfrm>
        </p:grpSpPr>
        <p:sp>
          <p:nvSpPr>
            <p:cNvPr id="29" name="Line 3"/>
            <p:cNvSpPr>
              <a:spLocks noChangeShapeType="1"/>
            </p:cNvSpPr>
            <p:nvPr/>
          </p:nvSpPr>
          <p:spPr bwMode="auto">
            <a:xfrm flipV="1">
              <a:off x="4428" y="1584"/>
              <a:ext cx="708" cy="1429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 rot="1589111">
              <a:off x="4556" y="1824"/>
              <a:ext cx="407" cy="105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4854" y="1900"/>
              <a:ext cx="20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44053" tIns="21431" rIns="44053" bIns="21431">
              <a:spAutoFit/>
            </a:bodyPr>
            <a:lstStyle/>
            <a:p>
              <a:pPr defTabSz="280988" eaLnBrk="0" hangingPunct="0"/>
              <a:r>
                <a:rPr lang="en-US" sz="1725"/>
                <a:t>N</a:t>
              </a: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4505" y="2469"/>
              <a:ext cx="19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44053" tIns="21431" rIns="44053" bIns="21431">
              <a:spAutoFit/>
            </a:bodyPr>
            <a:lstStyle/>
            <a:p>
              <a:pPr defTabSz="280988" eaLnBrk="0" hangingPunct="0"/>
              <a:r>
                <a:rPr lang="en-US" sz="1725"/>
                <a:t>S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19290" y="3782336"/>
            <a:ext cx="258543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 moving charge creates a current, a current creates a magnetic field (and vice versa)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1219290" y="1394847"/>
            <a:ext cx="27286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Protons spin and have angular momentum</a:t>
            </a:r>
          </a:p>
          <a:p>
            <a:r>
              <a:rPr lang="en-US" sz="1050" dirty="0"/>
              <a:t>This also gives them a magnetic moment</a:t>
            </a:r>
            <a:endParaRPr lang="en-US" sz="1050" dirty="0"/>
          </a:p>
        </p:txBody>
      </p:sp>
      <p:grpSp>
        <p:nvGrpSpPr>
          <p:cNvPr id="85" name="Group 145"/>
          <p:cNvGrpSpPr>
            <a:grpSpLocks/>
          </p:cNvGrpSpPr>
          <p:nvPr/>
        </p:nvGrpSpPr>
        <p:grpSpPr bwMode="auto">
          <a:xfrm>
            <a:off x="4714387" y="1768513"/>
            <a:ext cx="2783681" cy="2343150"/>
            <a:chOff x="3088" y="1161"/>
            <a:chExt cx="2338" cy="1968"/>
          </a:xfrm>
        </p:grpSpPr>
        <p:grpSp>
          <p:nvGrpSpPr>
            <p:cNvPr id="90" name="Group 143"/>
            <p:cNvGrpSpPr>
              <a:grpSpLocks/>
            </p:cNvGrpSpPr>
            <p:nvPr/>
          </p:nvGrpSpPr>
          <p:grpSpPr bwMode="auto">
            <a:xfrm>
              <a:off x="3088" y="1161"/>
              <a:ext cx="1736" cy="1968"/>
              <a:chOff x="3088" y="1161"/>
              <a:chExt cx="1736" cy="1968"/>
            </a:xfrm>
          </p:grpSpPr>
          <p:grpSp>
            <p:nvGrpSpPr>
              <p:cNvPr id="93" name="Group 67"/>
              <p:cNvGrpSpPr>
                <a:grpSpLocks/>
              </p:cNvGrpSpPr>
              <p:nvPr/>
            </p:nvGrpSpPr>
            <p:grpSpPr bwMode="auto">
              <a:xfrm>
                <a:off x="3711" y="1273"/>
                <a:ext cx="1113" cy="1648"/>
                <a:chOff x="3711" y="1273"/>
                <a:chExt cx="1113" cy="1648"/>
              </a:xfrm>
            </p:grpSpPr>
            <p:sp>
              <p:nvSpPr>
                <p:cNvPr id="99" name="Oval 68"/>
                <p:cNvSpPr>
                  <a:spLocks noChangeArrowheads="1"/>
                </p:cNvSpPr>
                <p:nvPr/>
              </p:nvSpPr>
              <p:spPr bwMode="auto">
                <a:xfrm>
                  <a:off x="3711" y="1273"/>
                  <a:ext cx="1113" cy="304"/>
                </a:xfrm>
                <a:prstGeom prst="ellips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100" name="Oval 69"/>
                <p:cNvSpPr>
                  <a:spLocks noChangeArrowheads="1"/>
                </p:cNvSpPr>
                <p:nvPr/>
              </p:nvSpPr>
              <p:spPr bwMode="auto">
                <a:xfrm>
                  <a:off x="3839" y="2697"/>
                  <a:ext cx="857" cy="224"/>
                </a:xfrm>
                <a:prstGeom prst="ellips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101" name="Line 70"/>
                <p:cNvSpPr>
                  <a:spLocks noChangeShapeType="1"/>
                </p:cNvSpPr>
                <p:nvPr/>
              </p:nvSpPr>
              <p:spPr bwMode="auto">
                <a:xfrm flipH="1" flipV="1">
                  <a:off x="3715" y="1409"/>
                  <a:ext cx="128" cy="1408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sp>
              <p:nvSpPr>
                <p:cNvPr id="102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4710" y="1409"/>
                  <a:ext cx="100" cy="1408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grpSp>
              <p:nvGrpSpPr>
                <p:cNvPr id="103" name="Group 72"/>
                <p:cNvGrpSpPr>
                  <a:grpSpLocks/>
                </p:cNvGrpSpPr>
                <p:nvPr/>
              </p:nvGrpSpPr>
              <p:grpSpPr bwMode="auto">
                <a:xfrm>
                  <a:off x="4535" y="1710"/>
                  <a:ext cx="85" cy="333"/>
                  <a:chOff x="5075" y="1602"/>
                  <a:chExt cx="96" cy="333"/>
                </a:xfrm>
              </p:grpSpPr>
              <p:sp>
                <p:nvSpPr>
                  <p:cNvPr id="159" name="Oval 73"/>
                  <p:cNvSpPr>
                    <a:spLocks noChangeArrowheads="1"/>
                  </p:cNvSpPr>
                  <p:nvPr/>
                </p:nvSpPr>
                <p:spPr bwMode="auto">
                  <a:xfrm rot="19140000">
                    <a:off x="5075" y="1780"/>
                    <a:ext cx="96" cy="96"/>
                  </a:xfrm>
                  <a:prstGeom prst="ellipse">
                    <a:avLst/>
                  </a:prstGeom>
                  <a:solidFill>
                    <a:srgbClr val="3365FB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  <p:sp>
                <p:nvSpPr>
                  <p:cNvPr id="223" name="Line 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25" y="1602"/>
                    <a:ext cx="2" cy="333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</p:grpSp>
            <p:grpSp>
              <p:nvGrpSpPr>
                <p:cNvPr id="104" name="Group 75"/>
                <p:cNvGrpSpPr>
                  <a:grpSpLocks/>
                </p:cNvGrpSpPr>
                <p:nvPr/>
              </p:nvGrpSpPr>
              <p:grpSpPr bwMode="auto">
                <a:xfrm>
                  <a:off x="3829" y="1728"/>
                  <a:ext cx="86" cy="319"/>
                  <a:chOff x="3829" y="1728"/>
                  <a:chExt cx="86" cy="319"/>
                </a:xfrm>
              </p:grpSpPr>
              <p:sp>
                <p:nvSpPr>
                  <p:cNvPr id="157" name="Oval 76"/>
                  <p:cNvSpPr>
                    <a:spLocks noChangeArrowheads="1"/>
                  </p:cNvSpPr>
                  <p:nvPr/>
                </p:nvSpPr>
                <p:spPr bwMode="auto">
                  <a:xfrm rot="8280000">
                    <a:off x="3829" y="1850"/>
                    <a:ext cx="86" cy="96"/>
                  </a:xfrm>
                  <a:prstGeom prst="ellipse">
                    <a:avLst/>
                  </a:prstGeom>
                  <a:solidFill>
                    <a:srgbClr val="3365FB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  <p:sp>
                <p:nvSpPr>
                  <p:cNvPr id="158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3869" y="1728"/>
                    <a:ext cx="2" cy="319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</p:grpSp>
            <p:grpSp>
              <p:nvGrpSpPr>
                <p:cNvPr id="105" name="Group 78"/>
                <p:cNvGrpSpPr>
                  <a:grpSpLocks/>
                </p:cNvGrpSpPr>
                <p:nvPr/>
              </p:nvGrpSpPr>
              <p:grpSpPr bwMode="auto">
                <a:xfrm>
                  <a:off x="4185" y="1964"/>
                  <a:ext cx="85" cy="332"/>
                  <a:chOff x="4681" y="1856"/>
                  <a:chExt cx="96" cy="332"/>
                </a:xfrm>
              </p:grpSpPr>
              <p:sp>
                <p:nvSpPr>
                  <p:cNvPr id="155" name="Oval 79"/>
                  <p:cNvSpPr>
                    <a:spLocks noChangeArrowheads="1"/>
                  </p:cNvSpPr>
                  <p:nvPr/>
                </p:nvSpPr>
                <p:spPr bwMode="auto">
                  <a:xfrm rot="19200000">
                    <a:off x="4681" y="2034"/>
                    <a:ext cx="96" cy="96"/>
                  </a:xfrm>
                  <a:prstGeom prst="ellipse">
                    <a:avLst/>
                  </a:prstGeom>
                  <a:solidFill>
                    <a:srgbClr val="3365FB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  <p:sp>
                <p:nvSpPr>
                  <p:cNvPr id="156" name="Line 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30" y="1856"/>
                    <a:ext cx="7" cy="332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</p:grpSp>
            <p:grpSp>
              <p:nvGrpSpPr>
                <p:cNvPr id="106" name="Group 81"/>
                <p:cNvGrpSpPr>
                  <a:grpSpLocks/>
                </p:cNvGrpSpPr>
                <p:nvPr/>
              </p:nvGrpSpPr>
              <p:grpSpPr bwMode="auto">
                <a:xfrm>
                  <a:off x="3865" y="2064"/>
                  <a:ext cx="85" cy="316"/>
                  <a:chOff x="3865" y="2064"/>
                  <a:chExt cx="85" cy="316"/>
                </a:xfrm>
              </p:grpSpPr>
              <p:sp>
                <p:nvSpPr>
                  <p:cNvPr id="153" name="Oval 82"/>
                  <p:cNvSpPr>
                    <a:spLocks noChangeArrowheads="1"/>
                  </p:cNvSpPr>
                  <p:nvPr/>
                </p:nvSpPr>
                <p:spPr bwMode="auto">
                  <a:xfrm rot="8340000">
                    <a:off x="3865" y="2198"/>
                    <a:ext cx="85" cy="96"/>
                  </a:xfrm>
                  <a:prstGeom prst="ellipse">
                    <a:avLst/>
                  </a:prstGeom>
                  <a:solidFill>
                    <a:srgbClr val="3365FB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  <p:sp>
                <p:nvSpPr>
                  <p:cNvPr id="154" name="Line 8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05" y="2064"/>
                    <a:ext cx="1" cy="316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</p:grpSp>
            <p:grpSp>
              <p:nvGrpSpPr>
                <p:cNvPr id="107" name="Group 84"/>
                <p:cNvGrpSpPr>
                  <a:grpSpLocks/>
                </p:cNvGrpSpPr>
                <p:nvPr/>
              </p:nvGrpSpPr>
              <p:grpSpPr bwMode="auto">
                <a:xfrm>
                  <a:off x="4253" y="2500"/>
                  <a:ext cx="86" cy="317"/>
                  <a:chOff x="4758" y="2392"/>
                  <a:chExt cx="96" cy="317"/>
                </a:xfrm>
              </p:grpSpPr>
              <p:sp>
                <p:nvSpPr>
                  <p:cNvPr id="151" name="Oval 85"/>
                  <p:cNvSpPr>
                    <a:spLocks noChangeArrowheads="1"/>
                  </p:cNvSpPr>
                  <p:nvPr/>
                </p:nvSpPr>
                <p:spPr bwMode="auto">
                  <a:xfrm rot="8280000">
                    <a:off x="4758" y="2441"/>
                    <a:ext cx="96" cy="96"/>
                  </a:xfrm>
                  <a:prstGeom prst="ellipse">
                    <a:avLst/>
                  </a:prstGeom>
                  <a:solidFill>
                    <a:srgbClr val="3365FB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  <p:sp>
                <p:nvSpPr>
                  <p:cNvPr id="152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4803" y="2392"/>
                    <a:ext cx="2" cy="31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</p:grpSp>
            <p:grpSp>
              <p:nvGrpSpPr>
                <p:cNvPr id="108" name="Group 87"/>
                <p:cNvGrpSpPr>
                  <a:grpSpLocks/>
                </p:cNvGrpSpPr>
                <p:nvPr/>
              </p:nvGrpSpPr>
              <p:grpSpPr bwMode="auto">
                <a:xfrm>
                  <a:off x="4298" y="2113"/>
                  <a:ext cx="85" cy="316"/>
                  <a:chOff x="4808" y="2005"/>
                  <a:chExt cx="96" cy="316"/>
                </a:xfrm>
              </p:grpSpPr>
              <p:sp>
                <p:nvSpPr>
                  <p:cNvPr id="149" name="Oval 88"/>
                  <p:cNvSpPr>
                    <a:spLocks noChangeArrowheads="1"/>
                  </p:cNvSpPr>
                  <p:nvPr/>
                </p:nvSpPr>
                <p:spPr bwMode="auto">
                  <a:xfrm rot="8340000">
                    <a:off x="4808" y="2055"/>
                    <a:ext cx="96" cy="96"/>
                  </a:xfrm>
                  <a:prstGeom prst="ellipse">
                    <a:avLst/>
                  </a:prstGeom>
                  <a:solidFill>
                    <a:srgbClr val="3365FB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  <p:sp>
                <p:nvSpPr>
                  <p:cNvPr id="150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4852" y="2005"/>
                    <a:ext cx="0" cy="316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</p:grpSp>
            <p:grpSp>
              <p:nvGrpSpPr>
                <p:cNvPr id="109" name="Group 90"/>
                <p:cNvGrpSpPr>
                  <a:grpSpLocks/>
                </p:cNvGrpSpPr>
                <p:nvPr/>
              </p:nvGrpSpPr>
              <p:grpSpPr bwMode="auto">
                <a:xfrm>
                  <a:off x="3909" y="2440"/>
                  <a:ext cx="86" cy="331"/>
                  <a:chOff x="4371" y="2332"/>
                  <a:chExt cx="96" cy="331"/>
                </a:xfrm>
              </p:grpSpPr>
              <p:sp>
                <p:nvSpPr>
                  <p:cNvPr id="147" name="Oval 91"/>
                  <p:cNvSpPr>
                    <a:spLocks noChangeArrowheads="1"/>
                  </p:cNvSpPr>
                  <p:nvPr/>
                </p:nvSpPr>
                <p:spPr bwMode="auto">
                  <a:xfrm rot="19140000">
                    <a:off x="4371" y="2510"/>
                    <a:ext cx="96" cy="96"/>
                  </a:xfrm>
                  <a:prstGeom prst="ellipse">
                    <a:avLst/>
                  </a:prstGeom>
                  <a:solidFill>
                    <a:srgbClr val="3365FB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  <p:sp>
                <p:nvSpPr>
                  <p:cNvPr id="148" name="Line 9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20" y="2332"/>
                    <a:ext cx="3" cy="331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</p:grpSp>
            <p:grpSp>
              <p:nvGrpSpPr>
                <p:cNvPr id="110" name="Group 93"/>
                <p:cNvGrpSpPr>
                  <a:grpSpLocks/>
                </p:cNvGrpSpPr>
                <p:nvPr/>
              </p:nvGrpSpPr>
              <p:grpSpPr bwMode="auto">
                <a:xfrm>
                  <a:off x="4544" y="2473"/>
                  <a:ext cx="85" cy="315"/>
                  <a:chOff x="5085" y="2365"/>
                  <a:chExt cx="96" cy="315"/>
                </a:xfrm>
              </p:grpSpPr>
              <p:sp>
                <p:nvSpPr>
                  <p:cNvPr id="145" name="Oval 94"/>
                  <p:cNvSpPr>
                    <a:spLocks noChangeArrowheads="1"/>
                  </p:cNvSpPr>
                  <p:nvPr/>
                </p:nvSpPr>
                <p:spPr bwMode="auto">
                  <a:xfrm rot="8220000">
                    <a:off x="5085" y="2413"/>
                    <a:ext cx="96" cy="96"/>
                  </a:xfrm>
                  <a:prstGeom prst="ellipse">
                    <a:avLst/>
                  </a:prstGeom>
                  <a:solidFill>
                    <a:srgbClr val="3365FB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  <p:sp>
                <p:nvSpPr>
                  <p:cNvPr id="146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5128" y="2365"/>
                    <a:ext cx="8" cy="315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</p:grpSp>
            <p:grpSp>
              <p:nvGrpSpPr>
                <p:cNvPr id="111" name="Group 96"/>
                <p:cNvGrpSpPr>
                  <a:grpSpLocks/>
                </p:cNvGrpSpPr>
                <p:nvPr/>
              </p:nvGrpSpPr>
              <p:grpSpPr bwMode="auto">
                <a:xfrm>
                  <a:off x="4422" y="1878"/>
                  <a:ext cx="86" cy="317"/>
                  <a:chOff x="4948" y="1770"/>
                  <a:chExt cx="96" cy="317"/>
                </a:xfrm>
              </p:grpSpPr>
              <p:sp>
                <p:nvSpPr>
                  <p:cNvPr id="143" name="Oval 97"/>
                  <p:cNvSpPr>
                    <a:spLocks noChangeArrowheads="1"/>
                  </p:cNvSpPr>
                  <p:nvPr/>
                </p:nvSpPr>
                <p:spPr bwMode="auto">
                  <a:xfrm rot="8280000">
                    <a:off x="4948" y="1821"/>
                    <a:ext cx="96" cy="96"/>
                  </a:xfrm>
                  <a:prstGeom prst="ellipse">
                    <a:avLst/>
                  </a:prstGeom>
                  <a:solidFill>
                    <a:srgbClr val="3365FB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  <p:sp>
                <p:nvSpPr>
                  <p:cNvPr id="144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4992" y="1770"/>
                    <a:ext cx="3" cy="317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</p:grpSp>
            <p:grpSp>
              <p:nvGrpSpPr>
                <p:cNvPr id="112" name="Group 99"/>
                <p:cNvGrpSpPr>
                  <a:grpSpLocks/>
                </p:cNvGrpSpPr>
                <p:nvPr/>
              </p:nvGrpSpPr>
              <p:grpSpPr bwMode="auto">
                <a:xfrm>
                  <a:off x="4263" y="1744"/>
                  <a:ext cx="85" cy="333"/>
                  <a:chOff x="4769" y="1636"/>
                  <a:chExt cx="96" cy="333"/>
                </a:xfrm>
              </p:grpSpPr>
              <p:sp>
                <p:nvSpPr>
                  <p:cNvPr id="141" name="Oval 100"/>
                  <p:cNvSpPr>
                    <a:spLocks noChangeArrowheads="1"/>
                  </p:cNvSpPr>
                  <p:nvPr/>
                </p:nvSpPr>
                <p:spPr bwMode="auto">
                  <a:xfrm rot="19140000">
                    <a:off x="4769" y="1816"/>
                    <a:ext cx="96" cy="96"/>
                  </a:xfrm>
                  <a:prstGeom prst="ellipse">
                    <a:avLst/>
                  </a:prstGeom>
                  <a:solidFill>
                    <a:srgbClr val="3365FB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  <p:sp>
                <p:nvSpPr>
                  <p:cNvPr id="142" name="Line 1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19" y="1636"/>
                    <a:ext cx="1" cy="333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</p:grpSp>
            <p:grpSp>
              <p:nvGrpSpPr>
                <p:cNvPr id="113" name="Group 102"/>
                <p:cNvGrpSpPr>
                  <a:grpSpLocks/>
                </p:cNvGrpSpPr>
                <p:nvPr/>
              </p:nvGrpSpPr>
              <p:grpSpPr bwMode="auto">
                <a:xfrm>
                  <a:off x="4580" y="2037"/>
                  <a:ext cx="86" cy="315"/>
                  <a:chOff x="4580" y="2037"/>
                  <a:chExt cx="86" cy="315"/>
                </a:xfrm>
              </p:grpSpPr>
              <p:sp>
                <p:nvSpPr>
                  <p:cNvPr id="139" name="Oval 103"/>
                  <p:cNvSpPr>
                    <a:spLocks noChangeArrowheads="1"/>
                  </p:cNvSpPr>
                  <p:nvPr/>
                </p:nvSpPr>
                <p:spPr bwMode="auto">
                  <a:xfrm rot="8340000">
                    <a:off x="4580" y="2184"/>
                    <a:ext cx="86" cy="96"/>
                  </a:xfrm>
                  <a:prstGeom prst="ellipse">
                    <a:avLst/>
                  </a:prstGeom>
                  <a:solidFill>
                    <a:srgbClr val="3365FB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  <p:sp>
                <p:nvSpPr>
                  <p:cNvPr id="140" name="Line 10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19" y="2037"/>
                    <a:ext cx="1" cy="315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</p:grpSp>
            <p:grpSp>
              <p:nvGrpSpPr>
                <p:cNvPr id="114" name="Group 105"/>
                <p:cNvGrpSpPr>
                  <a:grpSpLocks/>
                </p:cNvGrpSpPr>
                <p:nvPr/>
              </p:nvGrpSpPr>
              <p:grpSpPr bwMode="auto">
                <a:xfrm>
                  <a:off x="4147" y="2323"/>
                  <a:ext cx="85" cy="332"/>
                  <a:chOff x="4638" y="2215"/>
                  <a:chExt cx="96" cy="332"/>
                </a:xfrm>
              </p:grpSpPr>
              <p:sp>
                <p:nvSpPr>
                  <p:cNvPr id="137" name="Oval 106"/>
                  <p:cNvSpPr>
                    <a:spLocks noChangeArrowheads="1"/>
                  </p:cNvSpPr>
                  <p:nvPr/>
                </p:nvSpPr>
                <p:spPr bwMode="auto">
                  <a:xfrm rot="19140000">
                    <a:off x="4638" y="2394"/>
                    <a:ext cx="96" cy="96"/>
                  </a:xfrm>
                  <a:prstGeom prst="ellipse">
                    <a:avLst/>
                  </a:prstGeom>
                  <a:solidFill>
                    <a:srgbClr val="3365FB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  <p:sp>
                <p:nvSpPr>
                  <p:cNvPr id="138" name="Line 10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89" y="2215"/>
                    <a:ext cx="1" cy="332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</p:grpSp>
            <p:grpSp>
              <p:nvGrpSpPr>
                <p:cNvPr id="115" name="Group 108"/>
                <p:cNvGrpSpPr>
                  <a:grpSpLocks/>
                </p:cNvGrpSpPr>
                <p:nvPr/>
              </p:nvGrpSpPr>
              <p:grpSpPr bwMode="auto">
                <a:xfrm>
                  <a:off x="4484" y="2140"/>
                  <a:ext cx="86" cy="331"/>
                  <a:chOff x="5018" y="2032"/>
                  <a:chExt cx="96" cy="331"/>
                </a:xfrm>
              </p:grpSpPr>
              <p:sp>
                <p:nvSpPr>
                  <p:cNvPr id="135" name="Oval 109"/>
                  <p:cNvSpPr>
                    <a:spLocks noChangeArrowheads="1"/>
                  </p:cNvSpPr>
                  <p:nvPr/>
                </p:nvSpPr>
                <p:spPr bwMode="auto">
                  <a:xfrm rot="19140000">
                    <a:off x="5018" y="2210"/>
                    <a:ext cx="96" cy="96"/>
                  </a:xfrm>
                  <a:prstGeom prst="ellipse">
                    <a:avLst/>
                  </a:prstGeom>
                  <a:solidFill>
                    <a:srgbClr val="3365FB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  <p:sp>
                <p:nvSpPr>
                  <p:cNvPr id="136" name="Line 1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69" y="2032"/>
                    <a:ext cx="1" cy="331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</p:grpSp>
            <p:grpSp>
              <p:nvGrpSpPr>
                <p:cNvPr id="116" name="Group 111"/>
                <p:cNvGrpSpPr>
                  <a:grpSpLocks/>
                </p:cNvGrpSpPr>
                <p:nvPr/>
              </p:nvGrpSpPr>
              <p:grpSpPr bwMode="auto">
                <a:xfrm>
                  <a:off x="4044" y="2524"/>
                  <a:ext cx="86" cy="331"/>
                  <a:chOff x="4523" y="2416"/>
                  <a:chExt cx="96" cy="331"/>
                </a:xfrm>
              </p:grpSpPr>
              <p:sp>
                <p:nvSpPr>
                  <p:cNvPr id="133" name="Oval 112"/>
                  <p:cNvSpPr>
                    <a:spLocks noChangeArrowheads="1"/>
                  </p:cNvSpPr>
                  <p:nvPr/>
                </p:nvSpPr>
                <p:spPr bwMode="auto">
                  <a:xfrm rot="19140000">
                    <a:off x="4523" y="2594"/>
                    <a:ext cx="96" cy="96"/>
                  </a:xfrm>
                  <a:prstGeom prst="ellipse">
                    <a:avLst/>
                  </a:prstGeom>
                  <a:solidFill>
                    <a:srgbClr val="3365FB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  <p:sp>
                <p:nvSpPr>
                  <p:cNvPr id="134" name="Line 1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73" y="2416"/>
                    <a:ext cx="3" cy="331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</p:grpSp>
            <p:grpSp>
              <p:nvGrpSpPr>
                <p:cNvPr id="117" name="Group 114"/>
                <p:cNvGrpSpPr>
                  <a:grpSpLocks/>
                </p:cNvGrpSpPr>
                <p:nvPr/>
              </p:nvGrpSpPr>
              <p:grpSpPr bwMode="auto">
                <a:xfrm>
                  <a:off x="4412" y="2539"/>
                  <a:ext cx="85" cy="333"/>
                  <a:chOff x="4936" y="2431"/>
                  <a:chExt cx="96" cy="333"/>
                </a:xfrm>
              </p:grpSpPr>
              <p:sp>
                <p:nvSpPr>
                  <p:cNvPr id="131" name="Oval 115"/>
                  <p:cNvSpPr>
                    <a:spLocks noChangeArrowheads="1"/>
                  </p:cNvSpPr>
                  <p:nvPr/>
                </p:nvSpPr>
                <p:spPr bwMode="auto">
                  <a:xfrm rot="19200000">
                    <a:off x="4936" y="2611"/>
                    <a:ext cx="96" cy="96"/>
                  </a:xfrm>
                  <a:prstGeom prst="ellipse">
                    <a:avLst/>
                  </a:prstGeom>
                  <a:solidFill>
                    <a:srgbClr val="3365FB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  <p:sp>
                <p:nvSpPr>
                  <p:cNvPr id="132" name="Line 1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984" y="2431"/>
                    <a:ext cx="8" cy="333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</p:grpSp>
            <p:grpSp>
              <p:nvGrpSpPr>
                <p:cNvPr id="118" name="Group 117"/>
                <p:cNvGrpSpPr>
                  <a:grpSpLocks/>
                </p:cNvGrpSpPr>
                <p:nvPr/>
              </p:nvGrpSpPr>
              <p:grpSpPr bwMode="auto">
                <a:xfrm>
                  <a:off x="4109" y="1712"/>
                  <a:ext cx="86" cy="316"/>
                  <a:chOff x="4596" y="1604"/>
                  <a:chExt cx="96" cy="316"/>
                </a:xfrm>
              </p:grpSpPr>
              <p:sp>
                <p:nvSpPr>
                  <p:cNvPr id="129" name="Oval 118"/>
                  <p:cNvSpPr>
                    <a:spLocks noChangeArrowheads="1"/>
                  </p:cNvSpPr>
                  <p:nvPr/>
                </p:nvSpPr>
                <p:spPr bwMode="auto">
                  <a:xfrm rot="8340000">
                    <a:off x="4596" y="1654"/>
                    <a:ext cx="96" cy="96"/>
                  </a:xfrm>
                  <a:prstGeom prst="ellipse">
                    <a:avLst/>
                  </a:prstGeom>
                  <a:solidFill>
                    <a:srgbClr val="3365FB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  <p:sp>
                <p:nvSpPr>
                  <p:cNvPr id="130" name="Line 1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40" y="1604"/>
                    <a:ext cx="1" cy="316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</p:grpSp>
            <p:grpSp>
              <p:nvGrpSpPr>
                <p:cNvPr id="119" name="Group 120"/>
                <p:cNvGrpSpPr>
                  <a:grpSpLocks/>
                </p:cNvGrpSpPr>
                <p:nvPr/>
              </p:nvGrpSpPr>
              <p:grpSpPr bwMode="auto">
                <a:xfrm>
                  <a:off x="3992" y="1697"/>
                  <a:ext cx="85" cy="332"/>
                  <a:chOff x="4464" y="1589"/>
                  <a:chExt cx="96" cy="332"/>
                </a:xfrm>
              </p:grpSpPr>
              <p:sp>
                <p:nvSpPr>
                  <p:cNvPr id="127" name="Oval 121"/>
                  <p:cNvSpPr>
                    <a:spLocks noChangeArrowheads="1"/>
                  </p:cNvSpPr>
                  <p:nvPr/>
                </p:nvSpPr>
                <p:spPr bwMode="auto">
                  <a:xfrm rot="19140000">
                    <a:off x="4464" y="1768"/>
                    <a:ext cx="96" cy="96"/>
                  </a:xfrm>
                  <a:prstGeom prst="ellipse">
                    <a:avLst/>
                  </a:prstGeom>
                  <a:solidFill>
                    <a:srgbClr val="3365FB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  <p:sp>
                <p:nvSpPr>
                  <p:cNvPr id="128" name="Line 1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16" y="1589"/>
                    <a:ext cx="0" cy="332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</p:grpSp>
            <p:grpSp>
              <p:nvGrpSpPr>
                <p:cNvPr id="120" name="Group 123"/>
                <p:cNvGrpSpPr>
                  <a:grpSpLocks/>
                </p:cNvGrpSpPr>
                <p:nvPr/>
              </p:nvGrpSpPr>
              <p:grpSpPr bwMode="auto">
                <a:xfrm>
                  <a:off x="4015" y="2112"/>
                  <a:ext cx="85" cy="330"/>
                  <a:chOff x="4490" y="2004"/>
                  <a:chExt cx="96" cy="330"/>
                </a:xfrm>
              </p:grpSpPr>
              <p:sp>
                <p:nvSpPr>
                  <p:cNvPr id="125" name="Oval 124"/>
                  <p:cNvSpPr>
                    <a:spLocks noChangeArrowheads="1"/>
                  </p:cNvSpPr>
                  <p:nvPr/>
                </p:nvSpPr>
                <p:spPr bwMode="auto">
                  <a:xfrm rot="18960000">
                    <a:off x="4490" y="2181"/>
                    <a:ext cx="96" cy="96"/>
                  </a:xfrm>
                  <a:prstGeom prst="ellipse">
                    <a:avLst/>
                  </a:prstGeom>
                  <a:solidFill>
                    <a:srgbClr val="3365FB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  <p:sp>
                <p:nvSpPr>
                  <p:cNvPr id="126" name="Line 12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530" y="2004"/>
                    <a:ext cx="16" cy="33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</p:grpSp>
            <p:grpSp>
              <p:nvGrpSpPr>
                <p:cNvPr id="121" name="Group 126"/>
                <p:cNvGrpSpPr>
                  <a:grpSpLocks/>
                </p:cNvGrpSpPr>
                <p:nvPr/>
              </p:nvGrpSpPr>
              <p:grpSpPr bwMode="auto">
                <a:xfrm>
                  <a:off x="4360" y="2243"/>
                  <a:ext cx="85" cy="333"/>
                  <a:chOff x="4878" y="2135"/>
                  <a:chExt cx="96" cy="333"/>
                </a:xfrm>
              </p:grpSpPr>
              <p:sp>
                <p:nvSpPr>
                  <p:cNvPr id="123" name="Oval 127"/>
                  <p:cNvSpPr>
                    <a:spLocks noChangeArrowheads="1"/>
                  </p:cNvSpPr>
                  <p:nvPr/>
                </p:nvSpPr>
                <p:spPr bwMode="auto">
                  <a:xfrm rot="19080000">
                    <a:off x="4878" y="2315"/>
                    <a:ext cx="96" cy="96"/>
                  </a:xfrm>
                  <a:prstGeom prst="ellipse">
                    <a:avLst/>
                  </a:prstGeom>
                  <a:solidFill>
                    <a:srgbClr val="3365FB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  <p:sp>
                <p:nvSpPr>
                  <p:cNvPr id="124" name="Line 12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926" y="2135"/>
                    <a:ext cx="4" cy="333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050"/>
                  </a:p>
                </p:txBody>
              </p:sp>
            </p:grpSp>
            <p:sp>
              <p:nvSpPr>
                <p:cNvPr id="122" name="Oval 129"/>
                <p:cNvSpPr>
                  <a:spLocks noChangeArrowheads="1"/>
                </p:cNvSpPr>
                <p:nvPr/>
              </p:nvSpPr>
              <p:spPr bwMode="auto">
                <a:xfrm>
                  <a:off x="3750" y="1653"/>
                  <a:ext cx="1035" cy="264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</p:grpSp>
          <p:grpSp>
            <p:nvGrpSpPr>
              <p:cNvPr id="94" name="Group 130"/>
              <p:cNvGrpSpPr>
                <a:grpSpLocks/>
              </p:cNvGrpSpPr>
              <p:nvPr/>
            </p:nvGrpSpPr>
            <p:grpSpPr bwMode="auto">
              <a:xfrm>
                <a:off x="3088" y="1161"/>
                <a:ext cx="470" cy="1968"/>
                <a:chOff x="3064" y="1053"/>
                <a:chExt cx="470" cy="1968"/>
              </a:xfrm>
            </p:grpSpPr>
            <p:sp>
              <p:nvSpPr>
                <p:cNvPr id="95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3534" y="1053"/>
                  <a:ext cx="0" cy="1968"/>
                </a:xfrm>
                <a:prstGeom prst="line">
                  <a:avLst/>
                </a:prstGeom>
                <a:noFill/>
                <a:ln w="1016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050"/>
                </a:p>
              </p:txBody>
            </p:sp>
            <p:grpSp>
              <p:nvGrpSpPr>
                <p:cNvPr id="96" name="Group 132"/>
                <p:cNvGrpSpPr>
                  <a:grpSpLocks/>
                </p:cNvGrpSpPr>
                <p:nvPr/>
              </p:nvGrpSpPr>
              <p:grpSpPr bwMode="auto">
                <a:xfrm>
                  <a:off x="3064" y="1665"/>
                  <a:ext cx="426" cy="444"/>
                  <a:chOff x="3438" y="1665"/>
                  <a:chExt cx="477" cy="444"/>
                </a:xfrm>
              </p:grpSpPr>
              <p:sp>
                <p:nvSpPr>
                  <p:cNvPr id="97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3438" y="1665"/>
                    <a:ext cx="378" cy="44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67865" tIns="33338" rIns="67865" bIns="33338">
                    <a:spAutoFit/>
                  </a:bodyPr>
                  <a:lstStyle/>
                  <a:p>
                    <a:pPr eaLnBrk="0" hangingPunct="0"/>
                    <a:r>
                      <a:rPr lang="en-US" sz="3000" dirty="0">
                        <a:solidFill>
                          <a:srgbClr val="800000"/>
                        </a:solidFill>
                        <a:latin typeface="Verdana" charset="0"/>
                      </a:rPr>
                      <a:t>B</a:t>
                    </a:r>
                  </a:p>
                </p:txBody>
              </p:sp>
              <p:sp>
                <p:nvSpPr>
                  <p:cNvPr id="98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3655" y="1812"/>
                    <a:ext cx="260" cy="289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67865" tIns="33338" rIns="67865" bIns="33338">
                    <a:spAutoFit/>
                  </a:bodyPr>
                  <a:lstStyle/>
                  <a:p>
                    <a:pPr eaLnBrk="0" hangingPunct="0"/>
                    <a:r>
                      <a:rPr lang="en-US" sz="1800" dirty="0">
                        <a:solidFill>
                          <a:srgbClr val="800000"/>
                        </a:solidFill>
                        <a:latin typeface="Verdana" charset="0"/>
                      </a:rPr>
                      <a:t>o</a:t>
                    </a:r>
                  </a:p>
                </p:txBody>
              </p:sp>
            </p:grpSp>
          </p:grpSp>
        </p:grpSp>
        <p:grpSp>
          <p:nvGrpSpPr>
            <p:cNvPr id="87" name="Group 139"/>
            <p:cNvGrpSpPr>
              <a:grpSpLocks/>
            </p:cNvGrpSpPr>
            <p:nvPr/>
          </p:nvGrpSpPr>
          <p:grpSpPr bwMode="auto">
            <a:xfrm>
              <a:off x="5028" y="1536"/>
              <a:ext cx="398" cy="1200"/>
              <a:chOff x="5028" y="1536"/>
              <a:chExt cx="398" cy="1200"/>
            </a:xfrm>
          </p:grpSpPr>
          <p:sp>
            <p:nvSpPr>
              <p:cNvPr id="88" name="Line 140"/>
              <p:cNvSpPr>
                <a:spLocks noChangeShapeType="1"/>
              </p:cNvSpPr>
              <p:nvPr/>
            </p:nvSpPr>
            <p:spPr bwMode="auto">
              <a:xfrm flipV="1">
                <a:off x="5411" y="1536"/>
                <a:ext cx="0" cy="12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89" name="Rectangle 141"/>
              <p:cNvSpPr>
                <a:spLocks noChangeArrowheads="1"/>
              </p:cNvSpPr>
              <p:nvPr/>
            </p:nvSpPr>
            <p:spPr bwMode="auto">
              <a:xfrm>
                <a:off x="5028" y="1931"/>
                <a:ext cx="398" cy="328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5" tIns="33338" rIns="67865" bIns="33338">
                <a:spAutoFit/>
              </a:bodyPr>
              <a:lstStyle/>
              <a:p>
                <a:pPr eaLnBrk="0" hangingPunct="0"/>
                <a:r>
                  <a:rPr lang="en-US" sz="2100" dirty="0">
                    <a:solidFill>
                      <a:srgbClr val="800000"/>
                    </a:solidFill>
                    <a:latin typeface="Verdana" charset="0"/>
                  </a:rPr>
                  <a:t>M</a:t>
                </a:r>
                <a:r>
                  <a:rPr lang="en-US" sz="2100" baseline="-25000" dirty="0">
                    <a:solidFill>
                      <a:srgbClr val="800000"/>
                    </a:solidFill>
                    <a:latin typeface="Verdana" charset="0"/>
                  </a:rPr>
                  <a:t>o</a:t>
                </a:r>
              </a:p>
            </p:txBody>
          </p:sp>
        </p:grpSp>
      </p:grpSp>
      <p:sp>
        <p:nvSpPr>
          <p:cNvPr id="224" name="TextBox 223"/>
          <p:cNvSpPr txBox="1"/>
          <p:nvPr/>
        </p:nvSpPr>
        <p:spPr>
          <a:xfrm>
            <a:off x="4950439" y="4218563"/>
            <a:ext cx="29256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An externally applied magnetic field will</a:t>
            </a:r>
          </a:p>
          <a:p>
            <a:r>
              <a:rPr lang="en-US" sz="1050" dirty="0"/>
              <a:t>align the net magnetic moment in it’s own direction.  They are still spinning – but out of phase with each other.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4249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15" y="0"/>
            <a:ext cx="6172200" cy="857250"/>
          </a:xfrm>
        </p:spPr>
        <p:txBody>
          <a:bodyPr/>
          <a:lstStyle/>
          <a:p>
            <a:r>
              <a:rPr lang="en-US" dirty="0" smtClean="0"/>
              <a:t>§ Tools we use in Cog </a:t>
            </a:r>
            <a:r>
              <a:rPr lang="en-US" dirty="0" err="1" smtClean="0"/>
              <a:t>Sci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815" y="857251"/>
            <a:ext cx="4904518" cy="495071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Physiological Measures -  MRI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8047" y="3733769"/>
            <a:ext cx="569098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* Align phases with a transient RF pulse.  This tips over the atoms so that the magnetization </a:t>
            </a:r>
          </a:p>
          <a:p>
            <a:r>
              <a:rPr lang="en-US" sz="1050" dirty="0"/>
              <a:t> </a:t>
            </a:r>
            <a:r>
              <a:rPr lang="en-US" sz="1050" dirty="0"/>
              <a:t>  is now in the x-y plane (transverse). </a:t>
            </a:r>
          </a:p>
          <a:p>
            <a:r>
              <a:rPr lang="en-US" sz="1050" dirty="0"/>
              <a:t>* After RF pulse is removed, we measure the decay of the transverse magnetization (T2) </a:t>
            </a:r>
          </a:p>
          <a:p>
            <a:r>
              <a:rPr lang="en-US" sz="1050" dirty="0"/>
              <a:t>   and increase in the longitudinal magnetization (T1).</a:t>
            </a:r>
          </a:p>
          <a:p>
            <a:r>
              <a:rPr lang="en-US" sz="1050" dirty="0"/>
              <a:t>* Relaxation emits radiation that we can use to measure proton density and magnetic field</a:t>
            </a:r>
          </a:p>
          <a:p>
            <a:r>
              <a:rPr lang="en-US" sz="1050" dirty="0"/>
              <a:t>   </a:t>
            </a:r>
            <a:r>
              <a:rPr lang="en-US" sz="1050" dirty="0" err="1"/>
              <a:t>inhomogeneities</a:t>
            </a:r>
            <a:r>
              <a:rPr lang="en-US" sz="1050" dirty="0"/>
              <a:t> (i.e. T2*, BOLD).</a:t>
            </a:r>
            <a:endParaRPr lang="en-US" sz="1050" dirty="0"/>
          </a:p>
        </p:txBody>
      </p:sp>
      <p:sp>
        <p:nvSpPr>
          <p:cNvPr id="225" name="Oval 3"/>
          <p:cNvSpPr>
            <a:spLocks noChangeArrowheads="1"/>
          </p:cNvSpPr>
          <p:nvPr/>
        </p:nvSpPr>
        <p:spPr bwMode="auto">
          <a:xfrm>
            <a:off x="1645444" y="2675335"/>
            <a:ext cx="1485900" cy="6286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6" name="Line 4"/>
          <p:cNvSpPr>
            <a:spLocks noChangeShapeType="1"/>
          </p:cNvSpPr>
          <p:nvPr/>
        </p:nvSpPr>
        <p:spPr bwMode="auto">
          <a:xfrm flipH="1">
            <a:off x="1531144" y="3018235"/>
            <a:ext cx="857250" cy="11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7" name="Line 5"/>
          <p:cNvSpPr>
            <a:spLocks noChangeShapeType="1"/>
          </p:cNvSpPr>
          <p:nvPr/>
        </p:nvSpPr>
        <p:spPr bwMode="auto">
          <a:xfrm flipV="1">
            <a:off x="1874044" y="2503885"/>
            <a:ext cx="10287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8" name="Line 6"/>
          <p:cNvSpPr>
            <a:spLocks noChangeShapeType="1"/>
          </p:cNvSpPr>
          <p:nvPr/>
        </p:nvSpPr>
        <p:spPr bwMode="auto">
          <a:xfrm>
            <a:off x="2388394" y="3018235"/>
            <a:ext cx="971550" cy="11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" name="Line 7"/>
          <p:cNvSpPr>
            <a:spLocks noChangeShapeType="1"/>
          </p:cNvSpPr>
          <p:nvPr/>
        </p:nvSpPr>
        <p:spPr bwMode="auto">
          <a:xfrm flipV="1">
            <a:off x="2388394" y="2046685"/>
            <a:ext cx="1191" cy="9715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30" name="Text Box 8"/>
          <p:cNvSpPr txBox="1">
            <a:spLocks noChangeArrowheads="1"/>
          </p:cNvSpPr>
          <p:nvPr/>
        </p:nvSpPr>
        <p:spPr bwMode="auto">
          <a:xfrm>
            <a:off x="3474244" y="2753916"/>
            <a:ext cx="251992" cy="2539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050" dirty="0">
                <a:solidFill>
                  <a:srgbClr val="800000"/>
                </a:solidFill>
              </a:rPr>
              <a:t>x</a:t>
            </a:r>
          </a:p>
        </p:txBody>
      </p:sp>
      <p:sp>
        <p:nvSpPr>
          <p:cNvPr id="231" name="Text Box 9"/>
          <p:cNvSpPr txBox="1">
            <a:spLocks noChangeArrowheads="1"/>
          </p:cNvSpPr>
          <p:nvPr/>
        </p:nvSpPr>
        <p:spPr bwMode="auto">
          <a:xfrm>
            <a:off x="2917031" y="2010966"/>
            <a:ext cx="251992" cy="2539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050" dirty="0">
                <a:solidFill>
                  <a:srgbClr val="800000"/>
                </a:solidFill>
              </a:rPr>
              <a:t>y</a:t>
            </a:r>
          </a:p>
        </p:txBody>
      </p:sp>
      <p:sp>
        <p:nvSpPr>
          <p:cNvPr id="232" name="Text Box 10"/>
          <p:cNvSpPr txBox="1">
            <a:spLocks noChangeArrowheads="1"/>
          </p:cNvSpPr>
          <p:nvPr/>
        </p:nvSpPr>
        <p:spPr bwMode="auto">
          <a:xfrm>
            <a:off x="2269331" y="1532335"/>
            <a:ext cx="251992" cy="2539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050" dirty="0">
                <a:solidFill>
                  <a:srgbClr val="800000"/>
                </a:solidFill>
              </a:rPr>
              <a:t>z</a:t>
            </a:r>
          </a:p>
        </p:txBody>
      </p:sp>
      <p:sp>
        <p:nvSpPr>
          <p:cNvPr id="233" name="AutoShape 14"/>
          <p:cNvSpPr>
            <a:spLocks noChangeArrowheads="1"/>
          </p:cNvSpPr>
          <p:nvPr/>
        </p:nvSpPr>
        <p:spPr bwMode="auto">
          <a:xfrm rot="5400000" flipV="1">
            <a:off x="1865115" y="2455665"/>
            <a:ext cx="267890" cy="250031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pic>
        <p:nvPicPr>
          <p:cNvPr id="234" name="Picture 2" descr="fmri-fig-03-18-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88" b="22600"/>
          <a:stretch>
            <a:fillRect/>
          </a:stretch>
        </p:blipFill>
        <p:spPr bwMode="auto">
          <a:xfrm>
            <a:off x="4128159" y="1963150"/>
            <a:ext cx="3573819" cy="1340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8594" y="205979"/>
            <a:ext cx="6172200" cy="857250"/>
          </a:xfrm>
        </p:spPr>
        <p:txBody>
          <a:bodyPr/>
          <a:lstStyle/>
          <a:p>
            <a:r>
              <a:rPr lang="en-US" dirty="0" smtClean="0"/>
              <a:t>What is a voxel?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543" y="1200151"/>
            <a:ext cx="3767594" cy="2372021"/>
          </a:xfrm>
        </p:spPr>
        <p:txBody>
          <a:bodyPr>
            <a:noAutofit/>
          </a:bodyPr>
          <a:lstStyle/>
          <a:p>
            <a:r>
              <a:rPr lang="en-US" dirty="0"/>
              <a:t>* RF pulse limited to a single </a:t>
            </a:r>
            <a:r>
              <a:rPr lang="en-US" b="1" dirty="0"/>
              <a:t>slice</a:t>
            </a:r>
            <a:r>
              <a:rPr lang="en-US" dirty="0"/>
              <a:t> at a time at coordinate z.  </a:t>
            </a:r>
          </a:p>
          <a:p>
            <a:r>
              <a:rPr lang="en-US" dirty="0"/>
              <a:t>* Each </a:t>
            </a:r>
            <a:r>
              <a:rPr lang="en-US" b="1" dirty="0"/>
              <a:t>slice</a:t>
            </a:r>
            <a:r>
              <a:rPr lang="en-US" dirty="0"/>
              <a:t> is a landscape where each     x, y coordinate corresponds to a unique frequency of relaxation (due to a gradient magnetic field). </a:t>
            </a:r>
          </a:p>
          <a:p>
            <a:r>
              <a:rPr lang="en-US" dirty="0"/>
              <a:t>* Fundamental limit of MRI resolution</a:t>
            </a:r>
            <a:endParaRPr lang="en-US" dirty="0"/>
          </a:p>
        </p:txBody>
      </p:sp>
      <p:pic>
        <p:nvPicPr>
          <p:cNvPr id="4" name="Picture 3" descr="sliceselecti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921" y="1709539"/>
            <a:ext cx="2451589" cy="2740496"/>
          </a:xfrm>
          <a:prstGeom prst="rect">
            <a:avLst/>
          </a:prstGeom>
        </p:spPr>
      </p:pic>
      <p:pic>
        <p:nvPicPr>
          <p:cNvPr id="5" name="Picture 4" descr="index_brains_tra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13" y="3400023"/>
            <a:ext cx="2636044" cy="1264444"/>
          </a:xfrm>
          <a:prstGeom prst="rect">
            <a:avLst/>
          </a:prstGeom>
        </p:spPr>
      </p:pic>
      <p:pic>
        <p:nvPicPr>
          <p:cNvPr id="6" name="Picture 5" descr="Screenshot 2015-01-29 12.28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025" y="138208"/>
            <a:ext cx="1883559" cy="15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2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5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5245</TotalTime>
  <Words>334</Words>
  <Application>Microsoft Macintosh PowerPoint</Application>
  <PresentationFormat>On-screen Show (16:9)</PresentationFormat>
  <Paragraphs>45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Times New Roman</vt:lpstr>
      <vt:lpstr>Verdana</vt:lpstr>
      <vt:lpstr>Arial</vt:lpstr>
      <vt:lpstr>simple-light-2</vt:lpstr>
      <vt:lpstr>Snapping Photos with a Superconducting Magnet</vt:lpstr>
      <vt:lpstr>§ Tools we use in Cog Sci</vt:lpstr>
      <vt:lpstr>§ Tools we use in Cog Sci</vt:lpstr>
      <vt:lpstr>§ Tools we use in Cog Sci</vt:lpstr>
      <vt:lpstr>What is a voxel?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FreeSurfer Tutorial</dc:title>
  <cp:lastModifiedBy>Shady El Damaty</cp:lastModifiedBy>
  <cp:revision>37</cp:revision>
  <cp:lastPrinted>2016-06-24T17:24:10Z</cp:lastPrinted>
  <dcterms:modified xsi:type="dcterms:W3CDTF">2017-06-25T02:47:03Z</dcterms:modified>
</cp:coreProperties>
</file>