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0" r:id="rId5"/>
    <p:sldId id="263" r:id="rId6"/>
    <p:sldId id="265" r:id="rId7"/>
    <p:sldId id="266" r:id="rId8"/>
    <p:sldId id="267" r:id="rId9"/>
    <p:sldId id="268" r:id="rId10"/>
    <p:sldId id="269" r:id="rId11"/>
    <p:sldId id="261" r:id="rId12"/>
    <p:sldId id="262" r:id="rId13"/>
    <p:sldId id="270" r:id="rId14"/>
    <p:sldId id="271" r:id="rId15"/>
    <p:sldId id="273" r:id="rId16"/>
    <p:sldId id="274" r:id="rId17"/>
    <p:sldId id="275" r:id="rId18"/>
    <p:sldId id="276" r:id="rId19"/>
    <p:sldId id="277" r:id="rId20"/>
    <p:sldId id="280"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1" d="100"/>
          <a:sy n="81" d="100"/>
        </p:scale>
        <p:origin x="70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2023/6/14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2023/6/14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2023/6/14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2023/6/14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课程设计（</a:t>
            </a:r>
            <a:r>
              <a:rPr lang="zh-CN" altLang="en-US" dirty="0">
                <a:sym typeface="+mn-ea"/>
              </a:rPr>
              <a:t>程序设计</a:t>
            </a:r>
            <a:r>
              <a:rPr lang="zh-CN" altLang="en-US" dirty="0"/>
              <a:t>）</a:t>
            </a:r>
          </a:p>
        </p:txBody>
      </p:sp>
      <p:sp>
        <p:nvSpPr>
          <p:cNvPr id="3" name="副标题 2"/>
          <p:cNvSpPr>
            <a:spLocks noGrp="1"/>
          </p:cNvSpPr>
          <p:nvPr>
            <p:ph type="subTitle" idx="1"/>
          </p:nvPr>
        </p:nvSpPr>
        <p:spPr>
          <a:xfrm>
            <a:off x="1524000" y="3949996"/>
            <a:ext cx="9144000" cy="1655762"/>
          </a:xfrm>
        </p:spPr>
        <p:txBody>
          <a:bodyPr/>
          <a:lstStyle/>
          <a:p>
            <a:r>
              <a:rPr lang="zh-CN" altLang="en-US" dirty="0"/>
              <a:t>孙哲</a:t>
            </a:r>
            <a:endParaRPr lang="en-US" altLang="zh-CN" dirty="0"/>
          </a:p>
          <a:p>
            <a:r>
              <a:rPr lang="zh-CN" altLang="en-US"/>
              <a:t>网络空间安全学院</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实验一、简易机器翻译器</a:t>
            </a:r>
          </a:p>
        </p:txBody>
      </p:sp>
      <p:sp>
        <p:nvSpPr>
          <p:cNvPr id="3" name="内容占位符 2"/>
          <p:cNvSpPr>
            <a:spLocks noGrp="1"/>
          </p:cNvSpPr>
          <p:nvPr>
            <p:ph idx="1"/>
          </p:nvPr>
        </p:nvSpPr>
        <p:spPr>
          <a:xfrm>
            <a:off x="838200" y="1771048"/>
            <a:ext cx="10515600" cy="4831883"/>
          </a:xfrm>
        </p:spPr>
        <p:txBody>
          <a:bodyPr>
            <a:normAutofit/>
          </a:bodyPr>
          <a:lstStyle/>
          <a:p>
            <a:r>
              <a:rPr lang="zh-CN" altLang="en-US" dirty="0"/>
              <a:t>任务分解</a:t>
            </a:r>
            <a:r>
              <a:rPr lang="en-US" altLang="zh-CN" dirty="0"/>
              <a:t>-</a:t>
            </a:r>
            <a:r>
              <a:rPr lang="zh-CN" altLang="en-US" dirty="0"/>
              <a:t>子程序功能介绍：</a:t>
            </a:r>
            <a:endParaRPr lang="en-US" altLang="zh-CN" dirty="0"/>
          </a:p>
          <a:p>
            <a:pPr marL="0" indent="0">
              <a:buNone/>
            </a:pPr>
            <a:r>
              <a:rPr lang="zh-CN" altLang="en-US" dirty="0"/>
              <a:t>（</a:t>
            </a:r>
            <a:r>
              <a:rPr lang="en-US" altLang="zh-CN" dirty="0"/>
              <a:t>1</a:t>
            </a:r>
            <a:r>
              <a:rPr lang="zh-CN" altLang="en-US" dirty="0"/>
              <a:t>）</a:t>
            </a:r>
            <a:r>
              <a:rPr lang="zh-CN" altLang="en-US" dirty="0">
                <a:sym typeface="+mn-ea"/>
              </a:rPr>
              <a:t>⑤</a:t>
            </a:r>
            <a:r>
              <a:rPr lang="zh-CN" altLang="en-US" dirty="0"/>
              <a:t>对</a:t>
            </a:r>
            <a:r>
              <a:rPr lang="en-US" altLang="zh-CN" dirty="0"/>
              <a:t>(a)</a:t>
            </a:r>
            <a:r>
              <a:rPr lang="zh-CN" altLang="en-US" dirty="0"/>
              <a:t>形式，要求计算阶乘，并替换</a:t>
            </a:r>
          </a:p>
        </p:txBody>
      </p:sp>
      <p:sp>
        <p:nvSpPr>
          <p:cNvPr id="4" name="内容占位符 2"/>
          <p:cNvSpPr txBox="1"/>
          <p:nvPr/>
        </p:nvSpPr>
        <p:spPr>
          <a:xfrm>
            <a:off x="2478505" y="3727384"/>
            <a:ext cx="7234990" cy="12200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主要技术点：计算阶乘，训练迭代和递归</a:t>
            </a:r>
            <a:endParaRPr lang="en-US"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实验一、简易机器翻译器</a:t>
            </a:r>
          </a:p>
        </p:txBody>
      </p:sp>
      <p:sp>
        <p:nvSpPr>
          <p:cNvPr id="3" name="内容占位符 2"/>
          <p:cNvSpPr>
            <a:spLocks noGrp="1"/>
          </p:cNvSpPr>
          <p:nvPr>
            <p:ph idx="1"/>
          </p:nvPr>
        </p:nvSpPr>
        <p:spPr>
          <a:xfrm>
            <a:off x="838200" y="1771048"/>
            <a:ext cx="10515600" cy="4831883"/>
          </a:xfrm>
        </p:spPr>
        <p:txBody>
          <a:bodyPr>
            <a:normAutofit/>
          </a:bodyPr>
          <a:lstStyle/>
          <a:p>
            <a:r>
              <a:rPr lang="zh-CN" altLang="en-US" dirty="0"/>
              <a:t>任务分解</a:t>
            </a:r>
            <a:r>
              <a:rPr lang="en-US" altLang="zh-CN" dirty="0"/>
              <a:t>-</a:t>
            </a:r>
            <a:r>
              <a:rPr lang="zh-CN" altLang="en-US" dirty="0"/>
              <a:t>文件读取：</a:t>
            </a:r>
            <a:endParaRPr lang="en-US" altLang="zh-CN" dirty="0"/>
          </a:p>
          <a:p>
            <a:pPr marL="0" indent="0">
              <a:buNone/>
            </a:pPr>
            <a:r>
              <a:rPr lang="zh-CN" altLang="en-US" dirty="0"/>
              <a:t>（</a:t>
            </a:r>
            <a:r>
              <a:rPr lang="en-US" altLang="zh-CN" dirty="0"/>
              <a:t>2</a:t>
            </a:r>
            <a:r>
              <a:rPr lang="zh-CN" altLang="en-US" dirty="0"/>
              <a:t>）从特定文本文件中读取一个特定格式字典，包括①从数字到数值的对应，②从字母到数值的对应，③括号和计算符号不作转换。</a:t>
            </a:r>
          </a:p>
        </p:txBody>
      </p:sp>
      <p:sp>
        <p:nvSpPr>
          <p:cNvPr id="4" name="内容占位符 2"/>
          <p:cNvSpPr txBox="1"/>
          <p:nvPr/>
        </p:nvSpPr>
        <p:spPr>
          <a:xfrm>
            <a:off x="2478505" y="3727384"/>
            <a:ext cx="7234990" cy="12200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主要技术点：输入，文件操作，循环，泛型</a:t>
            </a:r>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实验一、简易机器翻译器</a:t>
            </a:r>
          </a:p>
        </p:txBody>
      </p:sp>
      <p:sp>
        <p:nvSpPr>
          <p:cNvPr id="3" name="内容占位符 2"/>
          <p:cNvSpPr>
            <a:spLocks noGrp="1"/>
          </p:cNvSpPr>
          <p:nvPr>
            <p:ph idx="1"/>
          </p:nvPr>
        </p:nvSpPr>
        <p:spPr>
          <a:xfrm>
            <a:off x="838200" y="1771048"/>
            <a:ext cx="10515600" cy="4831883"/>
          </a:xfrm>
        </p:spPr>
        <p:txBody>
          <a:bodyPr>
            <a:normAutofit/>
          </a:bodyPr>
          <a:lstStyle/>
          <a:p>
            <a:r>
              <a:rPr lang="zh-CN" altLang="en-US" dirty="0"/>
              <a:t>任务分解</a:t>
            </a:r>
            <a:r>
              <a:rPr lang="en-US" altLang="zh-CN" dirty="0"/>
              <a:t>-</a:t>
            </a:r>
            <a:r>
              <a:rPr lang="zh-CN" altLang="en-US" dirty="0"/>
              <a:t>数据转换：</a:t>
            </a:r>
            <a:endParaRPr lang="en-US" altLang="zh-CN" dirty="0"/>
          </a:p>
          <a:p>
            <a:pPr marL="0" indent="0">
              <a:buNone/>
            </a:pPr>
            <a:r>
              <a:rPr lang="zh-CN" altLang="en-US" dirty="0"/>
              <a:t>（</a:t>
            </a:r>
            <a:r>
              <a:rPr lang="en-US" altLang="zh-CN" dirty="0"/>
              <a:t>3</a:t>
            </a:r>
            <a:r>
              <a:rPr lang="zh-CN" altLang="en-US" dirty="0"/>
              <a:t>）再从一个文本文件中读取原始符号串，并实现将原始符号串根据字典进行必要的转换。注意，转换后的符号串需要用链表存储。</a:t>
            </a:r>
            <a:endParaRPr lang="en-US" altLang="zh-CN" dirty="0"/>
          </a:p>
          <a:p>
            <a:pPr marL="0" indent="0">
              <a:buNone/>
            </a:pPr>
            <a:endParaRPr lang="zh-CN" altLang="en-US" dirty="0"/>
          </a:p>
        </p:txBody>
      </p:sp>
      <p:sp>
        <p:nvSpPr>
          <p:cNvPr id="4" name="内容占位符 2"/>
          <p:cNvSpPr txBox="1"/>
          <p:nvPr/>
        </p:nvSpPr>
        <p:spPr>
          <a:xfrm>
            <a:off x="2478505" y="3727384"/>
            <a:ext cx="7234990" cy="12200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主要技术点：循环，指针，链表操作</a:t>
            </a: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实验一、简易机器翻译器</a:t>
            </a:r>
          </a:p>
        </p:txBody>
      </p:sp>
      <p:sp>
        <p:nvSpPr>
          <p:cNvPr id="3" name="内容占位符 2"/>
          <p:cNvSpPr>
            <a:spLocks noGrp="1"/>
          </p:cNvSpPr>
          <p:nvPr>
            <p:ph idx="1"/>
          </p:nvPr>
        </p:nvSpPr>
        <p:spPr>
          <a:xfrm>
            <a:off x="838200" y="1771048"/>
            <a:ext cx="10515600" cy="4831883"/>
          </a:xfrm>
        </p:spPr>
        <p:txBody>
          <a:bodyPr>
            <a:normAutofit/>
          </a:bodyPr>
          <a:lstStyle/>
          <a:p>
            <a:r>
              <a:rPr lang="zh-CN" altLang="en-US" dirty="0"/>
              <a:t>任务分解</a:t>
            </a:r>
            <a:r>
              <a:rPr lang="en-US" altLang="zh-CN" dirty="0"/>
              <a:t>-</a:t>
            </a:r>
            <a:r>
              <a:rPr lang="zh-CN" altLang="en-US" dirty="0"/>
              <a:t>数据排序：</a:t>
            </a:r>
            <a:endParaRPr lang="en-US" altLang="zh-CN" dirty="0"/>
          </a:p>
          <a:p>
            <a:pPr marL="0" indent="0">
              <a:buNone/>
            </a:pPr>
            <a:r>
              <a:rPr lang="zh-CN" altLang="en-US" dirty="0"/>
              <a:t>（</a:t>
            </a:r>
            <a:r>
              <a:rPr lang="en-US" altLang="zh-CN" dirty="0"/>
              <a:t>4</a:t>
            </a:r>
            <a:r>
              <a:rPr lang="zh-CN" altLang="en-US" dirty="0"/>
              <a:t>）再针对处理后的、由空格分隔的数据进行排序。</a:t>
            </a:r>
          </a:p>
        </p:txBody>
      </p:sp>
      <p:sp>
        <p:nvSpPr>
          <p:cNvPr id="4" name="内容占位符 2"/>
          <p:cNvSpPr txBox="1"/>
          <p:nvPr/>
        </p:nvSpPr>
        <p:spPr>
          <a:xfrm>
            <a:off x="2478505" y="3727384"/>
            <a:ext cx="7234990" cy="12200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主要技术点：子程序调用</a:t>
            </a:r>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实验一、简易机器翻译器</a:t>
            </a:r>
          </a:p>
        </p:txBody>
      </p:sp>
      <p:sp>
        <p:nvSpPr>
          <p:cNvPr id="3" name="内容占位符 2"/>
          <p:cNvSpPr>
            <a:spLocks noGrp="1"/>
          </p:cNvSpPr>
          <p:nvPr>
            <p:ph idx="1"/>
          </p:nvPr>
        </p:nvSpPr>
        <p:spPr>
          <a:xfrm>
            <a:off x="838200" y="1771048"/>
            <a:ext cx="10515600" cy="4831883"/>
          </a:xfrm>
        </p:spPr>
        <p:txBody>
          <a:bodyPr>
            <a:normAutofit/>
          </a:bodyPr>
          <a:lstStyle/>
          <a:p>
            <a:r>
              <a:rPr lang="zh-CN" altLang="en-US" dirty="0"/>
              <a:t>任务分解</a:t>
            </a:r>
            <a:r>
              <a:rPr lang="en-US" altLang="zh-CN" dirty="0"/>
              <a:t>-</a:t>
            </a:r>
            <a:r>
              <a:rPr lang="zh-CN" altLang="en-US" dirty="0"/>
              <a:t>文件写入：</a:t>
            </a:r>
            <a:endParaRPr lang="en-US" altLang="zh-CN" dirty="0"/>
          </a:p>
          <a:p>
            <a:pPr marL="0" indent="0">
              <a:buNone/>
            </a:pPr>
            <a:r>
              <a:rPr lang="zh-CN" altLang="en-US" dirty="0"/>
              <a:t>（</a:t>
            </a:r>
            <a:r>
              <a:rPr lang="en-US" altLang="zh-CN" dirty="0"/>
              <a:t>5</a:t>
            </a:r>
            <a:r>
              <a:rPr lang="zh-CN" altLang="en-US" dirty="0"/>
              <a:t>）最后将排好序的数据，以格式化的形式存入文件。</a:t>
            </a:r>
          </a:p>
        </p:txBody>
      </p:sp>
      <p:sp>
        <p:nvSpPr>
          <p:cNvPr id="4" name="内容占位符 2"/>
          <p:cNvSpPr txBox="1"/>
          <p:nvPr/>
        </p:nvSpPr>
        <p:spPr>
          <a:xfrm>
            <a:off x="2478505" y="3727384"/>
            <a:ext cx="7234990" cy="12200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主要技术点：训练循环、文件操作，格式化输出</a:t>
            </a:r>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实验一、简易机器翻译器</a:t>
            </a:r>
          </a:p>
        </p:txBody>
      </p:sp>
      <p:sp>
        <p:nvSpPr>
          <p:cNvPr id="3" name="内容占位符 2"/>
          <p:cNvSpPr>
            <a:spLocks noGrp="1"/>
          </p:cNvSpPr>
          <p:nvPr>
            <p:ph idx="1"/>
          </p:nvPr>
        </p:nvSpPr>
        <p:spPr>
          <a:xfrm>
            <a:off x="838200" y="1771048"/>
            <a:ext cx="10515600" cy="4831883"/>
          </a:xfrm>
        </p:spPr>
        <p:txBody>
          <a:bodyPr>
            <a:normAutofit/>
          </a:bodyPr>
          <a:lstStyle/>
          <a:p>
            <a:r>
              <a:rPr lang="zh-CN" altLang="en-US" dirty="0"/>
              <a:t>主要头文件：</a:t>
            </a:r>
            <a:endParaRPr lang="en-US" altLang="zh-CN" dirty="0"/>
          </a:p>
          <a:p>
            <a:pPr marL="0" indent="0">
              <a:buNone/>
            </a:pPr>
            <a:r>
              <a:rPr lang="en-US" altLang="zh-CN" dirty="0"/>
              <a:t>iostream, </a:t>
            </a:r>
            <a:r>
              <a:rPr lang="en-US" altLang="zh-CN" dirty="0" err="1"/>
              <a:t>fstream</a:t>
            </a:r>
            <a:r>
              <a:rPr lang="en-US" altLang="zh-CN" dirty="0"/>
              <a:t>, string</a:t>
            </a:r>
            <a:r>
              <a:rPr lang="zh-CN" altLang="en-US" dirty="0"/>
              <a:t>等</a:t>
            </a:r>
          </a:p>
        </p:txBody>
      </p:sp>
      <p:sp>
        <p:nvSpPr>
          <p:cNvPr id="4" name="内容占位符 2"/>
          <p:cNvSpPr txBox="1"/>
          <p:nvPr/>
        </p:nvSpPr>
        <p:spPr>
          <a:xfrm>
            <a:off x="2478505" y="3727384"/>
            <a:ext cx="7234990" cy="12200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注意：尽量只用基本的库，少用额外的库</a:t>
            </a:r>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实验一、简易机器翻译器</a:t>
            </a:r>
          </a:p>
        </p:txBody>
      </p:sp>
      <p:sp>
        <p:nvSpPr>
          <p:cNvPr id="3" name="内容占位符 2"/>
          <p:cNvSpPr>
            <a:spLocks noGrp="1"/>
          </p:cNvSpPr>
          <p:nvPr>
            <p:ph idx="1"/>
          </p:nvPr>
        </p:nvSpPr>
        <p:spPr>
          <a:xfrm>
            <a:off x="838200" y="1771048"/>
            <a:ext cx="10515600" cy="4831883"/>
          </a:xfrm>
        </p:spPr>
        <p:txBody>
          <a:bodyPr>
            <a:normAutofit/>
          </a:bodyPr>
          <a:lstStyle/>
          <a:p>
            <a:r>
              <a:rPr lang="zh-CN" altLang="en-US" dirty="0"/>
              <a:t>文件操作参照</a:t>
            </a:r>
          </a:p>
        </p:txBody>
      </p:sp>
      <p:sp>
        <p:nvSpPr>
          <p:cNvPr id="5" name="矩形 4"/>
          <p:cNvSpPr/>
          <p:nvPr/>
        </p:nvSpPr>
        <p:spPr>
          <a:xfrm>
            <a:off x="3548019" y="6488668"/>
            <a:ext cx="5868658" cy="369332"/>
          </a:xfrm>
          <a:prstGeom prst="rect">
            <a:avLst/>
          </a:prstGeom>
        </p:spPr>
        <p:txBody>
          <a:bodyPr wrap="none">
            <a:spAutoFit/>
          </a:bodyPr>
          <a:lstStyle/>
          <a:p>
            <a:r>
              <a:rPr lang="zh-CN" altLang="en-US" dirty="0"/>
              <a:t>文件操作参照：</a:t>
            </a:r>
            <a:r>
              <a:rPr lang="en-US" altLang="zh-CN" dirty="0"/>
              <a:t>https://www.codenong.com/cs107072612/</a:t>
            </a:r>
            <a:endParaRPr lang="zh-CN" altLang="en-US" dirty="0"/>
          </a:p>
        </p:txBody>
      </p:sp>
      <p:pic>
        <p:nvPicPr>
          <p:cNvPr id="6" name="图片 5"/>
          <p:cNvPicPr>
            <a:picLocks noChangeAspect="1"/>
          </p:cNvPicPr>
          <p:nvPr/>
        </p:nvPicPr>
        <p:blipFill>
          <a:blip r:embed="rId2"/>
          <a:stretch>
            <a:fillRect/>
          </a:stretch>
        </p:blipFill>
        <p:spPr>
          <a:xfrm>
            <a:off x="969382" y="2433124"/>
            <a:ext cx="9972675" cy="38004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实验一、简易机器翻译器</a:t>
            </a:r>
          </a:p>
        </p:txBody>
      </p:sp>
      <p:sp>
        <p:nvSpPr>
          <p:cNvPr id="3" name="内容占位符 2"/>
          <p:cNvSpPr>
            <a:spLocks noGrp="1"/>
          </p:cNvSpPr>
          <p:nvPr>
            <p:ph idx="1"/>
          </p:nvPr>
        </p:nvSpPr>
        <p:spPr>
          <a:xfrm>
            <a:off x="838200" y="1771048"/>
            <a:ext cx="10515600" cy="4831883"/>
          </a:xfrm>
        </p:spPr>
        <p:txBody>
          <a:bodyPr>
            <a:normAutofit/>
          </a:bodyPr>
          <a:lstStyle/>
          <a:p>
            <a:r>
              <a:rPr lang="zh-CN" altLang="en-US" dirty="0"/>
              <a:t>文件操作参照</a:t>
            </a:r>
          </a:p>
        </p:txBody>
      </p:sp>
      <p:sp>
        <p:nvSpPr>
          <p:cNvPr id="5" name="矩形 4"/>
          <p:cNvSpPr/>
          <p:nvPr/>
        </p:nvSpPr>
        <p:spPr>
          <a:xfrm>
            <a:off x="3548019" y="6488668"/>
            <a:ext cx="5868658" cy="369332"/>
          </a:xfrm>
          <a:prstGeom prst="rect">
            <a:avLst/>
          </a:prstGeom>
        </p:spPr>
        <p:txBody>
          <a:bodyPr wrap="none">
            <a:spAutoFit/>
          </a:bodyPr>
          <a:lstStyle/>
          <a:p>
            <a:r>
              <a:rPr lang="zh-CN" altLang="en-US" dirty="0"/>
              <a:t>文件操作参照：</a:t>
            </a:r>
            <a:r>
              <a:rPr lang="en-US" altLang="zh-CN" dirty="0"/>
              <a:t>https://www.codenong.com/cs107072612/</a:t>
            </a:r>
            <a:endParaRPr lang="zh-CN" altLang="en-US" dirty="0"/>
          </a:p>
        </p:txBody>
      </p:sp>
      <p:pic>
        <p:nvPicPr>
          <p:cNvPr id="4" name="图片 3"/>
          <p:cNvPicPr>
            <a:picLocks noChangeAspect="1"/>
          </p:cNvPicPr>
          <p:nvPr/>
        </p:nvPicPr>
        <p:blipFill>
          <a:blip r:embed="rId2"/>
          <a:stretch>
            <a:fillRect/>
          </a:stretch>
        </p:blipFill>
        <p:spPr>
          <a:xfrm>
            <a:off x="957262" y="2211943"/>
            <a:ext cx="10277475" cy="42767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实验一、简易机器翻译器</a:t>
            </a:r>
          </a:p>
        </p:txBody>
      </p:sp>
      <p:sp>
        <p:nvSpPr>
          <p:cNvPr id="3" name="内容占位符 2"/>
          <p:cNvSpPr>
            <a:spLocks noGrp="1"/>
          </p:cNvSpPr>
          <p:nvPr>
            <p:ph idx="1"/>
          </p:nvPr>
        </p:nvSpPr>
        <p:spPr>
          <a:xfrm>
            <a:off x="838200" y="1771048"/>
            <a:ext cx="10515600" cy="4831883"/>
          </a:xfrm>
        </p:spPr>
        <p:txBody>
          <a:bodyPr>
            <a:normAutofit/>
          </a:bodyPr>
          <a:lstStyle/>
          <a:p>
            <a:r>
              <a:rPr lang="zh-CN" altLang="en-US" dirty="0"/>
              <a:t>文件操作参照</a:t>
            </a:r>
          </a:p>
        </p:txBody>
      </p:sp>
      <p:sp>
        <p:nvSpPr>
          <p:cNvPr id="5" name="矩形 4"/>
          <p:cNvSpPr/>
          <p:nvPr/>
        </p:nvSpPr>
        <p:spPr>
          <a:xfrm>
            <a:off x="3548019" y="6488668"/>
            <a:ext cx="5868658" cy="369332"/>
          </a:xfrm>
          <a:prstGeom prst="rect">
            <a:avLst/>
          </a:prstGeom>
        </p:spPr>
        <p:txBody>
          <a:bodyPr wrap="none">
            <a:spAutoFit/>
          </a:bodyPr>
          <a:lstStyle/>
          <a:p>
            <a:r>
              <a:rPr lang="zh-CN" altLang="en-US" dirty="0"/>
              <a:t>文件操作参照：</a:t>
            </a:r>
            <a:r>
              <a:rPr lang="en-US" altLang="zh-CN" dirty="0"/>
              <a:t>https://www.codenong.com/cs107072612/</a:t>
            </a:r>
            <a:endParaRPr lang="zh-CN" altLang="en-US" dirty="0"/>
          </a:p>
        </p:txBody>
      </p:sp>
      <p:pic>
        <p:nvPicPr>
          <p:cNvPr id="6" name="图片 5"/>
          <p:cNvPicPr>
            <a:picLocks noChangeAspect="1"/>
          </p:cNvPicPr>
          <p:nvPr/>
        </p:nvPicPr>
        <p:blipFill>
          <a:blip r:embed="rId2"/>
          <a:stretch>
            <a:fillRect/>
          </a:stretch>
        </p:blipFill>
        <p:spPr>
          <a:xfrm>
            <a:off x="1413159" y="2358490"/>
            <a:ext cx="9115425" cy="32575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实验一、简易机器翻译器</a:t>
            </a:r>
          </a:p>
        </p:txBody>
      </p:sp>
      <p:sp>
        <p:nvSpPr>
          <p:cNvPr id="3" name="内容占位符 2"/>
          <p:cNvSpPr>
            <a:spLocks noGrp="1"/>
          </p:cNvSpPr>
          <p:nvPr>
            <p:ph idx="1"/>
          </p:nvPr>
        </p:nvSpPr>
        <p:spPr>
          <a:xfrm>
            <a:off x="838200" y="1771048"/>
            <a:ext cx="10515600" cy="4831883"/>
          </a:xfrm>
        </p:spPr>
        <p:txBody>
          <a:bodyPr>
            <a:normAutofit/>
          </a:bodyPr>
          <a:lstStyle/>
          <a:p>
            <a:r>
              <a:rPr lang="zh-CN" altLang="en-US" dirty="0"/>
              <a:t>更多操作参照</a:t>
            </a:r>
          </a:p>
        </p:txBody>
      </p:sp>
      <p:pic>
        <p:nvPicPr>
          <p:cNvPr id="7" name="图片 6"/>
          <p:cNvPicPr>
            <a:picLocks noChangeAspect="1"/>
          </p:cNvPicPr>
          <p:nvPr/>
        </p:nvPicPr>
        <p:blipFill>
          <a:blip r:embed="rId2"/>
          <a:stretch>
            <a:fillRect/>
          </a:stretch>
        </p:blipFill>
        <p:spPr>
          <a:xfrm>
            <a:off x="4629150" y="2771779"/>
            <a:ext cx="2933700" cy="1562100"/>
          </a:xfrm>
          <a:prstGeom prst="rect">
            <a:avLst/>
          </a:prstGeom>
        </p:spPr>
      </p:pic>
      <p:pic>
        <p:nvPicPr>
          <p:cNvPr id="8" name="图片 7"/>
          <p:cNvPicPr>
            <a:picLocks noChangeAspect="1"/>
          </p:cNvPicPr>
          <p:nvPr/>
        </p:nvPicPr>
        <p:blipFill rotWithShape="1">
          <a:blip r:embed="rId3"/>
          <a:srcRect l="23082" t="14159" r="24241" b="36701"/>
          <a:stretch>
            <a:fillRect/>
          </a:stretch>
        </p:blipFill>
        <p:spPr>
          <a:xfrm>
            <a:off x="471638" y="2782807"/>
            <a:ext cx="3301465" cy="1404182"/>
          </a:xfrm>
          <a:prstGeom prst="rect">
            <a:avLst/>
          </a:prstGeom>
        </p:spPr>
      </p:pic>
      <p:pic>
        <p:nvPicPr>
          <p:cNvPr id="9" name="图片 8"/>
          <p:cNvPicPr>
            <a:picLocks noChangeAspect="1"/>
          </p:cNvPicPr>
          <p:nvPr/>
        </p:nvPicPr>
        <p:blipFill rotWithShape="1">
          <a:blip r:embed="rId4"/>
          <a:srcRect l="9554" t="6202" r="10157" b="7377"/>
          <a:stretch>
            <a:fillRect/>
          </a:stretch>
        </p:blipFill>
        <p:spPr>
          <a:xfrm>
            <a:off x="8345102" y="3006769"/>
            <a:ext cx="3116847" cy="109211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课程概览</a:t>
            </a:r>
          </a:p>
        </p:txBody>
      </p:sp>
      <p:sp>
        <p:nvSpPr>
          <p:cNvPr id="3" name="内容占位符 2"/>
          <p:cNvSpPr>
            <a:spLocks noGrp="1"/>
          </p:cNvSpPr>
          <p:nvPr>
            <p:ph idx="1"/>
          </p:nvPr>
        </p:nvSpPr>
        <p:spPr/>
        <p:txBody>
          <a:bodyPr/>
          <a:lstStyle/>
          <a:p>
            <a:r>
              <a:rPr lang="zh-CN" altLang="en-US" dirty="0"/>
              <a:t>本课程的特点是</a:t>
            </a:r>
            <a:r>
              <a:rPr lang="zh-CN" altLang="en-US" b="1" dirty="0"/>
              <a:t>综合</a:t>
            </a:r>
            <a:r>
              <a:rPr lang="zh-CN" altLang="en-US" dirty="0"/>
              <a:t>：训练学生综合运用程序设计语言进行问题描述，培养学生综合程序设计语言各部分知识的能力和实际解决问题的能力。</a:t>
            </a:r>
            <a:endParaRPr lang="en-US" altLang="zh-CN" dirty="0"/>
          </a:p>
          <a:p>
            <a:r>
              <a:rPr lang="zh-CN" altLang="en-US" dirty="0"/>
              <a:t>本课程的目标是</a:t>
            </a:r>
            <a:r>
              <a:rPr lang="zh-CN" altLang="en-US" b="1" dirty="0"/>
              <a:t>解决实际问题</a:t>
            </a:r>
            <a:r>
              <a:rPr lang="zh-CN" altLang="en-US" dirty="0"/>
              <a:t>：培养学生设计完整的程序解决实际应用问题的能力，使学生了解如何针对问题的具体需求，设计有效的解决方案。</a:t>
            </a:r>
            <a:endParaRPr lang="en-US" altLang="zh-CN" dirty="0"/>
          </a:p>
          <a:p>
            <a:r>
              <a:rPr lang="zh-CN" altLang="en-US" dirty="0"/>
              <a:t>学时</a:t>
            </a:r>
            <a:r>
              <a:rPr lang="en-US" dirty="0"/>
              <a:t>4</a:t>
            </a:r>
            <a:r>
              <a:rPr lang="zh-CN" altLang="en-US" dirty="0"/>
              <a:t>天，学分</a:t>
            </a:r>
            <a:r>
              <a:rPr lang="en-US" altLang="zh-CN" dirty="0"/>
              <a:t>1</a:t>
            </a:r>
            <a:r>
              <a:rPr lang="zh-CN" altLang="en-US" dirty="0"/>
              <a:t>分</a:t>
            </a:r>
            <a:endParaRPr lang="en-US" altLang="zh-CN" dirty="0"/>
          </a:p>
          <a:p>
            <a:r>
              <a:rPr lang="zh-CN" altLang="en-US" dirty="0"/>
              <a:t>实验内容：简易机器翻译器</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考核标准</a:t>
            </a:r>
          </a:p>
        </p:txBody>
      </p:sp>
      <p:sp>
        <p:nvSpPr>
          <p:cNvPr id="3" name="内容占位符 2"/>
          <p:cNvSpPr>
            <a:spLocks noGrp="1"/>
          </p:cNvSpPr>
          <p:nvPr>
            <p:ph idx="1"/>
          </p:nvPr>
        </p:nvSpPr>
        <p:spPr>
          <a:xfrm>
            <a:off x="838200" y="1771015"/>
            <a:ext cx="10515600" cy="2006600"/>
          </a:xfrm>
        </p:spPr>
        <p:txBody>
          <a:bodyPr>
            <a:normAutofit/>
          </a:bodyPr>
          <a:lstStyle/>
          <a:p>
            <a:r>
              <a:rPr lang="zh-CN" altLang="en-US" b="1" dirty="0"/>
              <a:t>实验验收</a:t>
            </a:r>
            <a:r>
              <a:rPr lang="en-US" altLang="zh-CN" b="1" dirty="0"/>
              <a:t> 40%</a:t>
            </a:r>
            <a:r>
              <a:rPr lang="zh-CN" altLang="en-US" b="1" dirty="0"/>
              <a:t>。</a:t>
            </a:r>
            <a:r>
              <a:rPr lang="zh-CN" altLang="en-US" dirty="0"/>
              <a:t>要求代码清晰，程序设计合理，覆盖到得分点，结果正确。</a:t>
            </a:r>
          </a:p>
          <a:p>
            <a:r>
              <a:rPr lang="zh-CN" altLang="en-US" b="1" dirty="0"/>
              <a:t>实验报告</a:t>
            </a:r>
            <a:r>
              <a:rPr lang="en-US" altLang="zh-CN" b="1" dirty="0"/>
              <a:t> 40%</a:t>
            </a:r>
          </a:p>
          <a:p>
            <a:r>
              <a:rPr lang="zh-CN" altLang="en-US" b="1" dirty="0"/>
              <a:t>考勤</a:t>
            </a:r>
            <a:r>
              <a:rPr lang="en-US" altLang="zh-CN" b="1" dirty="0"/>
              <a:t> 20%</a:t>
            </a:r>
          </a:p>
        </p:txBody>
      </p:sp>
      <p:sp>
        <p:nvSpPr>
          <p:cNvPr id="4" name="内容占位符 2"/>
          <p:cNvSpPr>
            <a:spLocks noGrp="1"/>
          </p:cNvSpPr>
          <p:nvPr/>
        </p:nvSpPr>
        <p:spPr>
          <a:xfrm>
            <a:off x="936625" y="4594225"/>
            <a:ext cx="10515600" cy="2006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olidFill>
                  <a:srgbClr val="FF0000"/>
                </a:solidFill>
              </a:rPr>
              <a:t>实验验收注意事项：写完实验代码，并在提供的示例输入和字典文件测试无误后，找授课老师现场验收程序，届时将提供</a:t>
            </a:r>
            <a:r>
              <a:rPr lang="en-US" altLang="zh-CN" dirty="0">
                <a:solidFill>
                  <a:srgbClr val="FF0000"/>
                </a:solidFill>
              </a:rPr>
              <a:t>3-5</a:t>
            </a:r>
            <a:r>
              <a:rPr lang="zh-CN" altLang="en-US" dirty="0">
                <a:solidFill>
                  <a:srgbClr val="FF0000"/>
                </a:solidFill>
              </a:rPr>
              <a:t>组新的输入和字典文件。</a:t>
            </a:r>
          </a:p>
        </p:txBody>
      </p:sp>
      <p:graphicFrame>
        <p:nvGraphicFramePr>
          <p:cNvPr id="5" name="对象 4">
            <a:hlinkClick r:id="" action="ppaction://ole?verb=0"/>
          </p:cNvPr>
          <p:cNvGraphicFramePr>
            <a:graphicFrameLocks noChangeAspect="1"/>
          </p:cNvGraphicFramePr>
          <p:nvPr/>
        </p:nvGraphicFramePr>
        <p:xfrm>
          <a:off x="4617720" y="3560445"/>
          <a:ext cx="971550" cy="952500"/>
        </p:xfrm>
        <a:graphic>
          <a:graphicData uri="http://schemas.openxmlformats.org/presentationml/2006/ole">
            <mc:AlternateContent xmlns:mc="http://schemas.openxmlformats.org/markup-compatibility/2006">
              <mc:Choice xmlns:v="urn:schemas-microsoft-com:vml" Requires="v">
                <p:oleObj showAsIcon="1" r:id="rId2" imgW="971550" imgH="952500" progId="Package">
                  <p:embed/>
                </p:oleObj>
              </mc:Choice>
              <mc:Fallback>
                <p:oleObj showAsIcon="1" r:id="rId2" imgW="971550" imgH="952500" progId="Package">
                  <p:embed/>
                  <p:pic>
                    <p:nvPicPr>
                      <p:cNvPr id="0" name="图片 1024"/>
                      <p:cNvPicPr/>
                      <p:nvPr/>
                    </p:nvPicPr>
                    <p:blipFill>
                      <a:blip r:embed="rId3"/>
                      <a:stretch>
                        <a:fillRect/>
                      </a:stretch>
                    </p:blipFill>
                    <p:spPr>
                      <a:xfrm>
                        <a:off x="4617720" y="3560445"/>
                        <a:ext cx="971550" cy="952500"/>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5708650" y="3560445"/>
          <a:ext cx="971550" cy="952500"/>
        </p:xfrm>
        <a:graphic>
          <a:graphicData uri="http://schemas.openxmlformats.org/presentationml/2006/ole">
            <mc:AlternateContent xmlns:mc="http://schemas.openxmlformats.org/markup-compatibility/2006">
              <mc:Choice xmlns:v="urn:schemas-microsoft-com:vml" Requires="v">
                <p:oleObj showAsIcon="1" r:id="rId4" imgW="971550" imgH="952500" progId="Package">
                  <p:embed/>
                </p:oleObj>
              </mc:Choice>
              <mc:Fallback>
                <p:oleObj showAsIcon="1" r:id="rId4" imgW="971550" imgH="952500" progId="Package">
                  <p:embed/>
                  <p:pic>
                    <p:nvPicPr>
                      <p:cNvPr id="0" name="图片 1025"/>
                      <p:cNvPicPr/>
                      <p:nvPr/>
                    </p:nvPicPr>
                    <p:blipFill>
                      <a:blip r:embed="rId5"/>
                      <a:stretch>
                        <a:fillRect/>
                      </a:stretch>
                    </p:blipFill>
                    <p:spPr>
                      <a:xfrm>
                        <a:off x="5708650" y="3560445"/>
                        <a:ext cx="971550" cy="952500"/>
                      </a:xfrm>
                      <a:prstGeom prst="rect">
                        <a:avLst/>
                      </a:prstGeom>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实验一、简易机器翻译器</a:t>
            </a:r>
          </a:p>
        </p:txBody>
      </p:sp>
      <p:sp>
        <p:nvSpPr>
          <p:cNvPr id="3" name="内容占位符 2"/>
          <p:cNvSpPr>
            <a:spLocks noGrp="1"/>
          </p:cNvSpPr>
          <p:nvPr>
            <p:ph idx="1"/>
          </p:nvPr>
        </p:nvSpPr>
        <p:spPr/>
        <p:txBody>
          <a:bodyPr/>
          <a:lstStyle/>
          <a:p>
            <a:r>
              <a:rPr lang="zh-CN" altLang="en-US" dirty="0"/>
              <a:t>背景</a:t>
            </a:r>
            <a:endParaRPr lang="en-US" altLang="zh-CN" dirty="0"/>
          </a:p>
          <a:p>
            <a:pPr marL="0" indent="0">
              <a:buNone/>
            </a:pPr>
            <a:r>
              <a:rPr lang="zh-CN" altLang="en-US" dirty="0"/>
              <a:t>在一些比较秘密的场景中，为了传输一些重要的数值串（例如美国新冠病毒实际死亡人数），相关人员往往将这些数据保存为字符串、数值以及各种符号混用的形式。在实际需要这些数据时，就通过提前定义好的方法将它们翻译回来。</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实验一、简易机器翻译器</a:t>
            </a:r>
          </a:p>
        </p:txBody>
      </p:sp>
      <p:sp>
        <p:nvSpPr>
          <p:cNvPr id="3" name="内容占位符 2"/>
          <p:cNvSpPr>
            <a:spLocks noGrp="1"/>
          </p:cNvSpPr>
          <p:nvPr>
            <p:ph idx="1"/>
          </p:nvPr>
        </p:nvSpPr>
        <p:spPr>
          <a:xfrm>
            <a:off x="838200" y="1771048"/>
            <a:ext cx="10515600" cy="4831883"/>
          </a:xfrm>
        </p:spPr>
        <p:txBody>
          <a:bodyPr>
            <a:normAutofit/>
          </a:bodyPr>
          <a:lstStyle/>
          <a:p>
            <a:r>
              <a:rPr lang="en-US" altLang="zh-CN" dirty="0"/>
              <a:t>主要内容：（</a:t>
            </a:r>
            <a:r>
              <a:rPr lang="en-US" altLang="zh-CN" dirty="0">
                <a:solidFill>
                  <a:srgbClr val="FF0000"/>
                </a:solidFill>
              </a:rPr>
              <a:t>注意：以大纲为准</a:t>
            </a:r>
            <a:r>
              <a:rPr lang="zh-CN" altLang="en-US" dirty="0"/>
              <a:t>）</a:t>
            </a:r>
            <a:endParaRPr lang="en-US" altLang="zh-CN" dirty="0"/>
          </a:p>
          <a:p>
            <a:pPr marL="0" indent="0">
              <a:buNone/>
            </a:pPr>
            <a:r>
              <a:rPr lang="zh-CN" altLang="en-US" dirty="0"/>
              <a:t>（</a:t>
            </a:r>
            <a:r>
              <a:rPr lang="en-US" altLang="zh-CN" dirty="0"/>
              <a:t>1</a:t>
            </a:r>
            <a:r>
              <a:rPr lang="zh-CN" altLang="en-US" dirty="0"/>
              <a:t>）从特定文本文件中读取一个特定格式字典，包括①从数字到数值的对应，②从字母到数值的对应，③括号和计算符号不作转换。</a:t>
            </a:r>
          </a:p>
          <a:p>
            <a:pPr marL="0" indent="0">
              <a:buNone/>
            </a:pPr>
            <a:r>
              <a:rPr lang="zh-CN" altLang="en-US" dirty="0"/>
              <a:t>（</a:t>
            </a:r>
            <a:r>
              <a:rPr lang="en-US" altLang="zh-CN" dirty="0"/>
              <a:t>2</a:t>
            </a:r>
            <a:r>
              <a:rPr lang="zh-CN" altLang="en-US" dirty="0"/>
              <a:t>）再从一个文本文件中读取原始符号串，并实现将原始符号串根据字典进行必要的转换。注意，转换后的符号串需要用链表存储。</a:t>
            </a:r>
            <a:endParaRPr lang="en-US" altLang="zh-CN" dirty="0"/>
          </a:p>
          <a:p>
            <a:pPr marL="0" indent="0">
              <a:buNone/>
            </a:pPr>
            <a:r>
              <a:rPr lang="zh-CN" altLang="en-US" dirty="0"/>
              <a:t>（</a:t>
            </a:r>
            <a:r>
              <a:rPr lang="en-US" altLang="zh-CN" dirty="0"/>
              <a:t>3</a:t>
            </a:r>
            <a:r>
              <a:rPr lang="zh-CN" altLang="en-US" dirty="0"/>
              <a:t>）针对转换后的符号串，按下列要求完成相应的计算，并用两侧各附有一个空格的计算结果替换原来的符号串。</a:t>
            </a:r>
            <a:endParaRPr lang="en-US" altLang="zh-CN" dirty="0"/>
          </a:p>
          <a:p>
            <a:pPr marL="0" indent="0">
              <a:buNone/>
            </a:pPr>
            <a:r>
              <a:rPr lang="zh-CN" altLang="en-US" dirty="0"/>
              <a:t>（</a:t>
            </a:r>
            <a:r>
              <a:rPr lang="en-US" altLang="zh-CN" dirty="0"/>
              <a:t>4</a:t>
            </a:r>
            <a:r>
              <a:rPr lang="zh-CN" altLang="en-US" dirty="0"/>
              <a:t>）再针对处理后的、由空格分隔的数据进行排序</a:t>
            </a:r>
          </a:p>
          <a:p>
            <a:pPr marL="0" indent="0">
              <a:buNone/>
            </a:pPr>
            <a:r>
              <a:rPr lang="zh-CN" altLang="en-US" dirty="0"/>
              <a:t>（</a:t>
            </a:r>
            <a:r>
              <a:rPr lang="en-US" altLang="zh-CN" dirty="0"/>
              <a:t>5</a:t>
            </a:r>
            <a:r>
              <a:rPr lang="zh-CN" altLang="en-US" dirty="0"/>
              <a:t>）最后将排好序的数据，以格式化的形式存入文件。</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实验一、简易机器翻译器</a:t>
            </a:r>
          </a:p>
        </p:txBody>
      </p:sp>
      <p:sp>
        <p:nvSpPr>
          <p:cNvPr id="3" name="内容占位符 2"/>
          <p:cNvSpPr>
            <a:spLocks noGrp="1"/>
          </p:cNvSpPr>
          <p:nvPr>
            <p:ph idx="1"/>
          </p:nvPr>
        </p:nvSpPr>
        <p:spPr>
          <a:xfrm>
            <a:off x="838200" y="1771048"/>
            <a:ext cx="10515600" cy="4831883"/>
          </a:xfrm>
        </p:spPr>
        <p:txBody>
          <a:bodyPr>
            <a:normAutofit/>
          </a:bodyPr>
          <a:lstStyle/>
          <a:p>
            <a:r>
              <a:rPr lang="zh-CN" altLang="en-US" dirty="0"/>
              <a:t>任务分解</a:t>
            </a:r>
            <a:r>
              <a:rPr lang="en-US" altLang="zh-CN" dirty="0"/>
              <a:t>-</a:t>
            </a:r>
            <a:r>
              <a:rPr lang="zh-CN" altLang="en-US" dirty="0"/>
              <a:t>子程序功能介绍：</a:t>
            </a:r>
            <a:endParaRPr lang="en-US" altLang="zh-CN" dirty="0"/>
          </a:p>
          <a:p>
            <a:pPr marL="0" indent="0">
              <a:buNone/>
            </a:pPr>
            <a:r>
              <a:rPr lang="zh-CN" altLang="en-US" dirty="0"/>
              <a:t>（</a:t>
            </a:r>
            <a:r>
              <a:rPr lang="en-US" altLang="zh-CN" dirty="0"/>
              <a:t>1</a:t>
            </a:r>
            <a:r>
              <a:rPr lang="zh-CN" altLang="en-US" dirty="0"/>
              <a:t>）针对转换后的符号串，按下列要求完成相应的计算，并用两侧各附有一个空格的计算结果替换原来的符号串。</a:t>
            </a:r>
          </a:p>
          <a:p>
            <a:pPr marL="0" indent="0">
              <a:buNone/>
            </a:pPr>
            <a:endParaRPr lang="zh-CN" altLang="en-US" dirty="0"/>
          </a:p>
        </p:txBody>
      </p:sp>
      <p:sp>
        <p:nvSpPr>
          <p:cNvPr id="4" name="内容占位符 2"/>
          <p:cNvSpPr txBox="1"/>
          <p:nvPr/>
        </p:nvSpPr>
        <p:spPr>
          <a:xfrm>
            <a:off x="2478505" y="3338967"/>
            <a:ext cx="7234990" cy="12200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主要技术点：子程序调用</a:t>
            </a:r>
            <a:endParaRPr lang="en-US" altLang="zh-CN" dirty="0"/>
          </a:p>
        </p:txBody>
      </p:sp>
      <p:sp>
        <p:nvSpPr>
          <p:cNvPr id="5" name="矩形 4"/>
          <p:cNvSpPr/>
          <p:nvPr/>
        </p:nvSpPr>
        <p:spPr>
          <a:xfrm>
            <a:off x="927886" y="4337385"/>
            <a:ext cx="9963994" cy="2245360"/>
          </a:xfrm>
          <a:prstGeom prst="rect">
            <a:avLst/>
          </a:prstGeom>
        </p:spPr>
        <p:txBody>
          <a:bodyPr wrap="square">
            <a:spAutoFit/>
          </a:bodyPr>
          <a:lstStyle/>
          <a:p>
            <a:r>
              <a:rPr lang="zh-CN" altLang="en-US" sz="2000" dirty="0"/>
              <a:t>相应的子程序：</a:t>
            </a:r>
          </a:p>
          <a:p>
            <a:r>
              <a:rPr lang="zh-CN" altLang="en-US" sz="2000" dirty="0"/>
              <a:t>（</a:t>
            </a:r>
            <a:r>
              <a:rPr lang="en-US" altLang="zh-CN" sz="2000" dirty="0"/>
              <a:t>1</a:t>
            </a:r>
            <a:r>
              <a:rPr lang="zh-CN" altLang="en-US" sz="2000" dirty="0"/>
              <a:t>）求最小公倍数和最大公约数（</a:t>
            </a:r>
            <a:r>
              <a:rPr lang="en-US" altLang="zh-CN" sz="2000" dirty="0"/>
              <a:t>2</a:t>
            </a:r>
            <a:r>
              <a:rPr lang="zh-CN" altLang="en-US" sz="2000" dirty="0"/>
              <a:t>）</a:t>
            </a:r>
            <a:r>
              <a:rPr lang="en-US" altLang="zh-CN" sz="2000" dirty="0"/>
              <a:t> </a:t>
            </a:r>
            <a:r>
              <a:rPr lang="zh-CN" altLang="en-US" sz="2000" dirty="0"/>
              <a:t>已知公元</a:t>
            </a:r>
            <a:r>
              <a:rPr lang="en-US" altLang="zh-CN" sz="2000" dirty="0"/>
              <a:t>1</a:t>
            </a:r>
            <a:r>
              <a:rPr lang="zh-CN" altLang="en-US" sz="2000" dirty="0"/>
              <a:t>年</a:t>
            </a:r>
            <a:r>
              <a:rPr lang="en-US" altLang="zh-CN" sz="2000" dirty="0"/>
              <a:t>1</a:t>
            </a:r>
            <a:r>
              <a:rPr lang="zh-CN" altLang="en-US" sz="2000" dirty="0"/>
              <a:t>月</a:t>
            </a:r>
            <a:r>
              <a:rPr lang="en-US" altLang="zh-CN" sz="2000" dirty="0"/>
              <a:t>1</a:t>
            </a:r>
            <a:r>
              <a:rPr lang="zh-CN" altLang="en-US" sz="2000" dirty="0"/>
              <a:t>日是星期一，计算给定的日期是星期几（</a:t>
            </a:r>
            <a:r>
              <a:rPr lang="en-US" altLang="zh-CN" sz="2000" dirty="0"/>
              <a:t>3</a:t>
            </a:r>
            <a:r>
              <a:rPr lang="zh-CN" altLang="en-US" sz="2000" dirty="0"/>
              <a:t>）求组合数（</a:t>
            </a:r>
            <a:r>
              <a:rPr lang="en-US" altLang="zh-CN" sz="2000" dirty="0"/>
              <a:t>4</a:t>
            </a:r>
            <a:r>
              <a:rPr lang="zh-CN" altLang="en-US" sz="2000" dirty="0"/>
              <a:t>）</a:t>
            </a:r>
            <a:r>
              <a:rPr lang="en-US" altLang="zh-CN" sz="2000" dirty="0"/>
              <a:t> </a:t>
            </a:r>
            <a:r>
              <a:rPr lang="zh-CN" altLang="en-US" sz="2000" dirty="0"/>
              <a:t>输入某雇员的每周工作时间（以小时计）和每小时的工资数，计算并输出他的工资。</a:t>
            </a:r>
            <a:r>
              <a:rPr lang="en-US" altLang="zh-CN" sz="2000" dirty="0"/>
              <a:t>(</a:t>
            </a:r>
            <a:r>
              <a:rPr lang="zh-CN" altLang="en-US" sz="2000" dirty="0"/>
              <a:t>如果时间小于</a:t>
            </a:r>
            <a:r>
              <a:rPr lang="en-US" altLang="zh-CN" sz="2000" dirty="0"/>
              <a:t>0</a:t>
            </a:r>
            <a:r>
              <a:rPr lang="zh-CN" altLang="en-US" sz="2000" dirty="0"/>
              <a:t>或大于一周的总时间直接输出</a:t>
            </a:r>
            <a:r>
              <a:rPr lang="en-US" altLang="zh-CN" sz="2000" dirty="0"/>
              <a:t>0)</a:t>
            </a:r>
            <a:r>
              <a:rPr lang="zh-CN" altLang="en-US" sz="2000" dirty="0"/>
              <a:t>。若雇员每周工作小时超过</a:t>
            </a:r>
            <a:r>
              <a:rPr lang="en-US" altLang="zh-CN" sz="2000" dirty="0"/>
              <a:t>60</a:t>
            </a:r>
            <a:r>
              <a:rPr lang="zh-CN" altLang="en-US" sz="2000" dirty="0"/>
              <a:t>小时，则超过</a:t>
            </a:r>
            <a:r>
              <a:rPr lang="en-US" altLang="zh-CN" sz="2000" dirty="0"/>
              <a:t>60</a:t>
            </a:r>
            <a:r>
              <a:rPr lang="zh-CN" altLang="en-US" sz="2000" dirty="0"/>
              <a:t>小时的部分按原工资</a:t>
            </a:r>
            <a:r>
              <a:rPr lang="en-US" altLang="zh-CN" sz="2000" dirty="0"/>
              <a:t>3</a:t>
            </a:r>
            <a:r>
              <a:rPr lang="zh-CN" altLang="en-US" sz="2000" dirty="0"/>
              <a:t>倍的加班工资来计算，雇员每周工作小时超过</a:t>
            </a:r>
            <a:r>
              <a:rPr lang="en-US" altLang="zh-CN" sz="2000" dirty="0"/>
              <a:t>40</a:t>
            </a:r>
            <a:r>
              <a:rPr lang="zh-CN" altLang="en-US" sz="2000" dirty="0"/>
              <a:t>小时而不超过</a:t>
            </a:r>
            <a:r>
              <a:rPr lang="en-US" altLang="zh-CN" sz="2000" dirty="0"/>
              <a:t>60</a:t>
            </a:r>
            <a:r>
              <a:rPr lang="zh-CN" altLang="en-US" sz="2000" dirty="0"/>
              <a:t>小时的工资按原工资的</a:t>
            </a:r>
            <a:r>
              <a:rPr lang="en-US" altLang="zh-CN" sz="2000" dirty="0"/>
              <a:t>1.5</a:t>
            </a:r>
            <a:r>
              <a:rPr lang="zh-CN" altLang="en-US" sz="2000" dirty="0"/>
              <a:t>倍的加班工资来计算。（</a:t>
            </a:r>
            <a:r>
              <a:rPr lang="en-US" altLang="zh-CN" sz="2000" dirty="0"/>
              <a:t>5</a:t>
            </a:r>
            <a:r>
              <a:rPr lang="zh-CN" altLang="en-US" sz="2000" dirty="0"/>
              <a:t>）</a:t>
            </a:r>
            <a:r>
              <a:rPr lang="en-US" altLang="zh-CN" sz="2000" dirty="0"/>
              <a:t> </a:t>
            </a:r>
            <a:r>
              <a:rPr lang="zh-CN" altLang="en-US" sz="2000" dirty="0"/>
              <a:t>计算</a:t>
            </a:r>
            <a:r>
              <a:rPr lang="en-US" altLang="zh-CN" sz="2000" dirty="0"/>
              <a:t>n</a:t>
            </a:r>
            <a:r>
              <a:rPr lang="zh-CN" altLang="en-US" sz="2000"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实验一、简易机器翻译器</a:t>
            </a:r>
          </a:p>
        </p:txBody>
      </p:sp>
      <p:sp>
        <p:nvSpPr>
          <p:cNvPr id="3" name="内容占位符 2"/>
          <p:cNvSpPr>
            <a:spLocks noGrp="1"/>
          </p:cNvSpPr>
          <p:nvPr>
            <p:ph idx="1"/>
          </p:nvPr>
        </p:nvSpPr>
        <p:spPr>
          <a:xfrm>
            <a:off x="838200" y="1771048"/>
            <a:ext cx="10515600" cy="4831883"/>
          </a:xfrm>
        </p:spPr>
        <p:txBody>
          <a:bodyPr>
            <a:normAutofit/>
          </a:bodyPr>
          <a:lstStyle/>
          <a:p>
            <a:r>
              <a:rPr lang="zh-CN" altLang="en-US" dirty="0"/>
              <a:t>任务分解</a:t>
            </a:r>
            <a:r>
              <a:rPr lang="en-US" altLang="zh-CN" dirty="0"/>
              <a:t>-</a:t>
            </a:r>
            <a:r>
              <a:rPr lang="zh-CN" altLang="en-US" dirty="0"/>
              <a:t>子程序功能介绍：</a:t>
            </a:r>
            <a:endParaRPr lang="en-US" altLang="zh-CN" dirty="0"/>
          </a:p>
          <a:p>
            <a:pPr marL="0" indent="0">
              <a:buNone/>
            </a:pPr>
            <a:r>
              <a:rPr lang="zh-CN" altLang="en-US" dirty="0"/>
              <a:t>（</a:t>
            </a:r>
            <a:r>
              <a:rPr lang="en-US" altLang="zh-CN" dirty="0"/>
              <a:t>1</a:t>
            </a:r>
            <a:r>
              <a:rPr lang="zh-CN" altLang="en-US" dirty="0"/>
              <a:t>）</a:t>
            </a:r>
            <a:r>
              <a:rPr lang="zh-CN" altLang="en-US" dirty="0">
                <a:sym typeface="+mn-ea"/>
              </a:rPr>
              <a:t>①</a:t>
            </a:r>
            <a:r>
              <a:rPr lang="zh-CN" altLang="en-US" dirty="0"/>
              <a:t>对</a:t>
            </a:r>
            <a:r>
              <a:rPr lang="en-US" altLang="zh-CN" dirty="0"/>
              <a:t>[a, b]</a:t>
            </a:r>
            <a:r>
              <a:rPr lang="zh-CN" altLang="en-US" dirty="0"/>
              <a:t>形式的要替换为</a:t>
            </a:r>
            <a:r>
              <a:rPr lang="en-US" altLang="zh-CN" dirty="0"/>
              <a:t>a</a:t>
            </a:r>
            <a:r>
              <a:rPr lang="zh-CN" altLang="en-US" dirty="0"/>
              <a:t>和</a:t>
            </a:r>
            <a:r>
              <a:rPr lang="en-US" altLang="zh-CN" dirty="0"/>
              <a:t>b</a:t>
            </a:r>
            <a:r>
              <a:rPr lang="zh-CN" altLang="en-US" dirty="0"/>
              <a:t>的最小公倍数，对</a:t>
            </a:r>
            <a:r>
              <a:rPr lang="en-US" altLang="zh-CN" dirty="0"/>
              <a:t>{a, b}</a:t>
            </a:r>
            <a:r>
              <a:rPr lang="zh-CN" altLang="en-US" dirty="0"/>
              <a:t>形式的要替换为</a:t>
            </a:r>
            <a:r>
              <a:rPr lang="en-US" altLang="zh-CN" dirty="0"/>
              <a:t>a</a:t>
            </a:r>
            <a:r>
              <a:rPr lang="zh-CN" altLang="en-US" dirty="0"/>
              <a:t>和</a:t>
            </a:r>
            <a:r>
              <a:rPr lang="en-US" altLang="zh-CN" dirty="0"/>
              <a:t>b</a:t>
            </a:r>
            <a:r>
              <a:rPr lang="zh-CN" altLang="en-US" dirty="0"/>
              <a:t>的最大公约数</a:t>
            </a:r>
          </a:p>
        </p:txBody>
      </p:sp>
      <p:sp>
        <p:nvSpPr>
          <p:cNvPr id="4" name="内容占位符 2"/>
          <p:cNvSpPr txBox="1"/>
          <p:nvPr/>
        </p:nvSpPr>
        <p:spPr>
          <a:xfrm>
            <a:off x="2478505" y="3727384"/>
            <a:ext cx="7234990" cy="12200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主要技术点：最小公倍数和最大公约数</a:t>
            </a:r>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实验一、简易机器翻译器</a:t>
            </a:r>
          </a:p>
        </p:txBody>
      </p:sp>
      <p:sp>
        <p:nvSpPr>
          <p:cNvPr id="3" name="内容占位符 2"/>
          <p:cNvSpPr>
            <a:spLocks noGrp="1"/>
          </p:cNvSpPr>
          <p:nvPr>
            <p:ph idx="1"/>
          </p:nvPr>
        </p:nvSpPr>
        <p:spPr>
          <a:xfrm>
            <a:off x="838200" y="1771048"/>
            <a:ext cx="10515600" cy="4831883"/>
          </a:xfrm>
        </p:spPr>
        <p:txBody>
          <a:bodyPr>
            <a:normAutofit/>
          </a:bodyPr>
          <a:lstStyle/>
          <a:p>
            <a:r>
              <a:rPr lang="zh-CN" altLang="en-US" dirty="0"/>
              <a:t>任务分解</a:t>
            </a:r>
            <a:r>
              <a:rPr lang="en-US" altLang="zh-CN" dirty="0"/>
              <a:t>-</a:t>
            </a:r>
            <a:r>
              <a:rPr lang="zh-CN" altLang="en-US" dirty="0"/>
              <a:t>子程序功能介绍：</a:t>
            </a:r>
            <a:endParaRPr lang="en-US" altLang="zh-CN" dirty="0"/>
          </a:p>
          <a:p>
            <a:pPr marL="0" indent="0">
              <a:buNone/>
            </a:pPr>
            <a:r>
              <a:rPr lang="zh-CN" altLang="en-US" dirty="0"/>
              <a:t>（</a:t>
            </a:r>
            <a:r>
              <a:rPr lang="en-US" altLang="zh-CN" dirty="0"/>
              <a:t>1</a:t>
            </a:r>
            <a:r>
              <a:rPr lang="zh-CN" altLang="en-US" dirty="0"/>
              <a:t>）</a:t>
            </a:r>
            <a:r>
              <a:rPr lang="zh-CN" altLang="en-US" dirty="0">
                <a:sym typeface="+mn-ea"/>
              </a:rPr>
              <a:t>②</a:t>
            </a:r>
            <a:r>
              <a:rPr lang="zh-CN" altLang="en-US" dirty="0"/>
              <a:t>对</a:t>
            </a:r>
            <a:r>
              <a:rPr lang="en-US" altLang="zh-CN" dirty="0"/>
              <a:t>(a/b/c)</a:t>
            </a:r>
            <a:r>
              <a:rPr lang="zh-CN" altLang="en-US" dirty="0"/>
              <a:t>形式的要求解</a:t>
            </a:r>
            <a:r>
              <a:rPr lang="en-US" altLang="zh-CN" dirty="0"/>
              <a:t>a</a:t>
            </a:r>
            <a:r>
              <a:rPr lang="zh-CN" altLang="en-US" dirty="0"/>
              <a:t>年</a:t>
            </a:r>
            <a:r>
              <a:rPr lang="en-US" altLang="zh-CN" dirty="0"/>
              <a:t>b</a:t>
            </a:r>
            <a:r>
              <a:rPr lang="zh-CN" altLang="en-US" dirty="0"/>
              <a:t>月</a:t>
            </a:r>
            <a:r>
              <a:rPr lang="en-US" altLang="zh-CN" dirty="0"/>
              <a:t>c</a:t>
            </a:r>
            <a:r>
              <a:rPr lang="zh-CN" altLang="en-US" dirty="0"/>
              <a:t>日是周几，并用这个数值替换</a:t>
            </a:r>
          </a:p>
        </p:txBody>
      </p:sp>
      <p:sp>
        <p:nvSpPr>
          <p:cNvPr id="4" name="内容占位符 2"/>
          <p:cNvSpPr txBox="1"/>
          <p:nvPr/>
        </p:nvSpPr>
        <p:spPr>
          <a:xfrm>
            <a:off x="2478505" y="3727384"/>
            <a:ext cx="7234990" cy="12200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主要技术点：计算星期数，训练分支、逻辑运算</a:t>
            </a:r>
            <a:endParaRPr lang="en-US" altLang="zh-CN" dirty="0"/>
          </a:p>
        </p:txBody>
      </p:sp>
      <p:sp>
        <p:nvSpPr>
          <p:cNvPr id="5" name="矩形 4"/>
          <p:cNvSpPr/>
          <p:nvPr/>
        </p:nvSpPr>
        <p:spPr>
          <a:xfrm>
            <a:off x="3048000" y="5981616"/>
            <a:ext cx="6096000" cy="369332"/>
          </a:xfrm>
          <a:prstGeom prst="rect">
            <a:avLst/>
          </a:prstGeom>
        </p:spPr>
        <p:txBody>
          <a:bodyPr>
            <a:spAutoFit/>
          </a:bodyPr>
          <a:lstStyle/>
          <a:p>
            <a:r>
              <a:rPr lang="zh-CN" altLang="en-US" dirty="0"/>
              <a:t>③已知公元</a:t>
            </a:r>
            <a:r>
              <a:rPr lang="en-US" altLang="zh-CN" dirty="0"/>
              <a:t>1</a:t>
            </a:r>
            <a:r>
              <a:rPr lang="zh-CN" altLang="en-US" dirty="0"/>
              <a:t>年</a:t>
            </a:r>
            <a:r>
              <a:rPr lang="en-US" altLang="zh-CN" dirty="0"/>
              <a:t>1</a:t>
            </a:r>
            <a:r>
              <a:rPr lang="zh-CN" altLang="en-US" dirty="0"/>
              <a:t>月</a:t>
            </a:r>
            <a:r>
              <a:rPr lang="en-US" altLang="zh-CN" dirty="0"/>
              <a:t>1</a:t>
            </a:r>
            <a:r>
              <a:rPr lang="zh-CN" altLang="en-US" dirty="0"/>
              <a:t>日是星期一，计算给定的日期是星期几</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实验一、简易机器翻译器</a:t>
            </a:r>
          </a:p>
        </p:txBody>
      </p:sp>
      <p:sp>
        <p:nvSpPr>
          <p:cNvPr id="3" name="内容占位符 2"/>
          <p:cNvSpPr>
            <a:spLocks noGrp="1"/>
          </p:cNvSpPr>
          <p:nvPr>
            <p:ph idx="1"/>
          </p:nvPr>
        </p:nvSpPr>
        <p:spPr>
          <a:xfrm>
            <a:off x="838200" y="1771048"/>
            <a:ext cx="10515600" cy="4831883"/>
          </a:xfrm>
        </p:spPr>
        <p:txBody>
          <a:bodyPr>
            <a:normAutofit/>
          </a:bodyPr>
          <a:lstStyle/>
          <a:p>
            <a:r>
              <a:rPr lang="zh-CN" altLang="en-US" dirty="0"/>
              <a:t>任务分解</a:t>
            </a:r>
            <a:r>
              <a:rPr lang="en-US" altLang="zh-CN" dirty="0"/>
              <a:t>-</a:t>
            </a:r>
            <a:r>
              <a:rPr lang="zh-CN" altLang="en-US" dirty="0"/>
              <a:t>子程序功能介绍：</a:t>
            </a:r>
            <a:endParaRPr lang="en-US" altLang="zh-CN" dirty="0"/>
          </a:p>
          <a:p>
            <a:pPr marL="0" indent="0">
              <a:buNone/>
            </a:pPr>
            <a:r>
              <a:rPr lang="zh-CN" altLang="en-US" dirty="0"/>
              <a:t>（</a:t>
            </a:r>
            <a:r>
              <a:rPr lang="en-US" altLang="zh-CN" dirty="0"/>
              <a:t>1</a:t>
            </a:r>
            <a:r>
              <a:rPr lang="zh-CN" altLang="en-US" dirty="0"/>
              <a:t>）</a:t>
            </a:r>
            <a:r>
              <a:rPr lang="zh-CN" altLang="en-US" dirty="0">
                <a:sym typeface="+mn-ea"/>
              </a:rPr>
              <a:t>③</a:t>
            </a:r>
            <a:r>
              <a:rPr lang="zh-CN" altLang="en-US" dirty="0"/>
              <a:t>对</a:t>
            </a:r>
            <a:r>
              <a:rPr lang="en-US" altLang="zh-CN" dirty="0"/>
              <a:t>(a, b)</a:t>
            </a:r>
            <a:r>
              <a:rPr lang="zh-CN" altLang="en-US" dirty="0"/>
              <a:t>形式，要求解从</a:t>
            </a:r>
            <a:r>
              <a:rPr lang="en-US" altLang="zh-CN" dirty="0"/>
              <a:t>a</a:t>
            </a:r>
            <a:r>
              <a:rPr lang="zh-CN" altLang="en-US" dirty="0"/>
              <a:t>个中挑选</a:t>
            </a:r>
            <a:r>
              <a:rPr lang="en-US" altLang="zh-CN" dirty="0"/>
              <a:t>b</a:t>
            </a:r>
            <a:r>
              <a:rPr lang="zh-CN" altLang="en-US" dirty="0"/>
              <a:t>个的组合数，并替换</a:t>
            </a:r>
          </a:p>
        </p:txBody>
      </p:sp>
      <p:sp>
        <p:nvSpPr>
          <p:cNvPr id="4" name="内容占位符 2"/>
          <p:cNvSpPr txBox="1"/>
          <p:nvPr/>
        </p:nvSpPr>
        <p:spPr>
          <a:xfrm>
            <a:off x="2478505" y="3727384"/>
            <a:ext cx="7234990" cy="12200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主要技术点：计算组合数，训练迭代和递归</a:t>
            </a:r>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实验一、简易机器翻译器</a:t>
            </a:r>
          </a:p>
        </p:txBody>
      </p:sp>
      <p:sp>
        <p:nvSpPr>
          <p:cNvPr id="3" name="内容占位符 2"/>
          <p:cNvSpPr>
            <a:spLocks noGrp="1"/>
          </p:cNvSpPr>
          <p:nvPr>
            <p:ph idx="1"/>
          </p:nvPr>
        </p:nvSpPr>
        <p:spPr>
          <a:xfrm>
            <a:off x="838200" y="1771048"/>
            <a:ext cx="10515600" cy="4831883"/>
          </a:xfrm>
        </p:spPr>
        <p:txBody>
          <a:bodyPr>
            <a:normAutofit/>
          </a:bodyPr>
          <a:lstStyle/>
          <a:p>
            <a:r>
              <a:rPr lang="zh-CN" altLang="en-US" dirty="0"/>
              <a:t>任务分解</a:t>
            </a:r>
            <a:r>
              <a:rPr lang="en-US" altLang="zh-CN" dirty="0"/>
              <a:t>-</a:t>
            </a:r>
            <a:r>
              <a:rPr lang="zh-CN" altLang="en-US" dirty="0"/>
              <a:t>子程序功能介绍：</a:t>
            </a:r>
            <a:endParaRPr lang="en-US" altLang="zh-CN" dirty="0"/>
          </a:p>
          <a:p>
            <a:pPr marL="0" indent="0">
              <a:buNone/>
            </a:pPr>
            <a:r>
              <a:rPr lang="zh-CN" altLang="en-US" dirty="0"/>
              <a:t>（</a:t>
            </a:r>
            <a:r>
              <a:rPr lang="en-US" altLang="zh-CN" dirty="0"/>
              <a:t>1</a:t>
            </a:r>
            <a:r>
              <a:rPr lang="zh-CN" altLang="en-US" dirty="0"/>
              <a:t>）</a:t>
            </a:r>
            <a:r>
              <a:rPr lang="zh-CN" altLang="en-US" dirty="0">
                <a:sym typeface="+mn-ea"/>
              </a:rPr>
              <a:t>④</a:t>
            </a:r>
            <a:r>
              <a:rPr lang="zh-CN" altLang="en-US" dirty="0"/>
              <a:t>对</a:t>
            </a:r>
            <a:r>
              <a:rPr lang="en-US" altLang="zh-CN" dirty="0"/>
              <a:t>&lt;a, b&gt;</a:t>
            </a:r>
            <a:r>
              <a:rPr lang="zh-CN" altLang="en-US" dirty="0"/>
              <a:t>形式，要求计算员工周工资，其中</a:t>
            </a:r>
            <a:r>
              <a:rPr lang="en-US" altLang="zh-CN" dirty="0"/>
              <a:t>a</a:t>
            </a:r>
            <a:r>
              <a:rPr lang="zh-CN" altLang="en-US" dirty="0"/>
              <a:t>是工作小时数，</a:t>
            </a:r>
            <a:r>
              <a:rPr lang="en-US" altLang="zh-CN" dirty="0"/>
              <a:t>b</a:t>
            </a:r>
            <a:r>
              <a:rPr lang="zh-CN" altLang="en-US" dirty="0"/>
              <a:t>是每小时工资数，并替换</a:t>
            </a:r>
          </a:p>
        </p:txBody>
      </p:sp>
      <p:sp>
        <p:nvSpPr>
          <p:cNvPr id="4" name="内容占位符 2"/>
          <p:cNvSpPr txBox="1"/>
          <p:nvPr/>
        </p:nvSpPr>
        <p:spPr>
          <a:xfrm>
            <a:off x="2478505" y="3727384"/>
            <a:ext cx="7234990" cy="12200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主要技术点：计算员工周工资，训练分支</a:t>
            </a:r>
            <a:endParaRPr lang="en-US" altLang="zh-CN" dirty="0"/>
          </a:p>
        </p:txBody>
      </p:sp>
      <p:sp>
        <p:nvSpPr>
          <p:cNvPr id="5" name="矩形 4"/>
          <p:cNvSpPr/>
          <p:nvPr/>
        </p:nvSpPr>
        <p:spPr>
          <a:xfrm>
            <a:off x="1421330" y="4947386"/>
            <a:ext cx="9200949" cy="1200329"/>
          </a:xfrm>
          <a:prstGeom prst="rect">
            <a:avLst/>
          </a:prstGeom>
        </p:spPr>
        <p:txBody>
          <a:bodyPr wrap="square">
            <a:spAutoFit/>
          </a:bodyPr>
          <a:lstStyle/>
          <a:p>
            <a:r>
              <a:rPr lang="zh-CN" altLang="en-US" dirty="0"/>
              <a:t>⑤输入某雇员的每周工作时间（以小时计）和每小时的工资数，计算并输出他的工资。</a:t>
            </a:r>
            <a:r>
              <a:rPr lang="en-US" altLang="zh-CN" dirty="0"/>
              <a:t>(</a:t>
            </a:r>
            <a:r>
              <a:rPr lang="zh-CN" altLang="en-US" dirty="0"/>
              <a:t>如果时间小于</a:t>
            </a:r>
            <a:r>
              <a:rPr lang="en-US" altLang="zh-CN" dirty="0"/>
              <a:t>0</a:t>
            </a:r>
            <a:r>
              <a:rPr lang="zh-CN" altLang="en-US" dirty="0"/>
              <a:t>或大于一周的总时间直接输出</a:t>
            </a:r>
            <a:r>
              <a:rPr lang="en-US" altLang="zh-CN" dirty="0"/>
              <a:t>0)</a:t>
            </a:r>
            <a:r>
              <a:rPr lang="zh-CN" altLang="en-US" dirty="0"/>
              <a:t>。若雇员每周工作小时超过</a:t>
            </a:r>
            <a:r>
              <a:rPr lang="en-US" altLang="zh-CN" dirty="0"/>
              <a:t>60</a:t>
            </a:r>
            <a:r>
              <a:rPr lang="zh-CN" altLang="en-US" dirty="0"/>
              <a:t>小时，则超过</a:t>
            </a:r>
            <a:r>
              <a:rPr lang="en-US" altLang="zh-CN" dirty="0"/>
              <a:t>60</a:t>
            </a:r>
            <a:r>
              <a:rPr lang="zh-CN" altLang="en-US" dirty="0"/>
              <a:t>小时的部分按原工资</a:t>
            </a:r>
            <a:r>
              <a:rPr lang="en-US" altLang="zh-CN" dirty="0"/>
              <a:t>3</a:t>
            </a:r>
            <a:r>
              <a:rPr lang="zh-CN" altLang="en-US" dirty="0"/>
              <a:t>倍的加班工资来计算，雇员每周工作小时超过</a:t>
            </a:r>
            <a:r>
              <a:rPr lang="en-US" altLang="zh-CN" dirty="0"/>
              <a:t>40</a:t>
            </a:r>
            <a:r>
              <a:rPr lang="zh-CN" altLang="en-US" dirty="0"/>
              <a:t>小时而不超过</a:t>
            </a:r>
            <a:r>
              <a:rPr lang="en-US" altLang="zh-CN" dirty="0"/>
              <a:t>60</a:t>
            </a:r>
            <a:r>
              <a:rPr lang="zh-CN" altLang="en-US" dirty="0"/>
              <a:t>小时的工资按原工资的</a:t>
            </a:r>
            <a:r>
              <a:rPr lang="en-US" altLang="zh-CN" dirty="0"/>
              <a:t>1.5</a:t>
            </a:r>
            <a:r>
              <a:rPr lang="zh-CN" altLang="en-US" dirty="0"/>
              <a:t>倍的加班工资来计算。</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1261</Words>
  <Application>Microsoft Office PowerPoint</Application>
  <PresentationFormat>宽屏</PresentationFormat>
  <Paragraphs>82</Paragraphs>
  <Slides>20</Slides>
  <Notes>0</Notes>
  <HiddenSlides>0</HiddenSlides>
  <MMClips>0</MMClips>
  <ScaleCrop>false</ScaleCrop>
  <HeadingPairs>
    <vt:vector size="8" baseType="variant">
      <vt:variant>
        <vt:lpstr>已用的字体</vt:lpstr>
      </vt:variant>
      <vt:variant>
        <vt:i4>2</vt:i4>
      </vt: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24" baseType="lpstr">
      <vt:lpstr>Arial</vt:lpstr>
      <vt:lpstr>Calibri</vt:lpstr>
      <vt:lpstr>Office 主题</vt:lpstr>
      <vt:lpstr>Package</vt:lpstr>
      <vt:lpstr>课程设计（程序设计）</vt:lpstr>
      <vt:lpstr>课程概览</vt:lpstr>
      <vt:lpstr>实验一、简易机器翻译器</vt:lpstr>
      <vt:lpstr>实验一、简易机器翻译器</vt:lpstr>
      <vt:lpstr>实验一、简易机器翻译器</vt:lpstr>
      <vt:lpstr>实验一、简易机器翻译器</vt:lpstr>
      <vt:lpstr>实验一、简易机器翻译器</vt:lpstr>
      <vt:lpstr>实验一、简易机器翻译器</vt:lpstr>
      <vt:lpstr>实验一、简易机器翻译器</vt:lpstr>
      <vt:lpstr>实验一、简易机器翻译器</vt:lpstr>
      <vt:lpstr>实验一、简易机器翻译器</vt:lpstr>
      <vt:lpstr>实验一、简易机器翻译器</vt:lpstr>
      <vt:lpstr>实验一、简易机器翻译器</vt:lpstr>
      <vt:lpstr>实验一、简易机器翻译器</vt:lpstr>
      <vt:lpstr>实验一、简易机器翻译器</vt:lpstr>
      <vt:lpstr>实验一、简易机器翻译器</vt:lpstr>
      <vt:lpstr>实验一、简易机器翻译器</vt:lpstr>
      <vt:lpstr>实验一、简易机器翻译器</vt:lpstr>
      <vt:lpstr>实验一、简易机器翻译器</vt:lpstr>
      <vt:lpstr>考核标准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程序设计课程实习</dc:title>
  <dc:creator>Bohu Tang</dc:creator>
  <cp:lastModifiedBy>孙 哲</cp:lastModifiedBy>
  <cp:revision>30</cp:revision>
  <dcterms:created xsi:type="dcterms:W3CDTF">2021-06-27T08:33:00Z</dcterms:created>
  <dcterms:modified xsi:type="dcterms:W3CDTF">2023-06-14T01:09:05Z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31A4EAB223034BBBA1B4DF2E7BB37E7A</vt:lpwstr>
  </property>
  <property fmtid="{D5CDD505-2E9C-101B-9397-08002B2CF9AE}" pid="3" name="KSOProductBuildVer">
    <vt:lpwstr>2052-11.1.0.11372</vt:lpwstr>
  </property>
</Properties>
</file>