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7" r:id="rId4"/>
    <p:sldId id="276" r:id="rId5"/>
    <p:sldId id="277" r:id="rId6"/>
    <p:sldId id="272" r:id="rId7"/>
    <p:sldId id="273" r:id="rId8"/>
    <p:sldId id="275" r:id="rId9"/>
    <p:sldId id="274" r:id="rId10"/>
    <p:sldId id="260" r:id="rId11"/>
    <p:sldId id="259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91" r:id="rId24"/>
    <p:sldId id="292" r:id="rId25"/>
    <p:sldId id="290" r:id="rId26"/>
    <p:sldId id="278" r:id="rId27"/>
    <p:sldId id="279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3"/>
    <p:restoredTop sz="94661"/>
  </p:normalViewPr>
  <p:slideViewPr>
    <p:cSldViewPr snapToGrid="0" snapToObjects="1">
      <p:cViewPr varScale="1">
        <p:scale>
          <a:sx n="127" d="100"/>
          <a:sy n="127" d="100"/>
        </p:scale>
        <p:origin x="1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E604E-DDD7-CB48-858A-3605CAC35579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3B1AE-C7DD-E04A-81E2-859D48A09B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2890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3B1AE-C7DD-E04A-81E2-859D48A09BA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6889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3B1AE-C7DD-E04A-81E2-859D48A09BA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422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64BB-B45D-5A49-88B8-5E4A1B515A7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22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26CEE-C6E7-479D-B39B-6170A04B5A8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789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26CEE-C6E7-479D-B39B-6170A04B5A8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138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26CEE-C6E7-479D-B39B-6170A04B5A8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838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26CEE-C6E7-479D-B39B-6170A04B5A8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9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1A165-6D75-B84F-940F-506687955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ED5CEC-66E3-994A-B842-B67E098E4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FEB42-9750-D34A-B82C-2C8E90C5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D446-0705-E748-B3D3-69E6A0CD130A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E6795-12F2-FD47-9820-E0F50957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F2AF4-4C39-EE4A-918D-F09052E1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E2D-A72D-8F46-B74A-CC72986230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303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619C8-3B2D-8B4C-9781-F18F1A90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D610A0-E0C3-144C-8B9E-3AFA518BE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45B5C-938F-7847-85F3-A87E0244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D446-0705-E748-B3D3-69E6A0CD130A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07EC47-AF79-D949-903D-08506D9D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EE7AB-41C0-6547-A126-C95028CA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E2D-A72D-8F46-B74A-CC72986230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297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7F3073-427D-EF43-86AA-741099ABF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BD67B6-DAAB-F44F-B911-BA6A9C779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77F1B8-18E1-AD44-82F7-DAA41DE0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D446-0705-E748-B3D3-69E6A0CD130A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1A309-426D-EC4B-90F5-CA9EA975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F46625-DD2C-6A46-B3C5-46B333F5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E2D-A72D-8F46-B74A-CC72986230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42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185A6-27A4-AE49-B886-F1DEE8219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49599-BA4F-594B-BE9F-64F1267C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8AF2B-324F-8C4D-9401-26A03BC3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D446-0705-E748-B3D3-69E6A0CD130A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575A7-6AD1-BA4C-998A-729CEA60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B90614-CC83-CA44-BA09-F413B136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E2D-A72D-8F46-B74A-CC72986230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414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E7C19-451A-D345-A004-83522C65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7CE54B-3F5F-AB4C-8ED1-084061BF3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E5298-35CB-6744-898D-5D39EE94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D446-0705-E748-B3D3-69E6A0CD130A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7742A-2FB7-C548-891E-55474A05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3B704-4A3F-1840-AEFC-371E65D2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E2D-A72D-8F46-B74A-CC72986230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67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DA11D-DE91-694A-AFED-768DE31E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70F53-67FE-B549-936B-B49DBA399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4A0B52-CCDB-DA4E-8D74-ECD9BD252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D1A03D-3821-144C-B547-C83F42ED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D446-0705-E748-B3D3-69E6A0CD130A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92214B-DCD9-F841-8B22-8945B350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AAEB07-DB1B-044D-AB5B-90513B43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E2D-A72D-8F46-B74A-CC72986230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91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92BC1-E521-6A48-9C5D-9CC94DA0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AF7702-1220-0E45-9A74-BFEF75C10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B03305-34BB-5F4E-911F-82D64C190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78E54D-3B62-4746-B34F-C93EF0EE4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2BEE77-CAE2-414B-9C10-81E61812D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955011-5C20-A84A-9C1C-C22931FC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D446-0705-E748-B3D3-69E6A0CD130A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F5D808-7582-0946-8B85-64C00F20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C372FF-4011-6042-ABDD-5800422A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E2D-A72D-8F46-B74A-CC72986230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561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81373-F212-7F43-9045-9FAB917E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6D707A-5199-9B40-B703-F4D19B85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D446-0705-E748-B3D3-69E6A0CD130A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FA5E1A-C9D3-4645-9CEF-524A64A0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B46C5A-7F8E-9847-B150-F6C0387E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E2D-A72D-8F46-B74A-CC72986230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97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F4A199-D698-3647-9BA3-708B4E4B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D446-0705-E748-B3D3-69E6A0CD130A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6CDDFB-1115-2A43-BB2A-42A76482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7AB1EE-E201-4749-9058-91C77982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E2D-A72D-8F46-B74A-CC72986230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74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D33CC-F058-5F46-ABB8-961F81AD8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1055C-2514-F340-B528-9535B7CFD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4A3313-620A-BC4E-8423-6AE0EC2FA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59CB11-7519-4440-A827-374A0D79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D446-0705-E748-B3D3-69E6A0CD130A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AE3B73-1DD2-1E42-B7CF-C4606E4A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BC3F7D-2753-5249-9805-608DB16D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E2D-A72D-8F46-B74A-CC72986230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01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A1F09-AB57-1849-967F-0049E13D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C56AFB-5F1B-C54F-9037-392C783A7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F7E168-35E2-1C46-928C-919AB5078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C071EC-1653-F64A-A526-9E1F78FC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D446-0705-E748-B3D3-69E6A0CD130A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B8CE33-EC08-5047-AD50-6E6B8861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A05972-5FD4-C94B-BE95-A5C6A12B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E2D-A72D-8F46-B74A-CC72986230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983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BB2DF8-98EA-3946-8E33-6B56CF3A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BD53BE-D632-DF47-8C05-756853DF8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A66D3D-0E2F-F74C-AF72-070F28623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2D446-0705-E748-B3D3-69E6A0CD130A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0CD93-9665-B646-8166-144C88266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93407-9D32-864E-BA92-C362D9BFB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44E2D-A72D-8F46-B74A-CC72986230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954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9DD10-2D29-DB47-85D2-6B247D342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A Distributed Network Performance Measuring System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20790F-1B46-0B46-B7CE-7FE7FC615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27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Agent Side Task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934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FD2DB-4C83-344A-BC4C-FAC813AF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 descr="图片包含 文字, 户外&#10;&#10;&#10;&#10;自动生成的说明">
            <a:extLst>
              <a:ext uri="{FF2B5EF4-FFF2-40B4-BE49-F238E27FC236}">
                <a16:creationId xmlns:a16="http://schemas.microsoft.com/office/drawing/2014/main" id="{15DC4B88-2EBF-5E46-8BCD-DB3FA296F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498" y="0"/>
            <a:ext cx="6223000" cy="2324100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B3D685-1F04-9D4A-8AAD-6412E0EC7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596" y="3012390"/>
            <a:ext cx="8178800" cy="1422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1276B0E-A71D-2346-A0C7-BDBA3F51510B}"/>
              </a:ext>
            </a:extLst>
          </p:cNvPr>
          <p:cNvSpPr txBox="1"/>
          <p:nvPr/>
        </p:nvSpPr>
        <p:spPr>
          <a:xfrm>
            <a:off x="2006597" y="4480956"/>
            <a:ext cx="8178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curl -s -L -g -w '</a:t>
            </a:r>
            <a:r>
              <a:rPr kumimoji="1" lang="en-US" altLang="zh-CN" dirty="0" err="1"/>
              <a:t>time_connect</a:t>
            </a:r>
            <a:r>
              <a:rPr kumimoji="1" lang="en-US" altLang="zh-CN" dirty="0"/>
              <a:t> %{</a:t>
            </a:r>
            <a:r>
              <a:rPr kumimoji="1" lang="en-US" altLang="zh-CN" dirty="0" err="1"/>
              <a:t>time_connect</a:t>
            </a:r>
            <a:r>
              <a:rPr kumimoji="1" lang="en-US" altLang="zh-CN" dirty="0"/>
              <a:t>} </a:t>
            </a:r>
            <a:r>
              <a:rPr kumimoji="1" lang="en-US" altLang="zh-CN" dirty="0" err="1"/>
              <a:t>time_starttransfer</a:t>
            </a:r>
            <a:r>
              <a:rPr kumimoji="1" lang="en-US" altLang="zh-CN" dirty="0"/>
              <a:t> %{</a:t>
            </a:r>
            <a:r>
              <a:rPr kumimoji="1" lang="en-US" altLang="zh-CN" dirty="0" err="1"/>
              <a:t>time_starttransfer</a:t>
            </a:r>
            <a:r>
              <a:rPr kumimoji="1" lang="en-US" altLang="zh-CN" dirty="0"/>
              <a:t>} </a:t>
            </a:r>
            <a:r>
              <a:rPr kumimoji="1" lang="en-US" altLang="zh-CN" dirty="0" err="1"/>
              <a:t>time_redirect</a:t>
            </a:r>
            <a:r>
              <a:rPr kumimoji="1" lang="en-US" altLang="zh-CN" dirty="0"/>
              <a:t> %{</a:t>
            </a:r>
            <a:r>
              <a:rPr kumimoji="1" lang="en-US" altLang="zh-CN" dirty="0" err="1"/>
              <a:t>time_redirect</a:t>
            </a:r>
            <a:r>
              <a:rPr kumimoji="1" lang="en-US" altLang="zh-CN" dirty="0"/>
              <a:t>} </a:t>
            </a:r>
            <a:r>
              <a:rPr kumimoji="1" lang="en-US" altLang="zh-CN" dirty="0" err="1"/>
              <a:t>time_namelookup</a:t>
            </a:r>
            <a:r>
              <a:rPr kumimoji="1" lang="en-US" altLang="zh-CN" dirty="0"/>
              <a:t> %{</a:t>
            </a:r>
            <a:r>
              <a:rPr kumimoji="1" lang="en-US" altLang="zh-CN" dirty="0" err="1"/>
              <a:t>time_namelookup</a:t>
            </a:r>
            <a:r>
              <a:rPr kumimoji="1" lang="en-US" altLang="zh-CN" dirty="0"/>
              <a:t>} </a:t>
            </a:r>
            <a:r>
              <a:rPr kumimoji="1" lang="en-US" altLang="zh-CN" dirty="0" err="1"/>
              <a:t>time_total</a:t>
            </a:r>
            <a:r>
              <a:rPr kumimoji="1" lang="en-US" altLang="zh-CN" dirty="0"/>
              <a:t> %{</a:t>
            </a:r>
            <a:r>
              <a:rPr kumimoji="1" lang="en-US" altLang="zh-CN" dirty="0" err="1"/>
              <a:t>time_total</a:t>
            </a:r>
            <a:r>
              <a:rPr kumimoji="1" lang="en-US" altLang="zh-CN" dirty="0"/>
              <a:t>} </a:t>
            </a:r>
            <a:r>
              <a:rPr kumimoji="1" lang="en-US" altLang="zh-CN" dirty="0" err="1"/>
              <a:t>speed_download</a:t>
            </a:r>
            <a:r>
              <a:rPr kumimoji="1" lang="en-US" altLang="zh-CN" dirty="0"/>
              <a:t> %{</a:t>
            </a:r>
            <a:r>
              <a:rPr kumimoji="1" lang="en-US" altLang="zh-CN" dirty="0" err="1"/>
              <a:t>speed_download</a:t>
            </a:r>
            <a:r>
              <a:rPr kumimoji="1" lang="en-US" altLang="zh-CN" dirty="0"/>
              <a:t>}' -o /dev/null </a:t>
            </a:r>
            <a:r>
              <a:rPr kumimoji="1" lang="en-US" altLang="zh-CN" dirty="0" err="1"/>
              <a:t>www.baidu.com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89F4BE-0164-4C4F-99AD-8D2EBBE251C9}"/>
              </a:ext>
            </a:extLst>
          </p:cNvPr>
          <p:cNvSpPr txBox="1"/>
          <p:nvPr/>
        </p:nvSpPr>
        <p:spPr>
          <a:xfrm>
            <a:off x="3748035" y="2366059"/>
            <a:ext cx="4721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ping: </a:t>
            </a:r>
            <a:r>
              <a:rPr kumimoji="1" lang="en-US" altLang="zh-CN" dirty="0" err="1"/>
              <a:t>rtt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avg</a:t>
            </a:r>
            <a:r>
              <a:rPr kumimoji="1" lang="en-US" altLang="zh-CN" dirty="0"/>
              <a:t>), </a:t>
            </a:r>
            <a:r>
              <a:rPr kumimoji="1" lang="en-US" altLang="zh-CN" dirty="0" err="1"/>
              <a:t>rtt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stddev</a:t>
            </a:r>
            <a:r>
              <a:rPr kumimoji="1" lang="en-US" altLang="zh-CN" dirty="0"/>
              <a:t> or </a:t>
            </a:r>
            <a:r>
              <a:rPr kumimoji="1" lang="en-US" altLang="zh-CN" dirty="0" err="1"/>
              <a:t>mdev</a:t>
            </a:r>
            <a:r>
              <a:rPr kumimoji="1" lang="en-US" altLang="zh-CN" dirty="0"/>
              <a:t>), </a:t>
            </a:r>
            <a:r>
              <a:rPr kumimoji="1" lang="en-US" altLang="zh-CN" dirty="0" err="1"/>
              <a:t>packet_loss</a:t>
            </a:r>
            <a:endParaRPr kumimoji="1" lang="en-US" altLang="zh-CN" dirty="0"/>
          </a:p>
          <a:p>
            <a:r>
              <a:rPr kumimoji="1" lang="zh-CN" altLang="en-US" dirty="0"/>
              <a:t>         时延， 抖动， 丢包率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65EDE3-6053-C04C-9D9E-B22EE2F94938}"/>
              </a:ext>
            </a:extLst>
          </p:cNvPr>
          <p:cNvSpPr txBox="1"/>
          <p:nvPr/>
        </p:nvSpPr>
        <p:spPr>
          <a:xfrm>
            <a:off x="3225521" y="5756492"/>
            <a:ext cx="413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See man page of curl for more details 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66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1272" y="1921163"/>
            <a:ext cx="108750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3200" dirty="0"/>
              <a:t>Receive task from server by receiving </a:t>
            </a:r>
            <a:r>
              <a:rPr lang="en-US" altLang="zh-CN" sz="3200" b="1" dirty="0"/>
              <a:t>JSON</a:t>
            </a:r>
            <a:r>
              <a:rPr lang="en-US" altLang="zh-CN" sz="3200" dirty="0"/>
              <a:t> format data via </a:t>
            </a:r>
            <a:r>
              <a:rPr lang="en-US" altLang="zh-CN" sz="3200" b="1" dirty="0"/>
              <a:t>WebSocket</a:t>
            </a:r>
            <a:r>
              <a:rPr lang="en-US" altLang="zh-CN" sz="3200" dirty="0"/>
              <a:t> protocol</a:t>
            </a:r>
          </a:p>
          <a:p>
            <a:pPr marL="342900" indent="-342900">
              <a:buAutoNum type="arabicPeriod"/>
            </a:pPr>
            <a:r>
              <a:rPr lang="en-US" altLang="zh-CN" sz="3200" dirty="0"/>
              <a:t>Resolve</a:t>
            </a:r>
            <a:r>
              <a:rPr lang="zh-CN" altLang="en-US" sz="3200" dirty="0"/>
              <a:t> </a:t>
            </a:r>
            <a:r>
              <a:rPr lang="en-US" altLang="zh-CN" sz="3200" dirty="0"/>
              <a:t>message and generate command ---- get information from JSON formatted string and generate a ping or curl command</a:t>
            </a:r>
          </a:p>
          <a:p>
            <a:pPr marL="342900" indent="-342900">
              <a:buAutoNum type="arabicPeriod"/>
            </a:pPr>
            <a:r>
              <a:rPr lang="en-US" altLang="zh-CN" sz="3200" dirty="0"/>
              <a:t>Run the command and resolve the result ---- get information from the output of command</a:t>
            </a:r>
          </a:p>
          <a:p>
            <a:pPr marL="342900" indent="-342900">
              <a:buAutoNum type="arabicPeriod"/>
            </a:pPr>
            <a:r>
              <a:rPr lang="en-US" altLang="zh-CN" sz="3200" dirty="0"/>
              <a:t>Transform result to JSON format and send back to server via WebSocket protocol</a:t>
            </a:r>
            <a:endParaRPr lang="zh-CN" altLang="en-US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831273" y="572655"/>
            <a:ext cx="1116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34741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1273" y="1095875"/>
            <a:ext cx="1107967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3200" dirty="0"/>
              <a:t>Receive task from server</a:t>
            </a:r>
            <a:endParaRPr lang="en-US" altLang="zh-CN" sz="2800" dirty="0"/>
          </a:p>
          <a:p>
            <a:pPr marL="800100" lvl="1" indent="-342900">
              <a:buAutoNum type="arabicPeriod"/>
            </a:pPr>
            <a:r>
              <a:rPr lang="en-US" altLang="zh-CN" sz="2800" dirty="0"/>
              <a:t>Agent connects to the WebSocket Server, waiting for task messages</a:t>
            </a:r>
          </a:p>
          <a:p>
            <a:pPr marL="800100" lvl="1" indent="-342900">
              <a:buAutoNum type="arabicPeriod"/>
            </a:pPr>
            <a:r>
              <a:rPr lang="en-US" altLang="zh-CN" sz="2800" dirty="0"/>
              <a:t>When a message is received (JSON formatted), pass message to the task execution module.</a:t>
            </a:r>
          </a:p>
          <a:p>
            <a:pPr lvl="2"/>
            <a:r>
              <a:rPr lang="en-US" altLang="zh-CN" sz="2800" dirty="0"/>
              <a:t>JSON message example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2"/>
            <a:r>
              <a:rPr lang="en-US" altLang="zh-CN" sz="2800" dirty="0"/>
              <a:t>{"id": 1, "type": "curl", "destination": "</a:t>
            </a:r>
            <a:r>
              <a:rPr lang="en-US" altLang="zh-CN" sz="2800" dirty="0" err="1"/>
              <a:t>www.baidu.com</a:t>
            </a:r>
            <a:r>
              <a:rPr lang="en-US" altLang="zh-CN" sz="2800" dirty="0"/>
              <a:t>", "interval": "300"}</a:t>
            </a:r>
          </a:p>
          <a:p>
            <a:pPr lvl="2"/>
            <a:r>
              <a:rPr lang="en-US" altLang="zh-CN" sz="2800" dirty="0"/>
              <a:t>{"id": 2, "type": "ping", "destination": "</a:t>
            </a:r>
            <a:r>
              <a:rPr lang="en-US" altLang="zh-CN" sz="2800" dirty="0" err="1"/>
              <a:t>www.baidu.com</a:t>
            </a:r>
            <a:r>
              <a:rPr lang="en-US" altLang="zh-CN" sz="2800" dirty="0"/>
              <a:t>", "interval": 600}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1273" y="572655"/>
            <a:ext cx="1116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Agent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9345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1273" y="1095875"/>
            <a:ext cx="10972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 </a:t>
            </a:r>
            <a:r>
              <a:rPr lang="en-US" altLang="zh-CN" sz="3200" dirty="0"/>
              <a:t>Resolve</a:t>
            </a:r>
            <a:r>
              <a:rPr lang="zh-CN" altLang="en-US" sz="3200" dirty="0"/>
              <a:t> </a:t>
            </a:r>
            <a:r>
              <a:rPr lang="en-US" altLang="zh-CN" sz="3200" dirty="0"/>
              <a:t>message and generate command</a:t>
            </a:r>
          </a:p>
          <a:p>
            <a:r>
              <a:rPr lang="en-US" altLang="zh-CN" sz="3200" dirty="0"/>
              <a:t>	</a:t>
            </a:r>
            <a:r>
              <a:rPr lang="en-US" altLang="zh-CN" sz="2800" dirty="0"/>
              <a:t>1. resolve JSON: resolve JSON string to a Python </a:t>
            </a:r>
            <a:r>
              <a:rPr lang="en-US" altLang="zh-CN" sz="2800" dirty="0" err="1"/>
              <a:t>dict</a:t>
            </a:r>
            <a:endParaRPr lang="en-US" altLang="zh-CN" sz="2800" dirty="0"/>
          </a:p>
          <a:p>
            <a:r>
              <a:rPr lang="en-US" altLang="zh-CN" sz="2800" dirty="0"/>
              <a:t>		</a:t>
            </a:r>
            <a:r>
              <a:rPr lang="en-US" altLang="zh-CN" sz="2800" dirty="0" err="1"/>
              <a:t>msg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json.loads</a:t>
            </a:r>
            <a:r>
              <a:rPr lang="en-US" altLang="zh-CN" sz="2800" dirty="0"/>
              <a:t>(</a:t>
            </a:r>
            <a:r>
              <a:rPr lang="en-US" altLang="zh-CN" sz="2800" dirty="0" err="1"/>
              <a:t>msg_json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	2. generate command</a:t>
            </a:r>
          </a:p>
          <a:p>
            <a:r>
              <a:rPr lang="en-US" altLang="zh-CN" sz="2800" dirty="0"/>
              <a:t>		if </a:t>
            </a:r>
            <a:r>
              <a:rPr lang="en-US" altLang="zh-CN" sz="2800" dirty="0" err="1"/>
              <a:t>msg</a:t>
            </a:r>
            <a:r>
              <a:rPr lang="en-US" altLang="zh-CN" sz="2800" dirty="0"/>
              <a:t>[‘type’] == ‘ping’:</a:t>
            </a:r>
          </a:p>
          <a:p>
            <a:r>
              <a:rPr lang="en-US" altLang="zh-CN" sz="2800" dirty="0"/>
              <a:t>			</a:t>
            </a:r>
            <a:r>
              <a:rPr lang="en-US" altLang="zh-CN" sz="2800" dirty="0" err="1"/>
              <a:t>cmd</a:t>
            </a:r>
            <a:r>
              <a:rPr lang="en-US" altLang="zh-CN" sz="2800" dirty="0"/>
              <a:t> = “ping –c 4 %s” % </a:t>
            </a:r>
            <a:r>
              <a:rPr lang="en-US" altLang="zh-CN" sz="2800" dirty="0" err="1"/>
              <a:t>msg</a:t>
            </a:r>
            <a:r>
              <a:rPr lang="en-US" altLang="zh-CN" sz="2800" dirty="0"/>
              <a:t>[‘destination’]</a:t>
            </a:r>
          </a:p>
          <a:p>
            <a:r>
              <a:rPr lang="en-US" altLang="zh-CN" sz="2800" dirty="0"/>
              <a:t>		</a:t>
            </a:r>
            <a:r>
              <a:rPr lang="en-US" altLang="zh-CN" sz="2800" dirty="0" err="1"/>
              <a:t>elif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msg</a:t>
            </a:r>
            <a:r>
              <a:rPr lang="en-US" altLang="zh-CN" sz="2800" dirty="0"/>
              <a:t>[‘type’] == ‘curl’:</a:t>
            </a:r>
          </a:p>
          <a:p>
            <a:r>
              <a:rPr lang="en-US" altLang="zh-CN" sz="2800" dirty="0"/>
              <a:t>			</a:t>
            </a:r>
            <a:r>
              <a:rPr lang="en-US" altLang="zh-CN" sz="2800" dirty="0" err="1"/>
              <a:t>cmd</a:t>
            </a:r>
            <a:r>
              <a:rPr lang="en-US" altLang="zh-CN" sz="2800" dirty="0"/>
              <a:t> = ……</a:t>
            </a:r>
          </a:p>
          <a:p>
            <a:r>
              <a:rPr lang="en-US" altLang="zh-CN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79836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8539" y="1095875"/>
            <a:ext cx="968566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3. </a:t>
            </a:r>
            <a:r>
              <a:rPr lang="en-US" altLang="zh-CN" sz="3200" dirty="0"/>
              <a:t>Run the command and resolve the result </a:t>
            </a:r>
          </a:p>
          <a:p>
            <a:r>
              <a:rPr lang="en-US" altLang="zh-CN" sz="2800" dirty="0"/>
              <a:t>	1. Command Execution</a:t>
            </a:r>
          </a:p>
          <a:p>
            <a:r>
              <a:rPr lang="en-US" altLang="zh-CN" sz="2800" dirty="0"/>
              <a:t>		status, output = </a:t>
            </a:r>
            <a:r>
              <a:rPr lang="en-US" altLang="zh-CN" sz="2800" dirty="0" err="1"/>
              <a:t>subprocess.getstatusoutput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cmd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	2. Resolve the result (Using regex)</a:t>
            </a:r>
          </a:p>
          <a:p>
            <a:r>
              <a:rPr lang="en-US" altLang="zh-CN" sz="2800" dirty="0"/>
              <a:t>		if status == 0:</a:t>
            </a:r>
          </a:p>
          <a:p>
            <a:r>
              <a:rPr lang="en-US" altLang="zh-CN" sz="2800" dirty="0"/>
              <a:t>			</a:t>
            </a:r>
            <a:r>
              <a:rPr lang="en-US" altLang="zh-CN" sz="2800" dirty="0" err="1"/>
              <a:t>rtt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re.search</a:t>
            </a:r>
            <a:r>
              <a:rPr lang="en-US" altLang="zh-CN" sz="2800" dirty="0"/>
              <a:t>(……) …</a:t>
            </a:r>
          </a:p>
          <a:p>
            <a:r>
              <a:rPr lang="en-US" altLang="zh-CN" sz="2800" dirty="0"/>
              <a:t>			</a:t>
            </a:r>
            <a:r>
              <a:rPr lang="en-US" altLang="zh-CN" sz="2800" dirty="0" err="1"/>
              <a:t>stddev</a:t>
            </a:r>
            <a:r>
              <a:rPr lang="en-US" altLang="zh-CN" sz="2800" dirty="0"/>
              <a:t> = ……</a:t>
            </a:r>
          </a:p>
        </p:txBody>
      </p:sp>
    </p:spTree>
    <p:extLst>
      <p:ext uri="{BB962C8B-B14F-4D97-AF65-F5344CB8AC3E}">
        <p14:creationId xmlns:p14="http://schemas.microsoft.com/office/powerpoint/2010/main" val="1955589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1273" y="1095875"/>
            <a:ext cx="1056891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4. </a:t>
            </a:r>
            <a:r>
              <a:rPr lang="en-US" altLang="zh-CN" sz="3200" dirty="0"/>
              <a:t>Transform result to JSON format and send back to server</a:t>
            </a:r>
            <a:endParaRPr lang="en-US" altLang="zh-CN" sz="2800" b="1" dirty="0"/>
          </a:p>
          <a:p>
            <a:r>
              <a:rPr lang="en-US" altLang="zh-CN" sz="2800" dirty="0"/>
              <a:t>	1. Put result in a </a:t>
            </a:r>
            <a:r>
              <a:rPr lang="en-US" altLang="zh-CN" sz="2800" dirty="0" err="1"/>
              <a:t>dict</a:t>
            </a:r>
            <a:r>
              <a:rPr lang="en-US" altLang="zh-CN" sz="2800" dirty="0"/>
              <a:t>, with probe ID</a:t>
            </a:r>
          </a:p>
          <a:p>
            <a:r>
              <a:rPr lang="en-US" altLang="zh-CN" sz="2800" dirty="0"/>
              <a:t>		</a:t>
            </a:r>
            <a:r>
              <a:rPr lang="en-US" altLang="zh-CN" sz="2800" dirty="0" err="1"/>
              <a:t>msg</a:t>
            </a:r>
            <a:r>
              <a:rPr lang="en-US" altLang="zh-CN" sz="2800" dirty="0"/>
              <a:t>[‘</a:t>
            </a:r>
            <a:r>
              <a:rPr lang="en-US" altLang="zh-CN" sz="2800" dirty="0" err="1"/>
              <a:t>rtt</a:t>
            </a:r>
            <a:r>
              <a:rPr lang="en-US" altLang="zh-CN" sz="2800" dirty="0"/>
              <a:t>’] = </a:t>
            </a:r>
            <a:r>
              <a:rPr lang="en-US" altLang="zh-CN" sz="2800" dirty="0" err="1"/>
              <a:t>rtt</a:t>
            </a:r>
            <a:endParaRPr lang="en-US" altLang="zh-CN" sz="2800" dirty="0"/>
          </a:p>
          <a:p>
            <a:pPr lvl="2"/>
            <a:r>
              <a:rPr lang="en-US" altLang="zh-CN" sz="2800" dirty="0"/>
              <a:t>	</a:t>
            </a:r>
            <a:r>
              <a:rPr lang="en-US" altLang="zh-CN" sz="2800" dirty="0" err="1"/>
              <a:t>msg</a:t>
            </a:r>
            <a:r>
              <a:rPr lang="en-US" altLang="zh-CN" sz="2800" dirty="0"/>
              <a:t>[‘</a:t>
            </a:r>
            <a:r>
              <a:rPr lang="en-US" altLang="zh-CN" sz="2800" dirty="0" err="1"/>
              <a:t>stddev</a:t>
            </a:r>
            <a:r>
              <a:rPr lang="en-US" altLang="zh-CN" sz="2800" dirty="0"/>
              <a:t>’] = </a:t>
            </a:r>
            <a:r>
              <a:rPr lang="en-US" altLang="zh-CN" sz="2800" dirty="0" err="1"/>
              <a:t>stddev</a:t>
            </a:r>
            <a:endParaRPr lang="en-US" altLang="zh-CN" sz="2800" dirty="0"/>
          </a:p>
          <a:p>
            <a:pPr lvl="2"/>
            <a:r>
              <a:rPr lang="en-US" altLang="zh-CN" sz="2800" dirty="0"/>
              <a:t>	……</a:t>
            </a:r>
          </a:p>
          <a:p>
            <a:pPr lvl="2"/>
            <a:r>
              <a:rPr lang="en-US" altLang="zh-CN" sz="2800" dirty="0"/>
              <a:t>	</a:t>
            </a:r>
            <a:r>
              <a:rPr lang="en-US" altLang="zh-CN" sz="2800" dirty="0" err="1"/>
              <a:t>msg</a:t>
            </a:r>
            <a:r>
              <a:rPr lang="en-US" altLang="zh-CN" sz="2800" dirty="0"/>
              <a:t>[‘</a:t>
            </a:r>
            <a:r>
              <a:rPr lang="en-US" altLang="zh-CN" sz="2800" dirty="0" err="1"/>
              <a:t>probe_id</a:t>
            </a:r>
            <a:r>
              <a:rPr lang="en-US" altLang="zh-CN" sz="2800" dirty="0"/>
              <a:t>’] = 123</a:t>
            </a:r>
          </a:p>
          <a:p>
            <a:pPr lvl="2"/>
            <a:r>
              <a:rPr lang="en-US" altLang="zh-CN" sz="2800" dirty="0"/>
              <a:t>2. transform </a:t>
            </a:r>
            <a:r>
              <a:rPr lang="en-US" altLang="zh-CN" sz="2800" dirty="0" err="1"/>
              <a:t>dict</a:t>
            </a:r>
            <a:r>
              <a:rPr lang="en-US" altLang="zh-CN" sz="2800" dirty="0"/>
              <a:t> to JSON</a:t>
            </a:r>
          </a:p>
          <a:p>
            <a:pPr lvl="2"/>
            <a:r>
              <a:rPr lang="en-US" altLang="zh-CN" sz="2800" dirty="0"/>
              <a:t>	</a:t>
            </a:r>
            <a:r>
              <a:rPr lang="en-US" altLang="zh-CN" sz="2800" dirty="0" err="1"/>
              <a:t>msg_json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json.dumps</a:t>
            </a:r>
            <a:r>
              <a:rPr lang="en-US" altLang="zh-CN" sz="2800" dirty="0"/>
              <a:t>(</a:t>
            </a:r>
            <a:r>
              <a:rPr lang="en-US" altLang="zh-CN" sz="2800" dirty="0" err="1"/>
              <a:t>msg</a:t>
            </a:r>
            <a:r>
              <a:rPr lang="en-US" altLang="zh-CN" sz="2800" dirty="0"/>
              <a:t>)</a:t>
            </a:r>
          </a:p>
          <a:p>
            <a:pPr lvl="2"/>
            <a:endParaRPr lang="en-US" altLang="zh-CN" sz="2800" dirty="0"/>
          </a:p>
          <a:p>
            <a:pPr lvl="2"/>
            <a:r>
              <a:rPr lang="en-US" altLang="zh-CN" sz="2800" dirty="0"/>
              <a:t>3. Send back to server via WebSocket protocol</a:t>
            </a:r>
          </a:p>
          <a:p>
            <a:pPr lvl="2"/>
            <a:r>
              <a:rPr lang="en-US" altLang="zh-CN" sz="2800" dirty="0"/>
              <a:t>	</a:t>
            </a:r>
            <a:r>
              <a:rPr lang="en-US" altLang="zh-CN" sz="2800" dirty="0" err="1"/>
              <a:t>ws.send</a:t>
            </a:r>
            <a:r>
              <a:rPr lang="en-US" altLang="zh-CN" sz="2800" dirty="0"/>
              <a:t>(</a:t>
            </a:r>
            <a:r>
              <a:rPr lang="en-US" altLang="zh-CN" sz="2800" dirty="0" err="1"/>
              <a:t>msg_json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806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Backend Side Task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991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sz="3200" dirty="0"/>
              <a:t>Provide API for frontend to perform task creation and result visualization</a:t>
            </a:r>
          </a:p>
          <a:p>
            <a:pPr marL="514350" indent="-514350">
              <a:buAutoNum type="arabicPeriod"/>
            </a:pPr>
            <a:r>
              <a:rPr lang="en-US" altLang="zh-CN" sz="3200" dirty="0"/>
              <a:t>Listen </a:t>
            </a:r>
            <a:r>
              <a:rPr lang="en-US" altLang="zh-CN" sz="3200" b="1" dirty="0"/>
              <a:t>WebSocket</a:t>
            </a:r>
            <a:r>
              <a:rPr lang="en-US" altLang="zh-CN" sz="3200" dirty="0"/>
              <a:t> port, record connected agents</a:t>
            </a:r>
          </a:p>
          <a:p>
            <a:pPr marL="514350" indent="-514350">
              <a:buAutoNum type="arabicPeriod"/>
            </a:pPr>
            <a:r>
              <a:rPr lang="en-US" altLang="zh-CN" sz="3200" dirty="0"/>
              <a:t>Send task message to agents when creating task</a:t>
            </a:r>
          </a:p>
          <a:p>
            <a:pPr marL="514350" indent="-514350">
              <a:buAutoNum type="arabicPeriod"/>
            </a:pPr>
            <a:r>
              <a:rPr lang="en-US" altLang="zh-CN" sz="3200" dirty="0"/>
              <a:t>Receive results and save to database (</a:t>
            </a:r>
            <a:r>
              <a:rPr lang="en-US" altLang="zh-CN" sz="3200" b="1" dirty="0"/>
              <a:t>MongoDB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831273" y="572655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Backend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61329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273" y="109587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sz="3200" dirty="0"/>
              <a:t>Provide API for frontend to perform task creation and result visualization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  <a:p>
            <a:pPr marL="457200" lvl="1" indent="0">
              <a:buNone/>
            </a:pPr>
            <a:r>
              <a:rPr lang="en-US" altLang="zh-CN" dirty="0"/>
              <a:t>	class </a:t>
            </a:r>
            <a:r>
              <a:rPr lang="en-US" altLang="zh-CN" dirty="0" err="1"/>
              <a:t>WebPage</a:t>
            </a:r>
            <a:r>
              <a:rPr lang="en-US" altLang="zh-CN" dirty="0"/>
              <a:t>(</a:t>
            </a:r>
            <a:r>
              <a:rPr lang="en-US" altLang="zh-CN" dirty="0" err="1"/>
              <a:t>tornado.web.RequestHandler</a:t>
            </a:r>
            <a:r>
              <a:rPr lang="en-US" altLang="zh-CN" dirty="0"/>
              <a:t>):</a:t>
            </a:r>
          </a:p>
          <a:p>
            <a:pPr marL="457200" lvl="1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def</a:t>
            </a:r>
            <a:r>
              <a:rPr lang="en-US" altLang="zh-CN" dirty="0"/>
              <a:t> get(self):</a:t>
            </a:r>
          </a:p>
          <a:p>
            <a:pPr marL="457200" lvl="1" indent="0">
              <a:buNone/>
            </a:pPr>
            <a:r>
              <a:rPr lang="en-US" altLang="zh-CN" dirty="0"/>
              <a:t>			……</a:t>
            </a:r>
          </a:p>
          <a:p>
            <a:pPr marL="457200" lvl="1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def</a:t>
            </a:r>
            <a:r>
              <a:rPr lang="en-US" altLang="zh-CN" dirty="0"/>
              <a:t> post(self):</a:t>
            </a:r>
          </a:p>
          <a:p>
            <a:pPr marL="457200" lvl="1" indent="0">
              <a:buNone/>
            </a:pPr>
            <a:r>
              <a:rPr lang="en-US" altLang="zh-CN" dirty="0"/>
              <a:t>			……</a:t>
            </a:r>
          </a:p>
        </p:txBody>
      </p:sp>
    </p:spTree>
    <p:extLst>
      <p:ext uri="{BB962C8B-B14F-4D97-AF65-F5344CB8AC3E}">
        <p14:creationId xmlns:p14="http://schemas.microsoft.com/office/powerpoint/2010/main" val="27268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F365C-7BA0-8745-8DEB-2AD70770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63467-F99D-6A41-A5A2-E4A69F86A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Design and implement a system that can let a network administrator control a set of </a:t>
            </a:r>
            <a:r>
              <a:rPr kumimoji="1" lang="en-US" altLang="zh-CN" i="1" dirty="0"/>
              <a:t>agents</a:t>
            </a:r>
            <a:r>
              <a:rPr kumimoji="1" lang="en-US" altLang="zh-CN" dirty="0"/>
              <a:t> to measure the network performance from the agent to the destination IP address (for example, 10.3.8.211) or hostname (for example, </a:t>
            </a:r>
            <a:r>
              <a:rPr kumimoji="1" lang="en-US" altLang="zh-CN" dirty="0">
                <a:hlinkClick r:id="rId2"/>
              </a:rPr>
              <a:t>www.baidu.com</a:t>
            </a:r>
            <a:r>
              <a:rPr kumimoji="1" lang="en-US" altLang="zh-CN" dirty="0"/>
              <a:t>), gather the result and visualize.</a:t>
            </a:r>
          </a:p>
          <a:p>
            <a:r>
              <a:rPr kumimoji="1" lang="en-US" altLang="zh-CN" dirty="0"/>
              <a:t>The agent can execute ping or curl command to measure the network performance.</a:t>
            </a:r>
          </a:p>
          <a:p>
            <a:r>
              <a:rPr kumimoji="1" lang="en-US" altLang="zh-CN" dirty="0"/>
              <a:t>For example, you want to know the network performance of </a:t>
            </a:r>
            <a:r>
              <a:rPr kumimoji="1" lang="en-US" altLang="zh-CN" dirty="0">
                <a:hlinkClick r:id="rId2"/>
              </a:rPr>
              <a:t>www.baidu.com</a:t>
            </a:r>
            <a:r>
              <a:rPr kumimoji="1" lang="en-US" altLang="zh-CN" dirty="0"/>
              <a:t> from different city (Beijing, Shanghai …), this system helps the network administrator to control agents in different city to perform a measuring task.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691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273" y="1095875"/>
            <a:ext cx="10515600" cy="5434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2. Listen WebSocket port, record connected agents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class </a:t>
            </a:r>
            <a:r>
              <a:rPr lang="en-US" altLang="zh-CN" dirty="0" err="1"/>
              <a:t>ProbeConnect</a:t>
            </a:r>
            <a:r>
              <a:rPr lang="en-US" altLang="zh-CN" dirty="0"/>
              <a:t> (</a:t>
            </a:r>
            <a:r>
              <a:rPr lang="en-US" altLang="zh-CN" dirty="0" err="1"/>
              <a:t>tornado.websocket.WebSocketHandler</a:t>
            </a:r>
            <a:r>
              <a:rPr lang="en-US" altLang="zh-CN" dirty="0"/>
              <a:t>):</a:t>
            </a:r>
          </a:p>
          <a:p>
            <a:pPr marL="457200" lvl="1" indent="0">
              <a:buNone/>
            </a:pPr>
            <a:r>
              <a:rPr lang="en-US" altLang="zh-CN" dirty="0"/>
              <a:t>		callbacks = [ ]  # Save instance of connections</a:t>
            </a:r>
          </a:p>
          <a:p>
            <a:pPr marL="457200" lvl="1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def</a:t>
            </a:r>
            <a:r>
              <a:rPr lang="en-US" altLang="zh-CN" dirty="0"/>
              <a:t> open(self):</a:t>
            </a:r>
          </a:p>
          <a:p>
            <a:pPr marL="457200" lvl="1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self.callbacks.append</a:t>
            </a:r>
            <a:r>
              <a:rPr lang="en-US" altLang="zh-CN" dirty="0"/>
              <a:t>(</a:t>
            </a:r>
            <a:r>
              <a:rPr lang="en-US" altLang="zh-CN" dirty="0" err="1"/>
              <a:t>self.callback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on_close</a:t>
            </a:r>
            <a:r>
              <a:rPr lang="en-US" altLang="zh-CN" dirty="0"/>
              <a:t>(self):</a:t>
            </a:r>
          </a:p>
          <a:p>
            <a:pPr marL="457200" lvl="1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self.callbacks.remove</a:t>
            </a:r>
            <a:r>
              <a:rPr lang="en-US" altLang="zh-CN" dirty="0"/>
              <a:t>(</a:t>
            </a:r>
            <a:r>
              <a:rPr lang="en-US" altLang="zh-CN" dirty="0" err="1"/>
              <a:t>self.callback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on_message</a:t>
            </a:r>
            <a:r>
              <a:rPr lang="en-US" altLang="zh-CN" dirty="0"/>
              <a:t>(self, </a:t>
            </a:r>
            <a:r>
              <a:rPr lang="en-US" altLang="zh-CN" dirty="0" err="1"/>
              <a:t>msg</a:t>
            </a:r>
            <a:r>
              <a:rPr lang="en-US" altLang="zh-CN" dirty="0"/>
              <a:t>):</a:t>
            </a:r>
          </a:p>
          <a:p>
            <a:pPr marL="457200" lvl="1" indent="0">
              <a:buNone/>
            </a:pPr>
            <a:r>
              <a:rPr lang="en-US" altLang="zh-CN" dirty="0"/>
              <a:t>			……</a:t>
            </a:r>
          </a:p>
          <a:p>
            <a:pPr marL="457200" lvl="1" indent="0">
              <a:buNone/>
            </a:pPr>
            <a:r>
              <a:rPr lang="en" altLang="zh-CN" dirty="0"/>
              <a:t> 		def </a:t>
            </a:r>
            <a:r>
              <a:rPr lang="en" altLang="zh-CN" dirty="0" err="1"/>
              <a:t>notifyCallbacks</a:t>
            </a:r>
            <a:r>
              <a:rPr lang="en" altLang="zh-CN" dirty="0"/>
              <a:t>(self, </a:t>
            </a:r>
            <a:r>
              <a:rPr lang="en" altLang="zh-CN" dirty="0" err="1"/>
              <a:t>msg</a:t>
            </a:r>
            <a:r>
              <a:rPr lang="en" altLang="zh-CN" dirty="0"/>
              <a:t>):</a:t>
            </a:r>
          </a:p>
          <a:p>
            <a:pPr marL="457200" lvl="1" indent="0">
              <a:buNone/>
            </a:pPr>
            <a:r>
              <a:rPr lang="en" altLang="zh-CN" dirty="0"/>
              <a:t>        		for callback in </a:t>
            </a:r>
            <a:r>
              <a:rPr lang="en" altLang="zh-CN" dirty="0" err="1"/>
              <a:t>self.callbacks</a:t>
            </a:r>
            <a:r>
              <a:rPr lang="en" altLang="zh-CN" dirty="0"/>
              <a:t>:</a:t>
            </a:r>
          </a:p>
          <a:p>
            <a:pPr marL="457200" lvl="1" indent="0">
              <a:buNone/>
            </a:pPr>
            <a:r>
              <a:rPr lang="en" altLang="zh-CN" dirty="0"/>
              <a:t>            			callback(</a:t>
            </a:r>
            <a:r>
              <a:rPr lang="en" altLang="zh-CN" dirty="0" err="1"/>
              <a:t>msg</a:t>
            </a:r>
            <a:r>
              <a:rPr lang="en" altLang="zh-CN" dirty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1230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273" y="1095875"/>
            <a:ext cx="109196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3. Send task message to agents when creating task</a:t>
            </a:r>
          </a:p>
          <a:p>
            <a:pPr marL="971550" lvl="1" indent="-514350">
              <a:buAutoNum type="arabicPeriod"/>
            </a:pPr>
            <a:r>
              <a:rPr lang="en-US" altLang="zh-CN" dirty="0"/>
              <a:t>Get arguments from POST request body</a:t>
            </a:r>
          </a:p>
          <a:p>
            <a:pPr marL="457200" lvl="1" indent="0">
              <a:buNone/>
            </a:pPr>
            <a:r>
              <a:rPr lang="en-US" altLang="zh-CN" dirty="0"/>
              <a:t>	class </a:t>
            </a:r>
            <a:r>
              <a:rPr lang="en-US" altLang="zh-CN" dirty="0" err="1"/>
              <a:t>WebPage</a:t>
            </a:r>
            <a:r>
              <a:rPr lang="en-US" altLang="zh-CN" dirty="0"/>
              <a:t>(</a:t>
            </a:r>
            <a:r>
              <a:rPr lang="en-US" altLang="zh-CN" dirty="0" err="1"/>
              <a:t>tornado.web.RequestHandler</a:t>
            </a:r>
            <a:r>
              <a:rPr lang="en-US" altLang="zh-CN" dirty="0"/>
              <a:t>):</a:t>
            </a:r>
          </a:p>
          <a:p>
            <a:pPr marL="457200" lvl="1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def</a:t>
            </a:r>
            <a:r>
              <a:rPr lang="en-US" altLang="zh-CN" dirty="0"/>
              <a:t> post(self):</a:t>
            </a:r>
          </a:p>
          <a:p>
            <a:pPr marL="457200" lvl="1" indent="0">
              <a:buNone/>
            </a:pPr>
            <a:r>
              <a:rPr lang="en-US" altLang="zh-CN" dirty="0"/>
              <a:t>			type = </a:t>
            </a:r>
            <a:r>
              <a:rPr lang="en-US" altLang="zh-CN" dirty="0" err="1"/>
              <a:t>get_body_argument</a:t>
            </a:r>
            <a:r>
              <a:rPr lang="en-US" altLang="zh-CN" dirty="0"/>
              <a:t>(‘type’, None)</a:t>
            </a:r>
          </a:p>
          <a:p>
            <a:pPr marL="457200" lvl="1" indent="0">
              <a:buNone/>
            </a:pPr>
            <a:r>
              <a:rPr lang="en-US" altLang="zh-CN" dirty="0"/>
              <a:t>			……</a:t>
            </a:r>
          </a:p>
          <a:p>
            <a:pPr marL="457200" lvl="1" indent="0">
              <a:buNone/>
            </a:pPr>
            <a:r>
              <a:rPr lang="en-US" altLang="zh-CN" dirty="0"/>
              <a:t>2. Transform task information to a JSON formatted data and send to agents</a:t>
            </a:r>
          </a:p>
          <a:p>
            <a:pPr marL="457200" lvl="1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msg</a:t>
            </a:r>
            <a:r>
              <a:rPr lang="en-US" altLang="zh-CN" dirty="0"/>
              <a:t> = </a:t>
            </a:r>
            <a:r>
              <a:rPr lang="en-US" altLang="zh-CN" dirty="0" err="1"/>
              <a:t>json.dumps</a:t>
            </a:r>
            <a:r>
              <a:rPr lang="en-US" altLang="zh-CN" dirty="0"/>
              <a:t>(……)</a:t>
            </a:r>
          </a:p>
          <a:p>
            <a:pPr marL="457200" lvl="1" indent="0">
              <a:buNone/>
            </a:pPr>
            <a:r>
              <a:rPr lang="en-US" altLang="zh-CN" dirty="0"/>
              <a:t>			# then do something to send </a:t>
            </a:r>
            <a:r>
              <a:rPr lang="en-US" altLang="zh-CN" dirty="0" err="1"/>
              <a:t>msg</a:t>
            </a:r>
            <a:r>
              <a:rPr lang="en-US" altLang="zh-CN" dirty="0"/>
              <a:t> to agents …</a:t>
            </a:r>
          </a:p>
        </p:txBody>
      </p:sp>
    </p:spTree>
    <p:extLst>
      <p:ext uri="{BB962C8B-B14F-4D97-AF65-F5344CB8AC3E}">
        <p14:creationId xmlns:p14="http://schemas.microsoft.com/office/powerpoint/2010/main" val="2751389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273" y="1095875"/>
            <a:ext cx="109196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4. Receive results and save to database</a:t>
            </a:r>
            <a:endParaRPr lang="zh-CN" altLang="en-US" sz="3200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ProbeConnect</a:t>
            </a:r>
            <a:r>
              <a:rPr lang="en-US" altLang="zh-CN" dirty="0"/>
              <a:t> (</a:t>
            </a:r>
            <a:r>
              <a:rPr lang="en-US" altLang="zh-CN" dirty="0" err="1"/>
              <a:t>tornado.websocket.WebSocketHandler</a:t>
            </a:r>
            <a:r>
              <a:rPr lang="en-US" altLang="zh-CN" dirty="0"/>
              <a:t>):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on_message</a:t>
            </a:r>
            <a:r>
              <a:rPr lang="en-US" altLang="zh-CN" dirty="0"/>
              <a:t>(self, </a:t>
            </a:r>
            <a:r>
              <a:rPr lang="en-US" altLang="zh-CN" dirty="0" err="1"/>
              <a:t>msg_json</a:t>
            </a:r>
            <a:r>
              <a:rPr lang="en-US" altLang="zh-CN" dirty="0"/>
              <a:t>):</a:t>
            </a:r>
          </a:p>
          <a:p>
            <a:pPr marL="457200" lvl="1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msg</a:t>
            </a:r>
            <a:r>
              <a:rPr lang="en-US" altLang="zh-CN" dirty="0"/>
              <a:t> = </a:t>
            </a:r>
            <a:r>
              <a:rPr lang="en-US" altLang="zh-CN" dirty="0" err="1"/>
              <a:t>json.loads</a:t>
            </a:r>
            <a:r>
              <a:rPr lang="en-US" altLang="zh-CN" dirty="0"/>
              <a:t>(</a:t>
            </a:r>
            <a:r>
              <a:rPr lang="en-US" altLang="zh-CN" dirty="0" err="1"/>
              <a:t>msg_json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self.mongodb.insert</a:t>
            </a:r>
            <a:r>
              <a:rPr lang="en-US" altLang="zh-CN" dirty="0"/>
              <a:t>(</a:t>
            </a:r>
            <a:r>
              <a:rPr lang="en-US" altLang="zh-CN" dirty="0" err="1"/>
              <a:t>msg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326940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7467E-F8B8-CB48-BB99-5C2D9D4C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 git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52BB6-F67C-3844-9699-16062E86D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ssh</a:t>
            </a:r>
            <a:r>
              <a:rPr kumimoji="1" lang="en-US" altLang="zh-CN" dirty="0"/>
              <a:t>://git@10.3.242.253:/~/</a:t>
            </a:r>
            <a:r>
              <a:rPr kumimoji="1" lang="en-US" altLang="zh-CN" dirty="0" err="1"/>
              <a:t>backend.git</a:t>
            </a:r>
            <a:endParaRPr kumimoji="1" lang="en-US" altLang="zh-CN" dirty="0"/>
          </a:p>
          <a:p>
            <a:r>
              <a:rPr kumimoji="1" lang="en-US" altLang="zh-CN" dirty="0" err="1"/>
              <a:t>ssh</a:t>
            </a:r>
            <a:r>
              <a:rPr kumimoji="1" lang="en-US" altLang="zh-CN" dirty="0"/>
              <a:t>://git@10.3.242.253:/~/</a:t>
            </a:r>
            <a:r>
              <a:rPr kumimoji="1" lang="en-US" altLang="zh-CN" dirty="0" err="1"/>
              <a:t>frontend.git</a:t>
            </a:r>
            <a:endParaRPr kumimoji="1" lang="en-US" altLang="zh-CN" dirty="0"/>
          </a:p>
          <a:p>
            <a:r>
              <a:rPr kumimoji="1" lang="en-US" altLang="zh-CN" dirty="0" err="1"/>
              <a:t>ssh</a:t>
            </a:r>
            <a:r>
              <a:rPr kumimoji="1" lang="en-US" altLang="zh-CN" dirty="0"/>
              <a:t>://git@10.3.242.253:/~/</a:t>
            </a:r>
            <a:r>
              <a:rPr kumimoji="1" lang="en-US" altLang="zh-CN" dirty="0" err="1"/>
              <a:t>agent.git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密码：</a:t>
            </a:r>
            <a:r>
              <a:rPr kumimoji="1" lang="en-US" altLang="zh-CN" dirty="0" err="1"/>
              <a:t>software_design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156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A160B-BA53-A247-BA8A-C146F05C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Git GUI client recommendation: </a:t>
            </a:r>
            <a:r>
              <a:rPr kumimoji="1" lang="en-US" altLang="zh-CN" dirty="0" err="1"/>
              <a:t>Sourcetree</a:t>
            </a:r>
            <a:endParaRPr kumimoji="1" lang="zh-CN" altLang="en-US" dirty="0"/>
          </a:p>
        </p:txBody>
      </p:sp>
      <p:pic>
        <p:nvPicPr>
          <p:cNvPr id="5" name="内容占位符 4" descr="图片包含 屏幕截图&#10;&#10;&#10;&#10;自动生成的说明">
            <a:extLst>
              <a:ext uri="{FF2B5EF4-FFF2-40B4-BE49-F238E27FC236}">
                <a16:creationId xmlns:a16="http://schemas.microsoft.com/office/drawing/2014/main" id="{0F550BBB-C536-E14C-8719-A888852A1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3509526" cy="4351338"/>
          </a:xfrm>
        </p:spPr>
      </p:pic>
      <p:pic>
        <p:nvPicPr>
          <p:cNvPr id="7" name="图片 6" descr="图片包含 屏幕截图, 监视器&#10;&#10;&#10;&#10;自动生成的说明">
            <a:extLst>
              <a:ext uri="{FF2B5EF4-FFF2-40B4-BE49-F238E27FC236}">
                <a16:creationId xmlns:a16="http://schemas.microsoft.com/office/drawing/2014/main" id="{8A5057A7-7EAE-F245-A965-5D68B7444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886" y="1455290"/>
            <a:ext cx="8941114" cy="503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97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80F56-191A-B24D-83F4-E7003FCD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You may use RabbitMQ (not essential)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74196-CE0F-B047-B988-7EA2A2BE8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en-US" altLang="zh-CN" dirty="0"/>
          </a:p>
          <a:p>
            <a:r>
              <a:rPr kumimoji="1" lang="en" altLang="zh-CN" dirty="0"/>
              <a:t>In computer science, message queues and mailboxes are software-engineering components used for inter-process communication (IPC), or for inter-thread communication within the same process. They use a queue for messaging – the passing of control or of content. Group communication systems provide similar kinds of functionality.</a:t>
            </a:r>
          </a:p>
          <a:p>
            <a:r>
              <a:rPr kumimoji="1" lang="en" altLang="zh-CN" dirty="0"/>
              <a:t>The message queue paradigm is a sibling of the publisher/subscriber pattern, and is typically one part of a larger message-oriented middleware system. Most messaging systems support both the publisher/subscriber and message queue models in their API, e.g. Java Message Service (JMS).</a:t>
            </a:r>
          </a:p>
          <a:p>
            <a:endParaRPr kumimoji="1" lang="en" altLang="zh-CN" dirty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en.wikipedia.org</a:t>
            </a:r>
            <a:r>
              <a:rPr kumimoji="1" lang="en-US" altLang="zh-CN" dirty="0"/>
              <a:t>/wiki/</a:t>
            </a:r>
            <a:r>
              <a:rPr kumimoji="1" lang="en-US" altLang="zh-CN" dirty="0" err="1"/>
              <a:t>Message_queue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425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62" y="2973244"/>
            <a:ext cx="7829550" cy="2647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63175" y="849745"/>
            <a:ext cx="2884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 err="1"/>
              <a:t>RabbitMQ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472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44108" y="3934693"/>
            <a:ext cx="2567709" cy="8312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RabbitMQ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302326" y="3925456"/>
            <a:ext cx="1819564" cy="8866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WebServer</a:t>
            </a:r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7795489" y="3870037"/>
            <a:ext cx="1819564" cy="8866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WebSocket server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302326" y="1861130"/>
            <a:ext cx="1819564" cy="8866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Frontend Web Page</a:t>
            </a:r>
          </a:p>
        </p:txBody>
      </p:sp>
      <p:sp>
        <p:nvSpPr>
          <p:cNvPr id="9" name="椭圆 8"/>
          <p:cNvSpPr/>
          <p:nvPr/>
        </p:nvSpPr>
        <p:spPr>
          <a:xfrm>
            <a:off x="9615053" y="2078181"/>
            <a:ext cx="1071419" cy="1071419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0686472" y="3759200"/>
            <a:ext cx="1071419" cy="1071419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9979888" y="5172363"/>
            <a:ext cx="1071419" cy="1071419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2" name="下箭头 11"/>
          <p:cNvSpPr/>
          <p:nvPr/>
        </p:nvSpPr>
        <p:spPr>
          <a:xfrm>
            <a:off x="1948873" y="2743200"/>
            <a:ext cx="544945" cy="1191493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93818" y="3115089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Task Creation</a:t>
            </a:r>
          </a:p>
        </p:txBody>
      </p:sp>
      <p:sp>
        <p:nvSpPr>
          <p:cNvPr id="14" name="右箭头 13"/>
          <p:cNvSpPr/>
          <p:nvPr/>
        </p:nvSpPr>
        <p:spPr>
          <a:xfrm>
            <a:off x="3121890" y="4184073"/>
            <a:ext cx="1122218" cy="387927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973964" y="5144603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Deliver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6811816" y="4156365"/>
            <a:ext cx="1122218" cy="387927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6" idx="3"/>
            <a:endCxn id="9" idx="4"/>
          </p:cNvCxnSpPr>
          <p:nvPr/>
        </p:nvCxnSpPr>
        <p:spPr>
          <a:xfrm flipV="1">
            <a:off x="9615053" y="3149600"/>
            <a:ext cx="535710" cy="116378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3"/>
            <a:endCxn id="10" idx="2"/>
          </p:cNvCxnSpPr>
          <p:nvPr/>
        </p:nvCxnSpPr>
        <p:spPr>
          <a:xfrm flipV="1">
            <a:off x="9615053" y="4294910"/>
            <a:ext cx="1071419" cy="1847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3"/>
            <a:endCxn id="11" idx="1"/>
          </p:cNvCxnSpPr>
          <p:nvPr/>
        </p:nvCxnSpPr>
        <p:spPr>
          <a:xfrm>
            <a:off x="9615053" y="4313383"/>
            <a:ext cx="521741" cy="101588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671782" y="5144603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Producer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105588" y="5144603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922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Publisher/Listener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57745" y="1801091"/>
            <a:ext cx="5077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Python</a:t>
            </a:r>
            <a:r>
              <a:rPr lang="zh-CN" altLang="en-US" sz="2800" dirty="0"/>
              <a:t> </a:t>
            </a:r>
            <a:r>
              <a:rPr lang="en-US" altLang="zh-CN" sz="2800" dirty="0"/>
              <a:t>RabbitMQ Library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pika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45" y="2525856"/>
            <a:ext cx="5093969" cy="8269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57745" y="3818635"/>
            <a:ext cx="3025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Perform with tornado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745" y="4439948"/>
            <a:ext cx="7773695" cy="153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41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81287"/>
            <a:ext cx="9771647" cy="3442422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Publisher/Listener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41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0AC5B-C6A1-6A43-AF96-ECE6B5BE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33894-C412-C84B-9779-D48D4F616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 Frontend (Website) (Server)</a:t>
            </a:r>
          </a:p>
          <a:p>
            <a:pPr lvl="1"/>
            <a:r>
              <a:rPr kumimoji="1" lang="en-US" altLang="zh-CN" dirty="0"/>
              <a:t>1.1 Task Dispatch</a:t>
            </a:r>
          </a:p>
          <a:p>
            <a:pPr lvl="1"/>
            <a:r>
              <a:rPr kumimoji="1" lang="en-US" altLang="zh-CN" dirty="0"/>
              <a:t>1.2 Task Result Visualization</a:t>
            </a:r>
          </a:p>
          <a:p>
            <a:r>
              <a:rPr kumimoji="1" lang="en-US" altLang="zh-CN" dirty="0"/>
              <a:t>2. Backend (Server)</a:t>
            </a:r>
          </a:p>
          <a:p>
            <a:pPr lvl="1"/>
            <a:r>
              <a:rPr kumimoji="1" lang="en-US" altLang="zh-CN" dirty="0"/>
              <a:t>2.1 Web Server</a:t>
            </a:r>
          </a:p>
          <a:p>
            <a:pPr lvl="1"/>
            <a:r>
              <a:rPr kumimoji="1" lang="en-US" altLang="zh-CN" dirty="0"/>
              <a:t>2.2 WebSocket Server</a:t>
            </a:r>
          </a:p>
          <a:p>
            <a:r>
              <a:rPr kumimoji="1" lang="en-US" altLang="zh-CN" dirty="0"/>
              <a:t>3. Agent (Client)</a:t>
            </a:r>
          </a:p>
          <a:p>
            <a:pPr lvl="1"/>
            <a:r>
              <a:rPr kumimoji="1" lang="en-US" altLang="zh-CN" dirty="0"/>
              <a:t>3.1 Task Receive - Task Execute - Task Result Upload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382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8200" y="4014551"/>
            <a:ext cx="10385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Webserver received a new task, call </a:t>
            </a:r>
            <a:r>
              <a:rPr lang="en-US" altLang="zh-CN" sz="2400" dirty="0" err="1"/>
              <a:t>Publisher.publish_message</a:t>
            </a:r>
            <a:r>
              <a:rPr lang="en-US" altLang="zh-CN" sz="2400" dirty="0"/>
              <a:t> to save message in MQ</a:t>
            </a:r>
            <a:endParaRPr lang="zh-CN" altLang="en-US" sz="2400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WebServer</a:t>
            </a:r>
            <a:r>
              <a:rPr lang="en-US" altLang="zh-CN" dirty="0"/>
              <a:t> and Publisher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00696"/>
            <a:ext cx="6321244" cy="12248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591113"/>
            <a:ext cx="5145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WebServer</a:t>
            </a:r>
            <a:r>
              <a:rPr lang="en-US" altLang="zh-CN" sz="2400" dirty="0"/>
              <a:t> creates a Publisher Object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85799"/>
            <a:ext cx="7752201" cy="45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07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WebSocket Server </a:t>
            </a:r>
            <a:r>
              <a:rPr lang="en-US" altLang="zh-CN" dirty="0" err="1"/>
              <a:t>nad</a:t>
            </a:r>
            <a:r>
              <a:rPr lang="en-US" altLang="zh-CN" dirty="0"/>
              <a:t> Listener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156089"/>
            <a:ext cx="7677728" cy="184654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531167"/>
            <a:ext cx="5997475" cy="4024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199" y="1616364"/>
            <a:ext cx="9855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WebSocket server creates Listener Object</a:t>
            </a:r>
          </a:p>
          <a:p>
            <a:r>
              <a:rPr lang="en-US" altLang="zh-CN" sz="2400" dirty="0"/>
              <a:t>When receiving message from RabbitMQ, call callback function to handle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035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218" y="2220058"/>
            <a:ext cx="67532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6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38" y="1507514"/>
            <a:ext cx="92202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2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Frontend Side Task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62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15210" y="1655185"/>
            <a:ext cx="45697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Task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1:</a:t>
            </a:r>
            <a:r>
              <a:rPr kumimoji="1" lang="zh-CN" altLang="en-US" sz="2400" dirty="0"/>
              <a:t>  </a:t>
            </a:r>
            <a:r>
              <a:rPr kumimoji="1" lang="en-US" altLang="zh-CN" sz="2400" dirty="0"/>
              <a:t>Task creation page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basic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settings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including</a:t>
            </a:r>
          </a:p>
          <a:p>
            <a:pPr marL="1314450" lvl="2" indent="-400050">
              <a:buFont typeface="+mj-lt"/>
              <a:buAutoNum type="alphaLcPeriod"/>
            </a:pPr>
            <a:r>
              <a:rPr kumimoji="1" lang="en-US" altLang="zh-CN" sz="2400" dirty="0"/>
              <a:t>task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name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marL="1314450" lvl="2" indent="-400050">
              <a:buFont typeface="+mj-lt"/>
              <a:buAutoNum type="alphaLcPeriod"/>
            </a:pPr>
            <a:r>
              <a:rPr kumimoji="1" lang="en-US" altLang="zh-CN" sz="2400" dirty="0"/>
              <a:t>type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(ping,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curl)</a:t>
            </a:r>
          </a:p>
          <a:p>
            <a:pPr marL="1314450" lvl="2" indent="-400050">
              <a:buFont typeface="+mj-lt"/>
              <a:buAutoNum type="alphaLcPeriod"/>
            </a:pPr>
            <a:r>
              <a:rPr kumimoji="1" lang="en-US" altLang="zh-CN" sz="2400" dirty="0"/>
              <a:t>destination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(IP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hostname)</a:t>
            </a:r>
          </a:p>
          <a:p>
            <a:pPr marL="1314450" lvl="2" indent="-400050">
              <a:buFont typeface="+mj-lt"/>
              <a:buAutoNum type="alphaLcPeriod"/>
            </a:pPr>
            <a:r>
              <a:rPr kumimoji="1" lang="en-US" altLang="zh-CN" sz="2400" dirty="0"/>
              <a:t>interval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(5min,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10min)</a:t>
            </a:r>
          </a:p>
          <a:p>
            <a:pPr marL="1314450" lvl="2" indent="-400050">
              <a:buFont typeface="+mj-lt"/>
              <a:buAutoNum type="alphaLcPeriod"/>
            </a:pPr>
            <a:r>
              <a:rPr kumimoji="1" lang="en-US" altLang="zh-CN" sz="2400" dirty="0"/>
              <a:t>select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agent</a:t>
            </a:r>
          </a:p>
          <a:p>
            <a:pPr marL="1314450" lvl="2" indent="-400050">
              <a:buFont typeface="+mj-lt"/>
              <a:buAutoNum type="alphaLcPeriod"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5184948" y="28630"/>
            <a:ext cx="7007051" cy="6442508"/>
            <a:chOff x="851338" y="0"/>
            <a:chExt cx="10058400" cy="997215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338" y="3188321"/>
              <a:ext cx="10058400" cy="678383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1338" y="0"/>
              <a:ext cx="9953861" cy="33716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925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15210" y="1655185"/>
            <a:ext cx="58739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Task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1:</a:t>
            </a:r>
            <a:r>
              <a:rPr kumimoji="1" lang="zh-CN" altLang="en-US" sz="2400" dirty="0"/>
              <a:t>  </a:t>
            </a:r>
            <a:r>
              <a:rPr kumimoji="1" lang="en-US" altLang="zh-CN" sz="2400" dirty="0"/>
              <a:t>Task creation page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basic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settings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including</a:t>
            </a:r>
          </a:p>
          <a:p>
            <a:pPr marL="1314450" lvl="2" indent="-400050">
              <a:buFont typeface="+mj-lt"/>
              <a:buAutoNum type="alphaLcPeriod"/>
            </a:pPr>
            <a:r>
              <a:rPr kumimoji="1" lang="en-US" altLang="zh-CN" sz="2400" dirty="0"/>
              <a:t>task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name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marL="1314450" lvl="2" indent="-400050">
              <a:buFont typeface="+mj-lt"/>
              <a:buAutoNum type="alphaLcPeriod"/>
            </a:pPr>
            <a:r>
              <a:rPr kumimoji="1" lang="en-US" altLang="zh-CN" sz="2400" dirty="0"/>
              <a:t>type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(ping,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curl)</a:t>
            </a:r>
          </a:p>
          <a:p>
            <a:pPr marL="1314450" lvl="2" indent="-400050">
              <a:buFont typeface="+mj-lt"/>
              <a:buAutoNum type="alphaLcPeriod"/>
            </a:pPr>
            <a:r>
              <a:rPr kumimoji="1" lang="en-US" altLang="zh-CN" sz="2400" dirty="0"/>
              <a:t>destination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(IP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hostname)</a:t>
            </a:r>
          </a:p>
          <a:p>
            <a:pPr marL="1314450" lvl="2" indent="-400050">
              <a:buFont typeface="+mj-lt"/>
              <a:buAutoNum type="alphaLcPeriod"/>
            </a:pPr>
            <a:r>
              <a:rPr kumimoji="1" lang="en-US" altLang="zh-CN" sz="2400" dirty="0"/>
              <a:t>interval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(5min,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10min)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6254412" y="1858005"/>
            <a:ext cx="5533933" cy="5444218"/>
            <a:chOff x="-158768" y="913197"/>
            <a:chExt cx="8870042" cy="905895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347" b="-3600977"/>
            <a:stretch/>
          </p:blipFill>
          <p:spPr>
            <a:xfrm>
              <a:off x="851338" y="3188320"/>
              <a:ext cx="4591952" cy="678383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4"/>
            <a:srcRect l="-523" r="34837"/>
            <a:stretch/>
          </p:blipFill>
          <p:spPr>
            <a:xfrm>
              <a:off x="-158768" y="913197"/>
              <a:ext cx="8870042" cy="45502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145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9550" y="1445219"/>
            <a:ext cx="626023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/>
              <a:t>Task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2:</a:t>
            </a:r>
            <a:r>
              <a:rPr kumimoji="1" lang="zh-CN" altLang="en-US" sz="2400" dirty="0"/>
              <a:t>  </a:t>
            </a:r>
            <a:r>
              <a:rPr kumimoji="1" lang="en-US" altLang="zh-CN" sz="2400" dirty="0"/>
              <a:t>Result visualization page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ComboBox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containing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all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tasks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lvl="2"/>
            <a:r>
              <a:rPr kumimoji="1" lang="en-US" altLang="zh-CN" sz="2400" dirty="0"/>
              <a:t>select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different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tasks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show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result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current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test.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chart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showing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measurement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results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marL="1371600" lvl="2" indent="-457200">
              <a:buFont typeface="+mj-lt"/>
              <a:buAutoNum type="alphaLcPeriod"/>
            </a:pPr>
            <a:r>
              <a:rPr kumimoji="1" lang="en-US" altLang="zh-CN" sz="2400" dirty="0"/>
              <a:t>different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metrics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eg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rtt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packect_loss</a:t>
            </a:r>
            <a:r>
              <a:rPr kumimoji="1" lang="zh-CN" altLang="en-US" sz="2400" dirty="0"/>
              <a:t> </a:t>
            </a:r>
            <a:r>
              <a:rPr kumimoji="1" lang="mr-IN" altLang="zh-CN" sz="2400" dirty="0"/>
              <a:t>…</a:t>
            </a:r>
            <a:r>
              <a:rPr kumimoji="1" lang="en-US" altLang="zh-CN" sz="2400" dirty="0"/>
              <a:t>)</a:t>
            </a:r>
          </a:p>
          <a:p>
            <a:pPr marL="1371600" lvl="2" indent="-457200">
              <a:buFont typeface="+mj-lt"/>
              <a:buAutoNum type="alphaLcPeriod"/>
            </a:pPr>
            <a:r>
              <a:rPr kumimoji="1" lang="en-US" altLang="zh-CN" sz="2400" dirty="0"/>
              <a:t>different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agents</a:t>
            </a:r>
          </a:p>
          <a:p>
            <a:endParaRPr kumimoji="1" lang="en-US" altLang="zh-CN" sz="2400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737" y="1544073"/>
            <a:ext cx="5063450" cy="373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9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890</Words>
  <Application>Microsoft Macintosh PowerPoint</Application>
  <PresentationFormat>宽屏</PresentationFormat>
  <Paragraphs>164</Paragraphs>
  <Slides>31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等线</vt:lpstr>
      <vt:lpstr>等线 Light</vt:lpstr>
      <vt:lpstr>Arial</vt:lpstr>
      <vt:lpstr>Office 主题​​</vt:lpstr>
      <vt:lpstr>A Distributed Network Performance Measuring System</vt:lpstr>
      <vt:lpstr>PowerPoint 演示文稿</vt:lpstr>
      <vt:lpstr>PowerPoint 演示文稿</vt:lpstr>
      <vt:lpstr>PowerPoint 演示文稿</vt:lpstr>
      <vt:lpstr>PowerPoint 演示文稿</vt:lpstr>
      <vt:lpstr>Frontend Side Task</vt:lpstr>
      <vt:lpstr>PowerPoint 演示文稿</vt:lpstr>
      <vt:lpstr>PowerPoint 演示文稿</vt:lpstr>
      <vt:lpstr>PowerPoint 演示文稿</vt:lpstr>
      <vt:lpstr>Agent Side Task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Backend Side Task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Using git</vt:lpstr>
      <vt:lpstr>Git GUI client recommendation: Sourcetree</vt:lpstr>
      <vt:lpstr>You may use RabbitMQ (not essential) </vt:lpstr>
      <vt:lpstr>PowerPoint 演示文稿</vt:lpstr>
      <vt:lpstr>PowerPoint 演示文稿</vt:lpstr>
      <vt:lpstr>Publisher/Listener</vt:lpstr>
      <vt:lpstr>Publisher/Listener</vt:lpstr>
      <vt:lpstr>WebServer and Publisher</vt:lpstr>
      <vt:lpstr>WebSocket Server nad Listener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Performing</dc:title>
  <dc:creator>Weidu WANG</dc:creator>
  <cp:lastModifiedBy>Weidu WANG</cp:lastModifiedBy>
  <cp:revision>26</cp:revision>
  <dcterms:created xsi:type="dcterms:W3CDTF">2018-12-03T01:19:51Z</dcterms:created>
  <dcterms:modified xsi:type="dcterms:W3CDTF">2018-12-03T03:50:46Z</dcterms:modified>
</cp:coreProperties>
</file>