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2"/>
  </p:notesMasterIdLst>
  <p:sldIdLst>
    <p:sldId id="257" r:id="rId3"/>
    <p:sldId id="258" r:id="rId4"/>
    <p:sldId id="301" r:id="rId5"/>
    <p:sldId id="279" r:id="rId6"/>
    <p:sldId id="281" r:id="rId7"/>
    <p:sldId id="280" r:id="rId8"/>
    <p:sldId id="282" r:id="rId9"/>
    <p:sldId id="283" r:id="rId10"/>
    <p:sldId id="284" r:id="rId11"/>
    <p:sldId id="285" r:id="rId12"/>
    <p:sldId id="286" r:id="rId13"/>
    <p:sldId id="287" r:id="rId14"/>
    <p:sldId id="288" r:id="rId15"/>
    <p:sldId id="290" r:id="rId16"/>
    <p:sldId id="291" r:id="rId17"/>
    <p:sldId id="292" r:id="rId18"/>
    <p:sldId id="289" r:id="rId19"/>
    <p:sldId id="293" r:id="rId20"/>
    <p:sldId id="294" r:id="rId21"/>
    <p:sldId id="295" r:id="rId22"/>
    <p:sldId id="296" r:id="rId23"/>
    <p:sldId id="297" r:id="rId24"/>
    <p:sldId id="266" r:id="rId25"/>
    <p:sldId id="298" r:id="rId26"/>
    <p:sldId id="300" r:id="rId27"/>
    <p:sldId id="299" r:id="rId28"/>
    <p:sldId id="302" r:id="rId29"/>
    <p:sldId id="273" r:id="rId30"/>
    <p:sldId id="275"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a:srgbClr val="333E50"/>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3692"/>
  </p:normalViewPr>
  <p:slideViewPr>
    <p:cSldViewPr snapToGrid="0" snapToObjects="1">
      <p:cViewPr varScale="1">
        <p:scale>
          <a:sx n="107" d="100"/>
          <a:sy n="107"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BBE9B-F434-45E9-BFAA-5793A2FC828B}"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C4956B93-407F-402A-BA81-703DE906C31A}">
      <dgm:prSet phldrT="[文本]"/>
      <dgm:spPr/>
      <dgm:t>
        <a:bodyPr/>
        <a:lstStyle/>
        <a:p>
          <a:r>
            <a:rPr lang="zh-CN" altLang="en-US" dirty="0"/>
            <a:t>变异</a:t>
          </a:r>
        </a:p>
      </dgm:t>
    </dgm:pt>
    <dgm:pt modelId="{CA9E7C3A-A1EB-4460-B772-A84D6BF2BB1E}" type="parTrans" cxnId="{662BC28C-28CC-4C22-AD37-EEAD919B7E24}">
      <dgm:prSet/>
      <dgm:spPr/>
      <dgm:t>
        <a:bodyPr/>
        <a:lstStyle/>
        <a:p>
          <a:endParaRPr lang="zh-CN" altLang="en-US"/>
        </a:p>
      </dgm:t>
    </dgm:pt>
    <dgm:pt modelId="{D8D3B737-F7E2-4D5C-AC2E-AE3AB3A5EFA2}" type="sibTrans" cxnId="{662BC28C-28CC-4C22-AD37-EEAD919B7E24}">
      <dgm:prSet/>
      <dgm:spPr/>
      <dgm:t>
        <a:bodyPr/>
        <a:lstStyle/>
        <a:p>
          <a:endParaRPr lang="zh-CN" altLang="en-US"/>
        </a:p>
      </dgm:t>
    </dgm:pt>
    <dgm:pt modelId="{45FA5600-3EB2-4B91-BE74-2559559FF8FF}">
      <dgm:prSet phldrT="[文本]"/>
      <dgm:spPr/>
      <dgm:t>
        <a:bodyPr/>
        <a:lstStyle/>
        <a:p>
          <a:r>
            <a:rPr lang="zh-CN" altLang="en-US" dirty="0"/>
            <a:t>筛选</a:t>
          </a:r>
        </a:p>
      </dgm:t>
    </dgm:pt>
    <dgm:pt modelId="{2E9700EF-2854-4F3B-BD08-20B45E6CC463}" type="parTrans" cxnId="{01F7F806-29E7-4918-BEE6-103CCD09397F}">
      <dgm:prSet/>
      <dgm:spPr/>
      <dgm:t>
        <a:bodyPr/>
        <a:lstStyle/>
        <a:p>
          <a:endParaRPr lang="zh-CN" altLang="en-US"/>
        </a:p>
      </dgm:t>
    </dgm:pt>
    <dgm:pt modelId="{181FF464-822E-424D-BC77-B5ECF7D25C36}" type="sibTrans" cxnId="{01F7F806-29E7-4918-BEE6-103CCD09397F}">
      <dgm:prSet/>
      <dgm:spPr/>
      <dgm:t>
        <a:bodyPr/>
        <a:lstStyle/>
        <a:p>
          <a:endParaRPr lang="zh-CN" altLang="en-US"/>
        </a:p>
      </dgm:t>
    </dgm:pt>
    <dgm:pt modelId="{7F125CA3-8503-41C9-B84C-64CF62E51D1C}">
      <dgm:prSet phldrT="[文本]"/>
      <dgm:spPr/>
      <dgm:t>
        <a:bodyPr/>
        <a:lstStyle/>
        <a:p>
          <a:r>
            <a:rPr lang="zh-CN" altLang="en-US" dirty="0"/>
            <a:t>繁殖</a:t>
          </a:r>
        </a:p>
      </dgm:t>
    </dgm:pt>
    <dgm:pt modelId="{2D8E88A1-CC59-4D80-8C24-E476015EBC19}" type="parTrans" cxnId="{F72F9772-F8BA-4652-B9B9-D671800ED0C5}">
      <dgm:prSet/>
      <dgm:spPr/>
      <dgm:t>
        <a:bodyPr/>
        <a:lstStyle/>
        <a:p>
          <a:endParaRPr lang="zh-CN" altLang="en-US"/>
        </a:p>
      </dgm:t>
    </dgm:pt>
    <dgm:pt modelId="{6799BA59-F5A1-4969-A44B-183BEBD9A545}" type="sibTrans" cxnId="{F72F9772-F8BA-4652-B9B9-D671800ED0C5}">
      <dgm:prSet/>
      <dgm:spPr/>
      <dgm:t>
        <a:bodyPr/>
        <a:lstStyle/>
        <a:p>
          <a:endParaRPr lang="zh-CN" altLang="en-US"/>
        </a:p>
      </dgm:t>
    </dgm:pt>
    <dgm:pt modelId="{7DDE35C9-3591-42BF-99BE-C6B330963B1D}" type="pres">
      <dgm:prSet presAssocID="{7C2BBE9B-F434-45E9-BFAA-5793A2FC828B}" presName="compositeShape" presStyleCnt="0">
        <dgm:presLayoutVars>
          <dgm:chMax val="7"/>
          <dgm:dir/>
          <dgm:resizeHandles val="exact"/>
        </dgm:presLayoutVars>
      </dgm:prSet>
      <dgm:spPr/>
    </dgm:pt>
    <dgm:pt modelId="{733A04F2-D866-4574-B59B-81E9959CDD05}" type="pres">
      <dgm:prSet presAssocID="{7C2BBE9B-F434-45E9-BFAA-5793A2FC828B}" presName="wedge1" presStyleLbl="node1" presStyleIdx="0" presStyleCnt="3"/>
      <dgm:spPr/>
    </dgm:pt>
    <dgm:pt modelId="{174E67E3-4A33-4A9A-8B7B-1A810E2A703E}" type="pres">
      <dgm:prSet presAssocID="{7C2BBE9B-F434-45E9-BFAA-5793A2FC828B}" presName="dummy1a" presStyleCnt="0"/>
      <dgm:spPr/>
    </dgm:pt>
    <dgm:pt modelId="{97AC420F-136B-4D48-AE0C-8293FEE3A258}" type="pres">
      <dgm:prSet presAssocID="{7C2BBE9B-F434-45E9-BFAA-5793A2FC828B}" presName="dummy1b" presStyleCnt="0"/>
      <dgm:spPr/>
    </dgm:pt>
    <dgm:pt modelId="{D89573A8-E882-47CC-A350-E034902DF11F}" type="pres">
      <dgm:prSet presAssocID="{7C2BBE9B-F434-45E9-BFAA-5793A2FC828B}" presName="wedge1Tx" presStyleLbl="node1" presStyleIdx="0" presStyleCnt="3">
        <dgm:presLayoutVars>
          <dgm:chMax val="0"/>
          <dgm:chPref val="0"/>
          <dgm:bulletEnabled val="1"/>
        </dgm:presLayoutVars>
      </dgm:prSet>
      <dgm:spPr/>
    </dgm:pt>
    <dgm:pt modelId="{1993350C-A6C6-4560-A7CB-56CB702BA5B4}" type="pres">
      <dgm:prSet presAssocID="{7C2BBE9B-F434-45E9-BFAA-5793A2FC828B}" presName="wedge2" presStyleLbl="node1" presStyleIdx="1" presStyleCnt="3"/>
      <dgm:spPr/>
    </dgm:pt>
    <dgm:pt modelId="{C76B01E1-BF45-4E9D-823A-FF9A3B21D38A}" type="pres">
      <dgm:prSet presAssocID="{7C2BBE9B-F434-45E9-BFAA-5793A2FC828B}" presName="dummy2a" presStyleCnt="0"/>
      <dgm:spPr/>
    </dgm:pt>
    <dgm:pt modelId="{F79184FA-CBB1-479B-AD12-4B153A073849}" type="pres">
      <dgm:prSet presAssocID="{7C2BBE9B-F434-45E9-BFAA-5793A2FC828B}" presName="dummy2b" presStyleCnt="0"/>
      <dgm:spPr/>
    </dgm:pt>
    <dgm:pt modelId="{E263A725-B22A-448B-8F91-876668710032}" type="pres">
      <dgm:prSet presAssocID="{7C2BBE9B-F434-45E9-BFAA-5793A2FC828B}" presName="wedge2Tx" presStyleLbl="node1" presStyleIdx="1" presStyleCnt="3">
        <dgm:presLayoutVars>
          <dgm:chMax val="0"/>
          <dgm:chPref val="0"/>
          <dgm:bulletEnabled val="1"/>
        </dgm:presLayoutVars>
      </dgm:prSet>
      <dgm:spPr/>
    </dgm:pt>
    <dgm:pt modelId="{AA6D65E8-7238-4392-BD69-D987A9F2A44B}" type="pres">
      <dgm:prSet presAssocID="{7C2BBE9B-F434-45E9-BFAA-5793A2FC828B}" presName="wedge3" presStyleLbl="node1" presStyleIdx="2" presStyleCnt="3"/>
      <dgm:spPr/>
    </dgm:pt>
    <dgm:pt modelId="{1375EAF8-CAC4-410B-8658-957CA5DAEA37}" type="pres">
      <dgm:prSet presAssocID="{7C2BBE9B-F434-45E9-BFAA-5793A2FC828B}" presName="dummy3a" presStyleCnt="0"/>
      <dgm:spPr/>
    </dgm:pt>
    <dgm:pt modelId="{41BE1875-2E5B-4B0A-9779-CCBBEA553C77}" type="pres">
      <dgm:prSet presAssocID="{7C2BBE9B-F434-45E9-BFAA-5793A2FC828B}" presName="dummy3b" presStyleCnt="0"/>
      <dgm:spPr/>
    </dgm:pt>
    <dgm:pt modelId="{9E32EE9E-2BF4-4CB7-9BEE-74DF409312DA}" type="pres">
      <dgm:prSet presAssocID="{7C2BBE9B-F434-45E9-BFAA-5793A2FC828B}" presName="wedge3Tx" presStyleLbl="node1" presStyleIdx="2" presStyleCnt="3">
        <dgm:presLayoutVars>
          <dgm:chMax val="0"/>
          <dgm:chPref val="0"/>
          <dgm:bulletEnabled val="1"/>
        </dgm:presLayoutVars>
      </dgm:prSet>
      <dgm:spPr/>
    </dgm:pt>
    <dgm:pt modelId="{631569A7-1085-4A11-BF9F-FBF409E89BC0}" type="pres">
      <dgm:prSet presAssocID="{D8D3B737-F7E2-4D5C-AC2E-AE3AB3A5EFA2}" presName="arrowWedge1" presStyleLbl="fgSibTrans2D1" presStyleIdx="0" presStyleCnt="3"/>
      <dgm:spPr/>
    </dgm:pt>
    <dgm:pt modelId="{3E501831-8673-48A1-B3F4-9156FBE1BF18}" type="pres">
      <dgm:prSet presAssocID="{181FF464-822E-424D-BC77-B5ECF7D25C36}" presName="arrowWedge2" presStyleLbl="fgSibTrans2D1" presStyleIdx="1" presStyleCnt="3"/>
      <dgm:spPr/>
    </dgm:pt>
    <dgm:pt modelId="{DC8769FB-C30F-4A5B-9838-79DE45BAFE29}" type="pres">
      <dgm:prSet presAssocID="{6799BA59-F5A1-4969-A44B-183BEBD9A545}" presName="arrowWedge3" presStyleLbl="fgSibTrans2D1" presStyleIdx="2" presStyleCnt="3"/>
      <dgm:spPr/>
    </dgm:pt>
  </dgm:ptLst>
  <dgm:cxnLst>
    <dgm:cxn modelId="{F72F9772-F8BA-4652-B9B9-D671800ED0C5}" srcId="{7C2BBE9B-F434-45E9-BFAA-5793A2FC828B}" destId="{7F125CA3-8503-41C9-B84C-64CF62E51D1C}" srcOrd="2" destOrd="0" parTransId="{2D8E88A1-CC59-4D80-8C24-E476015EBC19}" sibTransId="{6799BA59-F5A1-4969-A44B-183BEBD9A545}"/>
    <dgm:cxn modelId="{662BC28C-28CC-4C22-AD37-EEAD919B7E24}" srcId="{7C2BBE9B-F434-45E9-BFAA-5793A2FC828B}" destId="{C4956B93-407F-402A-BA81-703DE906C31A}" srcOrd="0" destOrd="0" parTransId="{CA9E7C3A-A1EB-4460-B772-A84D6BF2BB1E}" sibTransId="{D8D3B737-F7E2-4D5C-AC2E-AE3AB3A5EFA2}"/>
    <dgm:cxn modelId="{D11A6515-3B21-45D6-B868-B37264815C79}" type="presOf" srcId="{7F125CA3-8503-41C9-B84C-64CF62E51D1C}" destId="{AA6D65E8-7238-4392-BD69-D987A9F2A44B}" srcOrd="0" destOrd="0" presId="urn:microsoft.com/office/officeart/2005/8/layout/cycle8"/>
    <dgm:cxn modelId="{01F7F806-29E7-4918-BEE6-103CCD09397F}" srcId="{7C2BBE9B-F434-45E9-BFAA-5793A2FC828B}" destId="{45FA5600-3EB2-4B91-BE74-2559559FF8FF}" srcOrd="1" destOrd="0" parTransId="{2E9700EF-2854-4F3B-BD08-20B45E6CC463}" sibTransId="{181FF464-822E-424D-BC77-B5ECF7D25C36}"/>
    <dgm:cxn modelId="{E9CB8231-3D4C-4D75-B545-A822B29DD731}" type="presOf" srcId="{45FA5600-3EB2-4B91-BE74-2559559FF8FF}" destId="{1993350C-A6C6-4560-A7CB-56CB702BA5B4}" srcOrd="0" destOrd="0" presId="urn:microsoft.com/office/officeart/2005/8/layout/cycle8"/>
    <dgm:cxn modelId="{E15B5DC3-16AE-4152-8936-71A1FE69A1F7}" type="presOf" srcId="{C4956B93-407F-402A-BA81-703DE906C31A}" destId="{733A04F2-D866-4574-B59B-81E9959CDD05}" srcOrd="0" destOrd="0" presId="urn:microsoft.com/office/officeart/2005/8/layout/cycle8"/>
    <dgm:cxn modelId="{3CBDD106-D89C-4D86-9E96-2E3F479E6570}" type="presOf" srcId="{C4956B93-407F-402A-BA81-703DE906C31A}" destId="{D89573A8-E882-47CC-A350-E034902DF11F}" srcOrd="1" destOrd="0" presId="urn:microsoft.com/office/officeart/2005/8/layout/cycle8"/>
    <dgm:cxn modelId="{2DA3644B-9282-40BA-BE99-5162E84AC00A}" type="presOf" srcId="{7C2BBE9B-F434-45E9-BFAA-5793A2FC828B}" destId="{7DDE35C9-3591-42BF-99BE-C6B330963B1D}" srcOrd="0" destOrd="0" presId="urn:microsoft.com/office/officeart/2005/8/layout/cycle8"/>
    <dgm:cxn modelId="{210F76B1-75E0-42C6-A037-4849F780DC8D}" type="presOf" srcId="{7F125CA3-8503-41C9-B84C-64CF62E51D1C}" destId="{9E32EE9E-2BF4-4CB7-9BEE-74DF409312DA}" srcOrd="1" destOrd="0" presId="urn:microsoft.com/office/officeart/2005/8/layout/cycle8"/>
    <dgm:cxn modelId="{6FFF4C92-0BAA-414A-A765-AB3113643AF2}" type="presOf" srcId="{45FA5600-3EB2-4B91-BE74-2559559FF8FF}" destId="{E263A725-B22A-448B-8F91-876668710032}" srcOrd="1" destOrd="0" presId="urn:microsoft.com/office/officeart/2005/8/layout/cycle8"/>
    <dgm:cxn modelId="{687BC9CC-3CE7-4E71-80FC-BB3DBBED2DB1}" type="presParOf" srcId="{7DDE35C9-3591-42BF-99BE-C6B330963B1D}" destId="{733A04F2-D866-4574-B59B-81E9959CDD05}" srcOrd="0" destOrd="0" presId="urn:microsoft.com/office/officeart/2005/8/layout/cycle8"/>
    <dgm:cxn modelId="{5D09FCC8-6F48-4F2B-8D6B-3DF810A4AD2A}" type="presParOf" srcId="{7DDE35C9-3591-42BF-99BE-C6B330963B1D}" destId="{174E67E3-4A33-4A9A-8B7B-1A810E2A703E}" srcOrd="1" destOrd="0" presId="urn:microsoft.com/office/officeart/2005/8/layout/cycle8"/>
    <dgm:cxn modelId="{282A9543-65B8-420A-9D85-3CCC01FAD61C}" type="presParOf" srcId="{7DDE35C9-3591-42BF-99BE-C6B330963B1D}" destId="{97AC420F-136B-4D48-AE0C-8293FEE3A258}" srcOrd="2" destOrd="0" presId="urn:microsoft.com/office/officeart/2005/8/layout/cycle8"/>
    <dgm:cxn modelId="{926D8195-8681-4AE9-88F3-181A8C05EED6}" type="presParOf" srcId="{7DDE35C9-3591-42BF-99BE-C6B330963B1D}" destId="{D89573A8-E882-47CC-A350-E034902DF11F}" srcOrd="3" destOrd="0" presId="urn:microsoft.com/office/officeart/2005/8/layout/cycle8"/>
    <dgm:cxn modelId="{043D4844-7F36-4F15-8980-938285E9B933}" type="presParOf" srcId="{7DDE35C9-3591-42BF-99BE-C6B330963B1D}" destId="{1993350C-A6C6-4560-A7CB-56CB702BA5B4}" srcOrd="4" destOrd="0" presId="urn:microsoft.com/office/officeart/2005/8/layout/cycle8"/>
    <dgm:cxn modelId="{A086AEB8-3964-45FE-AF50-00EB0FDE890C}" type="presParOf" srcId="{7DDE35C9-3591-42BF-99BE-C6B330963B1D}" destId="{C76B01E1-BF45-4E9D-823A-FF9A3B21D38A}" srcOrd="5" destOrd="0" presId="urn:microsoft.com/office/officeart/2005/8/layout/cycle8"/>
    <dgm:cxn modelId="{29E3B62B-10A3-413F-8D91-26BD7851C3B2}" type="presParOf" srcId="{7DDE35C9-3591-42BF-99BE-C6B330963B1D}" destId="{F79184FA-CBB1-479B-AD12-4B153A073849}" srcOrd="6" destOrd="0" presId="urn:microsoft.com/office/officeart/2005/8/layout/cycle8"/>
    <dgm:cxn modelId="{0F2F3889-8D59-4C71-924B-57D959BDB43A}" type="presParOf" srcId="{7DDE35C9-3591-42BF-99BE-C6B330963B1D}" destId="{E263A725-B22A-448B-8F91-876668710032}" srcOrd="7" destOrd="0" presId="urn:microsoft.com/office/officeart/2005/8/layout/cycle8"/>
    <dgm:cxn modelId="{709EC711-8DC8-4425-B877-3E540E9119B5}" type="presParOf" srcId="{7DDE35C9-3591-42BF-99BE-C6B330963B1D}" destId="{AA6D65E8-7238-4392-BD69-D987A9F2A44B}" srcOrd="8" destOrd="0" presId="urn:microsoft.com/office/officeart/2005/8/layout/cycle8"/>
    <dgm:cxn modelId="{1E7FA61E-365A-4C29-B0CD-9CFF6B604380}" type="presParOf" srcId="{7DDE35C9-3591-42BF-99BE-C6B330963B1D}" destId="{1375EAF8-CAC4-410B-8658-957CA5DAEA37}" srcOrd="9" destOrd="0" presId="urn:microsoft.com/office/officeart/2005/8/layout/cycle8"/>
    <dgm:cxn modelId="{DCCA1170-4427-49C9-BEF8-47FA5FAF1826}" type="presParOf" srcId="{7DDE35C9-3591-42BF-99BE-C6B330963B1D}" destId="{41BE1875-2E5B-4B0A-9779-CCBBEA553C77}" srcOrd="10" destOrd="0" presId="urn:microsoft.com/office/officeart/2005/8/layout/cycle8"/>
    <dgm:cxn modelId="{BC04F90E-56D7-40A7-A649-92F36033010B}" type="presParOf" srcId="{7DDE35C9-3591-42BF-99BE-C6B330963B1D}" destId="{9E32EE9E-2BF4-4CB7-9BEE-74DF409312DA}" srcOrd="11" destOrd="0" presId="urn:microsoft.com/office/officeart/2005/8/layout/cycle8"/>
    <dgm:cxn modelId="{71BE8DDF-9E5C-4902-ACBC-A315E5FB4067}" type="presParOf" srcId="{7DDE35C9-3591-42BF-99BE-C6B330963B1D}" destId="{631569A7-1085-4A11-BF9F-FBF409E89BC0}" srcOrd="12" destOrd="0" presId="urn:microsoft.com/office/officeart/2005/8/layout/cycle8"/>
    <dgm:cxn modelId="{51F0859E-8E94-4894-AE11-F22F6971719E}" type="presParOf" srcId="{7DDE35C9-3591-42BF-99BE-C6B330963B1D}" destId="{3E501831-8673-48A1-B3F4-9156FBE1BF18}" srcOrd="13" destOrd="0" presId="urn:microsoft.com/office/officeart/2005/8/layout/cycle8"/>
    <dgm:cxn modelId="{CF485C6D-7907-4ACC-A513-B865BAC101C1}" type="presParOf" srcId="{7DDE35C9-3591-42BF-99BE-C6B330963B1D}" destId="{DC8769FB-C30F-4A5B-9838-79DE45BAFE2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A04F2-D866-4574-B59B-81E9959CDD05}">
      <dsp:nvSpPr>
        <dsp:cNvPr id="0" name=""/>
        <dsp:cNvSpPr/>
      </dsp:nvSpPr>
      <dsp:spPr>
        <a:xfrm>
          <a:off x="1243168" y="232669"/>
          <a:ext cx="3006801" cy="300680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变异</a:t>
          </a:r>
        </a:p>
      </dsp:txBody>
      <dsp:txXfrm>
        <a:off x="2827824" y="869824"/>
        <a:ext cx="1073857" cy="894881"/>
      </dsp:txXfrm>
    </dsp:sp>
    <dsp:sp modelId="{1993350C-A6C6-4560-A7CB-56CB702BA5B4}">
      <dsp:nvSpPr>
        <dsp:cNvPr id="0" name=""/>
        <dsp:cNvSpPr/>
      </dsp:nvSpPr>
      <dsp:spPr>
        <a:xfrm>
          <a:off x="1181243" y="340054"/>
          <a:ext cx="3006801" cy="3006801"/>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筛选</a:t>
          </a:r>
        </a:p>
      </dsp:txBody>
      <dsp:txXfrm>
        <a:off x="1897148" y="2290896"/>
        <a:ext cx="1610786" cy="787495"/>
      </dsp:txXfrm>
    </dsp:sp>
    <dsp:sp modelId="{AA6D65E8-7238-4392-BD69-D987A9F2A44B}">
      <dsp:nvSpPr>
        <dsp:cNvPr id="0" name=""/>
        <dsp:cNvSpPr/>
      </dsp:nvSpPr>
      <dsp:spPr>
        <a:xfrm>
          <a:off x="1119317" y="232669"/>
          <a:ext cx="3006801" cy="3006801"/>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繁殖</a:t>
          </a:r>
        </a:p>
      </dsp:txBody>
      <dsp:txXfrm>
        <a:off x="1467604" y="869824"/>
        <a:ext cx="1073857" cy="894881"/>
      </dsp:txXfrm>
    </dsp:sp>
    <dsp:sp modelId="{631569A7-1085-4A11-BF9F-FBF409E89BC0}">
      <dsp:nvSpPr>
        <dsp:cNvPr id="0" name=""/>
        <dsp:cNvSpPr/>
      </dsp:nvSpPr>
      <dsp:spPr>
        <a:xfrm>
          <a:off x="1057281" y="46533"/>
          <a:ext cx="3379071" cy="337907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501831-8673-48A1-B3F4-9156FBE1BF18}">
      <dsp:nvSpPr>
        <dsp:cNvPr id="0" name=""/>
        <dsp:cNvSpPr/>
      </dsp:nvSpPr>
      <dsp:spPr>
        <a:xfrm>
          <a:off x="995107" y="153729"/>
          <a:ext cx="3379071" cy="337907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69FB-C30F-4A5B-9838-79DE45BAFE29}">
      <dsp:nvSpPr>
        <dsp:cNvPr id="0" name=""/>
        <dsp:cNvSpPr/>
      </dsp:nvSpPr>
      <dsp:spPr>
        <a:xfrm>
          <a:off x="932933" y="46533"/>
          <a:ext cx="3379071" cy="337907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EF91F-582E-49EA-A15B-FE9EF61CC46E}" type="datetimeFigureOut">
              <a:rPr lang="zh-CN" altLang="en-US" smtClean="0"/>
              <a:t>2017/2/23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742ED-FB28-4BB0-8F15-1632D3857D9E}" type="slidenum">
              <a:rPr lang="zh-CN" altLang="en-US" smtClean="0"/>
              <a:t>‹#›</a:t>
            </a:fld>
            <a:endParaRPr lang="zh-CN" altLang="en-US"/>
          </a:p>
        </p:txBody>
      </p:sp>
    </p:spTree>
    <p:extLst>
      <p:ext uri="{BB962C8B-B14F-4D97-AF65-F5344CB8AC3E}">
        <p14:creationId xmlns:p14="http://schemas.microsoft.com/office/powerpoint/2010/main" val="420147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957943" y="1977571"/>
            <a:ext cx="10363200" cy="2902857"/>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0" hasCustomPrompt="1"/>
          </p:nvPr>
        </p:nvSpPr>
        <p:spPr>
          <a:xfrm>
            <a:off x="1247548" y="2426164"/>
            <a:ext cx="9130166" cy="1323439"/>
          </a:xfrm>
          <a:prstGeom prst="rect">
            <a:avLst/>
          </a:prstGeom>
        </p:spPr>
        <p:txBody>
          <a:bodyPr wrap="square">
            <a:spAutoFit/>
          </a:bodyPr>
          <a:lstStyle>
            <a:lvl1pPr marL="0" indent="0">
              <a:lnSpc>
                <a:spcPct val="100000"/>
              </a:lnSpc>
              <a:spcBef>
                <a:spcPts val="0"/>
              </a:spcBef>
              <a:buNone/>
              <a:defRPr sz="8000" b="1">
                <a:solidFill>
                  <a:schemeClr val="bg1"/>
                </a:solidFill>
                <a:latin typeface="+mn-lt"/>
              </a:defRPr>
            </a:lvl1pPr>
          </a:lstStyle>
          <a:p>
            <a:pPr lvl="0"/>
            <a:r>
              <a:rPr lang="en-US" dirty="0"/>
              <a:t>BUSINESS REPORT</a:t>
            </a:r>
          </a:p>
        </p:txBody>
      </p:sp>
      <p:sp>
        <p:nvSpPr>
          <p:cNvPr id="7" name="Text Placeholder 4"/>
          <p:cNvSpPr>
            <a:spLocks noGrp="1"/>
          </p:cNvSpPr>
          <p:nvPr>
            <p:ph type="body" sz="quarter" idx="11" hasCustomPrompt="1"/>
          </p:nvPr>
        </p:nvSpPr>
        <p:spPr>
          <a:xfrm>
            <a:off x="1247548" y="3749603"/>
            <a:ext cx="9130166" cy="461665"/>
          </a:xfrm>
          <a:prstGeom prst="rect">
            <a:avLst/>
          </a:prstGeom>
        </p:spPr>
        <p:txBody>
          <a:bodyPr wrap="square">
            <a:spAutoFit/>
          </a:bodyPr>
          <a:lstStyle>
            <a:lvl1pPr marL="0" indent="0">
              <a:lnSpc>
                <a:spcPct val="100000"/>
              </a:lnSpc>
              <a:spcBef>
                <a:spcPts val="0"/>
              </a:spcBef>
              <a:buNone/>
              <a:defRPr sz="2400" b="0">
                <a:solidFill>
                  <a:schemeClr val="bg1"/>
                </a:solidFill>
                <a:latin typeface="+mn-lt"/>
              </a:defRPr>
            </a:lvl1pPr>
          </a:lstStyle>
          <a:p>
            <a:pPr lvl="0"/>
            <a:r>
              <a:rPr lang="en-US" dirty="0"/>
              <a:t>PRESENTED BY </a:t>
            </a:r>
            <a:r>
              <a:rPr lang="en-US" dirty="0" err="1"/>
              <a:t>OfficePLUS</a:t>
            </a:r>
            <a:endParaRPr lang="en-US" dirty="0"/>
          </a:p>
        </p:txBody>
      </p:sp>
      <p:sp>
        <p:nvSpPr>
          <p:cNvPr id="11" name="Rectangle 10"/>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16" name="Group 15"/>
          <p:cNvGrpSpPr/>
          <p:nvPr userDrawn="1"/>
        </p:nvGrpSpPr>
        <p:grpSpPr>
          <a:xfrm>
            <a:off x="0" y="6386286"/>
            <a:ext cx="12192000" cy="471714"/>
            <a:chOff x="0" y="6203867"/>
            <a:chExt cx="12192000" cy="654133"/>
          </a:xfrm>
        </p:grpSpPr>
        <p:sp>
          <p:nvSpPr>
            <p:cNvPr id="10" name="Rectangle 9"/>
            <p:cNvSpPr/>
            <p:nvPr userDrawn="1"/>
          </p:nvSpPr>
          <p:spPr>
            <a:xfrm>
              <a:off x="0" y="6203867"/>
              <a:ext cx="12192000" cy="6541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Rectangle 11"/>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3" name="Rectangle 12"/>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Rectangle 13"/>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Right Triangle 14"/>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56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0" y="4513942"/>
            <a:ext cx="12192000" cy="234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bg1"/>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bg1"/>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0" y="6438620"/>
            <a:ext cx="12192000" cy="356580"/>
            <a:chOff x="0" y="6276441"/>
            <a:chExt cx="12192000" cy="494475"/>
          </a:xfrm>
        </p:grpSpPr>
        <p:sp>
          <p:nvSpPr>
            <p:cNvPr id="14" name="Rectangle 13"/>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Rectangle 14"/>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Rectangle 15"/>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7" name="Right Triangle 16"/>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19" name="Rectangle 18"/>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60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bg1"/>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bg1"/>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824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5065486"/>
            <a:ext cx="12192000" cy="17925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876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2650067"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Oval 11"/>
          <p:cNvSpPr/>
          <p:nvPr userDrawn="1"/>
        </p:nvSpPr>
        <p:spPr>
          <a:xfrm>
            <a:off x="552177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Oval 13"/>
          <p:cNvSpPr/>
          <p:nvPr userDrawn="1"/>
        </p:nvSpPr>
        <p:spPr>
          <a:xfrm>
            <a:off x="8393489"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2650068"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7" name="Text Placeholder 4"/>
          <p:cNvSpPr>
            <a:spLocks noGrp="1"/>
          </p:cNvSpPr>
          <p:nvPr>
            <p:ph type="body" sz="quarter" idx="14" hasCustomPrompt="1"/>
          </p:nvPr>
        </p:nvSpPr>
        <p:spPr>
          <a:xfrm>
            <a:off x="5521780"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8" name="Text Placeholder 4"/>
          <p:cNvSpPr>
            <a:spLocks noGrp="1"/>
          </p:cNvSpPr>
          <p:nvPr>
            <p:ph type="body" sz="quarter" idx="15" hasCustomPrompt="1"/>
          </p:nvPr>
        </p:nvSpPr>
        <p:spPr>
          <a:xfrm>
            <a:off x="8393491"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2069495"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1" name="Text Placeholder 4"/>
          <p:cNvSpPr>
            <a:spLocks noGrp="1"/>
          </p:cNvSpPr>
          <p:nvPr>
            <p:ph type="body" sz="quarter" idx="18" hasCustomPrompt="1"/>
          </p:nvPr>
        </p:nvSpPr>
        <p:spPr>
          <a:xfrm>
            <a:off x="494120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2" name="Text Placeholder 4"/>
          <p:cNvSpPr>
            <a:spLocks noGrp="1"/>
          </p:cNvSpPr>
          <p:nvPr>
            <p:ph type="body" sz="quarter" idx="19" hasCustomPrompt="1"/>
          </p:nvPr>
        </p:nvSpPr>
        <p:spPr>
          <a:xfrm>
            <a:off x="7812917"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2069495"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5" name="Text Placeholder 4"/>
          <p:cNvSpPr>
            <a:spLocks noGrp="1"/>
          </p:cNvSpPr>
          <p:nvPr>
            <p:ph type="body" sz="quarter" idx="22" hasCustomPrompt="1"/>
          </p:nvPr>
        </p:nvSpPr>
        <p:spPr>
          <a:xfrm>
            <a:off x="4941206"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6" name="Text Placeholder 4"/>
          <p:cNvSpPr>
            <a:spLocks noGrp="1"/>
          </p:cNvSpPr>
          <p:nvPr>
            <p:ph type="body" sz="quarter" idx="23" hasCustomPrompt="1"/>
          </p:nvPr>
        </p:nvSpPr>
        <p:spPr>
          <a:xfrm>
            <a:off x="780475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8"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sp>
        <p:nvSpPr>
          <p:cNvPr id="29" name="Rectangle 28"/>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73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1128186"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Oval 11"/>
          <p:cNvSpPr/>
          <p:nvPr userDrawn="1"/>
        </p:nvSpPr>
        <p:spPr>
          <a:xfrm>
            <a:off x="3999897"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Oval 13"/>
          <p:cNvSpPr/>
          <p:nvPr userDrawn="1"/>
        </p:nvSpPr>
        <p:spPr>
          <a:xfrm>
            <a:off x="687160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Oval 14"/>
          <p:cNvSpPr/>
          <p:nvPr userDrawn="1"/>
        </p:nvSpPr>
        <p:spPr>
          <a:xfrm>
            <a:off x="9743319"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1128187"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7" name="Text Placeholder 4"/>
          <p:cNvSpPr>
            <a:spLocks noGrp="1"/>
          </p:cNvSpPr>
          <p:nvPr>
            <p:ph type="body" sz="quarter" idx="14" hasCustomPrompt="1"/>
          </p:nvPr>
        </p:nvSpPr>
        <p:spPr>
          <a:xfrm>
            <a:off x="3999899"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8" name="Text Placeholder 4"/>
          <p:cNvSpPr>
            <a:spLocks noGrp="1"/>
          </p:cNvSpPr>
          <p:nvPr>
            <p:ph type="body" sz="quarter" idx="15" hasCustomPrompt="1"/>
          </p:nvPr>
        </p:nvSpPr>
        <p:spPr>
          <a:xfrm>
            <a:off x="6871610"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9" name="Text Placeholder 4"/>
          <p:cNvSpPr>
            <a:spLocks noGrp="1"/>
          </p:cNvSpPr>
          <p:nvPr>
            <p:ph type="body" sz="quarter" idx="16" hasCustomPrompt="1"/>
          </p:nvPr>
        </p:nvSpPr>
        <p:spPr>
          <a:xfrm>
            <a:off x="9724571"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547614"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1" name="Text Placeholder 4"/>
          <p:cNvSpPr>
            <a:spLocks noGrp="1"/>
          </p:cNvSpPr>
          <p:nvPr>
            <p:ph type="body" sz="quarter" idx="18" hasCustomPrompt="1"/>
          </p:nvPr>
        </p:nvSpPr>
        <p:spPr>
          <a:xfrm>
            <a:off x="3419325"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2" name="Text Placeholder 4"/>
          <p:cNvSpPr>
            <a:spLocks noGrp="1"/>
          </p:cNvSpPr>
          <p:nvPr>
            <p:ph type="body" sz="quarter" idx="19" hasCustomPrompt="1"/>
          </p:nvPr>
        </p:nvSpPr>
        <p:spPr>
          <a:xfrm>
            <a:off x="629103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3" name="Text Placeholder 4"/>
          <p:cNvSpPr>
            <a:spLocks noGrp="1"/>
          </p:cNvSpPr>
          <p:nvPr>
            <p:ph type="body" sz="quarter" idx="20" hasCustomPrompt="1"/>
          </p:nvPr>
        </p:nvSpPr>
        <p:spPr>
          <a:xfrm>
            <a:off x="9162747"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547614"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5" name="Text Placeholder 4"/>
          <p:cNvSpPr>
            <a:spLocks noGrp="1"/>
          </p:cNvSpPr>
          <p:nvPr>
            <p:ph type="body" sz="quarter" idx="22" hasCustomPrompt="1"/>
          </p:nvPr>
        </p:nvSpPr>
        <p:spPr>
          <a:xfrm>
            <a:off x="3419325"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6" name="Text Placeholder 4"/>
          <p:cNvSpPr>
            <a:spLocks noGrp="1"/>
          </p:cNvSpPr>
          <p:nvPr>
            <p:ph type="body" sz="quarter" idx="23" hasCustomPrompt="1"/>
          </p:nvPr>
        </p:nvSpPr>
        <p:spPr>
          <a:xfrm>
            <a:off x="6282869"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7" name="Text Placeholder 4"/>
          <p:cNvSpPr>
            <a:spLocks noGrp="1"/>
          </p:cNvSpPr>
          <p:nvPr>
            <p:ph type="body" sz="quarter" idx="24" hasCustomPrompt="1"/>
          </p:nvPr>
        </p:nvSpPr>
        <p:spPr>
          <a:xfrm>
            <a:off x="9162747"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9"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sp>
        <p:nvSpPr>
          <p:cNvPr id="30" name="Rectangle 29"/>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730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11"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808872"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808873"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228300"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22830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dirty="0"/>
              <a:t>标题数字等都可以通过点击和重新输入进行更改，顶部“开始”面板中可以对字体、字号、颜色、行距等进行修改。</a:t>
            </a:r>
          </a:p>
        </p:txBody>
      </p:sp>
      <p:sp>
        <p:nvSpPr>
          <p:cNvPr id="29" name="Oval 28"/>
          <p:cNvSpPr/>
          <p:nvPr userDrawn="1"/>
        </p:nvSpPr>
        <p:spPr>
          <a:xfrm>
            <a:off x="3159885"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0" name="Text Placeholder 4"/>
          <p:cNvSpPr>
            <a:spLocks noGrp="1"/>
          </p:cNvSpPr>
          <p:nvPr>
            <p:ph type="body" sz="quarter" idx="22" hasCustomPrompt="1"/>
          </p:nvPr>
        </p:nvSpPr>
        <p:spPr>
          <a:xfrm>
            <a:off x="3159886"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1" name="Text Placeholder 4"/>
          <p:cNvSpPr>
            <a:spLocks noGrp="1"/>
          </p:cNvSpPr>
          <p:nvPr>
            <p:ph type="body" sz="quarter" idx="23" hasCustomPrompt="1"/>
          </p:nvPr>
        </p:nvSpPr>
        <p:spPr>
          <a:xfrm>
            <a:off x="2579313"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32" name="Text Placeholder 4"/>
          <p:cNvSpPr>
            <a:spLocks noGrp="1"/>
          </p:cNvSpPr>
          <p:nvPr>
            <p:ph type="body" sz="quarter" idx="24" hasCustomPrompt="1"/>
          </p:nvPr>
        </p:nvSpPr>
        <p:spPr>
          <a:xfrm>
            <a:off x="2579313"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33" name="Oval 32"/>
          <p:cNvSpPr/>
          <p:nvPr userDrawn="1"/>
        </p:nvSpPr>
        <p:spPr>
          <a:xfrm>
            <a:off x="551089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4" name="Text Placeholder 4"/>
          <p:cNvSpPr>
            <a:spLocks noGrp="1"/>
          </p:cNvSpPr>
          <p:nvPr>
            <p:ph type="body" sz="quarter" idx="25" hasCustomPrompt="1"/>
          </p:nvPr>
        </p:nvSpPr>
        <p:spPr>
          <a:xfrm>
            <a:off x="5510899"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5" name="Text Placeholder 4"/>
          <p:cNvSpPr>
            <a:spLocks noGrp="1"/>
          </p:cNvSpPr>
          <p:nvPr>
            <p:ph type="body" sz="quarter" idx="26" hasCustomPrompt="1"/>
          </p:nvPr>
        </p:nvSpPr>
        <p:spPr>
          <a:xfrm>
            <a:off x="493032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36" name="Text Placeholder 4"/>
          <p:cNvSpPr>
            <a:spLocks noGrp="1"/>
          </p:cNvSpPr>
          <p:nvPr>
            <p:ph type="body" sz="quarter" idx="27" hasCustomPrompt="1"/>
          </p:nvPr>
        </p:nvSpPr>
        <p:spPr>
          <a:xfrm>
            <a:off x="4930326"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37" name="Oval 36"/>
          <p:cNvSpPr/>
          <p:nvPr userDrawn="1"/>
        </p:nvSpPr>
        <p:spPr>
          <a:xfrm>
            <a:off x="7868262"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8" name="Text Placeholder 4"/>
          <p:cNvSpPr>
            <a:spLocks noGrp="1"/>
          </p:cNvSpPr>
          <p:nvPr>
            <p:ph type="body" sz="quarter" idx="28" hasCustomPrompt="1"/>
          </p:nvPr>
        </p:nvSpPr>
        <p:spPr>
          <a:xfrm>
            <a:off x="7868263"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9" name="Text Placeholder 4"/>
          <p:cNvSpPr>
            <a:spLocks noGrp="1"/>
          </p:cNvSpPr>
          <p:nvPr>
            <p:ph type="body" sz="quarter" idx="29" hasCustomPrompt="1"/>
          </p:nvPr>
        </p:nvSpPr>
        <p:spPr>
          <a:xfrm>
            <a:off x="7287690"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40" name="Text Placeholder 4"/>
          <p:cNvSpPr>
            <a:spLocks noGrp="1"/>
          </p:cNvSpPr>
          <p:nvPr>
            <p:ph type="body" sz="quarter" idx="30" hasCustomPrompt="1"/>
          </p:nvPr>
        </p:nvSpPr>
        <p:spPr>
          <a:xfrm>
            <a:off x="728769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41" name="Oval 40"/>
          <p:cNvSpPr/>
          <p:nvPr userDrawn="1"/>
        </p:nvSpPr>
        <p:spPr>
          <a:xfrm>
            <a:off x="10225626"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2" name="Text Placeholder 4"/>
          <p:cNvSpPr>
            <a:spLocks noGrp="1"/>
          </p:cNvSpPr>
          <p:nvPr>
            <p:ph type="body" sz="quarter" idx="31" hasCustomPrompt="1"/>
          </p:nvPr>
        </p:nvSpPr>
        <p:spPr>
          <a:xfrm>
            <a:off x="10225627"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43" name="Text Placeholder 4"/>
          <p:cNvSpPr>
            <a:spLocks noGrp="1"/>
          </p:cNvSpPr>
          <p:nvPr>
            <p:ph type="body" sz="quarter" idx="32" hasCustomPrompt="1"/>
          </p:nvPr>
        </p:nvSpPr>
        <p:spPr>
          <a:xfrm>
            <a:off x="9645054"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44" name="Text Placeholder 4"/>
          <p:cNvSpPr>
            <a:spLocks noGrp="1"/>
          </p:cNvSpPr>
          <p:nvPr>
            <p:ph type="body" sz="quarter" idx="33" hasCustomPrompt="1"/>
          </p:nvPr>
        </p:nvSpPr>
        <p:spPr>
          <a:xfrm>
            <a:off x="9645054"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45" name="Rectangle 44"/>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851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5" name="Group 4"/>
          <p:cNvGrpSpPr/>
          <p:nvPr userDrawn="1"/>
        </p:nvGrpSpPr>
        <p:grpSpPr>
          <a:xfrm>
            <a:off x="1640113" y="3727827"/>
            <a:ext cx="3175568" cy="58057"/>
            <a:chOff x="522514" y="3399971"/>
            <a:chExt cx="2236510" cy="58057"/>
          </a:xfrm>
        </p:grpSpPr>
        <p:sp>
          <p:nvSpPr>
            <p:cNvPr id="2" name="Rectangle 1"/>
            <p:cNvSpPr/>
            <p:nvPr userDrawn="1"/>
          </p:nvSpPr>
          <p:spPr>
            <a:xfrm>
              <a:off x="522514" y="3399971"/>
              <a:ext cx="1063399"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000" dirty="0">
                <a:latin typeface="微软雅黑" panose="020B0503020204020204" pitchFamily="34" charset="-122"/>
                <a:ea typeface="微软雅黑" panose="020B0503020204020204" pitchFamily="34" charset="-122"/>
              </a:endParaRPr>
            </a:p>
          </p:txBody>
        </p:sp>
        <p:sp>
          <p:nvSpPr>
            <p:cNvPr id="3" name="Rectangle 2"/>
            <p:cNvSpPr/>
            <p:nvPr userDrawn="1"/>
          </p:nvSpPr>
          <p:spPr>
            <a:xfrm>
              <a:off x="1585913" y="3399971"/>
              <a:ext cx="1173111" cy="58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000" dirty="0">
                <a:latin typeface="微软雅黑" panose="020B0503020204020204" pitchFamily="34" charset="-122"/>
                <a:ea typeface="微软雅黑" panose="020B0503020204020204" pitchFamily="34" charset="-122"/>
              </a:endParaRPr>
            </a:p>
          </p:txBody>
        </p:sp>
      </p:grpSp>
      <p:sp>
        <p:nvSpPr>
          <p:cNvPr id="8" name="Text Placeholder 4"/>
          <p:cNvSpPr>
            <a:spLocks noGrp="1"/>
          </p:cNvSpPr>
          <p:nvPr>
            <p:ph type="body" sz="quarter" idx="23" hasCustomPrompt="1"/>
          </p:nvPr>
        </p:nvSpPr>
        <p:spPr>
          <a:xfrm>
            <a:off x="1640113" y="2685582"/>
            <a:ext cx="3275387" cy="1015663"/>
          </a:xfrm>
          <a:prstGeom prst="rect">
            <a:avLst/>
          </a:prstGeom>
        </p:spPr>
        <p:txBody>
          <a:bodyPr wrap="square">
            <a:spAutoFit/>
          </a:bodyPr>
          <a:lstStyle>
            <a:lvl1pPr marL="0" indent="0" algn="l">
              <a:lnSpc>
                <a:spcPct val="100000"/>
              </a:lnSpc>
              <a:spcBef>
                <a:spcPts val="0"/>
              </a:spcBef>
              <a:buNone/>
              <a:defRPr sz="6000" b="1">
                <a:solidFill>
                  <a:schemeClr val="accent2"/>
                </a:solidFill>
                <a:latin typeface="+mn-lt"/>
              </a:defRPr>
            </a:lvl1pPr>
          </a:lstStyle>
          <a:p>
            <a:pPr lvl="0"/>
            <a:r>
              <a:rPr lang="zh-CN" altLang="en-US" dirty="0"/>
              <a:t>输入标题</a:t>
            </a:r>
          </a:p>
        </p:txBody>
      </p:sp>
      <p:sp>
        <p:nvSpPr>
          <p:cNvPr id="9" name="Text Placeholder 4"/>
          <p:cNvSpPr>
            <a:spLocks noGrp="1"/>
          </p:cNvSpPr>
          <p:nvPr>
            <p:ph type="body" sz="quarter" idx="24" hasCustomPrompt="1"/>
          </p:nvPr>
        </p:nvSpPr>
        <p:spPr>
          <a:xfrm>
            <a:off x="1640113" y="3785884"/>
            <a:ext cx="3275387" cy="369332"/>
          </a:xfrm>
          <a:prstGeom prst="rect">
            <a:avLst/>
          </a:prstGeom>
        </p:spPr>
        <p:txBody>
          <a:bodyPr wrap="square">
            <a:spAutoFit/>
          </a:bodyPr>
          <a:lstStyle>
            <a:lvl1pPr marL="0" indent="0" algn="l">
              <a:lnSpc>
                <a:spcPct val="100000"/>
              </a:lnSpc>
              <a:spcBef>
                <a:spcPts val="0"/>
              </a:spcBef>
              <a:buNone/>
              <a:defRPr sz="1800" b="0">
                <a:solidFill>
                  <a:schemeClr val="accent2"/>
                </a:solidFill>
                <a:latin typeface="+mn-lt"/>
              </a:defRPr>
            </a:lvl1pPr>
          </a:lstStyle>
          <a:p>
            <a:pPr lvl="0"/>
            <a:r>
              <a:rPr lang="en-US" altLang="zh-CN" dirty="0"/>
              <a:t>Part One</a:t>
            </a:r>
          </a:p>
        </p:txBody>
      </p:sp>
      <p:sp>
        <p:nvSpPr>
          <p:cNvPr id="10" name="Rectangle 9"/>
          <p:cNvSpPr/>
          <p:nvPr userDrawn="1"/>
        </p:nvSpPr>
        <p:spPr>
          <a:xfrm>
            <a:off x="957943" y="1977571"/>
            <a:ext cx="10363200" cy="2902857"/>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6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4107543"/>
            <a:ext cx="12192000"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20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2413000"/>
            <a:ext cx="12192000" cy="20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23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4950823"/>
            <a:ext cx="12192000" cy="1416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581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6" r:id="rId2"/>
    <p:sldLayoutId id="2147483683" r:id="rId3"/>
    <p:sldLayoutId id="2147483687" r:id="rId4"/>
    <p:sldLayoutId id="2147483684" r:id="rId5"/>
    <p:sldLayoutId id="2147483662" r:id="rId6"/>
    <p:sldLayoutId id="2147483692" r:id="rId7"/>
    <p:sldLayoutId id="2147483693" r:id="rId8"/>
    <p:sldLayoutId id="2147483694" r:id="rId9"/>
    <p:sldLayoutId id="2147483691" r:id="rId10"/>
    <p:sldLayoutId id="2147483688" r:id="rId11"/>
    <p:sldLayoutId id="2147483689" r:id="rId12"/>
    <p:sldLayoutId id="2147483690"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11.jp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hyperlink" Target="http://www.kancloud.cn/yjango/superorganism/265442" TargetMode="External"/><Relationship Id="rId3" Type="http://schemas.openxmlformats.org/officeDocument/2006/relationships/hyperlink" Target="http://blog.csdn.net/u010751535/article/details/50806073" TargetMode="External"/><Relationship Id="rId7" Type="http://schemas.openxmlformats.org/officeDocument/2006/relationships/hyperlink" Target="https://yjango.gitbooks.io/superorganism/content/%E4%BB%A3%E7%A0%81%E6%BC%94%E7%A4%BAlv3.html" TargetMode="External"/><Relationship Id="rId2" Type="http://schemas.openxmlformats.org/officeDocument/2006/relationships/hyperlink" Target="http://cs231n.github.io/convolutional-networks/" TargetMode="External"/><Relationship Id="rId1" Type="http://schemas.openxmlformats.org/officeDocument/2006/relationships/slideLayout" Target="../slideLayouts/slideLayout11.xml"/><Relationship Id="rId6" Type="http://schemas.openxmlformats.org/officeDocument/2006/relationships/hyperlink" Target="https://yjango.gitbooks.io/superorganism/content/dai_ma_yan_shi_2.html" TargetMode="External"/><Relationship Id="rId11" Type="http://schemas.openxmlformats.org/officeDocument/2006/relationships/hyperlink" Target="http://www.kancloud.cn/yjango/superorganism/265445" TargetMode="External"/><Relationship Id="rId5" Type="http://schemas.openxmlformats.org/officeDocument/2006/relationships/hyperlink" Target="https://yjango.gitbooks.io/superorganism/content/dai_ma_yan_shi.html" TargetMode="External"/><Relationship Id="rId10" Type="http://schemas.openxmlformats.org/officeDocument/2006/relationships/hyperlink" Target="http://www.kancloud.cn/yjango/superorganism/265444" TargetMode="External"/><Relationship Id="rId4" Type="http://schemas.openxmlformats.org/officeDocument/2006/relationships/hyperlink" Target="https://yjango.gitbooks.io/superorganism/content/tensorflowji_ben_yong_fa.html" TargetMode="External"/><Relationship Id="rId9" Type="http://schemas.openxmlformats.org/officeDocument/2006/relationships/hyperlink" Target="http://www.kancloud.cn/yjango/superorganism/265443"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8.xml"/><Relationship Id="rId4" Type="http://schemas.openxmlformats.org/officeDocument/2006/relationships/image" Target="../media/image3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47548" y="2426164"/>
            <a:ext cx="9130166" cy="1323439"/>
          </a:xfrm>
        </p:spPr>
        <p:txBody>
          <a:bodyPr/>
          <a:lstStyle/>
          <a:p>
            <a:r>
              <a:rPr lang="zh-CN" altLang="en-US" dirty="0"/>
              <a:t>深层学习入门误区</a:t>
            </a:r>
            <a:endParaRPr lang="en-US" dirty="0"/>
          </a:p>
        </p:txBody>
      </p:sp>
      <p:sp>
        <p:nvSpPr>
          <p:cNvPr id="3" name="Text Placeholder 2"/>
          <p:cNvSpPr>
            <a:spLocks noGrp="1"/>
          </p:cNvSpPr>
          <p:nvPr>
            <p:ph type="body" sz="quarter" idx="11"/>
          </p:nvPr>
        </p:nvSpPr>
        <p:spPr>
          <a:xfrm>
            <a:off x="1247548" y="3749603"/>
            <a:ext cx="9130166" cy="461665"/>
          </a:xfrm>
        </p:spPr>
        <p:txBody>
          <a:bodyPr/>
          <a:lstStyle/>
          <a:p>
            <a:pPr algn="r"/>
            <a:r>
              <a:rPr lang="zh-CN" altLang="en-US" dirty="0"/>
              <a:t>人类智能发展人工智能</a:t>
            </a:r>
            <a:endParaRPr lang="en-US" dirty="0"/>
          </a:p>
        </p:txBody>
      </p:sp>
      <p:sp>
        <p:nvSpPr>
          <p:cNvPr id="8" name="矩形 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58191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深层学习需要什么</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89" name="矩形 3"/>
          <p:cNvSpPr/>
          <p:nvPr/>
        </p:nvSpPr>
        <p:spPr>
          <a:xfrm>
            <a:off x="663142" y="2284769"/>
            <a:ext cx="4959656" cy="3422091"/>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线性代数：是有关任意维度空间下事物状态和状态变化的规则。</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概       率：是用来衡量我们对事物在跨时间后不同状态的确信度。</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90" name="矩形 4"/>
          <p:cNvSpPr/>
          <p:nvPr/>
        </p:nvSpPr>
        <p:spPr>
          <a:xfrm>
            <a:off x="663142" y="1346570"/>
            <a:ext cx="100540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数学</a:t>
            </a:r>
            <a:endParaRPr lang="en-US" altLang="zh-CN" sz="3200" b="1" kern="0" dirty="0">
              <a:solidFill>
                <a:schemeClr val="accent2"/>
              </a:solidFill>
            </a:endParaRPr>
          </a:p>
        </p:txBody>
      </p:sp>
      <p:sp>
        <p:nvSpPr>
          <p:cNvPr id="13" name="矩形 3"/>
          <p:cNvSpPr/>
          <p:nvPr/>
        </p:nvSpPr>
        <p:spPr>
          <a:xfrm>
            <a:off x="6854392" y="2284769"/>
            <a:ext cx="4959656" cy="2621872"/>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操作矩阵</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实现数学想法</a:t>
            </a: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14" name="矩形 4"/>
          <p:cNvSpPr/>
          <p:nvPr/>
        </p:nvSpPr>
        <p:spPr>
          <a:xfrm>
            <a:off x="6854392" y="1346570"/>
            <a:ext cx="100540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编程</a:t>
            </a:r>
            <a:endParaRPr lang="en-US" altLang="zh-CN" sz="3200" b="1" kern="0" dirty="0">
              <a:solidFill>
                <a:schemeClr val="accent2"/>
              </a:solidFill>
            </a:endParaRPr>
          </a:p>
        </p:txBody>
      </p:sp>
    </p:spTree>
    <p:extLst>
      <p:ext uri="{BB962C8B-B14F-4D97-AF65-F5344CB8AC3E}">
        <p14:creationId xmlns:p14="http://schemas.microsoft.com/office/powerpoint/2010/main" val="375112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深层：为何高效</a:t>
            </a:r>
          </a:p>
        </p:txBody>
      </p:sp>
    </p:spTree>
    <p:extLst>
      <p:ext uri="{BB962C8B-B14F-4D97-AF65-F5344CB8AC3E}">
        <p14:creationId xmlns:p14="http://schemas.microsoft.com/office/powerpoint/2010/main" val="98096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学习的难点</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mc:AlternateContent xmlns:mc="http://schemas.openxmlformats.org/markup-compatibility/2006" xmlns:a14="http://schemas.microsoft.com/office/drawing/2010/main">
        <mc:Choice Requires="a14">
          <p:sp>
            <p:nvSpPr>
              <p:cNvPr id="89" name="矩形 3"/>
              <p:cNvSpPr/>
              <p:nvPr/>
            </p:nvSpPr>
            <p:spPr>
              <a:xfrm>
                <a:off x="663142" y="2284769"/>
                <a:ext cx="4959656" cy="2492990"/>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任务</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𝑻</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：高考数学题</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经验</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𝑬</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：历年真题</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表现</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𝑷</m:t>
                    </m:r>
                  </m:oMath>
                </a14:m>
                <a:r>
                  <a:rPr lang="zh-CN" altLang="en-US" sz="2400" b="1" dirty="0">
                    <a:solidFill>
                      <a:srgbClr val="000000">
                        <a:lumMod val="75000"/>
                        <a:lumOff val="25000"/>
                      </a:srgbClr>
                    </a:solidFill>
                    <a:latin typeface="微软雅黑"/>
                  </a:rPr>
                  <a:t> ：高考成绩</a:t>
                </a:r>
                <a:endParaRPr lang="en-US" altLang="zh-CN" sz="2400" b="1" dirty="0">
                  <a:solidFill>
                    <a:srgbClr val="000000">
                      <a:lumMod val="75000"/>
                      <a:lumOff val="25000"/>
                    </a:srgbClr>
                  </a:solidFill>
                  <a:latin typeface="微软雅黑"/>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mc:Choice>
        <mc:Fallback xmlns="">
          <p:sp>
            <p:nvSpPr>
              <p:cNvPr id="89" name="矩形 3"/>
              <p:cNvSpPr>
                <a:spLocks noRot="1" noChangeAspect="1" noMove="1" noResize="1" noEditPoints="1" noAdjustHandles="1" noChangeArrowheads="1" noChangeShapeType="1" noTextEdit="1"/>
              </p:cNvSpPr>
              <p:nvPr/>
            </p:nvSpPr>
            <p:spPr>
              <a:xfrm>
                <a:off x="663142" y="2284769"/>
                <a:ext cx="4959656" cy="2492990"/>
              </a:xfrm>
              <a:prstGeom prst="rect">
                <a:avLst/>
              </a:prstGeom>
              <a:blipFill>
                <a:blip r:embed="rId2"/>
                <a:stretch>
                  <a:fillRect l="-1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4"/>
              <p:cNvSpPr/>
              <p:nvPr/>
            </p:nvSpPr>
            <p:spPr>
              <a:xfrm>
                <a:off x="821638" y="1346570"/>
                <a:ext cx="4519186"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学习：寻找关联</a:t>
                </a:r>
                <a14:m>
                  <m:oMath xmlns:m="http://schemas.openxmlformats.org/officeDocument/2006/math">
                    <m:r>
                      <a:rPr lang="en-US" altLang="zh-CN" sz="3200" b="1" i="1" kern="0" dirty="0" smtClean="0">
                        <a:solidFill>
                          <a:schemeClr val="accent2"/>
                        </a:solidFill>
                        <a:latin typeface="Cambria Math" panose="02040503050406030204" pitchFamily="18" charset="0"/>
                      </a:rPr>
                      <m:t>𝒇</m:t>
                    </m:r>
                  </m:oMath>
                </a14:m>
                <a:r>
                  <a:rPr lang="zh-CN" altLang="en-US" sz="3200" b="1" kern="0" dirty="0">
                    <a:solidFill>
                      <a:schemeClr val="accent2"/>
                    </a:solidFill>
                  </a:rPr>
                  <a:t>的过程</a:t>
                </a:r>
                <a:endParaRPr lang="en-US" altLang="zh-CN" sz="3200" b="1" kern="0" dirty="0">
                  <a:solidFill>
                    <a:schemeClr val="accent2"/>
                  </a:solidFill>
                </a:endParaRPr>
              </a:p>
            </p:txBody>
          </p:sp>
        </mc:Choice>
        <mc:Fallback xmlns="">
          <p:sp>
            <p:nvSpPr>
              <p:cNvPr id="90" name="矩形 4"/>
              <p:cNvSpPr>
                <a:spLocks noRot="1" noChangeAspect="1" noMove="1" noResize="1" noEditPoints="1" noAdjustHandles="1" noChangeArrowheads="1" noChangeShapeType="1" noTextEdit="1"/>
              </p:cNvSpPr>
              <p:nvPr/>
            </p:nvSpPr>
            <p:spPr>
              <a:xfrm>
                <a:off x="821638" y="1346570"/>
                <a:ext cx="4519186" cy="732508"/>
              </a:xfrm>
              <a:prstGeom prst="rect">
                <a:avLst/>
              </a:prstGeom>
              <a:blipFill>
                <a:blip r:embed="rId3"/>
                <a:stretch>
                  <a:fillRect l="-3509" r="-2969" b="-18333"/>
                </a:stretch>
              </a:blipFill>
            </p:spPr>
            <p:txBody>
              <a:bodyPr/>
              <a:lstStyle/>
              <a:p>
                <a:r>
                  <a:rPr lang="zh-CN" altLang="en-US">
                    <a:noFill/>
                  </a:rPr>
                  <a:t> </a:t>
                </a:r>
              </a:p>
            </p:txBody>
          </p:sp>
        </mc:Fallback>
      </mc:AlternateContent>
      <p:sp>
        <p:nvSpPr>
          <p:cNvPr id="8" name="矩形 7"/>
          <p:cNvSpPr/>
          <p:nvPr/>
        </p:nvSpPr>
        <p:spPr>
          <a:xfrm>
            <a:off x="5944058" y="2657986"/>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4612645" y="26579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612645" y="2657986"/>
                <a:ext cx="862021" cy="3323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809147" y="26581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809147" y="2658161"/>
                <a:ext cx="862021" cy="3338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998490" y="26581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98490" y="2658161"/>
                <a:ext cx="862021" cy="333809"/>
              </a:xfrm>
              <a:prstGeom prst="rect">
                <a:avLst/>
              </a:prstGeom>
              <a:blipFill>
                <a:blip r:embed="rId6"/>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5474666" y="2824186"/>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6671168" y="2825066"/>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7"/>
          <a:stretch>
            <a:fillRect/>
          </a:stretch>
        </p:blipFill>
        <p:spPr>
          <a:xfrm>
            <a:off x="8375904" y="2658161"/>
            <a:ext cx="3666463" cy="3338009"/>
          </a:xfrm>
          <a:prstGeom prst="rect">
            <a:avLst/>
          </a:prstGeom>
        </p:spPr>
      </p:pic>
      <p:sp>
        <p:nvSpPr>
          <p:cNvPr id="5" name="文本框 4"/>
          <p:cNvSpPr txBox="1"/>
          <p:nvPr/>
        </p:nvSpPr>
        <p:spPr>
          <a:xfrm>
            <a:off x="4643545" y="3249560"/>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问题描述</a:t>
            </a:r>
          </a:p>
        </p:txBody>
      </p:sp>
      <p:sp>
        <p:nvSpPr>
          <p:cNvPr id="17" name="文本框 16"/>
          <p:cNvSpPr txBox="1"/>
          <p:nvPr/>
        </p:nvSpPr>
        <p:spPr>
          <a:xfrm>
            <a:off x="7029390" y="3249560"/>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对应答案</a:t>
            </a:r>
          </a:p>
        </p:txBody>
      </p:sp>
      <p:sp>
        <p:nvSpPr>
          <p:cNvPr id="18" name="文本框 17"/>
          <p:cNvSpPr txBox="1"/>
          <p:nvPr/>
        </p:nvSpPr>
        <p:spPr>
          <a:xfrm>
            <a:off x="5830460" y="3249559"/>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解题方法</a:t>
            </a:r>
          </a:p>
        </p:txBody>
      </p:sp>
      <p:sp>
        <p:nvSpPr>
          <p:cNvPr id="20" name="矩形 4"/>
          <p:cNvSpPr/>
          <p:nvPr/>
        </p:nvSpPr>
        <p:spPr>
          <a:xfrm>
            <a:off x="821638" y="4863962"/>
            <a:ext cx="7160935"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难点：需要在</a:t>
            </a:r>
            <a:r>
              <a:rPr lang="zh-CN" altLang="en-US" sz="3200" b="1" kern="0" dirty="0">
                <a:solidFill>
                  <a:srgbClr val="FF0000"/>
                </a:solidFill>
              </a:rPr>
              <a:t>未见过</a:t>
            </a:r>
            <a:r>
              <a:rPr lang="zh-CN" altLang="en-US" sz="3200" b="1" kern="0" dirty="0">
                <a:solidFill>
                  <a:schemeClr val="accent2"/>
                </a:solidFill>
              </a:rPr>
              <a:t>的任务上表现良好</a:t>
            </a:r>
            <a:endParaRPr lang="en-US" altLang="zh-CN" sz="3200" b="1" kern="0" dirty="0">
              <a:solidFill>
                <a:schemeClr val="accent2"/>
              </a:solidFill>
            </a:endParaRPr>
          </a:p>
        </p:txBody>
      </p:sp>
    </p:spTree>
    <p:extLst>
      <p:ext uri="{BB962C8B-B14F-4D97-AF65-F5344CB8AC3E}">
        <p14:creationId xmlns:p14="http://schemas.microsoft.com/office/powerpoint/2010/main" val="64919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极端情况</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6750566"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记忆：记住</a:t>
            </a:r>
            <a:r>
              <a:rPr lang="zh-CN" altLang="en-US" sz="3200" b="1" kern="0" dirty="0">
                <a:solidFill>
                  <a:srgbClr val="FF0000"/>
                </a:solidFill>
              </a:rPr>
              <a:t>所有的</a:t>
            </a:r>
            <a:r>
              <a:rPr lang="zh-CN" altLang="en-US" sz="3200" b="1" kern="0" dirty="0">
                <a:solidFill>
                  <a:schemeClr val="accent2"/>
                </a:solidFill>
              </a:rPr>
              <a:t>高考题和对应答案</a:t>
            </a:r>
            <a:endParaRPr lang="en-US" altLang="zh-CN" sz="3200" b="1" kern="0" dirty="0">
              <a:solidFill>
                <a:schemeClr val="accent2"/>
              </a:solidFill>
            </a:endParaRPr>
          </a:p>
        </p:txBody>
      </p:sp>
      <p:sp>
        <p:nvSpPr>
          <p:cNvPr id="8" name="矩形 7"/>
          <p:cNvSpPr/>
          <p:nvPr/>
        </p:nvSpPr>
        <p:spPr>
          <a:xfrm>
            <a:off x="2287962" y="2130786"/>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956549" y="21307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56549" y="2130786"/>
                <a:ext cx="862021" cy="33239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153051"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153051" y="2130961"/>
                <a:ext cx="862021" cy="33380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342394"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342394" y="2130961"/>
                <a:ext cx="862021" cy="333809"/>
              </a:xfrm>
              <a:prstGeom prst="rect">
                <a:avLst/>
              </a:prstGeom>
              <a:blipFill>
                <a:blip r:embed="rId4"/>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1818570" y="2296986"/>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3015072" y="2297866"/>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208512" y="2609908"/>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00</a:t>
            </a:r>
            <a:endParaRPr lang="zh-CN" altLang="en-US" sz="1050" dirty="0">
              <a:latin typeface="微软雅黑" panose="020B0503020204020204" pitchFamily="34" charset="-122"/>
              <a:ea typeface="微软雅黑" panose="020B0503020204020204" pitchFamily="34" charset="-122"/>
            </a:endParaRPr>
          </a:p>
        </p:txBody>
      </p:sp>
      <p:sp>
        <p:nvSpPr>
          <p:cNvPr id="19" name="椭圆 18"/>
          <p:cNvSpPr/>
          <p:nvPr/>
        </p:nvSpPr>
        <p:spPr>
          <a:xfrm>
            <a:off x="1208512" y="3145190"/>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01</a:t>
            </a:r>
            <a:endParaRPr lang="zh-CN" altLang="en-US" sz="1050" dirty="0">
              <a:latin typeface="微软雅黑" panose="020B0503020204020204" pitchFamily="34" charset="-122"/>
              <a:ea typeface="微软雅黑" panose="020B0503020204020204" pitchFamily="34" charset="-122"/>
            </a:endParaRPr>
          </a:p>
        </p:txBody>
      </p:sp>
      <p:sp>
        <p:nvSpPr>
          <p:cNvPr id="21" name="椭圆 20"/>
          <p:cNvSpPr/>
          <p:nvPr/>
        </p:nvSpPr>
        <p:spPr>
          <a:xfrm>
            <a:off x="1208512" y="3680472"/>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10</a:t>
            </a:r>
            <a:endParaRPr lang="zh-CN" altLang="en-US" sz="1050" dirty="0">
              <a:latin typeface="微软雅黑" panose="020B0503020204020204" pitchFamily="34" charset="-122"/>
              <a:ea typeface="微软雅黑" panose="020B0503020204020204" pitchFamily="34" charset="-122"/>
            </a:endParaRPr>
          </a:p>
        </p:txBody>
      </p:sp>
      <p:sp>
        <p:nvSpPr>
          <p:cNvPr id="22" name="椭圆 21"/>
          <p:cNvSpPr/>
          <p:nvPr/>
        </p:nvSpPr>
        <p:spPr>
          <a:xfrm>
            <a:off x="1208512" y="4215754"/>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11</a:t>
            </a:r>
            <a:endParaRPr lang="zh-CN" altLang="en-US" sz="1050" dirty="0">
              <a:latin typeface="微软雅黑" panose="020B0503020204020204" pitchFamily="34" charset="-122"/>
              <a:ea typeface="微软雅黑" panose="020B0503020204020204" pitchFamily="34" charset="-122"/>
            </a:endParaRPr>
          </a:p>
        </p:txBody>
      </p:sp>
      <p:sp>
        <p:nvSpPr>
          <p:cNvPr id="23" name="椭圆 22"/>
          <p:cNvSpPr/>
          <p:nvPr/>
        </p:nvSpPr>
        <p:spPr>
          <a:xfrm>
            <a:off x="3551320" y="3145211"/>
            <a:ext cx="390144" cy="39014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3551320" y="3680493"/>
            <a:ext cx="390144" cy="3901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p:txBody>
      </p:sp>
      <p:cxnSp>
        <p:nvCxnSpPr>
          <p:cNvPr id="7" name="直接箭头连接符 6"/>
          <p:cNvCxnSpPr>
            <a:cxnSpLocks/>
            <a:stCxn id="3" idx="6"/>
            <a:endCxn id="23" idx="2"/>
          </p:cNvCxnSpPr>
          <p:nvPr/>
        </p:nvCxnSpPr>
        <p:spPr>
          <a:xfrm>
            <a:off x="1598656" y="2804980"/>
            <a:ext cx="1952664" cy="53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9" idx="6"/>
            <a:endCxn id="23" idx="2"/>
          </p:cNvCxnSpPr>
          <p:nvPr/>
        </p:nvCxnSpPr>
        <p:spPr>
          <a:xfrm>
            <a:off x="1598656" y="3340262"/>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6"/>
            <a:endCxn id="23" idx="2"/>
          </p:cNvCxnSpPr>
          <p:nvPr/>
        </p:nvCxnSpPr>
        <p:spPr>
          <a:xfrm flipV="1">
            <a:off x="1598656" y="3340283"/>
            <a:ext cx="1952664" cy="1070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4" idx="2"/>
          </p:cNvCxnSpPr>
          <p:nvPr/>
        </p:nvCxnSpPr>
        <p:spPr>
          <a:xfrm>
            <a:off x="1598656" y="3875544"/>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图片 74"/>
          <p:cNvPicPr>
            <a:picLocks noChangeAspect="1"/>
          </p:cNvPicPr>
          <p:nvPr/>
        </p:nvPicPr>
        <p:blipFill>
          <a:blip r:embed="rId5"/>
          <a:stretch>
            <a:fillRect/>
          </a:stretch>
        </p:blipFill>
        <p:spPr>
          <a:xfrm>
            <a:off x="8928513" y="1964340"/>
            <a:ext cx="3123494" cy="2055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6" name="图片 75"/>
          <p:cNvPicPr>
            <a:picLocks noChangeAspect="1"/>
          </p:cNvPicPr>
          <p:nvPr/>
        </p:nvPicPr>
        <p:blipFill>
          <a:blip r:embed="rId6"/>
          <a:stretch>
            <a:fillRect/>
          </a:stretch>
        </p:blipFill>
        <p:spPr>
          <a:xfrm>
            <a:off x="8894129" y="4196525"/>
            <a:ext cx="3157878" cy="2092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 name="图片 76"/>
          <p:cNvPicPr>
            <a:picLocks noChangeAspect="1"/>
          </p:cNvPicPr>
          <p:nvPr/>
        </p:nvPicPr>
        <p:blipFill>
          <a:blip r:embed="rId7"/>
          <a:stretch>
            <a:fillRect/>
          </a:stretch>
        </p:blipFill>
        <p:spPr>
          <a:xfrm>
            <a:off x="5680647" y="1993789"/>
            <a:ext cx="3057826" cy="2025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48" name="矩形 4"/>
              <p:cNvSpPr/>
              <p:nvPr/>
            </p:nvSpPr>
            <p:spPr>
              <a:xfrm>
                <a:off x="821638" y="4751015"/>
                <a:ext cx="4945585" cy="1292662"/>
              </a:xfrm>
              <a:prstGeom prst="rect">
                <a:avLst/>
              </a:prstGeom>
            </p:spPr>
            <p:txBody>
              <a:bodyPr wrap="none">
                <a:spAutoFit/>
              </a:bodyPr>
              <a:lstStyle/>
              <a:p>
                <a:pPr defTabSz="1219170">
                  <a:lnSpc>
                    <a:spcPct val="130000"/>
                  </a:lnSpc>
                  <a:defRPr/>
                </a:pPr>
                <a:r>
                  <a:rPr lang="zh-CN" altLang="en-US" sz="2000" b="1" kern="0" dirty="0">
                    <a:solidFill>
                      <a:schemeClr val="accent2"/>
                    </a:solidFill>
                  </a:rPr>
                  <a:t>学习就需要从有限的例子中寻找到合理的</a:t>
                </a:r>
                <a14:m>
                  <m:oMath xmlns:m="http://schemas.openxmlformats.org/officeDocument/2006/math">
                    <m:r>
                      <a:rPr lang="en-US" altLang="zh-CN" sz="2000" b="1" i="1" kern="0" dirty="0" smtClean="0">
                        <a:solidFill>
                          <a:schemeClr val="accent2"/>
                        </a:solidFill>
                        <a:latin typeface="Cambria Math" panose="02040503050406030204" pitchFamily="18" charset="0"/>
                      </a:rPr>
                      <m:t>𝒇</m:t>
                    </m:r>
                  </m:oMath>
                </a14:m>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方法一：训练更多的数据：题海战术</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方法二：加入先验知识：调整假设空间</a:t>
                </a:r>
                <a:endParaRPr lang="en-US" altLang="zh-CN" sz="2000" b="1" kern="0" dirty="0">
                  <a:solidFill>
                    <a:schemeClr val="accent2"/>
                  </a:solidFill>
                </a:endParaRPr>
              </a:p>
            </p:txBody>
          </p:sp>
        </mc:Choice>
        <mc:Fallback xmlns="">
          <p:sp>
            <p:nvSpPr>
              <p:cNvPr id="48" name="矩形 4"/>
              <p:cNvSpPr>
                <a:spLocks noRot="1" noChangeAspect="1" noMove="1" noResize="1" noEditPoints="1" noAdjustHandles="1" noChangeArrowheads="1" noChangeShapeType="1" noTextEdit="1"/>
              </p:cNvSpPr>
              <p:nvPr/>
            </p:nvSpPr>
            <p:spPr>
              <a:xfrm>
                <a:off x="821638" y="4751015"/>
                <a:ext cx="4945585" cy="1292662"/>
              </a:xfrm>
              <a:prstGeom prst="rect">
                <a:avLst/>
              </a:prstGeom>
              <a:blipFill>
                <a:blip r:embed="rId8"/>
                <a:stretch>
                  <a:fillRect l="-1356" b="-4717"/>
                </a:stretch>
              </a:blipFill>
            </p:spPr>
            <p:txBody>
              <a:bodyPr/>
              <a:lstStyle/>
              <a:p>
                <a:r>
                  <a:rPr lang="zh-CN" altLang="en-US">
                    <a:noFill/>
                  </a:rPr>
                  <a:t> </a:t>
                </a:r>
              </a:p>
            </p:txBody>
          </p:sp>
        </mc:Fallback>
      </mc:AlternateContent>
      <p:sp>
        <p:nvSpPr>
          <p:cNvPr id="78" name="矩形 77"/>
          <p:cNvSpPr/>
          <p:nvPr/>
        </p:nvSpPr>
        <p:spPr>
          <a:xfrm>
            <a:off x="6631971" y="5008874"/>
            <a:ext cx="2262158" cy="776944"/>
          </a:xfrm>
          <a:prstGeom prst="rect">
            <a:avLst/>
          </a:prstGeom>
        </p:spPr>
        <p:txBody>
          <a:bodyPr wrap="none">
            <a:spAutoFit/>
          </a:bodyPr>
          <a:lstStyle/>
          <a:p>
            <a:pPr defTabSz="1219170">
              <a:lnSpc>
                <a:spcPct val="130000"/>
              </a:lnSpc>
              <a:defRPr/>
            </a:pPr>
            <a:r>
              <a:rPr lang="zh-CN" altLang="en-US" b="1" kern="0" dirty="0">
                <a:solidFill>
                  <a:schemeClr val="accent2"/>
                </a:solidFill>
              </a:rPr>
              <a:t>实际：无法被穷尽，</a:t>
            </a:r>
            <a:endParaRPr lang="en-US" altLang="zh-CN" b="1" kern="0" dirty="0">
              <a:solidFill>
                <a:schemeClr val="accent2"/>
              </a:solidFill>
            </a:endParaRPr>
          </a:p>
          <a:p>
            <a:pPr defTabSz="1219170">
              <a:lnSpc>
                <a:spcPct val="130000"/>
              </a:lnSpc>
              <a:defRPr/>
            </a:pPr>
            <a:r>
              <a:rPr lang="zh-CN" altLang="en-US" b="1" kern="0" dirty="0">
                <a:solidFill>
                  <a:schemeClr val="accent2"/>
                </a:solidFill>
              </a:rPr>
              <a:t>各式各样的变体。</a:t>
            </a:r>
            <a:endParaRPr lang="en-US" altLang="zh-CN" b="1" kern="0" dirty="0">
              <a:solidFill>
                <a:schemeClr val="accent2"/>
              </a:solidFill>
            </a:endParaRPr>
          </a:p>
        </p:txBody>
      </p:sp>
    </p:spTree>
    <p:extLst>
      <p:ext uri="{BB962C8B-B14F-4D97-AF65-F5344CB8AC3E}">
        <p14:creationId xmlns:p14="http://schemas.microsoft.com/office/powerpoint/2010/main" val="38357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1"/>
              </p:nvPr>
            </p:nvSpPr>
            <p:spPr/>
            <p:txBody>
              <a:bodyPr/>
              <a:lstStyle/>
              <a:p>
                <a:r>
                  <a:rPr lang="zh-CN" altLang="en-US" dirty="0"/>
                  <a:t>关于</a:t>
                </a:r>
                <a14:m>
                  <m:oMath xmlns:m="http://schemas.openxmlformats.org/officeDocument/2006/math">
                    <m:r>
                      <a:rPr lang="en-US" altLang="zh-CN" i="1" dirty="0" smtClean="0">
                        <a:latin typeface="Cambria Math" panose="02040503050406030204" pitchFamily="18" charset="0"/>
                      </a:rPr>
                      <m:t>𝑓</m:t>
                    </m:r>
                  </m:oMath>
                </a14:m>
                <a:r>
                  <a:rPr lang="zh-CN" altLang="en-US" dirty="0"/>
                  <a:t>的寻找</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1"/>
              </p:nvPr>
            </p:nvSpPr>
            <p:spPr>
              <a:blipFill>
                <a:blip r:embed="rId2"/>
                <a:stretch>
                  <a:fillRect t="-13542" b="-33333"/>
                </a:stretch>
              </a:blipFill>
            </p:spPr>
            <p:txBody>
              <a:bodyPr/>
              <a:lstStyle/>
              <a:p>
                <a:r>
                  <a:rPr lang="zh-CN" altLang="en-US">
                    <a:noFill/>
                  </a:rPr>
                  <a:t> </a:t>
                </a:r>
              </a:p>
            </p:txBody>
          </p:sp>
        </mc:Fallback>
      </mc:AlternateContent>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608692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能够拟合训练集的关联</a:t>
            </a:r>
            <a:r>
              <a:rPr lang="en-US" altLang="zh-CN" sz="3200" b="1" kern="0" dirty="0">
                <a:solidFill>
                  <a:schemeClr val="accent2"/>
                </a:solidFill>
              </a:rPr>
              <a:t>f</a:t>
            </a:r>
            <a:r>
              <a:rPr lang="zh-CN" altLang="en-US" sz="3200" b="1" kern="0" dirty="0">
                <a:solidFill>
                  <a:schemeClr val="accent2"/>
                </a:solidFill>
              </a:rPr>
              <a:t>并非唯一</a:t>
            </a:r>
            <a:endParaRPr lang="en-US" altLang="zh-CN" sz="3200" b="1" kern="0" dirty="0">
              <a:solidFill>
                <a:schemeClr val="accent2"/>
              </a:solidFill>
            </a:endParaRPr>
          </a:p>
        </p:txBody>
      </p:sp>
      <p:pic>
        <p:nvPicPr>
          <p:cNvPr id="5" name="图片 4"/>
          <p:cNvPicPr>
            <a:picLocks noChangeAspect="1"/>
          </p:cNvPicPr>
          <p:nvPr/>
        </p:nvPicPr>
        <p:blipFill>
          <a:blip r:embed="rId3"/>
          <a:stretch>
            <a:fillRect/>
          </a:stretch>
        </p:blipFill>
        <p:spPr>
          <a:xfrm>
            <a:off x="821638" y="2130961"/>
            <a:ext cx="3000794" cy="3000794"/>
          </a:xfrm>
          <a:prstGeom prst="rect">
            <a:avLst/>
          </a:prstGeom>
        </p:spPr>
      </p:pic>
      <p:pic>
        <p:nvPicPr>
          <p:cNvPr id="6" name="图片 5"/>
          <p:cNvPicPr>
            <a:picLocks noChangeAspect="1"/>
          </p:cNvPicPr>
          <p:nvPr/>
        </p:nvPicPr>
        <p:blipFill>
          <a:blip r:embed="rId4"/>
          <a:stretch>
            <a:fillRect/>
          </a:stretch>
        </p:blipFill>
        <p:spPr>
          <a:xfrm>
            <a:off x="4421488" y="2150014"/>
            <a:ext cx="2962688" cy="2981741"/>
          </a:xfrm>
          <a:prstGeom prst="rect">
            <a:avLst/>
          </a:prstGeom>
        </p:spPr>
      </p:pic>
      <p:sp>
        <p:nvSpPr>
          <p:cNvPr id="13" name="文本框 12"/>
          <p:cNvSpPr txBox="1"/>
          <p:nvPr/>
        </p:nvSpPr>
        <p:spPr>
          <a:xfrm>
            <a:off x="1998869" y="5355205"/>
            <a:ext cx="646331"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训练集</a:t>
            </a:r>
          </a:p>
        </p:txBody>
      </p:sp>
      <p:sp>
        <p:nvSpPr>
          <p:cNvPr id="31" name="文本框 30"/>
          <p:cNvSpPr txBox="1"/>
          <p:nvPr/>
        </p:nvSpPr>
        <p:spPr>
          <a:xfrm>
            <a:off x="5118002" y="5355205"/>
            <a:ext cx="172354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加入测试集（深色点）</a:t>
            </a:r>
          </a:p>
        </p:txBody>
      </p:sp>
      <p:sp>
        <p:nvSpPr>
          <p:cNvPr id="17" name="矩形 16"/>
          <p:cNvSpPr/>
          <p:nvPr/>
        </p:nvSpPr>
        <p:spPr>
          <a:xfrm>
            <a:off x="4991100" y="2616200"/>
            <a:ext cx="469949" cy="520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a:xfrm>
            <a:off x="5232351" y="4347132"/>
            <a:ext cx="228698"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矩形 4"/>
          <p:cNvSpPr/>
          <p:nvPr/>
        </p:nvSpPr>
        <p:spPr>
          <a:xfrm>
            <a:off x="7924613" y="2616200"/>
            <a:ext cx="3889435" cy="2053319"/>
          </a:xfrm>
          <a:prstGeom prst="rect">
            <a:avLst/>
          </a:prstGeom>
        </p:spPr>
        <p:txBody>
          <a:bodyPr wrap="square">
            <a:spAutoFit/>
          </a:bodyPr>
          <a:lstStyle/>
          <a:p>
            <a:pPr defTabSz="1219170">
              <a:lnSpc>
                <a:spcPct val="130000"/>
              </a:lnSpc>
              <a:defRPr/>
            </a:pPr>
            <a:r>
              <a:rPr lang="zh-CN" altLang="en-US" sz="2000" b="1" kern="0" dirty="0">
                <a:solidFill>
                  <a:schemeClr val="accent2"/>
                </a:solidFill>
              </a:rPr>
              <a:t>光有大数据是不够的，难点在于测试集上的表现。</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无法保证在训练集上表现良好的数据在测试集熵也同样表现良好</a:t>
            </a:r>
            <a:endParaRPr lang="en-US" altLang="zh-CN" sz="2000" b="1" kern="0" dirty="0">
              <a:solidFill>
                <a:schemeClr val="accent2"/>
              </a:solidFill>
            </a:endParaRPr>
          </a:p>
        </p:txBody>
      </p:sp>
    </p:spTree>
    <p:extLst>
      <p:ext uri="{BB962C8B-B14F-4D97-AF65-F5344CB8AC3E}">
        <p14:creationId xmlns:p14="http://schemas.microsoft.com/office/powerpoint/2010/main" val="139245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维度诅咒</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41" name="矩形 4"/>
          <p:cNvSpPr/>
          <p:nvPr/>
        </p:nvSpPr>
        <p:spPr>
          <a:xfrm>
            <a:off x="6437189" y="1189430"/>
            <a:ext cx="3889435" cy="2492990"/>
          </a:xfrm>
          <a:prstGeom prst="rect">
            <a:avLst/>
          </a:prstGeom>
        </p:spPr>
        <p:txBody>
          <a:bodyPr wrap="square">
            <a:spAutoFit/>
          </a:bodyPr>
          <a:lstStyle/>
          <a:p>
            <a:pPr defTabSz="1219170">
              <a:lnSpc>
                <a:spcPct val="130000"/>
              </a:lnSpc>
              <a:defRPr/>
            </a:pPr>
            <a:r>
              <a:rPr lang="zh-CN" altLang="en-US" sz="2000" b="1" kern="0" dirty="0">
                <a:solidFill>
                  <a:schemeClr val="accent2"/>
                </a:solidFill>
              </a:rPr>
              <a:t>维度越大，我们越无法获得所有的情况。</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面临没见过的情况，一般是将左右的情况</a:t>
            </a:r>
            <a:r>
              <a:rPr lang="zh-CN" altLang="en-US" sz="2000" b="1" kern="0" dirty="0">
                <a:solidFill>
                  <a:srgbClr val="FF0000"/>
                </a:solidFill>
              </a:rPr>
              <a:t>平均一下</a:t>
            </a:r>
            <a:r>
              <a:rPr lang="zh-CN" altLang="en-US" sz="2000" b="1" kern="0" dirty="0">
                <a:solidFill>
                  <a:schemeClr val="accent2"/>
                </a:solidFill>
              </a:rPr>
              <a:t>。但是这种方法在高维数据下并不适用。</a:t>
            </a:r>
            <a:endParaRPr lang="en-US" altLang="zh-CN" sz="2000" b="1" kern="0" dirty="0">
              <a:solidFill>
                <a:schemeClr val="accent2"/>
              </a:solidFill>
            </a:endParaRPr>
          </a:p>
        </p:txBody>
      </p:sp>
      <p:pic>
        <p:nvPicPr>
          <p:cNvPr id="3" name="图片 2"/>
          <p:cNvPicPr>
            <a:picLocks noChangeAspect="1"/>
          </p:cNvPicPr>
          <p:nvPr/>
        </p:nvPicPr>
        <p:blipFill>
          <a:blip r:embed="rId2"/>
          <a:stretch>
            <a:fillRect/>
          </a:stretch>
        </p:blipFill>
        <p:spPr>
          <a:xfrm>
            <a:off x="534733" y="1013959"/>
            <a:ext cx="5343525" cy="5257800"/>
          </a:xfrm>
          <a:prstGeom prst="rect">
            <a:avLst/>
          </a:prstGeom>
        </p:spPr>
      </p:pic>
      <p:sp>
        <p:nvSpPr>
          <p:cNvPr id="4" name="任意多边形: 形状 3"/>
          <p:cNvSpPr/>
          <p:nvPr/>
        </p:nvSpPr>
        <p:spPr>
          <a:xfrm>
            <a:off x="6937248" y="4194048"/>
            <a:ext cx="3659406" cy="1657747"/>
          </a:xfrm>
          <a:custGeom>
            <a:avLst/>
            <a:gdLst>
              <a:gd name="connsiteX0" fmla="*/ 0 w 3659406"/>
              <a:gd name="connsiteY0" fmla="*/ 694944 h 1657747"/>
              <a:gd name="connsiteX1" fmla="*/ 3096768 w 3659406"/>
              <a:gd name="connsiteY1" fmla="*/ 597408 h 1657747"/>
              <a:gd name="connsiteX2" fmla="*/ 1158240 w 3659406"/>
              <a:gd name="connsiteY2" fmla="*/ 1085088 h 1657747"/>
              <a:gd name="connsiteX3" fmla="*/ 3486912 w 3659406"/>
              <a:gd name="connsiteY3" fmla="*/ 1621536 h 1657747"/>
              <a:gd name="connsiteX4" fmla="*/ 3486912 w 3659406"/>
              <a:gd name="connsiteY4" fmla="*/ 0 h 1657747"/>
              <a:gd name="connsiteX5" fmla="*/ 3486912 w 3659406"/>
              <a:gd name="connsiteY5" fmla="*/ 0 h 16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9406" h="1657747">
                <a:moveTo>
                  <a:pt x="0" y="694944"/>
                </a:moveTo>
                <a:cubicBezTo>
                  <a:pt x="1451864" y="613664"/>
                  <a:pt x="2903728" y="532384"/>
                  <a:pt x="3096768" y="597408"/>
                </a:cubicBezTo>
                <a:cubicBezTo>
                  <a:pt x="3289808" y="662432"/>
                  <a:pt x="1093216" y="914400"/>
                  <a:pt x="1158240" y="1085088"/>
                </a:cubicBezTo>
                <a:cubicBezTo>
                  <a:pt x="1223264" y="1255776"/>
                  <a:pt x="3098800" y="1802384"/>
                  <a:pt x="3486912" y="1621536"/>
                </a:cubicBezTo>
                <a:cubicBezTo>
                  <a:pt x="3875024" y="1440688"/>
                  <a:pt x="3486912" y="0"/>
                  <a:pt x="3486912" y="0"/>
                </a:cubicBezTo>
                <a:lnTo>
                  <a:pt x="3486912" y="0"/>
                </a:lnTo>
              </a:path>
            </a:pathLst>
          </a:cu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7" name="椭圆 6"/>
          <p:cNvSpPr/>
          <p:nvPr/>
        </p:nvSpPr>
        <p:spPr>
          <a:xfrm>
            <a:off x="7242048" y="4767072"/>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 name="椭圆 15"/>
          <p:cNvSpPr/>
          <p:nvPr/>
        </p:nvSpPr>
        <p:spPr>
          <a:xfrm>
            <a:off x="8125874" y="4742688"/>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椭圆 17"/>
          <p:cNvSpPr/>
          <p:nvPr/>
        </p:nvSpPr>
        <p:spPr>
          <a:xfrm>
            <a:off x="8427177" y="5407152"/>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椭圆 18"/>
          <p:cNvSpPr/>
          <p:nvPr/>
        </p:nvSpPr>
        <p:spPr>
          <a:xfrm>
            <a:off x="10415580" y="4547616"/>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9" name="直接连接符 8"/>
          <p:cNvCxnSpPr>
            <a:cxnSpLocks/>
          </p:cNvCxnSpPr>
          <p:nvPr/>
        </p:nvCxnSpPr>
        <p:spPr>
          <a:xfrm flipV="1">
            <a:off x="8125874" y="4437888"/>
            <a:ext cx="2895694" cy="12801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476185" y="4980432"/>
            <a:ext cx="195072" cy="195072"/>
          </a:xfrm>
          <a:prstGeom prst="ellipse">
            <a:avLst/>
          </a:prstGeom>
          <a:solidFill>
            <a:srgbClr val="F2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3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分布式表达</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41" name="矩形 4"/>
          <p:cNvSpPr/>
          <p:nvPr/>
        </p:nvSpPr>
        <p:spPr>
          <a:xfrm>
            <a:off x="7016494" y="1622393"/>
            <a:ext cx="4724324" cy="3693319"/>
          </a:xfrm>
          <a:prstGeom prst="rect">
            <a:avLst/>
          </a:prstGeom>
        </p:spPr>
        <p:txBody>
          <a:bodyPr wrap="square">
            <a:spAutoFit/>
          </a:bodyPr>
          <a:lstStyle/>
          <a:p>
            <a:pPr defTabSz="1219170">
              <a:lnSpc>
                <a:spcPct val="130000"/>
              </a:lnSpc>
              <a:defRPr/>
            </a:pPr>
            <a:r>
              <a:rPr lang="zh-CN" altLang="en-US" sz="2000" b="1" kern="0" dirty="0">
                <a:solidFill>
                  <a:schemeClr val="accent2"/>
                </a:solidFill>
              </a:rPr>
              <a:t>原本需要</a:t>
            </a:r>
            <a:r>
              <a:rPr lang="en-US" altLang="zh-CN" sz="2000" b="1" kern="0" dirty="0">
                <a:solidFill>
                  <a:schemeClr val="accent2"/>
                </a:solidFill>
              </a:rPr>
              <a:t>8</a:t>
            </a:r>
            <a:r>
              <a:rPr lang="zh-CN" altLang="en-US" sz="2000" b="1" kern="0" dirty="0">
                <a:solidFill>
                  <a:schemeClr val="accent2"/>
                </a:solidFill>
              </a:rPr>
              <a:t>个不同情况，现在只需要</a:t>
            </a:r>
            <a:r>
              <a:rPr lang="en-US" altLang="zh-CN" sz="2000" b="1" kern="0" dirty="0">
                <a:solidFill>
                  <a:schemeClr val="accent2"/>
                </a:solidFill>
              </a:rPr>
              <a:t>6</a:t>
            </a:r>
            <a:r>
              <a:rPr lang="zh-CN" altLang="en-US" sz="2000" b="1" kern="0" dirty="0">
                <a:solidFill>
                  <a:schemeClr val="accent2"/>
                </a:solidFill>
              </a:rPr>
              <a:t>个。因为</a:t>
            </a:r>
            <a:r>
              <a:rPr lang="en-US" altLang="zh-CN" sz="2000" b="1" kern="0" dirty="0">
                <a:solidFill>
                  <a:schemeClr val="accent2"/>
                </a:solidFill>
              </a:rPr>
              <a:t>8</a:t>
            </a:r>
            <a:r>
              <a:rPr lang="zh-CN" altLang="en-US" sz="2000" b="1" kern="0" dirty="0">
                <a:solidFill>
                  <a:schemeClr val="accent2"/>
                </a:solidFill>
              </a:rPr>
              <a:t>个变体是又</a:t>
            </a:r>
            <a:r>
              <a:rPr lang="en-US" altLang="zh-CN" sz="2000" b="1" kern="0" dirty="0">
                <a:solidFill>
                  <a:schemeClr val="accent2"/>
                </a:solidFill>
              </a:rPr>
              <a:t>3</a:t>
            </a:r>
            <a:r>
              <a:rPr lang="zh-CN" altLang="en-US" sz="2000" b="1" kern="0" dirty="0">
                <a:solidFill>
                  <a:schemeClr val="accent2"/>
                </a:solidFill>
              </a:rPr>
              <a:t>种因素组合而成的。</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en-US" altLang="zh-CN" sz="2000" b="1" kern="0" dirty="0">
                <a:solidFill>
                  <a:schemeClr val="accent2"/>
                </a:solidFill>
              </a:rPr>
              <a:t>distributed representation: </a:t>
            </a:r>
          </a:p>
          <a:p>
            <a:pPr defTabSz="1219170">
              <a:lnSpc>
                <a:spcPct val="130000"/>
              </a:lnSpc>
              <a:defRPr/>
            </a:pPr>
            <a:r>
              <a:rPr lang="en-US" altLang="zh-CN" sz="2000" b="1" kern="0" dirty="0">
                <a:solidFill>
                  <a:schemeClr val="accent2"/>
                </a:solidFill>
              </a:rPr>
              <a:t>to disentangle the </a:t>
            </a:r>
            <a:r>
              <a:rPr lang="en-US" altLang="zh-CN" sz="2000" b="1" kern="0" dirty="0">
                <a:solidFill>
                  <a:schemeClr val="accent5"/>
                </a:solidFill>
              </a:rPr>
              <a:t>factors</a:t>
            </a:r>
            <a:r>
              <a:rPr lang="en-US" altLang="zh-CN" sz="2000" b="1" kern="0" dirty="0">
                <a:solidFill>
                  <a:schemeClr val="accent2"/>
                </a:solidFill>
              </a:rPr>
              <a:t> of </a:t>
            </a:r>
            <a:r>
              <a:rPr lang="en-US" altLang="zh-CN" sz="2000" b="1" kern="0" dirty="0">
                <a:solidFill>
                  <a:schemeClr val="accent1"/>
                </a:solidFill>
              </a:rPr>
              <a:t>variation</a:t>
            </a:r>
          </a:p>
          <a:p>
            <a:pPr defTabSz="1219170">
              <a:lnSpc>
                <a:spcPct val="130000"/>
              </a:lnSpc>
              <a:defRPr/>
            </a:pPr>
            <a:endParaRPr lang="en-US" altLang="zh-CN" sz="2000" b="1" kern="0" dirty="0">
              <a:solidFill>
                <a:schemeClr val="accent1"/>
              </a:solidFill>
            </a:endParaRPr>
          </a:p>
          <a:p>
            <a:pPr defTabSz="1219170">
              <a:lnSpc>
                <a:spcPct val="130000"/>
              </a:lnSpc>
              <a:defRPr/>
            </a:pPr>
            <a:r>
              <a:rPr lang="zh-CN" altLang="en-US" sz="2000" b="1" kern="0" dirty="0">
                <a:solidFill>
                  <a:srgbClr val="333E50"/>
                </a:solidFill>
                <a:latin typeface="+mj-ea"/>
                <a:ea typeface="+mj-ea"/>
              </a:rPr>
              <a:t>椭圆这个</a:t>
            </a:r>
            <a:r>
              <a:rPr lang="en-US" altLang="zh-CN" sz="2000" b="1" kern="0" dirty="0">
                <a:solidFill>
                  <a:srgbClr val="333E50"/>
                </a:solidFill>
                <a:latin typeface="+mj-ea"/>
                <a:ea typeface="+mj-ea"/>
              </a:rPr>
              <a:t>factor</a:t>
            </a:r>
            <a:r>
              <a:rPr lang="zh-CN" altLang="en-US" sz="2000" b="1" kern="0" dirty="0">
                <a:solidFill>
                  <a:srgbClr val="333E50"/>
                </a:solidFill>
                <a:latin typeface="+mj-ea"/>
                <a:ea typeface="+mj-ea"/>
              </a:rPr>
              <a:t>实际上也是有变体的，可以以相同的思路继续拆分，继续降低训练所需数据量。</a:t>
            </a:r>
            <a:endParaRPr lang="en-US" altLang="zh-CN" sz="2000" b="1" kern="0" dirty="0">
              <a:solidFill>
                <a:srgbClr val="333E50"/>
              </a:solidFill>
              <a:latin typeface="+mj-ea"/>
              <a:ea typeface="+mj-ea"/>
            </a:endParaRPr>
          </a:p>
        </p:txBody>
      </p:sp>
      <p:sp>
        <p:nvSpPr>
          <p:cNvPr id="5" name="椭圆 4"/>
          <p:cNvSpPr/>
          <p:nvPr/>
        </p:nvSpPr>
        <p:spPr>
          <a:xfrm>
            <a:off x="743712"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红色</a:t>
            </a:r>
          </a:p>
        </p:txBody>
      </p:sp>
      <p:sp>
        <p:nvSpPr>
          <p:cNvPr id="14" name="椭圆 13"/>
          <p:cNvSpPr/>
          <p:nvPr/>
        </p:nvSpPr>
        <p:spPr>
          <a:xfrm>
            <a:off x="2834640"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大</a:t>
            </a:r>
          </a:p>
        </p:txBody>
      </p:sp>
      <p:sp>
        <p:nvSpPr>
          <p:cNvPr id="15" name="椭圆 14"/>
          <p:cNvSpPr/>
          <p:nvPr/>
        </p:nvSpPr>
        <p:spPr>
          <a:xfrm>
            <a:off x="4925568" y="4693920"/>
            <a:ext cx="621792" cy="62179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圆</a:t>
            </a:r>
          </a:p>
        </p:txBody>
      </p:sp>
      <p:sp>
        <p:nvSpPr>
          <p:cNvPr id="17" name="椭圆 16"/>
          <p:cNvSpPr/>
          <p:nvPr/>
        </p:nvSpPr>
        <p:spPr>
          <a:xfrm>
            <a:off x="1365504"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绿色</a:t>
            </a:r>
          </a:p>
        </p:txBody>
      </p:sp>
      <p:sp>
        <p:nvSpPr>
          <p:cNvPr id="20" name="椭圆 19"/>
          <p:cNvSpPr/>
          <p:nvPr/>
        </p:nvSpPr>
        <p:spPr>
          <a:xfrm>
            <a:off x="3456432"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小</a:t>
            </a:r>
          </a:p>
        </p:txBody>
      </p:sp>
      <p:sp>
        <p:nvSpPr>
          <p:cNvPr id="21" name="椭圆 20"/>
          <p:cNvSpPr/>
          <p:nvPr/>
        </p:nvSpPr>
        <p:spPr>
          <a:xfrm>
            <a:off x="5547360" y="4693920"/>
            <a:ext cx="621792" cy="62179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椭圆</a:t>
            </a:r>
          </a:p>
        </p:txBody>
      </p:sp>
      <p:sp>
        <p:nvSpPr>
          <p:cNvPr id="22" name="椭圆 21"/>
          <p:cNvSpPr/>
          <p:nvPr/>
        </p:nvSpPr>
        <p:spPr>
          <a:xfrm>
            <a:off x="969264"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3" name="椭圆 22"/>
          <p:cNvSpPr/>
          <p:nvPr/>
        </p:nvSpPr>
        <p:spPr>
          <a:xfrm>
            <a:off x="1591056"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2212848"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p:txBody>
      </p:sp>
      <p:sp>
        <p:nvSpPr>
          <p:cNvPr id="26" name="椭圆 25"/>
          <p:cNvSpPr/>
          <p:nvPr/>
        </p:nvSpPr>
        <p:spPr>
          <a:xfrm>
            <a:off x="2834640"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p:txBody>
      </p:sp>
      <p:sp>
        <p:nvSpPr>
          <p:cNvPr id="27" name="椭圆 26"/>
          <p:cNvSpPr/>
          <p:nvPr/>
        </p:nvSpPr>
        <p:spPr>
          <a:xfrm>
            <a:off x="3456432"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p:txBody>
      </p:sp>
      <p:sp>
        <p:nvSpPr>
          <p:cNvPr id="28" name="椭圆 27"/>
          <p:cNvSpPr/>
          <p:nvPr/>
        </p:nvSpPr>
        <p:spPr>
          <a:xfrm>
            <a:off x="4078224"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p:txBody>
      </p:sp>
      <p:sp>
        <p:nvSpPr>
          <p:cNvPr id="29" name="椭圆 28"/>
          <p:cNvSpPr/>
          <p:nvPr/>
        </p:nvSpPr>
        <p:spPr>
          <a:xfrm>
            <a:off x="4700016"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p:txBody>
      </p:sp>
      <p:sp>
        <p:nvSpPr>
          <p:cNvPr id="30" name="椭圆 29"/>
          <p:cNvSpPr/>
          <p:nvPr/>
        </p:nvSpPr>
        <p:spPr>
          <a:xfrm>
            <a:off x="5321808"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p:txBody>
      </p:sp>
      <p:sp>
        <p:nvSpPr>
          <p:cNvPr id="38" name="箭头: 下 37"/>
          <p:cNvSpPr/>
          <p:nvPr/>
        </p:nvSpPr>
        <p:spPr>
          <a:xfrm rot="10800000">
            <a:off x="3145535" y="3572257"/>
            <a:ext cx="621792" cy="51206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210208" y="3763571"/>
            <a:ext cx="492443"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组合</a:t>
            </a:r>
          </a:p>
        </p:txBody>
      </p:sp>
      <p:cxnSp>
        <p:nvCxnSpPr>
          <p:cNvPr id="42" name="直接箭头连接符 41"/>
          <p:cNvCxnSpPr>
            <a:stCxn id="17" idx="2"/>
            <a:endCxn id="39" idx="2"/>
          </p:cNvCxnSpPr>
          <p:nvPr/>
        </p:nvCxnSpPr>
        <p:spPr>
          <a:xfrm flipV="1">
            <a:off x="1365504" y="4072566"/>
            <a:ext cx="2090926"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 idx="6"/>
            <a:endCxn id="39" idx="2"/>
          </p:cNvCxnSpPr>
          <p:nvPr/>
        </p:nvCxnSpPr>
        <p:spPr>
          <a:xfrm flipH="1" flipV="1">
            <a:off x="3456430" y="4072566"/>
            <a:ext cx="2"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1" idx="2"/>
            <a:endCxn id="39" idx="2"/>
          </p:cNvCxnSpPr>
          <p:nvPr/>
        </p:nvCxnSpPr>
        <p:spPr>
          <a:xfrm flipH="1" flipV="1">
            <a:off x="3456430" y="4072566"/>
            <a:ext cx="2090930"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39029" y="1378433"/>
            <a:ext cx="3034805" cy="369332"/>
          </a:xfrm>
          <a:prstGeom prst="rect">
            <a:avLst/>
          </a:prstGeom>
        </p:spPr>
        <p:txBody>
          <a:bodyPr wrap="none">
            <a:spAutoFit/>
          </a:bodyPr>
          <a:lstStyle/>
          <a:p>
            <a:r>
              <a:rPr lang="en-US" altLang="zh-CN" b="1" kern="0" dirty="0">
                <a:solidFill>
                  <a:schemeClr val="accent2"/>
                </a:solidFill>
              </a:rPr>
              <a:t>distributed representation</a:t>
            </a:r>
            <a:endParaRPr lang="zh-CN" altLang="en-US" dirty="0"/>
          </a:p>
        </p:txBody>
      </p:sp>
    </p:spTree>
    <p:extLst>
      <p:ext uri="{BB962C8B-B14F-4D97-AF65-F5344CB8AC3E}">
        <p14:creationId xmlns:p14="http://schemas.microsoft.com/office/powerpoint/2010/main" val="414602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21309" y="2175674"/>
            <a:ext cx="6071242" cy="3794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quarter" idx="11"/>
          </p:nvPr>
        </p:nvSpPr>
        <p:spPr/>
        <p:txBody>
          <a:bodyPr/>
          <a:lstStyle/>
          <a:p>
            <a:r>
              <a:rPr lang="zh-CN" altLang="en-US" dirty="0"/>
              <a:t>无免费午餐</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4799712" cy="665375"/>
          </a:xfrm>
          <a:prstGeom prst="rect">
            <a:avLst/>
          </a:prstGeom>
        </p:spPr>
        <p:txBody>
          <a:bodyPr wrap="none">
            <a:spAutoFit/>
          </a:bodyPr>
          <a:lstStyle/>
          <a:p>
            <a:pPr defTabSz="1219170">
              <a:lnSpc>
                <a:spcPct val="130000"/>
              </a:lnSpc>
              <a:defRPr/>
            </a:pPr>
            <a:r>
              <a:rPr lang="en-US" altLang="zh-CN" sz="3200" b="1" kern="0" dirty="0">
                <a:solidFill>
                  <a:schemeClr val="accent2"/>
                </a:solidFill>
              </a:rPr>
              <a:t>No Free Lunch Theorem</a:t>
            </a:r>
          </a:p>
        </p:txBody>
      </p:sp>
      <p:sp>
        <p:nvSpPr>
          <p:cNvPr id="8" name="矩形 7"/>
          <p:cNvSpPr/>
          <p:nvPr/>
        </p:nvSpPr>
        <p:spPr>
          <a:xfrm>
            <a:off x="6936537" y="3504583"/>
            <a:ext cx="573024" cy="333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956549" y="21307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56549" y="2130786"/>
                <a:ext cx="862021" cy="3323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792038" y="3513567"/>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6792038" y="3513567"/>
                <a:ext cx="862021" cy="3338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342394"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342394" y="2130961"/>
                <a:ext cx="862021" cy="333809"/>
              </a:xfrm>
              <a:prstGeom prst="rect">
                <a:avLst/>
              </a:prstGeom>
              <a:blipFill>
                <a:blip r:embed="rId5"/>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1818570" y="2296986"/>
            <a:ext cx="4973468" cy="138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flipH="1" flipV="1">
            <a:off x="3342394" y="2297866"/>
            <a:ext cx="4311665" cy="138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208512" y="2609908"/>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00</a:t>
            </a:r>
            <a:endParaRPr lang="zh-CN" altLang="en-US" sz="1050" dirty="0">
              <a:latin typeface="微软雅黑" panose="020B0503020204020204" pitchFamily="34" charset="-122"/>
              <a:ea typeface="微软雅黑" panose="020B0503020204020204" pitchFamily="34" charset="-122"/>
            </a:endParaRPr>
          </a:p>
        </p:txBody>
      </p:sp>
      <p:sp>
        <p:nvSpPr>
          <p:cNvPr id="19" name="椭圆 18"/>
          <p:cNvSpPr/>
          <p:nvPr/>
        </p:nvSpPr>
        <p:spPr>
          <a:xfrm>
            <a:off x="1208512" y="3145190"/>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01</a:t>
            </a:r>
            <a:endParaRPr lang="zh-CN" altLang="en-US" sz="1050" dirty="0">
              <a:latin typeface="微软雅黑" panose="020B0503020204020204" pitchFamily="34" charset="-122"/>
              <a:ea typeface="微软雅黑" panose="020B0503020204020204" pitchFamily="34" charset="-122"/>
            </a:endParaRPr>
          </a:p>
        </p:txBody>
      </p:sp>
      <p:sp>
        <p:nvSpPr>
          <p:cNvPr id="21" name="椭圆 20"/>
          <p:cNvSpPr/>
          <p:nvPr/>
        </p:nvSpPr>
        <p:spPr>
          <a:xfrm>
            <a:off x="1208512" y="3680472"/>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10</a:t>
            </a:r>
            <a:endParaRPr lang="zh-CN" altLang="en-US" sz="1050" dirty="0">
              <a:latin typeface="微软雅黑" panose="020B0503020204020204" pitchFamily="34" charset="-122"/>
              <a:ea typeface="微软雅黑" panose="020B0503020204020204" pitchFamily="34" charset="-122"/>
            </a:endParaRPr>
          </a:p>
        </p:txBody>
      </p:sp>
      <p:sp>
        <p:nvSpPr>
          <p:cNvPr id="22" name="椭圆 21"/>
          <p:cNvSpPr/>
          <p:nvPr/>
        </p:nvSpPr>
        <p:spPr>
          <a:xfrm>
            <a:off x="1208512" y="4215754"/>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11</a:t>
            </a:r>
            <a:endParaRPr lang="zh-CN" altLang="en-US" sz="1050" dirty="0">
              <a:latin typeface="微软雅黑" panose="020B0503020204020204" pitchFamily="34" charset="-122"/>
              <a:ea typeface="微软雅黑" panose="020B0503020204020204" pitchFamily="34" charset="-122"/>
            </a:endParaRPr>
          </a:p>
        </p:txBody>
      </p:sp>
      <p:sp>
        <p:nvSpPr>
          <p:cNvPr id="23" name="椭圆 22"/>
          <p:cNvSpPr/>
          <p:nvPr/>
        </p:nvSpPr>
        <p:spPr>
          <a:xfrm>
            <a:off x="3551320" y="3145211"/>
            <a:ext cx="390144" cy="39014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3551320" y="3680493"/>
            <a:ext cx="390144" cy="3901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p:txBody>
      </p:sp>
      <p:cxnSp>
        <p:nvCxnSpPr>
          <p:cNvPr id="7" name="直接箭头连接符 6"/>
          <p:cNvCxnSpPr>
            <a:cxnSpLocks/>
            <a:stCxn id="3" idx="6"/>
            <a:endCxn id="23" idx="2"/>
          </p:cNvCxnSpPr>
          <p:nvPr/>
        </p:nvCxnSpPr>
        <p:spPr>
          <a:xfrm>
            <a:off x="1598656" y="2804980"/>
            <a:ext cx="1952664" cy="53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9" idx="6"/>
            <a:endCxn id="23" idx="2"/>
          </p:cNvCxnSpPr>
          <p:nvPr/>
        </p:nvCxnSpPr>
        <p:spPr>
          <a:xfrm>
            <a:off x="1598656" y="3340262"/>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6"/>
            <a:endCxn id="23" idx="2"/>
          </p:cNvCxnSpPr>
          <p:nvPr/>
        </p:nvCxnSpPr>
        <p:spPr>
          <a:xfrm flipV="1">
            <a:off x="1598656" y="3340283"/>
            <a:ext cx="1952664" cy="1070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4" idx="2"/>
          </p:cNvCxnSpPr>
          <p:nvPr/>
        </p:nvCxnSpPr>
        <p:spPr>
          <a:xfrm>
            <a:off x="1598656" y="3875544"/>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
          <p:cNvSpPr/>
          <p:nvPr/>
        </p:nvSpPr>
        <p:spPr>
          <a:xfrm>
            <a:off x="821639" y="4751015"/>
            <a:ext cx="4677462" cy="1692771"/>
          </a:xfrm>
          <a:prstGeom prst="rect">
            <a:avLst/>
          </a:prstGeom>
        </p:spPr>
        <p:txBody>
          <a:bodyPr wrap="square">
            <a:spAutoFit/>
          </a:bodyPr>
          <a:lstStyle/>
          <a:p>
            <a:pPr defTabSz="1219170">
              <a:lnSpc>
                <a:spcPct val="130000"/>
              </a:lnSpc>
              <a:defRPr/>
            </a:pPr>
            <a:r>
              <a:rPr lang="en-US" altLang="zh-CN" sz="2000" b="1" kern="0" dirty="0">
                <a:solidFill>
                  <a:schemeClr val="accent2"/>
                </a:solidFill>
              </a:rPr>
              <a:t>Any two optimization algorithms are equivalent when their performance is averaged across all possible problems</a:t>
            </a:r>
          </a:p>
        </p:txBody>
      </p:sp>
    </p:spTree>
    <p:extLst>
      <p:ext uri="{BB962C8B-B14F-4D97-AF65-F5344CB8AC3E}">
        <p14:creationId xmlns:p14="http://schemas.microsoft.com/office/powerpoint/2010/main" val="197626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a:t>
            </a:r>
            <a:r>
              <a:rPr lang="en-US" altLang="zh-CN" dirty="0"/>
              <a:t>VS</a:t>
            </a:r>
            <a:r>
              <a:rPr lang="zh-CN" altLang="en-US" dirty="0"/>
              <a:t>浅层</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274466" y="5668899"/>
            <a:ext cx="3467616"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关键：因素的</a:t>
            </a:r>
            <a:r>
              <a:rPr lang="zh-CN" altLang="en-US" sz="3200" b="1" kern="0" dirty="0">
                <a:solidFill>
                  <a:srgbClr val="FF0000"/>
                </a:solidFill>
              </a:rPr>
              <a:t>共享</a:t>
            </a:r>
            <a:endParaRPr lang="en-US" altLang="zh-CN" sz="3200" b="1" kern="0" dirty="0">
              <a:solidFill>
                <a:srgbClr val="FF0000"/>
              </a:solidFill>
            </a:endParaRPr>
          </a:p>
        </p:txBody>
      </p:sp>
      <p:pic>
        <p:nvPicPr>
          <p:cNvPr id="5" name="图片 4"/>
          <p:cNvPicPr>
            <a:picLocks noChangeAspect="1"/>
          </p:cNvPicPr>
          <p:nvPr/>
        </p:nvPicPr>
        <p:blipFill>
          <a:blip r:embed="rId2"/>
          <a:stretch>
            <a:fillRect/>
          </a:stretch>
        </p:blipFill>
        <p:spPr>
          <a:xfrm>
            <a:off x="7510273" y="3579911"/>
            <a:ext cx="4523232" cy="2762882"/>
          </a:xfrm>
          <a:prstGeom prst="rect">
            <a:avLst/>
          </a:prstGeom>
        </p:spPr>
      </p:pic>
      <p:pic>
        <p:nvPicPr>
          <p:cNvPr id="6" name="图片 5"/>
          <p:cNvPicPr>
            <a:picLocks noChangeAspect="1"/>
          </p:cNvPicPr>
          <p:nvPr/>
        </p:nvPicPr>
        <p:blipFill>
          <a:blip r:embed="rId3"/>
          <a:stretch>
            <a:fillRect/>
          </a:stretch>
        </p:blipFill>
        <p:spPr>
          <a:xfrm>
            <a:off x="4736739" y="1007591"/>
            <a:ext cx="7296766" cy="2449567"/>
          </a:xfrm>
          <a:prstGeom prst="rect">
            <a:avLst/>
          </a:prstGeom>
        </p:spPr>
      </p:pic>
      <p:sp>
        <p:nvSpPr>
          <p:cNvPr id="25" name="矩形 4"/>
          <p:cNvSpPr/>
          <p:nvPr/>
        </p:nvSpPr>
        <p:spPr>
          <a:xfrm>
            <a:off x="274466" y="1007591"/>
            <a:ext cx="4724324" cy="4454553"/>
          </a:xfrm>
          <a:prstGeom prst="rect">
            <a:avLst/>
          </a:prstGeom>
        </p:spPr>
        <p:txBody>
          <a:bodyPr wrap="square">
            <a:spAutoFit/>
          </a:bodyPr>
          <a:lstStyle/>
          <a:p>
            <a:pPr defTabSz="1219170">
              <a:lnSpc>
                <a:spcPct val="130000"/>
              </a:lnSpc>
              <a:defRPr/>
            </a:pPr>
            <a:r>
              <a:rPr lang="zh-CN" altLang="en-US" sz="2000" b="1" kern="0" dirty="0">
                <a:solidFill>
                  <a:schemeClr val="accent2"/>
                </a:solidFill>
              </a:rPr>
              <a:t>分布式表达是将变体拆分成因素。</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latin typeface="+mj-ea"/>
                <a:ea typeface="+mj-ea"/>
              </a:rPr>
              <a:t>但是如果用无限节点的浅层网络，所拆分的变体并不会在不同样本之间形成共享。</a:t>
            </a:r>
            <a:endParaRPr lang="en-US" altLang="zh-CN" sz="2000" b="1" kern="0" dirty="0">
              <a:solidFill>
                <a:schemeClr val="accent2"/>
              </a:solidFill>
              <a:latin typeface="+mj-ea"/>
              <a:ea typeface="+mj-ea"/>
            </a:endParaRPr>
          </a:p>
          <a:p>
            <a:pPr defTabSz="1219170">
              <a:lnSpc>
                <a:spcPct val="130000"/>
              </a:lnSpc>
              <a:defRPr/>
            </a:pPr>
            <a:endParaRPr lang="en-US" altLang="zh-CN" sz="2000" b="1" kern="0" dirty="0">
              <a:solidFill>
                <a:schemeClr val="accent2"/>
              </a:solidFill>
              <a:latin typeface="+mj-ea"/>
              <a:ea typeface="+mj-ea"/>
            </a:endParaRPr>
          </a:p>
          <a:p>
            <a:pPr defTabSz="1219170">
              <a:lnSpc>
                <a:spcPct val="130000"/>
              </a:lnSpc>
              <a:defRPr/>
            </a:pPr>
            <a:r>
              <a:rPr lang="zh-CN" altLang="en-US" sz="2000" b="1" kern="0" dirty="0">
                <a:solidFill>
                  <a:schemeClr val="accent2"/>
                </a:solidFill>
                <a:latin typeface="+mj-ea"/>
                <a:ea typeface="+mj-ea"/>
              </a:rPr>
              <a:t>而深层神经网络，由于拆分的变体可以在不同样本间共享，在浅层网络中只负责学习自己的关联，而在深层网络中，那些共用相同因素的样本也会被间接的训练到。换句话说，深层的优势在于节省了训练所需的数据量。</a:t>
            </a:r>
            <a:endParaRPr lang="en-US" altLang="zh-CN" sz="2000" b="1" kern="0" dirty="0">
              <a:solidFill>
                <a:srgbClr val="333E50"/>
              </a:solidFill>
              <a:latin typeface="+mj-ea"/>
              <a:ea typeface="+mj-ea"/>
            </a:endParaRPr>
          </a:p>
        </p:txBody>
      </p:sp>
      <mc:AlternateContent xmlns:mc="http://schemas.openxmlformats.org/markup-compatibility/2006" xmlns:a14="http://schemas.microsoft.com/office/drawing/2010/main">
        <mc:Choice Requires="a14">
          <p:sp>
            <p:nvSpPr>
              <p:cNvPr id="27" name="矩形 4"/>
              <p:cNvSpPr/>
              <p:nvPr/>
            </p:nvSpPr>
            <p:spPr>
              <a:xfrm>
                <a:off x="4840224" y="5111508"/>
                <a:ext cx="2523744" cy="1292662"/>
              </a:xfrm>
              <a:prstGeom prst="rect">
                <a:avLst/>
              </a:prstGeom>
            </p:spPr>
            <p:txBody>
              <a:bodyPr wrap="square">
                <a:spAutoFit/>
              </a:bodyPr>
              <a:lstStyle/>
              <a:p>
                <a:pPr defTabSz="1219170">
                  <a:lnSpc>
                    <a:spcPct val="130000"/>
                  </a:lnSpc>
                  <a:defRPr/>
                </a:pPr>
                <a:r>
                  <a:rPr lang="zh-CN" altLang="en-US" sz="2000" b="1" kern="0" dirty="0">
                    <a:solidFill>
                      <a:schemeClr val="accent2"/>
                    </a:solidFill>
                  </a:rPr>
                  <a:t>浅层：</a:t>
                </a:r>
                <a:r>
                  <a:rPr lang="en-US" altLang="zh-CN" sz="2000" b="1" kern="0" dirty="0">
                    <a:solidFill>
                      <a:schemeClr val="accent2"/>
                    </a:solidFill>
                  </a:rPr>
                  <a:t> </a:t>
                </a:r>
                <a14:m>
                  <m:oMath xmlns:m="http://schemas.openxmlformats.org/officeDocument/2006/math">
                    <m:r>
                      <a:rPr lang="en-US" altLang="zh-CN" sz="2000" b="1" i="1" kern="0">
                        <a:solidFill>
                          <a:schemeClr val="accent2"/>
                        </a:solidFill>
                        <a:latin typeface="Cambria Math" panose="02040503050406030204" pitchFamily="18" charset="0"/>
                      </a:rPr>
                      <m:t>𝒚</m:t>
                    </m:r>
                    <m:r>
                      <a:rPr lang="en-US" altLang="zh-CN" sz="2000" b="1" i="1" kern="0">
                        <a:solidFill>
                          <a:schemeClr val="accent2"/>
                        </a:solidFill>
                        <a:latin typeface="Cambria Math" panose="02040503050406030204" pitchFamily="18" charset="0"/>
                      </a:rPr>
                      <m:t>=</m:t>
                    </m:r>
                    <m:r>
                      <a:rPr lang="en-US" altLang="zh-CN" sz="2000" b="1" i="1" kern="0">
                        <a:solidFill>
                          <a:schemeClr val="accent2"/>
                        </a:solidFill>
                        <a:latin typeface="Cambria Math" panose="02040503050406030204" pitchFamily="18" charset="0"/>
                      </a:rPr>
                      <m:t>𝒂𝒙</m:t>
                    </m:r>
                    <m:r>
                      <a:rPr lang="en-US" altLang="zh-CN" sz="2000" b="1" i="1" kern="0" smtClean="0">
                        <a:solidFill>
                          <a:schemeClr val="accent2"/>
                        </a:solidFill>
                        <a:latin typeface="Cambria Math" panose="02040503050406030204" pitchFamily="18" charset="0"/>
                      </a:rPr>
                      <m:t>+</m:t>
                    </m:r>
                    <m:r>
                      <a:rPr lang="en-US" altLang="zh-CN" sz="2000" b="1" i="1" kern="0" smtClean="0">
                        <a:solidFill>
                          <a:schemeClr val="accent2"/>
                        </a:solidFill>
                        <a:latin typeface="Cambria Math" panose="02040503050406030204" pitchFamily="18" charset="0"/>
                      </a:rPr>
                      <m:t>𝒃</m:t>
                    </m:r>
                  </m:oMath>
                </a14:m>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latin typeface="+mj-ea"/>
                  <a:ea typeface="+mj-ea"/>
                </a:endParaRPr>
              </a:p>
              <a:p>
                <a:pPr defTabSz="1219170">
                  <a:lnSpc>
                    <a:spcPct val="130000"/>
                  </a:lnSpc>
                  <a:defRPr/>
                </a:pPr>
                <a:r>
                  <a:rPr lang="zh-CN" altLang="en-US" sz="2000" b="1" kern="0" dirty="0">
                    <a:solidFill>
                      <a:schemeClr val="accent2"/>
                    </a:solidFill>
                    <a:latin typeface="+mj-ea"/>
                    <a:ea typeface="+mj-ea"/>
                  </a:rPr>
                  <a:t>深层：</a:t>
                </a:r>
                <a14:m>
                  <m:oMath xmlns:m="http://schemas.openxmlformats.org/officeDocument/2006/math">
                    <m:r>
                      <a:rPr lang="en-US" altLang="zh-CN" sz="2000" b="1" i="1" kern="0" smtClean="0">
                        <a:solidFill>
                          <a:schemeClr val="accent2"/>
                        </a:solidFill>
                        <a:latin typeface="Cambria Math" panose="02040503050406030204" pitchFamily="18" charset="0"/>
                        <a:ea typeface="+mj-ea"/>
                      </a:rPr>
                      <m:t>𝒚</m:t>
                    </m:r>
                    <m:r>
                      <a:rPr lang="en-US" altLang="zh-CN" sz="2000" b="1" i="1" kern="0" smtClean="0">
                        <a:solidFill>
                          <a:schemeClr val="accent2"/>
                        </a:solidFill>
                        <a:latin typeface="Cambria Math" panose="02040503050406030204" pitchFamily="18" charset="0"/>
                        <a:ea typeface="+mj-ea"/>
                      </a:rPr>
                      <m:t>=</m:t>
                    </m:r>
                    <m:r>
                      <a:rPr lang="en-US" altLang="zh-CN" sz="2000" b="1" i="1" kern="0" smtClean="0">
                        <a:solidFill>
                          <a:schemeClr val="accent2"/>
                        </a:solidFill>
                        <a:latin typeface="Cambria Math" panose="02040503050406030204" pitchFamily="18" charset="0"/>
                        <a:ea typeface="+mj-ea"/>
                      </a:rPr>
                      <m:t>𝒂𝒙</m:t>
                    </m:r>
                  </m:oMath>
                </a14:m>
                <a:endParaRPr lang="en-US" altLang="zh-CN" sz="2000" b="1" kern="0" dirty="0">
                  <a:solidFill>
                    <a:srgbClr val="333E50"/>
                  </a:solidFill>
                  <a:latin typeface="+mj-ea"/>
                  <a:ea typeface="+mj-ea"/>
                </a:endParaRPr>
              </a:p>
            </p:txBody>
          </p:sp>
        </mc:Choice>
        <mc:Fallback xmlns="">
          <p:sp>
            <p:nvSpPr>
              <p:cNvPr id="27" name="矩形 4"/>
              <p:cNvSpPr>
                <a:spLocks noRot="1" noChangeAspect="1" noMove="1" noResize="1" noEditPoints="1" noAdjustHandles="1" noChangeArrowheads="1" noChangeShapeType="1" noTextEdit="1"/>
              </p:cNvSpPr>
              <p:nvPr/>
            </p:nvSpPr>
            <p:spPr>
              <a:xfrm>
                <a:off x="4840224" y="5111508"/>
                <a:ext cx="2523744" cy="1292662"/>
              </a:xfrm>
              <a:prstGeom prst="rect">
                <a:avLst/>
              </a:prstGeom>
              <a:blipFill>
                <a:blip r:embed="rId4"/>
                <a:stretch>
                  <a:fillRect l="-2415" b="-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40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深层神经网络</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5" name="矩形 4"/>
          <p:cNvSpPr/>
          <p:nvPr/>
        </p:nvSpPr>
        <p:spPr>
          <a:xfrm>
            <a:off x="274466" y="1007591"/>
            <a:ext cx="4724324" cy="4893647"/>
          </a:xfrm>
          <a:prstGeom prst="rect">
            <a:avLst/>
          </a:prstGeom>
        </p:spPr>
        <p:txBody>
          <a:bodyPr wrap="square">
            <a:spAutoFit/>
          </a:bodyPr>
          <a:lstStyle/>
          <a:p>
            <a:pPr defTabSz="1219170">
              <a:lnSpc>
                <a:spcPct val="130000"/>
              </a:lnSpc>
              <a:defRPr/>
            </a:pPr>
            <a:r>
              <a:rPr lang="zh-CN" altLang="en-US" sz="2000" b="1" kern="0" dirty="0">
                <a:solidFill>
                  <a:schemeClr val="accent2"/>
                </a:solidFill>
              </a:rPr>
              <a:t>学习的过程是因素间的关系的拆分，关系的拆分是信息的回卷，信息的回卷是变体的消除，变体的消除是不确定性的缩减。</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自然界两个固有的先验知识：</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并行：新状态是由若干旧状态并行组合形成。</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迭代：新状态由已形成的状态再次迭代形成。</a:t>
            </a:r>
            <a:endParaRPr lang="en-US" altLang="zh-CN" sz="2000" b="1" kern="0" dirty="0">
              <a:solidFill>
                <a:schemeClr val="accent2"/>
              </a:solidFill>
            </a:endParaRPr>
          </a:p>
        </p:txBody>
      </p:sp>
      <p:pic>
        <p:nvPicPr>
          <p:cNvPr id="1026" name="Picture 2" descr="https://pic3.zhimg.com/v2-d47cdfc0cb2cece5ed71b25b563ec096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90" y="2048256"/>
            <a:ext cx="7144658"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9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CONTENT</a:t>
            </a:r>
          </a:p>
        </p:txBody>
      </p:sp>
      <p:sp>
        <p:nvSpPr>
          <p:cNvPr id="29" name="Text Placeholder 28"/>
          <p:cNvSpPr>
            <a:spLocks noGrp="1"/>
          </p:cNvSpPr>
          <p:nvPr>
            <p:ph type="body" sz="quarter" idx="13"/>
          </p:nvPr>
        </p:nvSpPr>
        <p:spPr/>
        <p:txBody>
          <a:bodyPr/>
          <a:lstStyle/>
          <a:p>
            <a:r>
              <a:rPr lang="en-US" dirty="0"/>
              <a:t>01</a:t>
            </a:r>
          </a:p>
        </p:txBody>
      </p:sp>
      <p:sp>
        <p:nvSpPr>
          <p:cNvPr id="30" name="Text Placeholder 29"/>
          <p:cNvSpPr>
            <a:spLocks noGrp="1"/>
          </p:cNvSpPr>
          <p:nvPr>
            <p:ph type="body" sz="quarter" idx="14"/>
          </p:nvPr>
        </p:nvSpPr>
        <p:spPr/>
        <p:txBody>
          <a:bodyPr/>
          <a:lstStyle/>
          <a:p>
            <a:r>
              <a:rPr lang="en-US" dirty="0"/>
              <a:t>02</a:t>
            </a:r>
          </a:p>
        </p:txBody>
      </p:sp>
      <p:sp>
        <p:nvSpPr>
          <p:cNvPr id="31" name="Text Placeholder 30"/>
          <p:cNvSpPr>
            <a:spLocks noGrp="1"/>
          </p:cNvSpPr>
          <p:nvPr>
            <p:ph type="body" sz="quarter" idx="15"/>
          </p:nvPr>
        </p:nvSpPr>
        <p:spPr/>
        <p:txBody>
          <a:bodyPr/>
          <a:lstStyle/>
          <a:p>
            <a:r>
              <a:rPr lang="en-US" dirty="0"/>
              <a:t>03</a:t>
            </a:r>
          </a:p>
        </p:txBody>
      </p:sp>
      <p:sp>
        <p:nvSpPr>
          <p:cNvPr id="32" name="Text Placeholder 31"/>
          <p:cNvSpPr>
            <a:spLocks noGrp="1"/>
          </p:cNvSpPr>
          <p:nvPr>
            <p:ph type="body" sz="quarter" idx="16"/>
          </p:nvPr>
        </p:nvSpPr>
        <p:spPr/>
        <p:txBody>
          <a:bodyPr/>
          <a:lstStyle/>
          <a:p>
            <a:r>
              <a:rPr lang="en-US" dirty="0"/>
              <a:t>04</a:t>
            </a:r>
          </a:p>
        </p:txBody>
      </p:sp>
      <p:sp>
        <p:nvSpPr>
          <p:cNvPr id="33" name="Text Placeholder 32"/>
          <p:cNvSpPr>
            <a:spLocks noGrp="1"/>
          </p:cNvSpPr>
          <p:nvPr>
            <p:ph type="body" sz="quarter" idx="17"/>
          </p:nvPr>
        </p:nvSpPr>
        <p:spPr>
          <a:xfrm>
            <a:off x="547614" y="4012187"/>
            <a:ext cx="2309586" cy="369332"/>
          </a:xfrm>
        </p:spPr>
        <p:txBody>
          <a:bodyPr/>
          <a:lstStyle/>
          <a:p>
            <a:r>
              <a:rPr lang="zh-CN" altLang="en-US" dirty="0"/>
              <a:t>智能：如何生存</a:t>
            </a:r>
          </a:p>
        </p:txBody>
      </p:sp>
      <p:sp>
        <p:nvSpPr>
          <p:cNvPr id="34" name="Text Placeholder 33"/>
          <p:cNvSpPr>
            <a:spLocks noGrp="1"/>
          </p:cNvSpPr>
          <p:nvPr>
            <p:ph type="body" sz="quarter" idx="18"/>
          </p:nvPr>
        </p:nvSpPr>
        <p:spPr>
          <a:xfrm>
            <a:off x="3419325" y="4012187"/>
            <a:ext cx="2309586" cy="369332"/>
          </a:xfrm>
        </p:spPr>
        <p:txBody>
          <a:bodyPr/>
          <a:lstStyle/>
          <a:p>
            <a:r>
              <a:rPr lang="zh-CN" altLang="en-US" dirty="0"/>
              <a:t>定位：深层学习在哪</a:t>
            </a:r>
          </a:p>
        </p:txBody>
      </p:sp>
      <p:sp>
        <p:nvSpPr>
          <p:cNvPr id="35" name="Text Placeholder 34"/>
          <p:cNvSpPr>
            <a:spLocks noGrp="1"/>
          </p:cNvSpPr>
          <p:nvPr>
            <p:ph type="body" sz="quarter" idx="19"/>
          </p:nvPr>
        </p:nvSpPr>
        <p:spPr>
          <a:xfrm>
            <a:off x="6291036" y="4012187"/>
            <a:ext cx="2309586" cy="369332"/>
          </a:xfrm>
        </p:spPr>
        <p:txBody>
          <a:bodyPr/>
          <a:lstStyle/>
          <a:p>
            <a:r>
              <a:rPr lang="zh-CN" altLang="en-US" dirty="0"/>
              <a:t>深层：为何高效</a:t>
            </a:r>
          </a:p>
        </p:txBody>
      </p:sp>
      <p:sp>
        <p:nvSpPr>
          <p:cNvPr id="36" name="Text Placeholder 35"/>
          <p:cNvSpPr>
            <a:spLocks noGrp="1"/>
          </p:cNvSpPr>
          <p:nvPr>
            <p:ph type="body" sz="quarter" idx="20"/>
          </p:nvPr>
        </p:nvSpPr>
        <p:spPr>
          <a:xfrm>
            <a:off x="9162747" y="4012187"/>
            <a:ext cx="2309586" cy="369332"/>
          </a:xfrm>
        </p:spPr>
        <p:txBody>
          <a:bodyPr/>
          <a:lstStyle/>
          <a:p>
            <a:r>
              <a:rPr lang="zh-CN" altLang="en-US" dirty="0"/>
              <a:t>应用：如何设计网络</a:t>
            </a:r>
          </a:p>
        </p:txBody>
      </p:sp>
      <p:sp>
        <p:nvSpPr>
          <p:cNvPr id="37" name="Text Placeholder 36"/>
          <p:cNvSpPr>
            <a:spLocks noGrp="1"/>
          </p:cNvSpPr>
          <p:nvPr>
            <p:ph type="body" sz="quarter" idx="21"/>
          </p:nvPr>
        </p:nvSpPr>
        <p:spPr>
          <a:xfrm>
            <a:off x="547614" y="4444823"/>
            <a:ext cx="2309586" cy="830997"/>
          </a:xfrm>
        </p:spPr>
        <p:txBody>
          <a:bodyPr/>
          <a:lstStyle/>
          <a:p>
            <a:r>
              <a:rPr lang="zh-CN" altLang="en-US" dirty="0"/>
              <a:t>什么是智能</a:t>
            </a:r>
            <a:endParaRPr lang="en-US" altLang="zh-CN" dirty="0"/>
          </a:p>
          <a:p>
            <a:r>
              <a:rPr lang="zh-CN" altLang="en-US" dirty="0"/>
              <a:t>什么是学习</a:t>
            </a:r>
            <a:endParaRPr lang="en-US" altLang="zh-CN" dirty="0"/>
          </a:p>
          <a:p>
            <a:r>
              <a:rPr lang="zh-CN" altLang="en-US" dirty="0"/>
              <a:t>意识的作用</a:t>
            </a:r>
            <a:endParaRPr lang="en-US" altLang="zh-CN" dirty="0"/>
          </a:p>
          <a:p>
            <a:r>
              <a:rPr lang="zh-CN" altLang="en-US" dirty="0"/>
              <a:t>人类的一生</a:t>
            </a:r>
            <a:endParaRPr lang="en-US" altLang="zh-CN" dirty="0"/>
          </a:p>
        </p:txBody>
      </p:sp>
      <p:sp>
        <p:nvSpPr>
          <p:cNvPr id="38" name="Text Placeholder 37"/>
          <p:cNvSpPr>
            <a:spLocks noGrp="1"/>
          </p:cNvSpPr>
          <p:nvPr>
            <p:ph type="body" sz="quarter" idx="22"/>
          </p:nvPr>
        </p:nvSpPr>
        <p:spPr>
          <a:xfrm>
            <a:off x="3419325" y="4444823"/>
            <a:ext cx="2309586" cy="461665"/>
          </a:xfrm>
        </p:spPr>
        <p:txBody>
          <a:bodyPr/>
          <a:lstStyle/>
          <a:p>
            <a:r>
              <a:rPr lang="zh-CN" altLang="en-US" dirty="0"/>
              <a:t>深层学习能做什么</a:t>
            </a:r>
            <a:endParaRPr lang="en-US" altLang="zh-CN" dirty="0"/>
          </a:p>
          <a:p>
            <a:r>
              <a:rPr lang="zh-CN" altLang="en-US" dirty="0"/>
              <a:t>深层学习需要什么</a:t>
            </a:r>
            <a:endParaRPr lang="en-US" altLang="zh-CN" dirty="0"/>
          </a:p>
        </p:txBody>
      </p:sp>
      <p:sp>
        <p:nvSpPr>
          <p:cNvPr id="39" name="Text Placeholder 38"/>
          <p:cNvSpPr>
            <a:spLocks noGrp="1"/>
          </p:cNvSpPr>
          <p:nvPr>
            <p:ph type="body" sz="quarter" idx="23"/>
          </p:nvPr>
        </p:nvSpPr>
        <p:spPr>
          <a:xfrm>
            <a:off x="6282869" y="4444823"/>
            <a:ext cx="2309586" cy="1015663"/>
          </a:xfrm>
        </p:spPr>
        <p:txBody>
          <a:bodyPr/>
          <a:lstStyle/>
          <a:p>
            <a:r>
              <a:rPr lang="zh-CN" altLang="en-US" dirty="0"/>
              <a:t>学习的难点</a:t>
            </a:r>
            <a:endParaRPr lang="en-US" altLang="zh-CN" dirty="0"/>
          </a:p>
          <a:p>
            <a:r>
              <a:rPr lang="zh-CN" altLang="en-US" dirty="0"/>
              <a:t>无免费午餐</a:t>
            </a:r>
            <a:endParaRPr lang="en-US" altLang="zh-CN" dirty="0"/>
          </a:p>
          <a:p>
            <a:r>
              <a:rPr lang="zh-CN" altLang="en-US" dirty="0"/>
              <a:t>维度的诅咒</a:t>
            </a:r>
            <a:endParaRPr lang="en-US" altLang="zh-CN" dirty="0"/>
          </a:p>
          <a:p>
            <a:r>
              <a:rPr lang="zh-CN" altLang="en-US" dirty="0"/>
              <a:t>共享是关键</a:t>
            </a:r>
            <a:endParaRPr lang="en-US" altLang="zh-CN" dirty="0"/>
          </a:p>
          <a:p>
            <a:endParaRPr lang="en-US" dirty="0"/>
          </a:p>
        </p:txBody>
      </p:sp>
      <p:sp>
        <p:nvSpPr>
          <p:cNvPr id="40" name="Text Placeholder 39"/>
          <p:cNvSpPr>
            <a:spLocks noGrp="1"/>
          </p:cNvSpPr>
          <p:nvPr>
            <p:ph type="body" sz="quarter" idx="24"/>
          </p:nvPr>
        </p:nvSpPr>
        <p:spPr>
          <a:xfrm>
            <a:off x="9162747" y="4444823"/>
            <a:ext cx="2309586" cy="1015663"/>
          </a:xfrm>
        </p:spPr>
        <p:txBody>
          <a:bodyPr/>
          <a:lstStyle/>
          <a:p>
            <a:r>
              <a:rPr lang="zh-CN" altLang="en-US" dirty="0"/>
              <a:t>调整假设空间</a:t>
            </a:r>
            <a:endParaRPr lang="en-US" altLang="zh-CN" dirty="0"/>
          </a:p>
          <a:p>
            <a:r>
              <a:rPr lang="zh-CN" altLang="en-US" dirty="0"/>
              <a:t>增加共享</a:t>
            </a:r>
            <a:endParaRPr lang="en-US" altLang="zh-CN" dirty="0"/>
          </a:p>
          <a:p>
            <a:r>
              <a:rPr lang="zh-CN" altLang="en-US" dirty="0"/>
              <a:t>优化起点</a:t>
            </a:r>
            <a:endParaRPr lang="en-US" altLang="zh-CN" dirty="0"/>
          </a:p>
          <a:p>
            <a:r>
              <a:rPr lang="zh-CN" altLang="en-US" dirty="0"/>
              <a:t>降低拟合难度</a:t>
            </a:r>
            <a:endParaRPr lang="en-US" altLang="zh-CN" dirty="0"/>
          </a:p>
          <a:p>
            <a:r>
              <a:rPr lang="zh-CN" altLang="en-US" dirty="0"/>
              <a:t>增加惩罚</a:t>
            </a:r>
            <a:endParaRPr lang="en-US" dirty="0"/>
          </a:p>
        </p:txBody>
      </p:sp>
      <p:sp>
        <p:nvSpPr>
          <p:cNvPr id="17" name="矩形 16"/>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399109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应用：如何设计网络</a:t>
            </a:r>
          </a:p>
        </p:txBody>
      </p:sp>
    </p:spTree>
    <p:extLst>
      <p:ext uri="{BB962C8B-B14F-4D97-AF65-F5344CB8AC3E}">
        <p14:creationId xmlns:p14="http://schemas.microsoft.com/office/powerpoint/2010/main" val="312960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设计理念</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5" name="矩形 4"/>
          <p:cNvSpPr/>
          <p:nvPr/>
        </p:nvSpPr>
        <p:spPr>
          <a:xfrm>
            <a:off x="274466" y="1217316"/>
            <a:ext cx="4724324" cy="2292935"/>
          </a:xfrm>
          <a:prstGeom prst="rect">
            <a:avLst/>
          </a:prstGeom>
        </p:spPr>
        <p:txBody>
          <a:bodyPr wrap="square">
            <a:spAutoFit/>
          </a:bodyPr>
          <a:lstStyle/>
          <a:p>
            <a:pPr marL="342900" indent="-342900" defTabSz="1219170">
              <a:lnSpc>
                <a:spcPct val="130000"/>
              </a:lnSpc>
              <a:buFont typeface="Arial" panose="020B0604020202020204" pitchFamily="34" charset="0"/>
              <a:buChar char="•"/>
              <a:defRPr/>
            </a:pPr>
            <a:r>
              <a:rPr lang="zh-CN" altLang="en-US" b="1" kern="0" dirty="0">
                <a:solidFill>
                  <a:srgbClr val="FF0000"/>
                </a:solidFill>
              </a:rPr>
              <a:t>拆分因素</a:t>
            </a:r>
            <a:r>
              <a:rPr lang="zh-CN" altLang="en-US" b="1" kern="0" dirty="0">
                <a:solidFill>
                  <a:schemeClr val="accent2"/>
                </a:solidFill>
              </a:rPr>
              <a:t>：将变体拆分成因素，降低训练所需数据量。</a:t>
            </a:r>
          </a:p>
          <a:p>
            <a:pPr marL="342900" indent="-342900" defTabSz="1219170">
              <a:lnSpc>
                <a:spcPct val="130000"/>
              </a:lnSpc>
              <a:buFont typeface="Arial" panose="020B0604020202020204" pitchFamily="34" charset="0"/>
              <a:buChar char="•"/>
              <a:defRPr/>
            </a:pPr>
            <a:r>
              <a:rPr lang="zh-CN" altLang="en-US" b="1" kern="0" dirty="0">
                <a:solidFill>
                  <a:srgbClr val="FF0000"/>
                </a:solidFill>
              </a:rPr>
              <a:t>因素共享</a:t>
            </a:r>
            <a:r>
              <a:rPr lang="zh-CN" altLang="en-US" b="1" kern="0" dirty="0">
                <a:solidFill>
                  <a:schemeClr val="accent2"/>
                </a:solidFill>
              </a:rPr>
              <a:t>：使所拆分的因素在不同的样本之间形成共享，可以用等量的数据训练出更好的模型。</a:t>
            </a:r>
          </a:p>
          <a:p>
            <a:pPr defTabSz="1219170">
              <a:lnSpc>
                <a:spcPct val="130000"/>
              </a:lnSpc>
              <a:defRPr/>
            </a:pPr>
            <a:endParaRPr lang="en-US" altLang="zh-CN" sz="2000" b="1" kern="0" dirty="0">
              <a:solidFill>
                <a:schemeClr val="accent2"/>
              </a:solidFill>
            </a:endParaRPr>
          </a:p>
        </p:txBody>
      </p:sp>
      <p:sp>
        <p:nvSpPr>
          <p:cNvPr id="1032" name="椭圆 1031"/>
          <p:cNvSpPr/>
          <p:nvPr/>
        </p:nvSpPr>
        <p:spPr>
          <a:xfrm>
            <a:off x="698942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椭圆 40"/>
          <p:cNvSpPr/>
          <p:nvPr/>
        </p:nvSpPr>
        <p:spPr>
          <a:xfrm>
            <a:off x="698942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2" name="椭圆 41"/>
          <p:cNvSpPr/>
          <p:nvPr/>
        </p:nvSpPr>
        <p:spPr>
          <a:xfrm>
            <a:off x="698942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3" name="矩形 4"/>
          <p:cNvSpPr/>
          <p:nvPr/>
        </p:nvSpPr>
        <p:spPr>
          <a:xfrm>
            <a:off x="274466" y="3768967"/>
            <a:ext cx="5597828" cy="1692771"/>
          </a:xfrm>
          <a:prstGeom prst="rect">
            <a:avLst/>
          </a:prstGeom>
        </p:spPr>
        <p:txBody>
          <a:bodyPr wrap="square">
            <a:spAutoFit/>
          </a:bodyPr>
          <a:lstStyle/>
          <a:p>
            <a:pPr defTabSz="1219170">
              <a:lnSpc>
                <a:spcPct val="130000"/>
              </a:lnSpc>
              <a:defRPr/>
            </a:pPr>
            <a:r>
              <a:rPr lang="zh-CN" altLang="en-US" sz="2000" b="1" kern="0" dirty="0">
                <a:solidFill>
                  <a:schemeClr val="accent2"/>
                </a:solidFill>
              </a:rPr>
              <a:t>误区</a:t>
            </a:r>
            <a:r>
              <a:rPr lang="en-US" altLang="zh-CN" sz="2000" b="1" kern="0" dirty="0">
                <a:solidFill>
                  <a:schemeClr val="accent2"/>
                </a:solidFill>
              </a:rPr>
              <a:t>1</a:t>
            </a:r>
            <a:r>
              <a:rPr lang="zh-CN" altLang="en-US" sz="2000" b="1" kern="0" dirty="0">
                <a:solidFill>
                  <a:schemeClr val="accent2"/>
                </a:solidFill>
              </a:rPr>
              <a:t>：深层学习并</a:t>
            </a:r>
            <a:r>
              <a:rPr lang="zh-CN" altLang="en-US" sz="2000" b="1" kern="0" dirty="0">
                <a:solidFill>
                  <a:srgbClr val="FF0000"/>
                </a:solidFill>
              </a:rPr>
              <a:t>非万能</a:t>
            </a:r>
            <a:r>
              <a:rPr lang="zh-CN" altLang="en-US" sz="2000" b="1" kern="0" dirty="0">
                <a:solidFill>
                  <a:schemeClr val="accent2"/>
                </a:solidFill>
              </a:rPr>
              <a:t>，应用先验知识的前提是数据可以以先验知识的方式生成</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误区</a:t>
            </a:r>
            <a:r>
              <a:rPr lang="en-US" altLang="zh-CN" sz="2000" b="1" kern="0" dirty="0">
                <a:solidFill>
                  <a:schemeClr val="accent2"/>
                </a:solidFill>
              </a:rPr>
              <a:t>2</a:t>
            </a:r>
            <a:r>
              <a:rPr lang="zh-CN" altLang="en-US" sz="2000" b="1" kern="0" dirty="0">
                <a:solidFill>
                  <a:schemeClr val="accent2"/>
                </a:solidFill>
              </a:rPr>
              <a:t>：深层学习</a:t>
            </a:r>
            <a:r>
              <a:rPr lang="zh-CN" altLang="en-US" sz="2000" b="1" kern="0" dirty="0">
                <a:solidFill>
                  <a:srgbClr val="FF0000"/>
                </a:solidFill>
              </a:rPr>
              <a:t>没有固定形式</a:t>
            </a:r>
            <a:r>
              <a:rPr lang="zh-CN" altLang="en-US" sz="2000" b="1" kern="0" dirty="0">
                <a:solidFill>
                  <a:schemeClr val="accent2"/>
                </a:solidFill>
              </a:rPr>
              <a:t>，可以依据上两个要点设计出各式各样的网络。</a:t>
            </a:r>
            <a:endParaRPr lang="en-US" altLang="zh-CN" sz="2000" b="1" kern="0" dirty="0">
              <a:solidFill>
                <a:schemeClr val="accent2"/>
              </a:solidFill>
            </a:endParaRPr>
          </a:p>
        </p:txBody>
      </p:sp>
      <p:sp>
        <p:nvSpPr>
          <p:cNvPr id="44" name="椭圆 43"/>
          <p:cNvSpPr/>
          <p:nvPr/>
        </p:nvSpPr>
        <p:spPr>
          <a:xfrm>
            <a:off x="739349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5" name="椭圆 44"/>
          <p:cNvSpPr/>
          <p:nvPr/>
        </p:nvSpPr>
        <p:spPr>
          <a:xfrm>
            <a:off x="739349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6" name="椭圆 45"/>
          <p:cNvSpPr/>
          <p:nvPr/>
        </p:nvSpPr>
        <p:spPr>
          <a:xfrm>
            <a:off x="739349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7" name="椭圆 46"/>
          <p:cNvSpPr/>
          <p:nvPr/>
        </p:nvSpPr>
        <p:spPr>
          <a:xfrm>
            <a:off x="779756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8" name="椭圆 47"/>
          <p:cNvSpPr/>
          <p:nvPr/>
        </p:nvSpPr>
        <p:spPr>
          <a:xfrm>
            <a:off x="779756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9" name="椭圆 48"/>
          <p:cNvSpPr/>
          <p:nvPr/>
        </p:nvSpPr>
        <p:spPr>
          <a:xfrm>
            <a:off x="779756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034" name="直接箭头连接符 1033"/>
          <p:cNvCxnSpPr>
            <a:stCxn id="1032" idx="6"/>
            <a:endCxn id="45" idx="2"/>
          </p:cNvCxnSpPr>
          <p:nvPr/>
        </p:nvCxnSpPr>
        <p:spPr>
          <a:xfrm>
            <a:off x="724109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直接箭头连接符 1035"/>
          <p:cNvCxnSpPr>
            <a:stCxn id="1032" idx="6"/>
            <a:endCxn id="44" idx="2"/>
          </p:cNvCxnSpPr>
          <p:nvPr/>
        </p:nvCxnSpPr>
        <p:spPr>
          <a:xfrm>
            <a:off x="7241097" y="163858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直接箭头连接符 1037"/>
          <p:cNvCxnSpPr>
            <a:stCxn id="1032" idx="6"/>
            <a:endCxn id="46" idx="2"/>
          </p:cNvCxnSpPr>
          <p:nvPr/>
        </p:nvCxnSpPr>
        <p:spPr>
          <a:xfrm>
            <a:off x="724109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直接箭头连接符 1039"/>
          <p:cNvCxnSpPr>
            <a:stCxn id="41" idx="6"/>
            <a:endCxn id="44" idx="2"/>
          </p:cNvCxnSpPr>
          <p:nvPr/>
        </p:nvCxnSpPr>
        <p:spPr>
          <a:xfrm flipV="1">
            <a:off x="724109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直接箭头连接符 1041"/>
          <p:cNvCxnSpPr>
            <a:stCxn id="41" idx="6"/>
            <a:endCxn id="45" idx="2"/>
          </p:cNvCxnSpPr>
          <p:nvPr/>
        </p:nvCxnSpPr>
        <p:spPr>
          <a:xfrm>
            <a:off x="7241097" y="1916822"/>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1" idx="6"/>
            <a:endCxn id="46" idx="2"/>
          </p:cNvCxnSpPr>
          <p:nvPr/>
        </p:nvCxnSpPr>
        <p:spPr>
          <a:xfrm>
            <a:off x="724109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6" name="直接箭头连接符 1045"/>
          <p:cNvCxnSpPr>
            <a:stCxn id="42" idx="6"/>
            <a:endCxn id="44" idx="2"/>
          </p:cNvCxnSpPr>
          <p:nvPr/>
        </p:nvCxnSpPr>
        <p:spPr>
          <a:xfrm flipV="1">
            <a:off x="724109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直接箭头连接符 1047"/>
          <p:cNvCxnSpPr>
            <a:stCxn id="42" idx="6"/>
            <a:endCxn id="45" idx="2"/>
          </p:cNvCxnSpPr>
          <p:nvPr/>
        </p:nvCxnSpPr>
        <p:spPr>
          <a:xfrm flipV="1">
            <a:off x="724109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0" name="直接箭头连接符 1049"/>
          <p:cNvCxnSpPr>
            <a:stCxn id="42" idx="6"/>
            <a:endCxn id="46" idx="2"/>
          </p:cNvCxnSpPr>
          <p:nvPr/>
        </p:nvCxnSpPr>
        <p:spPr>
          <a:xfrm>
            <a:off x="7241097" y="219505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64516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645167" y="163858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64516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764516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7645167" y="1916822"/>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764516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764516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64516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7645167" y="219505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6905538" y="1400899"/>
            <a:ext cx="1249960" cy="1031846"/>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8" name="椭圆 77"/>
          <p:cNvSpPr/>
          <p:nvPr/>
        </p:nvSpPr>
        <p:spPr>
          <a:xfrm>
            <a:off x="698942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9" name="椭圆 78"/>
          <p:cNvSpPr/>
          <p:nvPr/>
        </p:nvSpPr>
        <p:spPr>
          <a:xfrm>
            <a:off x="698942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0" name="椭圆 79"/>
          <p:cNvSpPr/>
          <p:nvPr/>
        </p:nvSpPr>
        <p:spPr>
          <a:xfrm>
            <a:off x="698942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1" name="椭圆 80"/>
          <p:cNvSpPr/>
          <p:nvPr/>
        </p:nvSpPr>
        <p:spPr>
          <a:xfrm>
            <a:off x="739349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2" name="椭圆 81"/>
          <p:cNvSpPr/>
          <p:nvPr/>
        </p:nvSpPr>
        <p:spPr>
          <a:xfrm>
            <a:off x="739349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3" name="椭圆 82"/>
          <p:cNvSpPr/>
          <p:nvPr/>
        </p:nvSpPr>
        <p:spPr>
          <a:xfrm>
            <a:off x="739349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4" name="椭圆 83"/>
          <p:cNvSpPr/>
          <p:nvPr/>
        </p:nvSpPr>
        <p:spPr>
          <a:xfrm>
            <a:off x="779756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5" name="椭圆 84"/>
          <p:cNvSpPr/>
          <p:nvPr/>
        </p:nvSpPr>
        <p:spPr>
          <a:xfrm>
            <a:off x="779756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6" name="椭圆 85"/>
          <p:cNvSpPr/>
          <p:nvPr/>
        </p:nvSpPr>
        <p:spPr>
          <a:xfrm>
            <a:off x="779756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87" name="直接箭头连接符 86"/>
          <p:cNvCxnSpPr>
            <a:stCxn id="78" idx="6"/>
            <a:endCxn id="82" idx="2"/>
          </p:cNvCxnSpPr>
          <p:nvPr/>
        </p:nvCxnSpPr>
        <p:spPr>
          <a:xfrm>
            <a:off x="724109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6"/>
            <a:endCxn id="81" idx="2"/>
          </p:cNvCxnSpPr>
          <p:nvPr/>
        </p:nvCxnSpPr>
        <p:spPr>
          <a:xfrm>
            <a:off x="7241097" y="285865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8" idx="6"/>
            <a:endCxn id="83" idx="2"/>
          </p:cNvCxnSpPr>
          <p:nvPr/>
        </p:nvCxnSpPr>
        <p:spPr>
          <a:xfrm>
            <a:off x="724109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9" idx="6"/>
            <a:endCxn id="81" idx="2"/>
          </p:cNvCxnSpPr>
          <p:nvPr/>
        </p:nvCxnSpPr>
        <p:spPr>
          <a:xfrm flipV="1">
            <a:off x="724109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79" idx="6"/>
            <a:endCxn id="82" idx="2"/>
          </p:cNvCxnSpPr>
          <p:nvPr/>
        </p:nvCxnSpPr>
        <p:spPr>
          <a:xfrm>
            <a:off x="7241097" y="3136894"/>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9" idx="6"/>
            <a:endCxn id="83" idx="2"/>
          </p:cNvCxnSpPr>
          <p:nvPr/>
        </p:nvCxnSpPr>
        <p:spPr>
          <a:xfrm>
            <a:off x="724109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0" idx="6"/>
            <a:endCxn id="81" idx="2"/>
          </p:cNvCxnSpPr>
          <p:nvPr/>
        </p:nvCxnSpPr>
        <p:spPr>
          <a:xfrm flipV="1">
            <a:off x="724109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0" idx="6"/>
            <a:endCxn id="82" idx="2"/>
          </p:cNvCxnSpPr>
          <p:nvPr/>
        </p:nvCxnSpPr>
        <p:spPr>
          <a:xfrm flipV="1">
            <a:off x="724109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0" idx="6"/>
            <a:endCxn id="83" idx="2"/>
          </p:cNvCxnSpPr>
          <p:nvPr/>
        </p:nvCxnSpPr>
        <p:spPr>
          <a:xfrm>
            <a:off x="7241097" y="341512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64516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645167" y="285865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764516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764516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7645167" y="3136894"/>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764516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764516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764516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7645167" y="341512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6905538" y="2620971"/>
            <a:ext cx="1249960" cy="1031846"/>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6" name="椭圆 105"/>
          <p:cNvSpPr/>
          <p:nvPr/>
        </p:nvSpPr>
        <p:spPr>
          <a:xfrm>
            <a:off x="8545587" y="2087781"/>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7" name="椭圆 106"/>
          <p:cNvSpPr/>
          <p:nvPr/>
        </p:nvSpPr>
        <p:spPr>
          <a:xfrm>
            <a:off x="8545587" y="2366016"/>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8" name="椭圆 107"/>
          <p:cNvSpPr/>
          <p:nvPr/>
        </p:nvSpPr>
        <p:spPr>
          <a:xfrm>
            <a:off x="8545587" y="2644251"/>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053" name="直接箭头连接符 1052"/>
          <p:cNvCxnSpPr>
            <a:cxnSpLocks/>
            <a:stCxn id="1051" idx="3"/>
            <a:endCxn id="1054" idx="1"/>
          </p:cNvCxnSpPr>
          <p:nvPr/>
        </p:nvCxnSpPr>
        <p:spPr>
          <a:xfrm>
            <a:off x="8155498" y="1916822"/>
            <a:ext cx="331366" cy="5766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54" name="矩形 1053"/>
          <p:cNvSpPr/>
          <p:nvPr/>
        </p:nvSpPr>
        <p:spPr>
          <a:xfrm>
            <a:off x="8486864" y="1975929"/>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33" name="直接箭头连接符 32"/>
          <p:cNvCxnSpPr>
            <a:cxnSpLocks/>
            <a:stCxn id="105" idx="3"/>
            <a:endCxn id="1054" idx="1"/>
          </p:cNvCxnSpPr>
          <p:nvPr/>
        </p:nvCxnSpPr>
        <p:spPr>
          <a:xfrm flipV="1">
            <a:off x="8155498" y="2493494"/>
            <a:ext cx="331366" cy="6434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9" name="椭圆 188"/>
          <p:cNvSpPr/>
          <p:nvPr/>
        </p:nvSpPr>
        <p:spPr>
          <a:xfrm>
            <a:off x="6217641" y="208729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0" name="椭圆 189"/>
          <p:cNvSpPr/>
          <p:nvPr/>
        </p:nvSpPr>
        <p:spPr>
          <a:xfrm>
            <a:off x="6217641" y="2365528"/>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1" name="椭圆 190"/>
          <p:cNvSpPr/>
          <p:nvPr/>
        </p:nvSpPr>
        <p:spPr>
          <a:xfrm>
            <a:off x="6217641" y="264376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2" name="矩形 191"/>
          <p:cNvSpPr/>
          <p:nvPr/>
        </p:nvSpPr>
        <p:spPr>
          <a:xfrm>
            <a:off x="6158918" y="1975441"/>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2" name="直接箭头连接符 51"/>
          <p:cNvCxnSpPr>
            <a:stCxn id="192" idx="3"/>
            <a:endCxn id="1051" idx="1"/>
          </p:cNvCxnSpPr>
          <p:nvPr/>
        </p:nvCxnSpPr>
        <p:spPr>
          <a:xfrm flipV="1">
            <a:off x="6528034" y="1916822"/>
            <a:ext cx="377504" cy="5761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4" name="直接箭头连接符 53"/>
          <p:cNvCxnSpPr>
            <a:stCxn id="192" idx="3"/>
            <a:endCxn id="105" idx="1"/>
          </p:cNvCxnSpPr>
          <p:nvPr/>
        </p:nvCxnSpPr>
        <p:spPr>
          <a:xfrm>
            <a:off x="6528034" y="2493006"/>
            <a:ext cx="377504" cy="6438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97" name="椭圆 196"/>
          <p:cNvSpPr/>
          <p:nvPr/>
        </p:nvSpPr>
        <p:spPr>
          <a:xfrm>
            <a:off x="7452220" y="422166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8" name="椭圆 197"/>
          <p:cNvSpPr/>
          <p:nvPr/>
        </p:nvSpPr>
        <p:spPr>
          <a:xfrm>
            <a:off x="7452220" y="4499898"/>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9" name="椭圆 198"/>
          <p:cNvSpPr/>
          <p:nvPr/>
        </p:nvSpPr>
        <p:spPr>
          <a:xfrm>
            <a:off x="7452220" y="477813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0" name="矩形 199"/>
          <p:cNvSpPr/>
          <p:nvPr/>
        </p:nvSpPr>
        <p:spPr>
          <a:xfrm>
            <a:off x="7393497" y="4109811"/>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6" name="直接箭头连接符 55"/>
          <p:cNvCxnSpPr>
            <a:stCxn id="192" idx="3"/>
            <a:endCxn id="200" idx="1"/>
          </p:cNvCxnSpPr>
          <p:nvPr/>
        </p:nvCxnSpPr>
        <p:spPr>
          <a:xfrm>
            <a:off x="6528034" y="2493006"/>
            <a:ext cx="865463" cy="21343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8" name="直接箭头连接符 57"/>
          <p:cNvCxnSpPr>
            <a:cxnSpLocks/>
            <a:stCxn id="200" idx="3"/>
            <a:endCxn id="1054" idx="1"/>
          </p:cNvCxnSpPr>
          <p:nvPr/>
        </p:nvCxnSpPr>
        <p:spPr>
          <a:xfrm flipV="1">
            <a:off x="7762613" y="2493494"/>
            <a:ext cx="724251" cy="21338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9" name="矩形 4"/>
          <p:cNvSpPr/>
          <p:nvPr/>
        </p:nvSpPr>
        <p:spPr>
          <a:xfrm>
            <a:off x="8486864" y="4815407"/>
            <a:ext cx="3327184" cy="1292662"/>
          </a:xfrm>
          <a:prstGeom prst="rect">
            <a:avLst/>
          </a:prstGeom>
        </p:spPr>
        <p:txBody>
          <a:bodyPr wrap="square">
            <a:spAutoFit/>
          </a:bodyPr>
          <a:lstStyle/>
          <a:p>
            <a:pPr defTabSz="1219170">
              <a:lnSpc>
                <a:spcPct val="130000"/>
              </a:lnSpc>
              <a:defRPr/>
            </a:pPr>
            <a:r>
              <a:rPr lang="zh-CN" altLang="en-US" sz="2000" b="1" kern="0" dirty="0">
                <a:solidFill>
                  <a:schemeClr val="accent2"/>
                </a:solidFill>
              </a:rPr>
              <a:t>每一层表示事物的一种状态</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设计神经网络时，要以“层”为单元</a:t>
            </a:r>
            <a:endParaRPr lang="en-US" altLang="zh-CN" sz="2000" b="1" kern="0" dirty="0">
              <a:solidFill>
                <a:schemeClr val="accent2"/>
              </a:solidFill>
            </a:endParaRPr>
          </a:p>
        </p:txBody>
      </p:sp>
      <p:cxnSp>
        <p:nvCxnSpPr>
          <p:cNvPr id="64" name="直接箭头连接符 63"/>
          <p:cNvCxnSpPr>
            <a:stCxn id="1054" idx="3"/>
          </p:cNvCxnSpPr>
          <p:nvPr/>
        </p:nvCxnSpPr>
        <p:spPr>
          <a:xfrm>
            <a:off x="8855980" y="2493494"/>
            <a:ext cx="1252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37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神经网络变体</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cxnSp>
        <p:nvCxnSpPr>
          <p:cNvPr id="4" name="直接连接符 3"/>
          <p:cNvCxnSpPr/>
          <p:nvPr/>
        </p:nvCxnSpPr>
        <p:spPr>
          <a:xfrm>
            <a:off x="6098796" y="1166070"/>
            <a:ext cx="0" cy="489917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3417" y="933426"/>
            <a:ext cx="1826141" cy="381258"/>
          </a:xfrm>
          <a:prstGeom prst="rect">
            <a:avLst/>
          </a:prstGeom>
          <a:noFill/>
        </p:spPr>
        <p:txBody>
          <a:bodyPr wrap="non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循环层：</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时间共享</a:t>
            </a:r>
          </a:p>
        </p:txBody>
      </p:sp>
      <p:sp>
        <p:nvSpPr>
          <p:cNvPr id="109" name="文本框 108"/>
          <p:cNvSpPr txBox="1"/>
          <p:nvPr/>
        </p:nvSpPr>
        <p:spPr>
          <a:xfrm>
            <a:off x="8387593" y="938685"/>
            <a:ext cx="1826141" cy="381258"/>
          </a:xfrm>
          <a:prstGeom prst="rect">
            <a:avLst/>
          </a:prstGeom>
          <a:noFill/>
        </p:spPr>
        <p:txBody>
          <a:bodyPr wrap="non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卷积层：</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空间共享</a:t>
            </a:r>
          </a:p>
        </p:txBody>
      </p:sp>
      <p:sp>
        <p:nvSpPr>
          <p:cNvPr id="110" name="椭圆 109"/>
          <p:cNvSpPr/>
          <p:nvPr/>
        </p:nvSpPr>
        <p:spPr>
          <a:xfrm>
            <a:off x="645952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1" name="椭圆 110"/>
          <p:cNvSpPr/>
          <p:nvPr/>
        </p:nvSpPr>
        <p:spPr>
          <a:xfrm>
            <a:off x="673775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2" name="椭圆 111"/>
          <p:cNvSpPr/>
          <p:nvPr/>
        </p:nvSpPr>
        <p:spPr>
          <a:xfrm>
            <a:off x="701599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6" name="椭圆 115"/>
          <p:cNvSpPr/>
          <p:nvPr/>
        </p:nvSpPr>
        <p:spPr>
          <a:xfrm>
            <a:off x="645952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7" name="椭圆 116"/>
          <p:cNvSpPr/>
          <p:nvPr/>
        </p:nvSpPr>
        <p:spPr>
          <a:xfrm>
            <a:off x="673775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8" name="椭圆 117"/>
          <p:cNvSpPr/>
          <p:nvPr/>
        </p:nvSpPr>
        <p:spPr>
          <a:xfrm>
            <a:off x="701599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9" name="椭圆 118"/>
          <p:cNvSpPr/>
          <p:nvPr/>
        </p:nvSpPr>
        <p:spPr>
          <a:xfrm>
            <a:off x="645952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0" name="椭圆 119"/>
          <p:cNvSpPr/>
          <p:nvPr/>
        </p:nvSpPr>
        <p:spPr>
          <a:xfrm>
            <a:off x="673775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1" name="椭圆 120"/>
          <p:cNvSpPr/>
          <p:nvPr/>
        </p:nvSpPr>
        <p:spPr>
          <a:xfrm>
            <a:off x="701599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2" name="椭圆 121"/>
          <p:cNvSpPr/>
          <p:nvPr/>
        </p:nvSpPr>
        <p:spPr>
          <a:xfrm>
            <a:off x="645952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3" name="椭圆 122"/>
          <p:cNvSpPr/>
          <p:nvPr/>
        </p:nvSpPr>
        <p:spPr>
          <a:xfrm>
            <a:off x="673775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4" name="椭圆 123"/>
          <p:cNvSpPr/>
          <p:nvPr/>
        </p:nvSpPr>
        <p:spPr>
          <a:xfrm>
            <a:off x="701599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5" name="椭圆 124"/>
          <p:cNvSpPr/>
          <p:nvPr/>
        </p:nvSpPr>
        <p:spPr>
          <a:xfrm>
            <a:off x="729422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6" name="椭圆 125"/>
          <p:cNvSpPr/>
          <p:nvPr/>
        </p:nvSpPr>
        <p:spPr>
          <a:xfrm>
            <a:off x="757246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7" name="椭圆 126"/>
          <p:cNvSpPr/>
          <p:nvPr/>
        </p:nvSpPr>
        <p:spPr>
          <a:xfrm>
            <a:off x="785069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8" name="椭圆 127"/>
          <p:cNvSpPr/>
          <p:nvPr/>
        </p:nvSpPr>
        <p:spPr>
          <a:xfrm>
            <a:off x="729422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9" name="椭圆 128"/>
          <p:cNvSpPr/>
          <p:nvPr/>
        </p:nvSpPr>
        <p:spPr>
          <a:xfrm>
            <a:off x="757246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0" name="椭圆 129"/>
          <p:cNvSpPr/>
          <p:nvPr/>
        </p:nvSpPr>
        <p:spPr>
          <a:xfrm>
            <a:off x="785069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1" name="椭圆 130"/>
          <p:cNvSpPr/>
          <p:nvPr/>
        </p:nvSpPr>
        <p:spPr>
          <a:xfrm>
            <a:off x="729422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2" name="椭圆 131"/>
          <p:cNvSpPr/>
          <p:nvPr/>
        </p:nvSpPr>
        <p:spPr>
          <a:xfrm>
            <a:off x="757246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3" name="椭圆 132"/>
          <p:cNvSpPr/>
          <p:nvPr/>
        </p:nvSpPr>
        <p:spPr>
          <a:xfrm>
            <a:off x="785069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4" name="椭圆 133"/>
          <p:cNvSpPr/>
          <p:nvPr/>
        </p:nvSpPr>
        <p:spPr>
          <a:xfrm>
            <a:off x="729422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5" name="椭圆 134"/>
          <p:cNvSpPr/>
          <p:nvPr/>
        </p:nvSpPr>
        <p:spPr>
          <a:xfrm>
            <a:off x="757246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6" name="椭圆 135"/>
          <p:cNvSpPr/>
          <p:nvPr/>
        </p:nvSpPr>
        <p:spPr>
          <a:xfrm>
            <a:off x="785069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7" name="椭圆 136"/>
          <p:cNvSpPr/>
          <p:nvPr/>
        </p:nvSpPr>
        <p:spPr>
          <a:xfrm>
            <a:off x="645952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8" name="椭圆 137"/>
          <p:cNvSpPr/>
          <p:nvPr/>
        </p:nvSpPr>
        <p:spPr>
          <a:xfrm>
            <a:off x="673775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9" name="椭圆 138"/>
          <p:cNvSpPr/>
          <p:nvPr/>
        </p:nvSpPr>
        <p:spPr>
          <a:xfrm>
            <a:off x="701599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0" name="椭圆 139"/>
          <p:cNvSpPr/>
          <p:nvPr/>
        </p:nvSpPr>
        <p:spPr>
          <a:xfrm>
            <a:off x="645952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1" name="椭圆 140"/>
          <p:cNvSpPr/>
          <p:nvPr/>
        </p:nvSpPr>
        <p:spPr>
          <a:xfrm>
            <a:off x="673775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2" name="椭圆 141"/>
          <p:cNvSpPr/>
          <p:nvPr/>
        </p:nvSpPr>
        <p:spPr>
          <a:xfrm>
            <a:off x="701599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3" name="椭圆 142"/>
          <p:cNvSpPr/>
          <p:nvPr/>
        </p:nvSpPr>
        <p:spPr>
          <a:xfrm>
            <a:off x="729422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4" name="椭圆 143"/>
          <p:cNvSpPr/>
          <p:nvPr/>
        </p:nvSpPr>
        <p:spPr>
          <a:xfrm>
            <a:off x="757246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5" name="椭圆 144"/>
          <p:cNvSpPr/>
          <p:nvPr/>
        </p:nvSpPr>
        <p:spPr>
          <a:xfrm>
            <a:off x="785069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6" name="椭圆 145"/>
          <p:cNvSpPr/>
          <p:nvPr/>
        </p:nvSpPr>
        <p:spPr>
          <a:xfrm>
            <a:off x="729422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7" name="椭圆 146"/>
          <p:cNvSpPr/>
          <p:nvPr/>
        </p:nvSpPr>
        <p:spPr>
          <a:xfrm>
            <a:off x="757246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8" name="椭圆 147"/>
          <p:cNvSpPr/>
          <p:nvPr/>
        </p:nvSpPr>
        <p:spPr>
          <a:xfrm>
            <a:off x="785069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9" name="椭圆 148"/>
          <p:cNvSpPr/>
          <p:nvPr/>
        </p:nvSpPr>
        <p:spPr>
          <a:xfrm>
            <a:off x="8109358"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0" name="椭圆 149"/>
          <p:cNvSpPr/>
          <p:nvPr/>
        </p:nvSpPr>
        <p:spPr>
          <a:xfrm>
            <a:off x="8387593"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1" name="椭圆 150"/>
          <p:cNvSpPr/>
          <p:nvPr/>
        </p:nvSpPr>
        <p:spPr>
          <a:xfrm>
            <a:off x="8665828"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2" name="椭圆 151"/>
          <p:cNvSpPr/>
          <p:nvPr/>
        </p:nvSpPr>
        <p:spPr>
          <a:xfrm>
            <a:off x="8109358"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3" name="椭圆 152"/>
          <p:cNvSpPr/>
          <p:nvPr/>
        </p:nvSpPr>
        <p:spPr>
          <a:xfrm>
            <a:off x="8387593"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4" name="椭圆 153"/>
          <p:cNvSpPr/>
          <p:nvPr/>
        </p:nvSpPr>
        <p:spPr>
          <a:xfrm>
            <a:off x="8665828"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5" name="椭圆 154"/>
          <p:cNvSpPr/>
          <p:nvPr/>
        </p:nvSpPr>
        <p:spPr>
          <a:xfrm>
            <a:off x="8109358"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6" name="椭圆 155"/>
          <p:cNvSpPr/>
          <p:nvPr/>
        </p:nvSpPr>
        <p:spPr>
          <a:xfrm>
            <a:off x="8387593"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7" name="椭圆 156"/>
          <p:cNvSpPr/>
          <p:nvPr/>
        </p:nvSpPr>
        <p:spPr>
          <a:xfrm>
            <a:off x="8665828"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8" name="椭圆 157"/>
          <p:cNvSpPr/>
          <p:nvPr/>
        </p:nvSpPr>
        <p:spPr>
          <a:xfrm>
            <a:off x="8109358"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9" name="椭圆 158"/>
          <p:cNvSpPr/>
          <p:nvPr/>
        </p:nvSpPr>
        <p:spPr>
          <a:xfrm>
            <a:off x="8387593"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0" name="椭圆 159"/>
          <p:cNvSpPr/>
          <p:nvPr/>
        </p:nvSpPr>
        <p:spPr>
          <a:xfrm>
            <a:off x="8665828"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1" name="椭圆 160"/>
          <p:cNvSpPr/>
          <p:nvPr/>
        </p:nvSpPr>
        <p:spPr>
          <a:xfrm>
            <a:off x="8109358"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2" name="椭圆 161"/>
          <p:cNvSpPr/>
          <p:nvPr/>
        </p:nvSpPr>
        <p:spPr>
          <a:xfrm>
            <a:off x="8387593"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3" name="椭圆 162"/>
          <p:cNvSpPr/>
          <p:nvPr/>
        </p:nvSpPr>
        <p:spPr>
          <a:xfrm>
            <a:off x="8665828"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4" name="椭圆 163"/>
          <p:cNvSpPr/>
          <p:nvPr/>
        </p:nvSpPr>
        <p:spPr>
          <a:xfrm>
            <a:off x="8109358"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5" name="椭圆 164"/>
          <p:cNvSpPr/>
          <p:nvPr/>
        </p:nvSpPr>
        <p:spPr>
          <a:xfrm>
            <a:off x="8387593"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6" name="椭圆 165"/>
          <p:cNvSpPr/>
          <p:nvPr/>
        </p:nvSpPr>
        <p:spPr>
          <a:xfrm>
            <a:off x="8665828"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7" name="椭圆 166"/>
          <p:cNvSpPr/>
          <p:nvPr/>
        </p:nvSpPr>
        <p:spPr>
          <a:xfrm>
            <a:off x="6459522"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8" name="椭圆 167"/>
          <p:cNvSpPr/>
          <p:nvPr/>
        </p:nvSpPr>
        <p:spPr>
          <a:xfrm>
            <a:off x="6737757"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9" name="椭圆 168"/>
          <p:cNvSpPr/>
          <p:nvPr/>
        </p:nvSpPr>
        <p:spPr>
          <a:xfrm>
            <a:off x="7015992"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0" name="椭圆 169"/>
          <p:cNvSpPr/>
          <p:nvPr/>
        </p:nvSpPr>
        <p:spPr>
          <a:xfrm>
            <a:off x="6459522"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1" name="椭圆 170"/>
          <p:cNvSpPr/>
          <p:nvPr/>
        </p:nvSpPr>
        <p:spPr>
          <a:xfrm>
            <a:off x="6737757"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2" name="椭圆 171"/>
          <p:cNvSpPr/>
          <p:nvPr/>
        </p:nvSpPr>
        <p:spPr>
          <a:xfrm>
            <a:off x="7015992"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3" name="椭圆 172"/>
          <p:cNvSpPr/>
          <p:nvPr/>
        </p:nvSpPr>
        <p:spPr>
          <a:xfrm>
            <a:off x="730121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4" name="椭圆 173"/>
          <p:cNvSpPr/>
          <p:nvPr/>
        </p:nvSpPr>
        <p:spPr>
          <a:xfrm>
            <a:off x="7579453"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5" name="椭圆 174"/>
          <p:cNvSpPr/>
          <p:nvPr/>
        </p:nvSpPr>
        <p:spPr>
          <a:xfrm>
            <a:off x="785768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6" name="椭圆 175"/>
          <p:cNvSpPr/>
          <p:nvPr/>
        </p:nvSpPr>
        <p:spPr>
          <a:xfrm>
            <a:off x="730121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7" name="椭圆 176"/>
          <p:cNvSpPr/>
          <p:nvPr/>
        </p:nvSpPr>
        <p:spPr>
          <a:xfrm>
            <a:off x="7579453"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8" name="椭圆 177"/>
          <p:cNvSpPr/>
          <p:nvPr/>
        </p:nvSpPr>
        <p:spPr>
          <a:xfrm>
            <a:off x="785768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9" name="椭圆 178"/>
          <p:cNvSpPr/>
          <p:nvPr/>
        </p:nvSpPr>
        <p:spPr>
          <a:xfrm>
            <a:off x="810935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0" name="椭圆 179"/>
          <p:cNvSpPr/>
          <p:nvPr/>
        </p:nvSpPr>
        <p:spPr>
          <a:xfrm>
            <a:off x="8387593"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1" name="椭圆 180"/>
          <p:cNvSpPr/>
          <p:nvPr/>
        </p:nvSpPr>
        <p:spPr>
          <a:xfrm>
            <a:off x="866582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2" name="椭圆 181"/>
          <p:cNvSpPr/>
          <p:nvPr/>
        </p:nvSpPr>
        <p:spPr>
          <a:xfrm>
            <a:off x="810935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3" name="椭圆 182"/>
          <p:cNvSpPr/>
          <p:nvPr/>
        </p:nvSpPr>
        <p:spPr>
          <a:xfrm>
            <a:off x="8387593"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4" name="椭圆 183"/>
          <p:cNvSpPr/>
          <p:nvPr/>
        </p:nvSpPr>
        <p:spPr>
          <a:xfrm>
            <a:off x="866582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5" name="椭圆 194"/>
          <p:cNvSpPr/>
          <p:nvPr/>
        </p:nvSpPr>
        <p:spPr>
          <a:xfrm>
            <a:off x="646651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6" name="椭圆 195"/>
          <p:cNvSpPr/>
          <p:nvPr/>
        </p:nvSpPr>
        <p:spPr>
          <a:xfrm>
            <a:off x="674474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1" name="椭圆 200"/>
          <p:cNvSpPr/>
          <p:nvPr/>
        </p:nvSpPr>
        <p:spPr>
          <a:xfrm>
            <a:off x="702298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2" name="椭圆 201"/>
          <p:cNvSpPr/>
          <p:nvPr/>
        </p:nvSpPr>
        <p:spPr>
          <a:xfrm>
            <a:off x="730121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3" name="椭圆 202"/>
          <p:cNvSpPr/>
          <p:nvPr/>
        </p:nvSpPr>
        <p:spPr>
          <a:xfrm>
            <a:off x="757945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4" name="椭圆 203"/>
          <p:cNvSpPr/>
          <p:nvPr/>
        </p:nvSpPr>
        <p:spPr>
          <a:xfrm>
            <a:off x="785768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5" name="椭圆 204"/>
          <p:cNvSpPr/>
          <p:nvPr/>
        </p:nvSpPr>
        <p:spPr>
          <a:xfrm>
            <a:off x="8116349"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6" name="椭圆 205"/>
          <p:cNvSpPr/>
          <p:nvPr/>
        </p:nvSpPr>
        <p:spPr>
          <a:xfrm>
            <a:off x="8394584"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7" name="椭圆 206"/>
          <p:cNvSpPr/>
          <p:nvPr/>
        </p:nvSpPr>
        <p:spPr>
          <a:xfrm>
            <a:off x="8672819"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 name="矩形 6"/>
          <p:cNvSpPr/>
          <p:nvPr/>
        </p:nvSpPr>
        <p:spPr>
          <a:xfrm>
            <a:off x="6358855" y="1526796"/>
            <a:ext cx="2650921" cy="2692866"/>
          </a:xfrm>
          <a:prstGeom prst="rect">
            <a:avLst/>
          </a:prstGeom>
          <a:no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6439948" y="1625305"/>
            <a:ext cx="834705" cy="829050"/>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8" name="矩形 207"/>
          <p:cNvSpPr/>
          <p:nvPr/>
        </p:nvSpPr>
        <p:spPr>
          <a:xfrm>
            <a:off x="6727272" y="1631946"/>
            <a:ext cx="834705" cy="829050"/>
          </a:xfrm>
          <a:prstGeom prst="rect">
            <a:avLst/>
          </a:prstGeom>
          <a:noFill/>
          <a:ln>
            <a:solidFill>
              <a:srgbClr val="E73A1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2050" name="Picture 2" descr="http://img.blog.csdn.net/201603102034519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101" y="4175402"/>
            <a:ext cx="2590800" cy="2105025"/>
          </a:xfrm>
          <a:prstGeom prst="rect">
            <a:avLst/>
          </a:prstGeom>
          <a:noFill/>
          <a:extLst>
            <a:ext uri="{909E8E84-426E-40DD-AFC4-6F175D3DCCD1}">
              <a14:hiddenFill xmlns:a14="http://schemas.microsoft.com/office/drawing/2010/main">
                <a:solidFill>
                  <a:srgbClr val="FFFFFF"/>
                </a:solidFill>
              </a14:hiddenFill>
            </a:ext>
          </a:extLst>
        </p:spPr>
      </p:pic>
      <p:sp>
        <p:nvSpPr>
          <p:cNvPr id="210" name="文本框 209"/>
          <p:cNvSpPr txBox="1"/>
          <p:nvPr/>
        </p:nvSpPr>
        <p:spPr>
          <a:xfrm>
            <a:off x="9297100" y="1506616"/>
            <a:ext cx="2660708" cy="2653034"/>
          </a:xfrm>
          <a:prstGeom prst="rect">
            <a:avLst/>
          </a:prstGeom>
          <a:noFill/>
        </p:spPr>
        <p:txBody>
          <a:bodyPr wrap="squar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如果用前馈层，那么需要学习</a:t>
            </a:r>
            <a:r>
              <a:rPr lang="en-US" altLang="zh-CN" sz="1600" b="1" kern="0" dirty="0">
                <a:latin typeface="微软雅黑" panose="020B0503020204020204" pitchFamily="34" charset="-122"/>
                <a:ea typeface="微软雅黑" panose="020B0503020204020204" pitchFamily="34" charset="-122"/>
                <a:cs typeface="+mn-ea"/>
                <a:sym typeface="+mn-lt"/>
              </a:rPr>
              <a:t>81</a:t>
            </a:r>
            <a:r>
              <a:rPr lang="zh-CN" altLang="en-US" sz="1600" b="1" kern="0" dirty="0">
                <a:latin typeface="微软雅黑" panose="020B0503020204020204" pitchFamily="34" charset="-122"/>
                <a:ea typeface="微软雅黑" panose="020B0503020204020204" pitchFamily="34" charset="-122"/>
                <a:cs typeface="+mn-ea"/>
                <a:sym typeface="+mn-lt"/>
              </a:rPr>
              <a:t>个权重，但如果知道这些权重在</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空间下是共享</a:t>
            </a:r>
            <a:r>
              <a:rPr lang="zh-CN" altLang="en-US" sz="1600" b="1" kern="0" dirty="0">
                <a:latin typeface="微软雅黑" panose="020B0503020204020204" pitchFamily="34" charset="-122"/>
                <a:ea typeface="微软雅黑" panose="020B0503020204020204" pitchFamily="34" charset="-122"/>
                <a:cs typeface="+mn-ea"/>
                <a:sym typeface="+mn-lt"/>
              </a:rPr>
              <a:t>的，那么可能只需要学习</a:t>
            </a:r>
            <a:r>
              <a:rPr lang="en-US" altLang="zh-CN" sz="1600" b="1" kern="0" dirty="0">
                <a:latin typeface="微软雅黑" panose="020B0503020204020204" pitchFamily="34" charset="-122"/>
                <a:ea typeface="微软雅黑" panose="020B0503020204020204" pitchFamily="34" charset="-122"/>
                <a:cs typeface="+mn-ea"/>
                <a:sym typeface="+mn-lt"/>
              </a:rPr>
              <a:t>9</a:t>
            </a:r>
            <a:r>
              <a:rPr lang="zh-CN" altLang="en-US" sz="1600" b="1" kern="0" dirty="0">
                <a:latin typeface="微软雅黑" panose="020B0503020204020204" pitchFamily="34" charset="-122"/>
                <a:ea typeface="微软雅黑" panose="020B0503020204020204" pitchFamily="34" charset="-122"/>
                <a:cs typeface="+mn-ea"/>
                <a:sym typeface="+mn-lt"/>
              </a:rPr>
              <a:t>个权重。原本一张图片在前馈层中只能用于学习一次权重，在卷基层中却可以学习很多次</a:t>
            </a:r>
          </a:p>
        </p:txBody>
      </p:sp>
      <p:pic>
        <p:nvPicPr>
          <p:cNvPr id="9" name="图片 8"/>
          <p:cNvPicPr>
            <a:picLocks noChangeAspect="1"/>
          </p:cNvPicPr>
          <p:nvPr/>
        </p:nvPicPr>
        <p:blipFill>
          <a:blip r:embed="rId3"/>
          <a:stretch>
            <a:fillRect/>
          </a:stretch>
        </p:blipFill>
        <p:spPr>
          <a:xfrm>
            <a:off x="508127" y="1526796"/>
            <a:ext cx="4591050" cy="1000125"/>
          </a:xfrm>
          <a:prstGeom prst="rect">
            <a:avLst/>
          </a:prstGeom>
        </p:spPr>
      </p:pic>
      <p:pic>
        <p:nvPicPr>
          <p:cNvPr id="10" name="图片 9"/>
          <p:cNvPicPr>
            <a:picLocks noChangeAspect="1"/>
          </p:cNvPicPr>
          <p:nvPr/>
        </p:nvPicPr>
        <p:blipFill>
          <a:blip r:embed="rId4"/>
          <a:stretch>
            <a:fillRect/>
          </a:stretch>
        </p:blipFill>
        <p:spPr>
          <a:xfrm>
            <a:off x="541526" y="2730510"/>
            <a:ext cx="4514850" cy="1095375"/>
          </a:xfrm>
          <a:prstGeom prst="rect">
            <a:avLst/>
          </a:prstGeom>
        </p:spPr>
      </p:pic>
      <p:sp>
        <p:nvSpPr>
          <p:cNvPr id="212" name="文本框 211"/>
          <p:cNvSpPr txBox="1"/>
          <p:nvPr/>
        </p:nvSpPr>
        <p:spPr>
          <a:xfrm>
            <a:off x="503076" y="4084495"/>
            <a:ext cx="2660708" cy="2409890"/>
          </a:xfrm>
          <a:prstGeom prst="rect">
            <a:avLst/>
          </a:prstGeom>
          <a:noFill/>
        </p:spPr>
        <p:txBody>
          <a:bodyPr wrap="squar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如果用前馈层，每个圆圈表示</a:t>
            </a:r>
            <a:r>
              <a:rPr lang="en-US" altLang="zh-CN" sz="1600" b="1" kern="0" dirty="0">
                <a:latin typeface="微软雅黑" panose="020B0503020204020204" pitchFamily="34" charset="-122"/>
                <a:ea typeface="微软雅黑" panose="020B0503020204020204" pitchFamily="34" charset="-122"/>
                <a:cs typeface="+mn-ea"/>
                <a:sym typeface="+mn-lt"/>
              </a:rPr>
              <a:t>100</a:t>
            </a:r>
            <a:r>
              <a:rPr lang="zh-CN" altLang="en-US" sz="1600" b="1" kern="0" dirty="0">
                <a:latin typeface="微软雅黑" panose="020B0503020204020204" pitchFamily="34" charset="-122"/>
                <a:ea typeface="微软雅黑" panose="020B0503020204020204" pitchFamily="34" charset="-122"/>
                <a:cs typeface="+mn-ea"/>
                <a:sym typeface="+mn-lt"/>
              </a:rPr>
              <a:t>个节点，那么前馈层处理时序相关性时就需要学习</a:t>
            </a:r>
            <a:r>
              <a:rPr lang="en-US" altLang="zh-CN" sz="1600" b="1" kern="0" dirty="0">
                <a:latin typeface="微软雅黑" panose="020B0503020204020204" pitchFamily="34" charset="-122"/>
                <a:ea typeface="微软雅黑" panose="020B0503020204020204" pitchFamily="34" charset="-122"/>
                <a:cs typeface="+mn-ea"/>
                <a:sym typeface="+mn-lt"/>
              </a:rPr>
              <a:t>300</a:t>
            </a:r>
            <a:r>
              <a:rPr lang="zh-CN" altLang="en-US" sz="1600" b="1" kern="0" dirty="0">
                <a:latin typeface="微软雅黑" panose="020B0503020204020204" pitchFamily="34" charset="-122"/>
                <a:ea typeface="微软雅黑" panose="020B0503020204020204" pitchFamily="34" charset="-122"/>
                <a:cs typeface="+mn-ea"/>
                <a:sym typeface="+mn-lt"/>
              </a:rPr>
              <a:t>个权重。</a:t>
            </a:r>
            <a:endParaRPr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但如果知道不同权重在</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时间下是共享的</a:t>
            </a:r>
            <a:r>
              <a:rPr lang="zh-CN" altLang="en-US" sz="1600" b="1" kern="0" dirty="0">
                <a:latin typeface="微软雅黑" panose="020B0503020204020204" pitchFamily="34" charset="-122"/>
                <a:ea typeface="微软雅黑" panose="020B0503020204020204" pitchFamily="34" charset="-122"/>
                <a:cs typeface="+mn-ea"/>
                <a:sym typeface="+mn-lt"/>
              </a:rPr>
              <a:t>，那么就只需要学习</a:t>
            </a:r>
            <a:r>
              <a:rPr lang="en-US" altLang="zh-CN" sz="1600" b="1" kern="0" dirty="0">
                <a:latin typeface="微软雅黑" panose="020B0503020204020204" pitchFamily="34" charset="-122"/>
                <a:ea typeface="微软雅黑" panose="020B0503020204020204" pitchFamily="34" charset="-122"/>
                <a:cs typeface="+mn-ea"/>
                <a:sym typeface="+mn-lt"/>
              </a:rPr>
              <a:t>200</a:t>
            </a:r>
            <a:r>
              <a:rPr lang="zh-CN" altLang="en-US" sz="1600" b="1" kern="0" dirty="0">
                <a:latin typeface="微软雅黑" panose="020B0503020204020204" pitchFamily="34" charset="-122"/>
                <a:ea typeface="微软雅黑" panose="020B0503020204020204" pitchFamily="34" charset="-122"/>
                <a:cs typeface="+mn-ea"/>
                <a:sym typeface="+mn-lt"/>
              </a:rPr>
              <a:t>个权重。</a:t>
            </a:r>
          </a:p>
        </p:txBody>
      </p:sp>
    </p:spTree>
    <p:extLst>
      <p:ext uri="{BB962C8B-B14F-4D97-AF65-F5344CB8AC3E}">
        <p14:creationId xmlns:p14="http://schemas.microsoft.com/office/powerpoint/2010/main" val="6623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调整假设空间</a:t>
            </a:r>
          </a:p>
        </p:txBody>
      </p:sp>
      <p:sp>
        <p:nvSpPr>
          <p:cNvPr id="6" name="Oval 5"/>
          <p:cNvSpPr/>
          <p:nvPr/>
        </p:nvSpPr>
        <p:spPr>
          <a:xfrm>
            <a:off x="1030515"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01</a:t>
            </a:r>
          </a:p>
        </p:txBody>
      </p:sp>
      <p:sp>
        <p:nvSpPr>
          <p:cNvPr id="7" name="Oval 6"/>
          <p:cNvSpPr/>
          <p:nvPr/>
        </p:nvSpPr>
        <p:spPr>
          <a:xfrm>
            <a:off x="6197600"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02</a:t>
            </a:r>
          </a:p>
        </p:txBody>
      </p:sp>
      <p:sp>
        <p:nvSpPr>
          <p:cNvPr id="9" name="Oval 8"/>
          <p:cNvSpPr/>
          <p:nvPr/>
        </p:nvSpPr>
        <p:spPr>
          <a:xfrm>
            <a:off x="1030515"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03</a:t>
            </a:r>
          </a:p>
        </p:txBody>
      </p:sp>
      <p:sp>
        <p:nvSpPr>
          <p:cNvPr id="10" name="Oval 9"/>
          <p:cNvSpPr/>
          <p:nvPr/>
        </p:nvSpPr>
        <p:spPr>
          <a:xfrm>
            <a:off x="6197600"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04</a:t>
            </a:r>
          </a:p>
        </p:txBody>
      </p:sp>
      <p:sp>
        <p:nvSpPr>
          <p:cNvPr id="11" name="矩形 46"/>
          <p:cNvSpPr/>
          <p:nvPr/>
        </p:nvSpPr>
        <p:spPr>
          <a:xfrm>
            <a:off x="2022526" y="2083052"/>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降低数据量</a:t>
            </a:r>
          </a:p>
        </p:txBody>
      </p:sp>
      <p:sp>
        <p:nvSpPr>
          <p:cNvPr id="12" name="矩形 4"/>
          <p:cNvSpPr/>
          <p:nvPr/>
        </p:nvSpPr>
        <p:spPr>
          <a:xfrm>
            <a:off x="2022526" y="1717508"/>
            <a:ext cx="121058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增加共享</a:t>
            </a:r>
            <a:endParaRPr lang="en-US" altLang="zh-CN" sz="2000" b="1" kern="0" dirty="0">
              <a:solidFill>
                <a:schemeClr val="bg1"/>
              </a:solidFill>
            </a:endParaRPr>
          </a:p>
        </p:txBody>
      </p:sp>
      <p:sp>
        <p:nvSpPr>
          <p:cNvPr id="13" name="矩形 46"/>
          <p:cNvSpPr/>
          <p:nvPr/>
        </p:nvSpPr>
        <p:spPr>
          <a:xfrm>
            <a:off x="7276697" y="2083052"/>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对那些不符合理念的范围进行惩罚</a:t>
            </a:r>
          </a:p>
        </p:txBody>
      </p:sp>
      <p:sp>
        <p:nvSpPr>
          <p:cNvPr id="14" name="矩形 4"/>
          <p:cNvSpPr/>
          <p:nvPr/>
        </p:nvSpPr>
        <p:spPr>
          <a:xfrm>
            <a:off x="7276697" y="1717508"/>
            <a:ext cx="121058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增加惩罚</a:t>
            </a:r>
            <a:endParaRPr lang="en-US" altLang="zh-CN" sz="2000" b="1" kern="0" dirty="0">
              <a:solidFill>
                <a:schemeClr val="bg1"/>
              </a:solidFill>
            </a:endParaRPr>
          </a:p>
        </p:txBody>
      </p:sp>
      <p:sp>
        <p:nvSpPr>
          <p:cNvPr id="15" name="矩形 46"/>
          <p:cNvSpPr/>
          <p:nvPr/>
        </p:nvSpPr>
        <p:spPr>
          <a:xfrm>
            <a:off x="2022526" y="3452729"/>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优先从哪里找起</a:t>
            </a:r>
          </a:p>
        </p:txBody>
      </p:sp>
      <p:sp>
        <p:nvSpPr>
          <p:cNvPr id="16" name="矩形 4"/>
          <p:cNvSpPr/>
          <p:nvPr/>
        </p:nvSpPr>
        <p:spPr>
          <a:xfrm>
            <a:off x="2022526" y="3087185"/>
            <a:ext cx="1210588" cy="452881"/>
          </a:xfrm>
          <a:prstGeom prst="rect">
            <a:avLst/>
          </a:prstGeom>
        </p:spPr>
        <p:txBody>
          <a:bodyPr wrap="none">
            <a:spAutoFit/>
          </a:bodyPr>
          <a:lstStyle/>
          <a:p>
            <a:pPr defTabSz="1219170">
              <a:lnSpc>
                <a:spcPct val="130000"/>
              </a:lnSpc>
              <a:defRPr/>
            </a:pPr>
            <a:r>
              <a:rPr lang="zh-CN" altLang="en-US" sz="2000" b="1" kern="0" dirty="0">
                <a:solidFill>
                  <a:schemeClr val="bg1"/>
                </a:solidFill>
              </a:rPr>
              <a:t>优化起点</a:t>
            </a:r>
            <a:endParaRPr lang="en-US" altLang="zh-CN" sz="2000" b="1" kern="0" dirty="0">
              <a:solidFill>
                <a:schemeClr val="bg1"/>
              </a:solidFill>
            </a:endParaRPr>
          </a:p>
        </p:txBody>
      </p:sp>
      <p:sp>
        <p:nvSpPr>
          <p:cNvPr id="17" name="矩形 46"/>
          <p:cNvSpPr/>
          <p:nvPr/>
        </p:nvSpPr>
        <p:spPr>
          <a:xfrm>
            <a:off x="7276697" y="3452729"/>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数据预处理</a:t>
            </a:r>
          </a:p>
        </p:txBody>
      </p:sp>
      <p:sp>
        <p:nvSpPr>
          <p:cNvPr id="18" name="矩形 4"/>
          <p:cNvSpPr/>
          <p:nvPr/>
        </p:nvSpPr>
        <p:spPr>
          <a:xfrm>
            <a:off x="7276697" y="3087185"/>
            <a:ext cx="146706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降低变体数</a:t>
            </a:r>
            <a:endParaRPr lang="en-US" altLang="zh-CN" sz="2000" b="1" kern="0" dirty="0">
              <a:solidFill>
                <a:schemeClr val="bg1"/>
              </a:solidFill>
            </a:endParaRPr>
          </a:p>
        </p:txBody>
      </p:sp>
      <p:sp>
        <p:nvSpPr>
          <p:cNvPr id="20" name="Rectangle 19"/>
          <p:cNvSpPr/>
          <p:nvPr/>
        </p:nvSpPr>
        <p:spPr>
          <a:xfrm>
            <a:off x="6197600" y="4439923"/>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1" name="Rectangle 20"/>
          <p:cNvSpPr/>
          <p:nvPr/>
        </p:nvSpPr>
        <p:spPr>
          <a:xfrm>
            <a:off x="1030515" y="4439923"/>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3" name="矩形 4"/>
          <p:cNvSpPr/>
          <p:nvPr/>
        </p:nvSpPr>
        <p:spPr>
          <a:xfrm>
            <a:off x="1030515" y="4630834"/>
            <a:ext cx="2339102" cy="572464"/>
          </a:xfrm>
          <a:prstGeom prst="rect">
            <a:avLst/>
          </a:prstGeom>
        </p:spPr>
        <p:txBody>
          <a:bodyPr wrap="none">
            <a:spAutoFit/>
          </a:bodyPr>
          <a:lstStyle/>
          <a:p>
            <a:pPr defTabSz="1219170">
              <a:lnSpc>
                <a:spcPct val="130000"/>
              </a:lnSpc>
              <a:defRPr/>
            </a:pPr>
            <a:r>
              <a:rPr lang="zh-CN" altLang="en-US" sz="2400" b="1" kern="0" dirty="0">
                <a:solidFill>
                  <a:schemeClr val="accent2"/>
                </a:solidFill>
              </a:rPr>
              <a:t>网络结构的设计</a:t>
            </a:r>
            <a:endParaRPr lang="en-US" altLang="zh-CN" sz="2400" b="1" kern="0" dirty="0">
              <a:solidFill>
                <a:schemeClr val="accent2"/>
              </a:solidFill>
            </a:endParaRPr>
          </a:p>
        </p:txBody>
      </p:sp>
      <p:sp>
        <p:nvSpPr>
          <p:cNvPr id="24" name="Rectangle 23"/>
          <p:cNvSpPr/>
          <p:nvPr/>
        </p:nvSpPr>
        <p:spPr>
          <a:xfrm>
            <a:off x="1006863" y="5527597"/>
            <a:ext cx="2031325" cy="338554"/>
          </a:xfrm>
          <a:prstGeom prst="rect">
            <a:avLst/>
          </a:prstGeom>
        </p:spPr>
        <p:txBody>
          <a:bodyPr wrap="none">
            <a:spAutoFit/>
          </a:bodyPr>
          <a:lstStyle/>
          <a:p>
            <a:r>
              <a:rPr lang="zh-CN" altLang="en-US" sz="1600" b="1" dirty="0">
                <a:solidFill>
                  <a:schemeClr val="accent1"/>
                </a:solidFill>
              </a:rPr>
              <a:t>因素拆分、因素共享</a:t>
            </a:r>
            <a:endParaRPr lang="en-US" sz="1600" b="1" dirty="0">
              <a:solidFill>
                <a:schemeClr val="accent1"/>
              </a:solidFill>
            </a:endParaRPr>
          </a:p>
        </p:txBody>
      </p:sp>
      <p:sp>
        <p:nvSpPr>
          <p:cNvPr id="26" name="矩形 4"/>
          <p:cNvSpPr/>
          <p:nvPr/>
        </p:nvSpPr>
        <p:spPr>
          <a:xfrm>
            <a:off x="6176307" y="4630834"/>
            <a:ext cx="2339102" cy="572464"/>
          </a:xfrm>
          <a:prstGeom prst="rect">
            <a:avLst/>
          </a:prstGeom>
        </p:spPr>
        <p:txBody>
          <a:bodyPr wrap="none">
            <a:spAutoFit/>
          </a:bodyPr>
          <a:lstStyle/>
          <a:p>
            <a:pPr defTabSz="1219170">
              <a:lnSpc>
                <a:spcPct val="130000"/>
              </a:lnSpc>
              <a:defRPr/>
            </a:pPr>
            <a:r>
              <a:rPr lang="zh-CN" altLang="en-US" sz="2400" b="1" kern="0" dirty="0">
                <a:solidFill>
                  <a:schemeClr val="accent2"/>
                </a:solidFill>
              </a:rPr>
              <a:t>网络学习的优化</a:t>
            </a:r>
            <a:endParaRPr lang="en-US" altLang="zh-CN" sz="2400" b="1" kern="0" dirty="0">
              <a:solidFill>
                <a:schemeClr val="accent2"/>
              </a:solidFill>
            </a:endParaRPr>
          </a:p>
        </p:txBody>
      </p:sp>
      <p:sp>
        <p:nvSpPr>
          <p:cNvPr id="27" name="Rectangle 26"/>
          <p:cNvSpPr/>
          <p:nvPr/>
        </p:nvSpPr>
        <p:spPr>
          <a:xfrm>
            <a:off x="6125011" y="5527597"/>
            <a:ext cx="4288353" cy="338554"/>
          </a:xfrm>
          <a:prstGeom prst="rect">
            <a:avLst/>
          </a:prstGeom>
        </p:spPr>
        <p:txBody>
          <a:bodyPr wrap="none">
            <a:spAutoFit/>
          </a:bodyPr>
          <a:lstStyle/>
          <a:p>
            <a:r>
              <a:rPr lang="zh-CN" altLang="en-US" sz="1600" b="1" dirty="0">
                <a:solidFill>
                  <a:schemeClr val="accent1"/>
                </a:solidFill>
              </a:rPr>
              <a:t>梯度下降所面临的问题、或寻找其他优化方式</a:t>
            </a:r>
            <a:endParaRPr lang="en-US" sz="1600" b="1" dirty="0">
              <a:solidFill>
                <a:schemeClr val="accent1"/>
              </a:solidFill>
            </a:endParaRPr>
          </a:p>
        </p:txBody>
      </p:sp>
      <p:sp>
        <p:nvSpPr>
          <p:cNvPr id="28" name="矩形 2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14038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设计自己的神经网络</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110" name="矩形 4"/>
          <p:cNvSpPr/>
          <p:nvPr/>
        </p:nvSpPr>
        <p:spPr>
          <a:xfrm>
            <a:off x="475801" y="1250872"/>
            <a:ext cx="4724324" cy="3293209"/>
          </a:xfrm>
          <a:prstGeom prst="rect">
            <a:avLst/>
          </a:prstGeom>
        </p:spPr>
        <p:txBody>
          <a:bodyPr wrap="square">
            <a:spAutoFit/>
          </a:bodyPr>
          <a:lstStyle/>
          <a:p>
            <a:pPr defTabSz="1219170">
              <a:lnSpc>
                <a:spcPct val="130000"/>
              </a:lnSpc>
              <a:defRPr/>
            </a:pPr>
            <a:r>
              <a:rPr lang="zh-CN" altLang="en-US" sz="2000" b="1" kern="0" dirty="0">
                <a:solidFill>
                  <a:schemeClr val="accent2"/>
                </a:solidFill>
              </a:rPr>
              <a:t>神经网络其实并不黑箱，真正黑箱的是你的</a:t>
            </a:r>
            <a:r>
              <a:rPr lang="en-US" altLang="zh-CN" sz="2000" b="1" kern="0" dirty="0">
                <a:solidFill>
                  <a:schemeClr val="accent2"/>
                </a:solidFill>
              </a:rPr>
              <a:t>Task</a:t>
            </a:r>
            <a:r>
              <a:rPr lang="zh-CN" altLang="en-US" sz="2000" b="1" kern="0" dirty="0">
                <a:solidFill>
                  <a:schemeClr val="accent2"/>
                </a:solidFill>
              </a:rPr>
              <a:t>。</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设计神经网络就是寻找在你手头的</a:t>
            </a:r>
            <a:r>
              <a:rPr lang="en-US" altLang="zh-CN" sz="2000" b="1" kern="0" dirty="0">
                <a:solidFill>
                  <a:schemeClr val="accent2"/>
                </a:solidFill>
              </a:rPr>
              <a:t>Task</a:t>
            </a:r>
            <a:r>
              <a:rPr lang="zh-CN" altLang="en-US" sz="2000" b="1" kern="0" dirty="0">
                <a:solidFill>
                  <a:schemeClr val="accent2"/>
                </a:solidFill>
              </a:rPr>
              <a:t>上利用</a:t>
            </a:r>
            <a:r>
              <a:rPr lang="zh-CN" altLang="en-US" sz="2000" b="1" kern="0" dirty="0">
                <a:solidFill>
                  <a:srgbClr val="FF0000"/>
                </a:solidFill>
              </a:rPr>
              <a:t>因素拆分</a:t>
            </a:r>
            <a:r>
              <a:rPr lang="zh-CN" altLang="en-US" sz="2000" b="1" kern="0" dirty="0">
                <a:solidFill>
                  <a:schemeClr val="accent2"/>
                </a:solidFill>
              </a:rPr>
              <a:t>和</a:t>
            </a:r>
            <a:r>
              <a:rPr lang="zh-CN" altLang="en-US" sz="2000" b="1" kern="0" dirty="0">
                <a:solidFill>
                  <a:srgbClr val="FF0000"/>
                </a:solidFill>
              </a:rPr>
              <a:t>因素共享</a:t>
            </a:r>
            <a:r>
              <a:rPr lang="zh-CN" altLang="en-US" sz="2000" b="1" kern="0" dirty="0">
                <a:solidFill>
                  <a:schemeClr val="accent2"/>
                </a:solidFill>
              </a:rPr>
              <a:t>的合理方式</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可以先经过前馈层再经过双向循环层再经过前馈层最终得到你的结果。</a:t>
            </a:r>
            <a:endParaRPr lang="en-US" altLang="zh-CN" sz="2000" b="1" kern="0" dirty="0">
              <a:solidFill>
                <a:schemeClr val="accent2"/>
              </a:solidFill>
            </a:endParaRPr>
          </a:p>
        </p:txBody>
      </p:sp>
      <p:pic>
        <p:nvPicPr>
          <p:cNvPr id="4" name="图片 3"/>
          <p:cNvPicPr>
            <a:picLocks noChangeAspect="1"/>
          </p:cNvPicPr>
          <p:nvPr/>
        </p:nvPicPr>
        <p:blipFill>
          <a:blip r:embed="rId2"/>
          <a:stretch>
            <a:fillRect/>
          </a:stretch>
        </p:blipFill>
        <p:spPr>
          <a:xfrm>
            <a:off x="6629137" y="1250872"/>
            <a:ext cx="4705350" cy="3276600"/>
          </a:xfrm>
          <a:prstGeom prst="rect">
            <a:avLst/>
          </a:prstGeom>
        </p:spPr>
      </p:pic>
      <p:sp>
        <p:nvSpPr>
          <p:cNvPr id="5" name="文本框 4"/>
          <p:cNvSpPr txBox="1"/>
          <p:nvPr/>
        </p:nvSpPr>
        <p:spPr>
          <a:xfrm>
            <a:off x="7251210" y="4952862"/>
            <a:ext cx="3461204"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两个方向相加的 双向循环层一般比相并的效果好</a:t>
            </a:r>
          </a:p>
        </p:txBody>
      </p:sp>
    </p:spTree>
    <p:extLst>
      <p:ext uri="{BB962C8B-B14F-4D97-AF65-F5344CB8AC3E}">
        <p14:creationId xmlns:p14="http://schemas.microsoft.com/office/powerpoint/2010/main" val="80656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一些结构例子</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pic>
        <p:nvPicPr>
          <p:cNvPr id="6" name="图片 5"/>
          <p:cNvPicPr>
            <a:picLocks noChangeAspect="1"/>
          </p:cNvPicPr>
          <p:nvPr/>
        </p:nvPicPr>
        <p:blipFill>
          <a:blip r:embed="rId2"/>
          <a:stretch>
            <a:fillRect/>
          </a:stretch>
        </p:blipFill>
        <p:spPr>
          <a:xfrm>
            <a:off x="215131" y="927508"/>
            <a:ext cx="7371247" cy="4735061"/>
          </a:xfrm>
          <a:prstGeom prst="rect">
            <a:avLst/>
          </a:prstGeom>
        </p:spPr>
      </p:pic>
      <p:pic>
        <p:nvPicPr>
          <p:cNvPr id="7" name="图片 6"/>
          <p:cNvPicPr>
            <a:picLocks noChangeAspect="1"/>
          </p:cNvPicPr>
          <p:nvPr/>
        </p:nvPicPr>
        <p:blipFill>
          <a:blip r:embed="rId3"/>
          <a:stretch>
            <a:fillRect/>
          </a:stretch>
        </p:blipFill>
        <p:spPr>
          <a:xfrm>
            <a:off x="7572375" y="738144"/>
            <a:ext cx="4619625" cy="4924425"/>
          </a:xfrm>
          <a:prstGeom prst="rect">
            <a:avLst/>
          </a:prstGeom>
        </p:spPr>
      </p:pic>
    </p:spTree>
    <p:extLst>
      <p:ext uri="{BB962C8B-B14F-4D97-AF65-F5344CB8AC3E}">
        <p14:creationId xmlns:p14="http://schemas.microsoft.com/office/powerpoint/2010/main" val="254351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如何上手</a:t>
            </a:r>
          </a:p>
        </p:txBody>
      </p:sp>
    </p:spTree>
    <p:extLst>
      <p:ext uri="{BB962C8B-B14F-4D97-AF65-F5344CB8AC3E}">
        <p14:creationId xmlns:p14="http://schemas.microsoft.com/office/powerpoint/2010/main" val="12798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教程</a:t>
            </a:r>
          </a:p>
        </p:txBody>
      </p:sp>
      <p:sp>
        <p:nvSpPr>
          <p:cNvPr id="6" name="Oval 5"/>
          <p:cNvSpPr/>
          <p:nvPr/>
        </p:nvSpPr>
        <p:spPr>
          <a:xfrm>
            <a:off x="1030515"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01</a:t>
            </a:r>
          </a:p>
        </p:txBody>
      </p:sp>
      <p:sp>
        <p:nvSpPr>
          <p:cNvPr id="7" name="Oval 6"/>
          <p:cNvSpPr/>
          <p:nvPr/>
        </p:nvSpPr>
        <p:spPr>
          <a:xfrm>
            <a:off x="6197600"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02</a:t>
            </a:r>
          </a:p>
        </p:txBody>
      </p:sp>
      <p:sp>
        <p:nvSpPr>
          <p:cNvPr id="9" name="Oval 8"/>
          <p:cNvSpPr/>
          <p:nvPr/>
        </p:nvSpPr>
        <p:spPr>
          <a:xfrm>
            <a:off x="1030515"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03</a:t>
            </a:r>
          </a:p>
        </p:txBody>
      </p:sp>
      <p:sp>
        <p:nvSpPr>
          <p:cNvPr id="10" name="Oval 9"/>
          <p:cNvSpPr/>
          <p:nvPr/>
        </p:nvSpPr>
        <p:spPr>
          <a:xfrm>
            <a:off x="6197600"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04</a:t>
            </a:r>
          </a:p>
        </p:txBody>
      </p:sp>
      <p:sp>
        <p:nvSpPr>
          <p:cNvPr id="11" name="矩形 46"/>
          <p:cNvSpPr/>
          <p:nvPr/>
        </p:nvSpPr>
        <p:spPr>
          <a:xfrm>
            <a:off x="2022526" y="2083052"/>
            <a:ext cx="3580161" cy="553998"/>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2"/>
              </a:rPr>
              <a:t>http://cs231n.github.io/convolutional-networks/</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2" name="矩形 4"/>
          <p:cNvSpPr/>
          <p:nvPr/>
        </p:nvSpPr>
        <p:spPr>
          <a:xfrm>
            <a:off x="2022526" y="1717508"/>
            <a:ext cx="2071401" cy="492443"/>
          </a:xfrm>
          <a:prstGeom prst="rect">
            <a:avLst/>
          </a:prstGeom>
        </p:spPr>
        <p:txBody>
          <a:bodyPr wrap="none">
            <a:spAutoFit/>
          </a:bodyPr>
          <a:lstStyle/>
          <a:p>
            <a:pPr defTabSz="1219170">
              <a:lnSpc>
                <a:spcPct val="130000"/>
              </a:lnSpc>
              <a:defRPr/>
            </a:pPr>
            <a:r>
              <a:rPr lang="en-US" altLang="zh-CN" sz="2000" b="1" kern="0" dirty="0">
                <a:solidFill>
                  <a:schemeClr val="bg1"/>
                </a:solidFill>
              </a:rPr>
              <a:t>Python</a:t>
            </a:r>
            <a:r>
              <a:rPr lang="zh-CN" altLang="en-US" sz="2000" b="1" kern="0" dirty="0">
                <a:solidFill>
                  <a:schemeClr val="bg1"/>
                </a:solidFill>
              </a:rPr>
              <a:t>矩阵操作</a:t>
            </a:r>
            <a:endParaRPr lang="en-US" altLang="zh-CN" sz="2000" b="1" kern="0" dirty="0">
              <a:solidFill>
                <a:schemeClr val="bg1"/>
              </a:solidFill>
            </a:endParaRPr>
          </a:p>
        </p:txBody>
      </p:sp>
      <p:sp>
        <p:nvSpPr>
          <p:cNvPr id="13" name="矩形 46"/>
          <p:cNvSpPr/>
          <p:nvPr/>
        </p:nvSpPr>
        <p:spPr>
          <a:xfrm>
            <a:off x="7276697" y="2083052"/>
            <a:ext cx="3580161" cy="784830"/>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3"/>
              </a:rPr>
              <a:t>http://blog.csdn.net/u010751535/article/details/50806073</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4" name="矩形 4"/>
          <p:cNvSpPr/>
          <p:nvPr/>
        </p:nvSpPr>
        <p:spPr>
          <a:xfrm>
            <a:off x="7276697" y="1717508"/>
            <a:ext cx="697627" cy="452881"/>
          </a:xfrm>
          <a:prstGeom prst="rect">
            <a:avLst/>
          </a:prstGeom>
        </p:spPr>
        <p:txBody>
          <a:bodyPr wrap="none">
            <a:spAutoFit/>
          </a:bodyPr>
          <a:lstStyle/>
          <a:p>
            <a:pPr defTabSz="1219170">
              <a:lnSpc>
                <a:spcPct val="130000"/>
              </a:lnSpc>
              <a:defRPr/>
            </a:pPr>
            <a:r>
              <a:rPr lang="zh-CN" altLang="en-US" sz="2000" b="1" kern="0" dirty="0">
                <a:solidFill>
                  <a:schemeClr val="bg1"/>
                </a:solidFill>
              </a:rPr>
              <a:t>安装</a:t>
            </a:r>
            <a:endParaRPr lang="en-US" altLang="zh-CN" sz="2000" b="1" kern="0" dirty="0">
              <a:solidFill>
                <a:schemeClr val="bg1"/>
              </a:solidFill>
            </a:endParaRPr>
          </a:p>
        </p:txBody>
      </p:sp>
      <p:sp>
        <p:nvSpPr>
          <p:cNvPr id="15" name="矩形 46"/>
          <p:cNvSpPr/>
          <p:nvPr/>
        </p:nvSpPr>
        <p:spPr>
          <a:xfrm>
            <a:off x="2022526" y="3452729"/>
            <a:ext cx="3580161" cy="2400657"/>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4"/>
              </a:rPr>
              <a:t>https://yjango.gitbooks.io/superorganism/content/tensorflowji_ben_yong_fa.html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5"/>
              </a:rPr>
              <a:t>https://yjango.gitbooks.io/superorganism/content/dai_ma_yan_shi.html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6"/>
              </a:rPr>
              <a:t>https://yjango.gitbooks.io/superorganism/content/dai_ma_yan_shi_2.html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7"/>
              </a:rPr>
              <a:t>https://yjango.gitbooks.io/superorganism/content/%E4%BB%A3%E7%A0%81%E6%BC%94%E7%A4%BAlv3.html</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6" name="矩形 4"/>
          <p:cNvSpPr/>
          <p:nvPr/>
        </p:nvSpPr>
        <p:spPr>
          <a:xfrm>
            <a:off x="2022526" y="3087185"/>
            <a:ext cx="2669320"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教程三步（</a:t>
            </a:r>
            <a:r>
              <a:rPr lang="en-US" altLang="zh-CN" sz="2000" b="1" kern="0" dirty="0" err="1">
                <a:solidFill>
                  <a:schemeClr val="bg1"/>
                </a:solidFill>
              </a:rPr>
              <a:t>gitbook</a:t>
            </a:r>
            <a:r>
              <a:rPr lang="zh-CN" altLang="en-US" sz="2000" b="1" kern="0" dirty="0">
                <a:solidFill>
                  <a:schemeClr val="bg1"/>
                </a:solidFill>
              </a:rPr>
              <a:t>）</a:t>
            </a:r>
            <a:endParaRPr lang="en-US" altLang="zh-CN" sz="2000" b="1" kern="0" dirty="0">
              <a:solidFill>
                <a:schemeClr val="bg1"/>
              </a:solidFill>
            </a:endParaRPr>
          </a:p>
        </p:txBody>
      </p:sp>
      <p:sp>
        <p:nvSpPr>
          <p:cNvPr id="17" name="矩形 46"/>
          <p:cNvSpPr/>
          <p:nvPr/>
        </p:nvSpPr>
        <p:spPr>
          <a:xfrm>
            <a:off x="7276697" y="3452729"/>
            <a:ext cx="3580161" cy="1246495"/>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8"/>
              </a:rPr>
              <a:t>http://www.kancloud.cn/yjango/superorganism/265442</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9"/>
              </a:rPr>
              <a:t>http://www.kancloud.cn/yjango/superorganism/265443</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10"/>
              </a:rPr>
              <a:t>http://www.kancloud.cn/yjango/superorganism/265444</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11"/>
              </a:rPr>
              <a:t>http://www.kancloud.cn/yjango/superorganism/265445</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8" name="矩形 4"/>
          <p:cNvSpPr/>
          <p:nvPr/>
        </p:nvSpPr>
        <p:spPr>
          <a:xfrm>
            <a:off x="7276697" y="3087185"/>
            <a:ext cx="2236510"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教程三步（看云）</a:t>
            </a:r>
            <a:endParaRPr lang="en-US" altLang="zh-CN" sz="2000" b="1" kern="0" dirty="0">
              <a:solidFill>
                <a:schemeClr val="bg1"/>
              </a:solidFill>
            </a:endParaRPr>
          </a:p>
        </p:txBody>
      </p:sp>
      <p:sp>
        <p:nvSpPr>
          <p:cNvPr id="28" name="矩形 2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88417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人工智能对我们的影响</a:t>
            </a:r>
          </a:p>
        </p:txBody>
      </p:sp>
      <p:pic>
        <p:nvPicPr>
          <p:cNvPr id="5" name="Picture 2"/>
          <p:cNvPicPr>
            <a:picLocks noChangeAspect="1" noChangeArrowheads="1"/>
          </p:cNvPicPr>
          <p:nvPr/>
        </p:nvPicPr>
        <p:blipFill>
          <a:blip r:embed="rId2"/>
          <a:stretch>
            <a:fillRect/>
          </a:stretch>
        </p:blipFill>
        <p:spPr bwMode="auto">
          <a:xfrm>
            <a:off x="1197076" y="2109649"/>
            <a:ext cx="2461964" cy="23251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stretch>
            <a:fillRect/>
          </a:stretch>
        </p:blipFill>
        <p:spPr bwMode="auto">
          <a:xfrm>
            <a:off x="4718518" y="2109649"/>
            <a:ext cx="2754963" cy="2325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tretch>
            <a:fillRect/>
          </a:stretch>
        </p:blipFill>
        <p:spPr bwMode="auto">
          <a:xfrm>
            <a:off x="8020050" y="2109649"/>
            <a:ext cx="3487783" cy="23251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69521"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p:nvSpPr>
        <p:spPr>
          <a:xfrm>
            <a:off x="4737463"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ectangle 9"/>
          <p:cNvSpPr/>
          <p:nvPr/>
        </p:nvSpPr>
        <p:spPr>
          <a:xfrm>
            <a:off x="8405405"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矩形 4"/>
          <p:cNvSpPr/>
          <p:nvPr/>
        </p:nvSpPr>
        <p:spPr>
          <a:xfrm>
            <a:off x="1412395"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帮助操作物体</a:t>
            </a:r>
            <a:endParaRPr lang="en-US" altLang="zh-CN" sz="2400" b="1" kern="0" dirty="0">
              <a:solidFill>
                <a:schemeClr val="accent2"/>
              </a:solidFill>
            </a:endParaRPr>
          </a:p>
        </p:txBody>
      </p:sp>
      <p:sp>
        <p:nvSpPr>
          <p:cNvPr id="14" name="矩形 4"/>
          <p:cNvSpPr/>
          <p:nvPr/>
        </p:nvSpPr>
        <p:spPr>
          <a:xfrm>
            <a:off x="5080337"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帮助操作数据</a:t>
            </a:r>
            <a:endParaRPr lang="en-US" altLang="zh-CN" sz="2400" b="1" kern="0" dirty="0">
              <a:solidFill>
                <a:schemeClr val="accent2"/>
              </a:solidFill>
            </a:endParaRPr>
          </a:p>
        </p:txBody>
      </p:sp>
      <p:sp>
        <p:nvSpPr>
          <p:cNvPr id="16" name="矩形 4"/>
          <p:cNvSpPr/>
          <p:nvPr/>
        </p:nvSpPr>
        <p:spPr>
          <a:xfrm>
            <a:off x="8748280"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帮助建立关联</a:t>
            </a:r>
            <a:endParaRPr lang="en-US" altLang="zh-CN" sz="2400" b="1" kern="0" dirty="0">
              <a:solidFill>
                <a:schemeClr val="accent2"/>
              </a:solidFill>
            </a:endParaRPr>
          </a:p>
        </p:txBody>
      </p:sp>
      <p:sp>
        <p:nvSpPr>
          <p:cNvPr id="19" name="矩形 18"/>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0" name="矩形 3"/>
          <p:cNvSpPr/>
          <p:nvPr/>
        </p:nvSpPr>
        <p:spPr>
          <a:xfrm>
            <a:off x="1867852" y="5274349"/>
            <a:ext cx="8456294" cy="732508"/>
          </a:xfrm>
          <a:prstGeom prst="rect">
            <a:avLst/>
          </a:prstGeom>
        </p:spPr>
        <p:txBody>
          <a:bodyPr wrap="square">
            <a:spAutoFit/>
          </a:bodyPr>
          <a:lstStyle/>
          <a:p>
            <a:pPr lvl="0" algn="ctr">
              <a:lnSpc>
                <a:spcPct val="130000"/>
              </a:lnSpc>
            </a:pPr>
            <a:r>
              <a:rPr lang="zh-CN" altLang="en-US" sz="1600" dirty="0">
                <a:latin typeface="+mn-ea"/>
              </a:rPr>
              <a:t>机械解放了靠肉身操作物体的我们，计算机解放了靠大脑来计算数据我们。曾经我们是靠人脑来学习关联。</a:t>
            </a:r>
            <a:r>
              <a:rPr lang="zh-CN" altLang="en-US" sz="1600" b="1" dirty="0">
                <a:solidFill>
                  <a:srgbClr val="FF0000"/>
                </a:solidFill>
                <a:latin typeface="+mn-ea"/>
              </a:rPr>
              <a:t>而目前的人工智能可以解放靠人脑学习关联的我们</a:t>
            </a:r>
            <a:r>
              <a:rPr lang="zh-CN" altLang="en-US" sz="1600" dirty="0">
                <a:latin typeface="+mn-ea"/>
              </a:rPr>
              <a:t>。</a:t>
            </a:r>
          </a:p>
        </p:txBody>
      </p:sp>
    </p:spTree>
    <p:extLst>
      <p:ext uri="{BB962C8B-B14F-4D97-AF65-F5344CB8AC3E}">
        <p14:creationId xmlns:p14="http://schemas.microsoft.com/office/powerpoint/2010/main" val="427444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CN" dirty="0"/>
              <a:t>Thank You</a:t>
            </a:r>
            <a:endParaRPr lang="en-US" dirty="0"/>
          </a:p>
        </p:txBody>
      </p:sp>
      <p:sp>
        <p:nvSpPr>
          <p:cNvPr id="5" name="矩形 4"/>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6" name="文本占位符 5"/>
          <p:cNvSpPr>
            <a:spLocks noGrp="1"/>
          </p:cNvSpPr>
          <p:nvPr>
            <p:ph type="body" sz="quarter" idx="11"/>
          </p:nvPr>
        </p:nvSpPr>
        <p:spPr/>
        <p:txBody>
          <a:bodyPr/>
          <a:lstStyle/>
          <a:p>
            <a:r>
              <a:rPr lang="ja-JP" altLang="en-US" dirty="0"/>
              <a:t>ありがとうございました。</a:t>
            </a:r>
            <a:endParaRPr lang="zh-CN" altLang="en-US" dirty="0"/>
          </a:p>
        </p:txBody>
      </p:sp>
    </p:spTree>
    <p:extLst>
      <p:ext uri="{BB962C8B-B14F-4D97-AF65-F5344CB8AC3E}">
        <p14:creationId xmlns:p14="http://schemas.microsoft.com/office/powerpoint/2010/main" val="33705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智能：如何生存</a:t>
            </a:r>
          </a:p>
        </p:txBody>
      </p:sp>
    </p:spTree>
    <p:extLst>
      <p:ext uri="{BB962C8B-B14F-4D97-AF65-F5344CB8AC3E}">
        <p14:creationId xmlns:p14="http://schemas.microsoft.com/office/powerpoint/2010/main" val="380467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1901952" y="880819"/>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Text Placeholder 1"/>
          <p:cNvSpPr>
            <a:spLocks noGrp="1"/>
          </p:cNvSpPr>
          <p:nvPr>
            <p:ph type="body" sz="quarter" idx="11"/>
          </p:nvPr>
        </p:nvSpPr>
        <p:spPr/>
        <p:txBody>
          <a:bodyPr/>
          <a:lstStyle/>
          <a:p>
            <a:r>
              <a:rPr lang="zh-CN" altLang="en-US" dirty="0"/>
              <a:t>生存游戏</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13" name="椭圆 12"/>
          <p:cNvSpPr/>
          <p:nvPr/>
        </p:nvSpPr>
        <p:spPr>
          <a:xfrm>
            <a:off x="1901952"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个体</a:t>
            </a:r>
          </a:p>
        </p:txBody>
      </p:sp>
      <p:cxnSp>
        <p:nvCxnSpPr>
          <p:cNvPr id="24" name="直接箭头连接符 23"/>
          <p:cNvCxnSpPr>
            <a:endCxn id="13" idx="2"/>
          </p:cNvCxnSpPr>
          <p:nvPr/>
        </p:nvCxnSpPr>
        <p:spPr>
          <a:xfrm>
            <a:off x="1432560" y="1876439"/>
            <a:ext cx="46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93776" y="1431431"/>
            <a:ext cx="938784" cy="890016"/>
          </a:xfrm>
          <a:prstGeom prst="rect">
            <a:avLst/>
          </a:prstGeom>
          <a:ln/>
        </p:spPr>
        <p:style>
          <a:lnRef idx="3">
            <a:schemeClr val="lt1"/>
          </a:lnRef>
          <a:fillRef idx="1">
            <a:schemeClr val="accent5"/>
          </a:fillRef>
          <a:effectRef idx="1">
            <a:schemeClr val="accent5"/>
          </a:effectRef>
          <a:fontRef idx="minor">
            <a:schemeClr val="lt1"/>
          </a:fontRef>
        </p:style>
        <p:txBody>
          <a:bodyPr numCol="2" rtlCol="0" anchor="ctr"/>
          <a:lstStyle/>
          <a:p>
            <a:pPr algn="ctr">
              <a:lnSpc>
                <a:spcPct val="130000"/>
              </a:lnSpc>
            </a:pPr>
            <a:endParaRPr lang="zh-CN" altLang="en-US" sz="1200" dirty="0">
              <a:ln>
                <a:solidFill>
                  <a:schemeClr val="accent1"/>
                </a:solidFill>
              </a:ln>
              <a:latin typeface="微软雅黑" panose="020B0503020204020204" pitchFamily="34" charset="-122"/>
              <a:ea typeface="微软雅黑" panose="020B0503020204020204" pitchFamily="34" charset="-122"/>
            </a:endParaRPr>
          </a:p>
        </p:txBody>
      </p:sp>
      <p:cxnSp>
        <p:nvCxnSpPr>
          <p:cNvPr id="32" name="直接箭头连接符 31"/>
          <p:cNvCxnSpPr>
            <a:stCxn id="13" idx="6"/>
          </p:cNvCxnSpPr>
          <p:nvPr/>
        </p:nvCxnSpPr>
        <p:spPr>
          <a:xfrm>
            <a:off x="2474976" y="1876439"/>
            <a:ext cx="420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a:off x="2895600" y="1431431"/>
            <a:ext cx="97536" cy="890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2994264" y="1276933"/>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靠近：消失</a:t>
            </a:r>
          </a:p>
        </p:txBody>
      </p:sp>
      <p:sp>
        <p:nvSpPr>
          <p:cNvPr id="38" name="文本框 37"/>
          <p:cNvSpPr txBox="1"/>
          <p:nvPr/>
        </p:nvSpPr>
        <p:spPr>
          <a:xfrm>
            <a:off x="2994264" y="2162951"/>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远离：存活</a:t>
            </a:r>
          </a:p>
        </p:txBody>
      </p:sp>
      <p:cxnSp>
        <p:nvCxnSpPr>
          <p:cNvPr id="40" name="直接连接符 39"/>
          <p:cNvCxnSpPr>
            <a:stCxn id="25" idx="1"/>
            <a:endCxn id="25" idx="3"/>
          </p:cNvCxnSpPr>
          <p:nvPr/>
        </p:nvCxnSpPr>
        <p:spPr>
          <a:xfrm>
            <a:off x="493776" y="1876439"/>
            <a:ext cx="938784" cy="0"/>
          </a:xfrm>
          <a:prstGeom prst="line">
            <a:avLst/>
          </a:prstGeom>
        </p:spPr>
        <p:style>
          <a:lnRef idx="3">
            <a:schemeClr val="lt1"/>
          </a:lnRef>
          <a:fillRef idx="1">
            <a:schemeClr val="accent5"/>
          </a:fillRef>
          <a:effectRef idx="1">
            <a:schemeClr val="accent5"/>
          </a:effectRef>
          <a:fontRef idx="minor">
            <a:schemeClr val="lt1"/>
          </a:fontRef>
        </p:style>
      </p:cxnSp>
      <p:cxnSp>
        <p:nvCxnSpPr>
          <p:cNvPr id="42" name="直接连接符 41"/>
          <p:cNvCxnSpPr>
            <a:stCxn id="25" idx="0"/>
            <a:endCxn id="25" idx="2"/>
          </p:cNvCxnSpPr>
          <p:nvPr/>
        </p:nvCxnSpPr>
        <p:spPr>
          <a:xfrm>
            <a:off x="963168" y="1431431"/>
            <a:ext cx="0" cy="890016"/>
          </a:xfrm>
          <a:prstGeom prst="line">
            <a:avLst/>
          </a:prstGeom>
        </p:spPr>
        <p:style>
          <a:lnRef idx="3">
            <a:schemeClr val="lt1"/>
          </a:lnRef>
          <a:fillRef idx="1">
            <a:schemeClr val="accent5"/>
          </a:fillRef>
          <a:effectRef idx="1">
            <a:schemeClr val="accent5"/>
          </a:effectRef>
          <a:fontRef idx="minor">
            <a:schemeClr val="lt1"/>
          </a:fontRef>
        </p:style>
      </p:cxnSp>
      <p:sp>
        <p:nvSpPr>
          <p:cNvPr id="43" name="文本框 42"/>
          <p:cNvSpPr txBox="1"/>
          <p:nvPr/>
        </p:nvSpPr>
        <p:spPr>
          <a:xfrm>
            <a:off x="586323" y="1531997"/>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A</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1055715" y="1531997"/>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B</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578532" y="1947605"/>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C</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9" name="文本框 48"/>
          <p:cNvSpPr txBox="1"/>
          <p:nvPr/>
        </p:nvSpPr>
        <p:spPr>
          <a:xfrm>
            <a:off x="1051327" y="1947605"/>
            <a:ext cx="30649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D</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712131" y="2422013"/>
            <a:ext cx="492443"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环境</a:t>
            </a:r>
          </a:p>
        </p:txBody>
      </p:sp>
      <p:sp>
        <p:nvSpPr>
          <p:cNvPr id="65" name="椭圆 64"/>
          <p:cNvSpPr/>
          <p:nvPr/>
        </p:nvSpPr>
        <p:spPr>
          <a:xfrm>
            <a:off x="1901952" y="4693920"/>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个体</a:t>
            </a:r>
          </a:p>
        </p:txBody>
      </p:sp>
      <p:cxnSp>
        <p:nvCxnSpPr>
          <p:cNvPr id="66" name="直接箭头连接符 65"/>
          <p:cNvCxnSpPr>
            <a:endCxn id="65" idx="2"/>
          </p:cNvCxnSpPr>
          <p:nvPr/>
        </p:nvCxnSpPr>
        <p:spPr>
          <a:xfrm>
            <a:off x="1432560" y="4980432"/>
            <a:ext cx="46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493776" y="4535424"/>
            <a:ext cx="938784" cy="890016"/>
          </a:xfrm>
          <a:prstGeom prst="rect">
            <a:avLst/>
          </a:prstGeom>
          <a:ln/>
        </p:spPr>
        <p:style>
          <a:lnRef idx="3">
            <a:schemeClr val="lt1"/>
          </a:lnRef>
          <a:fillRef idx="1">
            <a:schemeClr val="accent5"/>
          </a:fillRef>
          <a:effectRef idx="1">
            <a:schemeClr val="accent5"/>
          </a:effectRef>
          <a:fontRef idx="minor">
            <a:schemeClr val="lt1"/>
          </a:fontRef>
        </p:style>
        <p:txBody>
          <a:bodyPr numCol="2" rtlCol="0" anchor="ctr"/>
          <a:lstStyle/>
          <a:p>
            <a:pPr algn="ctr">
              <a:lnSpc>
                <a:spcPct val="130000"/>
              </a:lnSpc>
            </a:pPr>
            <a:endParaRPr lang="zh-CN" altLang="en-US" sz="1200" dirty="0">
              <a:ln>
                <a:solidFill>
                  <a:schemeClr val="accent1"/>
                </a:solidFill>
              </a:ln>
              <a:latin typeface="微软雅黑" panose="020B0503020204020204" pitchFamily="34" charset="-122"/>
              <a:ea typeface="微软雅黑" panose="020B0503020204020204" pitchFamily="34" charset="-122"/>
            </a:endParaRPr>
          </a:p>
        </p:txBody>
      </p:sp>
      <p:cxnSp>
        <p:nvCxnSpPr>
          <p:cNvPr id="68" name="直接箭头连接符 67"/>
          <p:cNvCxnSpPr>
            <a:stCxn id="65" idx="6"/>
          </p:cNvCxnSpPr>
          <p:nvPr/>
        </p:nvCxnSpPr>
        <p:spPr>
          <a:xfrm>
            <a:off x="2474976" y="4980432"/>
            <a:ext cx="420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a:off x="2895600" y="4535424"/>
            <a:ext cx="97536" cy="890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文本框 69"/>
          <p:cNvSpPr txBox="1"/>
          <p:nvPr/>
        </p:nvSpPr>
        <p:spPr>
          <a:xfrm>
            <a:off x="2994264" y="4380926"/>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靠近：消失</a:t>
            </a:r>
          </a:p>
        </p:txBody>
      </p:sp>
      <p:sp>
        <p:nvSpPr>
          <p:cNvPr id="71" name="文本框 70"/>
          <p:cNvSpPr txBox="1"/>
          <p:nvPr/>
        </p:nvSpPr>
        <p:spPr>
          <a:xfrm>
            <a:off x="2994264" y="5266944"/>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远离：存活</a:t>
            </a:r>
          </a:p>
        </p:txBody>
      </p:sp>
      <p:cxnSp>
        <p:nvCxnSpPr>
          <p:cNvPr id="72" name="直接连接符 71"/>
          <p:cNvCxnSpPr>
            <a:stCxn id="67" idx="1"/>
            <a:endCxn id="67" idx="3"/>
          </p:cNvCxnSpPr>
          <p:nvPr/>
        </p:nvCxnSpPr>
        <p:spPr>
          <a:xfrm>
            <a:off x="493776" y="4980432"/>
            <a:ext cx="938784" cy="0"/>
          </a:xfrm>
          <a:prstGeom prst="line">
            <a:avLst/>
          </a:prstGeom>
        </p:spPr>
        <p:style>
          <a:lnRef idx="3">
            <a:schemeClr val="lt1"/>
          </a:lnRef>
          <a:fillRef idx="1">
            <a:schemeClr val="accent5"/>
          </a:fillRef>
          <a:effectRef idx="1">
            <a:schemeClr val="accent5"/>
          </a:effectRef>
          <a:fontRef idx="minor">
            <a:schemeClr val="lt1"/>
          </a:fontRef>
        </p:style>
      </p:cxnSp>
      <p:cxnSp>
        <p:nvCxnSpPr>
          <p:cNvPr id="73" name="直接连接符 72"/>
          <p:cNvCxnSpPr>
            <a:stCxn id="67" idx="0"/>
            <a:endCxn id="67" idx="2"/>
          </p:cNvCxnSpPr>
          <p:nvPr/>
        </p:nvCxnSpPr>
        <p:spPr>
          <a:xfrm>
            <a:off x="963168" y="4535424"/>
            <a:ext cx="0" cy="890016"/>
          </a:xfrm>
          <a:prstGeom prst="line">
            <a:avLst/>
          </a:prstGeom>
        </p:spPr>
        <p:style>
          <a:lnRef idx="3">
            <a:schemeClr val="lt1"/>
          </a:lnRef>
          <a:fillRef idx="1">
            <a:schemeClr val="accent5"/>
          </a:fillRef>
          <a:effectRef idx="1">
            <a:schemeClr val="accent5"/>
          </a:effectRef>
          <a:fontRef idx="minor">
            <a:schemeClr val="lt1"/>
          </a:fontRef>
        </p:style>
      </p:cxnSp>
      <p:sp>
        <p:nvSpPr>
          <p:cNvPr id="74" name="文本框 73"/>
          <p:cNvSpPr txBox="1"/>
          <p:nvPr/>
        </p:nvSpPr>
        <p:spPr>
          <a:xfrm>
            <a:off x="586323" y="4635990"/>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A</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5" name="文本框 74"/>
          <p:cNvSpPr txBox="1"/>
          <p:nvPr/>
        </p:nvSpPr>
        <p:spPr>
          <a:xfrm>
            <a:off x="1055715" y="4635990"/>
            <a:ext cx="30649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D</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6" name="文本框 75"/>
          <p:cNvSpPr txBox="1"/>
          <p:nvPr/>
        </p:nvSpPr>
        <p:spPr>
          <a:xfrm>
            <a:off x="578532" y="5051598"/>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C</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7" name="文本框 76"/>
          <p:cNvSpPr txBox="1"/>
          <p:nvPr/>
        </p:nvSpPr>
        <p:spPr>
          <a:xfrm>
            <a:off x="1051327" y="5051598"/>
            <a:ext cx="29046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B</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8" name="文本框 77"/>
          <p:cNvSpPr txBox="1"/>
          <p:nvPr/>
        </p:nvSpPr>
        <p:spPr>
          <a:xfrm>
            <a:off x="404354" y="5526006"/>
            <a:ext cx="1107996"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变化后的环境</a:t>
            </a:r>
          </a:p>
        </p:txBody>
      </p:sp>
      <p:sp>
        <p:nvSpPr>
          <p:cNvPr id="79" name="Text Placeholder 1"/>
          <p:cNvSpPr>
            <a:spLocks noGrp="1"/>
          </p:cNvSpPr>
          <p:nvPr>
            <p:ph type="body" sz="quarter" idx="11"/>
          </p:nvPr>
        </p:nvSpPr>
        <p:spPr>
          <a:xfrm>
            <a:off x="-337022" y="3152028"/>
            <a:ext cx="5050972" cy="584775"/>
          </a:xfrm>
        </p:spPr>
        <p:txBody>
          <a:bodyPr/>
          <a:lstStyle/>
          <a:p>
            <a:r>
              <a:rPr lang="zh-CN" altLang="en-US" dirty="0"/>
              <a:t>可是，环境会变</a:t>
            </a:r>
          </a:p>
        </p:txBody>
      </p:sp>
      <p:pic>
        <p:nvPicPr>
          <p:cNvPr id="80" name="图片 79"/>
          <p:cNvPicPr>
            <a:picLocks noChangeAspect="1"/>
          </p:cNvPicPr>
          <p:nvPr/>
        </p:nvPicPr>
        <p:blipFill>
          <a:blip r:embed="rId2"/>
          <a:stretch>
            <a:fillRect/>
          </a:stretch>
        </p:blipFill>
        <p:spPr>
          <a:xfrm>
            <a:off x="8080672" y="3278302"/>
            <a:ext cx="3335701" cy="3024369"/>
          </a:xfrm>
          <a:prstGeom prst="rect">
            <a:avLst/>
          </a:prstGeom>
        </p:spPr>
      </p:pic>
      <p:graphicFrame>
        <p:nvGraphicFramePr>
          <p:cNvPr id="82" name="图示 81"/>
          <p:cNvGraphicFramePr/>
          <p:nvPr>
            <p:extLst>
              <p:ext uri="{D42A27DB-BD31-4B8C-83A1-F6EECF244321}">
                <p14:modId xmlns:p14="http://schemas.microsoft.com/office/powerpoint/2010/main" val="304770548"/>
              </p:ext>
            </p:extLst>
          </p:nvPr>
        </p:nvGraphicFramePr>
        <p:xfrm>
          <a:off x="3409393" y="1699649"/>
          <a:ext cx="5369287" cy="3579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4" name="矩形 3"/>
          <p:cNvSpPr/>
          <p:nvPr/>
        </p:nvSpPr>
        <p:spPr>
          <a:xfrm>
            <a:off x="8431189" y="2301519"/>
            <a:ext cx="3276910" cy="732508"/>
          </a:xfrm>
          <a:prstGeom prst="rect">
            <a:avLst/>
          </a:prstGeom>
        </p:spPr>
        <p:txBody>
          <a:bodyPr wrap="square">
            <a:spAutoFit/>
          </a:bodyPr>
          <a:lstStyle/>
          <a:p>
            <a:pPr lvl="0">
              <a:lnSpc>
                <a:spcPct val="130000"/>
              </a:lnSpc>
            </a:pPr>
            <a:r>
              <a:rPr lang="zh-CN" altLang="en-US" sz="1600" dirty="0">
                <a:solidFill>
                  <a:schemeClr val="tx1">
                    <a:lumMod val="75000"/>
                    <a:lumOff val="25000"/>
                  </a:schemeClr>
                </a:solidFill>
                <a:latin typeface="+mn-ea"/>
              </a:rPr>
              <a:t>关联更新速度 </a:t>
            </a:r>
            <a:r>
              <a:rPr lang="en-US" altLang="zh-CN" sz="1600" dirty="0">
                <a:solidFill>
                  <a:schemeClr val="tx1">
                    <a:lumMod val="75000"/>
                    <a:lumOff val="25000"/>
                  </a:schemeClr>
                </a:solidFill>
                <a:latin typeface="+mn-ea"/>
              </a:rPr>
              <a:t>&gt; </a:t>
            </a:r>
            <a:r>
              <a:rPr lang="zh-CN" altLang="en-US" sz="1600" dirty="0">
                <a:solidFill>
                  <a:schemeClr val="tx1">
                    <a:lumMod val="75000"/>
                    <a:lumOff val="25000"/>
                  </a:schemeClr>
                </a:solidFill>
                <a:latin typeface="+mn-ea"/>
              </a:rPr>
              <a:t>环境变化速度时，</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生命才相对安全</a:t>
            </a:r>
          </a:p>
        </p:txBody>
      </p:sp>
      <p:sp>
        <p:nvSpPr>
          <p:cNvPr id="87" name="矩形 4"/>
          <p:cNvSpPr/>
          <p:nvPr/>
        </p:nvSpPr>
        <p:spPr>
          <a:xfrm>
            <a:off x="8431189" y="1392897"/>
            <a:ext cx="1826141"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游戏关键</a:t>
            </a:r>
            <a:endParaRPr lang="en-US" altLang="zh-CN" sz="3200" b="1" kern="0" dirty="0">
              <a:solidFill>
                <a:schemeClr val="accent2"/>
              </a:solidFill>
            </a:endParaRPr>
          </a:p>
        </p:txBody>
      </p:sp>
      <mc:AlternateContent xmlns:mc="http://schemas.openxmlformats.org/markup-compatibility/2006" xmlns:a14="http://schemas.microsoft.com/office/drawing/2010/main">
        <mc:Choice Requires="a14">
          <p:sp>
            <p:nvSpPr>
              <p:cNvPr id="88" name="文本框 87"/>
              <p:cNvSpPr txBox="1"/>
              <p:nvPr/>
            </p:nvSpPr>
            <p:spPr>
              <a:xfrm>
                <a:off x="570539" y="880819"/>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570539" y="880819"/>
                <a:ext cx="862021" cy="3323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1767041" y="880994"/>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1767041" y="880994"/>
                <a:ext cx="862021" cy="33380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2956384" y="880994"/>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2956384" y="880994"/>
                <a:ext cx="862021" cy="333809"/>
              </a:xfrm>
              <a:prstGeom prst="rect">
                <a:avLst/>
              </a:prstGeom>
              <a:blipFill>
                <a:blip r:embed="rId10"/>
                <a:stretch>
                  <a:fillRect/>
                </a:stretch>
              </a:blipFill>
            </p:spPr>
            <p:txBody>
              <a:bodyPr/>
              <a:lstStyle/>
              <a:p>
                <a:r>
                  <a:rPr lang="zh-CN" altLang="en-US">
                    <a:noFill/>
                  </a:rPr>
                  <a:t> </a:t>
                </a:r>
              </a:p>
            </p:txBody>
          </p:sp>
        </mc:Fallback>
      </mc:AlternateContent>
      <p:cxnSp>
        <p:nvCxnSpPr>
          <p:cNvPr id="92" name="直接箭头连接符 91"/>
          <p:cNvCxnSpPr>
            <a:stCxn id="88" idx="3"/>
            <a:endCxn id="89" idx="1"/>
          </p:cNvCxnSpPr>
          <p:nvPr/>
        </p:nvCxnSpPr>
        <p:spPr>
          <a:xfrm>
            <a:off x="1432560" y="1047019"/>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3"/>
            <a:endCxn id="90" idx="1"/>
          </p:cNvCxnSpPr>
          <p:nvPr/>
        </p:nvCxnSpPr>
        <p:spPr>
          <a:xfrm>
            <a:off x="2629062" y="1047899"/>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51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生存核心</a:t>
            </a:r>
          </a:p>
        </p:txBody>
      </p:sp>
      <p:grpSp>
        <p:nvGrpSpPr>
          <p:cNvPr id="107" name="Group 106"/>
          <p:cNvGrpSpPr/>
          <p:nvPr/>
        </p:nvGrpSpPr>
        <p:grpSpPr>
          <a:xfrm>
            <a:off x="4384503" y="1933942"/>
            <a:ext cx="3427086" cy="3427078"/>
            <a:chOff x="4814552" y="2363990"/>
            <a:chExt cx="2566988" cy="2566982"/>
          </a:xfrm>
        </p:grpSpPr>
        <p:sp>
          <p:nvSpPr>
            <p:cNvPr id="84" name="Freeform 10"/>
            <p:cNvSpPr>
              <a:spLocks/>
            </p:cNvSpPr>
            <p:nvPr/>
          </p:nvSpPr>
          <p:spPr bwMode="auto">
            <a:xfrm>
              <a:off x="4814552" y="2363990"/>
              <a:ext cx="1281448" cy="1281446"/>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11"/>
            <p:cNvSpPr>
              <a:spLocks/>
            </p:cNvSpPr>
            <p:nvPr/>
          </p:nvSpPr>
          <p:spPr bwMode="auto">
            <a:xfrm>
              <a:off x="4814552" y="3645433"/>
              <a:ext cx="1281448" cy="1285539"/>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2"/>
            <p:cNvSpPr>
              <a:spLocks/>
            </p:cNvSpPr>
            <p:nvPr/>
          </p:nvSpPr>
          <p:spPr bwMode="auto">
            <a:xfrm>
              <a:off x="6096000" y="2363990"/>
              <a:ext cx="1285540" cy="1281446"/>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p:nvSpPr>
          <p:spPr bwMode="auto">
            <a:xfrm>
              <a:off x="6096000" y="3645433"/>
              <a:ext cx="1285540" cy="1285539"/>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4"/>
            <p:cNvSpPr>
              <a:spLocks/>
            </p:cNvSpPr>
            <p:nvPr/>
          </p:nvSpPr>
          <p:spPr bwMode="auto">
            <a:xfrm>
              <a:off x="5506452" y="3055887"/>
              <a:ext cx="1183190" cy="1183188"/>
            </a:xfrm>
            <a:custGeom>
              <a:avLst/>
              <a:gdLst/>
              <a:ahLst/>
              <a:cxnLst>
                <a:cxn ang="0">
                  <a:pos x="384" y="155"/>
                </a:cxn>
                <a:cxn ang="0">
                  <a:pos x="255" y="10"/>
                </a:cxn>
                <a:cxn ang="0">
                  <a:pos x="205" y="1"/>
                </a:cxn>
                <a:cxn ang="0">
                  <a:pos x="155" y="4"/>
                </a:cxn>
                <a:cxn ang="0">
                  <a:pos x="10" y="134"/>
                </a:cxn>
                <a:cxn ang="0">
                  <a:pos x="1" y="183"/>
                </a:cxn>
                <a:cxn ang="0">
                  <a:pos x="4" y="234"/>
                </a:cxn>
                <a:cxn ang="0">
                  <a:pos x="134" y="379"/>
                </a:cxn>
                <a:cxn ang="0">
                  <a:pos x="183" y="388"/>
                </a:cxn>
                <a:cxn ang="0">
                  <a:pos x="234" y="384"/>
                </a:cxn>
                <a:cxn ang="0">
                  <a:pos x="379" y="255"/>
                </a:cxn>
                <a:cxn ang="0">
                  <a:pos x="388" y="205"/>
                </a:cxn>
                <a:cxn ang="0">
                  <a:pos x="384" y="155"/>
                </a:cxn>
              </a:cxnLst>
              <a:rect l="0" t="0" r="r" b="b"/>
              <a:pathLst>
                <a:path w="389" h="389">
                  <a:moveTo>
                    <a:pt x="384" y="155"/>
                  </a:moveTo>
                  <a:cubicBezTo>
                    <a:pt x="370" y="87"/>
                    <a:pt x="321" y="32"/>
                    <a:pt x="255" y="10"/>
                  </a:cubicBezTo>
                  <a:cubicBezTo>
                    <a:pt x="239" y="5"/>
                    <a:pt x="222" y="2"/>
                    <a:pt x="205" y="1"/>
                  </a:cubicBezTo>
                  <a:cubicBezTo>
                    <a:pt x="188" y="0"/>
                    <a:pt x="171" y="1"/>
                    <a:pt x="155" y="4"/>
                  </a:cubicBezTo>
                  <a:cubicBezTo>
                    <a:pt x="87" y="18"/>
                    <a:pt x="31" y="68"/>
                    <a:pt x="10" y="134"/>
                  </a:cubicBezTo>
                  <a:cubicBezTo>
                    <a:pt x="5" y="150"/>
                    <a:pt x="1" y="166"/>
                    <a:pt x="1" y="183"/>
                  </a:cubicBezTo>
                  <a:cubicBezTo>
                    <a:pt x="0" y="201"/>
                    <a:pt x="1" y="218"/>
                    <a:pt x="4" y="234"/>
                  </a:cubicBezTo>
                  <a:cubicBezTo>
                    <a:pt x="18" y="302"/>
                    <a:pt x="68" y="357"/>
                    <a:pt x="134" y="379"/>
                  </a:cubicBezTo>
                  <a:cubicBezTo>
                    <a:pt x="149" y="384"/>
                    <a:pt x="166" y="387"/>
                    <a:pt x="183" y="388"/>
                  </a:cubicBezTo>
                  <a:cubicBezTo>
                    <a:pt x="201" y="389"/>
                    <a:pt x="217" y="388"/>
                    <a:pt x="234" y="384"/>
                  </a:cubicBezTo>
                  <a:cubicBezTo>
                    <a:pt x="301" y="370"/>
                    <a:pt x="357" y="321"/>
                    <a:pt x="379" y="255"/>
                  </a:cubicBezTo>
                  <a:cubicBezTo>
                    <a:pt x="384" y="239"/>
                    <a:pt x="387" y="223"/>
                    <a:pt x="388" y="205"/>
                  </a:cubicBezTo>
                  <a:cubicBezTo>
                    <a:pt x="389" y="188"/>
                    <a:pt x="388" y="171"/>
                    <a:pt x="384" y="155"/>
                  </a:cubicBezTo>
                  <a:close/>
                </a:path>
              </a:pathLst>
            </a:custGeom>
            <a:solidFill>
              <a:srgbClr val="FDFDFE"/>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8" name="Freeform 13"/>
          <p:cNvSpPr>
            <a:spLocks noEditPoints="1"/>
          </p:cNvSpPr>
          <p:nvPr/>
        </p:nvSpPr>
        <p:spPr bwMode="auto">
          <a:xfrm>
            <a:off x="5831309" y="3159407"/>
            <a:ext cx="583466" cy="970688"/>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09" name="矩形 3"/>
              <p:cNvSpPr/>
              <p:nvPr/>
            </p:nvSpPr>
            <p:spPr>
              <a:xfrm>
                <a:off x="7806126" y="2439107"/>
                <a:ext cx="3703704" cy="572464"/>
              </a:xfrm>
              <a:prstGeom prst="rect">
                <a:avLst/>
              </a:prstGeom>
            </p:spPr>
            <p:txBody>
              <a:bodyPr wrap="square">
                <a:spAutoFit/>
              </a:bodyPr>
              <a:lstStyle/>
              <a:p>
                <a:pPr>
                  <a:lnSpc>
                    <a:spcPct val="130000"/>
                  </a:lnSpc>
                </a:pPr>
                <a:r>
                  <a:rPr lang="zh-CN" altLang="en-US" sz="1200" b="1" dirty="0">
                    <a:solidFill>
                      <a:schemeClr val="tx1">
                        <a:lumMod val="85000"/>
                        <a:lumOff val="15000"/>
                      </a:schemeClr>
                    </a:solidFill>
                    <a:latin typeface="+mn-ea"/>
                  </a:rPr>
                  <a:t>自然选择的动态过程就是寻找</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的过程</a:t>
                </a:r>
                <a:endParaRPr lang="en-US" altLang="zh-CN" sz="1200" b="1" dirty="0">
                  <a:solidFill>
                    <a:schemeClr val="tx1">
                      <a:lumMod val="85000"/>
                      <a:lumOff val="15000"/>
                    </a:schemeClr>
                  </a:solidFill>
                  <a:latin typeface="+mn-ea"/>
                </a:endParaRPr>
              </a:p>
              <a:p>
                <a:pPr>
                  <a:lnSpc>
                    <a:spcPct val="130000"/>
                  </a:lnSpc>
                </a:pPr>
                <a:r>
                  <a:rPr lang="zh-CN" altLang="en-US" sz="1200" b="1" dirty="0">
                    <a:solidFill>
                      <a:schemeClr val="tx1">
                        <a:lumMod val="85000"/>
                        <a:lumOff val="15000"/>
                      </a:schemeClr>
                    </a:solidFill>
                    <a:latin typeface="+mn-ea"/>
                  </a:rPr>
                  <a:t>也就是学习的一种方式</a:t>
                </a:r>
                <a:endParaRPr lang="en-US" altLang="zh-CN" sz="1200" b="1" dirty="0">
                  <a:solidFill>
                    <a:schemeClr val="tx1">
                      <a:lumMod val="85000"/>
                      <a:lumOff val="15000"/>
                    </a:schemeClr>
                  </a:solidFill>
                  <a:latin typeface="+mn-ea"/>
                </a:endParaRPr>
              </a:p>
            </p:txBody>
          </p:sp>
        </mc:Choice>
        <mc:Fallback xmlns="">
          <p:sp>
            <p:nvSpPr>
              <p:cNvPr id="109" name="矩形 3"/>
              <p:cNvSpPr>
                <a:spLocks noRot="1" noChangeAspect="1" noMove="1" noResize="1" noEditPoints="1" noAdjustHandles="1" noChangeArrowheads="1" noChangeShapeType="1" noTextEdit="1"/>
              </p:cNvSpPr>
              <p:nvPr/>
            </p:nvSpPr>
            <p:spPr>
              <a:xfrm>
                <a:off x="7806126" y="2439107"/>
                <a:ext cx="3703704" cy="572464"/>
              </a:xfrm>
              <a:prstGeom prst="rect">
                <a:avLst/>
              </a:prstGeom>
              <a:blipFill>
                <a:blip r:embed="rId2"/>
                <a:stretch>
                  <a:fillRect l="-165" b="-3191"/>
                </a:stretch>
              </a:blipFill>
            </p:spPr>
            <p:txBody>
              <a:bodyPr/>
              <a:lstStyle/>
              <a:p>
                <a:r>
                  <a:rPr lang="zh-CN" altLang="en-US">
                    <a:noFill/>
                  </a:rPr>
                  <a:t> </a:t>
                </a:r>
              </a:p>
            </p:txBody>
          </p:sp>
        </mc:Fallback>
      </mc:AlternateContent>
      <p:sp>
        <p:nvSpPr>
          <p:cNvPr id="110" name="矩形 4"/>
          <p:cNvSpPr/>
          <p:nvPr/>
        </p:nvSpPr>
        <p:spPr>
          <a:xfrm>
            <a:off x="7806125" y="1682867"/>
            <a:ext cx="2646878" cy="524952"/>
          </a:xfrm>
          <a:prstGeom prst="rect">
            <a:avLst/>
          </a:prstGeom>
        </p:spPr>
        <p:txBody>
          <a:bodyPr wrap="none">
            <a:spAutoFit/>
          </a:bodyPr>
          <a:lstStyle/>
          <a:p>
            <a:pPr defTabSz="1219170">
              <a:lnSpc>
                <a:spcPct val="130000"/>
              </a:lnSpc>
              <a:defRPr/>
            </a:pPr>
            <a:r>
              <a:rPr lang="zh-CN" altLang="en-US" sz="2400" b="1" kern="0" dirty="0">
                <a:solidFill>
                  <a:schemeClr val="tx1">
                    <a:lumMod val="85000"/>
                    <a:lumOff val="15000"/>
                  </a:schemeClr>
                </a:solidFill>
              </a:rPr>
              <a:t>自然选择就是学习</a:t>
            </a:r>
            <a:endParaRPr lang="en-US" altLang="zh-CN" sz="2400" b="1" kern="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12" name="矩形 3"/>
              <p:cNvSpPr/>
              <p:nvPr/>
            </p:nvSpPr>
            <p:spPr>
              <a:xfrm>
                <a:off x="7806126" y="4701534"/>
                <a:ext cx="3703704" cy="789127"/>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学习：</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的寻找 ：自然选择</a:t>
                </a:r>
                <a:endParaRPr lang="en-US" altLang="zh-CN" sz="1200" b="1" dirty="0">
                  <a:solidFill>
                    <a:schemeClr val="tx1">
                      <a:lumMod val="85000"/>
                      <a:lumOff val="15000"/>
                    </a:schemeClr>
                  </a:solidFill>
                  <a:latin typeface="+mn-ea"/>
                </a:endParaRPr>
              </a:p>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执行：</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的应用 ：蛋白质</a:t>
                </a:r>
                <a:endParaRPr lang="en-US" altLang="zh-CN" sz="1200" b="1" dirty="0">
                  <a:solidFill>
                    <a:schemeClr val="tx1">
                      <a:lumMod val="85000"/>
                      <a:lumOff val="15000"/>
                    </a:schemeClr>
                  </a:solidFill>
                  <a:latin typeface="+mn-ea"/>
                </a:endParaRPr>
              </a:p>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延续：</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的存储 ：</a:t>
                </a:r>
                <a:r>
                  <a:rPr lang="en-US" altLang="zh-CN" sz="1200" b="1" dirty="0">
                    <a:solidFill>
                      <a:schemeClr val="tx1">
                        <a:lumMod val="85000"/>
                        <a:lumOff val="15000"/>
                      </a:schemeClr>
                    </a:solidFill>
                    <a:latin typeface="+mn-ea"/>
                  </a:rPr>
                  <a:t>DNA</a:t>
                </a:r>
              </a:p>
            </p:txBody>
          </p:sp>
        </mc:Choice>
        <mc:Fallback xmlns="">
          <p:sp>
            <p:nvSpPr>
              <p:cNvPr id="112" name="矩形 3"/>
              <p:cNvSpPr>
                <a:spLocks noRot="1" noChangeAspect="1" noMove="1" noResize="1" noEditPoints="1" noAdjustHandles="1" noChangeArrowheads="1" noChangeShapeType="1" noTextEdit="1"/>
              </p:cNvSpPr>
              <p:nvPr/>
            </p:nvSpPr>
            <p:spPr>
              <a:xfrm>
                <a:off x="7806126" y="4701534"/>
                <a:ext cx="3703704" cy="789127"/>
              </a:xfrm>
              <a:prstGeom prst="rect">
                <a:avLst/>
              </a:prstGeom>
              <a:blipFill>
                <a:blip r:embed="rId3"/>
                <a:stretch>
                  <a:fillRect b="-4615"/>
                </a:stretch>
              </a:blipFill>
            </p:spPr>
            <p:txBody>
              <a:bodyPr/>
              <a:lstStyle/>
              <a:p>
                <a:r>
                  <a:rPr lang="zh-CN" altLang="en-US">
                    <a:noFill/>
                  </a:rPr>
                  <a:t> </a:t>
                </a:r>
              </a:p>
            </p:txBody>
          </p:sp>
        </mc:Fallback>
      </mc:AlternateContent>
      <p:sp>
        <p:nvSpPr>
          <p:cNvPr id="113" name="矩形 4"/>
          <p:cNvSpPr/>
          <p:nvPr/>
        </p:nvSpPr>
        <p:spPr>
          <a:xfrm>
            <a:off x="7806125" y="3945294"/>
            <a:ext cx="4185761" cy="524952"/>
          </a:xfrm>
          <a:prstGeom prst="rect">
            <a:avLst/>
          </a:prstGeom>
        </p:spPr>
        <p:txBody>
          <a:bodyPr wrap="none">
            <a:spAutoFit/>
          </a:bodyPr>
          <a:lstStyle/>
          <a:p>
            <a:pPr defTabSz="1219170">
              <a:lnSpc>
                <a:spcPct val="130000"/>
              </a:lnSpc>
              <a:defRPr/>
            </a:pPr>
            <a:r>
              <a:rPr lang="zh-CN" altLang="en-US" sz="2400" b="1" kern="0" dirty="0">
                <a:solidFill>
                  <a:schemeClr val="tx1">
                    <a:lumMod val="85000"/>
                    <a:lumOff val="15000"/>
                  </a:schemeClr>
                </a:solidFill>
              </a:rPr>
              <a:t>智能是根据变化而变化的能力</a:t>
            </a:r>
            <a:endParaRPr lang="en-US" altLang="zh-CN" sz="2400" b="1" kern="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15" name="矩形 3"/>
              <p:cNvSpPr/>
              <p:nvPr/>
            </p:nvSpPr>
            <p:spPr>
              <a:xfrm>
                <a:off x="545221" y="2439107"/>
                <a:ext cx="3703704" cy="549061"/>
              </a:xfrm>
              <a:prstGeom prst="rect">
                <a:avLst/>
              </a:prstGeom>
            </p:spPr>
            <p:txBody>
              <a:bodyPr wrap="square">
                <a:spAutoFit/>
              </a:bodyPr>
              <a:lstStyle/>
              <a:p>
                <a:pPr lvl="0" algn="r">
                  <a:lnSpc>
                    <a:spcPct val="130000"/>
                  </a:lnSpc>
                </a:pPr>
                <a:r>
                  <a:rPr lang="zh-CN" altLang="en-US" sz="1200" b="1" dirty="0">
                    <a:solidFill>
                      <a:schemeClr val="tx1">
                        <a:lumMod val="85000"/>
                        <a:lumOff val="15000"/>
                      </a:schemeClr>
                    </a:solidFill>
                    <a:latin typeface="+mn-ea"/>
                  </a:rPr>
                  <a:t>进化的对象不是个体，也不是基因，而是智能关联</a:t>
                </a:r>
                <a14:m>
                  <m:oMath xmlns:m="http://schemas.openxmlformats.org/officeDocument/2006/math">
                    <m:r>
                      <a:rPr lang="en-US" altLang="zh-CN" sz="1200" b="1" i="1" dirty="0" smtClean="0">
                        <a:solidFill>
                          <a:schemeClr val="tx1">
                            <a:lumMod val="85000"/>
                            <a:lumOff val="15000"/>
                          </a:schemeClr>
                        </a:solidFill>
                        <a:latin typeface="Cambria Math" panose="02040503050406030204" pitchFamily="18" charset="0"/>
                      </a:rPr>
                      <m:t>𝒇</m:t>
                    </m:r>
                  </m:oMath>
                </a14:m>
                <a:endParaRPr lang="en-US" altLang="zh-CN" sz="1200" b="1" dirty="0">
                  <a:solidFill>
                    <a:schemeClr val="tx1">
                      <a:lumMod val="85000"/>
                      <a:lumOff val="15000"/>
                    </a:schemeClr>
                  </a:solidFill>
                  <a:latin typeface="+mn-ea"/>
                </a:endParaRPr>
              </a:p>
              <a:p>
                <a:pPr lvl="0" algn="r">
                  <a:lnSpc>
                    <a:spcPct val="130000"/>
                  </a:lnSpc>
                </a:pPr>
                <a:r>
                  <a:rPr lang="zh-CN" altLang="en-US" sz="1200" b="1" dirty="0"/>
                  <a:t>进化的过程是智能关联不断被筛选的过程</a:t>
                </a:r>
                <a:endParaRPr lang="zh-CN" altLang="en-US" sz="800" dirty="0">
                  <a:solidFill>
                    <a:schemeClr val="tx1">
                      <a:lumMod val="85000"/>
                      <a:lumOff val="15000"/>
                    </a:schemeClr>
                  </a:solidFill>
                  <a:latin typeface="+mn-ea"/>
                </a:endParaRPr>
              </a:p>
            </p:txBody>
          </p:sp>
        </mc:Choice>
        <mc:Fallback xmlns="">
          <p:sp>
            <p:nvSpPr>
              <p:cNvPr id="115" name="矩形 3"/>
              <p:cNvSpPr>
                <a:spLocks noRot="1" noChangeAspect="1" noMove="1" noResize="1" noEditPoints="1" noAdjustHandles="1" noChangeArrowheads="1" noChangeShapeType="1" noTextEdit="1"/>
              </p:cNvSpPr>
              <p:nvPr/>
            </p:nvSpPr>
            <p:spPr>
              <a:xfrm>
                <a:off x="545221" y="2439107"/>
                <a:ext cx="3703704" cy="549061"/>
              </a:xfrm>
              <a:prstGeom prst="rect">
                <a:avLst/>
              </a:prstGeom>
              <a:blipFill>
                <a:blip r:embed="rId4"/>
                <a:stretch>
                  <a:fillRect b="-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4"/>
              <p:cNvSpPr/>
              <p:nvPr/>
            </p:nvSpPr>
            <p:spPr>
              <a:xfrm>
                <a:off x="2044474" y="1682867"/>
                <a:ext cx="2204451" cy="524952"/>
              </a:xfrm>
              <a:prstGeom prst="rect">
                <a:avLst/>
              </a:prstGeom>
            </p:spPr>
            <p:txBody>
              <a:bodyPr wrap="none">
                <a:spAutoFit/>
              </a:bodyPr>
              <a:lstStyle/>
              <a:p>
                <a:pPr algn="r" defTabSz="1219170">
                  <a:lnSpc>
                    <a:spcPct val="130000"/>
                  </a:lnSpc>
                  <a:defRPr/>
                </a:pPr>
                <a:r>
                  <a:rPr lang="zh-CN" altLang="en-US" sz="2400" b="1" kern="0" dirty="0">
                    <a:solidFill>
                      <a:schemeClr val="tx1">
                        <a:lumMod val="85000"/>
                        <a:lumOff val="15000"/>
                      </a:schemeClr>
                    </a:solidFill>
                  </a:rPr>
                  <a:t>进化是</a:t>
                </a:r>
                <a14:m>
                  <m:oMath xmlns:m="http://schemas.openxmlformats.org/officeDocument/2006/math">
                    <m:r>
                      <a:rPr lang="en-US" altLang="zh-CN" sz="2400" b="1" i="1" kern="0" dirty="0" smtClean="0">
                        <a:solidFill>
                          <a:schemeClr val="tx1">
                            <a:lumMod val="85000"/>
                            <a:lumOff val="15000"/>
                          </a:schemeClr>
                        </a:solidFill>
                        <a:latin typeface="Cambria Math" panose="02040503050406030204" pitchFamily="18" charset="0"/>
                      </a:rPr>
                      <m:t>𝒇</m:t>
                    </m:r>
                  </m:oMath>
                </a14:m>
                <a:r>
                  <a:rPr lang="zh-CN" altLang="en-US" sz="2400" b="1" kern="0" dirty="0">
                    <a:solidFill>
                      <a:schemeClr val="tx1">
                        <a:lumMod val="85000"/>
                        <a:lumOff val="15000"/>
                      </a:schemeClr>
                    </a:solidFill>
                  </a:rPr>
                  <a:t>的更新</a:t>
                </a:r>
                <a:endParaRPr lang="en-US" altLang="zh-CN" sz="2400" b="1" kern="0" dirty="0">
                  <a:solidFill>
                    <a:schemeClr val="tx1">
                      <a:lumMod val="85000"/>
                      <a:lumOff val="15000"/>
                    </a:schemeClr>
                  </a:solidFill>
                </a:endParaRPr>
              </a:p>
            </p:txBody>
          </p:sp>
        </mc:Choice>
        <mc:Fallback xmlns="">
          <p:sp>
            <p:nvSpPr>
              <p:cNvPr id="116" name="矩形 4"/>
              <p:cNvSpPr>
                <a:spLocks noRot="1" noChangeAspect="1" noMove="1" noResize="1" noEditPoints="1" noAdjustHandles="1" noChangeArrowheads="1" noChangeShapeType="1" noTextEdit="1"/>
              </p:cNvSpPr>
              <p:nvPr/>
            </p:nvSpPr>
            <p:spPr>
              <a:xfrm>
                <a:off x="2044474" y="1682867"/>
                <a:ext cx="2204451" cy="524952"/>
              </a:xfrm>
              <a:prstGeom prst="rect">
                <a:avLst/>
              </a:prstGeom>
              <a:blipFill>
                <a:blip r:embed="rId5"/>
                <a:stretch>
                  <a:fillRect l="-3039" r="-4420" b="-26744"/>
                </a:stretch>
              </a:blipFill>
            </p:spPr>
            <p:txBody>
              <a:bodyPr/>
              <a:lstStyle/>
              <a:p>
                <a:r>
                  <a:rPr lang="zh-CN" altLang="en-US">
                    <a:noFill/>
                  </a:rPr>
                  <a:t> </a:t>
                </a:r>
              </a:p>
            </p:txBody>
          </p:sp>
        </mc:Fallback>
      </mc:AlternateContent>
      <p:sp>
        <p:nvSpPr>
          <p:cNvPr id="118" name="矩形 3"/>
          <p:cNvSpPr/>
          <p:nvPr/>
        </p:nvSpPr>
        <p:spPr>
          <a:xfrm>
            <a:off x="545221" y="4701534"/>
            <a:ext cx="3703704" cy="812530"/>
          </a:xfrm>
          <a:prstGeom prst="rect">
            <a:avLst/>
          </a:prstGeom>
        </p:spPr>
        <p:txBody>
          <a:bodyPr wrap="square">
            <a:spAutoFit/>
          </a:bodyPr>
          <a:lstStyle/>
          <a:p>
            <a:pPr lvl="0" algn="r">
              <a:lnSpc>
                <a:spcPct val="130000"/>
              </a:lnSpc>
            </a:pPr>
            <a:r>
              <a:rPr lang="zh-CN" altLang="en-US" sz="1200" b="1" dirty="0">
                <a:solidFill>
                  <a:schemeClr val="tx1">
                    <a:lumMod val="85000"/>
                    <a:lumOff val="15000"/>
                  </a:schemeClr>
                </a:solidFill>
                <a:latin typeface="+mn-ea"/>
              </a:rPr>
              <a:t>蛋白质、细胞、组织、器官、系统、个体、国家</a:t>
            </a:r>
            <a:endParaRPr lang="en-US" altLang="zh-CN" sz="1200" b="1" dirty="0">
              <a:solidFill>
                <a:schemeClr val="tx1">
                  <a:lumMod val="85000"/>
                  <a:lumOff val="15000"/>
                </a:schemeClr>
              </a:solidFill>
              <a:latin typeface="+mn-ea"/>
            </a:endParaRPr>
          </a:p>
          <a:p>
            <a:pPr lvl="0" algn="r">
              <a:lnSpc>
                <a:spcPct val="130000"/>
              </a:lnSpc>
            </a:pPr>
            <a:r>
              <a:rPr lang="zh-CN" altLang="en-US" sz="1200" b="1" dirty="0">
                <a:solidFill>
                  <a:schemeClr val="tx1">
                    <a:lumMod val="85000"/>
                    <a:lumOff val="15000"/>
                  </a:schemeClr>
                </a:solidFill>
                <a:latin typeface="+mn-ea"/>
              </a:rPr>
              <a:t>生命有不断链接形成更高智能体从而增强智能的倾向</a:t>
            </a:r>
            <a:endParaRPr lang="en-US" altLang="zh-CN" sz="1200" b="1" dirty="0">
              <a:solidFill>
                <a:schemeClr val="tx1">
                  <a:lumMod val="85000"/>
                  <a:lumOff val="15000"/>
                </a:schemeClr>
              </a:solidFill>
              <a:latin typeface="+mn-ea"/>
            </a:endParaRPr>
          </a:p>
          <a:p>
            <a:pPr lvl="0" algn="r">
              <a:lnSpc>
                <a:spcPct val="130000"/>
              </a:lnSpc>
            </a:pPr>
            <a:r>
              <a:rPr lang="zh-CN" altLang="en-US" sz="1200" b="1" dirty="0">
                <a:solidFill>
                  <a:schemeClr val="tx1">
                    <a:lumMod val="85000"/>
                    <a:lumOff val="15000"/>
                  </a:schemeClr>
                </a:solidFill>
                <a:latin typeface="+mn-ea"/>
              </a:rPr>
              <a:t>这样存活下去的可能性就会更高</a:t>
            </a:r>
            <a:endParaRPr lang="zh-CN" altLang="en-US" sz="800" dirty="0">
              <a:solidFill>
                <a:schemeClr val="tx1">
                  <a:lumMod val="85000"/>
                  <a:lumOff val="15000"/>
                </a:schemeClr>
              </a:solidFill>
              <a:latin typeface="+mn-ea"/>
            </a:endParaRPr>
          </a:p>
        </p:txBody>
      </p:sp>
      <p:sp>
        <p:nvSpPr>
          <p:cNvPr id="119" name="矩形 4"/>
          <p:cNvSpPr/>
          <p:nvPr/>
        </p:nvSpPr>
        <p:spPr>
          <a:xfrm>
            <a:off x="1602047" y="3945294"/>
            <a:ext cx="2646878" cy="572464"/>
          </a:xfrm>
          <a:prstGeom prst="rect">
            <a:avLst/>
          </a:prstGeom>
        </p:spPr>
        <p:txBody>
          <a:bodyPr wrap="none">
            <a:spAutoFit/>
          </a:bodyPr>
          <a:lstStyle/>
          <a:p>
            <a:pPr algn="r" defTabSz="1219170">
              <a:lnSpc>
                <a:spcPct val="130000"/>
              </a:lnSpc>
              <a:defRPr/>
            </a:pPr>
            <a:r>
              <a:rPr lang="zh-CN" altLang="en-US" sz="2400" b="1" kern="0" dirty="0">
                <a:solidFill>
                  <a:schemeClr val="tx1">
                    <a:lumMod val="85000"/>
                    <a:lumOff val="15000"/>
                  </a:schemeClr>
                </a:solidFill>
              </a:rPr>
              <a:t>智能的增强：迭代</a:t>
            </a:r>
            <a:endParaRPr lang="en-US" altLang="zh-CN" sz="2400" b="1" kern="0" dirty="0">
              <a:solidFill>
                <a:schemeClr val="tx1">
                  <a:lumMod val="85000"/>
                  <a:lumOff val="15000"/>
                </a:schemeClr>
              </a:solidFill>
            </a:endParaRPr>
          </a:p>
        </p:txBody>
      </p:sp>
      <p:sp>
        <p:nvSpPr>
          <p:cNvPr id="121" name="矩形 4"/>
          <p:cNvSpPr/>
          <p:nvPr/>
        </p:nvSpPr>
        <p:spPr>
          <a:xfrm>
            <a:off x="4947043" y="245219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01</a:t>
            </a:r>
          </a:p>
        </p:txBody>
      </p:sp>
      <p:sp>
        <p:nvSpPr>
          <p:cNvPr id="122" name="矩形 4"/>
          <p:cNvSpPr/>
          <p:nvPr/>
        </p:nvSpPr>
        <p:spPr>
          <a:xfrm>
            <a:off x="6673361" y="245219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02</a:t>
            </a:r>
          </a:p>
        </p:txBody>
      </p:sp>
      <p:sp>
        <p:nvSpPr>
          <p:cNvPr id="123" name="矩形 4"/>
          <p:cNvSpPr/>
          <p:nvPr/>
        </p:nvSpPr>
        <p:spPr>
          <a:xfrm>
            <a:off x="4947044" y="410460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04</a:t>
            </a:r>
          </a:p>
        </p:txBody>
      </p:sp>
      <p:sp>
        <p:nvSpPr>
          <p:cNvPr id="124" name="矩形 4"/>
          <p:cNvSpPr/>
          <p:nvPr/>
        </p:nvSpPr>
        <p:spPr>
          <a:xfrm>
            <a:off x="6673361" y="410460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03</a:t>
            </a:r>
          </a:p>
        </p:txBody>
      </p:sp>
      <p:sp>
        <p:nvSpPr>
          <p:cNvPr id="29" name="矩形 28"/>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107626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移动生命</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39" name="椭圆 38"/>
          <p:cNvSpPr/>
          <p:nvPr/>
        </p:nvSpPr>
        <p:spPr>
          <a:xfrm>
            <a:off x="741100"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椭圆 40"/>
          <p:cNvSpPr/>
          <p:nvPr/>
        </p:nvSpPr>
        <p:spPr>
          <a:xfrm>
            <a:off x="1397726"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4" name="椭圆 43"/>
          <p:cNvSpPr/>
          <p:nvPr/>
        </p:nvSpPr>
        <p:spPr>
          <a:xfrm>
            <a:off x="2054352"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7" name="椭圆 46"/>
          <p:cNvSpPr/>
          <p:nvPr/>
        </p:nvSpPr>
        <p:spPr>
          <a:xfrm>
            <a:off x="2710978"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8" name="椭圆 47"/>
          <p:cNvSpPr/>
          <p:nvPr/>
        </p:nvSpPr>
        <p:spPr>
          <a:xfrm>
            <a:off x="3367604"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1" name="椭圆 50"/>
          <p:cNvSpPr/>
          <p:nvPr/>
        </p:nvSpPr>
        <p:spPr>
          <a:xfrm>
            <a:off x="741100"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2" name="椭圆 51"/>
          <p:cNvSpPr/>
          <p:nvPr/>
        </p:nvSpPr>
        <p:spPr>
          <a:xfrm>
            <a:off x="1397726" y="2252657"/>
            <a:ext cx="573024" cy="57302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3" name="椭圆 52"/>
          <p:cNvSpPr/>
          <p:nvPr/>
        </p:nvSpPr>
        <p:spPr>
          <a:xfrm>
            <a:off x="2054352"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4" name="椭圆 53"/>
          <p:cNvSpPr/>
          <p:nvPr/>
        </p:nvSpPr>
        <p:spPr>
          <a:xfrm>
            <a:off x="2710978"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5" name="椭圆 54"/>
          <p:cNvSpPr/>
          <p:nvPr/>
        </p:nvSpPr>
        <p:spPr>
          <a:xfrm>
            <a:off x="3367604"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6" name="椭圆 55"/>
          <p:cNvSpPr/>
          <p:nvPr/>
        </p:nvSpPr>
        <p:spPr>
          <a:xfrm>
            <a:off x="741100"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7" name="椭圆 56"/>
          <p:cNvSpPr/>
          <p:nvPr/>
        </p:nvSpPr>
        <p:spPr>
          <a:xfrm>
            <a:off x="1397726"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8" name="椭圆 57"/>
          <p:cNvSpPr/>
          <p:nvPr/>
        </p:nvSpPr>
        <p:spPr>
          <a:xfrm>
            <a:off x="2054352"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9" name="椭圆 58"/>
          <p:cNvSpPr/>
          <p:nvPr/>
        </p:nvSpPr>
        <p:spPr>
          <a:xfrm>
            <a:off x="2710978"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0" name="椭圆 59"/>
          <p:cNvSpPr/>
          <p:nvPr/>
        </p:nvSpPr>
        <p:spPr>
          <a:xfrm>
            <a:off x="3367604"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1" name="椭圆 60"/>
          <p:cNvSpPr/>
          <p:nvPr/>
        </p:nvSpPr>
        <p:spPr>
          <a:xfrm>
            <a:off x="741100"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2" name="椭圆 61"/>
          <p:cNvSpPr/>
          <p:nvPr/>
        </p:nvSpPr>
        <p:spPr>
          <a:xfrm>
            <a:off x="1397726"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3" name="椭圆 62"/>
          <p:cNvSpPr/>
          <p:nvPr/>
        </p:nvSpPr>
        <p:spPr>
          <a:xfrm>
            <a:off x="2054352"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4" name="椭圆 63"/>
          <p:cNvSpPr/>
          <p:nvPr/>
        </p:nvSpPr>
        <p:spPr>
          <a:xfrm>
            <a:off x="2710978"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1" name="椭圆 80"/>
          <p:cNvSpPr/>
          <p:nvPr/>
        </p:nvSpPr>
        <p:spPr>
          <a:xfrm>
            <a:off x="3367604"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3" name="椭圆 82"/>
          <p:cNvSpPr/>
          <p:nvPr/>
        </p:nvSpPr>
        <p:spPr>
          <a:xfrm>
            <a:off x="721126"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4" name="椭圆 83"/>
          <p:cNvSpPr/>
          <p:nvPr/>
        </p:nvSpPr>
        <p:spPr>
          <a:xfrm>
            <a:off x="1377752"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5" name="椭圆 84"/>
          <p:cNvSpPr/>
          <p:nvPr/>
        </p:nvSpPr>
        <p:spPr>
          <a:xfrm>
            <a:off x="2034378"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6" name="椭圆 85"/>
          <p:cNvSpPr/>
          <p:nvPr/>
        </p:nvSpPr>
        <p:spPr>
          <a:xfrm>
            <a:off x="2691004"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7" name="椭圆 86"/>
          <p:cNvSpPr/>
          <p:nvPr/>
        </p:nvSpPr>
        <p:spPr>
          <a:xfrm>
            <a:off x="3347630"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 name="矩形 4"/>
          <p:cNvSpPr/>
          <p:nvPr/>
        </p:nvSpPr>
        <p:spPr>
          <a:xfrm rot="2707932">
            <a:off x="918580" y="1780670"/>
            <a:ext cx="1516998" cy="1516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9" name="矩形 3"/>
              <p:cNvSpPr/>
              <p:nvPr/>
            </p:nvSpPr>
            <p:spPr>
              <a:xfrm>
                <a:off x="4303964" y="2905555"/>
                <a:ext cx="7432172" cy="2012859"/>
              </a:xfrm>
              <a:prstGeom prst="rect">
                <a:avLst/>
              </a:prstGeom>
            </p:spPr>
            <p:txBody>
              <a:bodyPr wrap="square">
                <a:spAutoFit/>
              </a:bodyPr>
              <a:lstStyle/>
              <a:p>
                <a:pPr lvl="0">
                  <a:lnSpc>
                    <a:spcPct val="130000"/>
                  </a:lnSpc>
                </a:pPr>
                <a:r>
                  <a:rPr lang="zh-CN" altLang="en-US" sz="1600" dirty="0">
                    <a:solidFill>
                      <a:schemeClr val="tx1">
                        <a:lumMod val="75000"/>
                        <a:lumOff val="25000"/>
                      </a:schemeClr>
                    </a:solidFill>
                    <a:latin typeface="+mn-ea"/>
                  </a:rPr>
                  <a:t>进化没有方向，可唯一的趋势就是增加差异性。</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无性繁殖到有性繁殖后，就面临着“洗牌”问题，于是生物大范围</a:t>
                </a:r>
                <a:r>
                  <a:rPr lang="zh-CN" altLang="en-US" sz="1600" b="1" dirty="0">
                    <a:solidFill>
                      <a:schemeClr val="tx1">
                        <a:lumMod val="75000"/>
                        <a:lumOff val="25000"/>
                      </a:schemeClr>
                    </a:solidFill>
                    <a:latin typeface="+mn-ea"/>
                  </a:rPr>
                  <a:t>移动</a:t>
                </a:r>
                <a:r>
                  <a:rPr lang="zh-CN" altLang="en-US" sz="1600" dirty="0">
                    <a:solidFill>
                      <a:schemeClr val="tx1">
                        <a:lumMod val="75000"/>
                        <a:lumOff val="25000"/>
                      </a:schemeClr>
                    </a:solidFill>
                    <a:latin typeface="+mn-ea"/>
                  </a:rPr>
                  <a:t>成了必然</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即便是无法移动的植物，也是靠动物来帮助散播种子。</a:t>
                </a:r>
                <a:endParaRPr lang="en-US" altLang="zh-CN" sz="1600" dirty="0">
                  <a:solidFill>
                    <a:schemeClr val="tx1">
                      <a:lumMod val="75000"/>
                      <a:lumOff val="25000"/>
                    </a:schemeClr>
                  </a:solidFill>
                  <a:latin typeface="+mn-ea"/>
                </a:endParaRPr>
              </a:p>
              <a:p>
                <a:pPr lvl="0">
                  <a:lnSpc>
                    <a:spcPct val="130000"/>
                  </a:lnSpc>
                </a:pP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然而，大范围移动却带来了另一个问题：环境会随着移动而变化，上一环境所学习的</a:t>
                </a:r>
                <a14:m>
                  <m:oMath xmlns:m="http://schemas.openxmlformats.org/officeDocument/2006/math">
                    <m:r>
                      <a:rPr lang="en-US" altLang="zh-CN" sz="1600" b="1" i="1" dirty="0" smtClean="0">
                        <a:solidFill>
                          <a:schemeClr val="tx1">
                            <a:lumMod val="75000"/>
                            <a:lumOff val="25000"/>
                          </a:schemeClr>
                        </a:solidFill>
                        <a:latin typeface="Cambria Math" panose="02040503050406030204" pitchFamily="18" charset="0"/>
                      </a:rPr>
                      <m:t>𝒇</m:t>
                    </m:r>
                  </m:oMath>
                </a14:m>
                <a:r>
                  <a:rPr lang="zh-CN" altLang="en-US" sz="1600" dirty="0">
                    <a:solidFill>
                      <a:schemeClr val="tx1">
                        <a:lumMod val="75000"/>
                        <a:lumOff val="25000"/>
                      </a:schemeClr>
                    </a:solidFill>
                    <a:latin typeface="+mn-ea"/>
                  </a:rPr>
                  <a:t>不再适用。</a:t>
                </a:r>
              </a:p>
            </p:txBody>
          </p:sp>
        </mc:Choice>
        <mc:Fallback xmlns="">
          <p:sp>
            <p:nvSpPr>
              <p:cNvPr id="89" name="矩形 3"/>
              <p:cNvSpPr>
                <a:spLocks noRot="1" noChangeAspect="1" noMove="1" noResize="1" noEditPoints="1" noAdjustHandles="1" noChangeArrowheads="1" noChangeShapeType="1" noTextEdit="1"/>
              </p:cNvSpPr>
              <p:nvPr/>
            </p:nvSpPr>
            <p:spPr>
              <a:xfrm>
                <a:off x="4303964" y="2905555"/>
                <a:ext cx="7432172" cy="2012859"/>
              </a:xfrm>
              <a:prstGeom prst="rect">
                <a:avLst/>
              </a:prstGeom>
              <a:blipFill>
                <a:blip r:embed="rId2"/>
                <a:stretch>
                  <a:fillRect l="-410" b="-1515"/>
                </a:stretch>
              </a:blipFill>
            </p:spPr>
            <p:txBody>
              <a:bodyPr/>
              <a:lstStyle/>
              <a:p>
                <a:r>
                  <a:rPr lang="zh-CN" altLang="en-US">
                    <a:noFill/>
                  </a:rPr>
                  <a:t> </a:t>
                </a:r>
              </a:p>
            </p:txBody>
          </p:sp>
        </mc:Fallback>
      </mc:AlternateContent>
      <p:sp>
        <p:nvSpPr>
          <p:cNvPr id="90" name="矩形 4"/>
          <p:cNvSpPr/>
          <p:nvPr/>
        </p:nvSpPr>
        <p:spPr>
          <a:xfrm>
            <a:off x="4303964" y="2236397"/>
            <a:ext cx="2236510"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进化的方向</a:t>
            </a:r>
            <a:endParaRPr lang="en-US" altLang="zh-CN" sz="3200" b="1" kern="0" dirty="0">
              <a:solidFill>
                <a:schemeClr val="accent2"/>
              </a:solidFill>
            </a:endParaRPr>
          </a:p>
        </p:txBody>
      </p:sp>
      <p:sp>
        <p:nvSpPr>
          <p:cNvPr id="92" name="Rectangle 4"/>
          <p:cNvSpPr/>
          <p:nvPr/>
        </p:nvSpPr>
        <p:spPr>
          <a:xfrm>
            <a:off x="486561" y="1359016"/>
            <a:ext cx="3691156" cy="366598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14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智能下一阶段：预测</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mc:AlternateContent xmlns:mc="http://schemas.openxmlformats.org/markup-compatibility/2006" xmlns:a14="http://schemas.microsoft.com/office/drawing/2010/main">
        <mc:Choice Requires="a14">
          <p:sp>
            <p:nvSpPr>
              <p:cNvPr id="89" name="矩形 3"/>
              <p:cNvSpPr/>
              <p:nvPr/>
            </p:nvSpPr>
            <p:spPr>
              <a:xfrm>
                <a:off x="663142" y="2284769"/>
                <a:ext cx="4959656" cy="2973122"/>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生长周期：无法试错</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大脑模拟：预测未来事件</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神经网络：寻找过去事件到未来事件的关联 </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𝒇</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任意两个空间</a:t>
                </a:r>
                <a:r>
                  <a:rPr lang="en-US" altLang="zh-CN" sz="2400" b="1" dirty="0">
                    <a:solidFill>
                      <a:schemeClr val="tx1">
                        <a:lumMod val="75000"/>
                        <a:lumOff val="25000"/>
                      </a:schemeClr>
                    </a:solidFill>
                    <a:latin typeface="+mn-ea"/>
                  </a:rPr>
                  <a:t>)</a:t>
                </a: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mc:Choice>
        <mc:Fallback xmlns="">
          <p:sp>
            <p:nvSpPr>
              <p:cNvPr id="89" name="矩形 3"/>
              <p:cNvSpPr>
                <a:spLocks noRot="1" noChangeAspect="1" noMove="1" noResize="1" noEditPoints="1" noAdjustHandles="1" noChangeArrowheads="1" noChangeShapeType="1" noTextEdit="1"/>
              </p:cNvSpPr>
              <p:nvPr/>
            </p:nvSpPr>
            <p:spPr>
              <a:xfrm>
                <a:off x="663142" y="2284769"/>
                <a:ext cx="4959656" cy="2973122"/>
              </a:xfrm>
              <a:prstGeom prst="rect">
                <a:avLst/>
              </a:prstGeom>
              <a:blipFill>
                <a:blip r:embed="rId2"/>
                <a:stretch>
                  <a:fillRect l="-1722"/>
                </a:stretch>
              </a:blipFill>
            </p:spPr>
            <p:txBody>
              <a:bodyPr/>
              <a:lstStyle/>
              <a:p>
                <a:r>
                  <a:rPr lang="zh-CN" altLang="en-US">
                    <a:noFill/>
                  </a:rPr>
                  <a:t> </a:t>
                </a:r>
              </a:p>
            </p:txBody>
          </p:sp>
        </mc:Fallback>
      </mc:AlternateContent>
      <p:sp>
        <p:nvSpPr>
          <p:cNvPr id="90" name="矩形 4"/>
          <p:cNvSpPr/>
          <p:nvPr/>
        </p:nvSpPr>
        <p:spPr>
          <a:xfrm>
            <a:off x="663142" y="1346570"/>
            <a:ext cx="4698722"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自然选择的学习方式失效</a:t>
            </a:r>
            <a:endParaRPr lang="en-US" altLang="zh-CN" sz="3200" b="1" kern="0" dirty="0">
              <a:solidFill>
                <a:schemeClr val="accent2"/>
              </a:solidFill>
            </a:endParaRPr>
          </a:p>
        </p:txBody>
      </p:sp>
      <p:pic>
        <p:nvPicPr>
          <p:cNvPr id="3" name="图片 2"/>
          <p:cNvPicPr>
            <a:picLocks noChangeAspect="1"/>
          </p:cNvPicPr>
          <p:nvPr/>
        </p:nvPicPr>
        <p:blipFill>
          <a:blip r:embed="rId3"/>
          <a:stretch>
            <a:fillRect/>
          </a:stretch>
        </p:blipFill>
        <p:spPr>
          <a:xfrm>
            <a:off x="5622798" y="2544751"/>
            <a:ext cx="6191250" cy="3552825"/>
          </a:xfrm>
          <a:prstGeom prst="rect">
            <a:avLst/>
          </a:prstGeom>
        </p:spPr>
      </p:pic>
      <p:sp>
        <p:nvSpPr>
          <p:cNvPr id="34" name="矩形 33"/>
          <p:cNvSpPr/>
          <p:nvPr/>
        </p:nvSpPr>
        <p:spPr>
          <a:xfrm>
            <a:off x="2499360" y="4672531"/>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5" name="文本框 34"/>
              <p:cNvSpPr txBox="1"/>
              <p:nvPr/>
            </p:nvSpPr>
            <p:spPr>
              <a:xfrm>
                <a:off x="1167947" y="4672531"/>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67947" y="4672531"/>
                <a:ext cx="862021" cy="3323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2364449" y="4672706"/>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364449" y="4672706"/>
                <a:ext cx="862021" cy="3338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553792" y="4672706"/>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553792" y="4672706"/>
                <a:ext cx="862021" cy="333809"/>
              </a:xfrm>
              <a:prstGeom prst="rect">
                <a:avLst/>
              </a:prstGeom>
              <a:blipFill>
                <a:blip r:embed="rId6"/>
                <a:stretch>
                  <a:fillRect/>
                </a:stretch>
              </a:blipFill>
            </p:spPr>
            <p:txBody>
              <a:bodyPr/>
              <a:lstStyle/>
              <a:p>
                <a:r>
                  <a:rPr lang="zh-CN" altLang="en-US">
                    <a:noFill/>
                  </a:rPr>
                  <a:t> </a:t>
                </a:r>
              </a:p>
            </p:txBody>
          </p:sp>
        </mc:Fallback>
      </mc:AlternateContent>
      <p:cxnSp>
        <p:nvCxnSpPr>
          <p:cNvPr id="38" name="直接箭头连接符 37"/>
          <p:cNvCxnSpPr>
            <a:stCxn id="35" idx="3"/>
            <a:endCxn id="36" idx="1"/>
          </p:cNvCxnSpPr>
          <p:nvPr/>
        </p:nvCxnSpPr>
        <p:spPr>
          <a:xfrm>
            <a:off x="2029968" y="4838731"/>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6" idx="3"/>
            <a:endCxn id="37" idx="1"/>
          </p:cNvCxnSpPr>
          <p:nvPr/>
        </p:nvCxnSpPr>
        <p:spPr>
          <a:xfrm>
            <a:off x="3226470" y="4839611"/>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6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意识的作用</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89" name="矩形 3"/>
          <p:cNvSpPr/>
          <p:nvPr/>
        </p:nvSpPr>
        <p:spPr>
          <a:xfrm>
            <a:off x="7073848" y="2083943"/>
            <a:ext cx="5118152" cy="265303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何时搜集数据：双向传递</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何时调整关联：如何说服人</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应用哪种关联：意识无法并行</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一个人的一生：建立世界预测模型</a:t>
            </a: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90" name="矩形 4"/>
          <p:cNvSpPr/>
          <p:nvPr/>
        </p:nvSpPr>
        <p:spPr>
          <a:xfrm>
            <a:off x="195231" y="1351435"/>
            <a:ext cx="6750566"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智能的核心在于关联，但意识还负责</a:t>
            </a:r>
            <a:endParaRPr lang="en-US" altLang="zh-CN" sz="3200" b="1" kern="0" dirty="0">
              <a:solidFill>
                <a:schemeClr val="accent2"/>
              </a:solidFill>
            </a:endParaRPr>
          </a:p>
        </p:txBody>
      </p:sp>
      <p:pic>
        <p:nvPicPr>
          <p:cNvPr id="4" name="图片 3"/>
          <p:cNvPicPr>
            <a:picLocks noChangeAspect="1"/>
          </p:cNvPicPr>
          <p:nvPr/>
        </p:nvPicPr>
        <p:blipFill>
          <a:blip r:embed="rId2"/>
          <a:stretch>
            <a:fillRect/>
          </a:stretch>
        </p:blipFill>
        <p:spPr>
          <a:xfrm>
            <a:off x="279951" y="2438400"/>
            <a:ext cx="6782324" cy="3815057"/>
          </a:xfrm>
          <a:prstGeom prst="rect">
            <a:avLst/>
          </a:prstGeom>
        </p:spPr>
      </p:pic>
    </p:spTree>
    <p:extLst>
      <p:ext uri="{BB962C8B-B14F-4D97-AF65-F5344CB8AC3E}">
        <p14:creationId xmlns:p14="http://schemas.microsoft.com/office/powerpoint/2010/main" val="84473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938992"/>
          </a:xfrm>
        </p:spPr>
        <p:txBody>
          <a:bodyPr/>
          <a:lstStyle/>
          <a:p>
            <a:r>
              <a:rPr lang="zh-CN" altLang="en-US" dirty="0"/>
              <a:t>定位：深层学习在哪</a:t>
            </a:r>
          </a:p>
        </p:txBody>
      </p:sp>
    </p:spTree>
    <p:extLst>
      <p:ext uri="{BB962C8B-B14F-4D97-AF65-F5344CB8AC3E}">
        <p14:creationId xmlns:p14="http://schemas.microsoft.com/office/powerpoint/2010/main" val="182549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Yellow">
      <a:dk1>
        <a:srgbClr val="000000"/>
      </a:dk1>
      <a:lt1>
        <a:srgbClr val="FFFFFF"/>
      </a:lt1>
      <a:dk2>
        <a:srgbClr val="000000"/>
      </a:dk2>
      <a:lt2>
        <a:srgbClr val="FFFFFF"/>
      </a:lt2>
      <a:accent1>
        <a:srgbClr val="FFC100"/>
      </a:accent1>
      <a:accent2>
        <a:srgbClr val="333E50"/>
      </a:accent2>
      <a:accent3>
        <a:srgbClr val="FFFFFF"/>
      </a:accent3>
      <a:accent4>
        <a:srgbClr val="000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3174</TotalTime>
  <Words>1652</Words>
  <Application>Microsoft Office PowerPoint</Application>
  <PresentationFormat>宽屏</PresentationFormat>
  <Paragraphs>290</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等线</vt:lpstr>
      <vt:lpstr>微软雅黑</vt:lpstr>
      <vt:lpstr>Arial</vt:lpstr>
      <vt:lpstr>Cambria Math</vt:lpstr>
      <vt:lpstr>Castellar</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Jango Y</cp:lastModifiedBy>
  <cp:revision>123</cp:revision>
  <dcterms:created xsi:type="dcterms:W3CDTF">2015-08-18T02:51:41Z</dcterms:created>
  <dcterms:modified xsi:type="dcterms:W3CDTF">2017-02-23T11:02:53Z</dcterms:modified>
  <cp:category/>
</cp:coreProperties>
</file>