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314" r:id="rId4"/>
    <p:sldId id="315" r:id="rId5"/>
    <p:sldId id="316" r:id="rId6"/>
    <p:sldId id="317" r:id="rId7"/>
    <p:sldId id="319" r:id="rId8"/>
    <p:sldId id="313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373B1"/>
    <a:srgbClr val="0380C5"/>
    <a:srgbClr val="024B74"/>
    <a:srgbClr val="D0D8E8"/>
    <a:srgbClr val="E9EDF4"/>
    <a:srgbClr val="4BACC6"/>
    <a:srgbClr val="049BEC"/>
    <a:srgbClr val="008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9" autoAdjust="0"/>
    <p:restoredTop sz="90399" autoAdjust="0"/>
  </p:normalViewPr>
  <p:slideViewPr>
    <p:cSldViewPr showGuides="1">
      <p:cViewPr>
        <p:scale>
          <a:sx n="100" d="100"/>
          <a:sy n="100" d="100"/>
        </p:scale>
        <p:origin x="-882" y="-234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21F11-422A-42A4-BB10-10F55BBF26AA}" type="datetimeFigureOut">
              <a:rPr lang="zh-CN" altLang="en-US" smtClean="0"/>
              <a:t>2018-4-4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3AC8D-5015-4E0E-A151-0CDCA2003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934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3AC8D-5015-4E0E-A151-0CDCA20035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323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图片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03"/>
          <a:stretch/>
        </p:blipFill>
        <p:spPr bwMode="auto">
          <a:xfrm>
            <a:off x="1588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/>
          <p:cNvGrpSpPr/>
          <p:nvPr userDrawn="1"/>
        </p:nvGrpSpPr>
        <p:grpSpPr>
          <a:xfrm>
            <a:off x="1364" y="4400900"/>
            <a:ext cx="9144000" cy="742600"/>
            <a:chOff x="1364" y="4400900"/>
            <a:chExt cx="9144000" cy="742600"/>
          </a:xfrm>
        </p:grpSpPr>
        <p:sp>
          <p:nvSpPr>
            <p:cNvPr id="8" name="矩形 3"/>
            <p:cNvSpPr/>
            <p:nvPr/>
          </p:nvSpPr>
          <p:spPr>
            <a:xfrm>
              <a:off x="1364" y="4400900"/>
              <a:ext cx="9144000" cy="742600"/>
            </a:xfrm>
            <a:custGeom>
              <a:avLst/>
              <a:gdLst/>
              <a:ahLst/>
              <a:cxnLst/>
              <a:rect l="l" t="t" r="r" b="b"/>
              <a:pathLst>
                <a:path w="8466062" h="742600">
                  <a:moveTo>
                    <a:pt x="8458184" y="0"/>
                  </a:moveTo>
                  <a:lnTo>
                    <a:pt x="8466062" y="0"/>
                  </a:lnTo>
                  <a:lnTo>
                    <a:pt x="8466062" y="742600"/>
                  </a:lnTo>
                  <a:lnTo>
                    <a:pt x="0" y="742600"/>
                  </a:lnTo>
                  <a:lnTo>
                    <a:pt x="0" y="577356"/>
                  </a:lnTo>
                  <a:lnTo>
                    <a:pt x="4451870" y="577356"/>
                  </a:lnTo>
                  <a:lnTo>
                    <a:pt x="4451870" y="574467"/>
                  </a:lnTo>
                  <a:cubicBezTo>
                    <a:pt x="6604919" y="559407"/>
                    <a:pt x="8333298" y="310942"/>
                    <a:pt x="8458184" y="0"/>
                  </a:cubicBezTo>
                  <a:close/>
                </a:path>
              </a:pathLst>
            </a:custGeom>
            <a:solidFill>
              <a:srgbClr val="049BE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  <p:sp>
          <p:nvSpPr>
            <p:cNvPr id="9" name="矩形 10"/>
            <p:cNvSpPr/>
            <p:nvPr/>
          </p:nvSpPr>
          <p:spPr>
            <a:xfrm>
              <a:off x="1364" y="4832948"/>
              <a:ext cx="9144000" cy="310552"/>
            </a:xfrm>
            <a:custGeom>
              <a:avLst/>
              <a:gdLst/>
              <a:ahLst/>
              <a:cxnLst/>
              <a:rect l="l" t="t" r="r" b="b"/>
              <a:pathLst>
                <a:path w="8466062" h="310552">
                  <a:moveTo>
                    <a:pt x="8451377" y="0"/>
                  </a:moveTo>
                  <a:lnTo>
                    <a:pt x="8466062" y="0"/>
                  </a:lnTo>
                  <a:lnTo>
                    <a:pt x="8466062" y="310552"/>
                  </a:lnTo>
                  <a:lnTo>
                    <a:pt x="0" y="310552"/>
                  </a:lnTo>
                  <a:lnTo>
                    <a:pt x="0" y="240176"/>
                  </a:lnTo>
                  <a:lnTo>
                    <a:pt x="4451870" y="240176"/>
                  </a:lnTo>
                  <a:lnTo>
                    <a:pt x="4451870" y="238240"/>
                  </a:lnTo>
                  <a:cubicBezTo>
                    <a:pt x="6571904" y="231920"/>
                    <a:pt x="8280180" y="129603"/>
                    <a:pt x="8451377" y="0"/>
                  </a:cubicBezTo>
                  <a:close/>
                </a:path>
              </a:pathLst>
            </a:cu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318" y="-20538"/>
            <a:ext cx="362682" cy="38401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524328" y="5350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b="1" smtClean="0">
                <a:solidFill>
                  <a:srgbClr val="0070C0"/>
                </a:solidFill>
                <a:effectLst/>
              </a:rPr>
              <a:t>航空工业计算所</a:t>
            </a:r>
            <a:endParaRPr lang="zh-CN" altLang="en-US" sz="1200" b="1">
              <a:solidFill>
                <a:srgbClr val="0070C0"/>
              </a:solidFill>
              <a:effectLst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0" y="-20538"/>
            <a:ext cx="9144000" cy="5164038"/>
          </a:xfrm>
          <a:prstGeom prst="rect">
            <a:avLst/>
          </a:prstGeom>
          <a:gradFill flip="none" rotWithShape="1">
            <a:gsLst>
              <a:gs pos="0">
                <a:srgbClr val="024B74">
                  <a:lumMod val="80000"/>
                  <a:lumOff val="20000"/>
                </a:srgbClr>
              </a:gs>
              <a:gs pos="70000">
                <a:schemeClr val="accent1">
                  <a:lumMod val="40000"/>
                  <a:lumOff val="60000"/>
                  <a:alpha val="70000"/>
                </a:schemeClr>
              </a:gs>
              <a:gs pos="100000">
                <a:srgbClr val="0373B1">
                  <a:tint val="23500"/>
                  <a:satMod val="160000"/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318" y="-2"/>
            <a:ext cx="362682" cy="38401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7524328" y="74044"/>
            <a:ext cx="1256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b="1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航空工业计算所</a:t>
            </a:r>
            <a:endParaRPr lang="zh-CN" altLang="en-US" sz="1200" b="1"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06344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等腰三角形 17"/>
          <p:cNvSpPr/>
          <p:nvPr userDrawn="1"/>
        </p:nvSpPr>
        <p:spPr>
          <a:xfrm>
            <a:off x="1786" y="1487"/>
            <a:ext cx="9144000" cy="5143500"/>
          </a:xfrm>
          <a:prstGeom prst="triangle">
            <a:avLst>
              <a:gd name="adj" fmla="val 0"/>
            </a:avLst>
          </a:prstGeom>
          <a:solidFill>
            <a:srgbClr val="008CD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7" tIns="34289" rIns="68577" bIns="34289" rtlCol="0" anchor="ctr"/>
          <a:lstStyle/>
          <a:p>
            <a:pPr marL="0" marR="0" lvl="0" indent="0" algn="ctr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itchFamily="34" charset="-122"/>
              <a:cs typeface="+mn-cs"/>
            </a:endParaRPr>
          </a:p>
        </p:txBody>
      </p:sp>
      <p:sp>
        <p:nvSpPr>
          <p:cNvPr id="19" name="平行四边形 18"/>
          <p:cNvSpPr/>
          <p:nvPr userDrawn="1"/>
        </p:nvSpPr>
        <p:spPr>
          <a:xfrm rot="20778963">
            <a:off x="-483444" y="1156859"/>
            <a:ext cx="10107751" cy="2832757"/>
          </a:xfrm>
          <a:prstGeom prst="parallelogram">
            <a:avLst/>
          </a:prstGeom>
          <a:solidFill>
            <a:srgbClr val="0380C5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7" tIns="34289" rIns="68577" bIns="34289" rtlCol="0" anchor="ctr"/>
          <a:lstStyle/>
          <a:p>
            <a:pPr marL="0" marR="0" lvl="0" indent="0" algn="ctr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itchFamily="34" charset="-122"/>
              <a:cs typeface="+mn-cs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1786" y="1487"/>
            <a:ext cx="9144000" cy="5143500"/>
          </a:xfrm>
          <a:prstGeom prst="rect">
            <a:avLst/>
          </a:prstGeom>
          <a:solidFill>
            <a:srgbClr val="024B7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318" y="-20538"/>
            <a:ext cx="362682" cy="38401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524328" y="5350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b="1" smtClean="0">
                <a:solidFill>
                  <a:srgbClr val="0070C0"/>
                </a:solidFill>
                <a:effectLst/>
              </a:rPr>
              <a:t>航空工业计算所</a:t>
            </a:r>
            <a:endParaRPr lang="zh-CN" altLang="en-US" sz="1200" b="1">
              <a:solidFill>
                <a:srgbClr val="0070C0"/>
              </a:solidFill>
              <a:effectLst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318" y="-2"/>
            <a:ext cx="362682" cy="384017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7524328" y="74044"/>
            <a:ext cx="1256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b="1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航空工业计算所</a:t>
            </a:r>
            <a:endParaRPr lang="zh-CN" altLang="en-US" sz="1200" b="1"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409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30820CF-B880-4189-942D-D702A7CBA730}" type="datetimeFigureOut">
              <a:rPr lang="zh-CN" altLang="en-US" smtClean="0"/>
              <a:pPr/>
              <a:t>2018-4-4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98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图片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403"/>
          <a:stretch/>
        </p:blipFill>
        <p:spPr bwMode="auto">
          <a:xfrm>
            <a:off x="1588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/>
          <p:cNvGrpSpPr/>
          <p:nvPr userDrawn="1"/>
        </p:nvGrpSpPr>
        <p:grpSpPr>
          <a:xfrm>
            <a:off x="1364" y="4400900"/>
            <a:ext cx="9144000" cy="742600"/>
            <a:chOff x="1364" y="4400900"/>
            <a:chExt cx="9144000" cy="742600"/>
          </a:xfrm>
        </p:grpSpPr>
        <p:sp>
          <p:nvSpPr>
            <p:cNvPr id="8" name="矩形 3"/>
            <p:cNvSpPr/>
            <p:nvPr/>
          </p:nvSpPr>
          <p:spPr>
            <a:xfrm>
              <a:off x="1364" y="4400900"/>
              <a:ext cx="9144000" cy="742600"/>
            </a:xfrm>
            <a:custGeom>
              <a:avLst/>
              <a:gdLst/>
              <a:ahLst/>
              <a:cxnLst/>
              <a:rect l="l" t="t" r="r" b="b"/>
              <a:pathLst>
                <a:path w="8466062" h="742600">
                  <a:moveTo>
                    <a:pt x="8458184" y="0"/>
                  </a:moveTo>
                  <a:lnTo>
                    <a:pt x="8466062" y="0"/>
                  </a:lnTo>
                  <a:lnTo>
                    <a:pt x="8466062" y="742600"/>
                  </a:lnTo>
                  <a:lnTo>
                    <a:pt x="0" y="742600"/>
                  </a:lnTo>
                  <a:lnTo>
                    <a:pt x="0" y="577356"/>
                  </a:lnTo>
                  <a:lnTo>
                    <a:pt x="4451870" y="577356"/>
                  </a:lnTo>
                  <a:lnTo>
                    <a:pt x="4451870" y="574467"/>
                  </a:lnTo>
                  <a:cubicBezTo>
                    <a:pt x="6604919" y="559407"/>
                    <a:pt x="8333298" y="310942"/>
                    <a:pt x="8458184" y="0"/>
                  </a:cubicBezTo>
                  <a:close/>
                </a:path>
              </a:pathLst>
            </a:custGeom>
            <a:solidFill>
              <a:srgbClr val="049BE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  <p:sp>
          <p:nvSpPr>
            <p:cNvPr id="9" name="矩形 10"/>
            <p:cNvSpPr/>
            <p:nvPr/>
          </p:nvSpPr>
          <p:spPr>
            <a:xfrm>
              <a:off x="1364" y="4832948"/>
              <a:ext cx="9144000" cy="310552"/>
            </a:xfrm>
            <a:custGeom>
              <a:avLst/>
              <a:gdLst/>
              <a:ahLst/>
              <a:cxnLst/>
              <a:rect l="l" t="t" r="r" b="b"/>
              <a:pathLst>
                <a:path w="8466062" h="310552">
                  <a:moveTo>
                    <a:pt x="8451377" y="0"/>
                  </a:moveTo>
                  <a:lnTo>
                    <a:pt x="8466062" y="0"/>
                  </a:lnTo>
                  <a:lnTo>
                    <a:pt x="8466062" y="310552"/>
                  </a:lnTo>
                  <a:lnTo>
                    <a:pt x="0" y="310552"/>
                  </a:lnTo>
                  <a:lnTo>
                    <a:pt x="0" y="240176"/>
                  </a:lnTo>
                  <a:lnTo>
                    <a:pt x="4451870" y="240176"/>
                  </a:lnTo>
                  <a:lnTo>
                    <a:pt x="4451870" y="238240"/>
                  </a:lnTo>
                  <a:cubicBezTo>
                    <a:pt x="6571904" y="231920"/>
                    <a:pt x="8280180" y="129603"/>
                    <a:pt x="8451377" y="0"/>
                  </a:cubicBezTo>
                  <a:close/>
                </a:path>
              </a:pathLst>
            </a:cu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318" y="-20538"/>
            <a:ext cx="362682" cy="38401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524328" y="5350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b="1" smtClean="0">
                <a:solidFill>
                  <a:srgbClr val="0070C0"/>
                </a:solidFill>
                <a:effectLst/>
              </a:rPr>
              <a:t>航空工业计算所</a:t>
            </a:r>
            <a:endParaRPr lang="zh-CN" altLang="en-US" sz="1200" b="1">
              <a:solidFill>
                <a:srgbClr val="0070C0"/>
              </a:solidFill>
              <a:effectLst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1588" y="-19794"/>
            <a:ext cx="9144000" cy="5164038"/>
          </a:xfrm>
          <a:prstGeom prst="rect">
            <a:avLst/>
          </a:prstGeom>
          <a:gradFill flip="none" rotWithShape="1">
            <a:gsLst>
              <a:gs pos="0">
                <a:srgbClr val="024B74">
                  <a:lumMod val="80000"/>
                  <a:lumOff val="20000"/>
                </a:srgbClr>
              </a:gs>
              <a:gs pos="70000">
                <a:schemeClr val="accent1">
                  <a:lumMod val="40000"/>
                  <a:lumOff val="60000"/>
                  <a:alpha val="70000"/>
                </a:schemeClr>
              </a:gs>
              <a:gs pos="100000">
                <a:srgbClr val="0373B1">
                  <a:tint val="23500"/>
                  <a:satMod val="160000"/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318" y="-2"/>
            <a:ext cx="362682" cy="38401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7524328" y="74044"/>
            <a:ext cx="1256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b="1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航空工业计算所</a:t>
            </a:r>
            <a:endParaRPr lang="zh-CN" altLang="en-US" sz="1200" b="1"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29261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1364" y="4400900"/>
            <a:ext cx="9144000" cy="742600"/>
            <a:chOff x="1364" y="4400900"/>
            <a:chExt cx="9144000" cy="742600"/>
          </a:xfrm>
        </p:grpSpPr>
        <p:sp>
          <p:nvSpPr>
            <p:cNvPr id="9" name="矩形 3"/>
            <p:cNvSpPr/>
            <p:nvPr/>
          </p:nvSpPr>
          <p:spPr>
            <a:xfrm>
              <a:off x="1364" y="4400900"/>
              <a:ext cx="9144000" cy="742600"/>
            </a:xfrm>
            <a:custGeom>
              <a:avLst/>
              <a:gdLst/>
              <a:ahLst/>
              <a:cxnLst/>
              <a:rect l="l" t="t" r="r" b="b"/>
              <a:pathLst>
                <a:path w="8466062" h="742600">
                  <a:moveTo>
                    <a:pt x="8458184" y="0"/>
                  </a:moveTo>
                  <a:lnTo>
                    <a:pt x="8466062" y="0"/>
                  </a:lnTo>
                  <a:lnTo>
                    <a:pt x="8466062" y="742600"/>
                  </a:lnTo>
                  <a:lnTo>
                    <a:pt x="0" y="742600"/>
                  </a:lnTo>
                  <a:lnTo>
                    <a:pt x="0" y="577356"/>
                  </a:lnTo>
                  <a:lnTo>
                    <a:pt x="4451870" y="577356"/>
                  </a:lnTo>
                  <a:lnTo>
                    <a:pt x="4451870" y="574467"/>
                  </a:lnTo>
                  <a:cubicBezTo>
                    <a:pt x="6604919" y="559407"/>
                    <a:pt x="8333298" y="310942"/>
                    <a:pt x="8458184" y="0"/>
                  </a:cubicBezTo>
                  <a:close/>
                </a:path>
              </a:pathLst>
            </a:custGeom>
            <a:solidFill>
              <a:srgbClr val="0373B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  <p:sp>
          <p:nvSpPr>
            <p:cNvPr id="10" name="矩形 10"/>
            <p:cNvSpPr/>
            <p:nvPr/>
          </p:nvSpPr>
          <p:spPr>
            <a:xfrm>
              <a:off x="1364" y="4832948"/>
              <a:ext cx="9144000" cy="310552"/>
            </a:xfrm>
            <a:custGeom>
              <a:avLst/>
              <a:gdLst/>
              <a:ahLst/>
              <a:cxnLst/>
              <a:rect l="l" t="t" r="r" b="b"/>
              <a:pathLst>
                <a:path w="8466062" h="310552">
                  <a:moveTo>
                    <a:pt x="8451377" y="0"/>
                  </a:moveTo>
                  <a:lnTo>
                    <a:pt x="8466062" y="0"/>
                  </a:lnTo>
                  <a:lnTo>
                    <a:pt x="8466062" y="310552"/>
                  </a:lnTo>
                  <a:lnTo>
                    <a:pt x="0" y="310552"/>
                  </a:lnTo>
                  <a:lnTo>
                    <a:pt x="0" y="240176"/>
                  </a:lnTo>
                  <a:lnTo>
                    <a:pt x="4451870" y="240176"/>
                  </a:lnTo>
                  <a:lnTo>
                    <a:pt x="4451870" y="238240"/>
                  </a:lnTo>
                  <a:cubicBezTo>
                    <a:pt x="6571904" y="231920"/>
                    <a:pt x="8280180" y="129603"/>
                    <a:pt x="8451377" y="0"/>
                  </a:cubicBezTo>
                  <a:close/>
                </a:path>
              </a:pathLst>
            </a:custGeom>
            <a:solidFill>
              <a:srgbClr val="024B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318" y="-20538"/>
            <a:ext cx="362682" cy="384017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7524328" y="53508"/>
            <a:ext cx="1256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b="1" smtClean="0">
                <a:solidFill>
                  <a:srgbClr val="0070C0"/>
                </a:solidFill>
                <a:effectLst/>
              </a:rPr>
              <a:t>航空工业计算所</a:t>
            </a:r>
            <a:endParaRPr lang="zh-CN" altLang="en-US" sz="1200" b="1"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8180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等腰三角形 17"/>
          <p:cNvSpPr/>
          <p:nvPr userDrawn="1"/>
        </p:nvSpPr>
        <p:spPr>
          <a:xfrm>
            <a:off x="1786" y="1487"/>
            <a:ext cx="9144000" cy="5143500"/>
          </a:xfrm>
          <a:prstGeom prst="triangle">
            <a:avLst>
              <a:gd name="adj" fmla="val 0"/>
            </a:avLst>
          </a:prstGeom>
          <a:solidFill>
            <a:srgbClr val="008CD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7" tIns="34289" rIns="68577" bIns="34289" rtlCol="0" anchor="ctr"/>
          <a:lstStyle/>
          <a:p>
            <a:pPr marL="0" marR="0" lvl="0" indent="0" algn="ctr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itchFamily="34" charset="-122"/>
              <a:cs typeface="+mn-cs"/>
            </a:endParaRPr>
          </a:p>
        </p:txBody>
      </p:sp>
      <p:sp>
        <p:nvSpPr>
          <p:cNvPr id="19" name="平行四边形 18"/>
          <p:cNvSpPr/>
          <p:nvPr userDrawn="1"/>
        </p:nvSpPr>
        <p:spPr>
          <a:xfrm rot="20778963">
            <a:off x="-483444" y="1156859"/>
            <a:ext cx="10107751" cy="2832757"/>
          </a:xfrm>
          <a:prstGeom prst="parallelogram">
            <a:avLst/>
          </a:prstGeom>
          <a:solidFill>
            <a:srgbClr val="0380C5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7" tIns="34289" rIns="68577" bIns="34289" rtlCol="0" anchor="ctr"/>
          <a:lstStyle/>
          <a:p>
            <a:pPr marL="0" marR="0" lvl="0" indent="0" algn="ctr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itchFamily="34" charset="-122"/>
              <a:cs typeface="+mn-cs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1786" y="1487"/>
            <a:ext cx="9144000" cy="5143500"/>
          </a:xfrm>
          <a:prstGeom prst="rect">
            <a:avLst/>
          </a:prstGeom>
          <a:solidFill>
            <a:srgbClr val="024B7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0"/>
            <a:ext cx="5183560" cy="5143503"/>
            <a:chOff x="1101568" y="0"/>
            <a:chExt cx="7204232" cy="6858000"/>
          </a:xfrm>
          <a:solidFill>
            <a:schemeClr val="bg1"/>
          </a:solidFill>
        </p:grpSpPr>
        <p:sp>
          <p:nvSpPr>
            <p:cNvPr id="13" name="矩形 12"/>
            <p:cNvSpPr/>
            <p:nvPr/>
          </p:nvSpPr>
          <p:spPr>
            <a:xfrm>
              <a:off x="1101568" y="0"/>
              <a:ext cx="3737130" cy="68580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3143250" y="1695450"/>
              <a:ext cx="6858000" cy="3467100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318" y="-20538"/>
            <a:ext cx="362682" cy="38401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7524328" y="5350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b="1" smtClean="0">
                <a:solidFill>
                  <a:srgbClr val="0070C0"/>
                </a:solidFill>
                <a:effectLst/>
              </a:rPr>
              <a:t>航空工业计算所</a:t>
            </a:r>
            <a:endParaRPr lang="zh-CN" altLang="en-US" sz="1200" b="1">
              <a:solidFill>
                <a:srgbClr val="0070C0"/>
              </a:solidFill>
              <a:effectLst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318" y="-2"/>
            <a:ext cx="362682" cy="38401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7524328" y="74044"/>
            <a:ext cx="1256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b="1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航空工业计算所</a:t>
            </a:r>
            <a:endParaRPr lang="zh-CN" altLang="en-US" sz="1200" b="1"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7402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等腰三角形 17"/>
          <p:cNvSpPr/>
          <p:nvPr userDrawn="1"/>
        </p:nvSpPr>
        <p:spPr>
          <a:xfrm>
            <a:off x="1786" y="1487"/>
            <a:ext cx="9144000" cy="5143500"/>
          </a:xfrm>
          <a:prstGeom prst="triangle">
            <a:avLst>
              <a:gd name="adj" fmla="val 0"/>
            </a:avLst>
          </a:prstGeom>
          <a:solidFill>
            <a:srgbClr val="008CD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7" tIns="34289" rIns="68577" bIns="34289" rtlCol="0" anchor="ctr"/>
          <a:lstStyle/>
          <a:p>
            <a:pPr marL="0" marR="0" lvl="0" indent="0" algn="ctr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itchFamily="34" charset="-122"/>
              <a:cs typeface="+mn-cs"/>
            </a:endParaRPr>
          </a:p>
        </p:txBody>
      </p:sp>
      <p:sp>
        <p:nvSpPr>
          <p:cNvPr id="19" name="平行四边形 18"/>
          <p:cNvSpPr/>
          <p:nvPr userDrawn="1"/>
        </p:nvSpPr>
        <p:spPr>
          <a:xfrm rot="20778963">
            <a:off x="-483444" y="1156859"/>
            <a:ext cx="10107751" cy="2832757"/>
          </a:xfrm>
          <a:prstGeom prst="parallelogram">
            <a:avLst/>
          </a:prstGeom>
          <a:solidFill>
            <a:srgbClr val="0380C5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7" tIns="34289" rIns="68577" bIns="34289" rtlCol="0" anchor="ctr"/>
          <a:lstStyle/>
          <a:p>
            <a:pPr marL="0" marR="0" lvl="0" indent="0" algn="ctr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itchFamily="34" charset="-122"/>
              <a:cs typeface="+mn-cs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1786" y="1487"/>
            <a:ext cx="9144000" cy="5143500"/>
          </a:xfrm>
          <a:prstGeom prst="rect">
            <a:avLst/>
          </a:prstGeom>
          <a:solidFill>
            <a:srgbClr val="024B7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-1569" y="1488"/>
            <a:ext cx="9144000" cy="5143500"/>
            <a:chOff x="0" y="0"/>
            <a:chExt cx="12192000" cy="6858001"/>
          </a:xfrm>
          <a:solidFill>
            <a:schemeClr val="bg1"/>
          </a:solidFill>
        </p:grpSpPr>
        <p:sp>
          <p:nvSpPr>
            <p:cNvPr id="6" name="矩形 5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altLang="en-US" sz="1400">
                <a:solidFill>
                  <a:prstClr val="white"/>
                </a:solidFill>
                <a:ea typeface="微软雅黑" pitchFamily="34" charset="-122"/>
              </a:endParaRPr>
            </a:p>
          </p:txBody>
        </p:sp>
        <p:sp>
          <p:nvSpPr>
            <p:cNvPr id="7" name="流程图: 手动输入 6"/>
            <p:cNvSpPr/>
            <p:nvPr/>
          </p:nvSpPr>
          <p:spPr>
            <a:xfrm>
              <a:off x="0" y="0"/>
              <a:ext cx="3067051" cy="6858001"/>
            </a:xfrm>
            <a:prstGeom prst="flowChartManualIn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altLang="en-US" sz="1400">
                <a:solidFill>
                  <a:prstClr val="white"/>
                </a:solidFill>
                <a:ea typeface="微软雅黑" pitchFamily="34" charset="-122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318" y="-20538"/>
            <a:ext cx="362682" cy="384017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7524328" y="5350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smtClean="0">
                <a:solidFill>
                  <a:srgbClr val="0070C0"/>
                </a:solidFill>
                <a:effectLst/>
              </a:rPr>
              <a:t>航空工业计算所</a:t>
            </a:r>
            <a:endParaRPr lang="zh-CN" altLang="en-US" sz="1200" b="1"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3053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等腰三角形 17"/>
          <p:cNvSpPr/>
          <p:nvPr userDrawn="1"/>
        </p:nvSpPr>
        <p:spPr>
          <a:xfrm>
            <a:off x="1786" y="1487"/>
            <a:ext cx="9144000" cy="5143500"/>
          </a:xfrm>
          <a:prstGeom prst="triangle">
            <a:avLst>
              <a:gd name="adj" fmla="val 0"/>
            </a:avLst>
          </a:prstGeom>
          <a:solidFill>
            <a:srgbClr val="008CD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7" tIns="34289" rIns="68577" bIns="34289" rtlCol="0" anchor="ctr"/>
          <a:lstStyle/>
          <a:p>
            <a:pPr marL="0" marR="0" lvl="0" indent="0" algn="ctr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itchFamily="34" charset="-122"/>
              <a:cs typeface="+mn-cs"/>
            </a:endParaRPr>
          </a:p>
        </p:txBody>
      </p:sp>
      <p:sp>
        <p:nvSpPr>
          <p:cNvPr id="19" name="平行四边形 18"/>
          <p:cNvSpPr/>
          <p:nvPr userDrawn="1"/>
        </p:nvSpPr>
        <p:spPr>
          <a:xfrm rot="20778963">
            <a:off x="-483444" y="1156859"/>
            <a:ext cx="10107751" cy="2832757"/>
          </a:xfrm>
          <a:prstGeom prst="parallelogram">
            <a:avLst/>
          </a:prstGeom>
          <a:solidFill>
            <a:srgbClr val="0380C5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7" tIns="34289" rIns="68577" bIns="34289" rtlCol="0" anchor="ctr"/>
          <a:lstStyle/>
          <a:p>
            <a:pPr marL="0" marR="0" lvl="0" indent="0" algn="ctr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itchFamily="34" charset="-122"/>
              <a:cs typeface="+mn-cs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1786" y="1487"/>
            <a:ext cx="9144000" cy="5143500"/>
          </a:xfrm>
          <a:prstGeom prst="rect">
            <a:avLst/>
          </a:prstGeom>
          <a:solidFill>
            <a:srgbClr val="024B7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手动输入 9"/>
          <p:cNvSpPr/>
          <p:nvPr userDrawn="1"/>
        </p:nvSpPr>
        <p:spPr>
          <a:xfrm rot="5400000" flipH="1">
            <a:off x="-271463" y="785813"/>
            <a:ext cx="5143500" cy="3571875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altLang="en-US" sz="140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13" name="流程图: 手动输入 12"/>
          <p:cNvSpPr/>
          <p:nvPr userDrawn="1"/>
        </p:nvSpPr>
        <p:spPr>
          <a:xfrm rot="5400000" flipH="1">
            <a:off x="-785813" y="785813"/>
            <a:ext cx="5143500" cy="3571875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altLang="en-US" sz="140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14" name="流程图: 手动输入 13"/>
          <p:cNvSpPr/>
          <p:nvPr userDrawn="1"/>
        </p:nvSpPr>
        <p:spPr>
          <a:xfrm rot="5400000" flipH="1">
            <a:off x="-788627" y="785816"/>
            <a:ext cx="5143500" cy="3571875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altLang="en-US" sz="1400">
              <a:solidFill>
                <a:prstClr val="white"/>
              </a:solidFill>
              <a:ea typeface="微软雅黑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" y="1487"/>
            <a:ext cx="362682" cy="384017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64468" y="54995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smtClean="0">
                <a:solidFill>
                  <a:srgbClr val="0070C0"/>
                </a:solidFill>
                <a:effectLst/>
              </a:rPr>
              <a:t>航空工业计算所</a:t>
            </a:r>
            <a:endParaRPr lang="zh-CN" altLang="en-US" sz="1200" b="1"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1393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等腰三角形 17"/>
          <p:cNvSpPr/>
          <p:nvPr userDrawn="1"/>
        </p:nvSpPr>
        <p:spPr>
          <a:xfrm>
            <a:off x="1786" y="1487"/>
            <a:ext cx="9144000" cy="5143500"/>
          </a:xfrm>
          <a:prstGeom prst="triangle">
            <a:avLst>
              <a:gd name="adj" fmla="val 0"/>
            </a:avLst>
          </a:prstGeom>
          <a:solidFill>
            <a:srgbClr val="008CD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7" tIns="34289" rIns="68577" bIns="34289" rtlCol="0" anchor="ctr"/>
          <a:lstStyle/>
          <a:p>
            <a:pPr marL="0" marR="0" lvl="0" indent="0" algn="ctr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itchFamily="34" charset="-122"/>
              <a:cs typeface="+mn-cs"/>
            </a:endParaRPr>
          </a:p>
        </p:txBody>
      </p:sp>
      <p:sp>
        <p:nvSpPr>
          <p:cNvPr id="19" name="平行四边形 18"/>
          <p:cNvSpPr/>
          <p:nvPr userDrawn="1"/>
        </p:nvSpPr>
        <p:spPr>
          <a:xfrm rot="20778963">
            <a:off x="-483444" y="1156859"/>
            <a:ext cx="10107751" cy="2832757"/>
          </a:xfrm>
          <a:prstGeom prst="parallelogram">
            <a:avLst/>
          </a:prstGeom>
          <a:solidFill>
            <a:srgbClr val="0380C5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7" tIns="34289" rIns="68577" bIns="34289" rtlCol="0" anchor="ctr"/>
          <a:lstStyle/>
          <a:p>
            <a:pPr marL="0" marR="0" lvl="0" indent="0" algn="ctr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itchFamily="34" charset="-122"/>
              <a:cs typeface="+mn-cs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1786" y="1487"/>
            <a:ext cx="9144000" cy="5143500"/>
          </a:xfrm>
          <a:prstGeom prst="rect">
            <a:avLst/>
          </a:prstGeom>
          <a:solidFill>
            <a:srgbClr val="024B7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2790825" y="0"/>
            <a:ext cx="6353176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altLang="en-US" sz="1400">
              <a:solidFill>
                <a:prstClr val="white"/>
              </a:solidFill>
              <a:ea typeface="微软雅黑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318" y="-20538"/>
            <a:ext cx="362682" cy="38401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7524328" y="5350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smtClean="0">
                <a:solidFill>
                  <a:srgbClr val="0070C0"/>
                </a:solidFill>
                <a:effectLst/>
              </a:rPr>
              <a:t>航空工业计算所</a:t>
            </a:r>
            <a:endParaRPr lang="zh-CN" altLang="en-US" sz="1200" b="1"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8857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等腰三角形 17"/>
          <p:cNvSpPr/>
          <p:nvPr userDrawn="1"/>
        </p:nvSpPr>
        <p:spPr>
          <a:xfrm>
            <a:off x="1786" y="1487"/>
            <a:ext cx="9144000" cy="5143500"/>
          </a:xfrm>
          <a:prstGeom prst="triangle">
            <a:avLst>
              <a:gd name="adj" fmla="val 0"/>
            </a:avLst>
          </a:prstGeom>
          <a:solidFill>
            <a:srgbClr val="008CD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7" tIns="34289" rIns="68577" bIns="34289" rtlCol="0" anchor="ctr"/>
          <a:lstStyle/>
          <a:p>
            <a:pPr marL="0" marR="0" lvl="0" indent="0" algn="ctr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itchFamily="34" charset="-122"/>
              <a:cs typeface="+mn-cs"/>
            </a:endParaRPr>
          </a:p>
        </p:txBody>
      </p:sp>
      <p:sp>
        <p:nvSpPr>
          <p:cNvPr id="19" name="平行四边形 18"/>
          <p:cNvSpPr/>
          <p:nvPr userDrawn="1"/>
        </p:nvSpPr>
        <p:spPr>
          <a:xfrm rot="20778963">
            <a:off x="-483444" y="1156859"/>
            <a:ext cx="10107751" cy="2832757"/>
          </a:xfrm>
          <a:prstGeom prst="parallelogram">
            <a:avLst/>
          </a:prstGeom>
          <a:solidFill>
            <a:srgbClr val="0380C5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7" tIns="34289" rIns="68577" bIns="34289" rtlCol="0" anchor="ctr"/>
          <a:lstStyle/>
          <a:p>
            <a:pPr marL="0" marR="0" lvl="0" indent="0" algn="ctr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itchFamily="34" charset="-122"/>
              <a:cs typeface="+mn-cs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1786" y="1487"/>
            <a:ext cx="9144000" cy="5143500"/>
          </a:xfrm>
          <a:prstGeom prst="rect">
            <a:avLst/>
          </a:prstGeom>
          <a:solidFill>
            <a:srgbClr val="024B7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0" y="-1"/>
            <a:ext cx="9144000" cy="5143500"/>
          </a:xfrm>
          <a:prstGeom prst="parallelogram">
            <a:avLst>
              <a:gd name="adj" fmla="val 5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altLang="en-US" sz="1400">
              <a:solidFill>
                <a:prstClr val="white"/>
              </a:solidFill>
              <a:ea typeface="微软雅黑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302" y="-20538"/>
            <a:ext cx="362682" cy="384017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7380312" y="5350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smtClean="0">
                <a:solidFill>
                  <a:srgbClr val="0070C0"/>
                </a:solidFill>
                <a:effectLst/>
              </a:rPr>
              <a:t>航空工业计算所</a:t>
            </a:r>
            <a:endParaRPr lang="zh-CN" altLang="en-US" sz="1200" b="1"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42901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等腰三角形 17"/>
          <p:cNvSpPr/>
          <p:nvPr userDrawn="1"/>
        </p:nvSpPr>
        <p:spPr>
          <a:xfrm>
            <a:off x="1786" y="1487"/>
            <a:ext cx="9144000" cy="5143500"/>
          </a:xfrm>
          <a:prstGeom prst="triangle">
            <a:avLst>
              <a:gd name="adj" fmla="val 0"/>
            </a:avLst>
          </a:prstGeom>
          <a:solidFill>
            <a:srgbClr val="008CD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7" tIns="34289" rIns="68577" bIns="34289" rtlCol="0" anchor="ctr"/>
          <a:lstStyle/>
          <a:p>
            <a:pPr marL="0" marR="0" lvl="0" indent="0" algn="ctr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itchFamily="34" charset="-122"/>
              <a:cs typeface="+mn-cs"/>
            </a:endParaRPr>
          </a:p>
        </p:txBody>
      </p:sp>
      <p:sp>
        <p:nvSpPr>
          <p:cNvPr id="19" name="平行四边形 18"/>
          <p:cNvSpPr/>
          <p:nvPr userDrawn="1"/>
        </p:nvSpPr>
        <p:spPr>
          <a:xfrm rot="20778963">
            <a:off x="-483444" y="1156859"/>
            <a:ext cx="10107751" cy="2832757"/>
          </a:xfrm>
          <a:prstGeom prst="parallelogram">
            <a:avLst/>
          </a:prstGeom>
          <a:solidFill>
            <a:srgbClr val="0380C5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7" tIns="34289" rIns="68577" bIns="34289" rtlCol="0" anchor="ctr"/>
          <a:lstStyle/>
          <a:p>
            <a:pPr marL="0" marR="0" lvl="0" indent="0" algn="ctr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itchFamily="34" charset="-122"/>
              <a:cs typeface="+mn-cs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1786" y="1487"/>
            <a:ext cx="9144000" cy="5143500"/>
          </a:xfrm>
          <a:prstGeom prst="rect">
            <a:avLst/>
          </a:prstGeom>
          <a:solidFill>
            <a:srgbClr val="024B7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3700547">
            <a:off x="138260" y="-231586"/>
            <a:ext cx="8867479" cy="5608159"/>
          </a:xfrm>
          <a:prstGeom prst="parallelogram">
            <a:avLst>
              <a:gd name="adj" fmla="val 5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altLang="en-US" sz="1400">
              <a:solidFill>
                <a:prstClr val="white"/>
              </a:solidFill>
              <a:ea typeface="微软雅黑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318" y="-20538"/>
            <a:ext cx="362682" cy="38401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7524328" y="5350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b="1" smtClean="0">
                <a:solidFill>
                  <a:srgbClr val="0070C0"/>
                </a:solidFill>
                <a:effectLst/>
              </a:rPr>
              <a:t>航空工业计算所</a:t>
            </a:r>
            <a:endParaRPr lang="zh-CN" altLang="en-US" sz="1200" b="1">
              <a:solidFill>
                <a:srgbClr val="0070C0"/>
              </a:solidFill>
              <a:effectLst/>
            </a:endParaRPr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318" y="-2"/>
            <a:ext cx="362682" cy="38401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7524328" y="74044"/>
            <a:ext cx="1256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b="1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航空工业计算所</a:t>
            </a:r>
            <a:endParaRPr lang="zh-CN" altLang="en-US" sz="1200" b="1"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0012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175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4" r:id="rId4"/>
    <p:sldLayoutId id="2147483652" r:id="rId5"/>
    <p:sldLayoutId id="2147483655" r:id="rId6"/>
    <p:sldLayoutId id="2147483656" r:id="rId7"/>
    <p:sldLayoutId id="2147483657" r:id="rId8"/>
    <p:sldLayoutId id="2147483660" r:id="rId9"/>
    <p:sldLayoutId id="2147483658" r:id="rId10"/>
    <p:sldLayoutId id="214748366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_标题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334328" y="1573163"/>
            <a:ext cx="4406024" cy="703693"/>
          </a:xfrm>
          <a:prstGeom prst="rect">
            <a:avLst/>
          </a:prstGeom>
        </p:spPr>
        <p:txBody>
          <a:bodyPr vert="horz" lIns="91438" tIns="45719" rIns="91438" bIns="45719" rtlCol="0" anchor="t">
            <a:noAutofit/>
          </a:bodyPr>
          <a:lstStyle>
            <a:lvl1pPr algn="r" defTabSz="914378" rtl="0" eaLnBrk="1" latinLnBrk="0" hangingPunct="1">
              <a:spcBef>
                <a:spcPct val="0"/>
              </a:spcBef>
              <a:buNone/>
              <a:defRPr kumimoji="0" lang="zh-CN" sz="3600" b="0" kern="1200" cap="small" baseline="0">
                <a:solidFill>
                  <a:srgbClr val="003300"/>
                </a:solidFill>
                <a:effectLst/>
                <a:latin typeface="迷你简艺黑" pitchFamily="65" charset="-122"/>
                <a:ea typeface="迷你简艺黑" pitchFamily="65" charset="-122"/>
                <a:cs typeface="+mj-cs"/>
              </a:defRPr>
            </a:lvl1pPr>
          </a:lstStyle>
          <a:p>
            <a:pPr lvl="0" algn="l"/>
            <a:r>
              <a:rPr lang="zh-CN" altLang="en-US" b="1" cap="none" spc="5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ea"/>
                <a:ea typeface="+mn-ea"/>
              </a:rPr>
              <a:t>发动机电子控制器</a:t>
            </a:r>
            <a:endParaRPr kumimoji="0" lang="zh-CN" altLang="en-US" sz="3600" b="1" i="0" u="none" strike="noStrike" kern="1200" cap="none" spc="50" normalizeH="0" baseline="0" noProof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+mn-ea"/>
              <a:ea typeface="+mn-ea"/>
            </a:endParaRPr>
          </a:p>
        </p:txBody>
      </p:sp>
      <p:sp>
        <p:nvSpPr>
          <p:cNvPr id="11" name="PA_副标题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583668" y="1563638"/>
            <a:ext cx="1534636" cy="1344441"/>
          </a:xfrm>
          <a:prstGeom prst="rect">
            <a:avLst/>
          </a:prstGeom>
        </p:spPr>
        <p:txBody>
          <a:bodyPr vert="horz" lIns="91438" tIns="45719" rIns="91438" bIns="45719" rtlCol="0" anchor="t">
            <a:noAutofit/>
          </a:bodyPr>
          <a:lstStyle>
            <a:lvl1pPr marL="0" indent="0" algn="r" defTabSz="914378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zh-CN" sz="2000" b="0" kern="1200">
                <a:solidFill>
                  <a:schemeClr val="tx1"/>
                </a:solidFill>
                <a:effectLst/>
                <a:latin typeface="Georgia" pitchFamily="18" charset="0"/>
                <a:ea typeface="微软雅黑 Light" pitchFamily="34" charset="-122"/>
                <a:cs typeface="+mn-cs"/>
              </a:defRPr>
            </a:lvl1pPr>
            <a:lvl2pPr marL="457189" indent="0" algn="ctr" defTabSz="914378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zh-CN" sz="2000" kern="1200">
                <a:solidFill>
                  <a:schemeClr val="tx1">
                    <a:tint val="75000"/>
                  </a:schemeClr>
                </a:solidFill>
                <a:effectLst/>
                <a:latin typeface="微软雅黑 Light" pitchFamily="34" charset="-122"/>
                <a:ea typeface="微软雅黑 Light" pitchFamily="34" charset="-122"/>
                <a:cs typeface="+mn-cs"/>
              </a:defRPr>
            </a:lvl2pPr>
            <a:lvl3pPr marL="914378" indent="0" algn="ctr" defTabSz="914378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zh-CN" sz="1800" kern="1200">
                <a:solidFill>
                  <a:schemeClr val="tx1">
                    <a:tint val="75000"/>
                  </a:schemeClr>
                </a:solidFill>
                <a:effectLst/>
                <a:latin typeface="微软雅黑 Light" pitchFamily="34" charset="-122"/>
                <a:ea typeface="微软雅黑 Light" pitchFamily="34" charset="-122"/>
                <a:cs typeface="+mn-cs"/>
              </a:defRPr>
            </a:lvl3pPr>
            <a:lvl4pPr marL="1371566" indent="0" algn="ctr" defTabSz="914378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zh-CN" sz="1600" kern="1200">
                <a:solidFill>
                  <a:schemeClr val="tx1">
                    <a:tint val="75000"/>
                  </a:schemeClr>
                </a:solidFill>
                <a:effectLst/>
                <a:latin typeface="微软雅黑 Light" pitchFamily="34" charset="-122"/>
                <a:ea typeface="微软雅黑 Light" pitchFamily="34" charset="-122"/>
                <a:cs typeface="+mn-cs"/>
              </a:defRPr>
            </a:lvl4pPr>
            <a:lvl5pPr marL="1828754" indent="0" algn="ctr" defTabSz="914378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zh-CN" sz="1600" kern="1200">
                <a:solidFill>
                  <a:schemeClr val="tx1">
                    <a:tint val="75000"/>
                  </a:schemeClr>
                </a:solidFill>
                <a:effectLst/>
                <a:latin typeface="微软雅黑 Light" pitchFamily="34" charset="-122"/>
                <a:ea typeface="微软雅黑 Light" pitchFamily="34" charset="-122"/>
                <a:cs typeface="+mn-cs"/>
              </a:defRPr>
            </a:lvl5pPr>
            <a:lvl6pPr marL="2285943" indent="0" algn="ctr" defTabSz="914378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zh-CN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2" indent="0" algn="ctr" defTabSz="914378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zh-CN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8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zh-CN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8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zh-CN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8" rtl="0" eaLnBrk="1" fontAlgn="auto" latinLnBrk="0" hangingPunct="1">
              <a:lnSpc>
                <a:spcPts val="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4000" b="1" i="0" u="none" strike="noStrike" kern="1200" cap="small" spc="0" normalizeH="0" baseline="0" noProof="0" smtClean="0">
                <a:ln>
                  <a:noFill/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同行评审</a:t>
            </a:r>
            <a:endParaRPr kumimoji="0" lang="zh-CN" altLang="en-US" sz="4000" b="1" i="0" u="none" strike="noStrike" kern="1200" cap="small" spc="0" normalizeH="0" baseline="0" noProof="0">
              <a:ln>
                <a:noFill/>
              </a:ln>
              <a:solidFill>
                <a:srgbClr val="1F49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2" name="PA_直接连接符 4"/>
          <p:cNvCxnSpPr/>
          <p:nvPr>
            <p:custDataLst>
              <p:tags r:id="rId3"/>
            </p:custDataLst>
          </p:nvPr>
        </p:nvCxnSpPr>
        <p:spPr>
          <a:xfrm>
            <a:off x="3154307" y="1656917"/>
            <a:ext cx="0" cy="1251161"/>
          </a:xfrm>
          <a:prstGeom prst="line">
            <a:avLst/>
          </a:prstGeom>
          <a:noFill/>
          <a:ln w="76200" cap="flat" cmpd="sng" algn="ctr">
            <a:solidFill>
              <a:srgbClr val="1F497D"/>
            </a:solidFill>
            <a:prstDash val="solid"/>
          </a:ln>
          <a:effectLst/>
        </p:spPr>
      </p:cxnSp>
      <p:cxnSp>
        <p:nvCxnSpPr>
          <p:cNvPr id="13" name="PA_直接连接符 7"/>
          <p:cNvCxnSpPr/>
          <p:nvPr>
            <p:custDataLst>
              <p:tags r:id="rId4"/>
            </p:custDataLst>
          </p:nvPr>
        </p:nvCxnSpPr>
        <p:spPr>
          <a:xfrm>
            <a:off x="3239851" y="1656917"/>
            <a:ext cx="0" cy="1251161"/>
          </a:xfrm>
          <a:prstGeom prst="line">
            <a:avLst/>
          </a:prstGeom>
          <a:noFill/>
          <a:ln w="28575" cap="flat" cmpd="sng" algn="ctr">
            <a:solidFill>
              <a:srgbClr val="4F81BD"/>
            </a:solidFill>
            <a:prstDash val="solid"/>
          </a:ln>
          <a:effectLst/>
        </p:spPr>
      </p:cxnSp>
      <p:sp>
        <p:nvSpPr>
          <p:cNvPr id="14" name="PA_标题 1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3334328" y="2252480"/>
            <a:ext cx="3901968" cy="703693"/>
          </a:xfrm>
          <a:prstGeom prst="rect">
            <a:avLst/>
          </a:prstGeom>
        </p:spPr>
        <p:txBody>
          <a:bodyPr vert="horz" lIns="91438" tIns="45719" rIns="91438" bIns="45719" rtlCol="0" anchor="t">
            <a:noAutofit/>
          </a:bodyPr>
          <a:lstStyle>
            <a:defPPr>
              <a:defRPr lang="zh-CN"/>
            </a:defPPr>
            <a:lvl1pPr lvl="0" defTabSz="914378">
              <a:spcBef>
                <a:spcPct val="0"/>
              </a:spcBef>
              <a:buNone/>
              <a:defRPr kumimoji="0" sz="3600" b="1" cap="none" spc="50" baseline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ea"/>
                <a:cs typeface="+mj-cs"/>
              </a:defRPr>
            </a:lvl1pPr>
          </a:lstStyle>
          <a:p>
            <a:pPr algn="ctr"/>
            <a:r>
              <a:rPr lang="zh-CN" altLang="en-US"/>
              <a:t>复杂驱动软件</a:t>
            </a:r>
          </a:p>
        </p:txBody>
      </p:sp>
      <p:sp>
        <p:nvSpPr>
          <p:cNvPr id="15" name="PA_标题 1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987824" y="4542796"/>
            <a:ext cx="3168352" cy="351846"/>
          </a:xfrm>
          <a:prstGeom prst="rect">
            <a:avLst/>
          </a:prstGeom>
        </p:spPr>
        <p:txBody>
          <a:bodyPr vert="horz" lIns="91438" tIns="45719" rIns="91438" bIns="45719" rtlCol="0" anchor="t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kumimoji="0" lang="zh-CN" sz="3600" b="0" kern="1200" cap="small" baseline="0">
                <a:solidFill>
                  <a:srgbClr val="003300"/>
                </a:solidFill>
                <a:effectLst/>
                <a:latin typeface="迷你简艺黑" pitchFamily="65" charset="-122"/>
                <a:ea typeface="迷你简艺黑" pitchFamily="65" charset="-122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u="none" strike="noStrike" kern="1200" cap="small" spc="0" normalizeH="0" baseline="0" noProof="0" smtClean="0">
                <a:ln>
                  <a:noFill/>
                </a:ln>
                <a:solidFill>
                  <a:srgbClr val="024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仿宋_GB2312" pitchFamily="49" charset="-122"/>
                <a:ea typeface="仿宋_GB2312" pitchFamily="49" charset="-122"/>
              </a:rPr>
              <a:t>第十八</a:t>
            </a:r>
            <a:r>
              <a:rPr kumimoji="0" lang="zh-CN" altLang="en-US" sz="1400" b="1" u="none" strike="noStrike" kern="1200" cap="small" spc="0" normalizeH="0" baseline="0" noProof="0">
                <a:ln>
                  <a:noFill/>
                </a:ln>
                <a:solidFill>
                  <a:srgbClr val="024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仿宋_GB2312" pitchFamily="49" charset="-122"/>
                <a:ea typeface="仿宋_GB2312" pitchFamily="49" charset="-122"/>
              </a:rPr>
              <a:t>研究室</a:t>
            </a:r>
          </a:p>
        </p:txBody>
      </p:sp>
    </p:spTree>
    <p:extLst>
      <p:ext uri="{BB962C8B-B14F-4D97-AF65-F5344CB8AC3E}">
        <p14:creationId xmlns:p14="http://schemas.microsoft.com/office/powerpoint/2010/main" val="3738523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"/>
          <p:cNvSpPr txBox="1"/>
          <p:nvPr/>
        </p:nvSpPr>
        <p:spPr>
          <a:xfrm>
            <a:off x="2226479" y="411510"/>
            <a:ext cx="4358882" cy="64632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marL="0" marR="0" lvl="0" indent="0" algn="di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kern="0" spc="5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ea"/>
              </a:rPr>
              <a:t>内 容 </a:t>
            </a:r>
            <a:r>
              <a:rPr kumimoji="1" lang="en-US" altLang="zh-CN" sz="3600" b="1" kern="0" spc="5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ea"/>
              </a:rPr>
              <a:t>| CONTENTS</a:t>
            </a:r>
            <a:endParaRPr kumimoji="1" lang="zh-CN" altLang="en-US" sz="3600" b="1" i="0" strike="noStrike" kern="0" spc="50" normalizeH="0" baseline="0" noProof="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27584" y="1419622"/>
            <a:ext cx="7416824" cy="28083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30"/>
          <p:cNvSpPr txBox="1"/>
          <p:nvPr/>
        </p:nvSpPr>
        <p:spPr>
          <a:xfrm>
            <a:off x="1313638" y="1419622"/>
            <a:ext cx="1116124" cy="707884"/>
          </a:xfrm>
          <a:prstGeom prst="rect">
            <a:avLst/>
          </a:prstGeom>
          <a:noFill/>
          <a:ln>
            <a:noFill/>
          </a:ln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kumimoji="1" lang="en-US" altLang="zh-CN" sz="4000" b="1" dirty="0">
                <a:ln w="22225">
                  <a:noFill/>
                </a:ln>
                <a:solidFill>
                  <a:srgbClr val="0373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01</a:t>
            </a:r>
            <a:endParaRPr kumimoji="1" lang="zh-CN" altLang="en-US" sz="4000" b="1" dirty="0">
              <a:ln w="22225">
                <a:noFill/>
              </a:ln>
              <a:solidFill>
                <a:srgbClr val="0373B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itchFamily="34" charset="-122"/>
            </a:endParaRPr>
          </a:p>
        </p:txBody>
      </p:sp>
      <p:sp>
        <p:nvSpPr>
          <p:cNvPr id="10" name="文本框 33"/>
          <p:cNvSpPr txBox="1"/>
          <p:nvPr/>
        </p:nvSpPr>
        <p:spPr>
          <a:xfrm>
            <a:off x="2226479" y="1509435"/>
            <a:ext cx="1782198" cy="523218"/>
          </a:xfrm>
          <a:prstGeom prst="rect">
            <a:avLst/>
          </a:prstGeom>
          <a:noFill/>
        </p:spPr>
        <p:txBody>
          <a:bodyPr wrap="square" lIns="91438" tIns="45719" rIns="91438" bIns="45719" rtlCol="0" anchor="ctr">
            <a:spAutoFit/>
          </a:bodyPr>
          <a:lstStyle/>
          <a:p>
            <a:r>
              <a:rPr kumimoji="1" lang="zh-CN" altLang="en-US" sz="2800" b="1" smtClean="0">
                <a:solidFill>
                  <a:srgbClr val="0373B1"/>
                </a:solidFill>
                <a:latin typeface="+mn-ea"/>
                <a:cs typeface="Microsoft YaHei" charset="0"/>
              </a:rPr>
              <a:t>软件概述</a:t>
            </a:r>
            <a:endParaRPr kumimoji="1" lang="zh-CN" altLang="en-US" sz="2800" b="1" dirty="0">
              <a:solidFill>
                <a:srgbClr val="0373B1"/>
              </a:solidFill>
              <a:latin typeface="+mn-ea"/>
              <a:cs typeface="Microsoft YaHei" charset="0"/>
            </a:endParaRPr>
          </a:p>
        </p:txBody>
      </p:sp>
      <p:sp>
        <p:nvSpPr>
          <p:cNvPr id="16" name="文本框 33"/>
          <p:cNvSpPr txBox="1"/>
          <p:nvPr/>
        </p:nvSpPr>
        <p:spPr>
          <a:xfrm>
            <a:off x="2226479" y="1977104"/>
            <a:ext cx="2736304" cy="738662"/>
          </a:xfrm>
          <a:prstGeom prst="rect">
            <a:avLst/>
          </a:prstGeom>
          <a:noFill/>
        </p:spPr>
        <p:txBody>
          <a:bodyPr wrap="square" lIns="91438" tIns="45719" rIns="91438" bIns="45719" rtlCol="0" anchor="ctr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kumimoji="1" lang="zh-CN" altLang="en-US" sz="1400">
                <a:latin typeface="+mn-ea"/>
                <a:cs typeface="Microsoft YaHei" charset="0"/>
              </a:rPr>
              <a:t>软件</a:t>
            </a:r>
            <a:r>
              <a:rPr kumimoji="1" lang="zh-CN" altLang="en-US" sz="1400" smtClean="0">
                <a:latin typeface="+mn-ea"/>
                <a:cs typeface="Microsoft YaHei" charset="0"/>
              </a:rPr>
              <a:t>基本情况</a:t>
            </a:r>
            <a:endParaRPr kumimoji="1" lang="en-US" altLang="zh-CN" sz="1400" smtClean="0">
              <a:latin typeface="+mn-ea"/>
              <a:cs typeface="Microsoft YaHei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kumimoji="1" lang="zh-CN" altLang="en-US" sz="1400" smtClean="0">
                <a:latin typeface="+mn-ea"/>
                <a:cs typeface="Microsoft YaHei" charset="0"/>
              </a:rPr>
              <a:t>软件设计决策</a:t>
            </a:r>
            <a:endParaRPr kumimoji="1" lang="en-US" altLang="zh-CN" sz="1400" smtClean="0">
              <a:latin typeface="+mn-ea"/>
              <a:cs typeface="Microsoft YaHei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kumimoji="1" lang="zh-CN" altLang="en-US" sz="1400" smtClean="0">
                <a:latin typeface="+mn-ea"/>
                <a:cs typeface="Microsoft YaHei" charset="0"/>
              </a:rPr>
              <a:t>软件体系结构</a:t>
            </a:r>
            <a:endParaRPr kumimoji="1" lang="zh-CN" altLang="en-US" sz="1400" dirty="0">
              <a:latin typeface="+mn-ea"/>
              <a:cs typeface="Microsoft YaHei" charset="0"/>
            </a:endParaRPr>
          </a:p>
        </p:txBody>
      </p:sp>
      <p:sp>
        <p:nvSpPr>
          <p:cNvPr id="22" name="文本框 30"/>
          <p:cNvSpPr txBox="1"/>
          <p:nvPr/>
        </p:nvSpPr>
        <p:spPr>
          <a:xfrm>
            <a:off x="1311267" y="2628611"/>
            <a:ext cx="1116124" cy="707884"/>
          </a:xfrm>
          <a:prstGeom prst="rect">
            <a:avLst/>
          </a:prstGeom>
          <a:noFill/>
          <a:ln>
            <a:noFill/>
          </a:ln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kumimoji="1" lang="en-US" altLang="zh-CN" sz="4000" b="1" smtClean="0">
                <a:ln w="22225">
                  <a:noFill/>
                </a:ln>
                <a:solidFill>
                  <a:srgbClr val="0373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0</a:t>
            </a:r>
            <a:r>
              <a:rPr kumimoji="1" lang="en-US" altLang="zh-CN" sz="4000" b="1">
                <a:ln w="22225">
                  <a:noFill/>
                </a:ln>
                <a:solidFill>
                  <a:srgbClr val="0373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2</a:t>
            </a:r>
            <a:endParaRPr kumimoji="1" lang="zh-CN" altLang="en-US" sz="4000" b="1" dirty="0">
              <a:ln w="22225">
                <a:noFill/>
              </a:ln>
              <a:solidFill>
                <a:srgbClr val="0373B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itchFamily="34" charset="-122"/>
            </a:endParaRPr>
          </a:p>
        </p:txBody>
      </p:sp>
      <p:sp>
        <p:nvSpPr>
          <p:cNvPr id="23" name="文本框 33"/>
          <p:cNvSpPr txBox="1"/>
          <p:nvPr/>
        </p:nvSpPr>
        <p:spPr>
          <a:xfrm>
            <a:off x="2226479" y="2720943"/>
            <a:ext cx="5832648" cy="523218"/>
          </a:xfrm>
          <a:prstGeom prst="rect">
            <a:avLst/>
          </a:prstGeom>
          <a:noFill/>
        </p:spPr>
        <p:txBody>
          <a:bodyPr wrap="square" lIns="91438" tIns="45719" rIns="91438" bIns="45719" rtlCol="0" anchor="ctr">
            <a:spAutoFit/>
          </a:bodyPr>
          <a:lstStyle/>
          <a:p>
            <a:r>
              <a:rPr kumimoji="1" lang="zh-CN" altLang="en-US" sz="2800" b="1">
                <a:solidFill>
                  <a:srgbClr val="0373B1"/>
                </a:solidFill>
                <a:latin typeface="+mn-ea"/>
                <a:cs typeface="Microsoft YaHei" charset="0"/>
              </a:rPr>
              <a:t>研制过程中的主要问题及解决措施</a:t>
            </a:r>
          </a:p>
        </p:txBody>
      </p:sp>
      <p:sp>
        <p:nvSpPr>
          <p:cNvPr id="25" name="文本框 30"/>
          <p:cNvSpPr txBox="1"/>
          <p:nvPr/>
        </p:nvSpPr>
        <p:spPr>
          <a:xfrm>
            <a:off x="1311267" y="3336152"/>
            <a:ext cx="1116124" cy="707884"/>
          </a:xfrm>
          <a:prstGeom prst="rect">
            <a:avLst/>
          </a:prstGeom>
          <a:noFill/>
          <a:ln>
            <a:noFill/>
          </a:ln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kumimoji="1" lang="en-US" altLang="zh-CN" sz="4000" b="1" smtClean="0">
                <a:ln w="22225">
                  <a:noFill/>
                </a:ln>
                <a:solidFill>
                  <a:srgbClr val="0373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03</a:t>
            </a:r>
            <a:endParaRPr kumimoji="1" lang="zh-CN" altLang="en-US" sz="4000" b="1" dirty="0">
              <a:ln w="22225">
                <a:noFill/>
              </a:ln>
              <a:solidFill>
                <a:srgbClr val="0373B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itchFamily="34" charset="-122"/>
            </a:endParaRPr>
          </a:p>
        </p:txBody>
      </p:sp>
      <p:sp>
        <p:nvSpPr>
          <p:cNvPr id="26" name="文本框 33"/>
          <p:cNvSpPr txBox="1"/>
          <p:nvPr/>
        </p:nvSpPr>
        <p:spPr>
          <a:xfrm>
            <a:off x="2226479" y="3428484"/>
            <a:ext cx="5832648" cy="523218"/>
          </a:xfrm>
          <a:prstGeom prst="rect">
            <a:avLst/>
          </a:prstGeom>
          <a:noFill/>
        </p:spPr>
        <p:txBody>
          <a:bodyPr wrap="square" lIns="91438" tIns="45719" rIns="91438" bIns="45719" rtlCol="0" anchor="ctr">
            <a:spAutoFit/>
          </a:bodyPr>
          <a:lstStyle/>
          <a:p>
            <a:r>
              <a:rPr kumimoji="1" lang="zh-CN" altLang="en-US" sz="2800" b="1" smtClean="0">
                <a:solidFill>
                  <a:srgbClr val="0373B1"/>
                </a:solidFill>
                <a:latin typeface="+mn-ea"/>
                <a:cs typeface="Microsoft YaHei" charset="0"/>
              </a:rPr>
              <a:t>后续开发计划</a:t>
            </a:r>
            <a:endParaRPr kumimoji="1" lang="zh-CN" altLang="en-US" sz="2800" b="1">
              <a:solidFill>
                <a:srgbClr val="0373B1"/>
              </a:solidFill>
              <a:latin typeface="+mn-ea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668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-35652"/>
            <a:ext cx="3466712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17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u="sng" smtClean="0">
                <a:solidFill>
                  <a:schemeClr val="tx2"/>
                </a:solidFill>
                <a:latin typeface="+mn-ea"/>
              </a:rPr>
              <a:t>软件概述：</a:t>
            </a:r>
            <a:r>
              <a:rPr lang="zh-CN" altLang="en-US" sz="2800" b="1" u="sng" dirty="0">
                <a:solidFill>
                  <a:schemeClr val="tx2"/>
                </a:solidFill>
                <a:latin typeface="+mn-ea"/>
              </a:rPr>
              <a:t>基本情况</a:t>
            </a:r>
            <a:endParaRPr lang="en-US" altLang="zh-CN" sz="2800" b="1" u="sng" smtClean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0902" y="1096164"/>
            <a:ext cx="363640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smtClean="0">
                <a:latin typeface="+mn-ea"/>
              </a:rPr>
              <a:t>当前版本：</a:t>
            </a:r>
            <a:r>
              <a:rPr lang="en-US" altLang="zh-CN" b="1" smtClean="0">
                <a:solidFill>
                  <a:srgbClr val="FF0000"/>
                </a:solidFill>
                <a:latin typeface="+mn-ea"/>
              </a:rPr>
              <a:t>V1.00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>
                <a:latin typeface="+mn-ea"/>
              </a:rPr>
              <a:t>适配</a:t>
            </a:r>
            <a:r>
              <a:rPr lang="zh-CN" altLang="en-US" sz="1600" smtClean="0">
                <a:latin typeface="+mn-ea"/>
              </a:rPr>
              <a:t>的产品阶段：</a:t>
            </a:r>
            <a:r>
              <a:rPr lang="en-US" altLang="zh-CN" b="1" smtClean="0">
                <a:solidFill>
                  <a:srgbClr val="FF0000"/>
                </a:solidFill>
                <a:latin typeface="+mn-ea"/>
              </a:rPr>
              <a:t>A</a:t>
            </a:r>
            <a:r>
              <a:rPr lang="zh-CN" altLang="en-US" b="1" smtClean="0">
                <a:solidFill>
                  <a:srgbClr val="FF0000"/>
                </a:solidFill>
                <a:latin typeface="+mn-ea"/>
              </a:rPr>
              <a:t>样件</a:t>
            </a:r>
            <a:endParaRPr lang="en-US" altLang="zh-CN" sz="1600" b="1" smtClean="0">
              <a:solidFill>
                <a:srgbClr val="FF0000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smtClean="0">
                <a:latin typeface="+mn-ea"/>
              </a:rPr>
              <a:t>交付</a:t>
            </a:r>
            <a:r>
              <a:rPr lang="zh-CN" altLang="en-US" sz="1600">
                <a:latin typeface="+mn-ea"/>
              </a:rPr>
              <a:t>软件</a:t>
            </a:r>
            <a:r>
              <a:rPr lang="zh-CN" altLang="en-US" sz="1600" smtClean="0">
                <a:latin typeface="+mn-ea"/>
              </a:rPr>
              <a:t>内容：</a:t>
            </a:r>
            <a:endParaRPr lang="en-US" altLang="zh-CN" sz="1600" smtClean="0">
              <a:latin typeface="+mn-ea"/>
            </a:endParaRPr>
          </a:p>
          <a:p>
            <a:pPr marL="628650" lvl="1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200" i="1">
                <a:latin typeface="+mn-ea"/>
              </a:rPr>
              <a:t>主</a:t>
            </a:r>
            <a:r>
              <a:rPr lang="zh-CN" altLang="en-US" sz="1200" i="1" smtClean="0">
                <a:latin typeface="+mn-ea"/>
              </a:rPr>
              <a:t>处理器端源代码</a:t>
            </a:r>
            <a:endParaRPr lang="en-US" altLang="zh-CN" sz="1200" i="1" smtClean="0">
              <a:latin typeface="+mn-ea"/>
            </a:endParaRPr>
          </a:p>
          <a:p>
            <a:pPr marL="628650" lvl="1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200" i="1" smtClean="0">
                <a:latin typeface="+mn-ea"/>
              </a:rPr>
              <a:t>eTPU</a:t>
            </a:r>
            <a:r>
              <a:rPr lang="zh-CN" altLang="en-US" sz="1200" i="1" smtClean="0">
                <a:latin typeface="+mn-ea"/>
              </a:rPr>
              <a:t>端源代码</a:t>
            </a:r>
            <a:endParaRPr lang="en-US" altLang="zh-CN" sz="1200" i="1" smtClean="0">
              <a:latin typeface="+mn-ea"/>
            </a:endParaRPr>
          </a:p>
          <a:p>
            <a:pPr marL="628650" lvl="1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200" i="1" smtClean="0">
                <a:latin typeface="+mn-ea"/>
              </a:rPr>
              <a:t>示例工程文件</a:t>
            </a:r>
            <a:endParaRPr lang="en-US" altLang="zh-CN" sz="1200" i="1" smtClean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0030" y="716883"/>
            <a:ext cx="1781700" cy="360000"/>
          </a:xfrm>
          <a:prstGeom prst="rect">
            <a:avLst/>
          </a:prstGeom>
          <a:solidFill>
            <a:srgbClr val="4BAC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复杂驱动软件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3700454" y="165360"/>
            <a:ext cx="6200138" cy="4998678"/>
            <a:chOff x="3181726" y="110726"/>
            <a:chExt cx="6200138" cy="4998678"/>
          </a:xfrm>
        </p:grpSpPr>
        <p:grpSp>
          <p:nvGrpSpPr>
            <p:cNvPr id="30" name="组合 29"/>
            <p:cNvGrpSpPr/>
            <p:nvPr/>
          </p:nvGrpSpPr>
          <p:grpSpPr>
            <a:xfrm>
              <a:off x="3815161" y="113053"/>
              <a:ext cx="5040561" cy="2740334"/>
              <a:chOff x="4211959" y="139165"/>
              <a:chExt cx="5040561" cy="2740334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4211960" y="139165"/>
                <a:ext cx="3671656" cy="2347132"/>
                <a:chOff x="3962154" y="823548"/>
                <a:chExt cx="3671656" cy="2347132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3962154" y="832880"/>
                  <a:ext cx="580271" cy="360000"/>
                </a:xfrm>
                <a:prstGeom prst="rect">
                  <a:avLst/>
                </a:prstGeom>
                <a:solidFill>
                  <a:srgbClr val="00B05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lvl="0" algn="ctr" defTabSz="1219170">
                    <a:defRPr/>
                  </a:pPr>
                  <a:r>
                    <a:rPr lang="en-US" altLang="zh-CN" sz="2400" b="1" kern="0" smtClean="0">
                      <a:solidFill>
                        <a:srgbClr val="FFFFFF"/>
                      </a:solidFill>
                      <a:latin typeface="+mn-ea"/>
                    </a:rPr>
                    <a:t>01</a:t>
                  </a:r>
                  <a:endParaRPr lang="zh-CN" altLang="en-US" sz="2400" b="1" kern="0">
                    <a:solidFill>
                      <a:srgbClr val="FFFFFF"/>
                    </a:solidFill>
                    <a:latin typeface="+mn-ea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4537463" y="823548"/>
                  <a:ext cx="185426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smtClean="0">
                      <a:solidFill>
                        <a:srgbClr val="024B74"/>
                      </a:solidFill>
                    </a:rPr>
                    <a:t>PWM</a:t>
                  </a:r>
                  <a:r>
                    <a:rPr lang="zh-CN" altLang="en-US" sz="1600" smtClean="0">
                      <a:solidFill>
                        <a:srgbClr val="024B74"/>
                      </a:solidFill>
                    </a:rPr>
                    <a:t>输出功能</a:t>
                  </a:r>
                  <a:endParaRPr lang="zh-CN" altLang="en-US" sz="1600">
                    <a:solidFill>
                      <a:srgbClr val="024B74"/>
                    </a:solidFill>
                  </a:endParaRPr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3962154" y="1228440"/>
                  <a:ext cx="580271" cy="360000"/>
                </a:xfrm>
                <a:prstGeom prst="rect">
                  <a:avLst/>
                </a:prstGeom>
                <a:solidFill>
                  <a:srgbClr val="00B05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lvl="0" algn="ctr" defTabSz="1219170">
                    <a:defRPr/>
                  </a:pPr>
                  <a:r>
                    <a:rPr lang="en-US" altLang="zh-CN" sz="2400" b="1" kern="0" smtClean="0">
                      <a:solidFill>
                        <a:srgbClr val="FFFFFF"/>
                      </a:solidFill>
                      <a:latin typeface="+mn-ea"/>
                    </a:rPr>
                    <a:t>02</a:t>
                  </a:r>
                  <a:endParaRPr lang="zh-CN" altLang="en-US" sz="2400" b="1" kern="0">
                    <a:solidFill>
                      <a:srgbClr val="FFFFFF"/>
                    </a:solidFill>
                    <a:latin typeface="+mn-ea"/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4537463" y="1220041"/>
                  <a:ext cx="2448273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600" smtClean="0">
                      <a:solidFill>
                        <a:srgbClr val="024B74"/>
                      </a:solidFill>
                    </a:rPr>
                    <a:t>发动机转速输出功能</a:t>
                  </a:r>
                  <a:endParaRPr lang="zh-CN" altLang="en-US" sz="1600">
                    <a:solidFill>
                      <a:srgbClr val="024B74"/>
                    </a:solidFill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3962154" y="1624000"/>
                  <a:ext cx="580271" cy="360000"/>
                </a:xfrm>
                <a:prstGeom prst="rect">
                  <a:avLst/>
                </a:prstGeom>
                <a:solidFill>
                  <a:srgbClr val="00B05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lvl="0" algn="ctr" defTabSz="1219170">
                    <a:defRPr/>
                  </a:pPr>
                  <a:r>
                    <a:rPr lang="en-US" altLang="zh-CN" sz="2400" b="1" kern="0" smtClean="0">
                      <a:solidFill>
                        <a:srgbClr val="FFFFFF"/>
                      </a:solidFill>
                      <a:latin typeface="+mn-ea"/>
                    </a:rPr>
                    <a:t>03</a:t>
                  </a:r>
                  <a:endParaRPr lang="zh-CN" altLang="en-US" sz="2400" b="1" kern="0">
                    <a:solidFill>
                      <a:srgbClr val="FFFFFF"/>
                    </a:solidFill>
                    <a:latin typeface="+mn-ea"/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4537463" y="1616534"/>
                  <a:ext cx="2448273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600" smtClean="0">
                      <a:solidFill>
                        <a:srgbClr val="024B74"/>
                      </a:solidFill>
                    </a:rPr>
                    <a:t>频率量输入功能</a:t>
                  </a:r>
                  <a:endParaRPr lang="zh-CN" altLang="en-US" sz="1600">
                    <a:solidFill>
                      <a:srgbClr val="024B74"/>
                    </a:solidFill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3962154" y="2019560"/>
                  <a:ext cx="580271" cy="360000"/>
                </a:xfrm>
                <a:prstGeom prst="rect">
                  <a:avLst/>
                </a:prstGeom>
                <a:solidFill>
                  <a:srgbClr val="00B05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lvl="0" algn="ctr" defTabSz="1219170">
                    <a:defRPr/>
                  </a:pPr>
                  <a:r>
                    <a:rPr lang="en-US" altLang="zh-CN" sz="2400" b="1" kern="0" smtClean="0">
                      <a:solidFill>
                        <a:srgbClr val="FFFFFF"/>
                      </a:solidFill>
                      <a:latin typeface="+mn-ea"/>
                    </a:rPr>
                    <a:t>04</a:t>
                  </a:r>
                  <a:endParaRPr lang="zh-CN" altLang="en-US" sz="2400" b="1" kern="0">
                    <a:solidFill>
                      <a:srgbClr val="FFFFFF"/>
                    </a:solidFill>
                    <a:latin typeface="+mn-ea"/>
                  </a:endParaRPr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4537463" y="2013027"/>
                  <a:ext cx="2448273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600" smtClean="0">
                      <a:solidFill>
                        <a:srgbClr val="024B74"/>
                      </a:solidFill>
                    </a:rPr>
                    <a:t>燃油喷射功能</a:t>
                  </a:r>
                  <a:endParaRPr lang="zh-CN" altLang="en-US" sz="1600">
                    <a:solidFill>
                      <a:srgbClr val="024B74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3962154" y="2415120"/>
                  <a:ext cx="580271" cy="360000"/>
                </a:xfrm>
                <a:prstGeom prst="rect">
                  <a:avLst/>
                </a:prstGeom>
                <a:solidFill>
                  <a:srgbClr val="00B05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lvl="0" algn="ctr" defTabSz="1219170">
                    <a:defRPr/>
                  </a:pPr>
                  <a:r>
                    <a:rPr lang="en-US" altLang="zh-CN" sz="2400" b="1" kern="0" smtClean="0">
                      <a:solidFill>
                        <a:srgbClr val="FFFFFF"/>
                      </a:solidFill>
                      <a:latin typeface="+mn-ea"/>
                    </a:rPr>
                    <a:t>05</a:t>
                  </a:r>
                  <a:endParaRPr lang="zh-CN" altLang="en-US" sz="2400" b="1" kern="0">
                    <a:solidFill>
                      <a:srgbClr val="FFFFFF"/>
                    </a:solidFill>
                    <a:latin typeface="+mn-ea"/>
                  </a:endParaRPr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4537463" y="2409520"/>
                  <a:ext cx="3096347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600" smtClean="0">
                      <a:solidFill>
                        <a:srgbClr val="024B74"/>
                      </a:solidFill>
                    </a:rPr>
                    <a:t>曲轴凸轮采集与同步功能</a:t>
                  </a:r>
                  <a:endParaRPr lang="zh-CN" altLang="en-US" sz="1600">
                    <a:solidFill>
                      <a:srgbClr val="024B74"/>
                    </a:solidFill>
                  </a:endParaRPr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3962154" y="2810680"/>
                  <a:ext cx="580271" cy="360000"/>
                </a:xfrm>
                <a:prstGeom prst="rect">
                  <a:avLst/>
                </a:prstGeom>
                <a:solidFill>
                  <a:srgbClr val="00B05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lvl="0" algn="ctr" defTabSz="1219170">
                    <a:defRPr/>
                  </a:pPr>
                  <a:r>
                    <a:rPr lang="en-US" altLang="zh-CN" sz="2400" b="1" kern="0" smtClean="0">
                      <a:solidFill>
                        <a:srgbClr val="FFFFFF"/>
                      </a:solidFill>
                      <a:latin typeface="+mn-ea"/>
                    </a:rPr>
                    <a:t>06</a:t>
                  </a:r>
                  <a:endParaRPr lang="zh-CN" altLang="en-US" sz="2400" b="1" kern="0">
                    <a:solidFill>
                      <a:srgbClr val="FFFFFF"/>
                    </a:solidFill>
                    <a:latin typeface="+mn-ea"/>
                  </a:endParaRPr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4537463" y="2806014"/>
                  <a:ext cx="3096347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600" smtClean="0">
                      <a:solidFill>
                        <a:srgbClr val="024B74"/>
                      </a:solidFill>
                    </a:rPr>
                    <a:t>轨压采集功能</a:t>
                  </a:r>
                  <a:endParaRPr lang="zh-CN" altLang="en-US" sz="1600">
                    <a:solidFill>
                      <a:srgbClr val="024B74"/>
                    </a:solidFill>
                  </a:endParaRPr>
                </a:p>
              </p:txBody>
            </p:sp>
          </p:grpSp>
          <p:sp>
            <p:nvSpPr>
              <p:cNvPr id="26" name="矩形 25"/>
              <p:cNvSpPr/>
              <p:nvPr/>
            </p:nvSpPr>
            <p:spPr>
              <a:xfrm>
                <a:off x="4211959" y="2519499"/>
                <a:ext cx="580271" cy="360000"/>
              </a:xfrm>
              <a:prstGeom prst="rect">
                <a:avLst/>
              </a:prstGeom>
              <a:solidFill>
                <a:srgbClr val="00B05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lvl="0" algn="ctr" defTabSz="1219170">
                  <a:defRPr/>
                </a:pPr>
                <a:r>
                  <a:rPr lang="en-US" altLang="zh-CN" sz="2400" b="1" kern="0" smtClean="0">
                    <a:solidFill>
                      <a:srgbClr val="FFFFFF"/>
                    </a:solidFill>
                    <a:latin typeface="+mn-ea"/>
                  </a:rPr>
                  <a:t>07</a:t>
                </a:r>
                <a:endParaRPr lang="zh-CN" altLang="en-US" sz="2400" b="1" kern="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4787268" y="2514833"/>
                <a:ext cx="446525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smtClean="0">
                    <a:solidFill>
                      <a:srgbClr val="024B74"/>
                    </a:solidFill>
                  </a:rPr>
                  <a:t>DPSI</a:t>
                </a:r>
                <a:r>
                  <a:rPr lang="zh-CN" altLang="en-US" sz="1600" smtClean="0">
                    <a:solidFill>
                      <a:srgbClr val="024B74"/>
                    </a:solidFill>
                  </a:rPr>
                  <a:t>通信协议（电源芯片及部分燃油芯片）</a:t>
                </a:r>
                <a:endParaRPr lang="zh-CN" altLang="en-US" sz="1600">
                  <a:solidFill>
                    <a:srgbClr val="024B74"/>
                  </a:solidFill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820098" y="2973020"/>
              <a:ext cx="5561766" cy="1944216"/>
              <a:chOff x="4202435" y="3003798"/>
              <a:chExt cx="5561766" cy="1944216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4206996" y="3003798"/>
                <a:ext cx="580271" cy="360000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lvl="0" algn="ctr" defTabSz="1219170">
                  <a:defRPr/>
                </a:pPr>
                <a:r>
                  <a:rPr lang="en-US" altLang="zh-CN" sz="2400" b="1" kern="0" smtClean="0">
                    <a:solidFill>
                      <a:srgbClr val="FFFFFF"/>
                    </a:solidFill>
                    <a:latin typeface="+mn-ea"/>
                  </a:rPr>
                  <a:t>01</a:t>
                </a:r>
                <a:endParaRPr lang="zh-CN" altLang="en-US" sz="2400" b="1" kern="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787269" y="3003798"/>
                <a:ext cx="309634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smtClean="0">
                    <a:solidFill>
                      <a:srgbClr val="024B74"/>
                    </a:solidFill>
                  </a:rPr>
                  <a:t>IO</a:t>
                </a:r>
                <a:r>
                  <a:rPr lang="zh-CN" altLang="en-US" sz="1600" smtClean="0">
                    <a:solidFill>
                      <a:srgbClr val="024B74"/>
                    </a:solidFill>
                  </a:rPr>
                  <a:t>电路的</a:t>
                </a:r>
                <a:r>
                  <a:rPr lang="en-US" altLang="zh-CN" sz="1600" smtClean="0">
                    <a:solidFill>
                      <a:srgbClr val="024B74"/>
                    </a:solidFill>
                  </a:rPr>
                  <a:t>BIT</a:t>
                </a:r>
                <a:r>
                  <a:rPr lang="zh-CN" altLang="en-US" sz="1600" smtClean="0">
                    <a:solidFill>
                      <a:srgbClr val="024B74"/>
                    </a:solidFill>
                  </a:rPr>
                  <a:t>功能</a:t>
                </a:r>
                <a:endParaRPr lang="zh-CN" altLang="en-US" sz="1600">
                  <a:solidFill>
                    <a:srgbClr val="024B74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204331" y="3399551"/>
                <a:ext cx="580271" cy="360000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lvl="0" algn="ctr" defTabSz="1219170">
                  <a:defRPr/>
                </a:pPr>
                <a:r>
                  <a:rPr lang="en-US" altLang="zh-CN" sz="2400" b="1" kern="0" smtClean="0">
                    <a:solidFill>
                      <a:srgbClr val="FFFFFF"/>
                    </a:solidFill>
                    <a:latin typeface="+mn-ea"/>
                  </a:rPr>
                  <a:t>02</a:t>
                </a:r>
                <a:endParaRPr lang="zh-CN" altLang="en-US" sz="2400" b="1" kern="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784602" y="3390219"/>
                <a:ext cx="497197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600" smtClean="0">
                    <a:solidFill>
                      <a:srgbClr val="024B74"/>
                    </a:solidFill>
                  </a:rPr>
                  <a:t>燃油喷射序列的有效性检测功能</a:t>
                </a:r>
                <a:endParaRPr lang="zh-CN" altLang="en-US" sz="1600">
                  <a:solidFill>
                    <a:srgbClr val="024B74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4211958" y="3795653"/>
                <a:ext cx="580271" cy="360000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lvl="0" algn="ctr" defTabSz="1219170">
                  <a:defRPr/>
                </a:pPr>
                <a:r>
                  <a:rPr lang="en-US" altLang="zh-CN" sz="2400" b="1" kern="0" smtClean="0">
                    <a:solidFill>
                      <a:srgbClr val="FFFFFF"/>
                    </a:solidFill>
                    <a:latin typeface="+mn-ea"/>
                  </a:rPr>
                  <a:t>03</a:t>
                </a:r>
                <a:endParaRPr lang="zh-CN" altLang="en-US" sz="2400" b="1" kern="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792229" y="3786321"/>
                <a:ext cx="497197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600" smtClean="0">
                    <a:solidFill>
                      <a:srgbClr val="024B74"/>
                    </a:solidFill>
                  </a:rPr>
                  <a:t>发动机相位同步相关故障检测及异常处理功能</a:t>
                </a:r>
                <a:endParaRPr lang="zh-CN" altLang="en-US" sz="1600">
                  <a:solidFill>
                    <a:srgbClr val="024B74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204331" y="4193793"/>
                <a:ext cx="580271" cy="360000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lvl="0" algn="ctr" defTabSz="1219170">
                  <a:defRPr/>
                </a:pPr>
                <a:r>
                  <a:rPr lang="en-US" altLang="zh-CN" sz="2400" b="1" kern="0" smtClean="0">
                    <a:solidFill>
                      <a:srgbClr val="FFFFFF"/>
                    </a:solidFill>
                    <a:latin typeface="+mn-ea"/>
                  </a:rPr>
                  <a:t>04</a:t>
                </a:r>
                <a:endParaRPr lang="zh-CN" altLang="en-US" sz="2400" b="1" kern="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784602" y="4184461"/>
                <a:ext cx="497197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600" smtClean="0">
                    <a:solidFill>
                      <a:srgbClr val="024B74"/>
                    </a:solidFill>
                  </a:rPr>
                  <a:t>燃油芯片的</a:t>
                </a:r>
                <a:r>
                  <a:rPr lang="en-US" altLang="zh-CN" sz="1600" smtClean="0">
                    <a:solidFill>
                      <a:srgbClr val="024B74"/>
                    </a:solidFill>
                  </a:rPr>
                  <a:t>DSPI</a:t>
                </a:r>
                <a:r>
                  <a:rPr lang="zh-CN" altLang="en-US" sz="1600" smtClean="0">
                    <a:solidFill>
                      <a:srgbClr val="024B74"/>
                    </a:solidFill>
                  </a:rPr>
                  <a:t>通信协议</a:t>
                </a:r>
                <a:endParaRPr lang="zh-CN" altLang="en-US" sz="1600">
                  <a:solidFill>
                    <a:srgbClr val="024B74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202435" y="4588014"/>
                <a:ext cx="580271" cy="360000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lvl="0" algn="ctr" defTabSz="1219170">
                  <a:defRPr/>
                </a:pPr>
                <a:r>
                  <a:rPr lang="en-US" altLang="zh-CN" sz="2400" b="1" kern="0" smtClean="0">
                    <a:solidFill>
                      <a:srgbClr val="FFFFFF"/>
                    </a:solidFill>
                    <a:latin typeface="+mn-ea"/>
                  </a:rPr>
                  <a:t>05</a:t>
                </a:r>
                <a:endParaRPr lang="zh-CN" altLang="en-US" sz="2400" b="1" kern="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782706" y="4578682"/>
                <a:ext cx="497197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smtClean="0">
                    <a:solidFill>
                      <a:srgbClr val="024B74"/>
                    </a:solidFill>
                  </a:rPr>
                  <a:t>Bootloader</a:t>
                </a:r>
                <a:r>
                  <a:rPr lang="zh-CN" altLang="en-US" sz="1600" smtClean="0">
                    <a:solidFill>
                      <a:srgbClr val="024B74"/>
                    </a:solidFill>
                  </a:rPr>
                  <a:t>软件</a:t>
                </a:r>
                <a:endParaRPr lang="zh-CN" altLang="en-US" sz="1600">
                  <a:solidFill>
                    <a:srgbClr val="024B74"/>
                  </a:solidFill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189713" y="110726"/>
              <a:ext cx="553998" cy="213638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400" b="1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Delivery</a:t>
              </a:r>
              <a:endParaRPr lang="zh-CN" altLang="en-US" sz="2400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181726" y="2973020"/>
              <a:ext cx="553998" cy="213638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400" b="1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Developing</a:t>
              </a:r>
              <a:endParaRPr lang="zh-CN" altLang="en-US" sz="24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17944" y="3234923"/>
            <a:ext cx="2830824" cy="1265089"/>
            <a:chOff x="335697" y="2574935"/>
            <a:chExt cx="2830824" cy="1265089"/>
          </a:xfrm>
        </p:grpSpPr>
        <p:sp>
          <p:nvSpPr>
            <p:cNvPr id="45" name="单圆角矩形 44"/>
            <p:cNvSpPr/>
            <p:nvPr/>
          </p:nvSpPr>
          <p:spPr>
            <a:xfrm>
              <a:off x="335697" y="2574935"/>
              <a:ext cx="2830824" cy="1265089"/>
            </a:xfrm>
            <a:prstGeom prst="round1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" smtClean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59232" y="2643758"/>
              <a:ext cx="2807289" cy="1185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汉仪长美黑简" pitchFamily="2" charset="-122"/>
                  <a:ea typeface="汉仪长美黑简" pitchFamily="2" charset="-122"/>
                </a:defRPr>
              </a:lvl1pPr>
            </a:lstStyle>
            <a:p>
              <a:pPr>
                <a:lnSpc>
                  <a:spcPct val="130000"/>
                </a:lnSpc>
              </a:pPr>
              <a:r>
                <a:rPr lang="zh-CN" altLang="en-US" sz="1400" smtClean="0">
                  <a:latin typeface="+mn-ea"/>
                  <a:ea typeface="+mn-ea"/>
                </a:rPr>
                <a:t>作为原型系统，为应用软件提供</a:t>
              </a:r>
              <a:r>
                <a:rPr lang="en-US" altLang="zh-CN" sz="1400" smtClean="0">
                  <a:latin typeface="+mn-ea"/>
                  <a:ea typeface="+mn-ea"/>
                </a:rPr>
                <a:t>eTPU</a:t>
              </a:r>
              <a:r>
                <a:rPr lang="zh-CN" altLang="en-US" sz="1400" smtClean="0">
                  <a:latin typeface="+mn-ea"/>
                  <a:ea typeface="+mn-ea"/>
                </a:rPr>
                <a:t>开发平台，提供各个接口需求的基础功能，尚未包含故障检测及异常处理相关功能。</a:t>
              </a:r>
              <a:endParaRPr lang="zh-CN" altLang="en-US" sz="140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029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-35652"/>
            <a:ext cx="3995936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17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u="sng" smtClean="0">
                <a:solidFill>
                  <a:schemeClr val="tx2"/>
                </a:solidFill>
                <a:latin typeface="+mn-ea"/>
              </a:rPr>
              <a:t>软件概述：设计决策</a:t>
            </a:r>
            <a:endParaRPr lang="zh-CN" altLang="en-US" sz="2800" b="1" u="sng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371446"/>
              </p:ext>
            </p:extLst>
          </p:nvPr>
        </p:nvGraphicFramePr>
        <p:xfrm>
          <a:off x="2993040" y="1806074"/>
          <a:ext cx="6115464" cy="219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3" imgW="5521119" imgH="1977676" progId="Visio.Drawing.11">
                  <p:embed/>
                </p:oleObj>
              </mc:Choice>
              <mc:Fallback>
                <p:oleObj name="Visio" r:id="rId3" imgW="5521119" imgH="197767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3040" y="1806074"/>
                        <a:ext cx="6115464" cy="2195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81996" y="3939902"/>
            <a:ext cx="49660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1200"/>
              <a:t>部署</a:t>
            </a:r>
            <a:r>
              <a:rPr lang="zh-CN" altLang="en-US" sz="1200"/>
              <a:t>于</a:t>
            </a:r>
            <a:r>
              <a:rPr lang="en-US" altLang="zh-CN" sz="1200"/>
              <a:t>e200z4</a:t>
            </a:r>
            <a:r>
              <a:rPr lang="zh-CN" altLang="zh-CN" sz="1200" smtClean="0"/>
              <a:t>处理单元</a:t>
            </a:r>
            <a:endParaRPr lang="en-US" altLang="zh-CN" sz="120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1200" smtClean="0"/>
              <a:t>通过</a:t>
            </a:r>
            <a:r>
              <a:rPr lang="zh-CN" altLang="zh-CN" sz="1200"/>
              <a:t>全局变量与周期任务函数实现与应用软件的直接数据</a:t>
            </a:r>
            <a:r>
              <a:rPr lang="zh-CN" altLang="zh-CN" sz="1200" smtClean="0"/>
              <a:t>交互</a:t>
            </a:r>
            <a:endParaRPr lang="zh-CN" altLang="zh-CN" sz="1200"/>
          </a:p>
        </p:txBody>
      </p:sp>
      <p:sp>
        <p:nvSpPr>
          <p:cNvPr id="50" name="矩形 49"/>
          <p:cNvSpPr/>
          <p:nvPr/>
        </p:nvSpPr>
        <p:spPr>
          <a:xfrm>
            <a:off x="181997" y="834916"/>
            <a:ext cx="2570728" cy="347928"/>
          </a:xfrm>
          <a:prstGeom prst="rect">
            <a:avLst/>
          </a:prstGeom>
          <a:solidFill>
            <a:srgbClr val="AC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514337"/>
            <a:endParaRPr lang="zh-CN" altLang="en-US" sz="1000">
              <a:solidFill>
                <a:prstClr val="white"/>
              </a:solidFill>
            </a:endParaRPr>
          </a:p>
        </p:txBody>
      </p:sp>
      <p:sp>
        <p:nvSpPr>
          <p:cNvPr id="51" name="文本框 13"/>
          <p:cNvSpPr txBox="1"/>
          <p:nvPr/>
        </p:nvSpPr>
        <p:spPr>
          <a:xfrm>
            <a:off x="181997" y="847120"/>
            <a:ext cx="2570728" cy="346247"/>
          </a:xfrm>
          <a:prstGeom prst="rect">
            <a:avLst/>
          </a:prstGeom>
          <a:noFill/>
          <a:ln>
            <a:noFill/>
          </a:ln>
        </p:spPr>
        <p:txBody>
          <a:bodyPr wrap="square" lIns="68579" tIns="34289" rIns="68579" bIns="34289" rtlCol="0">
            <a:spAutoFit/>
          </a:bodyPr>
          <a:lstStyle/>
          <a:p>
            <a:pPr defTabSz="514337"/>
            <a:r>
              <a:rPr lang="en-US" altLang="zh-CN" smtClean="0">
                <a:solidFill>
                  <a:prstClr val="white"/>
                </a:solidFill>
              </a:rPr>
              <a:t>01. </a:t>
            </a:r>
            <a:r>
              <a:rPr lang="en-US" altLang="zh-CN">
                <a:solidFill>
                  <a:prstClr val="white"/>
                </a:solidFill>
              </a:rPr>
              <a:t>e200z4</a:t>
            </a:r>
            <a:r>
              <a:rPr lang="zh-CN" altLang="en-US">
                <a:solidFill>
                  <a:prstClr val="white"/>
                </a:solidFill>
              </a:rPr>
              <a:t>端业务逻辑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81997" y="2427734"/>
            <a:ext cx="2570728" cy="347928"/>
          </a:xfrm>
          <a:prstGeom prst="rect">
            <a:avLst/>
          </a:prstGeom>
          <a:solidFill>
            <a:srgbClr val="D28C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514337"/>
            <a:endParaRPr lang="zh-CN" altLang="en-US" sz="1000">
              <a:solidFill>
                <a:prstClr val="white"/>
              </a:solidFill>
            </a:endParaRPr>
          </a:p>
        </p:txBody>
      </p:sp>
      <p:sp>
        <p:nvSpPr>
          <p:cNvPr id="57" name="文本框 13"/>
          <p:cNvSpPr txBox="1"/>
          <p:nvPr/>
        </p:nvSpPr>
        <p:spPr>
          <a:xfrm>
            <a:off x="181997" y="2441527"/>
            <a:ext cx="2570728" cy="346247"/>
          </a:xfrm>
          <a:prstGeom prst="rect">
            <a:avLst/>
          </a:prstGeom>
          <a:noFill/>
          <a:ln>
            <a:noFill/>
          </a:ln>
        </p:spPr>
        <p:txBody>
          <a:bodyPr wrap="square" lIns="68579" tIns="34289" rIns="68579" bIns="34289" rtlCol="0">
            <a:spAutoFit/>
          </a:bodyPr>
          <a:lstStyle/>
          <a:p>
            <a:pPr defTabSz="514337"/>
            <a:r>
              <a:rPr lang="en-US" altLang="zh-CN" smtClean="0">
                <a:solidFill>
                  <a:prstClr val="white"/>
                </a:solidFill>
              </a:rPr>
              <a:t>02. </a:t>
            </a:r>
            <a:r>
              <a:rPr lang="en-US" altLang="zh-CN">
                <a:solidFill>
                  <a:prstClr val="white"/>
                </a:solidFill>
              </a:rPr>
              <a:t>eTPU</a:t>
            </a:r>
            <a:r>
              <a:rPr lang="zh-CN" altLang="en-US">
                <a:solidFill>
                  <a:prstClr val="white"/>
                </a:solidFill>
              </a:rPr>
              <a:t>端业务逻辑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88124" y="3651870"/>
            <a:ext cx="2570728" cy="3479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514337"/>
            <a:endParaRPr lang="zh-CN" altLang="en-US" sz="1000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9" name="文本框 13"/>
          <p:cNvSpPr txBox="1"/>
          <p:nvPr/>
        </p:nvSpPr>
        <p:spPr>
          <a:xfrm>
            <a:off x="181997" y="3655440"/>
            <a:ext cx="2570728" cy="346247"/>
          </a:xfrm>
          <a:prstGeom prst="rect">
            <a:avLst/>
          </a:prstGeom>
          <a:noFill/>
          <a:ln>
            <a:noFill/>
          </a:ln>
        </p:spPr>
        <p:txBody>
          <a:bodyPr wrap="square" lIns="68579" tIns="34289" rIns="68579" bIns="34289" rtlCol="0">
            <a:spAutoFit/>
          </a:bodyPr>
          <a:lstStyle/>
          <a:p>
            <a:pPr defTabSz="514337"/>
            <a:r>
              <a:rPr lang="en-US" altLang="zh-CN" smtClean="0">
                <a:solidFill>
                  <a:prstClr val="white"/>
                </a:solidFill>
              </a:rPr>
              <a:t>03.</a:t>
            </a:r>
            <a:r>
              <a:rPr lang="zh-CN" altLang="en-US">
                <a:solidFill>
                  <a:prstClr val="white"/>
                </a:solidFill>
              </a:rPr>
              <a:t>应用软件接口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88124" y="1131590"/>
            <a:ext cx="4167852" cy="1167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1200" smtClean="0"/>
              <a:t>部署</a:t>
            </a:r>
            <a:r>
              <a:rPr lang="zh-CN" altLang="en-US" sz="1200"/>
              <a:t>于</a:t>
            </a:r>
            <a:r>
              <a:rPr lang="en-US" altLang="zh-CN" sz="1200" smtClean="0"/>
              <a:t>e200z4</a:t>
            </a:r>
            <a:r>
              <a:rPr lang="zh-CN" altLang="zh-CN" sz="1200" smtClean="0"/>
              <a:t>处理单元</a:t>
            </a:r>
            <a:endParaRPr lang="en-US" altLang="zh-CN" sz="1200" smtClean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1200" smtClean="0"/>
              <a:t>在</a:t>
            </a:r>
            <a:r>
              <a:rPr lang="en-US" altLang="zh-CN" sz="1200"/>
              <a:t>SCM</a:t>
            </a:r>
            <a:r>
              <a:rPr lang="zh-CN" altLang="zh-CN" sz="1200"/>
              <a:t>数据及应用软件要求的数据之间进行格式转换及异常</a:t>
            </a:r>
            <a:r>
              <a:rPr lang="zh-CN" altLang="zh-CN" sz="1200" smtClean="0"/>
              <a:t>检测</a:t>
            </a:r>
            <a:endParaRPr lang="en-US" altLang="zh-CN" sz="1200" smtClean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1200" smtClean="0"/>
              <a:t>通过</a:t>
            </a:r>
            <a:r>
              <a:rPr lang="en-US" altLang="zh-CN" sz="1200"/>
              <a:t>HSR</a:t>
            </a:r>
            <a:r>
              <a:rPr lang="zh-CN" altLang="zh-CN" sz="1200"/>
              <a:t>与</a:t>
            </a:r>
            <a:r>
              <a:rPr lang="en-US" altLang="zh-CN" sz="1200"/>
              <a:t>eTPU</a:t>
            </a:r>
            <a:r>
              <a:rPr lang="zh-CN" altLang="zh-CN" sz="1200"/>
              <a:t>进行</a:t>
            </a:r>
            <a:r>
              <a:rPr lang="zh-CN" altLang="zh-CN" sz="1200" smtClean="0"/>
              <a:t>交互</a:t>
            </a:r>
            <a:endParaRPr lang="zh-CN" altLang="zh-CN" sz="1200"/>
          </a:p>
        </p:txBody>
      </p:sp>
      <p:sp>
        <p:nvSpPr>
          <p:cNvPr id="61" name="矩形 60"/>
          <p:cNvSpPr/>
          <p:nvPr/>
        </p:nvSpPr>
        <p:spPr>
          <a:xfrm>
            <a:off x="188124" y="2715766"/>
            <a:ext cx="457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1200"/>
              <a:t>部署于</a:t>
            </a:r>
            <a:r>
              <a:rPr lang="en-US" altLang="zh-CN" sz="1200"/>
              <a:t>eTPU</a:t>
            </a:r>
            <a:r>
              <a:rPr lang="zh-CN" altLang="zh-CN" sz="1200" smtClean="0"/>
              <a:t>处理单元</a:t>
            </a:r>
            <a:endParaRPr lang="en-US" altLang="zh-CN" sz="120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200" smtClean="0"/>
              <a:t>eTPU</a:t>
            </a:r>
            <a:r>
              <a:rPr lang="zh-CN" altLang="zh-CN" sz="1200" smtClean="0"/>
              <a:t>线程</a:t>
            </a:r>
            <a:endParaRPr lang="en-US" altLang="zh-CN" sz="120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1200" smtClean="0"/>
              <a:t>跳</a:t>
            </a:r>
            <a:r>
              <a:rPr lang="zh-CN" altLang="zh-CN" sz="1200"/>
              <a:t>变检测及波形</a:t>
            </a:r>
            <a:r>
              <a:rPr lang="zh-CN" altLang="zh-CN" sz="1200" smtClean="0"/>
              <a:t>输出</a:t>
            </a:r>
            <a:endParaRPr lang="zh-CN" altLang="zh-CN" sz="1200"/>
          </a:p>
        </p:txBody>
      </p:sp>
    </p:spTree>
    <p:extLst>
      <p:ext uri="{BB962C8B-B14F-4D97-AF65-F5344CB8AC3E}">
        <p14:creationId xmlns:p14="http://schemas.microsoft.com/office/powerpoint/2010/main" val="1075856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324544" y="-164554"/>
            <a:ext cx="10009112" cy="5472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" smtClean="0"/>
          </a:p>
        </p:txBody>
      </p:sp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-35652"/>
            <a:ext cx="3995936" cy="59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17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u="sng" smtClean="0">
                <a:latin typeface="+mn-ea"/>
              </a:rPr>
              <a:t>软件概述：体系结构</a:t>
            </a:r>
            <a:endParaRPr lang="zh-CN" altLang="en-US" sz="2800" b="1" u="sng" dirty="0">
              <a:latin typeface="+mn-ea"/>
            </a:endParaRP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759660"/>
              </p:ext>
            </p:extLst>
          </p:nvPr>
        </p:nvGraphicFramePr>
        <p:xfrm>
          <a:off x="134491" y="914400"/>
          <a:ext cx="4581525" cy="418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Visio" r:id="rId3" imgW="5171361" imgH="4720876" progId="Visio.Drawing.11">
                  <p:embed/>
                </p:oleObj>
              </mc:Choice>
              <mc:Fallback>
                <p:oleObj name="Visio" r:id="rId3" imgW="5171361" imgH="472087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91" y="914400"/>
                        <a:ext cx="4581525" cy="4181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570995"/>
              </p:ext>
            </p:extLst>
          </p:nvPr>
        </p:nvGraphicFramePr>
        <p:xfrm>
          <a:off x="5774754" y="2897088"/>
          <a:ext cx="3333750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Visio" r:id="rId5" imgW="3921062" imgH="2663476" progId="Visio.Drawing.11">
                  <p:embed/>
                </p:oleObj>
              </mc:Choice>
              <mc:Fallback>
                <p:oleObj name="Visio" r:id="rId5" imgW="3921062" imgH="2663476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4754" y="2897088"/>
                        <a:ext cx="3333750" cy="226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501188"/>
              </p:ext>
            </p:extLst>
          </p:nvPr>
        </p:nvGraphicFramePr>
        <p:xfrm>
          <a:off x="4222179" y="27806"/>
          <a:ext cx="4886325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Visio" r:id="rId7" imgW="5749576" imgH="3578161" progId="Visio.Drawing.11">
                  <p:embed/>
                </p:oleObj>
              </mc:Choice>
              <mc:Fallback>
                <p:oleObj name="Visio" r:id="rId7" imgW="5749576" imgH="3578161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179" y="27806"/>
                        <a:ext cx="4886325" cy="304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54208" y="4011910"/>
            <a:ext cx="1239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400" b="1">
                <a:latin typeface="汉仪综艺体简" pitchFamily="2" charset="-122"/>
                <a:ea typeface="汉仪综艺体简" pitchFamily="2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i="1" u="sng" strike="noStrike" kern="0" cap="none" spc="-100" normalizeH="0" noProof="0" smtClean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Arial Narrow" pitchFamily="34" charset="0"/>
                <a:ea typeface="+mn-ea"/>
              </a:rPr>
              <a:t>02</a:t>
            </a:r>
            <a:endParaRPr kumimoji="0" lang="zh-CN" altLang="en-US" sz="3200" i="1" u="sng" strike="noStrike" kern="0" cap="none" spc="-100" normalizeH="0" noProof="0">
              <a:ln>
                <a:noFill/>
              </a:ln>
              <a:solidFill>
                <a:srgbClr val="FF0000"/>
              </a:solidFill>
              <a:uLnTx/>
              <a:uFillTx/>
              <a:latin typeface="Arial Narrow" pitchFamily="34" charset="0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2067" y="3509595"/>
            <a:ext cx="1239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400" b="1">
                <a:latin typeface="汉仪综艺体简" pitchFamily="2" charset="-122"/>
                <a:ea typeface="汉仪综艺体简" pitchFamily="2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i="1" u="sng" strike="noStrike" kern="0" cap="none" spc="-100" normalizeH="0" noProof="0" smtClean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Arial Narrow" pitchFamily="34" charset="0"/>
                <a:ea typeface="+mn-ea"/>
              </a:rPr>
              <a:t>01</a:t>
            </a:r>
            <a:endParaRPr kumimoji="0" lang="zh-CN" altLang="en-US" sz="3200" i="1" u="sng" strike="noStrike" kern="0" cap="none" spc="-100" normalizeH="0" noProof="0">
              <a:ln>
                <a:noFill/>
              </a:ln>
              <a:solidFill>
                <a:srgbClr val="FF0000"/>
              </a:solidFill>
              <a:uLnTx/>
              <a:uFillTx/>
              <a:latin typeface="Arial Narrow" pitchFamily="34" charset="0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69058" y="3512849"/>
            <a:ext cx="1239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400" b="1">
                <a:latin typeface="汉仪综艺体简" pitchFamily="2" charset="-122"/>
                <a:ea typeface="汉仪综艺体简" pitchFamily="2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i="1" u="sng" strike="noStrike" kern="0" cap="none" spc="-100" normalizeH="0" noProof="0" smtClean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Arial Narrow" pitchFamily="34" charset="0"/>
                <a:ea typeface="+mn-ea"/>
              </a:rPr>
              <a:t>01</a:t>
            </a:r>
            <a:endParaRPr kumimoji="0" lang="zh-CN" altLang="en-US" sz="3200" i="1" u="sng" strike="noStrike" kern="0" cap="none" spc="-100" normalizeH="0" noProof="0">
              <a:ln>
                <a:noFill/>
              </a:ln>
              <a:solidFill>
                <a:srgbClr val="FF0000"/>
              </a:solidFill>
              <a:uLnTx/>
              <a:uFillTx/>
              <a:latin typeface="Arial Narrow" pitchFamily="34" charset="0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84882" y="269235"/>
            <a:ext cx="1239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400" b="1">
                <a:latin typeface="汉仪综艺体简" pitchFamily="2" charset="-122"/>
                <a:ea typeface="汉仪综艺体简" pitchFamily="2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i="1" u="sng" strike="noStrike" kern="0" cap="none" spc="-100" normalizeH="0" noProof="0" smtClean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Arial Narrow" pitchFamily="34" charset="0"/>
                <a:ea typeface="+mn-ea"/>
              </a:rPr>
              <a:t>02</a:t>
            </a:r>
            <a:endParaRPr kumimoji="0" lang="zh-CN" altLang="en-US" sz="3200" i="1" u="sng" strike="noStrike" kern="0" cap="none" spc="-100" normalizeH="0" noProof="0">
              <a:ln>
                <a:noFill/>
              </a:ln>
              <a:solidFill>
                <a:srgbClr val="FF0000"/>
              </a:solidFill>
              <a:uLnTx/>
              <a:uFillTx/>
              <a:latin typeface="Arial Narrow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0492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-35652"/>
            <a:ext cx="5940152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17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u="sng">
                <a:solidFill>
                  <a:schemeClr val="tx2"/>
                </a:solidFill>
                <a:latin typeface="+mn-ea"/>
              </a:rPr>
              <a:t>研制</a:t>
            </a:r>
            <a:r>
              <a:rPr lang="zh-CN" altLang="en-US" sz="2800" b="1" u="sng" smtClean="0">
                <a:solidFill>
                  <a:schemeClr val="tx2"/>
                </a:solidFill>
                <a:latin typeface="+mn-ea"/>
              </a:rPr>
              <a:t>过程中的主要问题及解决措施</a:t>
            </a:r>
            <a:endParaRPr lang="zh-CN" altLang="en-US" sz="2800" b="1" u="sng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81997" y="627534"/>
            <a:ext cx="429563" cy="358451"/>
            <a:chOff x="181997" y="834916"/>
            <a:chExt cx="429563" cy="358451"/>
          </a:xfrm>
        </p:grpSpPr>
        <p:sp>
          <p:nvSpPr>
            <p:cNvPr id="50" name="矩形 49"/>
            <p:cNvSpPr/>
            <p:nvPr/>
          </p:nvSpPr>
          <p:spPr>
            <a:xfrm>
              <a:off x="181997" y="834916"/>
              <a:ext cx="429563" cy="347928"/>
            </a:xfrm>
            <a:prstGeom prst="rect">
              <a:avLst/>
            </a:prstGeom>
            <a:solidFill>
              <a:srgbClr val="AC6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9" tIns="34289" rIns="68579" bIns="34289" rtlCol="0" anchor="ctr"/>
            <a:lstStyle/>
            <a:p>
              <a:pPr algn="ctr" defTabSz="514337"/>
              <a:endParaRPr lang="zh-CN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51" name="文本框 13"/>
            <p:cNvSpPr txBox="1"/>
            <p:nvPr/>
          </p:nvSpPr>
          <p:spPr>
            <a:xfrm>
              <a:off x="181997" y="847120"/>
              <a:ext cx="429563" cy="3462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79" tIns="34289" rIns="68579" bIns="34289" rtlCol="0">
              <a:spAutoFit/>
            </a:bodyPr>
            <a:lstStyle/>
            <a:p>
              <a:pPr defTabSz="514337"/>
              <a:r>
                <a:rPr lang="en-US" altLang="zh-CN" smtClean="0">
                  <a:solidFill>
                    <a:prstClr val="white"/>
                  </a:solidFill>
                </a:rPr>
                <a:t>01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81997" y="2139702"/>
            <a:ext cx="429563" cy="360040"/>
            <a:chOff x="181997" y="2427734"/>
            <a:chExt cx="429563" cy="360040"/>
          </a:xfrm>
        </p:grpSpPr>
        <p:sp>
          <p:nvSpPr>
            <p:cNvPr id="56" name="矩形 55"/>
            <p:cNvSpPr/>
            <p:nvPr/>
          </p:nvSpPr>
          <p:spPr>
            <a:xfrm>
              <a:off x="181997" y="2427734"/>
              <a:ext cx="429563" cy="347928"/>
            </a:xfrm>
            <a:prstGeom prst="rect">
              <a:avLst/>
            </a:prstGeom>
            <a:solidFill>
              <a:srgbClr val="D2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9" tIns="34289" rIns="68579" bIns="34289" rtlCol="0" anchor="ctr"/>
            <a:lstStyle/>
            <a:p>
              <a:pPr algn="ctr" defTabSz="514337"/>
              <a:endParaRPr lang="zh-CN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57" name="文本框 13"/>
            <p:cNvSpPr txBox="1"/>
            <p:nvPr/>
          </p:nvSpPr>
          <p:spPr>
            <a:xfrm>
              <a:off x="181997" y="2441527"/>
              <a:ext cx="429563" cy="3462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79" tIns="34289" rIns="68579" bIns="34289" rtlCol="0">
              <a:spAutoFit/>
            </a:bodyPr>
            <a:lstStyle/>
            <a:p>
              <a:pPr defTabSz="514337"/>
              <a:r>
                <a:rPr lang="en-US" altLang="zh-CN" smtClean="0">
                  <a:solidFill>
                    <a:prstClr val="white"/>
                  </a:solidFill>
                </a:rPr>
                <a:t>02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81997" y="3632820"/>
            <a:ext cx="429563" cy="349817"/>
            <a:chOff x="181997" y="3651870"/>
            <a:chExt cx="429563" cy="349817"/>
          </a:xfrm>
        </p:grpSpPr>
        <p:sp>
          <p:nvSpPr>
            <p:cNvPr id="58" name="矩形 57"/>
            <p:cNvSpPr/>
            <p:nvPr/>
          </p:nvSpPr>
          <p:spPr>
            <a:xfrm>
              <a:off x="188124" y="3651870"/>
              <a:ext cx="423436" cy="3479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9" tIns="34289" rIns="68579" bIns="34289" rtlCol="0" anchor="ctr"/>
            <a:lstStyle/>
            <a:p>
              <a:pPr algn="ctr" defTabSz="514337"/>
              <a:endParaRPr lang="zh-CN" altLang="en-US" sz="1000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59" name="文本框 13"/>
            <p:cNvSpPr txBox="1"/>
            <p:nvPr/>
          </p:nvSpPr>
          <p:spPr>
            <a:xfrm>
              <a:off x="181997" y="3655440"/>
              <a:ext cx="429563" cy="3462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79" tIns="34289" rIns="68579" bIns="34289" rtlCol="0">
              <a:spAutoFit/>
            </a:bodyPr>
            <a:lstStyle/>
            <a:p>
              <a:pPr defTabSz="514337"/>
              <a:r>
                <a:rPr lang="en-US" altLang="zh-CN" smtClean="0">
                  <a:solidFill>
                    <a:prstClr val="white"/>
                  </a:solidFill>
                </a:rPr>
                <a:t>03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656684" y="843558"/>
            <a:ext cx="4167852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/>
              <a:t>原因</a:t>
            </a:r>
            <a:r>
              <a:rPr lang="zh-CN" altLang="en-US" sz="1600" smtClean="0"/>
              <a:t>分析</a:t>
            </a:r>
            <a:endParaRPr lang="zh-CN" altLang="zh-CN" sz="1600"/>
          </a:p>
        </p:txBody>
      </p:sp>
      <p:sp>
        <p:nvSpPr>
          <p:cNvPr id="3" name="矩形 2"/>
          <p:cNvSpPr/>
          <p:nvPr/>
        </p:nvSpPr>
        <p:spPr>
          <a:xfrm>
            <a:off x="593484" y="628195"/>
            <a:ext cx="4626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与燃油芯片的</a:t>
            </a:r>
            <a:r>
              <a:rPr lang="en-US" altLang="zh-CN">
                <a:solidFill>
                  <a:srgbClr val="C00000"/>
                </a:solidFill>
              </a:rPr>
              <a:t>DSPI</a:t>
            </a:r>
            <a:r>
              <a:rPr lang="zh-CN" altLang="en-US">
                <a:solidFill>
                  <a:srgbClr val="C00000"/>
                </a:solidFill>
              </a:rPr>
              <a:t>通信无法收到回复</a:t>
            </a:r>
            <a:r>
              <a:rPr lang="zh-CN" altLang="en-US" smtClean="0">
                <a:solidFill>
                  <a:srgbClr val="C00000"/>
                </a:solidFill>
              </a:rPr>
              <a:t>数据。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20080" y="1150640"/>
            <a:ext cx="7596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smtClean="0"/>
              <a:t>通过使用逻辑分析仪检测总线数据，发现燃油芯片对应</a:t>
            </a:r>
            <a:r>
              <a:rPr lang="en-US" altLang="zh-CN" sz="1200" smtClean="0"/>
              <a:t>DSPI</a:t>
            </a:r>
            <a:r>
              <a:rPr lang="zh-CN" altLang="en-US" sz="1200" smtClean="0"/>
              <a:t>总线上无通信。经排查发现燃油</a:t>
            </a:r>
            <a:r>
              <a:rPr lang="zh-CN" altLang="en-US" sz="1200"/>
              <a:t>芯片的</a:t>
            </a:r>
            <a:r>
              <a:rPr lang="en-US" altLang="zh-CN" sz="1200"/>
              <a:t>DSPI</a:t>
            </a:r>
            <a:r>
              <a:rPr lang="zh-CN" altLang="en-US" sz="1200"/>
              <a:t>总线片选设置与实际硬件电路</a:t>
            </a:r>
            <a:r>
              <a:rPr lang="zh-CN" altLang="en-US" sz="1200" smtClean="0"/>
              <a:t>设计不符。</a:t>
            </a:r>
            <a:endParaRPr lang="zh-CN" altLang="zh-CN" sz="1200"/>
          </a:p>
        </p:txBody>
      </p:sp>
      <p:sp>
        <p:nvSpPr>
          <p:cNvPr id="20" name="矩形 19"/>
          <p:cNvSpPr/>
          <p:nvPr/>
        </p:nvSpPr>
        <p:spPr>
          <a:xfrm>
            <a:off x="720080" y="1751087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smtClean="0"/>
              <a:t>对</a:t>
            </a:r>
            <a:r>
              <a:rPr lang="zh-CN" altLang="en-US" sz="1200"/>
              <a:t>代码进行</a:t>
            </a:r>
            <a:r>
              <a:rPr lang="zh-CN" altLang="en-US" sz="1200" smtClean="0"/>
              <a:t>修改，将</a:t>
            </a:r>
            <a:r>
              <a:rPr lang="zh-CN" altLang="en-US" sz="1200"/>
              <a:t>函数</a:t>
            </a:r>
            <a:r>
              <a:rPr lang="en-US" altLang="zh-CN" sz="1200"/>
              <a:t>dspiBInit</a:t>
            </a:r>
            <a:r>
              <a:rPr lang="zh-CN" altLang="en-US" sz="1200"/>
              <a:t>中的 </a:t>
            </a:r>
            <a:r>
              <a:rPr lang="en-US" altLang="zh-CN" sz="1200"/>
              <a:t>DSPI_B.MCR.B.PCSIS0</a:t>
            </a:r>
            <a:r>
              <a:rPr lang="zh-CN" altLang="en-US" sz="1200"/>
              <a:t>的值由</a:t>
            </a:r>
            <a:r>
              <a:rPr lang="en-US" altLang="zh-CN" sz="1200"/>
              <a:t>0</a:t>
            </a:r>
            <a:r>
              <a:rPr lang="zh-CN" altLang="en-US" sz="1200"/>
              <a:t>修改为</a:t>
            </a:r>
            <a:r>
              <a:rPr lang="en-US" altLang="zh-CN" sz="1200"/>
              <a:t>1</a:t>
            </a:r>
            <a:r>
              <a:rPr lang="zh-CN" altLang="en-US" sz="1200" smtClean="0"/>
              <a:t>。</a:t>
            </a:r>
            <a:endParaRPr lang="zh-CN" altLang="zh-CN" sz="1200"/>
          </a:p>
        </p:txBody>
      </p:sp>
      <p:sp>
        <p:nvSpPr>
          <p:cNvPr id="21" name="矩形 20"/>
          <p:cNvSpPr/>
          <p:nvPr/>
        </p:nvSpPr>
        <p:spPr>
          <a:xfrm>
            <a:off x="656684" y="1491630"/>
            <a:ext cx="4167852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/>
              <a:t>解决措施</a:t>
            </a:r>
            <a:endParaRPr lang="zh-CN" altLang="zh-CN" sz="1600"/>
          </a:p>
        </p:txBody>
      </p:sp>
      <p:sp>
        <p:nvSpPr>
          <p:cNvPr id="22" name="矩形 21"/>
          <p:cNvSpPr/>
          <p:nvPr/>
        </p:nvSpPr>
        <p:spPr>
          <a:xfrm>
            <a:off x="656684" y="2355726"/>
            <a:ext cx="4167852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/>
              <a:t>原因</a:t>
            </a:r>
            <a:r>
              <a:rPr lang="zh-CN" altLang="en-US" sz="1600" smtClean="0"/>
              <a:t>分析</a:t>
            </a:r>
            <a:endParaRPr lang="zh-CN" altLang="zh-CN" sz="1600"/>
          </a:p>
        </p:txBody>
      </p:sp>
      <p:sp>
        <p:nvSpPr>
          <p:cNvPr id="23" name="矩形 22"/>
          <p:cNvSpPr/>
          <p:nvPr/>
        </p:nvSpPr>
        <p:spPr>
          <a:xfrm>
            <a:off x="720080" y="2662808"/>
            <a:ext cx="7596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/>
              <a:t>当先设计的实现机制为在定时中断中周期性采集轨压信号，当</a:t>
            </a:r>
            <a:r>
              <a:rPr lang="en-US" altLang="zh-CN" sz="1200"/>
              <a:t>eTPU</a:t>
            </a:r>
            <a:r>
              <a:rPr lang="zh-CN" altLang="en-US" sz="1200"/>
              <a:t>判断到达指定时机后，返回对应周期的采集值，导致数据采集时刻与指定时机存在偏差。</a:t>
            </a:r>
            <a:endParaRPr lang="zh-CN" altLang="zh-CN" sz="1200"/>
          </a:p>
        </p:txBody>
      </p:sp>
      <p:sp>
        <p:nvSpPr>
          <p:cNvPr id="24" name="矩形 23"/>
          <p:cNvSpPr/>
          <p:nvPr/>
        </p:nvSpPr>
        <p:spPr>
          <a:xfrm>
            <a:off x="720080" y="3301355"/>
            <a:ext cx="82089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/>
              <a:t>将</a:t>
            </a:r>
            <a:r>
              <a:rPr lang="zh-CN" altLang="en-US" sz="1200"/>
              <a:t>轨压信号的采集机制修改为当</a:t>
            </a:r>
            <a:r>
              <a:rPr lang="en-US" altLang="zh-CN" sz="1200"/>
              <a:t>eTPU</a:t>
            </a:r>
            <a:r>
              <a:rPr lang="zh-CN" altLang="en-US" sz="1200"/>
              <a:t>判断到达指定时机后触发中断，在中断中采集轨压</a:t>
            </a:r>
            <a:r>
              <a:rPr lang="zh-CN" altLang="en-US" sz="1200" smtClean="0"/>
              <a:t>信号。</a:t>
            </a:r>
            <a:endParaRPr lang="zh-CN" altLang="zh-CN" sz="1200"/>
          </a:p>
        </p:txBody>
      </p:sp>
      <p:sp>
        <p:nvSpPr>
          <p:cNvPr id="25" name="矩形 24"/>
          <p:cNvSpPr/>
          <p:nvPr/>
        </p:nvSpPr>
        <p:spPr>
          <a:xfrm>
            <a:off x="656684" y="2960365"/>
            <a:ext cx="4167852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/>
              <a:t>解决措施</a:t>
            </a:r>
            <a:endParaRPr lang="zh-CN" altLang="zh-CN" sz="1600"/>
          </a:p>
        </p:txBody>
      </p:sp>
      <p:sp>
        <p:nvSpPr>
          <p:cNvPr id="26" name="矩形 25"/>
          <p:cNvSpPr/>
          <p:nvPr/>
        </p:nvSpPr>
        <p:spPr>
          <a:xfrm>
            <a:off x="603131" y="2141952"/>
            <a:ext cx="6417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轨压信号为周期性采集，造成数据更新滞后，影响控制精度。</a:t>
            </a:r>
          </a:p>
        </p:txBody>
      </p:sp>
      <p:sp>
        <p:nvSpPr>
          <p:cNvPr id="31" name="矩形 30"/>
          <p:cNvSpPr/>
          <p:nvPr/>
        </p:nvSpPr>
        <p:spPr>
          <a:xfrm>
            <a:off x="648072" y="3858369"/>
            <a:ext cx="4167852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/>
              <a:t>原因</a:t>
            </a:r>
            <a:r>
              <a:rPr lang="zh-CN" altLang="en-US" sz="1600" smtClean="0"/>
              <a:t>分析</a:t>
            </a:r>
            <a:endParaRPr lang="zh-CN" altLang="zh-CN" sz="1600"/>
          </a:p>
        </p:txBody>
      </p:sp>
      <p:sp>
        <p:nvSpPr>
          <p:cNvPr id="32" name="矩形 31"/>
          <p:cNvSpPr/>
          <p:nvPr/>
        </p:nvSpPr>
        <p:spPr>
          <a:xfrm>
            <a:off x="711468" y="4184501"/>
            <a:ext cx="88924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smtClean="0"/>
              <a:t>软件设计中缺少</a:t>
            </a:r>
            <a:r>
              <a:rPr lang="zh-CN" altLang="en-US" sz="1200"/>
              <a:t>当信号丢失时的转速处理过程。</a:t>
            </a:r>
            <a:endParaRPr lang="zh-CN" altLang="zh-CN" sz="1200"/>
          </a:p>
        </p:txBody>
      </p:sp>
      <p:sp>
        <p:nvSpPr>
          <p:cNvPr id="35" name="矩形 34"/>
          <p:cNvSpPr/>
          <p:nvPr/>
        </p:nvSpPr>
        <p:spPr>
          <a:xfrm>
            <a:off x="720080" y="4616549"/>
            <a:ext cx="88924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/>
              <a:t>添加并实现当</a:t>
            </a:r>
            <a:r>
              <a:rPr lang="zh-CN" altLang="en-US" sz="1200"/>
              <a:t>传感器信号丢失</a:t>
            </a:r>
            <a:r>
              <a:rPr lang="zh-CN" altLang="en-US" sz="1200" smtClean="0"/>
              <a:t>时将</a:t>
            </a:r>
            <a:r>
              <a:rPr lang="zh-CN" altLang="en-US" sz="1200"/>
              <a:t>对应转速置</a:t>
            </a:r>
            <a:r>
              <a:rPr lang="en-US" altLang="zh-CN" sz="1200"/>
              <a:t>0</a:t>
            </a:r>
            <a:r>
              <a:rPr lang="zh-CN" altLang="en-US" sz="1200"/>
              <a:t>的处理</a:t>
            </a:r>
            <a:r>
              <a:rPr lang="zh-CN" altLang="en-US" sz="1200" smtClean="0"/>
              <a:t>策略。</a:t>
            </a:r>
            <a:endParaRPr lang="zh-CN" altLang="zh-CN" sz="1200"/>
          </a:p>
        </p:txBody>
      </p:sp>
      <p:sp>
        <p:nvSpPr>
          <p:cNvPr id="36" name="矩形 35"/>
          <p:cNvSpPr/>
          <p:nvPr/>
        </p:nvSpPr>
        <p:spPr>
          <a:xfrm>
            <a:off x="648072" y="4299942"/>
            <a:ext cx="4167852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/>
              <a:t>解决措施</a:t>
            </a:r>
            <a:endParaRPr lang="zh-CN" altLang="zh-CN" sz="1600"/>
          </a:p>
        </p:txBody>
      </p:sp>
      <p:sp>
        <p:nvSpPr>
          <p:cNvPr id="38" name="矩形 37"/>
          <p:cNvSpPr/>
          <p:nvPr/>
        </p:nvSpPr>
        <p:spPr>
          <a:xfrm>
            <a:off x="623789" y="3632820"/>
            <a:ext cx="7475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当关闭曲轴信号或凸轮轴信号时，对应的曲轴转速或凸轮轴转速不为</a:t>
            </a:r>
            <a:r>
              <a:rPr lang="en-US" altLang="zh-CN">
                <a:solidFill>
                  <a:srgbClr val="C00000"/>
                </a:solidFill>
              </a:rPr>
              <a:t>0</a:t>
            </a:r>
            <a:r>
              <a:rPr lang="zh-CN" altLang="en-US">
                <a:solidFill>
                  <a:srgbClr val="C0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4389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-35652"/>
            <a:ext cx="5940152" cy="59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17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u="sng" smtClean="0">
                <a:solidFill>
                  <a:schemeClr val="tx2"/>
                </a:solidFill>
                <a:latin typeface="+mn-ea"/>
              </a:rPr>
              <a:t>后续计划</a:t>
            </a:r>
            <a:endParaRPr lang="zh-CN" altLang="en-US" sz="2800" b="1" u="sng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676275"/>
            <a:ext cx="814387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6067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1937916"/>
            <a:ext cx="8424935" cy="70788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4000" b="1" smtClean="0">
                <a:ln w="18415" cmpd="sng">
                  <a:solidFill>
                    <a:srgbClr val="0373B1"/>
                  </a:solidFill>
                  <a:prstDash val="solid"/>
                </a:ln>
                <a:solidFill>
                  <a:srgbClr val="0380C5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</a:rPr>
              <a:t>THANKS FOR YOUR ATTENTION</a:t>
            </a:r>
            <a:endParaRPr lang="en-US" altLang="zh-CN" sz="4000" b="1" dirty="0">
              <a:ln w="18415" cmpd="sng">
                <a:solidFill>
                  <a:srgbClr val="0373B1"/>
                </a:solidFill>
                <a:prstDash val="solid"/>
              </a:ln>
              <a:solidFill>
                <a:srgbClr val="0380C5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1876361"/>
            <a:ext cx="5782348" cy="83099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4800" b="1" spc="5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ea"/>
                <a:cs typeface="+mj-cs"/>
              </a:rPr>
              <a:t>感谢您的帮助与支持</a:t>
            </a:r>
            <a:endParaRPr lang="zh-CN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ea"/>
              <a:cs typeface="+mj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rot="5400000">
            <a:off x="772697" y="2574572"/>
            <a:ext cx="3787200" cy="1588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0800000">
            <a:off x="2665503" y="681767"/>
            <a:ext cx="3787200" cy="1588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10800000">
            <a:off x="2665503" y="4467981"/>
            <a:ext cx="3787200" cy="1588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5400000">
            <a:off x="4558308" y="2575176"/>
            <a:ext cx="3787200" cy="1588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2631087" y="4433547"/>
            <a:ext cx="72000" cy="72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415118" y="4433547"/>
            <a:ext cx="72000" cy="72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415118" y="646068"/>
            <a:ext cx="72000" cy="72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631087" y="650833"/>
            <a:ext cx="72000" cy="72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303391" y="1708221"/>
            <a:ext cx="2702942" cy="1460799"/>
            <a:chOff x="3303391" y="1708221"/>
            <a:chExt cx="2702942" cy="1460799"/>
          </a:xfrm>
        </p:grpSpPr>
        <p:sp>
          <p:nvSpPr>
            <p:cNvPr id="35" name="TextBox 34"/>
            <p:cNvSpPr txBox="1"/>
            <p:nvPr/>
          </p:nvSpPr>
          <p:spPr>
            <a:xfrm>
              <a:off x="3303391" y="2645800"/>
              <a:ext cx="27029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solidFill>
                    <a:srgbClr val="0373B1"/>
                  </a:solidFill>
                </a:rPr>
                <a:t>航空</a:t>
              </a:r>
              <a:r>
                <a:rPr lang="zh-CN" altLang="en-US" sz="2800" b="1" smtClean="0">
                  <a:solidFill>
                    <a:srgbClr val="0373B1"/>
                  </a:solidFill>
                </a:rPr>
                <a:t>工业计算所</a:t>
              </a:r>
              <a:endParaRPr lang="zh-CN" altLang="en-US" sz="2800" b="1">
                <a:solidFill>
                  <a:srgbClr val="0373B1"/>
                </a:solidFill>
              </a:endParaRPr>
            </a:p>
          </p:txBody>
        </p: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2784" y="1708221"/>
              <a:ext cx="870437" cy="921640"/>
            </a:xfrm>
            <a:prstGeom prst="rect">
              <a:avLst/>
            </a:prstGeom>
          </p:spPr>
        </p:pic>
      </p:grpSp>
      <p:sp>
        <p:nvSpPr>
          <p:cNvPr id="38" name="矩形 37"/>
          <p:cNvSpPr>
            <a:spLocks noChangeAspect="1"/>
          </p:cNvSpPr>
          <p:nvPr/>
        </p:nvSpPr>
        <p:spPr>
          <a:xfrm>
            <a:off x="2667092" y="686833"/>
            <a:ext cx="3784022" cy="3781148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39" name="直接连接符 38"/>
          <p:cNvCxnSpPr>
            <a:cxnSpLocks noChangeAspect="1"/>
          </p:cNvCxnSpPr>
          <p:nvPr/>
        </p:nvCxnSpPr>
        <p:spPr>
          <a:xfrm>
            <a:off x="2205975" y="1534388"/>
            <a:ext cx="0" cy="1962912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40" name="直接连接符 39"/>
          <p:cNvCxnSpPr>
            <a:cxnSpLocks noChangeAspect="1"/>
          </p:cNvCxnSpPr>
          <p:nvPr/>
        </p:nvCxnSpPr>
        <p:spPr>
          <a:xfrm rot="2700000">
            <a:off x="2899970" y="-141063"/>
            <a:ext cx="0" cy="1962912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41" name="直接连接符 40"/>
          <p:cNvCxnSpPr>
            <a:cxnSpLocks noChangeAspect="1"/>
          </p:cNvCxnSpPr>
          <p:nvPr/>
        </p:nvCxnSpPr>
        <p:spPr>
          <a:xfrm rot="5400000">
            <a:off x="4578817" y="-825533"/>
            <a:ext cx="0" cy="1962912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42" name="直接连接符 41"/>
          <p:cNvCxnSpPr>
            <a:cxnSpLocks noChangeAspect="1"/>
          </p:cNvCxnSpPr>
          <p:nvPr/>
        </p:nvCxnSpPr>
        <p:spPr>
          <a:xfrm rot="18900000" flipV="1">
            <a:off x="2909495" y="3229207"/>
            <a:ext cx="0" cy="1962912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43" name="直接连接符 42"/>
          <p:cNvCxnSpPr>
            <a:cxnSpLocks noChangeAspect="1"/>
          </p:cNvCxnSpPr>
          <p:nvPr/>
        </p:nvCxnSpPr>
        <p:spPr>
          <a:xfrm rot="5400000">
            <a:off x="4573933" y="3923200"/>
            <a:ext cx="0" cy="1962912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44" name="直接连接符 43"/>
          <p:cNvCxnSpPr>
            <a:cxnSpLocks noChangeAspect="1"/>
          </p:cNvCxnSpPr>
          <p:nvPr/>
        </p:nvCxnSpPr>
        <p:spPr>
          <a:xfrm rot="2700000">
            <a:off x="6254266" y="3229206"/>
            <a:ext cx="0" cy="1962912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45" name="直接连接符 44"/>
          <p:cNvCxnSpPr>
            <a:cxnSpLocks noChangeAspect="1"/>
          </p:cNvCxnSpPr>
          <p:nvPr/>
        </p:nvCxnSpPr>
        <p:spPr>
          <a:xfrm>
            <a:off x="6948263" y="1553755"/>
            <a:ext cx="0" cy="1962912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46" name="直接连接符 45"/>
          <p:cNvCxnSpPr>
            <a:cxnSpLocks noChangeAspect="1"/>
          </p:cNvCxnSpPr>
          <p:nvPr/>
        </p:nvCxnSpPr>
        <p:spPr>
          <a:xfrm rot="18900000" flipV="1">
            <a:off x="6254269" y="-129646"/>
            <a:ext cx="0" cy="1962912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566818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965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68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84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24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84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28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84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36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84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fill="hold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1.66667E-6 2.59259E-6 L -1.66667E-6 -0.55185 " pathEditMode="relative" rAng="0" ptsTypes="AA">
                                      <p:cBhvr>
                                        <p:cTn id="28" dur="12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59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7" presetClass="entr" presetSubtype="4" fill="hold" nodeType="withEffect">
                                  <p:stCondLst>
                                    <p:cond delay="192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28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8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8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8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23" presetClass="exit" presetSubtype="32" fill="hold" nodeType="withEffect">
                                  <p:stCondLst>
                                    <p:cond delay="256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64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4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63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5" presetClass="path" presetSubtype="0" fill="hold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1.875E-6 2.59259E-6 L -0.31029 2.59259E-6 " pathEditMode="relative" rAng="0" ptsTypes="AA">
                                      <p:cBhvr>
                                        <p:cTn id="40" dur="12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21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7" presetClass="entr" presetSubtype="2" fill="hold" nodeType="withEffect">
                                  <p:stCondLst>
                                    <p:cond delay="192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28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28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28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28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23" presetClass="exit" presetSubtype="32" fill="hold" nodeType="withEffect">
                                  <p:stCondLst>
                                    <p:cond delay="256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64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4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63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fill="hold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1.875E-6 -2.59259E-6 L 1.875E-6 0.55232 " pathEditMode="relative" rAng="0" ptsTypes="AA">
                                      <p:cBhvr>
                                        <p:cTn id="52" dur="128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59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7" presetClass="entr" presetSubtype="1" fill="hold" nodeType="withEffect">
                                  <p:stCondLst>
                                    <p:cond delay="192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28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28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28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28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23" presetClass="exit" presetSubtype="32" fill="hold" nodeType="withEffect">
                                  <p:stCondLst>
                                    <p:cond delay="256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64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4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63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63" presetClass="path" presetSubtype="0" fill="hold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1.66667E-6 -0.00023 L 0.31029 -0.00093 " pathEditMode="relative" rAng="0" ptsTypes="AA">
                                      <p:cBhvr>
                                        <p:cTn id="64" dur="128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7" presetClass="entr" presetSubtype="8" fill="hold" nodeType="withEffect">
                                  <p:stCondLst>
                                    <p:cond delay="192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28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28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28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28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1" presetID="23" presetClass="exit" presetSubtype="32" fill="hold" nodeType="withEffect">
                                  <p:stCondLst>
                                    <p:cond delay="256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64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4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63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316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6" dur="244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43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3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" presetClass="emph" presetSubtype="0" accel="5000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Scale>
                                      <p:cBhvr>
                                        <p:cTn id="84" dur="3840" fill="hold"/>
                                        <p:tgtEl>
                                          <p:spTgt spid="38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384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83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128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64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384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64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12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3712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384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4096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32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64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384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64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nodeType="withEffect">
                                  <p:stCondLst>
                                    <p:cond delay="4864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xit" presetSubtype="0" fill="hold" nodeType="withEffect">
                                  <p:stCondLst>
                                    <p:cond delay="4864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xit" presetSubtype="0" fill="hold" nodeType="withEffect">
                                  <p:stCondLst>
                                    <p:cond delay="4864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9" presetClass="exit" presetSubtype="0" fill="hold" nodeType="withEffect">
                                  <p:stCondLst>
                                    <p:cond delay="4864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9" presetClass="exit" presetSubtype="0" fill="hold" nodeType="withEffect">
                                  <p:stCondLst>
                                    <p:cond delay="4864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9" presetClass="exit" presetSubtype="0" fill="hold" nodeType="withEffect">
                                  <p:stCondLst>
                                    <p:cond delay="4864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nodeType="withEffect">
                                  <p:stCondLst>
                                    <p:cond delay="4864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9" presetClass="exit" presetSubtype="0" fill="hold" nodeType="withEffect">
                                  <p:stCondLst>
                                    <p:cond delay="4864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22" grpId="0" animBg="1"/>
      <p:bldP spid="23" grpId="0" animBg="1"/>
      <p:bldP spid="24" grpId="0" animBg="1"/>
      <p:bldP spid="2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3192</TotalTime>
  <Words>493</Words>
  <Application>Microsoft Office PowerPoint</Application>
  <PresentationFormat>全屏显示(16:9)</PresentationFormat>
  <Paragraphs>90</Paragraphs>
  <Slides>8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631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邓广宗</dc:creator>
  <cp:lastModifiedBy>邓广宗</cp:lastModifiedBy>
  <cp:revision>225</cp:revision>
  <dcterms:created xsi:type="dcterms:W3CDTF">2017-12-13T00:30:05Z</dcterms:created>
  <dcterms:modified xsi:type="dcterms:W3CDTF">2018-04-04T08:16:12Z</dcterms:modified>
</cp:coreProperties>
</file>