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</p:sldMasterIdLst>
  <p:notesMasterIdLst>
    <p:notesMasterId r:id="rId7"/>
  </p:notesMasterIdLst>
  <p:handoutMasterIdLst>
    <p:handoutMasterId r:id="rId26"/>
  </p:handoutMasterIdLst>
  <p:sldIdLst>
    <p:sldId id="284" r:id="rId6"/>
    <p:sldId id="288" r:id="rId8"/>
    <p:sldId id="1052" r:id="rId9"/>
    <p:sldId id="871" r:id="rId10"/>
    <p:sldId id="914" r:id="rId11"/>
    <p:sldId id="1063" r:id="rId12"/>
    <p:sldId id="916" r:id="rId13"/>
    <p:sldId id="1053" r:id="rId14"/>
    <p:sldId id="915" r:id="rId15"/>
    <p:sldId id="969" r:id="rId16"/>
    <p:sldId id="941" r:id="rId17"/>
    <p:sldId id="942" r:id="rId18"/>
    <p:sldId id="1076" r:id="rId19"/>
    <p:sldId id="1072" r:id="rId20"/>
    <p:sldId id="1081" r:id="rId21"/>
    <p:sldId id="1082" r:id="rId22"/>
    <p:sldId id="965" r:id="rId23"/>
    <p:sldId id="1073" r:id="rId24"/>
    <p:sldId id="862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E8"/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str = "hello";</a:t>
            </a:r>
            <a:endParaRPr lang="zh-CN" altLang="en-US"/>
          </a:p>
          <a:p>
            <a:r>
              <a:rPr lang="zh-CN" altLang="en-US"/>
              <a:t>        var stt = str.toUpperCase();</a:t>
            </a:r>
            <a:endParaRPr lang="zh-CN" altLang="en-US"/>
          </a:p>
          <a:p>
            <a:r>
              <a:rPr lang="zh-CN" altLang="en-US"/>
              <a:t>        console.log(stt); //"HELLO"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num1 = 123.45678;</a:t>
            </a:r>
            <a:endParaRPr lang="zh-CN" altLang="en-US"/>
          </a:p>
          <a:p>
            <a:r>
              <a:rPr lang="zh-CN" altLang="en-US"/>
              <a:t>        var num2 = num1.toFixed(2);</a:t>
            </a:r>
            <a:endParaRPr lang="zh-CN" altLang="en-US"/>
          </a:p>
          <a:p>
            <a:r>
              <a:rPr lang="zh-CN" altLang="en-US"/>
              <a:t>        console.log(num2); //123.45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var flag = true;</a:t>
            </a:r>
            <a:endParaRPr lang="zh-CN" altLang="en-US"/>
          </a:p>
          <a:p>
            <a:r>
              <a:rPr lang="zh-CN" altLang="en-US"/>
              <a:t>        var sign = flag.toString();</a:t>
            </a:r>
            <a:endParaRPr lang="zh-CN" altLang="en-US"/>
          </a:p>
          <a:p>
            <a:r>
              <a:rPr lang="zh-CN" altLang="en-US"/>
              <a:t>        console.log(sign, typeof sign); //true,string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可以这样理解：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引用</a:t>
            </a:r>
            <a:r>
              <a:rPr lang="en-US" altLang="zh-CN"/>
              <a:t>str</a:t>
            </a:r>
            <a:r>
              <a:rPr lang="zh-CN" altLang="en-US"/>
              <a:t>字符串的属性和方法，</a:t>
            </a:r>
            <a:r>
              <a:rPr lang="en-US" altLang="zh-CN"/>
              <a:t>JavaScript</a:t>
            </a:r>
            <a:r>
              <a:rPr lang="zh-CN" altLang="en-US"/>
              <a:t>就会将字符串值通过调用 </a:t>
            </a:r>
            <a:r>
              <a:rPr lang="en-US" altLang="zh-CN"/>
              <a:t>new String(str)</a:t>
            </a:r>
            <a:r>
              <a:rPr lang="zh-CN" altLang="en-US"/>
              <a:t>的方式转换为对象，这个对象继承了字符串的方法，并被用来处理属性的引用。一旦属性引用结束，这个创建的对象就会销毁。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null undefined</a:t>
            </a:r>
            <a:r>
              <a:rPr lang="zh-CN" altLang="en-US"/>
              <a:t>没有包装对象，访问它们的属性会造成一个类型错误。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1+[]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developer.mozilla.org/zh-CN/docs/Glossary/Falsy" TargetMode="External"/><Relationship Id="rId1" Type="http://schemas.openxmlformats.org/officeDocument/2006/relationships/hyperlink" Target="https://developer.mozilla.org/zh-CN/docs/Glossary/Truthy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zhuanlan.zhihu.com/p/21650547" TargetMode="Externa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90423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包装对象和数据类型转换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类型转换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625" y="1711325"/>
            <a:ext cx="9584055" cy="32772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Number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先调用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toString()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Number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3433445"/>
            <a:ext cx="3429000" cy="26454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670" y="3433445"/>
            <a:ext cx="3402965" cy="26295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60" y="3433445"/>
            <a:ext cx="3453765" cy="26301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String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先调用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toString</a:t>
            </a:r>
            <a:r>
              <a:rPr lang="en-US" altLang="zh-CN">
                <a:solidFill>
                  <a:schemeClr val="tx1"/>
                </a:solidFill>
              </a:rPr>
              <a:t>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再调用 </a:t>
            </a:r>
            <a:r>
              <a:rPr lang="en-US" altLang="zh-CN">
                <a:solidFill>
                  <a:schemeClr val="tx1"/>
                </a:solidFill>
              </a:rPr>
              <a:t>valueOf() </a:t>
            </a:r>
            <a:r>
              <a:rPr lang="zh-CN" altLang="en-US">
                <a:solidFill>
                  <a:schemeClr val="tx1"/>
                </a:solidFill>
              </a:rPr>
              <a:t>方法，结果为原始值，返回；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原始值转换为 </a:t>
            </a:r>
            <a:r>
              <a:rPr lang="en-US" altLang="zh-CN">
                <a:solidFill>
                  <a:schemeClr val="tx1"/>
                </a:solidFill>
              </a:rPr>
              <a:t>String 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3488690"/>
            <a:ext cx="3238500" cy="2194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060" y="3488690"/>
            <a:ext cx="2995930" cy="21939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3511550"/>
            <a:ext cx="3846830" cy="2171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Object </a:t>
            </a:r>
            <a:r>
              <a:rPr lang="zh-CN" altLang="en-US"/>
              <a:t>转换为 </a:t>
            </a:r>
            <a:r>
              <a:rPr lang="en-US" altLang="zh-CN"/>
              <a:t>Boolean</a:t>
            </a:r>
            <a:endParaRPr lang="zh-CN" alt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任意对象转换为布尔值为 true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包括空对象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 algn="l">
              <a:buSzTx/>
            </a:pPr>
            <a:r>
              <a:rPr lang="zh-CN" altLang="en-US" sz="2800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 sz="2800"/>
              <a:t>真值（truthy）与假值（falsy）</a:t>
            </a:r>
            <a:endParaRPr lang="zh-CN" altLang="en-US" sz="2800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在 JavaScript 中，truthy（真值）指的是在布尔值上下文中，转换后的值为真的值。所有值都是真值，除非它们被定义为假值（即除 false、0、""、null、undefined 和 NaN 以外皆为真值）。</a:t>
            </a: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67180" y="4573905"/>
            <a:ext cx="7407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l">
              <a:buSzTx/>
            </a:pPr>
            <a:r>
              <a:rPr lang="zh-CN" altLang="en-US" sz="2400">
                <a:latin typeface="Calibri" panose="020F0502020204030204" charset="0"/>
                <a:cs typeface="Calibri" panose="020F0502020204030204" charset="0"/>
                <a:sym typeface="+mn-ea"/>
                <a:hlinkClick r:id="rId1" action="ppaction://hlinkfile"/>
              </a:rPr>
              <a:t>https://developer.mozilla.org/zh-CN/docs/Glossary/Truthy</a:t>
            </a:r>
            <a:endParaRPr lang="zh-CN" altLang="en-US" sz="2400">
              <a:latin typeface="Calibri" panose="020F0502020204030204" charset="0"/>
              <a:cs typeface="Calibri" panose="020F0502020204030204" charset="0"/>
              <a:sym typeface="+mn-ea"/>
              <a:hlinkClick r:id="rId1" action="ppaction://hlinkfil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7180" y="5112385"/>
            <a:ext cx="7407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cs typeface="Calibri" panose="020F0502020204030204" charset="0"/>
                <a:hlinkClick r:id="rId2" action="ppaction://hlinkfile"/>
              </a:rPr>
              <a:t>https://developer.mozilla.org/zh-CN/docs/Glossary/Falsy</a:t>
            </a:r>
            <a:endParaRPr lang="zh-CN" altLang="en-US" sz="2400">
              <a:latin typeface="Calibri" panose="020F0502020204030204" charset="0"/>
              <a:cs typeface="Calibri" panose="020F0502020204030204" charset="0"/>
              <a:hlinkClick r:id="rId2" action="ppaction://hlinkfile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2569210"/>
            <a:ext cx="6407785" cy="3586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5790" y="1086485"/>
            <a:ext cx="4670425" cy="48926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undefined == null，结果是true。且它俩与所有其他值比较的结果都是false。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== Boolean，需要两个操作数同时转为Number。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String/Boolean == Number，需要String/Boolean转为Number。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 == Primitive，需要Object转为Primitive。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8365" y="335915"/>
            <a:ext cx="6139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hlinkClick r:id="rId3" action="ppaction://hlinkfile"/>
              </a:rPr>
              <a:t>https://zhuanlan.zhihu.com/p/21650547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552450" y="944880"/>
            <a:ext cx="58705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N表示ToNumber操作，即将操作数转为数字。可以用JS中的Number()函数来等价替代。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P表示ToPrimitive操作，即将操作数转为原始类型的值。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具体通过valueOf和toString方法。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1870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分析 </a:t>
            </a:r>
            <a:r>
              <a:rPr lang="en-US"/>
              <a:t>console.log([] == []) </a:t>
            </a:r>
            <a:r>
              <a:rPr lang="zh-CN" altLang="en-US"/>
              <a:t>输出</a:t>
            </a:r>
            <a:r>
              <a:rPr lang="en-US"/>
              <a:t>的值</a:t>
            </a:r>
            <a:endParaRPr 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两个值都是对象 (引用值) 时，比较的是两个引用值在内存中是否是同一个对象。 虽然左操作数和右操作数同为空数组， 但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此 [] 非彼 []，在内存中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是两个互不相关的空数组， 所以结果为 false。</a:t>
            </a: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5024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分析 </a:t>
            </a:r>
            <a:r>
              <a:rPr lang="en-US"/>
              <a:t>console.log([] == ![]) </a:t>
            </a:r>
            <a:r>
              <a:rPr lang="zh-CN" altLang="en-US"/>
              <a:t>输出</a:t>
            </a:r>
            <a:r>
              <a:rPr lang="en-US"/>
              <a:t>的值</a:t>
            </a:r>
            <a:endParaRPr lang="en-US"/>
          </a:p>
          <a:p>
            <a:pPr lvl="1" algn="l">
              <a:buSzTx/>
            </a:pP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涉及到了 JavaScript 的运算符优先级 、宽松相等（即 ==）的判断过程以及类型转换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1. 等号右边有 ! ，优先级比 == 更高，优先计算右边的结果。 [] 为非假值，  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      所以右边的运算结果为 false，即：![] ==&gt; false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1" algn="l">
              <a:buSzTx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2.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 == 的两边分别是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object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和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boolean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类型的值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</a:rPr>
              <a:t>        把 object 转换成 number 类型，需要对 object 进行 ToNumber 操作，即  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		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spcAft>
                <a:spcPts val="0"/>
              </a:spcAft>
              <a:buSzTx/>
              <a:buNone/>
            </a:pPr>
            <a:r>
              <a:rPr lang="en-US" altLang="zh-CN">
                <a:solidFill>
                  <a:schemeClr val="tx1"/>
                </a:solidFill>
                <a:cs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Number([].valueOf()) ==&gt; 0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0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         boolean 类型的值时先把这个值转换成 number 类型，右边转换成了 0，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marL="0" lvl="1" indent="0" algn="l">
              <a:spcAft>
                <a:spcPts val="0"/>
              </a:spcAft>
              <a:buSzTx/>
              <a:buNone/>
            </a:pP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         即Number(false) ==&gt; 0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marL="168275" lvl="1" indent="0" algn="l">
              <a:buSzTx/>
              <a:buNone/>
            </a:pPr>
            <a:endParaRPr lang="zh-CN" altLang="en-US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练习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数据类型转换</a:t>
            </a:r>
            <a:endParaRPr lang="zh-CN" altLang="en-US"/>
          </a:p>
          <a:p>
            <a:pPr lvl="1"/>
            <a:r>
              <a:rPr lang="zh-CN" altLang="en-US"/>
              <a:t> 基本数据类型转换规则</a:t>
            </a:r>
            <a:endParaRPr lang="zh-CN" altLang="en-US"/>
          </a:p>
          <a:p>
            <a:pPr lvl="1"/>
            <a:r>
              <a:rPr lang="zh-CN" altLang="en-US"/>
              <a:t> 引用数据类型转换规则</a:t>
            </a:r>
            <a:endParaRPr lang="zh-CN" altLang="en-US"/>
          </a:p>
          <a:p>
            <a:pPr lvl="0"/>
            <a:r>
              <a:rPr lang="zh-CN" altLang="en-US" sz="2800"/>
              <a:t> 包装对象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任务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阅读书籍</a:t>
            </a:r>
            <a:endParaRPr lang="zh-CN" altLang="en-US"/>
          </a:p>
          <a:p>
            <a:pPr lvl="1"/>
            <a:r>
              <a:rPr lang="zh-CN" altLang="en-US"/>
              <a:t> 《</a:t>
            </a:r>
            <a:r>
              <a:rPr lang="en-US" altLang="zh-CN"/>
              <a:t>javascript</a:t>
            </a:r>
            <a:r>
              <a:rPr lang="zh-CN" altLang="en-US"/>
              <a:t>权威指南》第三章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》第八章</a:t>
            </a:r>
            <a:endParaRPr lang="zh-CN" altLang="en-US"/>
          </a:p>
          <a:p>
            <a:pPr lvl="0"/>
            <a:r>
              <a:rPr lang="zh-CN" altLang="en-US" sz="2800"/>
              <a:t> 总结相关知识点</a:t>
            </a:r>
            <a:endParaRPr lang="zh-CN" altLang="en-US" sz="2800"/>
          </a:p>
          <a:p>
            <a:pPr lvl="0"/>
            <a:r>
              <a:rPr lang="zh-CN" altLang="en-US" sz="2800"/>
              <a:t> 上传总结到 </a:t>
            </a:r>
            <a:r>
              <a:rPr lang="en-US" altLang="zh-CN">
                <a:sym typeface="+mn-ea"/>
              </a:rPr>
              <a:t>javascript-advanced-summary </a:t>
            </a:r>
            <a:r>
              <a:rPr lang="zh-CN" altLang="en-US">
                <a:sym typeface="+mn-ea"/>
              </a:rPr>
              <a:t>仓库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>
                <a:solidFill>
                  <a:schemeClr val="tx1"/>
                </a:solidFill>
              </a:rPr>
              <a:t>Thank</a:t>
            </a:r>
            <a:r>
              <a:rPr lang="en-US" altLang="zh-CN" sz="5400" dirty="0"/>
              <a:t>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93013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ES5 数据类型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Number、String、Boolean、Null、Undefined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引用（对象）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类型（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Object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对象 </a:t>
            </a:r>
            <a:r>
              <a:rPr lang="en-US" altLang="zh-CN">
                <a:sym typeface="+mn-ea"/>
              </a:rPr>
              <a:t>—— 一个单独拥有属性和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的实体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属性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方法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</a:t>
            </a:r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164590"/>
            <a:ext cx="4876800" cy="11887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" y="2606040"/>
            <a:ext cx="4716780" cy="11734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4032250"/>
            <a:ext cx="8016240" cy="12877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6339840" y="1944370"/>
            <a:ext cx="451993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num1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flag </a:t>
            </a:r>
            <a:r>
              <a:rPr lang="zh-CN" altLang="en-US" sz="2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是基本数据类型？是引用数据类型？</a:t>
            </a: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buNone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包装对象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存取字符串、数字或布尔值的属性时创建的</a:t>
            </a:r>
            <a:r>
              <a:rPr lang="zh-CN" altLang="en-US"/>
              <a:t>临时对象</a:t>
            </a:r>
            <a:r>
              <a:rPr lang="zh-CN" altLang="en-US">
                <a:solidFill>
                  <a:schemeClr val="tx1"/>
                </a:solidFill>
              </a:rPr>
              <a:t>称为包装对象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cs typeface="+mn-ea"/>
              </a:rPr>
              <a:t>用来处理属性的引用，一旦属性引用结束，包装对象就会销毁</a:t>
            </a:r>
            <a:endParaRPr lang="zh-CN" altLang="en-US">
              <a:solidFill>
                <a:schemeClr val="tx1"/>
              </a:solidFill>
              <a:cs typeface="+mn-ea"/>
            </a:endParaRPr>
          </a:p>
          <a:p>
            <a:pPr lvl="0">
              <a:spcBef>
                <a:spcPts val="1200"/>
              </a:spcBef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3121660"/>
            <a:ext cx="5625465" cy="25927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7061200" y="4363720"/>
            <a:ext cx="4481195" cy="782320"/>
            <a:chOff x="11120" y="6872"/>
            <a:chExt cx="7057" cy="1232"/>
          </a:xfrm>
        </p:grpSpPr>
        <p:sp>
          <p:nvSpPr>
            <p:cNvPr id="6" name="右大括号 5"/>
            <p:cNvSpPr/>
            <p:nvPr/>
          </p:nvSpPr>
          <p:spPr>
            <a:xfrm>
              <a:off x="11120" y="6872"/>
              <a:ext cx="608" cy="1233"/>
            </a:xfrm>
            <a:prstGeom prst="rightBrace">
              <a:avLst/>
            </a:prstGeom>
            <a:noFill/>
            <a:ln w="666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095" y="7035"/>
              <a:ext cx="6082" cy="90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3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不是同一个包装对象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771505" y="6172200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包装对象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69276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包装类型和引用类型的区别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/>
              <a:t>主要区别是对象的</a:t>
            </a:r>
            <a:r>
              <a:rPr lang="zh-CN" altLang="en-US" b="1"/>
              <a:t>生存期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字符值和字符串对象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数字值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和数值对象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布尔值和布尔对象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数据类型转换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转换为 </a:t>
            </a:r>
            <a:r>
              <a:rPr lang="en-US" altLang="zh-CN"/>
              <a:t>Object </a:t>
            </a:r>
            <a:r>
              <a:rPr lang="zh-CN" altLang="en-US"/>
              <a:t>类型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>
                <a:solidFill>
                  <a:schemeClr val="tx1"/>
                </a:solidFill>
              </a:rPr>
              <a:t>对象转换为自身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undefined </a:t>
            </a:r>
            <a:r>
              <a:rPr lang="zh-CN" altLang="en-US">
                <a:solidFill>
                  <a:schemeClr val="tx1"/>
                </a:solidFill>
              </a:rPr>
              <a:t>和 </a:t>
            </a:r>
            <a:r>
              <a:rPr lang="en-US" altLang="zh-CN">
                <a:solidFill>
                  <a:schemeClr val="tx1"/>
                </a:solidFill>
              </a:rPr>
              <a:t>null </a:t>
            </a:r>
            <a:r>
              <a:rPr lang="zh-CN" altLang="en-US">
                <a:solidFill>
                  <a:schemeClr val="tx1"/>
                </a:solidFill>
              </a:rPr>
              <a:t>转换为空对象</a:t>
            </a:r>
            <a:r>
              <a:rPr lang="en-US" altLang="zh-CN">
                <a:solidFill>
                  <a:schemeClr val="tx1"/>
                </a:solidFill>
              </a:rPr>
              <a:t>{}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string/number/boolean </a:t>
            </a:r>
            <a:r>
              <a:rPr lang="zh-CN" altLang="en-US">
                <a:solidFill>
                  <a:schemeClr val="tx1"/>
                </a:solidFill>
              </a:rPr>
              <a:t>转换为包装对象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强制转换：</a:t>
            </a:r>
            <a:r>
              <a:rPr lang="en-US" altLang="zh-CN">
                <a:solidFill>
                  <a:schemeClr val="tx1"/>
                </a:solidFill>
              </a:rPr>
              <a:t>Object()</a:t>
            </a:r>
            <a:endParaRPr lang="zh-CN" altLang="en-US">
              <a:solidFill>
                <a:schemeClr val="tx1"/>
              </a:solidFill>
            </a:endParaRPr>
          </a:p>
          <a:p>
            <a:pPr lvl="0">
              <a:buNone/>
            </a:pPr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数据类型转换</a:t>
            </a:r>
            <a:endParaRPr lang="zh-CN" altLang="en-US" dirty="0"/>
          </a:p>
          <a:p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FSHAPE" val="431643116"/>
  <p:tag name="KSO_WM_UNIT_PLACING_PICTURE_USER_VIEWPORT" val="{&quot;height&quot;:7596,&quot;width&quot;:135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宽屏</PresentationFormat>
  <Paragraphs>156</Paragraphs>
  <Slides>19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Franklin Gothic Book</vt:lpstr>
      <vt:lpstr>Office 主题​​</vt:lpstr>
      <vt:lpstr>Office 主题</vt:lpstr>
      <vt:lpstr>1_Office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1178</cp:revision>
  <dcterms:created xsi:type="dcterms:W3CDTF">2013-01-31T00:22:00Z</dcterms:created>
  <dcterms:modified xsi:type="dcterms:W3CDTF">2020-02-21T02:49:52Z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