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</p:sldMasterIdLst>
  <p:notesMasterIdLst>
    <p:notesMasterId r:id="rId8"/>
  </p:notesMasterIdLst>
  <p:handoutMasterIdLst>
    <p:handoutMasterId r:id="rId47"/>
  </p:handoutMasterIdLst>
  <p:sldIdLst>
    <p:sldId id="284" r:id="rId7"/>
    <p:sldId id="288" r:id="rId9"/>
    <p:sldId id="888" r:id="rId10"/>
    <p:sldId id="871" r:id="rId11"/>
    <p:sldId id="872" r:id="rId12"/>
    <p:sldId id="1019" r:id="rId13"/>
    <p:sldId id="873" r:id="rId14"/>
    <p:sldId id="907" r:id="rId15"/>
    <p:sldId id="909" r:id="rId16"/>
    <p:sldId id="1014" r:id="rId17"/>
    <p:sldId id="1015" r:id="rId18"/>
    <p:sldId id="906" r:id="rId19"/>
    <p:sldId id="875" r:id="rId20"/>
    <p:sldId id="1016" r:id="rId21"/>
    <p:sldId id="876" r:id="rId22"/>
    <p:sldId id="877" r:id="rId23"/>
    <p:sldId id="878" r:id="rId24"/>
    <p:sldId id="879" r:id="rId25"/>
    <p:sldId id="880" r:id="rId26"/>
    <p:sldId id="881" r:id="rId27"/>
    <p:sldId id="919" r:id="rId28"/>
    <p:sldId id="1020" r:id="rId29"/>
    <p:sldId id="1021" r:id="rId30"/>
    <p:sldId id="1052" r:id="rId31"/>
    <p:sldId id="882" r:id="rId32"/>
    <p:sldId id="920" r:id="rId33"/>
    <p:sldId id="884" r:id="rId34"/>
    <p:sldId id="885" r:id="rId35"/>
    <p:sldId id="922" r:id="rId36"/>
    <p:sldId id="886" r:id="rId37"/>
    <p:sldId id="925" r:id="rId38"/>
    <p:sldId id="923" r:id="rId39"/>
    <p:sldId id="927" r:id="rId40"/>
    <p:sldId id="1068" r:id="rId41"/>
    <p:sldId id="928" r:id="rId42"/>
    <p:sldId id="912" r:id="rId43"/>
    <p:sldId id="965" r:id="rId44"/>
    <p:sldId id="913" r:id="rId45"/>
    <p:sldId id="862" r:id="rId4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8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parseInt从左到右一个一个转换，碰到非数字的东西就不转了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parseFloat可以转换小数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//隐式转换</a:t>
            </a:r>
            <a:endParaRPr lang="zh-CN" altLang="en-US"/>
          </a:p>
          <a:p>
            <a:r>
              <a:rPr lang="zh-CN" altLang="en-US"/>
              <a:t>        console.log(1 + true); //2</a:t>
            </a:r>
            <a:endParaRPr lang="zh-CN" altLang="en-US"/>
          </a:p>
          <a:p>
            <a:r>
              <a:rPr lang="zh-CN" altLang="en-US"/>
              <a:t>        console.log(1 + undefined); // NaN</a:t>
            </a:r>
            <a:endParaRPr lang="zh-CN" altLang="en-US"/>
          </a:p>
          <a:p>
            <a:r>
              <a:rPr lang="zh-CN" altLang="en-US"/>
              <a:t>        console.log(1 + null); //1</a:t>
            </a:r>
            <a:endParaRPr lang="zh-CN" altLang="en-US"/>
          </a:p>
          <a:p>
            <a:r>
              <a:rPr lang="zh-CN" altLang="en-US"/>
              <a:t>        console.log(1 * "123.4"); //123.4123.4</a:t>
            </a:r>
            <a:endParaRPr lang="zh-CN" altLang="en-US"/>
          </a:p>
          <a:p>
            <a:r>
              <a:rPr lang="zh-CN" altLang="en-US"/>
              <a:t>        console.log(1 * "123.4abc"); //NaN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console.log("2" &gt; 10); //false </a:t>
            </a:r>
            <a:endParaRPr lang="zh-CN" altLang="en-US"/>
          </a:p>
          <a:p>
            <a:r>
              <a:rPr lang="zh-CN" altLang="en-US"/>
              <a:t>        console.log("2" &gt; "10"); //true </a:t>
            </a:r>
            <a:endParaRPr lang="zh-CN" altLang="en-US"/>
          </a:p>
          <a:p>
            <a:r>
              <a:rPr lang="zh-CN" altLang="en-US"/>
              <a:t>        console.log("abc" &gt; "b"); //false</a:t>
            </a:r>
            <a:endParaRPr lang="zh-CN" altLang="en-US"/>
          </a:p>
          <a:p>
            <a:r>
              <a:rPr lang="zh-CN" altLang="en-US"/>
              <a:t>        console.log("abc" &gt; "aad"); //true </a:t>
            </a:r>
            <a:endParaRPr lang="zh-CN" altLang="en-US"/>
          </a:p>
          <a:p>
            <a:r>
              <a:rPr lang="zh-CN" altLang="en-US"/>
              <a:t>        console.log(NaN == NaN); //false</a:t>
            </a:r>
            <a:endParaRPr lang="zh-CN" altLang="en-US"/>
          </a:p>
          <a:p>
            <a:r>
              <a:rPr lang="zh-CN" altLang="en-US"/>
              <a:t>        console.log(undefined == null); //true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//2.1 : 当关系运算符两边有一边是字符串的时候，会将其他数据类型使用Number()转换，然后比较关系</a:t>
            </a:r>
            <a:endParaRPr lang="zh-CN" altLang="en-US"/>
          </a:p>
          <a:p>
            <a:r>
              <a:rPr lang="zh-CN" altLang="en-US"/>
              <a:t> console.log ( "2" &gt; 10 );//false Number('2') &gt; 10 =   2 &gt; 10   =  false</a:t>
            </a:r>
            <a:endParaRPr lang="zh-CN" altLang="en-US"/>
          </a:p>
          <a:p>
            <a:r>
              <a:rPr lang="zh-CN" altLang="en-US"/>
              <a:t> /*2.2： 当关系运算符两边都是字符串的时候，此时同时转成number然后比较关系</a:t>
            </a:r>
            <a:endParaRPr lang="zh-CN" altLang="en-US"/>
          </a:p>
          <a:p>
            <a:r>
              <a:rPr lang="zh-CN" altLang="en-US"/>
              <a:t> 重点：此时并不是按照Number()的形式转成数字，而是按照字符串对应的unicode编码来转成数字</a:t>
            </a:r>
            <a:endParaRPr lang="zh-CN" altLang="en-US"/>
          </a:p>
          <a:p>
            <a:r>
              <a:rPr lang="zh-CN" altLang="en-US"/>
              <a:t> 使用这个方法可以查看字符的unicode编码： 字符串.charCodeAt(字符下标，默认为0)</a:t>
            </a:r>
            <a:endParaRPr lang="zh-CN" altLang="en-US"/>
          </a:p>
          <a:p>
            <a:r>
              <a:rPr lang="zh-CN" altLang="en-US"/>
              <a:t> */</a:t>
            </a:r>
            <a:endParaRPr lang="zh-CN" altLang="en-US"/>
          </a:p>
          <a:p>
            <a:r>
              <a:rPr lang="zh-CN" altLang="en-US"/>
              <a:t> console.log ( "2" &gt; "10" );//true  '2'.charCodeAt() &gt; '10'.charCodeAt() = 50 &gt; 49 = true</a:t>
            </a:r>
            <a:endParaRPr lang="zh-CN" altLang="en-US"/>
          </a:p>
          <a:p>
            <a:r>
              <a:rPr lang="zh-CN" altLang="en-US"/>
              <a:t> console.log ( "2".charCodeAt () );//数字50</a:t>
            </a:r>
            <a:endParaRPr lang="zh-CN" altLang="en-US"/>
          </a:p>
          <a:p>
            <a:r>
              <a:rPr lang="zh-CN" altLang="en-US"/>
              <a:t> console.log ( "10".charCodeAt () );//数字49（默认返回第一个字符的编码，如果想要查询第二个字符可以传参下标）</a:t>
            </a:r>
            <a:endParaRPr lang="zh-CN" altLang="en-US"/>
          </a:p>
          <a:p>
            <a:r>
              <a:rPr lang="zh-CN" altLang="en-US"/>
              <a:t> //多个字符从左往右依次比较</a:t>
            </a:r>
            <a:endParaRPr lang="zh-CN" altLang="en-US"/>
          </a:p>
          <a:p>
            <a:r>
              <a:rPr lang="zh-CN" altLang="en-US"/>
              <a:t> console.log ( "abc" &gt; "b" );//false  先比较'a' 和 'b'， 'a' 与 'b'不等，则直接得出结果</a:t>
            </a:r>
            <a:endParaRPr lang="zh-CN" altLang="en-US"/>
          </a:p>
          <a:p>
            <a:r>
              <a:rPr lang="zh-CN" altLang="en-US"/>
              <a:t> console.log ( "abc" &gt; "aad" );//true  先比较'a'和'a'，两者相等，继续比较第二个字符 'b' 与 'a' ,得出结果</a:t>
            </a:r>
            <a:endParaRPr lang="zh-CN" altLang="en-US"/>
          </a:p>
          <a:p>
            <a:r>
              <a:rPr lang="zh-CN" altLang="en-US"/>
              <a:t> console.log ( "a".charCodeAt () );//数字97</a:t>
            </a:r>
            <a:endParaRPr lang="zh-CN" altLang="en-US"/>
          </a:p>
          <a:p>
            <a:r>
              <a:rPr lang="zh-CN" altLang="en-US"/>
              <a:t> console.log ( "b".charCodeAt () );//数字98</a:t>
            </a:r>
            <a:endParaRPr lang="zh-CN" altLang="en-US"/>
          </a:p>
          <a:p>
            <a:r>
              <a:rPr lang="zh-CN" altLang="en-US"/>
              <a:t> //2.3 特殊情况(无视规则)：如果数据类型是undefined与null，，得出固定的结果</a:t>
            </a:r>
            <a:endParaRPr lang="zh-CN" altLang="en-US"/>
          </a:p>
          <a:p>
            <a:r>
              <a:rPr lang="zh-CN" altLang="en-US"/>
              <a:t> console.log ( undefined == undefined );//true</a:t>
            </a:r>
            <a:endParaRPr lang="zh-CN" altLang="en-US"/>
          </a:p>
          <a:p>
            <a:r>
              <a:rPr lang="zh-CN" altLang="en-US"/>
              <a:t> console.log ( undefined == null );//true</a:t>
            </a:r>
            <a:endParaRPr lang="zh-CN" altLang="en-US"/>
          </a:p>
          <a:p>
            <a:r>
              <a:rPr lang="zh-CN" altLang="en-US"/>
              <a:t> console.log ( null == null );//true</a:t>
            </a:r>
            <a:endParaRPr lang="zh-CN" altLang="en-US"/>
          </a:p>
          <a:p>
            <a:r>
              <a:rPr lang="zh-CN" altLang="en-US"/>
              <a:t> //2.4 特殊情况（无视规则）：NaN与任何数据比较都是NaN</a:t>
            </a:r>
            <a:endParaRPr lang="zh-CN" altLang="en-US"/>
          </a:p>
          <a:p>
            <a:r>
              <a:rPr lang="zh-CN" altLang="en-US"/>
              <a:t> console.log ( NaN == NaN );//false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a;</a:t>
            </a:r>
            <a:endParaRPr lang="zh-CN" altLang="en-US"/>
          </a:p>
          <a:p>
            <a:r>
              <a:rPr lang="zh-CN" altLang="en-US"/>
              <a:t>        if(a == a) {</a:t>
            </a:r>
            <a:endParaRPr lang="zh-CN" altLang="en-US"/>
          </a:p>
          <a:p>
            <a:r>
              <a:rPr lang="zh-CN" altLang="en-US"/>
              <a:t>            console.log(a * 1);</a:t>
            </a:r>
            <a:endParaRPr lang="zh-CN" altLang="en-US"/>
          </a:p>
          <a:p>
            <a:r>
              <a:rPr lang="zh-CN" altLang="en-US"/>
              <a:t>        } else {</a:t>
            </a:r>
            <a:endParaRPr lang="zh-CN" altLang="en-US"/>
          </a:p>
          <a:p>
            <a:r>
              <a:rPr lang="zh-CN" altLang="en-US"/>
              <a:t>            console.log(a + 1);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fontAlgn="auto">
              <a:lnSpc>
                <a:spcPct val="120000"/>
              </a:lnSpc>
            </a:pP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    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&lt;img src="images/1.png" alt=""&gt;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&lt;script&gt;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var img = document.getElementsByTagName('img')[0];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var index = 1;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setInterval(function () {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index++;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index %= 5;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img.src = "images/" + index + ".png ";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}, 1500);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&lt;/script&gt;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var a;</a:t>
            </a:r>
            <a:endParaRPr lang="zh-CN" altLang="en-US"/>
          </a:p>
          <a:p>
            <a:r>
              <a:rPr lang="zh-CN" altLang="en-US">
                <a:sym typeface="+mn-ea"/>
              </a:rPr>
              <a:t>var b = a * 0;</a:t>
            </a:r>
            <a:endParaRPr lang="zh-CN" altLang="en-US"/>
          </a:p>
          <a:p>
            <a:r>
              <a:rPr lang="zh-CN" altLang="en-US">
                <a:sym typeface="+mn-ea"/>
              </a:rPr>
              <a:t>if (b == b) {</a:t>
            </a:r>
            <a:endParaRPr lang="zh-CN" altLang="en-US"/>
          </a:p>
          <a:p>
            <a:r>
              <a:rPr lang="zh-CN" altLang="en-US">
                <a:sym typeface="+mn-ea"/>
              </a:rPr>
              <a:t>    console.log(b * 2 + "2" - 0 + 4);</a:t>
            </a:r>
            <a:endParaRPr lang="zh-CN" altLang="en-US"/>
          </a:p>
          <a:p>
            <a:r>
              <a:rPr lang="zh-CN" altLang="en-US">
                <a:sym typeface="+mn-ea"/>
              </a:rPr>
              <a:t>} else {</a:t>
            </a:r>
            <a:endParaRPr lang="zh-CN" altLang="en-US"/>
          </a:p>
          <a:p>
            <a:r>
              <a:rPr lang="zh-CN" altLang="en-US">
                <a:sym typeface="+mn-ea"/>
              </a:rPr>
              <a:t>     console.log(!b * 2 + "2" - 0 + 4);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https://www.cnblogs.com/dreamingbaobei/p/9815962.html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变量名是给编译器看的，编译器根据变量是局部还是全局分配内存地址或栈空间，所谓的变量名在内存中不存在，操作时转换成地址数存放在寄存器中了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在 javascript 中是不允许直接访问保存在堆内存中的对象的，也就是说不能直接操作对象的内存空间。所以在访问一个对象时，首先得到的是这个对象在堆内存中的地址，然后再按照这个地址去获得这个对象中的值，这就是传说中的按引用访问。而原始类型的值则是可以直接访问到的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function foo(num, obj) {</a:t>
            </a:r>
            <a:endParaRPr lang="zh-CN" altLang="en-US"/>
          </a:p>
          <a:p>
            <a:r>
              <a:rPr lang="zh-CN" altLang="en-US"/>
              <a:t>            num = 20;</a:t>
            </a:r>
            <a:endParaRPr lang="zh-CN" altLang="en-US"/>
          </a:p>
          <a:p>
            <a:r>
              <a:rPr lang="zh-CN" altLang="en-US"/>
              <a:t>            obj.value = "hello world";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num1 = 10;</a:t>
            </a:r>
            <a:endParaRPr lang="zh-CN" altLang="en-US"/>
          </a:p>
          <a:p>
            <a:r>
              <a:rPr lang="zh-CN" altLang="en-US"/>
              <a:t>        var obj1 = {</a:t>
            </a:r>
            <a:endParaRPr lang="zh-CN" altLang="en-US"/>
          </a:p>
          <a:p>
            <a:r>
              <a:rPr lang="zh-CN" altLang="en-US"/>
              <a:t>            value: "hello"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    foo(num1, obj1);</a:t>
            </a:r>
            <a:endParaRPr lang="zh-CN" altLang="en-US"/>
          </a:p>
          <a:p>
            <a:r>
              <a:rPr lang="zh-CN" altLang="en-US"/>
              <a:t>        console.log(num1);//?</a:t>
            </a:r>
            <a:endParaRPr lang="zh-CN" altLang="en-US"/>
          </a:p>
          <a:p>
            <a:r>
              <a:rPr lang="zh-CN" altLang="en-US"/>
              <a:t>        console.log(obj1);//?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6.png"/><Relationship Id="rId3" Type="http://schemas.openxmlformats.org/officeDocument/2006/relationships/tags" Target="../tags/tag17.xml"/><Relationship Id="rId2" Type="http://schemas.openxmlformats.org/officeDocument/2006/relationships/image" Target="../media/image25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../media/image29.png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image" Target="../media/image29.png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3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../media/image35.png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6" Type="http://schemas.openxmlformats.org/officeDocument/2006/relationships/notesSlide" Target="../notesSlides/notesSlide17.xml"/><Relationship Id="rId25" Type="http://schemas.openxmlformats.org/officeDocument/2006/relationships/slideLayout" Target="../slideLayouts/slideLayout6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7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4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904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数据类型存储和转换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0470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变量声明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使用方便的标识符，用于引用计算机内存地址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声明指向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一块内存空间，用于保存数据</a:t>
            </a:r>
            <a:endParaRPr lang="en-US" altLang="zh-CN" sz="2800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变量赋值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向变量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内存空间中存放数据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一般来说，系统会划分出两种不同的内存空间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栈内存（stack）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堆内存（heap）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变量与内存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0470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栈</a:t>
            </a:r>
            <a:r>
              <a:rPr lang="zh-CN" altLang="en-US" sz="2800" dirty="0">
                <a:sym typeface="+mn-ea"/>
              </a:rPr>
              <a:t>内存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存储的值大小固定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由系统自动分配内存空间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空间小，运行效率高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dirty="0">
                <a:sym typeface="+mn-ea"/>
              </a:rPr>
              <a:t> 堆内存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存储的值大小不定，可动态调整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由程序员通过代码进行分配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空间大，运行效率相对较低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堆栈内存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栈</a:t>
            </a:r>
            <a:r>
              <a:rPr lang="en-US" altLang="zh-CN" dirty="0">
                <a:sym typeface="+mn-ea"/>
              </a:rPr>
              <a:t>/</a:t>
            </a:r>
            <a:r>
              <a:rPr lang="zh-CN" dirty="0">
                <a:sym typeface="+mn-ea"/>
              </a:rPr>
              <a:t>堆</a:t>
            </a:r>
            <a:endParaRPr 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315" y="1361440"/>
            <a:ext cx="8561070" cy="47155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7380" y="2091055"/>
            <a:ext cx="34671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 = 20;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b = 'abc';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c = true;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d = { m: 20 }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基本类型的变量是存放在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栈区</a:t>
            </a:r>
            <a:r>
              <a:rPr lang="en-US" altLang="zh-CN">
                <a:sym typeface="+mn-ea"/>
              </a:rPr>
              <a:t>的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基本类型的值是不可变</a:t>
            </a:r>
            <a:r>
              <a:rPr lang="zh-CN" altLang="en-US">
                <a:sym typeface="+mn-ea"/>
              </a:rPr>
              <a:t>的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基本类型的存储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5255" y="1906270"/>
            <a:ext cx="4742815" cy="2136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5" y="1906270"/>
            <a:ext cx="4754880" cy="1447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75" y="4313555"/>
            <a:ext cx="6096000" cy="1668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引用类型的值是</a:t>
            </a:r>
            <a:r>
              <a:rPr lang="en-US" altLang="zh-CN">
                <a:solidFill>
                  <a:srgbClr val="FF0000"/>
                </a:solidFill>
              </a:rPr>
              <a:t>同时</a:t>
            </a:r>
            <a:r>
              <a:rPr lang="en-US" altLang="zh-CN"/>
              <a:t>保存在</a:t>
            </a:r>
            <a:r>
              <a:rPr lang="en-US" altLang="zh-CN">
                <a:solidFill>
                  <a:srgbClr val="FF0000"/>
                </a:solidFill>
              </a:rPr>
              <a:t>栈内存</a:t>
            </a:r>
            <a:r>
              <a:rPr lang="en-US" altLang="zh-CN"/>
              <a:t>和</a:t>
            </a:r>
            <a:r>
              <a:rPr lang="en-US" altLang="zh-CN">
                <a:solidFill>
                  <a:srgbClr val="FF0000"/>
                </a:solidFill>
              </a:rPr>
              <a:t>堆内存</a:t>
            </a:r>
            <a:r>
              <a:rPr lang="en-US" altLang="zh-CN"/>
              <a:t>中的对象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引用类型的存储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3892550"/>
            <a:ext cx="6449695" cy="1713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2006600"/>
            <a:ext cx="6449695" cy="14630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7999730" y="2686685"/>
            <a:ext cx="3784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 fontAlgn="auto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b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引用类型的值可变吗？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数据类型存储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070610"/>
            <a:ext cx="9913620" cy="1859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内容占位符 4"/>
          <p:cNvPicPr>
            <a:picLocks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12035" y="3203575"/>
            <a:ext cx="7893050" cy="2585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  <a:p>
            <a:pPr lvl="1"/>
            <a:r>
              <a:rPr lang="en-US" altLang="zh-CN"/>
              <a:t> </a:t>
            </a:r>
            <a:r>
              <a:rPr lang="zh-CN" altLang="en-US"/>
              <a:t>访问机制不同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复制变量不同</a:t>
            </a:r>
            <a:endParaRPr lang="zh-CN" altLang="en-US"/>
          </a:p>
          <a:p>
            <a:pPr lvl="1"/>
            <a:r>
              <a:rPr lang="zh-CN" altLang="en-US"/>
              <a:t> 比较变量不同</a:t>
            </a:r>
            <a:endParaRPr lang="zh-CN" altLang="en-US"/>
          </a:p>
          <a:p>
            <a:pPr lvl="1"/>
            <a:r>
              <a:rPr lang="zh-CN" altLang="en-US"/>
              <a:t> 参数传递不同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</a:t>
            </a:r>
            <a:r>
              <a:rPr lang="zh-CN" altLang="en-US"/>
              <a:t>类型的值直接访问</a:t>
            </a:r>
            <a:endParaRPr lang="zh-CN" altLang="en-US"/>
          </a:p>
          <a:p>
            <a:r>
              <a:rPr lang="zh-CN" altLang="en-US"/>
              <a:t> 引用类型的值通过引用访问，不能直接访问</a:t>
            </a:r>
            <a:endParaRPr lang="zh-CN" altLang="en-US"/>
          </a:p>
          <a:p>
            <a:pPr lvl="1"/>
            <a:r>
              <a:rPr lang="zh-CN" altLang="en-US"/>
              <a:t> 首先，从栈中获取该对象的地址引用</a:t>
            </a:r>
            <a:endParaRPr lang="zh-CN" altLang="en-US"/>
          </a:p>
          <a:p>
            <a:pPr lvl="1"/>
            <a:r>
              <a:rPr lang="zh-CN" altLang="en-US"/>
              <a:t> 其次，再从堆内存中取得我们需要的数据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访问机制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3549015"/>
            <a:ext cx="7893050" cy="2585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基本类型</a:t>
            </a:r>
            <a:r>
              <a:rPr lang="zh-CN" altLang="en-US"/>
              <a:t>复制 </a:t>
            </a:r>
            <a:r>
              <a:rPr lang="en-US" altLang="zh-CN"/>
              <a:t>—— </a:t>
            </a:r>
            <a:r>
              <a:rPr lang="en-US" altLang="zh-CN">
                <a:solidFill>
                  <a:srgbClr val="FF0000"/>
                </a:solidFill>
              </a:rPr>
              <a:t>相互独立互不影响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 引用类型复制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复制变量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0190" y="1896110"/>
            <a:ext cx="7960360" cy="1602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2042795"/>
            <a:ext cx="3359150" cy="1308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98010"/>
            <a:ext cx="4114800" cy="1478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080" y="3937000"/>
            <a:ext cx="6966585" cy="2438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88040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基本数据类型与引用类型的比较</a:t>
            </a:r>
            <a:endParaRPr lang="zh-CN" altLang="en-US"/>
          </a:p>
          <a:p>
            <a:pPr lvl="1"/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 值类型是判断变量的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值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是否相等（值比较）</a:t>
            </a:r>
            <a:endParaRPr lang="zh-CN" altLang="en-US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 引用类型是判断所指向的内存空间（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地址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）是否相同（引用比较）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比较变量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88040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61685" y="3080068"/>
            <a:ext cx="4996815" cy="23958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46225" y="2932430"/>
            <a:ext cx="4081780" cy="26911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26700" cy="4921885"/>
          </a:xfrm>
        </p:spPr>
        <p:txBody>
          <a:bodyPr/>
          <a:p>
            <a:r>
              <a:rPr lang="en-US" altLang="zh-CN"/>
              <a:t> ECMAScript 中所有函数的参数都是</a:t>
            </a:r>
            <a:r>
              <a:rPr lang="en-US" altLang="zh-CN">
                <a:solidFill>
                  <a:srgbClr val="FF0000"/>
                </a:solidFill>
              </a:rPr>
              <a:t>按值来传递</a:t>
            </a:r>
            <a:r>
              <a:rPr lang="en-US" altLang="zh-CN"/>
              <a:t>的</a:t>
            </a:r>
            <a:endParaRPr lang="en-US" altLang="zh-CN"/>
          </a:p>
          <a:p>
            <a:pPr lvl="1"/>
            <a:r>
              <a:rPr lang="en-US" altLang="zh-CN"/>
              <a:t> 基</a:t>
            </a:r>
            <a:r>
              <a:rPr lang="zh-CN" altLang="en-US"/>
              <a:t>本</a:t>
            </a:r>
            <a:r>
              <a:rPr lang="en-US" altLang="zh-CN"/>
              <a:t>类型值：</a:t>
            </a:r>
            <a:r>
              <a:rPr lang="en-US" altLang="zh-CN">
                <a:solidFill>
                  <a:schemeClr val="tx1"/>
                </a:solidFill>
              </a:rPr>
              <a:t>把变量里的</a:t>
            </a:r>
            <a:r>
              <a:rPr lang="zh-CN" altLang="en-US">
                <a:solidFill>
                  <a:srgbClr val="C00000"/>
                </a:solidFill>
              </a:rPr>
              <a:t>数据</a:t>
            </a:r>
            <a:r>
              <a:rPr lang="en-US" altLang="zh-CN">
                <a:solidFill>
                  <a:srgbClr val="C00000"/>
                </a:solidFill>
              </a:rPr>
              <a:t>值</a:t>
            </a:r>
            <a:r>
              <a:rPr lang="en-US" altLang="zh-CN">
                <a:solidFill>
                  <a:schemeClr val="tx1"/>
                </a:solidFill>
              </a:rPr>
              <a:t>传递给参数，之后参数和变量互不影响。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引用类型值：</a:t>
            </a:r>
            <a:r>
              <a:rPr lang="zh-CN" altLang="en-US">
                <a:solidFill>
                  <a:schemeClr val="tx1"/>
                </a:solidFill>
              </a:rPr>
              <a:t>把对象的</a:t>
            </a:r>
            <a:r>
              <a:rPr lang="zh-CN" altLang="en-US">
                <a:solidFill>
                  <a:srgbClr val="C00000"/>
                </a:solidFill>
              </a:rPr>
              <a:t>引用（地址）值</a:t>
            </a:r>
            <a:r>
              <a:rPr lang="zh-CN" altLang="en-US">
                <a:solidFill>
                  <a:schemeClr val="tx1"/>
                </a:solidFill>
              </a:rPr>
              <a:t>传递给参数，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参数和对象</a:t>
            </a:r>
            <a:r>
              <a:rPr lang="en-US" altLang="zh-CN">
                <a:solidFill>
                  <a:schemeClr val="tx1"/>
                </a:solidFill>
              </a:rPr>
              <a:t>都指向同一个对象</a:t>
            </a:r>
            <a:r>
              <a:rPr lang="zh-CN" altLang="en-US">
                <a:solidFill>
                  <a:schemeClr val="tx1"/>
                </a:solidFill>
              </a:rPr>
              <a:t>，相互影响。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参数传递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0" y="3317875"/>
            <a:ext cx="4215130" cy="3319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3317875"/>
            <a:ext cx="5333365" cy="3319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1203305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683375" y="1127760"/>
            <a:ext cx="354203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33597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 2, 3, 4]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42170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[ 2, 3, 4]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50742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[ 2, 3, 4]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4239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1384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7480" y="1031875"/>
            <a:ext cx="5047615" cy="20351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571625" y="42811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基本数据类型 </a:t>
            </a:r>
            <a:r>
              <a:rPr lang="en-US" altLang="zh-CN" sz="2800" dirty="0">
                <a:sym typeface="+mn-ea"/>
              </a:rPr>
              <a:t>—— </a:t>
            </a:r>
            <a:r>
              <a:rPr lang="zh-CN" altLang="en-US" sz="2800" dirty="0">
                <a:sym typeface="+mn-ea"/>
              </a:rPr>
              <a:t>栈区（数据值）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 引用数据类型 </a:t>
            </a:r>
            <a:r>
              <a:rPr lang="en-US" altLang="zh-CN" sz="2800" dirty="0">
                <a:sym typeface="+mn-ea"/>
              </a:rPr>
              <a:t>—— </a:t>
            </a:r>
            <a:r>
              <a:rPr lang="zh-CN" altLang="en-US" sz="2800" dirty="0">
                <a:sym typeface="+mn-ea"/>
              </a:rPr>
              <a:t>栈区（地址）和堆区（数据值）</a:t>
            </a:r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 </a:t>
            </a:r>
            <a:r>
              <a:rPr lang="zh-CN" sz="2800" dirty="0">
                <a:sym typeface="+mn-ea"/>
              </a:rPr>
              <a:t>基本类型与引用类型的应用区别</a:t>
            </a:r>
            <a:endParaRPr lang="zh-CN" altLang="en-US" sz="2800" dirty="0" smtClean="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zh-CN" altLang="en-US">
                <a:sym typeface="+mn-ea"/>
              </a:rPr>
              <a:t>访问机制不同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复制变量不同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比较变量不同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参数传递不同</a:t>
            </a:r>
            <a:endParaRPr lang="zh-CN" altLang="en-US"/>
          </a:p>
          <a:p>
            <a:pPr>
              <a:buNone/>
            </a:pPr>
            <a:br>
              <a:rPr lang="zh-CN" altLang="en-US" dirty="0"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907790" y="3731260"/>
            <a:ext cx="360045" cy="1414780"/>
          </a:xfrm>
          <a:prstGeom prst="rightBrace">
            <a:avLst/>
          </a:prstGeom>
          <a:noFill/>
          <a:ln w="793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8500" y="3839210"/>
            <a:ext cx="29260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基本类型：数据值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引用类型：引用地址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93520" y="1294765"/>
          <a:ext cx="8532495" cy="573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10"/>
                <a:gridCol w="3162300"/>
                <a:gridCol w="4350385"/>
              </a:tblGrid>
              <a:tr h="5568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使用值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使用引用</a:t>
                      </a:r>
                      <a:endParaRPr lang="zh-CN" altLang="en-US" sz="2400"/>
                    </a:p>
                  </a:txBody>
                  <a:tcPr/>
                </a:tc>
              </a:tr>
              <a:tr h="1095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实际复制的是值，存在两个不同的、独立的副本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复制的只是对数值的引用。如果通过这个新的引用修改了数值，这个改变对原始的引用来说也可见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比较的是两个独立的值(通常逐字节比较),以判断它们是否相同 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比较的是两个引用，以判断它们引用的是否是同一个数值。对两个不同的数值的引用不相等，即使这两个数值是由相同的字节构成的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传递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传递给函数的是值的一个独立的副本，对它的改变在函数外部没有影响  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传递给函数的是对数值的一个引用。如函数通过传递给它的引用修改了数值，这个改变在函数外部也可见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683375" y="1127760"/>
            <a:ext cx="354203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33597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 2, 3, 4]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42170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[ 2, 3, 4]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50742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[ 2, 3, 4]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4239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1384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7480" y="1031875"/>
            <a:ext cx="5047615" cy="20351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571625" y="42811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305" y="1282065"/>
            <a:ext cx="5044440" cy="4457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2" name="文本框 31"/>
          <p:cNvSpPr txBox="1"/>
          <p:nvPr>
            <p:custDataLst>
              <p:tags r:id="rId2"/>
            </p:custDataLst>
          </p:nvPr>
        </p:nvSpPr>
        <p:spPr>
          <a:xfrm>
            <a:off x="6664960" y="2532380"/>
            <a:ext cx="3784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 fontAlgn="auto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分析变量的存储情况，并回答控制台输出结果。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类型转换 </a:t>
            </a:r>
            <a:r>
              <a:rPr lang="en-US" altLang="zh-CN"/>
              <a:t>—— </a:t>
            </a:r>
            <a:r>
              <a:rPr lang="zh-CN" altLang="en-US"/>
              <a:t>将值从一种类型转换为另一种类型</a:t>
            </a:r>
            <a:endParaRPr lang="zh-CN" altLang="en-US"/>
          </a:p>
          <a:p>
            <a:pPr lvl="1"/>
            <a:r>
              <a:rPr lang="zh-CN" altLang="en-US"/>
              <a:t> 隐式类型转换：</a:t>
            </a:r>
            <a:r>
              <a:rPr lang="zh-CN" altLang="en-US">
                <a:solidFill>
                  <a:schemeClr val="tx1"/>
                </a:solidFill>
              </a:rPr>
              <a:t>通常是某些操作的副作用，不易看出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/>
              <a:t> 显示类型转换：</a:t>
            </a:r>
            <a:r>
              <a:rPr lang="zh-CN" altLang="en-US">
                <a:solidFill>
                  <a:schemeClr val="tx1"/>
                </a:solidFill>
              </a:rPr>
              <a:t>可以在代码中明显看出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类型转换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065" y="2806700"/>
            <a:ext cx="5343525" cy="16306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4534535"/>
            <a:ext cx="5763895" cy="17856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135495" y="3255645"/>
            <a:ext cx="2354580" cy="859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</a:t>
            </a:r>
            <a:endParaRPr lang="zh-CN" altLang="en-US" sz="2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449830" y="5133340"/>
            <a:ext cx="2354580" cy="859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</a:t>
            </a:r>
            <a:endParaRPr lang="zh-CN" altLang="en-US" sz="2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66120" y="62357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Number </a:t>
            </a:r>
            <a:r>
              <a:rPr lang="zh-CN" altLang="en-US">
                <a:sym typeface="+mn-ea"/>
              </a:rPr>
              <a:t>类型规则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 sz="2800" dirty="0">
                <a:sym typeface="+mn-ea"/>
              </a:rPr>
              <a:t> 强制转换为 Number 类型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 parseInt()、parseFloat()、Number()</a:t>
            </a:r>
            <a:endParaRPr lang="en-US" sz="2800" dirty="0" smtClean="0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类型转换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22329"/>
          <a:stretch>
            <a:fillRect/>
          </a:stretch>
        </p:blipFill>
        <p:spPr>
          <a:xfrm>
            <a:off x="1574800" y="1696720"/>
            <a:ext cx="8248015" cy="2367915"/>
          </a:xfrm>
          <a:prstGeom prst="rect">
            <a:avLst/>
          </a:prstGeom>
          <a:ln w="12700" cmpd="sng">
            <a:noFill/>
            <a:prstDash val="solid"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认识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NaN  </a:t>
            </a:r>
            <a:r>
              <a:rPr lang="en-US" altLang="zh-CN" sz="2800" dirty="0">
                <a:sym typeface="+mn-ea"/>
              </a:rPr>
              <a:t> (Not a Number)</a:t>
            </a:r>
            <a:endParaRPr lang="en-US" altLang="zh-CN" sz="2800"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表示一个没有意义、不正确的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数值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console.log( typeof  NaN);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与自身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不相等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认识</a:t>
            </a:r>
            <a:r>
              <a:rPr lang="zh-CN" altLang="en-US" sz="28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isNaN( )</a:t>
            </a:r>
            <a:r>
              <a:rPr lang="en-US" altLang="zh-CN" sz="2800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函数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800" dirty="0" smtClean="0"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用来检测参数是否为 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NaN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值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参数是 "NaN" 时返回 true，否则返回 false</a:t>
            </a:r>
            <a:endParaRPr lang="en-US" altLang="zh-CN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isNaN("123abc")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NaN</a:t>
            </a:r>
            <a:endParaRPr lang="en-US" altLang="zh-CN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720564" y="2449816"/>
            <a:ext cx="24631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781909" y="2952736"/>
            <a:ext cx="26695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NaN !=NaN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171799" y="5419711"/>
            <a:ext cx="15214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练习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1680210"/>
            <a:ext cx="7239000" cy="3497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 hidden="1"/>
          <p:cNvSpPr txBox="1"/>
          <p:nvPr>
            <p:custDataLst>
              <p:tags r:id="rId1"/>
            </p:custDataLst>
          </p:nvPr>
        </p:nvSpPr>
        <p:spPr>
          <a:xfrm>
            <a:off x="5419725" y="375888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625" y="385492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552950" y="382317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 hidden="1"/>
          <p:cNvSpPr txBox="1"/>
          <p:nvPr>
            <p:custDataLst>
              <p:tags r:id="rId4"/>
            </p:custDataLst>
          </p:nvPr>
        </p:nvSpPr>
        <p:spPr>
          <a:xfrm>
            <a:off x="5419725" y="484346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552950" y="49077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6254750" y="926465"/>
            <a:ext cx="473456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1465" y="908050"/>
            <a:ext cx="4387850" cy="24104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矩形 1" hidden="1"/>
          <p:cNvSpPr/>
          <p:nvPr>
            <p:custDataLst>
              <p:tags r:id="rId8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 hidden="1"/>
          <p:cNvSpPr txBox="1"/>
          <p:nvPr>
            <p:custDataLst>
              <p:tags r:id="rId9"/>
            </p:custDataLst>
          </p:nvPr>
        </p:nvSpPr>
        <p:spPr>
          <a:xfrm>
            <a:off x="12661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 hidden="1"/>
          <p:cNvSpPr txBox="1"/>
          <p:nvPr>
            <p:custDataLst>
              <p:tags r:id="rId10"/>
            </p:custDataLst>
          </p:nvPr>
        </p:nvSpPr>
        <p:spPr>
          <a:xfrm>
            <a:off x="12827000" y="1270000"/>
            <a:ext cx="3331845" cy="1905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2438400" y="379063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2438400" y="487521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 hidden="1"/>
          <p:cNvGrpSpPr/>
          <p:nvPr>
            <p:custDataLst>
              <p:tags r:id="rId13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3" name="RemarkBack"/>
            <p:cNvSpPr/>
            <p:nvPr>
              <p:custDataLst>
                <p:tags r:id="rId14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markBlock"/>
            <p:cNvSpPr/>
            <p:nvPr>
              <p:custDataLst>
                <p:tags r:id="rId15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7"/>
            </p:custDataLst>
          </p:nvPr>
        </p:nvSpPr>
        <p:spPr>
          <a:xfrm>
            <a:off x="5532755" y="382301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8"/>
            </p:custDataLst>
          </p:nvPr>
        </p:nvSpPr>
        <p:spPr>
          <a:xfrm>
            <a:off x="5558790" y="487521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椭圆 23"/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1571625" y="493934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4"/>
    </p:custData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String </a:t>
            </a:r>
            <a:r>
              <a:rPr lang="zh-CN" altLang="en-US">
                <a:sym typeface="+mn-ea"/>
              </a:rPr>
              <a:t>类型规则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 强制转换为 </a:t>
            </a:r>
            <a:r>
              <a:rPr lang="en-US" altLang="zh-CN">
                <a:sym typeface="+mn-ea"/>
              </a:rPr>
              <a:t>String 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String()</a:t>
            </a:r>
            <a:endParaRPr lang="en-US" altLang="zh-CN" dirty="0"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3731"/>
          <a:stretch>
            <a:fillRect/>
          </a:stretch>
        </p:blipFill>
        <p:spPr>
          <a:xfrm>
            <a:off x="1553845" y="1885315"/>
            <a:ext cx="8893810" cy="22898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070610"/>
            <a:ext cx="693420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22040"/>
            <a:ext cx="386334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5293995" y="3743960"/>
            <a:ext cx="4519930" cy="3448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“+”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运算符左右两侧有字符串时为拼接运算符。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运算符等级相同时，从左往右计算。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buNone/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>
                <a:sym typeface="+mn-ea"/>
              </a:rPr>
              <a:t>五张图片定时切换效果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030" y="1873885"/>
            <a:ext cx="9235440" cy="37719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70" y="4098925"/>
            <a:ext cx="1295400" cy="1546860"/>
          </a:xfrm>
          <a:prstGeom prst="rect">
            <a:avLst/>
          </a:prstGeom>
          <a:ln w="28575" cmpd="sng">
            <a:solidFill>
              <a:srgbClr val="C00000"/>
            </a:solidFill>
            <a:prstDash val="solid"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Boolean </a:t>
            </a:r>
            <a:r>
              <a:rPr lang="zh-CN" altLang="en-US">
                <a:sym typeface="+mn-ea"/>
              </a:rPr>
              <a:t>类型规则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 强制转换为 </a:t>
            </a:r>
            <a:r>
              <a:rPr lang="en-US" altLang="zh-CN">
                <a:sym typeface="+mn-ea"/>
              </a:rPr>
              <a:t>Boolean 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>
                <a:sym typeface="+mn-ea"/>
              </a:rPr>
              <a:t>Boolean</a:t>
            </a:r>
            <a:r>
              <a:rPr lang="en-US" altLang="zh-CN" sz="2400" dirty="0">
                <a:sym typeface="+mn-ea"/>
              </a:rPr>
              <a:t>()</a:t>
            </a:r>
            <a:endParaRPr lang="en-US" altLang="zh-CN" dirty="0"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6683"/>
          <a:stretch>
            <a:fillRect/>
          </a:stretch>
        </p:blipFill>
        <p:spPr>
          <a:xfrm>
            <a:off x="1553845" y="1885315"/>
            <a:ext cx="8298180" cy="21532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逻辑运算符</a:t>
            </a:r>
            <a:r>
              <a:rPr lang="zh-CN" altLang="en-US" dirty="0">
                <a:sym typeface="+mn-ea"/>
              </a:rPr>
              <a:t>会将数据类型转换为布尔类型之后再做运算</a:t>
            </a:r>
            <a:endParaRPr lang="zh-CN" altLang="en-US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3535" y="2600325"/>
            <a:ext cx="6025515" cy="25380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数据类型转换</a:t>
            </a:r>
            <a:endParaRPr lang="zh-CN" altLang="en-US"/>
          </a:p>
          <a:p>
            <a:pPr lvl="1"/>
            <a:r>
              <a:rPr lang="zh-CN" altLang="en-US" sz="2400"/>
              <a:t> 转换为 </a:t>
            </a:r>
            <a:r>
              <a:rPr lang="en-US" altLang="zh-CN" sz="2400"/>
              <a:t>Number</a:t>
            </a:r>
            <a:endParaRPr lang="en-US" altLang="zh-CN" sz="2400"/>
          </a:p>
          <a:p>
            <a:pPr lvl="1"/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String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Boolean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综合练习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335" y="1674495"/>
            <a:ext cx="9288145" cy="35090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>
                <a:solidFill>
                  <a:schemeClr val="tx1"/>
                </a:solidFill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3013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ES5 数据类型（6种）及其划分（2类）</a:t>
            </a:r>
            <a:endParaRPr lang="en-US" altLang="zh-CN"/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Number、String、Boolean、Null、Undefined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引用（对象）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37983" y="2909888"/>
            <a:ext cx="5897245" cy="29698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55970" y="4732020"/>
            <a:ext cx="5017770" cy="96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思考：</a:t>
            </a:r>
            <a:endParaRPr lang="zh-CN" altLang="en-US" sz="2200">
              <a:latin typeface="+mn-ea"/>
              <a:ea typeface="+mn-ea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400">
                <a:latin typeface="+mn-ea"/>
                <a:ea typeface="+mn-ea"/>
                <a:sym typeface="+mn-ea"/>
              </a:rPr>
              <a:t>如何判断数据的数据类型？</a:t>
            </a:r>
            <a:endParaRPr lang="zh-CN" altLang="en-US" sz="24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typeof </a:t>
            </a:r>
            <a:r>
              <a:rPr lang="zh-CN" altLang="en-US"/>
              <a:t>操作符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返回一个字符串，表示未经计算的操作数的类型。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 typeof operand</a:t>
            </a:r>
            <a:r>
              <a:rPr lang="en-US" altLang="zh-CN">
                <a:solidFill>
                  <a:schemeClr val="tx1"/>
                </a:solidFill>
              </a:rPr>
              <a:t>  or  </a:t>
            </a:r>
            <a:r>
              <a:rPr lang="en-US" altLang="zh-CN">
                <a:solidFill>
                  <a:srgbClr val="C00000"/>
                </a:solidFill>
              </a:rPr>
              <a:t>typeof (operand)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typeof —— </a:t>
            </a:r>
            <a:r>
              <a:rPr lang="zh-CN" altLang="en-US"/>
              <a:t>判断数据类型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958330" y="2351405"/>
            <a:ext cx="2893060" cy="459740"/>
            <a:chOff x="10958" y="3703"/>
            <a:chExt cx="4556" cy="724"/>
          </a:xfrm>
        </p:grpSpPr>
        <p:cxnSp>
          <p:nvCxnSpPr>
            <p:cNvPr id="4" name="直接箭头连接符 3"/>
            <p:cNvCxnSpPr/>
            <p:nvPr/>
          </p:nvCxnSpPr>
          <p:spPr>
            <a:xfrm flipH="1">
              <a:off x="10958" y="4065"/>
              <a:ext cx="165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" name="文本框 4"/>
            <p:cNvSpPr txBox="1"/>
            <p:nvPr/>
          </p:nvSpPr>
          <p:spPr>
            <a:xfrm>
              <a:off x="12938" y="3703"/>
              <a:ext cx="25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400">
                  <a:solidFill>
                    <a:srgbClr val="C00000"/>
                  </a:solidFill>
                  <a:latin typeface="+mn-ea"/>
                  <a:ea typeface="+mn-ea"/>
                  <a:sym typeface="+mn-ea"/>
                </a:rPr>
                <a:t>括号可选</a:t>
              </a:r>
              <a:endParaRPr lang="zh-CN" sz="2400">
                <a:solidFill>
                  <a:srgbClr val="C00000"/>
                </a:solidFill>
                <a:latin typeface="+mn-ea"/>
                <a:ea typeface="+mn-ea"/>
                <a:sym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310" y="2811780"/>
            <a:ext cx="5463540" cy="3430905"/>
          </a:xfrm>
          <a:prstGeom prst="rect">
            <a:avLst/>
          </a:prstGeom>
          <a:ln w="12700" cmpd="sng">
            <a:solidFill>
              <a:srgbClr val="00B0F0"/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7451090" y="3843020"/>
            <a:ext cx="256794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如何区分 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Array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Date 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等对象呢？</a:t>
            </a:r>
            <a:endParaRPr lang="zh-CN" altLang="en-US" sz="2600">
              <a:solidFill>
                <a:srgbClr val="C0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数据、变量和类型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055"/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中的变量没有类型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中的数据值有类型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变量可以随时持有任何类型的值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/>
              <a:t> 在对变量执行 </a:t>
            </a:r>
            <a:r>
              <a:rPr lang="en-US" altLang="zh-CN"/>
              <a:t>typeof </a:t>
            </a:r>
            <a:r>
              <a:rPr lang="zh-CN" altLang="en-US"/>
              <a:t>操作时，得到的结果并不是该变量的类型，而是该变量持有的值的类型。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数据、变量和类型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4503420"/>
            <a:ext cx="5884545" cy="1813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写出遍历 </a:t>
            </a:r>
            <a:r>
              <a:rPr lang="en-US" altLang="zh-CN"/>
              <a:t>person </a:t>
            </a:r>
            <a:r>
              <a:rPr lang="zh-CN" altLang="en-US"/>
              <a:t>对象中的所有属性的代码，并在控制台输出除方法外所有的属性的属性值。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378075"/>
            <a:ext cx="5330190" cy="3614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17791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438400" y="414940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419725" y="414940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438400" y="514635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421370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521065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585" y="1076960"/>
            <a:ext cx="5615940" cy="2415540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5419725" y="514667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552950" y="521081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6757035" y="1213485"/>
            <a:ext cx="473456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48620" y="617791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椭圆 2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4552950" y="421370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AINPROBLEM" val="ProblemItem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" val="MultipleChoice"/>
  <p:tag name="PROBLEMSCORE" val="1.0"/>
</p:tagLst>
</file>

<file path=ppt/tags/tag15.xml><?xml version="1.0" encoding="utf-8"?>
<p:tagLst xmlns:p="http://schemas.openxmlformats.org/presentationml/2006/main">
  <p:tag name="RAINPROBLEM" val="ProblemBody"/>
</p:tagLst>
</file>

<file path=ppt/tags/tag16.xml><?xml version="1.0" encoding="utf-8"?>
<p:tagLst xmlns:p="http://schemas.openxmlformats.org/presentationml/2006/main">
  <p:tag name="KSO_WM_UNIT_PLACING_PICTURE_USER_VIEWPORT" val="{&quot;height&quot;:3773,&quot;width&quot;:7869}"/>
</p:tagLst>
</file>

<file path=ppt/tags/tag17.xml><?xml version="1.0" encoding="utf-8"?>
<p:tagLst xmlns:p="http://schemas.openxmlformats.org/presentationml/2006/main">
  <p:tag name="KSO_WM_UNIT_PLACING_PICTURE_USER_VIEWPORT" val="{&quot;height&quot;:4238,&quot;width&quot;:6428}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p="http://schemas.openxmlformats.org/presentationml/2006/main">
  <p:tag name="RAINPROBLEM" val="MultipleChoice"/>
  <p:tag name="PROBLEMSCORE" val="1.0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KSO_WM_UNIT_TABLE_BEAUTIFY" val="smartTable{2b7471b9-afa5-47b3-8404-b819da71077a}"/>
</p:tagLst>
</file>

<file path=ppt/tags/tag31.xml><?xml version="1.0" encoding="utf-8"?>
<p:tagLst xmlns:p="http://schemas.openxmlformats.org/presentationml/2006/main">
  <p:tag name="RAINPROBLEM" val="ProblemBody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Item"/>
</p:tagLst>
</file>

<file path=ppt/tags/tag34.xml><?xml version="1.0" encoding="utf-8"?>
<p:tagLst xmlns:p="http://schemas.openxmlformats.org/presentationml/2006/main">
  <p:tag name="RAINPROBLEM" val="ProblemItem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p="http://schemas.openxmlformats.org/presentationml/2006/main">
  <p:tag name="RAINPROBLEM" val="MultipleChoice"/>
  <p:tag name="PROBLEMSCORE" val="1.0"/>
</p:tagLst>
</file>

<file path=ppt/tags/tag43.xml><?xml version="1.0" encoding="utf-8"?>
<p:tagLst xmlns:p="http://schemas.openxmlformats.org/presentationml/2006/main">
  <p:tag name="RAINPROBLEM" val="ProblemBody"/>
</p:tagLst>
</file>

<file path=ppt/tags/tag44.xml><?xml version="1.0" encoding="utf-8"?>
<p:tagLst xmlns:p="http://schemas.openxmlformats.org/presentationml/2006/main">
  <p:tag name="RAINPROBLEM" val="ProblemBody"/>
</p:tagLst>
</file>

<file path=ppt/tags/tag45.xml><?xml version="1.0" encoding="utf-8"?>
<p:tagLst xmlns:p="http://schemas.openxmlformats.org/presentationml/2006/main">
  <p:tag name="RAINPROBLEM" val="ProblemBody"/>
</p:tagLst>
</file>

<file path=ppt/tags/tag46.xml><?xml version="1.0" encoding="utf-8"?>
<p:tagLst xmlns:p="http://schemas.openxmlformats.org/presentationml/2006/main">
  <p:tag name="RAINPROBLEM" val="ProblemItem"/>
</p:tagLst>
</file>

<file path=ppt/tags/tag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p="http://schemas.openxmlformats.org/presentationml/2006/main">
  <p:tag name="RAINPROBLEM" val="ProblemBody"/>
</p:tagLst>
</file>

<file path=ppt/tags/tag52.xml><?xml version="1.0" encoding="utf-8"?>
<p:tagLst xmlns:p="http://schemas.openxmlformats.org/presentationml/2006/main">
  <p:tag name="RAINPROBLEM" val="ProblemRemarkBoard"/>
</p:tagLst>
</file>

<file path=ppt/tags/tag53.xml><?xml version="1.0" encoding="utf-8"?>
<p:tagLst xmlns:p="http://schemas.openxmlformats.org/presentationml/2006/main">
  <p:tag name="PROBLEMREMARKTITLE" val="ProblemRemarkBoardTip"/>
</p:tagLst>
</file>

<file path=ppt/tags/tag54.xml><?xml version="1.0" encoding="utf-8"?>
<p:tagLst xmlns:p="http://schemas.openxmlformats.org/presentationml/2006/main">
  <p:tag name="RAINPROBLEM" val="ProblemRemark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PROBLEMREMARKTITLE" val="ProblemRemarkBoardTitle"/>
</p:tagLst>
</file>

<file path=ppt/tags/tag58.xml><?xml version="1.0" encoding="utf-8"?>
<p:tagLst xmlns:p="http://schemas.openxmlformats.org/presentationml/2006/main">
  <p:tag name="PROBLEMREMARKTITLE" val="ProblemRemarkBoardTitle"/>
</p:tagLst>
</file>

<file path=ppt/tags/tag59.xml><?xml version="1.0" encoding="utf-8"?>
<p:tagLst xmlns:p="http://schemas.openxmlformats.org/presentationml/2006/main">
  <p:tag name="PROBLEMREMARKTITLE" val="ProblemRemarkBoardTitle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PROBLEMREMARKTITLE" val="ProblemRemarkBoardTitle"/>
</p:tagLst>
</file>

<file path=ppt/tags/tag61.xml><?xml version="1.0" encoding="utf-8"?>
<p:tagLst xmlns:p="http://schemas.openxmlformats.org/presentationml/2006/main">
  <p:tag name="RAINPROBLEM" val="ProblemItem"/>
</p:tagLst>
</file>

<file path=ppt/tags/tag62.xml><?xml version="1.0" encoding="utf-8"?>
<p:tagLst xmlns:p="http://schemas.openxmlformats.org/presentationml/2006/main">
  <p:tag name="RAINPROBLEM" val="ProblemItem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p="http://schemas.openxmlformats.org/presentationml/2006/main">
  <p:tag name="RAINPROBLEM" val="MultipleChoice"/>
  <p:tag name="PROBLEMSCORE" val="1.0"/>
  <p:tag name="PROBLEMHASREMARK" val="False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ody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2471</Words>
  <Application>WPS 演示</Application>
  <PresentationFormat>宽屏</PresentationFormat>
  <Paragraphs>408</Paragraphs>
  <Slides>39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2_Office 主题​​</vt:lpstr>
      <vt:lpstr>3_Office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1170</cp:revision>
  <dcterms:created xsi:type="dcterms:W3CDTF">2013-01-31T00:22:00Z</dcterms:created>
  <dcterms:modified xsi:type="dcterms:W3CDTF">2020-02-10T07:43:26Z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