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</p:sldMasterIdLst>
  <p:notesMasterIdLst>
    <p:notesMasterId r:id="rId7"/>
  </p:notesMasterIdLst>
  <p:handoutMasterIdLst>
    <p:handoutMasterId r:id="rId21"/>
  </p:handoutMasterIdLst>
  <p:sldIdLst>
    <p:sldId id="284" r:id="rId6"/>
    <p:sldId id="288" r:id="rId8"/>
    <p:sldId id="1052" r:id="rId9"/>
    <p:sldId id="871" r:id="rId10"/>
    <p:sldId id="914" r:id="rId11"/>
    <p:sldId id="1063" r:id="rId12"/>
    <p:sldId id="916" r:id="rId13"/>
    <p:sldId id="1053" r:id="rId14"/>
    <p:sldId id="915" r:id="rId15"/>
    <p:sldId id="969" r:id="rId16"/>
    <p:sldId id="941" r:id="rId17"/>
    <p:sldId id="942" r:id="rId18"/>
    <p:sldId id="965" r:id="rId19"/>
    <p:sldId id="862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str = "hello";</a:t>
            </a:r>
            <a:endParaRPr lang="zh-CN" altLang="en-US"/>
          </a:p>
          <a:p>
            <a:r>
              <a:rPr lang="zh-CN" altLang="en-US"/>
              <a:t>        var stt = str.toUpperCase();</a:t>
            </a:r>
            <a:endParaRPr lang="zh-CN" altLang="en-US"/>
          </a:p>
          <a:p>
            <a:r>
              <a:rPr lang="zh-CN" altLang="en-US"/>
              <a:t>        console.log(stt); //"HELLO"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num1 = 123.45678;</a:t>
            </a:r>
            <a:endParaRPr lang="zh-CN" altLang="en-US"/>
          </a:p>
          <a:p>
            <a:r>
              <a:rPr lang="zh-CN" altLang="en-US"/>
              <a:t>        var num2 = num1.toFixed(2);</a:t>
            </a:r>
            <a:endParaRPr lang="zh-CN" altLang="en-US"/>
          </a:p>
          <a:p>
            <a:r>
              <a:rPr lang="zh-CN" altLang="en-US"/>
              <a:t>        console.log(num2); //123.45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flag = true;</a:t>
            </a:r>
            <a:endParaRPr lang="zh-CN" altLang="en-US"/>
          </a:p>
          <a:p>
            <a:r>
              <a:rPr lang="zh-CN" altLang="en-US"/>
              <a:t>        var sign = flag.toString();</a:t>
            </a:r>
            <a:endParaRPr lang="zh-CN" altLang="en-US"/>
          </a:p>
          <a:p>
            <a:r>
              <a:rPr lang="zh-CN" altLang="en-US"/>
              <a:t>        console.log(sign, typeof sign); //true,string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1+[]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711325"/>
            <a:ext cx="9584055" cy="3277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Number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先调用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toString()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Number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433445"/>
            <a:ext cx="3429000" cy="2645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3433445"/>
            <a:ext cx="34029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60" y="3433445"/>
            <a:ext cx="3453765" cy="26301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先调用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toString</a:t>
            </a:r>
            <a:r>
              <a:rPr lang="en-US" altLang="zh-CN">
                <a:solidFill>
                  <a:schemeClr val="tx1"/>
                </a:solidFill>
              </a:rPr>
              <a:t>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String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3488690"/>
            <a:ext cx="32385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60" y="3488690"/>
            <a:ext cx="2995930" cy="21939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3511550"/>
            <a:ext cx="384683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/>
              <a:t> 基本数据类型转换规则</a:t>
            </a:r>
            <a:endParaRPr lang="zh-CN" altLang="en-US"/>
          </a:p>
          <a:p>
            <a:pPr lvl="1"/>
            <a:r>
              <a:rPr lang="zh-CN" altLang="en-US"/>
              <a:t> 引用数据类型转换规则</a:t>
            </a:r>
            <a:endParaRPr lang="zh-CN" altLang="en-US"/>
          </a:p>
          <a:p>
            <a:pPr lvl="0"/>
            <a:r>
              <a:rPr lang="zh-CN" altLang="en-US" sz="2800"/>
              <a:t> 包装对象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ES5 数据类型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对象 </a:t>
            </a:r>
            <a:r>
              <a:rPr lang="en-US" altLang="zh-CN">
                <a:sym typeface="+mn-ea"/>
              </a:rPr>
              <a:t>—— 一个单独拥有属性和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的实体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属性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方法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164590"/>
            <a:ext cx="487680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2606040"/>
            <a:ext cx="4716780" cy="1173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4032250"/>
            <a:ext cx="8016240" cy="1287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6339840" y="1944370"/>
            <a:ext cx="451993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num1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是基本数据类型？是引用数据类型？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包装对象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存取字符串、数字或布尔值的属性时创建的</a:t>
            </a:r>
            <a:r>
              <a:rPr lang="zh-CN" altLang="en-US"/>
              <a:t>临时对象</a:t>
            </a:r>
            <a:r>
              <a:rPr lang="zh-CN" altLang="en-US">
                <a:solidFill>
                  <a:schemeClr val="tx1"/>
                </a:solidFill>
              </a:rPr>
              <a:t>称为包装对象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用来处理属性的引用，一旦属性引用结束，包装对象就会销毁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0">
              <a:spcBef>
                <a:spcPts val="1200"/>
              </a:spcBef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3121660"/>
            <a:ext cx="5625465" cy="25927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7061200" y="4363720"/>
            <a:ext cx="4481195" cy="782320"/>
            <a:chOff x="11120" y="6872"/>
            <a:chExt cx="7057" cy="1232"/>
          </a:xfrm>
        </p:grpSpPr>
        <p:sp>
          <p:nvSpPr>
            <p:cNvPr id="6" name="右大括号 5"/>
            <p:cNvSpPr/>
            <p:nvPr/>
          </p:nvSpPr>
          <p:spPr>
            <a:xfrm>
              <a:off x="11120" y="6872"/>
              <a:ext cx="608" cy="1233"/>
            </a:xfrm>
            <a:prstGeom prst="rightBrace">
              <a:avLst/>
            </a:prstGeom>
            <a:noFill/>
            <a:ln w="666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095" y="7035"/>
              <a:ext cx="6082" cy="90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不是同一个包装对象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包装类型和引用类型的区别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/>
              <a:t>主要区别是对象的</a:t>
            </a:r>
            <a:r>
              <a:rPr lang="zh-CN" altLang="en-US" b="1"/>
              <a:t>生存期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字符值和字符串对象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数字值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和数值对象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布尔值和布尔对象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Object 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对象转换为自身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undefined </a:t>
            </a:r>
            <a:r>
              <a:rPr lang="zh-CN" altLang="en-US">
                <a:solidFill>
                  <a:schemeClr val="tx1"/>
                </a:solidFill>
              </a:rPr>
              <a:t>和 </a:t>
            </a:r>
            <a:r>
              <a:rPr lang="en-US" altLang="zh-CN">
                <a:solidFill>
                  <a:schemeClr val="tx1"/>
                </a:solidFill>
              </a:rPr>
              <a:t>null </a:t>
            </a:r>
            <a:r>
              <a:rPr lang="zh-CN" altLang="en-US">
                <a:solidFill>
                  <a:schemeClr val="tx1"/>
                </a:solidFill>
              </a:rPr>
              <a:t>转换为空对象</a:t>
            </a:r>
            <a:r>
              <a:rPr lang="en-US" altLang="zh-CN">
                <a:solidFill>
                  <a:schemeClr val="tx1"/>
                </a:solidFill>
              </a:rPr>
              <a:t>{}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string/number/boolean </a:t>
            </a:r>
            <a:r>
              <a:rPr lang="zh-CN" altLang="en-US">
                <a:solidFill>
                  <a:schemeClr val="tx1"/>
                </a:solidFill>
              </a:rPr>
              <a:t>转换为包装对象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强制转换：</a:t>
            </a:r>
            <a:r>
              <a:rPr lang="en-US" altLang="zh-CN">
                <a:solidFill>
                  <a:schemeClr val="tx1"/>
                </a:solidFill>
              </a:rPr>
              <a:t>Object()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/>
              <a:t> </a:t>
            </a:r>
            <a:r>
              <a:rPr lang="en-US" altLang="zh-CN"/>
              <a:t>Object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任意对象转换为布尔值为 true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包括空对象</a:t>
            </a: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宽屏</PresentationFormat>
  <Paragraphs>101</Paragraphs>
  <Slides>14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Office 主题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1161</cp:revision>
  <dcterms:created xsi:type="dcterms:W3CDTF">2013-01-31T00:22:00Z</dcterms:created>
  <dcterms:modified xsi:type="dcterms:W3CDTF">2020-02-15T07:18:36Z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