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6"/>
  </p:notesMasterIdLst>
  <p:handoutMasterIdLst>
    <p:handoutMasterId r:id="rId29"/>
  </p:handoutMasterIdLst>
  <p:sldIdLst>
    <p:sldId id="911" r:id="rId4"/>
    <p:sldId id="284" r:id="rId5"/>
    <p:sldId id="925" r:id="rId7"/>
    <p:sldId id="932" r:id="rId8"/>
    <p:sldId id="953" r:id="rId9"/>
    <p:sldId id="971" r:id="rId10"/>
    <p:sldId id="927" r:id="rId11"/>
    <p:sldId id="928" r:id="rId12"/>
    <p:sldId id="929" r:id="rId13"/>
    <p:sldId id="933" r:id="rId14"/>
    <p:sldId id="934" r:id="rId15"/>
    <p:sldId id="936" r:id="rId16"/>
    <p:sldId id="871" r:id="rId17"/>
    <p:sldId id="872" r:id="rId18"/>
    <p:sldId id="873" r:id="rId19"/>
    <p:sldId id="874" r:id="rId20"/>
    <p:sldId id="875" r:id="rId21"/>
    <p:sldId id="876" r:id="rId22"/>
    <p:sldId id="937" r:id="rId23"/>
    <p:sldId id="938" r:id="rId24"/>
    <p:sldId id="940" r:id="rId25"/>
    <p:sldId id="941" r:id="rId26"/>
    <p:sldId id="989" r:id="rId27"/>
    <p:sldId id="862" r:id="rId28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160"/>
        <p:guide pos="39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3" Type="http://schemas.openxmlformats.org/officeDocument/2006/relationships/tags" Target="tags/tag19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从 JavaScript 代码的角度看来，全局对象在程序启动前就已经存在了。</a:t>
            </a:r>
            <a:endParaRPr lang="zh-CN" altLang="en-US"/>
          </a:p>
          <a:p>
            <a:r>
              <a:rPr lang="zh-CN" altLang="en-US"/>
              <a:t>客户端 JavaScript 的全局对象被称作 window 对象。</a:t>
            </a:r>
            <a:endParaRPr lang="zh-CN" altLang="en-US"/>
          </a:p>
          <a:p>
            <a:r>
              <a:rPr lang="zh-CN" altLang="en-US">
                <a:sym typeface="+mn-ea"/>
              </a:rPr>
              <a:t>服务端 JavaScript 的全局对象被称作 </a:t>
            </a:r>
            <a:r>
              <a:rPr lang="en-US" altLang="zh-CN">
                <a:sym typeface="+mn-ea"/>
              </a:rPr>
              <a:t>global </a:t>
            </a:r>
            <a:r>
              <a:rPr lang="zh-CN" altLang="en-US">
                <a:sym typeface="+mn-ea"/>
              </a:rPr>
              <a:t>对象。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image" Target="../media/image4.png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hyperlink" Target="https://code.visualstudio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5" Type="http://schemas.openxmlformats.org/officeDocument/2006/relationships/slideLayout" Target="../slideLayouts/slideLayout6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</p:spPr>
        <p:txBody>
          <a:bodyPr/>
          <a:p>
            <a:r>
              <a:rPr lang="zh-CN" altLang="en-US" dirty="0"/>
              <a:t>自我介绍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54125" y="1130935"/>
            <a:ext cx="602107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刘秀梅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QQ：991955909@qq.com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电话：15226858356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办公室：C202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723245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网址：</a:t>
            </a:r>
            <a:r>
              <a:rPr lang="zh-CN" altLang="en-US">
                <a:hlinkClick r:id="rId1" action="ppaction://hlinkfile"/>
              </a:rPr>
              <a:t>https://code.visualstudio.com/</a:t>
            </a:r>
            <a:endParaRPr lang="zh-CN" altLang="en-US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VSCode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20" y="1836420"/>
            <a:ext cx="8692515" cy="41560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VSCode</a:t>
            </a:r>
            <a:r>
              <a:rPr lang="zh-CN" altLang="en-US">
                <a:sym typeface="+mn-ea"/>
              </a:rPr>
              <a:t>插件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/>
              <a:t> Auto Rename Tag : </a:t>
            </a:r>
            <a:r>
              <a:rPr lang="en-US" altLang="zh-CN">
                <a:solidFill>
                  <a:schemeClr val="tx1"/>
                </a:solidFill>
              </a:rPr>
              <a:t>自动重命名配对的HTML / XML标签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ym typeface="+mn-ea"/>
              </a:rPr>
              <a:t>HTML CSS support :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 HTML/CSS 自动补齐</a:t>
            </a:r>
            <a:endParaRPr lang="en-US" altLang="zh-CN">
              <a:solidFill>
                <a:schemeClr val="tx1"/>
              </a:solidFill>
              <a:cs typeface="+mn-ea"/>
            </a:endParaRPr>
          </a:p>
          <a:p>
            <a:pPr lvl="1"/>
            <a:r>
              <a:rPr lang="zh-CN" altLang="en-US">
                <a:sym typeface="+mn-ea"/>
              </a:rPr>
              <a:t> CSS Peek：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追踪样式</a:t>
            </a:r>
            <a:endParaRPr lang="en-US" altLang="zh-CN">
              <a:solidFill>
                <a:schemeClr val="tx1"/>
              </a:solidFill>
              <a:cs typeface="+mn-ea"/>
            </a:endParaRPr>
          </a:p>
          <a:p>
            <a:pPr lvl="1"/>
            <a:r>
              <a:rPr lang="en-US" altLang="zh-CN"/>
              <a:t> JS-CSS-HTML  Formatter</a:t>
            </a:r>
            <a:r>
              <a:rPr lang="zh-CN" altLang="en-US"/>
              <a:t>：</a:t>
            </a:r>
            <a:r>
              <a:rPr lang="en-US" altLang="zh-CN">
                <a:solidFill>
                  <a:schemeClr val="tx1"/>
                </a:solidFill>
                <a:cs typeface="+mn-ea"/>
              </a:rPr>
              <a:t> 代码格式化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cs typeface="+mn-ea"/>
                <a:sym typeface="+mn-ea"/>
              </a:rPr>
              <a:t>AutoFileName</a:t>
            </a:r>
            <a:r>
              <a:rPr lang="zh-CN" altLang="en-US">
                <a:cs typeface="+mn-ea"/>
                <a:sym typeface="+mn-ea"/>
              </a:rPr>
              <a:t>：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文件路径自动补全插件</a:t>
            </a:r>
            <a:endParaRPr lang="en-US" altLang="zh-CN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en-US" altLang="zh-CN">
                <a:sym typeface="+mn-ea"/>
              </a:rPr>
              <a:t>Open-In-Browser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快捷打开浏览器</a:t>
            </a:r>
            <a:endParaRPr lang="zh-CN" altLang="en-US"/>
          </a:p>
          <a:p>
            <a:pPr lvl="1"/>
            <a:endParaRPr lang="en-US" altLang="zh-CN">
              <a:solidFill>
                <a:schemeClr val="tx1"/>
              </a:solidFill>
              <a:cs typeface="+mn-ea"/>
            </a:endParaRPr>
          </a:p>
          <a:p>
            <a:pPr lvl="1"/>
            <a:endParaRPr lang="en-US" altLang="zh-CN">
              <a:solidFill>
                <a:schemeClr val="tx1"/>
              </a:solidFill>
              <a:cs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VSCode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发展历程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语言特点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JavaScript </a:t>
            </a:r>
            <a:r>
              <a:rPr lang="zh-CN" altLang="en-US"/>
              <a:t>的组成</a:t>
            </a:r>
            <a:endParaRPr lang="zh-CN" altLang="en-US"/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关于</a:t>
            </a:r>
            <a:r>
              <a:rPr lang="en-US" altLang="zh-CN"/>
              <a:t>JavaScript</a:t>
            </a:r>
            <a:endParaRPr lang="en-US" altLang="zh-CN"/>
          </a:p>
        </p:txBody>
      </p:sp>
      <p:pic>
        <p:nvPicPr>
          <p:cNvPr id="4" name="图片 3" descr="C:\Users\qile\Desktop\abc.pngabc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56690" y="2038668"/>
            <a:ext cx="5763260" cy="24504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846695" y="1895475"/>
            <a:ext cx="4128770" cy="32397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思考：</a:t>
            </a: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JavaScript </a:t>
            </a:r>
            <a:r>
              <a: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只能够在浏览器中执行？</a:t>
            </a: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JavaScript </a:t>
            </a:r>
            <a:r>
              <a: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在浏览器中是如何运行的？</a:t>
            </a: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24160" cy="5719445"/>
          </a:xfrm>
          <a:solidFill>
            <a:schemeClr val="bg1"/>
          </a:solidFill>
        </p:spPr>
        <p:txBody>
          <a:bodyPr/>
          <a:p>
            <a:r>
              <a:rPr lang="en-US" altLang="zh-CN"/>
              <a:t> JavaScript 和 DOM 并不是不可分割的，它们的语言标准相互独立。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tx1"/>
                </a:solidFill>
              </a:rPr>
              <a:t>DOM 对 JavaScript 来说，是</a:t>
            </a:r>
            <a:r>
              <a:rPr lang="en-US" altLang="zh-CN">
                <a:solidFill>
                  <a:srgbClr val="C00000"/>
                </a:solidFill>
              </a:rPr>
              <a:t>宿主对象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是语言中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可更换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的部分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ECMAScript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对 JavaScript 来说，</a:t>
            </a:r>
            <a:r>
              <a:rPr lang="zh-CN" altLang="en-US">
                <a:solidFill>
                  <a:schemeClr val="tx1"/>
                </a:solidFill>
              </a:rPr>
              <a:t>是</a:t>
            </a:r>
            <a:r>
              <a:rPr lang="en-US" altLang="zh-CN">
                <a:solidFill>
                  <a:srgbClr val="C00000"/>
                </a:solidFill>
              </a:rPr>
              <a:t>核心语言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是</a:t>
            </a:r>
            <a:r>
              <a:rPr lang="en-US" altLang="zh-CN">
                <a:solidFill>
                  <a:srgbClr val="C00000"/>
                </a:solidFill>
              </a:rPr>
              <a:t>不可被替代</a:t>
            </a:r>
            <a:r>
              <a:rPr lang="en-US" altLang="zh-CN">
                <a:solidFill>
                  <a:schemeClr val="tx1"/>
                </a:solidFill>
              </a:rPr>
              <a:t>的功能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核心语言和宿主对象</a:t>
            </a:r>
            <a:endParaRPr lang="zh-CN" altLang="en-US"/>
          </a:p>
        </p:txBody>
      </p:sp>
      <p:sp>
        <p:nvSpPr>
          <p:cNvPr id="184" name=" 184"/>
          <p:cNvSpPr/>
          <p:nvPr/>
        </p:nvSpPr>
        <p:spPr>
          <a:xfrm>
            <a:off x="2318385" y="3556000"/>
            <a:ext cx="3075940" cy="12960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ECMAScript</a:t>
            </a:r>
            <a:endParaRPr lang="en-US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 184"/>
          <p:cNvSpPr/>
          <p:nvPr/>
        </p:nvSpPr>
        <p:spPr>
          <a:xfrm>
            <a:off x="6097270" y="3556000"/>
            <a:ext cx="1809750" cy="12960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endParaRPr lang="en-US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 184"/>
          <p:cNvSpPr/>
          <p:nvPr/>
        </p:nvSpPr>
        <p:spPr>
          <a:xfrm>
            <a:off x="8333740" y="3556000"/>
            <a:ext cx="1809750" cy="12960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endParaRPr lang="en-US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58205" y="3400425"/>
            <a:ext cx="4485640" cy="2117090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44335" y="4942205"/>
            <a:ext cx="280860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宿主对象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73275" y="3400425"/>
            <a:ext cx="3597910" cy="2117090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51735" y="4942205"/>
            <a:ext cx="280860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核心语言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右大括号 11"/>
          <p:cNvSpPr/>
          <p:nvPr/>
        </p:nvSpPr>
        <p:spPr bwMode="auto">
          <a:xfrm rot="5400000">
            <a:off x="5863590" y="1584325"/>
            <a:ext cx="714375" cy="8580755"/>
          </a:xfrm>
          <a:prstGeom prst="rightBrace">
            <a:avLst>
              <a:gd name="adj1" fmla="val 8333"/>
              <a:gd name="adj2" fmla="val 54651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04360" y="6231890"/>
            <a:ext cx="280860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客户端 </a:t>
            </a: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JavaScript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7670" y="5373370"/>
            <a:ext cx="1008380" cy="13684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 184"/>
          <p:cNvSpPr/>
          <p:nvPr/>
        </p:nvSpPr>
        <p:spPr>
          <a:xfrm>
            <a:off x="2319020" y="3556000"/>
            <a:ext cx="3075940" cy="12960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ECMAScript</a:t>
            </a:r>
            <a:endParaRPr lang="en-US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 184"/>
          <p:cNvSpPr/>
          <p:nvPr/>
        </p:nvSpPr>
        <p:spPr>
          <a:xfrm>
            <a:off x="6097905" y="3556000"/>
            <a:ext cx="1809750" cy="12960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endParaRPr lang="en-US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客户端 </a:t>
            </a:r>
            <a:r>
              <a:rPr lang="en-US" altLang="zh-CN"/>
              <a:t>JavaScript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服务端 </a:t>
            </a:r>
            <a:r>
              <a:rPr lang="en-US" altLang="zh-CN"/>
              <a:t>JavaScript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客户端与服务端</a:t>
            </a:r>
            <a:r>
              <a:rPr lang="en-US" altLang="zh-CN"/>
              <a:t>JavaScript</a:t>
            </a:r>
            <a:endParaRPr lang="en-US" altLang="zh-CN"/>
          </a:p>
        </p:txBody>
      </p:sp>
      <p:sp>
        <p:nvSpPr>
          <p:cNvPr id="7" name=" 184"/>
          <p:cNvSpPr/>
          <p:nvPr/>
        </p:nvSpPr>
        <p:spPr>
          <a:xfrm>
            <a:off x="8333740" y="1905635"/>
            <a:ext cx="1809750" cy="12960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endParaRPr lang="en-US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 184"/>
          <p:cNvSpPr/>
          <p:nvPr/>
        </p:nvSpPr>
        <p:spPr>
          <a:xfrm>
            <a:off x="2302510" y="1905635"/>
            <a:ext cx="3075940" cy="12960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ECMAScript</a:t>
            </a:r>
            <a:endParaRPr lang="en-US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 184"/>
          <p:cNvSpPr/>
          <p:nvPr/>
        </p:nvSpPr>
        <p:spPr>
          <a:xfrm>
            <a:off x="6097905" y="1905635"/>
            <a:ext cx="1809750" cy="12960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endParaRPr lang="en-US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43455" y="1795145"/>
            <a:ext cx="8276590" cy="1537970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 184"/>
          <p:cNvSpPr/>
          <p:nvPr/>
        </p:nvSpPr>
        <p:spPr>
          <a:xfrm>
            <a:off x="8317230" y="4544060"/>
            <a:ext cx="1809750" cy="12960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en-US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 184"/>
          <p:cNvSpPr/>
          <p:nvPr/>
        </p:nvSpPr>
        <p:spPr>
          <a:xfrm>
            <a:off x="2302510" y="4544060"/>
            <a:ext cx="3075940" cy="12960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ECMAScript</a:t>
            </a:r>
            <a:endParaRPr lang="en-US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 184"/>
          <p:cNvSpPr/>
          <p:nvPr/>
        </p:nvSpPr>
        <p:spPr>
          <a:xfrm>
            <a:off x="6081395" y="4544060"/>
            <a:ext cx="1809750" cy="12960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</a:t>
            </a:r>
            <a:endParaRPr lang="en-US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26945" y="4462780"/>
            <a:ext cx="8276590" cy="1469390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588510" y="3764280"/>
            <a:ext cx="3413760" cy="575945"/>
            <a:chOff x="7226" y="5928"/>
            <a:chExt cx="5376" cy="907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7226" y="6381"/>
              <a:ext cx="297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2" name="矩形 11"/>
            <p:cNvSpPr/>
            <p:nvPr/>
          </p:nvSpPr>
          <p:spPr>
            <a:xfrm>
              <a:off x="10310" y="5928"/>
              <a:ext cx="2292" cy="9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Node.js</a:t>
              </a:r>
              <a:endParaRPr kumimoji="0" lang="en-US" altLang="zh-CN" sz="2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JavaScript 在不同的运行环境，有着不同的内置宿主对象</a:t>
            </a:r>
            <a:endParaRPr lang="zh-CN" altLang="en-US"/>
          </a:p>
          <a:p>
            <a:pPr>
              <a:buNone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客户端与服务端</a:t>
            </a:r>
            <a:r>
              <a:rPr lang="en-US" altLang="zh-CN">
                <a:sym typeface="+mn-ea"/>
              </a:rPr>
              <a:t>JavaScript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75" y="2249113"/>
            <a:ext cx="11049740" cy="3507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719230" y="3630935"/>
            <a:ext cx="1440160" cy="648072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91438" y="3636429"/>
            <a:ext cx="720080" cy="654643"/>
          </a:xfrm>
          <a:prstGeom prst="rect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25681" y="3604033"/>
            <a:ext cx="981981" cy="687040"/>
          </a:xfrm>
          <a:prstGeom prst="rect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86291" y="3618917"/>
            <a:ext cx="974975" cy="672155"/>
          </a:xfrm>
          <a:prstGeom prst="rect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191838" y="3643001"/>
            <a:ext cx="979116" cy="648072"/>
          </a:xfrm>
          <a:prstGeom prst="rect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532281" y="3618917"/>
            <a:ext cx="974295" cy="672155"/>
          </a:xfrm>
          <a:prstGeom prst="rect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浏览器 </a:t>
            </a:r>
            <a:r>
              <a:rPr lang="en-US" altLang="zh-CN"/>
              <a:t>—— </a:t>
            </a:r>
            <a:r>
              <a:rPr lang="zh-CN" altLang="en-US"/>
              <a:t>客户端 </a:t>
            </a:r>
            <a:r>
              <a:rPr lang="en-US" altLang="zh-CN"/>
              <a:t>JavaScript </a:t>
            </a:r>
            <a:r>
              <a:rPr lang="zh-CN" altLang="en-US"/>
              <a:t>运行的宿主环境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浏览器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1596390" y="2142490"/>
          <a:ext cx="8040370" cy="312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700"/>
                <a:gridCol w="599567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浏览器</a:t>
                      </a:r>
                      <a:endParaRPr lang="zh-CN" altLang="en-US" sz="2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JavaScript </a:t>
                      </a:r>
                      <a:r>
                        <a:rPr lang="zh-CN" altLang="en-US" sz="2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实现方式</a:t>
                      </a:r>
                      <a:r>
                        <a:rPr lang="en-US" altLang="zh-CN" sz="2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( JS</a:t>
                      </a:r>
                      <a:r>
                        <a:rPr lang="zh-CN" altLang="en-US" sz="2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引擎</a:t>
                      </a:r>
                      <a:r>
                        <a:rPr lang="en-US" altLang="zh-CN" sz="2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)</a:t>
                      </a:r>
                      <a:endParaRPr lang="en-US" altLang="zh-CN" sz="2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645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Chrome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v8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378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FireFox</a:t>
                      </a:r>
                      <a:endPara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SpiderMonkey</a:t>
                      </a:r>
                      <a:endPara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473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Safari</a:t>
                      </a:r>
                      <a:endPara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JavaScriptCore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289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Opera                                 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Carakan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IE  -&gt; Edge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JScript（IE3.0-IE8.0） / Chakra（IE9+</a:t>
                      </a: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)</a:t>
                      </a:r>
                      <a:endPara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50" name=" 2050"/>
          <p:cNvSpPr/>
          <p:nvPr/>
        </p:nvSpPr>
        <p:spPr bwMode="auto">
          <a:xfrm rot="17100000">
            <a:off x="4791075" y="2374265"/>
            <a:ext cx="575945" cy="107950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ECMAScript（ES）是 JavaScript 的语法标准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ECMAScript 的版本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ES5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2009年12月发布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）当前网络上大部分用的是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ES5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ES6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</a:t>
            </a:r>
            <a:r>
              <a:rPr dirty="0">
                <a:solidFill>
                  <a:schemeClr val="tx1"/>
                </a:solidFill>
                <a:sym typeface="+mn-ea"/>
              </a:rPr>
              <a:t>2015年</a:t>
            </a:r>
            <a:r>
              <a:rPr lang="en-US" dirty="0">
                <a:solidFill>
                  <a:schemeClr val="tx1"/>
                </a:solidFill>
                <a:sym typeface="+mn-ea"/>
              </a:rPr>
              <a:t>0</a:t>
            </a:r>
            <a:r>
              <a:rPr dirty="0">
                <a:solidFill>
                  <a:schemeClr val="tx1"/>
                </a:solidFill>
                <a:sym typeface="+mn-ea"/>
              </a:rPr>
              <a:t>6</a:t>
            </a:r>
            <a:r>
              <a:rPr lang="zh-CN" dirty="0">
                <a:solidFill>
                  <a:schemeClr val="tx1"/>
                </a:solidFill>
                <a:sym typeface="+mn-ea"/>
              </a:rPr>
              <a:t>月</a:t>
            </a:r>
            <a:r>
              <a:rPr dirty="0">
                <a:solidFill>
                  <a:schemeClr val="tx1"/>
                </a:solidFill>
                <a:sym typeface="+mn-ea"/>
              </a:rPr>
              <a:t>发布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）增加了许多新特性，并解决了很多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ES5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中的缺陷，逐渐流行开来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/>
              <a:t> ES7</a:t>
            </a:r>
            <a:r>
              <a:rPr dirty="0">
                <a:solidFill>
                  <a:schemeClr val="tx1"/>
                </a:solidFill>
                <a:cs typeface="+mn-ea"/>
              </a:rPr>
              <a:t>（</a:t>
            </a:r>
            <a:r>
              <a:rPr dirty="0">
                <a:solidFill>
                  <a:schemeClr val="tx1"/>
                </a:solidFill>
                <a:cs typeface="+mn-ea"/>
                <a:sym typeface="+mn-ea"/>
              </a:rPr>
              <a:t>2016年06月发布</a:t>
            </a:r>
            <a:r>
              <a:rPr dirty="0">
                <a:solidFill>
                  <a:schemeClr val="tx1"/>
                </a:solidFill>
                <a:cs typeface="+mn-ea"/>
              </a:rPr>
              <a:t>）完善 ES6 规范</a:t>
            </a:r>
            <a:endParaRPr dirty="0">
              <a:solidFill>
                <a:schemeClr val="tx1"/>
              </a:solidFill>
              <a:cs typeface="+mn-ea"/>
            </a:endParaRPr>
          </a:p>
          <a:p>
            <a:pPr lvl="1" algn="l"/>
            <a:r>
              <a:rPr lang="en-US" altLang="zh-CN"/>
              <a:t> ES8</a:t>
            </a:r>
            <a:r>
              <a:rPr dirty="0">
                <a:solidFill>
                  <a:schemeClr val="tx1"/>
                </a:solidFill>
                <a:cs typeface="+mn-ea"/>
              </a:rPr>
              <a:t>（2017年06月发布） 增加新的功能，如并发、原子操作等</a:t>
            </a:r>
            <a:endParaRPr dirty="0">
              <a:solidFill>
                <a:schemeClr val="tx1"/>
              </a:solidFill>
              <a:cs typeface="+mn-ea"/>
            </a:endParaRPr>
          </a:p>
          <a:p>
            <a:pPr lvl="1" algn="l"/>
            <a:r>
              <a:rPr lang="en-US" altLang="zh-CN">
                <a:cs typeface="+mn-ea"/>
              </a:rPr>
              <a:t> ES9</a:t>
            </a:r>
            <a:r>
              <a:rPr dirty="0">
                <a:solidFill>
                  <a:schemeClr val="tx1"/>
                </a:solidFill>
                <a:cs typeface="+mn-ea"/>
                <a:sym typeface="+mn-ea"/>
              </a:rPr>
              <a:t>（201</a:t>
            </a:r>
            <a:r>
              <a:rPr lang="en-US" dirty="0">
                <a:solidFill>
                  <a:schemeClr val="tx1"/>
                </a:solidFill>
                <a:cs typeface="+mn-ea"/>
                <a:sym typeface="+mn-ea"/>
              </a:rPr>
              <a:t>8</a:t>
            </a:r>
            <a:r>
              <a:rPr dirty="0">
                <a:solidFill>
                  <a:schemeClr val="tx1"/>
                </a:solidFill>
                <a:cs typeface="+mn-ea"/>
                <a:sym typeface="+mn-ea"/>
              </a:rPr>
              <a:t>年06月发布） </a:t>
            </a:r>
            <a:r>
              <a:rPr lang="zh-CN" dirty="0">
                <a:solidFill>
                  <a:schemeClr val="tx1"/>
                </a:solidFill>
                <a:cs typeface="+mn-ea"/>
                <a:sym typeface="+mn-ea"/>
              </a:rPr>
              <a:t>增加了异步迭代，RegExp 等相关功能</a:t>
            </a:r>
            <a:endParaRPr lang="zh-CN" dirty="0">
              <a:solidFill>
                <a:schemeClr val="tx1"/>
              </a:solidFill>
              <a:cs typeface="+mn-ea"/>
              <a:sym typeface="+mn-ea"/>
            </a:endParaRPr>
          </a:p>
          <a:p>
            <a:pPr lvl="1" algn="l"/>
            <a:r>
              <a:rPr lang="zh-CN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en-US" altLang="zh-CN">
                <a:cs typeface="+mn-ea"/>
                <a:sym typeface="+mn-ea"/>
              </a:rPr>
              <a:t>ES10</a:t>
            </a:r>
            <a:r>
              <a:rPr dirty="0">
                <a:solidFill>
                  <a:schemeClr val="tx1"/>
                </a:solidFill>
                <a:cs typeface="+mn-ea"/>
                <a:sym typeface="+mn-ea"/>
              </a:rPr>
              <a:t>（201</a:t>
            </a:r>
            <a:r>
              <a:rPr lang="en-US" dirty="0">
                <a:solidFill>
                  <a:schemeClr val="tx1"/>
                </a:solidFill>
                <a:cs typeface="+mn-ea"/>
                <a:sym typeface="+mn-ea"/>
              </a:rPr>
              <a:t>9</a:t>
            </a:r>
            <a:r>
              <a:rPr dirty="0">
                <a:solidFill>
                  <a:schemeClr val="tx1"/>
                </a:solidFill>
                <a:cs typeface="+mn-ea"/>
                <a:sym typeface="+mn-ea"/>
              </a:rPr>
              <a:t>年06月发布）</a:t>
            </a:r>
            <a:r>
              <a:rPr lang="zh-CN" dirty="0">
                <a:solidFill>
                  <a:schemeClr val="tx1"/>
                </a:solidFill>
                <a:cs typeface="+mn-ea"/>
                <a:sym typeface="+mn-ea"/>
              </a:rPr>
              <a:t>增加了一些新的方法</a:t>
            </a:r>
            <a:endParaRPr lang="zh-CN" dirty="0">
              <a:solidFill>
                <a:schemeClr val="tx1"/>
              </a:solidFill>
              <a:cs typeface="+mn-ea"/>
              <a:sym typeface="+mn-ea"/>
            </a:endParaRPr>
          </a:p>
          <a:p>
            <a:pPr lvl="1" algn="l"/>
            <a:endParaRPr lang="zh-CN" dirty="0">
              <a:solidFill>
                <a:schemeClr val="tx1"/>
              </a:solidFill>
              <a:cs typeface="+mn-ea"/>
              <a:sym typeface="+mn-ea"/>
            </a:endParaRPr>
          </a:p>
          <a:p>
            <a:pPr lvl="1" algn="l"/>
            <a:endParaRPr lang="zh-CN" dirty="0">
              <a:solidFill>
                <a:schemeClr val="tx1"/>
              </a:solidFill>
              <a:cs typeface="+mn-ea"/>
              <a:sym typeface="+mn-ea"/>
            </a:endParaRPr>
          </a:p>
          <a:p>
            <a:pPr lvl="1" algn="l"/>
            <a:endParaRPr lang="zh-CN" dirty="0">
              <a:solidFill>
                <a:schemeClr val="tx1"/>
              </a:solidFill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ECMAScript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08305" y="2537460"/>
            <a:ext cx="720090" cy="3345180"/>
          </a:xfrm>
          <a:prstGeom prst="rect">
            <a:avLst/>
          </a:prstGeom>
          <a:noFill/>
          <a:ln w="44450" cap="flat" cmpd="sng" algn="ctr">
            <a:solidFill>
              <a:srgbClr val="00B0F0"/>
            </a:solidFill>
            <a:prstDash val="lg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每年更新一个版本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发展历程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语言特点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直译式脚本语言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在宿主（浏览器、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Node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）中解释执行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非编译语言，不是在执行前提前编译可执行文件或字节码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0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ym typeface="+mn-ea"/>
              </a:rPr>
              <a:t>弱类型、动态类型语言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写程序时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不用给变量指定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特定的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数据类型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弱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类型）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sym typeface="+mn-ea"/>
              </a:rPr>
              <a:t> 可以动态的更改变量的类型（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动态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类型）</a:t>
            </a:r>
            <a:endParaRPr kumimoji="0" lang="zh-CN" altLang="en-US" dirty="0">
              <a:solidFill>
                <a:schemeClr val="tx1"/>
              </a:solidFill>
            </a:endParaRPr>
          </a:p>
          <a:p>
            <a:pPr lvl="0"/>
            <a:r>
              <a:rPr lang="zh-CN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语言特点</a:t>
            </a:r>
            <a:endParaRPr lang="zh-CN" altLang="en-US"/>
          </a:p>
          <a:p>
            <a:pPr lvl="1"/>
            <a:r>
              <a:rPr lang="zh-CN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+mn-ea"/>
                <a:sym typeface="+mn-ea"/>
              </a:rPr>
              <a:t>ES5</a:t>
            </a:r>
            <a:r>
              <a:rPr lang="zh-CN" dirty="0">
                <a:solidFill>
                  <a:schemeClr val="tx1"/>
                </a:solidFill>
                <a:cs typeface="+mn-ea"/>
                <a:sym typeface="+mn-ea"/>
              </a:rPr>
              <a:t>没有块作用域</a:t>
            </a:r>
            <a:endParaRPr lang="zh-CN" dirty="0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r>
              <a:rPr lang="zh-CN" dirty="0">
                <a:solidFill>
                  <a:schemeClr val="tx1"/>
                </a:solidFill>
                <a:cs typeface="+mn-ea"/>
                <a:sym typeface="+mn-ea"/>
              </a:rPr>
              <a:t> 基于原型链的继承方式</a:t>
            </a:r>
            <a:endParaRPr lang="zh-CN" dirty="0">
              <a:solidFill>
                <a:schemeClr val="tx1"/>
              </a:solidFill>
              <a:cs typeface="+mn-ea"/>
              <a:sym typeface="+mn-ea"/>
            </a:endParaRPr>
          </a:p>
          <a:p>
            <a:pPr lvl="1" algn="l"/>
            <a:endParaRPr lang="zh-CN" dirty="0">
              <a:solidFill>
                <a:schemeClr val="tx1"/>
              </a:solidFill>
              <a:cs typeface="+mn-ea"/>
              <a:sym typeface="+mn-ea"/>
            </a:endParaRPr>
          </a:p>
          <a:p>
            <a:pPr lvl="1" algn="l"/>
            <a:endParaRPr lang="zh-CN" dirty="0">
              <a:solidFill>
                <a:schemeClr val="tx1"/>
              </a:solidFill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语言特点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pPr marL="0" marR="0" algn="l" defTabSz="0" rtl="0" eaLnBrk="0" fontAlgn="base" hangingPunct="0">
              <a:lnSpc>
                <a:spcPts val="4000"/>
              </a:lnSpc>
              <a:spcAft>
                <a:spcPts val="1200"/>
              </a:spcAft>
              <a:buSzTx/>
            </a:pPr>
            <a:r>
              <a:rPr lang="en-US" altLang="zh-CN">
                <a:sym typeface="+mn-ea"/>
              </a:rPr>
              <a:t> JavaScript 只能够在浏览器中执行？</a:t>
            </a:r>
            <a:endParaRPr lang="en-US" altLang="zh-CN">
              <a:sym typeface="+mn-ea"/>
            </a:endParaRPr>
          </a:p>
          <a:p>
            <a:pPr marL="457200" marR="0" lvl="1" algn="l" defTabSz="0" rtl="0" eaLnBrk="0" fontAlgn="base" hangingPunct="0">
              <a:lnSpc>
                <a:spcPts val="4000"/>
              </a:lnSpc>
              <a:spcAft>
                <a:spcPts val="1200"/>
              </a:spcAft>
              <a:buSzTx/>
            </a:pPr>
            <a:r>
              <a:rPr lang="en-US" altLang="zh-CN" sz="2400">
                <a:sym typeface="+mn-ea"/>
              </a:rPr>
              <a:t>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不是，JavaScript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除了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在浏览器中运行，还可以在其他的运行环境中运行，如 node.js 环境。目前 JavaScript 的运行环境有浏览器和 node.js 环境两种。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marL="0" marR="0" algn="l" defTabSz="0" rtl="0" eaLnBrk="0" fontAlgn="base" hangingPunct="0">
              <a:lnSpc>
                <a:spcPts val="4000"/>
              </a:lnSpc>
              <a:spcAft>
                <a:spcPts val="1200"/>
              </a:spcAft>
              <a:buSzTx/>
            </a:pPr>
            <a:r>
              <a:rPr lang="en-US" altLang="zh-CN">
                <a:sym typeface="+mn-ea"/>
              </a:rPr>
              <a:t> JavaScript 在浏览器中是如何运行的？</a:t>
            </a:r>
            <a:endParaRPr lang="en-US" altLang="zh-CN">
              <a:sym typeface="+mn-ea"/>
            </a:endParaRPr>
          </a:p>
          <a:p>
            <a:pPr marL="457200" marR="0" lvl="1" algn="l" defTabSz="0" rtl="0" eaLnBrk="0" fontAlgn="base" hangingPunct="0">
              <a:lnSpc>
                <a:spcPts val="4000"/>
              </a:lnSpc>
              <a:spcAft>
                <a:spcPts val="1200"/>
              </a:spcAft>
              <a:buSzTx/>
            </a:pPr>
            <a:r>
              <a:rPr lang="en-US" altLang="zh-CN" sz="2400">
                <a:solidFill>
                  <a:schemeClr val="tx1"/>
                </a:solidFill>
                <a:cs typeface="+mn-ea"/>
                <a:sym typeface="+mn-ea"/>
              </a:rPr>
              <a:t> 浏览器下载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JavaScript </a:t>
            </a:r>
            <a:r>
              <a:rPr lang="en-US" altLang="zh-CN" sz="2400">
                <a:solidFill>
                  <a:schemeClr val="tx1"/>
                </a:solidFill>
                <a:cs typeface="+mn-ea"/>
                <a:sym typeface="+mn-ea"/>
              </a:rPr>
              <a:t>脚本</a:t>
            </a:r>
            <a:r>
              <a:rPr lang="zh-CN" altLang="en-US" sz="2400">
                <a:solidFill>
                  <a:schemeClr val="tx1"/>
                </a:solidFill>
                <a:cs typeface="+mn-ea"/>
                <a:sym typeface="+mn-ea"/>
              </a:rPr>
              <a:t>文件后，由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cs typeface="+mn-ea"/>
                <a:sym typeface="+mn-ea"/>
              </a:rPr>
              <a:t>浏览器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JavaScript 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cs typeface="+mn-ea"/>
                <a:sym typeface="+mn-ea"/>
              </a:rPr>
              <a:t>引擎解释执行。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  <a:cs typeface="+mn-ea"/>
              <a:sym typeface="+mn-ea"/>
            </a:endParaRPr>
          </a:p>
          <a:p>
            <a:pPr lvl="1" algn="l"/>
            <a:endParaRPr lang="zh-CN" dirty="0">
              <a:solidFill>
                <a:schemeClr val="tx1"/>
              </a:solidFill>
              <a:cs typeface="+mn-ea"/>
              <a:sym typeface="+mn-ea"/>
            </a:endParaRPr>
          </a:p>
          <a:p>
            <a:pPr lvl="1" algn="l"/>
            <a:endParaRPr lang="zh-CN" dirty="0">
              <a:solidFill>
                <a:schemeClr val="tx1"/>
              </a:solidFill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矩形 23"/>
          <p:cNvSpPr/>
          <p:nvPr/>
        </p:nvSpPr>
        <p:spPr>
          <a:xfrm>
            <a:off x="0" y="-1905"/>
            <a:ext cx="12192635" cy="68599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下列说法正确的是（）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438400" y="235521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ES2015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是同一版本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438400" y="321246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ES2016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是同一版本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2438400" y="406971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目前最新版本为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ES8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2438400" y="492696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版本每年更新一次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276600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133850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1571625" y="2419350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4991100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4"/>
    </p:custData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pPr marL="0" marR="0" algn="l" defTabSz="0" rtl="0" eaLnBrk="0" fontAlgn="base" hangingPunct="0">
              <a:lnSpc>
                <a:spcPts val="4000"/>
              </a:lnSpc>
              <a:spcAft>
                <a:spcPts val="1200"/>
              </a:spcAft>
              <a:buSzTx/>
            </a:pPr>
            <a:r>
              <a:rPr lang="en-US" altLang="zh-CN">
                <a:sym typeface="+mn-ea"/>
              </a:rPr>
              <a:t> </a:t>
            </a:r>
            <a:r>
              <a:rPr lang="zh-CN" altLang="en-US" sz="2800">
                <a:sym typeface="+mn-ea"/>
              </a:rPr>
              <a:t>阅读书籍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 《</a:t>
            </a:r>
            <a:r>
              <a:rPr lang="zh-CN" sz="2800">
                <a:sym typeface="+mn-ea"/>
              </a:rPr>
              <a:t>深入理解</a:t>
            </a:r>
            <a:r>
              <a:rPr lang="en-US" altLang="zh-CN" sz="2800">
                <a:sym typeface="+mn-ea"/>
              </a:rPr>
              <a:t>JavaScript</a:t>
            </a:r>
            <a:r>
              <a:rPr lang="zh-CN" altLang="en-US" sz="2800">
                <a:sym typeface="+mn-ea"/>
              </a:rPr>
              <a:t>》第一部分</a:t>
            </a:r>
            <a:endParaRPr lang="zh-CN" altLang="en-US" sz="2800"/>
          </a:p>
          <a:p>
            <a:pPr lvl="0"/>
            <a:r>
              <a:rPr lang="zh-CN" altLang="en-US" sz="2800">
                <a:sym typeface="+mn-ea"/>
              </a:rPr>
              <a:t> 总结相关知识点</a:t>
            </a:r>
            <a:endParaRPr lang="zh-CN" altLang="en-US" sz="2800">
              <a:sym typeface="+mn-ea"/>
            </a:endParaRPr>
          </a:p>
          <a:p>
            <a:pPr lvl="0"/>
            <a:r>
              <a:rPr lang="zh-CN" altLang="en-US" sz="2800">
                <a:sym typeface="+mn-ea"/>
              </a:rPr>
              <a:t> 创建个人仓库</a:t>
            </a:r>
            <a:endParaRPr lang="zh-CN" altLang="en-US" sz="28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命名：</a:t>
            </a:r>
            <a:r>
              <a:rPr lang="en-US" altLang="zh-CN" sz="2400">
                <a:sym typeface="+mn-ea"/>
              </a:rPr>
              <a:t>javascript</a:t>
            </a:r>
            <a:r>
              <a:rPr lang="en-US" altLang="zh-CN">
                <a:sym typeface="+mn-ea"/>
              </a:rPr>
              <a:t>-advanced-summary 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总结知识点上传到仓库中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任务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4120" y="1988185"/>
            <a:ext cx="3514090" cy="30867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</p:spPr>
        <p:txBody>
          <a:bodyPr/>
          <a:p>
            <a:r>
              <a:rPr lang="zh-CN" dirty="0" smtClean="0">
                <a:sym typeface="+mn-ea"/>
              </a:rPr>
              <a:t>成绩分布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54125" y="1130935"/>
            <a:ext cx="602107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过程式教学：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期末试卷成绩：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0%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雪梨作业成绩：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%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平时成绩：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%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发展历程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语言特点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前导课程</a:t>
            </a:r>
            <a:endParaRPr lang="zh-CN" altLang="en-US"/>
          </a:p>
          <a:p>
            <a:pPr lvl="1"/>
            <a:r>
              <a:rPr lang="zh-CN" altLang="en-US" sz="2400"/>
              <a:t> 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Web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开发（一）：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HTML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CSS</a:t>
            </a:r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Web开发（二）：</a:t>
            </a:r>
            <a:r>
              <a:rPr lang="en-US" altLang="zh-CN" dirty="0" smtClean="0">
                <a:solidFill>
                  <a:schemeClr val="tx1"/>
                </a:solidFill>
                <a:cs typeface="+mn-ea"/>
                <a:sym typeface="+mn-ea"/>
              </a:rPr>
              <a:t>JavaScript 基础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0"/>
            <a:r>
              <a:rPr lang="en-US" altLang="zh-CN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JavaScript 进阶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 课时：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16*4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 后续课程</a:t>
            </a:r>
            <a:endParaRPr lang="zh-CN" altLang="en-US" sz="3265">
              <a:sym typeface="+mn-ea"/>
            </a:endParaRPr>
          </a:p>
          <a:p>
            <a:pPr lvl="1"/>
            <a:r>
              <a:rPr kumimoji="0" lang="zh-CN" altLang="en-US" dirty="0" smtClean="0">
                <a:solidFill>
                  <a:schemeClr val="tx1"/>
                </a:solidFill>
                <a:cs typeface="+mn-ea"/>
              </a:rPr>
              <a:t> 微信小程序</a:t>
            </a:r>
            <a:r>
              <a:rPr kumimoji="0" lang="en-US" altLang="zh-CN" dirty="0" smtClean="0">
                <a:solidFill>
                  <a:schemeClr val="tx1"/>
                </a:solidFill>
                <a:cs typeface="+mn-ea"/>
              </a:rPr>
              <a:t>/</a:t>
            </a:r>
            <a:r>
              <a:rPr kumimoji="0" lang="zh-CN" altLang="en-US" dirty="0" smtClean="0">
                <a:solidFill>
                  <a:schemeClr val="tx1"/>
                </a:solidFill>
                <a:cs typeface="+mn-ea"/>
              </a:rPr>
              <a:t>公众号  后端开发   混合</a:t>
            </a:r>
            <a:r>
              <a:rPr kumimoji="0" lang="en-US" altLang="zh-CN" dirty="0" smtClean="0">
                <a:solidFill>
                  <a:schemeClr val="tx1"/>
                </a:solidFill>
                <a:cs typeface="+mn-ea"/>
              </a:rPr>
              <a:t>App</a:t>
            </a:r>
            <a:r>
              <a:rPr kumimoji="0" lang="zh-CN" altLang="en-US" dirty="0" smtClean="0">
                <a:solidFill>
                  <a:schemeClr val="tx1"/>
                </a:solidFill>
                <a:cs typeface="+mn-ea"/>
              </a:rPr>
              <a:t>开发</a:t>
            </a:r>
            <a:endParaRPr kumimoji="0" lang="zh-CN" altLang="en-US" dirty="0" smtClean="0">
              <a:solidFill>
                <a:schemeClr val="tx1"/>
              </a:solidFill>
              <a:cs typeface="+mn-ea"/>
            </a:endParaRPr>
          </a:p>
          <a:p>
            <a:pPr lvl="1"/>
            <a:endParaRPr kumimoji="0" lang="en-US" altLang="zh-CN" dirty="0" smtClean="0">
              <a:solidFill>
                <a:schemeClr val="tx1"/>
              </a:solidFill>
            </a:endParaRPr>
          </a:p>
          <a:p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H5</a:t>
            </a:r>
            <a:r>
              <a:rPr lang="zh-CN" altLang="en-US" dirty="0" smtClean="0">
                <a:sym typeface="+mn-ea"/>
              </a:rPr>
              <a:t>方向课程体系介绍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ECMAScript（ES）是 JavaScript 的语法标准</a:t>
            </a:r>
            <a:endParaRPr lang="zh-CN" altLang="en-US">
              <a:sym typeface="+mn-ea"/>
            </a:endParaRPr>
          </a:p>
          <a:p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ES5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2009年12月发布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）当前网络上大部分用的是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ES5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ES6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</a:t>
            </a:r>
            <a:r>
              <a:rPr dirty="0">
                <a:solidFill>
                  <a:schemeClr val="tx1"/>
                </a:solidFill>
                <a:sym typeface="+mn-ea"/>
              </a:rPr>
              <a:t>2015年</a:t>
            </a:r>
            <a:r>
              <a:rPr lang="en-US" dirty="0">
                <a:solidFill>
                  <a:schemeClr val="tx1"/>
                </a:solidFill>
                <a:sym typeface="+mn-ea"/>
              </a:rPr>
              <a:t>0</a:t>
            </a:r>
            <a:r>
              <a:rPr dirty="0">
                <a:solidFill>
                  <a:schemeClr val="tx1"/>
                </a:solidFill>
                <a:sym typeface="+mn-ea"/>
              </a:rPr>
              <a:t>6</a:t>
            </a:r>
            <a:r>
              <a:rPr lang="zh-CN" dirty="0">
                <a:solidFill>
                  <a:schemeClr val="tx1"/>
                </a:solidFill>
                <a:sym typeface="+mn-ea"/>
              </a:rPr>
              <a:t>月</a:t>
            </a:r>
            <a:r>
              <a:rPr dirty="0">
                <a:solidFill>
                  <a:schemeClr val="tx1"/>
                </a:solidFill>
                <a:sym typeface="+mn-ea"/>
              </a:rPr>
              <a:t>发布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）增加了许多新特性，并解决了很多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ES5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中的缺陷，逐渐流行开来</a:t>
            </a:r>
            <a:br>
              <a:rPr lang="zh-CN" altLang="en-US" dirty="0">
                <a:solidFill>
                  <a:schemeClr val="tx1"/>
                </a:solidFill>
                <a:sym typeface="+mn-ea"/>
              </a:rPr>
            </a:br>
            <a:endParaRPr kumimoji="0" lang="zh-CN" altLang="en-US" dirty="0" smtClean="0">
              <a:solidFill>
                <a:schemeClr val="tx1"/>
              </a:solidFill>
              <a:cs typeface="+mn-ea"/>
            </a:endParaRPr>
          </a:p>
          <a:p>
            <a:pPr lvl="1"/>
            <a:endParaRPr kumimoji="0" lang="en-US" altLang="zh-CN" dirty="0" smtClean="0">
              <a:solidFill>
                <a:schemeClr val="tx1"/>
              </a:solidFill>
            </a:endParaRPr>
          </a:p>
          <a:p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ECMAScript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4" name="图片 3" descr="C:\Users\qile\Desktop\abc.pngabc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12265" y="1754188"/>
            <a:ext cx="5763260" cy="24504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ES5 </a:t>
            </a:r>
            <a:r>
              <a:rPr lang="zh-CN" altLang="en-US"/>
              <a:t>知识点深入 （</a:t>
            </a:r>
            <a:r>
              <a:rPr lang="en-US" altLang="zh-CN"/>
              <a:t>75%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预解析、立即执行表达式（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IIFE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）、正则表达式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作用域及执行上下文、深入理解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JS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中的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this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对象属性特性、对象原型、原型继承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标准内置对象（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RegExp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等）</a:t>
            </a:r>
            <a:endParaRPr lang="en-US" altLang="zh-CN"/>
          </a:p>
          <a:p>
            <a:pPr lvl="0"/>
            <a:r>
              <a:rPr lang="en-US" altLang="zh-CN"/>
              <a:t> ES6 </a:t>
            </a:r>
            <a:r>
              <a:rPr lang="zh-CN" altLang="en-US"/>
              <a:t>知识点扩展 （</a:t>
            </a:r>
            <a:r>
              <a:rPr lang="en-US" altLang="zh-CN"/>
              <a:t>25</a:t>
            </a:r>
            <a:r>
              <a:rPr lang="en-US" altLang="zh-CN"/>
              <a:t>%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let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const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、解构赋值、函数扩展、内置对象扩展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Symbol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Map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Set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Class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Generator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Promise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课程</a:t>
            </a:r>
            <a:r>
              <a:rPr lang="zh-CN" altLang="en-US" dirty="0" smtClean="0">
                <a:sym typeface="+mn-ea"/>
              </a:rPr>
              <a:t>内容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课</a:t>
            </a:r>
            <a:r>
              <a:rPr lang="zh-CN" altLang="en-US" dirty="0" smtClean="0">
                <a:sym typeface="+mn-ea"/>
              </a:rPr>
              <a:t>程</a:t>
            </a:r>
            <a:r>
              <a:rPr lang="zh-CN" altLang="en-US" dirty="0" smtClean="0">
                <a:sym typeface="+mn-ea"/>
              </a:rPr>
              <a:t>内容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4" name="图片 3" descr="C:\Users\qile\Desktop\软件学院（学期总结）\素材\JS进阶框架.jpgJS进阶框架"/>
          <p:cNvPicPr>
            <a:picLocks noChangeAspect="1"/>
          </p:cNvPicPr>
          <p:nvPr/>
        </p:nvPicPr>
        <p:blipFill>
          <a:blip r:embed="rId1"/>
          <a:srcRect b="8488"/>
          <a:stretch>
            <a:fillRect/>
          </a:stretch>
        </p:blipFill>
        <p:spPr>
          <a:xfrm>
            <a:off x="1282700" y="1186815"/>
            <a:ext cx="9810750" cy="473519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参考书籍</a:t>
            </a:r>
            <a:endParaRPr lang="en-US" altLang="zh-CN"/>
          </a:p>
          <a:p>
            <a:pPr lvl="1"/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《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深入理解</a:t>
            </a: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JavaScript》</a:t>
            </a:r>
            <a:endParaRPr lang="en-US" altLang="zh-CN" sz="2400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zh-CN" sz="2400" dirty="0" smtClean="0">
                <a:solidFill>
                  <a:schemeClr val="tx1"/>
                </a:solidFill>
                <a:sym typeface="+mn-ea"/>
              </a:rPr>
              <a:t>《</a:t>
            </a:r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权威指南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》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zh-CN" sz="2400" dirty="0" smtClean="0">
                <a:solidFill>
                  <a:schemeClr val="tx1"/>
                </a:solidFill>
                <a:sym typeface="+mn-ea"/>
              </a:rPr>
              <a:t>《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ES6标准入门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》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《你不知道的JavaScript》</a:t>
            </a:r>
            <a:endParaRPr lang="zh-CN" altLang="en-US" sz="2400" dirty="0">
              <a:solidFill>
                <a:srgbClr val="C00000"/>
              </a:solidFill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 使用软件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dirty="0">
                <a:cs typeface="+mn-ea"/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cs typeface="+mn-ea"/>
                <a:sym typeface="+mn-ea"/>
              </a:rPr>
              <a:t>Chrome、VSCode</a:t>
            </a:r>
            <a:endParaRPr lang="zh-CN" altLang="en-US" dirty="0">
              <a:cs typeface="+mn-ea"/>
            </a:endParaRPr>
          </a:p>
          <a:p>
            <a:pPr lvl="1"/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参考教材及学习工具</a:t>
            </a:r>
            <a:endParaRPr lang="zh-CN" altLang="en-US" dirty="0"/>
          </a:p>
          <a:p>
            <a:endParaRPr lang="zh-CN" altLang="en-US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810" y="2158367"/>
            <a:ext cx="2227263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13855" t="6774" r="16002" b="7641"/>
          <a:stretch>
            <a:fillRect/>
          </a:stretch>
        </p:blipFill>
        <p:spPr>
          <a:xfrm>
            <a:off x="5839460" y="2077085"/>
            <a:ext cx="2534285" cy="3092450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SLIDE_MODEL_TYPE" val="timeline"/>
</p:tagLst>
</file>

<file path=ppt/tags/tag10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11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16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17.xml><?xml version="1.0" encoding="utf-8"?>
<p:tagLst xmlns:p="http://schemas.openxmlformats.org/presentationml/2006/main">
  <p:tag name="RAINPROBLEM" val="MultipleChoiceMA"/>
  <p:tag name="PROBLEMSCORE" val="1.0"/>
  <p:tag name="PROBLEMSCORE_HALF" val="0.0"/>
</p:tagLst>
</file>

<file path=ppt/tags/tag18.xml><?xml version="1.0" encoding="utf-8"?>
<p:tagLst xmlns:p="http://schemas.openxmlformats.org/presentationml/2006/main">
  <p:tag name="KSO_WM_SLIDE_MODEL_TYPE" val="timeline"/>
</p:tagLst>
</file>

<file path=ppt/tags/tag19.xml><?xml version="1.0" encoding="utf-8"?>
<p:tagLst xmlns:p="http://schemas.openxmlformats.org/presentationml/2006/main">
  <p:tag name="KSO_WM_DOC_GUID" val="{870e14bc-766a-48b4-b8a9-4b9c64e8763d}"/>
</p:tagLst>
</file>

<file path=ppt/tags/tag2.xml><?xml version="1.0" encoding="utf-8"?>
<p:tagLst xmlns:p="http://schemas.openxmlformats.org/presentationml/2006/main">
  <p:tag name="KSO_WM_SLIDE_MODEL_TYPE" val="timeline"/>
</p:tagLst>
</file>

<file path=ppt/tags/tag3.xml><?xml version="1.0" encoding="utf-8"?>
<p:tagLst xmlns:p="http://schemas.openxmlformats.org/presentationml/2006/main">
  <p:tag name="KSO_WM_SLIDE_MODEL_TYPE" val="timeline"/>
</p:tagLst>
</file>

<file path=ppt/tags/tag4.xml><?xml version="1.0" encoding="utf-8"?>
<p:tagLst xmlns:p="http://schemas.openxmlformats.org/presentationml/2006/main">
  <p:tag name="RAINPROBLEM" val="ProblemBody"/>
</p:tagLst>
</file>

<file path=ppt/tags/tag5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RAINPROBLEM" val="ProblemItem"/>
</p:tagLst>
</file>

<file path=ppt/tags/tag7.xml><?xml version="1.0" encoding="utf-8"?>
<p:tagLst xmlns:p="http://schemas.openxmlformats.org/presentationml/2006/main">
  <p:tag name="RAINPROBLEM" val="ProblemItem"/>
</p:tagLst>
</file>

<file path=ppt/tags/tag8.xml><?xml version="1.0" encoding="utf-8"?>
<p:tagLst xmlns:p="http://schemas.openxmlformats.org/presentationml/2006/main">
  <p:tag name="RAINPROBLEM" val="ProblemItem"/>
</p:tagLst>
</file>

<file path=ppt/tags/tag9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2345</Words>
  <Application>WPS 演示</Application>
  <PresentationFormat>宽屏</PresentationFormat>
  <Paragraphs>270</Paragraphs>
  <Slides>24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Franklin Gothic Book</vt:lpstr>
      <vt:lpstr>Office 主题​​</vt:lpstr>
      <vt:lpstr>Office 主题</vt:lpstr>
      <vt:lpstr>PowerPoint 演示文稿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诺亚方舟1393490113</cp:lastModifiedBy>
  <cp:revision>1090</cp:revision>
  <dcterms:created xsi:type="dcterms:W3CDTF">2013-01-31T00:22:00Z</dcterms:created>
  <dcterms:modified xsi:type="dcterms:W3CDTF">2020-02-18T02:31:27Z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