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</p:sldMasterIdLst>
  <p:notesMasterIdLst>
    <p:notesMasterId r:id="rId7"/>
  </p:notesMasterIdLst>
  <p:handoutMasterIdLst>
    <p:handoutMasterId r:id="rId24"/>
  </p:handoutMasterIdLst>
  <p:sldIdLst>
    <p:sldId id="284" r:id="rId6"/>
    <p:sldId id="288" r:id="rId8"/>
    <p:sldId id="1052" r:id="rId9"/>
    <p:sldId id="871" r:id="rId10"/>
    <p:sldId id="914" r:id="rId11"/>
    <p:sldId id="1063" r:id="rId12"/>
    <p:sldId id="916" r:id="rId13"/>
    <p:sldId id="1053" r:id="rId14"/>
    <p:sldId id="915" r:id="rId15"/>
    <p:sldId id="969" r:id="rId16"/>
    <p:sldId id="941" r:id="rId17"/>
    <p:sldId id="942" r:id="rId18"/>
    <p:sldId id="1076" r:id="rId19"/>
    <p:sldId id="965" r:id="rId20"/>
    <p:sldId id="1072" r:id="rId21"/>
    <p:sldId id="1073" r:id="rId22"/>
    <p:sldId id="862" r:id="rId23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8"/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str = "hello";</a:t>
            </a:r>
            <a:endParaRPr lang="zh-CN" altLang="en-US"/>
          </a:p>
          <a:p>
            <a:r>
              <a:rPr lang="zh-CN" altLang="en-US"/>
              <a:t>        var stt = str.toUpperCase();</a:t>
            </a:r>
            <a:endParaRPr lang="zh-CN" altLang="en-US"/>
          </a:p>
          <a:p>
            <a:r>
              <a:rPr lang="zh-CN" altLang="en-US"/>
              <a:t>        console.log(stt); //"HELLO"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var num1 = 123.45678;</a:t>
            </a:r>
            <a:endParaRPr lang="zh-CN" altLang="en-US"/>
          </a:p>
          <a:p>
            <a:r>
              <a:rPr lang="zh-CN" altLang="en-US"/>
              <a:t>        var num2 = num1.toFixed(2);</a:t>
            </a:r>
            <a:endParaRPr lang="zh-CN" altLang="en-US"/>
          </a:p>
          <a:p>
            <a:r>
              <a:rPr lang="zh-CN" altLang="en-US"/>
              <a:t>        console.log(num2); //123.45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var flag = true;</a:t>
            </a:r>
            <a:endParaRPr lang="zh-CN" altLang="en-US"/>
          </a:p>
          <a:p>
            <a:r>
              <a:rPr lang="zh-CN" altLang="en-US"/>
              <a:t>        var sign = flag.toString();</a:t>
            </a:r>
            <a:endParaRPr lang="zh-CN" altLang="en-US"/>
          </a:p>
          <a:p>
            <a:r>
              <a:rPr lang="zh-CN" altLang="en-US"/>
              <a:t>        console.log(sign, typeof sign); //true,string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可以这样理解：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引用</a:t>
            </a:r>
            <a:r>
              <a:rPr lang="en-US" altLang="zh-CN"/>
              <a:t>str</a:t>
            </a:r>
            <a:r>
              <a:rPr lang="zh-CN" altLang="en-US"/>
              <a:t>字符串的属性和方法，</a:t>
            </a:r>
            <a:r>
              <a:rPr lang="en-US" altLang="zh-CN"/>
              <a:t>JavaScript</a:t>
            </a:r>
            <a:r>
              <a:rPr lang="zh-CN" altLang="en-US"/>
              <a:t>就会将字符串值通过调用 </a:t>
            </a:r>
            <a:r>
              <a:rPr lang="en-US" altLang="zh-CN"/>
              <a:t>new String(str)</a:t>
            </a:r>
            <a:r>
              <a:rPr lang="zh-CN" altLang="en-US"/>
              <a:t>的方式转换为对象，这个对象继承了字符串的方法，并被用来处理属性的引用。一旦属性引用结束，这个创建的对象就会销毁。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null undefined</a:t>
            </a:r>
            <a:r>
              <a:rPr lang="zh-CN" altLang="en-US"/>
              <a:t>没有包装对象，访问它们的属性会造成一个类型错误。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可以这样理解：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引用</a:t>
            </a:r>
            <a:r>
              <a:rPr lang="en-US" altLang="zh-CN"/>
              <a:t>str</a:t>
            </a:r>
            <a:r>
              <a:rPr lang="zh-CN" altLang="en-US"/>
              <a:t>字符串的属性和方法，</a:t>
            </a:r>
            <a:r>
              <a:rPr lang="en-US" altLang="zh-CN"/>
              <a:t>JavaScript</a:t>
            </a:r>
            <a:r>
              <a:rPr lang="zh-CN" altLang="en-US"/>
              <a:t>就会将字符串值通过调用 </a:t>
            </a:r>
            <a:r>
              <a:rPr lang="en-US" altLang="zh-CN"/>
              <a:t>new String(str)</a:t>
            </a:r>
            <a:r>
              <a:rPr lang="zh-CN" altLang="en-US"/>
              <a:t>的方式转换为对象，这个对象继承了字符串的方法，并被用来处理属性的引用。一旦属性引用结束，这个创建的对象就会销毁。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null undefined</a:t>
            </a:r>
            <a:r>
              <a:rPr lang="zh-CN" altLang="en-US"/>
              <a:t>没有包装对象，访问它们的属性会造成一个类型错误。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1+[]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90423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包装对象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类型转换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7625" y="1711325"/>
            <a:ext cx="9584055" cy="32772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 </a:t>
            </a:r>
            <a:r>
              <a:rPr lang="zh-CN" altLang="en-US"/>
              <a:t>转换为 </a:t>
            </a:r>
            <a:r>
              <a:rPr lang="en-US" altLang="zh-CN"/>
              <a:t>Number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先调用 </a:t>
            </a:r>
            <a:r>
              <a:rPr lang="en-US" altLang="zh-CN">
                <a:solidFill>
                  <a:schemeClr val="tx1"/>
                </a:solidFill>
              </a:rPr>
              <a:t>valueOf() </a:t>
            </a:r>
            <a:r>
              <a:rPr lang="zh-CN" altLang="en-US">
                <a:solidFill>
                  <a:schemeClr val="tx1"/>
                </a:solidFill>
              </a:rPr>
              <a:t>方法，结果为原始值，返回；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再调用 </a:t>
            </a:r>
            <a:r>
              <a:rPr lang="en-US" altLang="zh-CN">
                <a:solidFill>
                  <a:schemeClr val="tx1"/>
                </a:solidFill>
              </a:rPr>
              <a:t>toString() </a:t>
            </a:r>
            <a:r>
              <a:rPr lang="zh-CN" altLang="en-US">
                <a:solidFill>
                  <a:schemeClr val="tx1"/>
                </a:solidFill>
              </a:rPr>
              <a:t>方法，结果为原始值，返回；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原始值转换为 </a:t>
            </a:r>
            <a:r>
              <a:rPr lang="en-US" altLang="zh-CN">
                <a:solidFill>
                  <a:schemeClr val="tx1"/>
                </a:solidFill>
              </a:rPr>
              <a:t>Number </a:t>
            </a:r>
            <a:r>
              <a:rPr lang="zh-CN" altLang="en-US">
                <a:solidFill>
                  <a:schemeClr val="tx1"/>
                </a:solidFill>
              </a:rPr>
              <a:t>类型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类型转换</a:t>
            </a:r>
            <a:endParaRPr lang="zh-CN" altLang="en-US" dirty="0"/>
          </a:p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845" y="3433445"/>
            <a:ext cx="3429000" cy="26454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670" y="3433445"/>
            <a:ext cx="3402965" cy="26295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460" y="3433445"/>
            <a:ext cx="3453765" cy="26301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 </a:t>
            </a:r>
            <a:r>
              <a:rPr lang="zh-CN" altLang="en-US"/>
              <a:t>转换为 </a:t>
            </a:r>
            <a:r>
              <a:rPr lang="en-US" altLang="zh-CN"/>
              <a:t>String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先调用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toString</a:t>
            </a:r>
            <a:r>
              <a:rPr lang="en-US" altLang="zh-CN">
                <a:solidFill>
                  <a:schemeClr val="tx1"/>
                </a:solidFill>
              </a:rPr>
              <a:t>() </a:t>
            </a:r>
            <a:r>
              <a:rPr lang="zh-CN" altLang="en-US">
                <a:solidFill>
                  <a:schemeClr val="tx1"/>
                </a:solidFill>
              </a:rPr>
              <a:t>方法，结果为原始值，返回；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再调用 </a:t>
            </a:r>
            <a:r>
              <a:rPr lang="en-US" altLang="zh-CN">
                <a:solidFill>
                  <a:schemeClr val="tx1"/>
                </a:solidFill>
              </a:rPr>
              <a:t>valueOf() </a:t>
            </a:r>
            <a:r>
              <a:rPr lang="zh-CN" altLang="en-US">
                <a:solidFill>
                  <a:schemeClr val="tx1"/>
                </a:solidFill>
              </a:rPr>
              <a:t>方法，结果为原始值，返回；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原始值转换为 </a:t>
            </a:r>
            <a:r>
              <a:rPr lang="en-US" altLang="zh-CN">
                <a:solidFill>
                  <a:schemeClr val="tx1"/>
                </a:solidFill>
              </a:rPr>
              <a:t>String </a:t>
            </a:r>
            <a:r>
              <a:rPr lang="zh-CN" altLang="en-US">
                <a:solidFill>
                  <a:schemeClr val="tx1"/>
                </a:solidFill>
              </a:rPr>
              <a:t>类型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类型转换</a:t>
            </a:r>
            <a:endParaRPr lang="zh-CN" altLang="en-US" dirty="0"/>
          </a:p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370" y="3488690"/>
            <a:ext cx="3238500" cy="2194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060" y="3488690"/>
            <a:ext cx="2995930" cy="21939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80" y="3511550"/>
            <a:ext cx="3846830" cy="2171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 </a:t>
            </a:r>
            <a:r>
              <a:rPr lang="zh-CN" altLang="en-US"/>
              <a:t>转换为 </a:t>
            </a:r>
            <a:r>
              <a:rPr lang="en-US" altLang="zh-CN"/>
              <a:t>Boolean</a:t>
            </a:r>
            <a:endParaRPr lang="zh-CN" altLang="en-US"/>
          </a:p>
          <a:p>
            <a:pPr lvl="1" algn="l">
              <a:buSzTx/>
            </a:pPr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任意对象转换为布尔值为 true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包括空对象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lvl="1" algn="l">
              <a:buSzTx/>
            </a:pPr>
            <a:r>
              <a:rPr lang="zh-CN" altLang="en-US">
                <a:solidFill>
                  <a:schemeClr val="tx1"/>
                </a:solidFill>
                <a:cs typeface="+mn-ea"/>
              </a:rPr>
              <a:t> 空数组转换为布尔值为 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false</a:t>
            </a:r>
            <a:endParaRPr lang="en-US" altLang="zh-CN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数据类型转换</a:t>
            </a:r>
            <a:endParaRPr lang="zh-CN" altLang="en-US" dirty="0"/>
          </a:p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数据类型转换</a:t>
            </a:r>
            <a:endParaRPr lang="zh-CN" altLang="en-US"/>
          </a:p>
          <a:p>
            <a:pPr lvl="1"/>
            <a:r>
              <a:rPr lang="zh-CN" altLang="en-US"/>
              <a:t> 基本数据类型转换规则</a:t>
            </a:r>
            <a:endParaRPr lang="zh-CN" altLang="en-US"/>
          </a:p>
          <a:p>
            <a:pPr lvl="1"/>
            <a:r>
              <a:rPr lang="zh-CN" altLang="en-US"/>
              <a:t> 引用数据类型转换规则</a:t>
            </a:r>
            <a:endParaRPr lang="zh-CN" altLang="en-US"/>
          </a:p>
          <a:p>
            <a:pPr lvl="0"/>
            <a:r>
              <a:rPr lang="zh-CN" altLang="en-US" sz="2800"/>
              <a:t> 包装对象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6250" y="2569210"/>
            <a:ext cx="6407785" cy="35864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55790" y="1086485"/>
            <a:ext cx="4670425" cy="48926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undefined == null，结果是true。且它俩与所有其他值比较的结果都是false。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 == Boolean，需要两个操作数同时转为Number。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String/Boolean == Number，需要String/Boolean转为Number。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Object == Primitive，需要Object转为Primitive。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58365" y="335915"/>
            <a:ext cx="61398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https://zhuanlan.zhihu.com/p/21650547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552450" y="944880"/>
            <a:ext cx="58705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N表示ToNumber操作，即将操作数转为数字。可以用JS中的Number()函数来等价替代。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P表示ToPrimitive操作，即将操作数转为原始类型的值。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具体通过valueOf和toString方法。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任务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阅读书籍</a:t>
            </a:r>
            <a:endParaRPr lang="zh-CN" altLang="en-US"/>
          </a:p>
          <a:p>
            <a:pPr lvl="1"/>
            <a:r>
              <a:rPr lang="zh-CN" altLang="en-US"/>
              <a:t> 《</a:t>
            </a:r>
            <a:r>
              <a:rPr lang="en-US" altLang="zh-CN"/>
              <a:t>javascript</a:t>
            </a:r>
            <a:r>
              <a:rPr lang="zh-CN" altLang="en-US"/>
              <a:t>权威指南》第三章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》第八章</a:t>
            </a:r>
            <a:endParaRPr lang="zh-CN" altLang="en-US"/>
          </a:p>
          <a:p>
            <a:pPr lvl="0"/>
            <a:r>
              <a:rPr lang="zh-CN" altLang="en-US" sz="2800"/>
              <a:t> 总结相关知识点</a:t>
            </a:r>
            <a:endParaRPr lang="zh-CN" altLang="en-US" sz="2800"/>
          </a:p>
          <a:p>
            <a:pPr lvl="0"/>
            <a:r>
              <a:rPr lang="zh-CN" altLang="en-US" sz="2800"/>
              <a:t> 上传总结到 </a:t>
            </a:r>
            <a:r>
              <a:rPr lang="en-US" altLang="zh-CN">
                <a:sym typeface="+mn-ea"/>
              </a:rPr>
              <a:t>javascript-advanced-summary </a:t>
            </a:r>
            <a:r>
              <a:rPr lang="zh-CN" altLang="en-US">
                <a:sym typeface="+mn-ea"/>
              </a:rPr>
              <a:t>仓库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>
                <a:solidFill>
                  <a:schemeClr val="tx1"/>
                </a:solidFill>
              </a:rPr>
              <a:t>Thank</a:t>
            </a:r>
            <a:r>
              <a:rPr lang="en-US" altLang="zh-CN" sz="5400" dirty="0"/>
              <a:t>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包装对象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93013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ES5 数据类型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Number、String、Boolean、Null、Undefined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引用（对象）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类型（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Object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对象 </a:t>
            </a:r>
            <a:r>
              <a:rPr lang="en-US" altLang="zh-CN">
                <a:sym typeface="+mn-ea"/>
              </a:rPr>
              <a:t>—— 一个单独拥有属性和</a:t>
            </a:r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的实体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属性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方法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数据类型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805" y="1164590"/>
            <a:ext cx="4876800" cy="11887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" y="2606040"/>
            <a:ext cx="4716780" cy="11734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05" y="4032250"/>
            <a:ext cx="8016240" cy="1287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6339840" y="1944370"/>
            <a:ext cx="4519930" cy="2968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思考：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str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num1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flag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是基本数据类型？是引用数据类型？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buNone/>
            </a:pP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包装对象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9276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包装对象</a:t>
            </a:r>
            <a:endParaRPr lang="en-US" altLang="zh-CN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存取字符串、数字或布尔值的属性时创建的</a:t>
            </a:r>
            <a:r>
              <a:rPr lang="zh-CN" altLang="en-US"/>
              <a:t>临时对象</a:t>
            </a:r>
            <a:r>
              <a:rPr lang="zh-CN" altLang="en-US">
                <a:solidFill>
                  <a:schemeClr val="tx1"/>
                </a:solidFill>
              </a:rPr>
              <a:t>称为包装对象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用来处理属性的引用，一旦属性引用结束，包装对象就会销毁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lvl="0">
              <a:spcBef>
                <a:spcPts val="1200"/>
              </a:spcBef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245" y="3121660"/>
            <a:ext cx="5625465" cy="25927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8" name="组合 7"/>
          <p:cNvGrpSpPr/>
          <p:nvPr/>
        </p:nvGrpSpPr>
        <p:grpSpPr>
          <a:xfrm>
            <a:off x="7061200" y="4363720"/>
            <a:ext cx="4481195" cy="782320"/>
            <a:chOff x="11120" y="6872"/>
            <a:chExt cx="7057" cy="1232"/>
          </a:xfrm>
        </p:grpSpPr>
        <p:sp>
          <p:nvSpPr>
            <p:cNvPr id="6" name="右大括号 5"/>
            <p:cNvSpPr/>
            <p:nvPr/>
          </p:nvSpPr>
          <p:spPr>
            <a:xfrm>
              <a:off x="11120" y="6872"/>
              <a:ext cx="608" cy="1233"/>
            </a:xfrm>
            <a:prstGeom prst="rightBrace">
              <a:avLst/>
            </a:prstGeom>
            <a:noFill/>
            <a:ln w="666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095" y="7035"/>
              <a:ext cx="6082" cy="90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不是同一个包装对象</a:t>
              </a: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包装对象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9276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包装类型和引用类型的区别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/>
              <a:t>主要区别是对象的</a:t>
            </a:r>
            <a:r>
              <a:rPr lang="zh-CN" altLang="en-US" b="1"/>
              <a:t>生存期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字符值和字符串对象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数字值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和数值对象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布尔值和布尔对象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转换为 </a:t>
            </a:r>
            <a:r>
              <a:rPr lang="en-US" altLang="zh-CN"/>
              <a:t>Object </a:t>
            </a:r>
            <a:r>
              <a:rPr lang="zh-CN" altLang="en-US"/>
              <a:t>类型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对象转换为自身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undefined </a:t>
            </a:r>
            <a:r>
              <a:rPr lang="zh-CN" altLang="en-US">
                <a:solidFill>
                  <a:schemeClr val="tx1"/>
                </a:solidFill>
              </a:rPr>
              <a:t>和 </a:t>
            </a:r>
            <a:r>
              <a:rPr lang="en-US" altLang="zh-CN">
                <a:solidFill>
                  <a:schemeClr val="tx1"/>
                </a:solidFill>
              </a:rPr>
              <a:t>null </a:t>
            </a:r>
            <a:r>
              <a:rPr lang="zh-CN" altLang="en-US">
                <a:solidFill>
                  <a:schemeClr val="tx1"/>
                </a:solidFill>
              </a:rPr>
              <a:t>转换为空对象</a:t>
            </a:r>
            <a:r>
              <a:rPr lang="en-US" altLang="zh-CN">
                <a:solidFill>
                  <a:schemeClr val="tx1"/>
                </a:solidFill>
              </a:rPr>
              <a:t>{}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string/number/boolean </a:t>
            </a:r>
            <a:r>
              <a:rPr lang="zh-CN" altLang="en-US">
                <a:solidFill>
                  <a:schemeClr val="tx1"/>
                </a:solidFill>
              </a:rPr>
              <a:t>转换为包装对象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强制转换：</a:t>
            </a:r>
            <a:r>
              <a:rPr lang="en-US" altLang="zh-CN">
                <a:solidFill>
                  <a:schemeClr val="tx1"/>
                </a:solidFill>
              </a:rPr>
              <a:t>Object()</a:t>
            </a:r>
            <a:endParaRPr lang="zh-CN" altLang="en-US">
              <a:solidFill>
                <a:schemeClr val="tx1"/>
              </a:solidFill>
            </a:endParaRPr>
          </a:p>
          <a:p>
            <a:pPr lvl="0">
              <a:buNone/>
            </a:pPr>
            <a:endParaRPr lang="en-US" altLang="zh-CN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数据类型转换</a:t>
            </a:r>
            <a:endParaRPr lang="zh-CN" altLang="en-US" dirty="0"/>
          </a:p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REFSHAPE" val="431643116"/>
  <p:tag name="KSO_WM_UNIT_PLACING_PICTURE_USER_VIEWPORT" val="{&quot;height&quot;:7596,&quot;width&quot;:1357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1185</Words>
  <Application>WPS 演示</Application>
  <PresentationFormat>宽屏</PresentationFormat>
  <Paragraphs>133</Paragraphs>
  <Slides>17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1_Office 主题​​</vt:lpstr>
      <vt:lpstr>2_Office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1168</cp:revision>
  <dcterms:created xsi:type="dcterms:W3CDTF">2013-01-31T00:22:00Z</dcterms:created>
  <dcterms:modified xsi:type="dcterms:W3CDTF">2020-02-19T03:24:54Z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