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KumuluzEE is a lightweight open source framework that enables developers to create applications following the microservice pattern using standard Java EE APIs. Instead of deploying applications to a centralized application server, KumuluzEE creates standalone and independent executable archives (JARs) that are self-sustained and contain everything they need to function. These archives can then be run everywhere standard Java runs. This eliminates the need for an application server, which also makes the microservice more light.  The framework is completely modular and as such allows everyone to add any component they wish to implement.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The framework is completely dependency driven, most of the configuration is done by simply specifying the required dependencies. For example, if you want to use JPA, CDI and JAX-RS, you simply add the corresponding KumuluzEE dependencies that provide those components. The framework will then at runtime automatically find all included components and bootstrap them appropriately together. This allows us a great deal of flexibility and enables us to pick and choose which components we actually want and thus making sure our microservices are as lightweight as possible. You can even choose which implementations of a specific component you want (ex. Hibernate or EclipseLink for JPA). All of this makes it ideal to run in a Docker-like or PaaS environments.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As stated on the slide. In addition several different implementations of components will also be added.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KumuluzEE produces archives that act like normal processes and/or applications which means its well suited for Dockers model of a single running process. All that is required is a Docker container with Java SE and the build artefact. This makes the container very small and light. Alternatively you can build the application in the container itself (e.g. with the help of a CI server) and run it directly. Both versions allow for a seamless integration with Docker and all its derivatives.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Since every microservice is its own independent service scaling is greatly simplified and therefore quite flexible. If we follow the best practices and make our microservice stateless (e.g. not writing to disk, using exclusively external services), we can scale our microservice with simply increasing the number of instances and load balancing between them. And since most cloud providers and Docker-like environments support this model out of the box, its usually as simple as a command or an approriate setting. And because every microservice is separate we can scale each one of them according to their load and/or need. Many cloud environments also support dynamic scaling based on the microservice load, which makes scaling with KumuluzEE even more efficient and simple.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673100" y="2870200"/>
            <a:ext cx="23050500" cy="4559300"/>
          </a:xfrm>
          <a:prstGeom prst="rect">
            <a:avLst/>
          </a:prstGeom>
        </p:spPr>
        <p:txBody>
          <a:bodyPr anchor="b"/>
          <a:lstStyle/>
          <a:p>
            <a:pPr/>
            <a:r>
              <a:t>Title Text</a:t>
            </a:r>
          </a:p>
        </p:txBody>
      </p:sp>
      <p:sp>
        <p:nvSpPr>
          <p:cNvPr id="12" name="Shape 12"/>
          <p:cNvSpPr/>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74900" y="5892800"/>
            <a:ext cx="19621500" cy="8509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2463800" y="736600"/>
            <a:ext cx="19481800" cy="8242300"/>
          </a:xfrm>
          <a:prstGeom prst="rect">
            <a:avLst/>
          </a:prstGeom>
        </p:spPr>
        <p:txBody>
          <a:bodyPr lIns="91439" tIns="45719" rIns="91439" bIns="45719" anchor="t">
            <a:noAutofit/>
          </a:bodyPr>
          <a:lstStyle/>
          <a:p>
            <a:pPr/>
          </a:p>
        </p:txBody>
      </p:sp>
      <p:sp>
        <p:nvSpPr>
          <p:cNvPr id="21" name="Shape 21"/>
          <p:cNvSpPr/>
          <p:nvPr>
            <p:ph type="title"/>
          </p:nvPr>
        </p:nvSpPr>
        <p:spPr>
          <a:xfrm>
            <a:off x="2387600" y="9728200"/>
            <a:ext cx="19621500" cy="1803400"/>
          </a:xfrm>
          <a:prstGeom prst="rect">
            <a:avLst/>
          </a:prstGeom>
        </p:spPr>
        <p:txBody>
          <a:bodyPr/>
          <a:lstStyle/>
          <a:p>
            <a:pPr/>
            <a:r>
              <a:t>Title Text</a:t>
            </a:r>
          </a:p>
        </p:txBody>
      </p:sp>
      <p:sp>
        <p:nvSpPr>
          <p:cNvPr id="22" name="Shape 22"/>
          <p:cNvSpPr/>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673100" y="4572000"/>
            <a:ext cx="23050500" cy="45593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2573000" y="1384300"/>
            <a:ext cx="10045700" cy="10896600"/>
          </a:xfrm>
          <a:prstGeom prst="rect">
            <a:avLst/>
          </a:prstGeom>
        </p:spPr>
        <p:txBody>
          <a:bodyPr lIns="91439" tIns="45719" rIns="91439" bIns="45719" anchor="t">
            <a:noAutofit/>
          </a:bodyPr>
          <a:lstStyle/>
          <a:p>
            <a:pPr/>
          </a:p>
        </p:txBody>
      </p:sp>
      <p:sp>
        <p:nvSpPr>
          <p:cNvPr id="39" name="Shape 39"/>
          <p:cNvSpPr/>
          <p:nvPr>
            <p:ph type="title"/>
          </p:nvPr>
        </p:nvSpPr>
        <p:spPr>
          <a:xfrm>
            <a:off x="673100" y="1435100"/>
            <a:ext cx="11049000" cy="5461000"/>
          </a:xfrm>
          <a:prstGeom prst="rect">
            <a:avLst/>
          </a:prstGeom>
        </p:spPr>
        <p:txBody>
          <a:bodyPr anchor="b"/>
          <a:lstStyle/>
          <a:p>
            <a:pPr/>
            <a:r>
              <a:t>Title Text</a:t>
            </a:r>
          </a:p>
        </p:txBody>
      </p:sp>
      <p:sp>
        <p:nvSpPr>
          <p:cNvPr id="40" name="Shape 40"/>
          <p:cNvSpPr/>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474700" y="3098800"/>
            <a:ext cx="8712200" cy="10199138"/>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673100" y="3835400"/>
            <a:ext cx="11049000" cy="8864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2407900" y="7074692"/>
            <a:ext cx="11023600" cy="5930901"/>
          </a:xfrm>
          <a:prstGeom prst="rect">
            <a:avLst/>
          </a:prstGeom>
        </p:spPr>
        <p:txBody>
          <a:bodyPr lIns="91439" tIns="45719" rIns="91439" bIns="45719" anchor="t">
            <a:noAutofit/>
          </a:bodyPr>
          <a:lstStyle/>
          <a:p>
            <a:pPr/>
          </a:p>
        </p:txBody>
      </p:sp>
      <p:sp>
        <p:nvSpPr>
          <p:cNvPr id="84" name="Shape 84"/>
          <p:cNvSpPr/>
          <p:nvPr>
            <p:ph type="pic" sz="quarter" idx="14"/>
          </p:nvPr>
        </p:nvSpPr>
        <p:spPr>
          <a:xfrm>
            <a:off x="12420112" y="711992"/>
            <a:ext cx="11023601" cy="5930901"/>
          </a:xfrm>
          <a:prstGeom prst="rect">
            <a:avLst/>
          </a:prstGeom>
        </p:spPr>
        <p:txBody>
          <a:bodyPr lIns="91439" tIns="45719" rIns="91439" bIns="45719" anchor="t">
            <a:noAutofit/>
          </a:bodyPr>
          <a:lstStyle/>
          <a:p>
            <a:pPr/>
          </a:p>
        </p:txBody>
      </p:sp>
      <p:sp>
        <p:nvSpPr>
          <p:cNvPr id="85" name="Shape 85"/>
          <p:cNvSpPr/>
          <p:nvPr>
            <p:ph type="pic" idx="15"/>
          </p:nvPr>
        </p:nvSpPr>
        <p:spPr>
          <a:xfrm>
            <a:off x="945745" y="711200"/>
            <a:ext cx="11023601" cy="12293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76099" y="13081000"/>
            <a:ext cx="419101" cy="4572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1pPr>
      <a:lvl2pPr marL="0" marR="0" indent="2286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2pPr>
      <a:lvl3pPr marL="0" marR="0" indent="4572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3pPr>
      <a:lvl4pPr marL="0" marR="0" indent="6858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4pPr>
      <a:lvl5pPr marL="0" marR="0" indent="9144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5pPr>
      <a:lvl6pPr marL="0" marR="0" indent="11430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6pPr>
      <a:lvl7pPr marL="0" marR="0" indent="13716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7pPr>
      <a:lvl8pPr marL="0" marR="0" indent="16002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8pPr>
      <a:lvl9pPr marL="0" marR="0" indent="18288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9pPr>
    </p:titleStyle>
    <p:bodyStyle>
      <a:lvl1pPr marL="5842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1pPr>
      <a:lvl2pPr marL="11684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2pPr>
      <a:lvl3pPr marL="17526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3pPr>
      <a:lvl4pPr marL="23368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4pPr>
      <a:lvl5pPr marL="29210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5pPr>
      <a:lvl6pPr marL="35052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6pPr>
      <a:lvl7pPr marL="40894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7pPr>
      <a:lvl8pPr marL="46736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8pPr>
      <a:lvl9pPr marL="5257800" marR="0" indent="-584200" algn="l" defTabSz="82550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tfaga/kumuluzee"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04_kumuluz-logo-dark.png"/>
          <p:cNvPicPr>
            <a:picLocks noChangeAspect="1"/>
          </p:cNvPicPr>
          <p:nvPr/>
        </p:nvPicPr>
        <p:blipFill>
          <a:blip r:embed="rId2">
            <a:extLst/>
          </a:blip>
          <a:stretch>
            <a:fillRect/>
          </a:stretch>
        </p:blipFill>
        <p:spPr>
          <a:xfrm>
            <a:off x="8388350" y="4279900"/>
            <a:ext cx="7607300" cy="51562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In summary…</a:t>
            </a:r>
          </a:p>
        </p:txBody>
      </p:sp>
      <p:sp>
        <p:nvSpPr>
          <p:cNvPr id="188" name="Shape 188"/>
          <p:cNvSpPr/>
          <p:nvPr>
            <p:ph type="body" idx="1"/>
          </p:nvPr>
        </p:nvSpPr>
        <p:spPr>
          <a:prstGeom prst="rect">
            <a:avLst/>
          </a:prstGeom>
        </p:spPr>
        <p:txBody>
          <a:bodyPr/>
          <a:lstStyle/>
          <a:p>
            <a:pPr/>
            <a:r>
              <a:t>Simply transition your monolith applications to microservices</a:t>
            </a:r>
          </a:p>
          <a:p>
            <a:pPr/>
            <a:r>
              <a:t>No need to learn any new frameworks</a:t>
            </a:r>
          </a:p>
          <a:p>
            <a:pPr/>
            <a:r>
              <a:t>You’re in complete control of what components you use</a:t>
            </a:r>
          </a:p>
          <a:p>
            <a:pPr/>
            <a:r>
              <a:t>Run and scale anywhere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
          </p:nvPr>
        </p:nvSpPr>
        <p:spPr>
          <a:prstGeom prst="rect">
            <a:avLst/>
          </a:prstGeom>
        </p:spPr>
        <p:txBody>
          <a:bodyPr/>
          <a:lstStyle/>
          <a:p>
            <a:pPr/>
            <a:r>
              <a:t>https://ee.kumuluz.com</a:t>
            </a:r>
          </a:p>
          <a:p>
            <a:pPr/>
            <a:r>
              <a:rPr u="sng">
                <a:hlinkClick r:id="rId2" invalidUrl="" action="" tgtFrame="" tooltip="" history="1" highlightClick="0" endSnd="0"/>
              </a:rPr>
              <a:t>https://github.com/tfaga/kumuluzee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Kumuluzee</a:t>
            </a:r>
          </a:p>
        </p:txBody>
      </p:sp>
      <p:sp>
        <p:nvSpPr>
          <p:cNvPr id="122" name="Shape 122"/>
          <p:cNvSpPr/>
          <p:nvPr>
            <p:ph type="body" idx="1"/>
          </p:nvPr>
        </p:nvSpPr>
        <p:spPr>
          <a:prstGeom prst="rect">
            <a:avLst/>
          </a:prstGeom>
        </p:spPr>
        <p:txBody>
          <a:bodyPr/>
          <a:lstStyle/>
          <a:p>
            <a:pPr marL="655573" indent="-655573" defTabSz="734694">
              <a:spcBef>
                <a:spcPts val="5700"/>
              </a:spcBef>
              <a:defRPr sz="5696"/>
            </a:pPr>
            <a:r>
              <a:t>Lightweight open source framework for developing microservices using Java EE</a:t>
            </a:r>
          </a:p>
          <a:p>
            <a:pPr marL="655573" indent="-655573" defTabSz="734694">
              <a:spcBef>
                <a:spcPts val="5700"/>
              </a:spcBef>
              <a:defRPr sz="5696"/>
            </a:pPr>
            <a:r>
              <a:t>Automises configuration and deployment</a:t>
            </a:r>
          </a:p>
          <a:p>
            <a:pPr marL="655573" indent="-655573" defTabSz="734694">
              <a:spcBef>
                <a:spcPts val="5700"/>
              </a:spcBef>
              <a:defRPr sz="5696"/>
            </a:pPr>
            <a:r>
              <a:t>Uses standard Java EE APIs</a:t>
            </a:r>
          </a:p>
          <a:p>
            <a:pPr marL="655573" indent="-655573" defTabSz="734694">
              <a:spcBef>
                <a:spcPts val="5700"/>
              </a:spcBef>
              <a:defRPr sz="5696"/>
            </a:pPr>
            <a:r>
              <a:t>Produces standalone and independent JARs that run anywhere</a:t>
            </a:r>
          </a:p>
          <a:p>
            <a:pPr marL="655573" indent="-655573" defTabSz="734694">
              <a:spcBef>
                <a:spcPts val="5700"/>
              </a:spcBef>
              <a:defRPr sz="5696"/>
            </a:pPr>
            <a:r>
              <a:t>Completely modular and easily extendible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Great fit for microservices</a:t>
            </a:r>
          </a:p>
        </p:txBody>
      </p:sp>
      <p:sp>
        <p:nvSpPr>
          <p:cNvPr id="127" name="Shape 127"/>
          <p:cNvSpPr/>
          <p:nvPr>
            <p:ph type="body" idx="1"/>
          </p:nvPr>
        </p:nvSpPr>
        <p:spPr>
          <a:prstGeom prst="rect">
            <a:avLst/>
          </a:prstGeom>
        </p:spPr>
        <p:txBody>
          <a:bodyPr/>
          <a:lstStyle/>
          <a:p>
            <a:pPr/>
            <a:r>
              <a:t>Dependency driven - simple to use</a:t>
            </a:r>
          </a:p>
          <a:p>
            <a:pPr/>
            <a:r>
              <a:t>Pick and choose the Java EE components you want</a:t>
            </a:r>
          </a:p>
          <a:p>
            <a:pPr lvl="1"/>
            <a:r>
              <a:t>Even their implementations</a:t>
            </a:r>
          </a:p>
          <a:p>
            <a:pPr/>
            <a:r>
              <a:t>Final packages (JARs) include only what they need - lightweight</a:t>
            </a:r>
          </a:p>
          <a:p>
            <a:pPr/>
            <a:r>
              <a:t>Ideal for running in PaaS and Docker-like environments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idx="1"/>
          </p:nvPr>
        </p:nvSpPr>
        <p:spPr>
          <a:prstGeom prst="rect">
            <a:avLst/>
          </a:prstGeom>
        </p:spPr>
        <p:txBody>
          <a:bodyPr/>
          <a:lstStyle/>
          <a:p>
            <a:pPr/>
            <a:r>
              <a:t>Support for multiple containers. Choose the one you want</a:t>
            </a:r>
          </a:p>
          <a:p>
            <a:pPr lvl="1"/>
            <a:r>
              <a:t>Currently Jetty - Tomcat, Undertow, Grizzly planned</a:t>
            </a:r>
          </a:p>
          <a:p>
            <a:pPr/>
            <a:r>
              <a:t>Many Java EE components:</a:t>
            </a:r>
          </a:p>
          <a:p>
            <a:pPr lvl="1"/>
            <a:r>
              <a:t>Servlet, JSP, EL, CDI, JPA, JAX-RS, Bean Validation, JSON-P, JSF</a:t>
            </a:r>
          </a:p>
          <a:p>
            <a:pPr lvl="1"/>
            <a:r>
              <a:t>soon to follow: JMS, EJB, JAX-WS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pasted-image.tif"/>
          <p:cNvPicPr>
            <a:picLocks noChangeAspect="1"/>
          </p:cNvPicPr>
          <p:nvPr/>
        </p:nvPicPr>
        <p:blipFill>
          <a:blip r:embed="rId2">
            <a:extLst/>
          </a:blip>
          <a:stretch>
            <a:fillRect/>
          </a:stretch>
        </p:blipFill>
        <p:spPr>
          <a:xfrm>
            <a:off x="20877700" y="8820677"/>
            <a:ext cx="2170994" cy="2170994"/>
          </a:xfrm>
          <a:prstGeom prst="rect">
            <a:avLst/>
          </a:prstGeom>
          <a:ln w="12700">
            <a:miter lim="400000"/>
          </a:ln>
        </p:spPr>
      </p:pic>
      <p:sp>
        <p:nvSpPr>
          <p:cNvPr id="136" name="Shape 136"/>
          <p:cNvSpPr/>
          <p:nvPr/>
        </p:nvSpPr>
        <p:spPr>
          <a:xfrm>
            <a:off x="9427109" y="3333736"/>
            <a:ext cx="1296216" cy="911000"/>
          </a:xfrm>
          <a:prstGeom prst="rect">
            <a:avLst/>
          </a:prstGeom>
          <a:gradFill>
            <a:gsLst>
              <a:gs pos="0">
                <a:srgbClr val="FBFBFB"/>
              </a:gs>
              <a:gs pos="100000">
                <a:srgbClr val="BEBEBE"/>
              </a:gs>
            </a:gsLst>
            <a:lin ang="5400000"/>
          </a:gradFill>
          <a:ln w="12700">
            <a:miter lim="400000"/>
          </a:ln>
          <a:effectLst>
            <a:outerShdw sx="100000" sy="100000" kx="0" ky="0" algn="b" rotWithShape="0" blurRad="63500" dist="38100" dir="5400000">
              <a:srgbClr val="000000">
                <a:alpha val="50000"/>
              </a:srgbClr>
            </a:outerShdw>
          </a:effectLst>
          <a:extLst>
            <a:ext uri="{C572A759-6A51-4108-AA02-DFA0A04FC94B}">
              <ma14:wrappingTextBoxFlag xmlns:ma14="http://schemas.microsoft.com/office/mac/drawingml/2011/main"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pPr/>
            <a:r>
              <a:t>Jetty</a:t>
            </a:r>
          </a:p>
        </p:txBody>
      </p:sp>
      <p:sp>
        <p:nvSpPr>
          <p:cNvPr id="137" name="Shape 137"/>
          <p:cNvSpPr/>
          <p:nvPr/>
        </p:nvSpPr>
        <p:spPr>
          <a:xfrm>
            <a:off x="10599658" y="3130225"/>
            <a:ext cx="6110544"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p>
        </p:txBody>
      </p:sp>
      <p:sp>
        <p:nvSpPr>
          <p:cNvPr id="138" name="Shape 138"/>
          <p:cNvSpPr/>
          <p:nvPr/>
        </p:nvSpPr>
        <p:spPr>
          <a:xfrm>
            <a:off x="10880447" y="3333736"/>
            <a:ext cx="1555232" cy="911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JPA</a:t>
            </a:r>
          </a:p>
        </p:txBody>
      </p:sp>
      <p:sp>
        <p:nvSpPr>
          <p:cNvPr id="139" name="Shape 139"/>
          <p:cNvSpPr/>
          <p:nvPr/>
        </p:nvSpPr>
        <p:spPr>
          <a:xfrm>
            <a:off x="12720494" y="3333736"/>
            <a:ext cx="1555232" cy="911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CDI</a:t>
            </a:r>
          </a:p>
        </p:txBody>
      </p:sp>
      <p:sp>
        <p:nvSpPr>
          <p:cNvPr id="140" name="Shape 140"/>
          <p:cNvSpPr/>
          <p:nvPr/>
        </p:nvSpPr>
        <p:spPr>
          <a:xfrm>
            <a:off x="14736381" y="3344031"/>
            <a:ext cx="1555232" cy="89041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JSF</a:t>
            </a:r>
          </a:p>
        </p:txBody>
      </p:sp>
      <p:pic>
        <p:nvPicPr>
          <p:cNvPr id="141" name="pasted-image.tif"/>
          <p:cNvPicPr>
            <a:picLocks noChangeAspect="1"/>
          </p:cNvPicPr>
          <p:nvPr/>
        </p:nvPicPr>
        <p:blipFill>
          <a:blip r:embed="rId2">
            <a:extLst/>
          </a:blip>
          <a:stretch>
            <a:fillRect/>
          </a:stretch>
        </p:blipFill>
        <p:spPr>
          <a:xfrm>
            <a:off x="20877700" y="4169045"/>
            <a:ext cx="2170994" cy="2170994"/>
          </a:xfrm>
          <a:prstGeom prst="rect">
            <a:avLst/>
          </a:prstGeom>
          <a:ln w="12700">
            <a:miter lim="400000"/>
          </a:ln>
        </p:spPr>
      </p:pic>
      <p:sp>
        <p:nvSpPr>
          <p:cNvPr id="142" name="Shape 142"/>
          <p:cNvSpPr/>
          <p:nvPr/>
        </p:nvSpPr>
        <p:spPr>
          <a:xfrm>
            <a:off x="9427638" y="6402500"/>
            <a:ext cx="1296216" cy="911000"/>
          </a:xfrm>
          <a:prstGeom prst="rect">
            <a:avLst/>
          </a:prstGeom>
          <a:gradFill>
            <a:gsLst>
              <a:gs pos="0">
                <a:srgbClr val="FBFBFB"/>
              </a:gs>
              <a:gs pos="100000">
                <a:srgbClr val="BEBEBE"/>
              </a:gs>
            </a:gsLst>
            <a:lin ang="5400000"/>
          </a:gradFill>
          <a:ln w="12700">
            <a:miter lim="400000"/>
          </a:ln>
          <a:effectLst>
            <a:outerShdw sx="100000" sy="100000" kx="0" ky="0" algn="b" rotWithShape="0" blurRad="63500" dist="38100" dir="5400000">
              <a:srgbClr val="000000">
                <a:alpha val="50000"/>
              </a:srgbClr>
            </a:outerShdw>
          </a:effectLst>
          <a:extLst>
            <a:ext uri="{C572A759-6A51-4108-AA02-DFA0A04FC94B}">
              <ma14:wrappingTextBoxFlag xmlns:ma14="http://schemas.microsoft.com/office/mac/drawingml/2011/main"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pPr/>
            <a:r>
              <a:t>Jetty</a:t>
            </a:r>
          </a:p>
        </p:txBody>
      </p:sp>
      <p:sp>
        <p:nvSpPr>
          <p:cNvPr id="143" name="Shape 143"/>
          <p:cNvSpPr/>
          <p:nvPr/>
        </p:nvSpPr>
        <p:spPr>
          <a:xfrm>
            <a:off x="10600187" y="6198989"/>
            <a:ext cx="6109488"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p>
        </p:txBody>
      </p:sp>
      <p:sp>
        <p:nvSpPr>
          <p:cNvPr id="144" name="Shape 144"/>
          <p:cNvSpPr/>
          <p:nvPr/>
        </p:nvSpPr>
        <p:spPr>
          <a:xfrm>
            <a:off x="10944557" y="6402500"/>
            <a:ext cx="1555232" cy="911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JPA</a:t>
            </a:r>
          </a:p>
        </p:txBody>
      </p:sp>
      <p:sp>
        <p:nvSpPr>
          <p:cNvPr id="145" name="Shape 145"/>
          <p:cNvSpPr/>
          <p:nvPr/>
        </p:nvSpPr>
        <p:spPr>
          <a:xfrm>
            <a:off x="12720494" y="6402500"/>
            <a:ext cx="1555232" cy="911000"/>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CDI</a:t>
            </a:r>
          </a:p>
        </p:txBody>
      </p:sp>
      <p:sp>
        <p:nvSpPr>
          <p:cNvPr id="146" name="Shape 146"/>
          <p:cNvSpPr/>
          <p:nvPr/>
        </p:nvSpPr>
        <p:spPr>
          <a:xfrm>
            <a:off x="14560012" y="6402500"/>
            <a:ext cx="1907969" cy="89041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JAX-RS</a:t>
            </a:r>
          </a:p>
        </p:txBody>
      </p:sp>
      <p:sp>
        <p:nvSpPr>
          <p:cNvPr id="147" name="Shape 147"/>
          <p:cNvSpPr/>
          <p:nvPr/>
        </p:nvSpPr>
        <p:spPr>
          <a:xfrm>
            <a:off x="9428167" y="9450674"/>
            <a:ext cx="1296215" cy="911000"/>
          </a:xfrm>
          <a:prstGeom prst="rect">
            <a:avLst/>
          </a:prstGeom>
          <a:gradFill>
            <a:gsLst>
              <a:gs pos="0">
                <a:srgbClr val="FBFBFB"/>
              </a:gs>
              <a:gs pos="100000">
                <a:srgbClr val="BEBEBE"/>
              </a:gs>
            </a:gsLst>
            <a:lin ang="5400000"/>
          </a:gradFill>
          <a:ln w="12700">
            <a:miter lim="400000"/>
          </a:ln>
          <a:effectLst>
            <a:outerShdw sx="100000" sy="100000" kx="0" ky="0" algn="b" rotWithShape="0" blurRad="63500" dist="38100" dir="5400000">
              <a:srgbClr val="000000">
                <a:alpha val="50000"/>
              </a:srgbClr>
            </a:outerShdw>
          </a:effectLst>
          <a:extLst>
            <a:ext uri="{C572A759-6A51-4108-AA02-DFA0A04FC94B}">
              <ma14:wrappingTextBoxFlag xmlns:ma14="http://schemas.microsoft.com/office/mac/drawingml/2011/main"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pPr/>
            <a:r>
              <a:t>Jetty</a:t>
            </a:r>
          </a:p>
        </p:txBody>
      </p:sp>
      <p:sp>
        <p:nvSpPr>
          <p:cNvPr id="148" name="Shape 148"/>
          <p:cNvSpPr/>
          <p:nvPr/>
        </p:nvSpPr>
        <p:spPr>
          <a:xfrm>
            <a:off x="10600715" y="9247163"/>
            <a:ext cx="6109488"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p>
        </p:txBody>
      </p:sp>
      <p:sp>
        <p:nvSpPr>
          <p:cNvPr id="149" name="Shape 149"/>
          <p:cNvSpPr/>
          <p:nvPr/>
        </p:nvSpPr>
        <p:spPr>
          <a:xfrm>
            <a:off x="10944557" y="9450674"/>
            <a:ext cx="1555232" cy="911000"/>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JPA</a:t>
            </a:r>
          </a:p>
        </p:txBody>
      </p:sp>
      <p:sp>
        <p:nvSpPr>
          <p:cNvPr id="150" name="Shape 150"/>
          <p:cNvSpPr/>
          <p:nvPr/>
        </p:nvSpPr>
        <p:spPr>
          <a:xfrm>
            <a:off x="14560540" y="9450674"/>
            <a:ext cx="1907970" cy="89041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JAX-RS</a:t>
            </a:r>
          </a:p>
        </p:txBody>
      </p:sp>
      <p:sp>
        <p:nvSpPr>
          <p:cNvPr id="151" name="Shape 151"/>
          <p:cNvSpPr/>
          <p:nvPr/>
        </p:nvSpPr>
        <p:spPr>
          <a:xfrm>
            <a:off x="12720494" y="9450674"/>
            <a:ext cx="1555232" cy="89041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pPr/>
            <a:r>
              <a:t>JSP</a:t>
            </a:r>
          </a:p>
        </p:txBody>
      </p:sp>
      <p:sp>
        <p:nvSpPr>
          <p:cNvPr id="152" name="Shape 152"/>
          <p:cNvSpPr/>
          <p:nvPr/>
        </p:nvSpPr>
        <p:spPr>
          <a:xfrm>
            <a:off x="11604172" y="2246395"/>
            <a:ext cx="378787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Microservice 1</a:t>
            </a:r>
          </a:p>
        </p:txBody>
      </p:sp>
      <p:sp>
        <p:nvSpPr>
          <p:cNvPr id="153" name="Shape 153"/>
          <p:cNvSpPr/>
          <p:nvPr/>
        </p:nvSpPr>
        <p:spPr>
          <a:xfrm>
            <a:off x="11604172" y="5256681"/>
            <a:ext cx="378787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Microservice 2</a:t>
            </a:r>
          </a:p>
        </p:txBody>
      </p:sp>
      <p:sp>
        <p:nvSpPr>
          <p:cNvPr id="154" name="Shape 154"/>
          <p:cNvSpPr/>
          <p:nvPr/>
        </p:nvSpPr>
        <p:spPr>
          <a:xfrm>
            <a:off x="11604172" y="8266968"/>
            <a:ext cx="3787875"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Microservice 3</a:t>
            </a:r>
          </a:p>
        </p:txBody>
      </p:sp>
      <p:sp>
        <p:nvSpPr>
          <p:cNvPr id="155" name="Shape 155"/>
          <p:cNvSpPr/>
          <p:nvPr/>
        </p:nvSpPr>
        <p:spPr>
          <a:xfrm>
            <a:off x="18160676" y="4331211"/>
            <a:ext cx="1290877" cy="495940"/>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6" name="Shape 156"/>
          <p:cNvSpPr/>
          <p:nvPr/>
        </p:nvSpPr>
        <p:spPr>
          <a:xfrm flipV="1">
            <a:off x="18160675" y="6171542"/>
            <a:ext cx="1290877" cy="457342"/>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7" name="Shape 157"/>
          <p:cNvSpPr/>
          <p:nvPr/>
        </p:nvSpPr>
        <p:spPr>
          <a:xfrm>
            <a:off x="18160675" y="9906174"/>
            <a:ext cx="1290877"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8" name="Shape 158"/>
          <p:cNvSpPr/>
          <p:nvPr/>
        </p:nvSpPr>
        <p:spPr>
          <a:xfrm>
            <a:off x="1988822" y="12276287"/>
            <a:ext cx="2131695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300"/>
            </a:lvl1pPr>
          </a:lstStyle>
          <a:p>
            <a:pPr/>
            <a:r>
              <a:t>Each microservice can have different components, implementations and versions</a:t>
            </a:r>
          </a:p>
        </p:txBody>
      </p:sp>
      <p:sp>
        <p:nvSpPr>
          <p:cNvPr id="159" name="Shape 159"/>
          <p:cNvSpPr/>
          <p:nvPr/>
        </p:nvSpPr>
        <p:spPr>
          <a:xfrm>
            <a:off x="326327" y="7231950"/>
            <a:ext cx="2403503"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0" name="Shape 160"/>
          <p:cNvSpPr/>
          <p:nvPr/>
        </p:nvSpPr>
        <p:spPr>
          <a:xfrm>
            <a:off x="3563999" y="6394299"/>
            <a:ext cx="2403502" cy="16753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rgbClr val="FFFFFF"/>
                </a:solidFill>
              </a:defRPr>
            </a:lvl1pPr>
          </a:lstStyle>
          <a:p>
            <a:pPr/>
            <a:r>
              <a:t>Load balancer</a:t>
            </a:r>
          </a:p>
        </p:txBody>
      </p:sp>
      <p:sp>
        <p:nvSpPr>
          <p:cNvPr id="161" name="Shape 161"/>
          <p:cNvSpPr/>
          <p:nvPr/>
        </p:nvSpPr>
        <p:spPr>
          <a:xfrm flipV="1">
            <a:off x="6991995" y="5213668"/>
            <a:ext cx="1548016" cy="900550"/>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2" name="Shape 162"/>
          <p:cNvSpPr/>
          <p:nvPr/>
        </p:nvSpPr>
        <p:spPr>
          <a:xfrm>
            <a:off x="6991994" y="7054284"/>
            <a:ext cx="1541630"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3" name="Shape 163"/>
          <p:cNvSpPr/>
          <p:nvPr/>
        </p:nvSpPr>
        <p:spPr>
          <a:xfrm>
            <a:off x="6991995" y="8044332"/>
            <a:ext cx="1547938" cy="814479"/>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Scaling and docker</a:t>
            </a:r>
          </a:p>
        </p:txBody>
      </p:sp>
      <p:sp>
        <p:nvSpPr>
          <p:cNvPr id="166" name="Shape 166"/>
          <p:cNvSpPr/>
          <p:nvPr>
            <p:ph type="body" idx="1"/>
          </p:nvPr>
        </p:nvSpPr>
        <p:spPr>
          <a:prstGeom prst="rect">
            <a:avLst/>
          </a:prstGeom>
        </p:spPr>
        <p:txBody>
          <a:bodyPr/>
          <a:lstStyle/>
          <a:p>
            <a:pPr/>
            <a:r>
              <a:t>Works nicely with docker as it only requires Java SE</a:t>
            </a:r>
          </a:p>
          <a:p>
            <a:pPr/>
            <a:r>
              <a:t>Microservices act like normal applications/processes</a:t>
            </a:r>
          </a:p>
          <a:p>
            <a:pPr/>
            <a:r>
              <a:t>Simply run the produced JAR or build the microservice in the container and run it directly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814537" y="2825750"/>
            <a:ext cx="11546445" cy="806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kumuluzee-core</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7A7A7A"/>
              </a:solidFill>
            </a:endParaRPr>
          </a:p>
          <a:p>
            <a:pPr algn="l" defTabSz="457200">
              <a:defRPr sz="2800">
                <a:solidFill>
                  <a:srgbClr val="026CFF"/>
                </a:solidFill>
                <a:latin typeface="Monaco"/>
                <a:ea typeface="Monaco"/>
                <a:cs typeface="Monaco"/>
                <a:sym typeface="Monaco"/>
              </a:defRPr>
            </a:pPr>
            <a:endParaRPr>
              <a:solidFill>
                <a:srgbClr val="7A7A7A"/>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kumuluzee-servlet-jetty</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7A7A7A"/>
              </a:solidFill>
            </a:endParaRPr>
          </a:p>
          <a:p>
            <a:pPr algn="l" defTabSz="457200">
              <a:defRPr sz="2800">
                <a:solidFill>
                  <a:srgbClr val="026CFF"/>
                </a:solidFill>
                <a:latin typeface="Monaco"/>
                <a:ea typeface="Monaco"/>
                <a:cs typeface="Monaco"/>
                <a:sym typeface="Monaco"/>
              </a:defRPr>
            </a:pPr>
            <a:endParaRPr>
              <a:solidFill>
                <a:srgbClr val="7A7A7A"/>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kumuluzee-jax-rs-jersey</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p>
        </p:txBody>
      </p:sp>
      <p:sp>
        <p:nvSpPr>
          <p:cNvPr id="171" name="Shape 171"/>
          <p:cNvSpPr/>
          <p:nvPr/>
        </p:nvSpPr>
        <p:spPr>
          <a:xfrm>
            <a:off x="1198612" y="973850"/>
            <a:ext cx="8226674"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Add the required dependencies</a:t>
            </a:r>
          </a:p>
          <a:p>
            <a:pPr/>
            <a:r>
              <a:t>(only add what you need)</a:t>
            </a:r>
          </a:p>
        </p:txBody>
      </p:sp>
      <p:sp>
        <p:nvSpPr>
          <p:cNvPr id="172" name="Shape 172"/>
          <p:cNvSpPr/>
          <p:nvPr/>
        </p:nvSpPr>
        <p:spPr>
          <a:xfrm>
            <a:off x="13265931" y="6041780"/>
            <a:ext cx="10593506" cy="3848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500">
                <a:solidFill>
                  <a:srgbClr val="666666"/>
                </a:solidFill>
                <a:latin typeface="Monaco"/>
                <a:ea typeface="Monaco"/>
                <a:cs typeface="Monaco"/>
                <a:sym typeface="Monaco"/>
              </a:defRPr>
            </a:pPr>
            <a:r>
              <a:rPr>
                <a:solidFill>
                  <a:srgbClr val="3B3B3B"/>
                </a:solidFill>
              </a:rPr>
              <a:t>@Path(</a:t>
            </a:r>
            <a:r>
              <a:t>"catalog"</a:t>
            </a:r>
            <a:r>
              <a:rPr>
                <a:solidFill>
                  <a:srgbClr val="3B3B3B"/>
                </a:solidFill>
              </a:rPr>
              <a:t>)</a:t>
            </a:r>
            <a:endParaRPr>
              <a:solidFill>
                <a:srgbClr val="3B3B3B"/>
              </a:solidFill>
            </a:endParaRPr>
          </a:p>
          <a:p>
            <a:pPr algn="l" defTabSz="457200">
              <a:defRPr sz="2500">
                <a:solidFill>
                  <a:srgbClr val="21439C"/>
                </a:solidFill>
                <a:latin typeface="Monaco"/>
                <a:ea typeface="Monaco"/>
                <a:cs typeface="Monaco"/>
                <a:sym typeface="Monaco"/>
              </a:defRPr>
            </a:pPr>
            <a:r>
              <a:rPr>
                <a:solidFill>
                  <a:srgbClr val="FF5600"/>
                </a:solidFill>
              </a:rPr>
              <a:t>public</a:t>
            </a:r>
            <a:r>
              <a:rPr>
                <a:solidFill>
                  <a:srgbClr val="3B3B3B"/>
                </a:solidFill>
              </a:rPr>
              <a:t> </a:t>
            </a:r>
            <a:r>
              <a:rPr>
                <a:solidFill>
                  <a:srgbClr val="FF5600"/>
                </a:solidFill>
              </a:rPr>
              <a:t>class</a:t>
            </a:r>
            <a:r>
              <a:rPr>
                <a:solidFill>
                  <a:srgbClr val="3B3B3B"/>
                </a:solidFill>
              </a:rPr>
              <a:t> </a:t>
            </a:r>
            <a:r>
              <a:t>SampleREST</a:t>
            </a:r>
            <a:r>
              <a:rPr>
                <a:solidFill>
                  <a:srgbClr val="3B3B3B"/>
                </a:solidFill>
              </a:rPr>
              <a:t> {</a:t>
            </a:r>
          </a:p>
          <a:p>
            <a:pPr algn="l" defTabSz="457200">
              <a:defRPr sz="2500">
                <a:solidFill>
                  <a:srgbClr val="3B3B3B"/>
                </a:solidFill>
                <a:latin typeface="Monaco"/>
                <a:ea typeface="Monaco"/>
                <a:cs typeface="Monaco"/>
                <a:sym typeface="Monaco"/>
              </a:defRPr>
            </a:pPr>
          </a:p>
          <a:p>
            <a:pPr algn="l" defTabSz="457200">
              <a:defRPr sz="2500">
                <a:solidFill>
                  <a:srgbClr val="3B3B3B"/>
                </a:solidFill>
                <a:latin typeface="Monaco"/>
                <a:ea typeface="Monaco"/>
                <a:cs typeface="Monaco"/>
                <a:sym typeface="Monaco"/>
              </a:defRPr>
            </a:pPr>
            <a:r>
              <a:t>    </a:t>
            </a:r>
            <a:r>
              <a:rPr>
                <a:solidFill>
                  <a:srgbClr val="FF5600"/>
                </a:solidFill>
              </a:rPr>
              <a:t>@GET</a:t>
            </a:r>
          </a:p>
          <a:p>
            <a:pPr algn="l" defTabSz="457200">
              <a:defRPr sz="2500">
                <a:solidFill>
                  <a:srgbClr val="666666"/>
                </a:solidFill>
                <a:latin typeface="Monaco"/>
                <a:ea typeface="Monaco"/>
                <a:cs typeface="Monaco"/>
                <a:sym typeface="Monaco"/>
              </a:defRPr>
            </a:pPr>
            <a:r>
              <a:rPr>
                <a:solidFill>
                  <a:srgbClr val="3B3B3B"/>
                </a:solidFill>
              </a:rPr>
              <a:t>    </a:t>
            </a:r>
            <a:r>
              <a:rPr>
                <a:solidFill>
                  <a:srgbClr val="FF5600"/>
                </a:solidFill>
              </a:rPr>
              <a:t>@Produces</a:t>
            </a:r>
            <a:r>
              <a:rPr>
                <a:solidFill>
                  <a:srgbClr val="3B3B3B"/>
                </a:solidFill>
              </a:rPr>
              <a:t>({</a:t>
            </a:r>
            <a:r>
              <a:t>"application/xml"</a:t>
            </a:r>
            <a:r>
              <a:rPr>
                <a:solidFill>
                  <a:srgbClr val="3B3B3B"/>
                </a:solidFill>
              </a:rPr>
              <a:t>, </a:t>
            </a:r>
            <a:r>
              <a:t>"application/json"</a:t>
            </a:r>
            <a:r>
              <a:rPr>
                <a:solidFill>
                  <a:srgbClr val="3B3B3B"/>
                </a:solidFill>
              </a:rPr>
              <a:t>})</a:t>
            </a:r>
            <a:endParaRPr>
              <a:solidFill>
                <a:srgbClr val="3B3B3B"/>
              </a:solidFill>
            </a:endParaRPr>
          </a:p>
          <a:p>
            <a:pPr algn="l" defTabSz="457200">
              <a:defRPr sz="2500">
                <a:solidFill>
                  <a:srgbClr val="FF5600"/>
                </a:solidFill>
                <a:latin typeface="Monaco"/>
                <a:ea typeface="Monaco"/>
                <a:cs typeface="Monaco"/>
                <a:sym typeface="Monaco"/>
              </a:defRPr>
            </a:pPr>
            <a:r>
              <a:rPr>
                <a:solidFill>
                  <a:srgbClr val="3B3B3B"/>
                </a:solidFill>
              </a:rPr>
              <a:t>    </a:t>
            </a:r>
            <a:r>
              <a:t>public</a:t>
            </a:r>
            <a:r>
              <a:rPr>
                <a:solidFill>
                  <a:srgbClr val="3B3B3B"/>
                </a:solidFill>
              </a:rPr>
              <a:t> </a:t>
            </a:r>
            <a:r>
              <a:t>Response</a:t>
            </a:r>
            <a:r>
              <a:rPr>
                <a:solidFill>
                  <a:srgbClr val="3B3B3B"/>
                </a:solidFill>
              </a:rPr>
              <a:t> </a:t>
            </a:r>
            <a:r>
              <a:rPr>
                <a:solidFill>
                  <a:srgbClr val="21439C"/>
                </a:solidFill>
              </a:rPr>
              <a:t>hello</a:t>
            </a:r>
            <a:r>
              <a:rPr>
                <a:solidFill>
                  <a:srgbClr val="3B3B3B"/>
                </a:solidFill>
              </a:rPr>
              <a:t>() {</a:t>
            </a:r>
            <a:endParaRPr>
              <a:solidFill>
                <a:srgbClr val="3B3B3B"/>
              </a:solidFill>
            </a:endParaRPr>
          </a:p>
          <a:p>
            <a:pPr algn="l" defTabSz="457200">
              <a:defRPr sz="2500">
                <a:solidFill>
                  <a:srgbClr val="3B3B3B"/>
                </a:solidFill>
                <a:latin typeface="Monaco"/>
                <a:ea typeface="Monaco"/>
                <a:cs typeface="Monaco"/>
                <a:sym typeface="Monaco"/>
              </a:defRPr>
            </a:pPr>
            <a:r>
              <a:t>        </a:t>
            </a:r>
            <a:r>
              <a:rPr>
                <a:solidFill>
                  <a:srgbClr val="006699"/>
                </a:solidFill>
              </a:rPr>
              <a:t>return</a:t>
            </a:r>
            <a:r>
              <a:rPr>
                <a:solidFill>
                  <a:srgbClr val="666666"/>
                </a:solidFill>
              </a:rPr>
              <a:t> Response.ok(“hello from KumuluzEE”)</a:t>
            </a:r>
            <a:r>
              <a:t>;</a:t>
            </a:r>
          </a:p>
          <a:p>
            <a:pPr algn="l" defTabSz="457200">
              <a:defRPr sz="2500">
                <a:solidFill>
                  <a:srgbClr val="3B3B3B"/>
                </a:solidFill>
                <a:latin typeface="Monaco"/>
                <a:ea typeface="Monaco"/>
                <a:cs typeface="Monaco"/>
                <a:sym typeface="Monaco"/>
              </a:defRPr>
            </a:pPr>
            <a:r>
              <a:t>    }</a:t>
            </a:r>
          </a:p>
          <a:p>
            <a:pPr algn="l" defTabSz="457200">
              <a:defRPr sz="2500">
                <a:solidFill>
                  <a:srgbClr val="3B3B3B"/>
                </a:solidFill>
                <a:latin typeface="Monaco"/>
                <a:ea typeface="Monaco"/>
                <a:cs typeface="Monaco"/>
                <a:sym typeface="Monaco"/>
              </a:defRPr>
            </a:pPr>
            <a:r>
              <a:t>}</a:t>
            </a:r>
          </a:p>
        </p:txBody>
      </p:sp>
      <p:sp>
        <p:nvSpPr>
          <p:cNvPr id="173" name="Shape 173"/>
          <p:cNvSpPr/>
          <p:nvPr/>
        </p:nvSpPr>
        <p:spPr>
          <a:xfrm>
            <a:off x="14222229" y="1335800"/>
            <a:ext cx="8680910"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Add standard Java EE components</a:t>
            </a:r>
          </a:p>
        </p:txBody>
      </p:sp>
      <p:sp>
        <p:nvSpPr>
          <p:cNvPr id="174" name="Shape 174"/>
          <p:cNvSpPr/>
          <p:nvPr/>
        </p:nvSpPr>
        <p:spPr>
          <a:xfrm>
            <a:off x="13265931" y="4265734"/>
            <a:ext cx="10593506" cy="133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500">
                <a:solidFill>
                  <a:srgbClr val="3B3B3B"/>
                </a:solidFill>
                <a:latin typeface="Monaco"/>
                <a:ea typeface="Monaco"/>
                <a:cs typeface="Monaco"/>
                <a:sym typeface="Monaco"/>
              </a:defRPr>
            </a:pPr>
            <a:r>
              <a:t>@ApplicationPath(</a:t>
            </a:r>
            <a:r>
              <a:rPr>
                <a:solidFill>
                  <a:srgbClr val="666666"/>
                </a:solidFill>
              </a:rPr>
              <a:t>"rest"</a:t>
            </a:r>
            <a:r>
              <a:t>)</a:t>
            </a:r>
          </a:p>
          <a:p>
            <a:pPr algn="l" defTabSz="457200">
              <a:defRPr sz="2500">
                <a:solidFill>
                  <a:srgbClr val="21439C"/>
                </a:solidFill>
                <a:latin typeface="Monaco"/>
                <a:ea typeface="Monaco"/>
                <a:cs typeface="Monaco"/>
                <a:sym typeface="Monaco"/>
              </a:defRPr>
            </a:pPr>
            <a:r>
              <a:rPr>
                <a:solidFill>
                  <a:srgbClr val="FF5600"/>
                </a:solidFill>
              </a:rPr>
              <a:t>public</a:t>
            </a:r>
            <a:r>
              <a:rPr>
                <a:solidFill>
                  <a:srgbClr val="3B3B3B"/>
                </a:solidFill>
              </a:rPr>
              <a:t> </a:t>
            </a:r>
            <a:r>
              <a:rPr>
                <a:solidFill>
                  <a:srgbClr val="FF5600"/>
                </a:solidFill>
              </a:rPr>
              <a:t>class</a:t>
            </a:r>
            <a:r>
              <a:rPr>
                <a:solidFill>
                  <a:srgbClr val="3B3B3B"/>
                </a:solidFill>
              </a:rPr>
              <a:t> </a:t>
            </a:r>
            <a:r>
              <a:t>RestApplication</a:t>
            </a:r>
            <a:r>
              <a:rPr>
                <a:solidFill>
                  <a:srgbClr val="3B3B3B"/>
                </a:solidFill>
              </a:rPr>
              <a:t> </a:t>
            </a:r>
            <a:r>
              <a:rPr>
                <a:solidFill>
                  <a:srgbClr val="FF5600"/>
                </a:solidFill>
              </a:rPr>
              <a:t>extends</a:t>
            </a:r>
            <a:r>
              <a:rPr>
                <a:solidFill>
                  <a:srgbClr val="3B3B3B"/>
                </a:solidFill>
              </a:rPr>
              <a:t> Application {</a:t>
            </a:r>
            <a:endParaRPr>
              <a:solidFill>
                <a:srgbClr val="3B3B3B"/>
              </a:solidFill>
            </a:endParaRPr>
          </a:p>
          <a:p>
            <a:pPr algn="l" defTabSz="457200">
              <a:defRPr sz="2500">
                <a:solidFill>
                  <a:srgbClr val="3B3B3B"/>
                </a:solidFill>
                <a:latin typeface="Monaco"/>
                <a:ea typeface="Monaco"/>
                <a:cs typeface="Monaco"/>
                <a:sym typeface="Monaco"/>
              </a:defRPr>
            </a:pPr>
            <a:r>
              <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11285754" y="475793"/>
            <a:ext cx="181249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Build it</a:t>
            </a:r>
          </a:p>
        </p:txBody>
      </p:sp>
      <p:sp>
        <p:nvSpPr>
          <p:cNvPr id="177" name="Shape 177"/>
          <p:cNvSpPr/>
          <p:nvPr/>
        </p:nvSpPr>
        <p:spPr>
          <a:xfrm>
            <a:off x="9528385" y="1968512"/>
            <a:ext cx="5327230"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600">
                <a:solidFill>
                  <a:srgbClr val="3B3B3B"/>
                </a:solidFill>
                <a:latin typeface="Monaco"/>
                <a:ea typeface="Monaco"/>
                <a:cs typeface="Monaco"/>
                <a:sym typeface="Monaco"/>
              </a:defRPr>
            </a:lvl1pPr>
          </a:lstStyle>
          <a:p>
            <a:pPr/>
            <a:r>
              <a:t>$ mvn clean package</a:t>
            </a:r>
          </a:p>
        </p:txBody>
      </p:sp>
      <p:sp>
        <p:nvSpPr>
          <p:cNvPr id="178" name="Shape 178"/>
          <p:cNvSpPr/>
          <p:nvPr/>
        </p:nvSpPr>
        <p:spPr>
          <a:xfrm>
            <a:off x="9745538" y="3663404"/>
            <a:ext cx="4892924"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And run it dirrectly</a:t>
            </a:r>
          </a:p>
        </p:txBody>
      </p:sp>
      <p:sp>
        <p:nvSpPr>
          <p:cNvPr id="179" name="Shape 179"/>
          <p:cNvSpPr/>
          <p:nvPr/>
        </p:nvSpPr>
        <p:spPr>
          <a:xfrm>
            <a:off x="1983358" y="5510771"/>
            <a:ext cx="20417285"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600">
                <a:solidFill>
                  <a:srgbClr val="3B3B3B"/>
                </a:solidFill>
                <a:latin typeface="Monaco"/>
                <a:ea typeface="Monaco"/>
                <a:cs typeface="Monaco"/>
                <a:sym typeface="Monaco"/>
              </a:defRPr>
            </a:pPr>
            <a:r>
              <a:t>$ java -cp target/classes:target/dependency/</a:t>
            </a:r>
            <a:r>
              <a:rPr>
                <a:solidFill>
                  <a:srgbClr val="006699"/>
                </a:solidFill>
              </a:rPr>
              <a:t>*</a:t>
            </a:r>
            <a:r>
              <a:t> com.kumuluz.ee.EeApplication</a:t>
            </a:r>
          </a:p>
        </p:txBody>
      </p:sp>
      <p:sp>
        <p:nvSpPr>
          <p:cNvPr id="180" name="Shape 180"/>
          <p:cNvSpPr/>
          <p:nvPr/>
        </p:nvSpPr>
        <p:spPr>
          <a:xfrm>
            <a:off x="8231212" y="7205664"/>
            <a:ext cx="7921576"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 run from the produced JAR</a:t>
            </a:r>
          </a:p>
        </p:txBody>
      </p:sp>
      <p:sp>
        <p:nvSpPr>
          <p:cNvPr id="181" name="Shape 181"/>
          <p:cNvSpPr/>
          <p:nvPr/>
        </p:nvSpPr>
        <p:spPr>
          <a:xfrm>
            <a:off x="4589822" y="9053031"/>
            <a:ext cx="15204356"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600">
                <a:solidFill>
                  <a:srgbClr val="3B3B3B"/>
                </a:solidFill>
                <a:latin typeface="Monaco"/>
                <a:ea typeface="Monaco"/>
                <a:cs typeface="Monaco"/>
                <a:sym typeface="Monaco"/>
              </a:defRPr>
            </a:lvl1pPr>
          </a:lstStyle>
          <a:p>
            <a:pPr/>
            <a:r>
              <a:t>$ java -jar target/kumuluzee-example-1.0.0-SNAPSHOT.jar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
          </p:nvPr>
        </p:nvSpPr>
        <p:spPr>
          <a:prstGeom prst="rect">
            <a:avLst/>
          </a:prstGeom>
        </p:spPr>
        <p:txBody>
          <a:bodyPr/>
          <a:lstStyle/>
          <a:p>
            <a:pPr/>
            <a:r>
              <a:t>Scaling is as simple as multiplying the instances and load balancing</a:t>
            </a:r>
          </a:p>
          <a:p>
            <a:pPr/>
            <a:r>
              <a:t>Can scale using PaaS, and all Docker-like environments (Kubernetes, CoreOS, …) or whichever way you like</a:t>
            </a:r>
          </a:p>
          <a:p>
            <a:pPr/>
            <a:r>
              <a:t>Settings are controlled via environment variables</a:t>
            </a:r>
          </a:p>
          <a:p>
            <a:pPr/>
            <a:r>
              <a:t>Each microservice can be scaled completely separately according to its needs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