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7" r:id="rId6"/>
    <p:sldId id="265" r:id="rId7"/>
    <p:sldId id="266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BDF30-A5CE-4B9C-9D39-693030BF5D35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F6EB8-AB7E-4251-956C-4B0B4153D66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823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EFB-B145-4BB7-A7C4-E07CB3438B3F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89FE-F5D1-4F3E-923C-BF2AB0C54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072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EFB-B145-4BB7-A7C4-E07CB3438B3F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89FE-F5D1-4F3E-923C-BF2AB0C54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327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EFB-B145-4BB7-A7C4-E07CB3438B3F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89FE-F5D1-4F3E-923C-BF2AB0C54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427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EFB-B145-4BB7-A7C4-E07CB3438B3F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89FE-F5D1-4F3E-923C-BF2AB0C54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33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EFB-B145-4BB7-A7C4-E07CB3438B3F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89FE-F5D1-4F3E-923C-BF2AB0C54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34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EFB-B145-4BB7-A7C4-E07CB3438B3F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89FE-F5D1-4F3E-923C-BF2AB0C54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03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EFB-B145-4BB7-A7C4-E07CB3438B3F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89FE-F5D1-4F3E-923C-BF2AB0C54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909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EFB-B145-4BB7-A7C4-E07CB3438B3F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89FE-F5D1-4F3E-923C-BF2AB0C54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00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EFB-B145-4BB7-A7C4-E07CB3438B3F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89FE-F5D1-4F3E-923C-BF2AB0C54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114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EFB-B145-4BB7-A7C4-E07CB3438B3F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89FE-F5D1-4F3E-923C-BF2AB0C54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473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EFB-B145-4BB7-A7C4-E07CB3438B3F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B89FE-F5D1-4F3E-923C-BF2AB0C54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09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03EFB-B145-4BB7-A7C4-E07CB3438B3F}" type="datetimeFigureOut">
              <a:rPr lang="tr-TR" smtClean="0"/>
              <a:t>9.01.2022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B89FE-F5D1-4F3E-923C-BF2AB0C54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302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van 2"/>
          <p:cNvSpPr>
            <a:spLocks noGrp="1"/>
          </p:cNvSpPr>
          <p:nvPr>
            <p:ph type="ctrTitle"/>
          </p:nvPr>
        </p:nvSpPr>
        <p:spPr>
          <a:xfrm>
            <a:off x="1408591" y="18059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Oryantasyon Dersi Ödevi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/>
              <a:t/>
            </a:r>
            <a:br>
              <a:rPr lang="tr-TR" dirty="0"/>
            </a:br>
            <a:r>
              <a:rPr lang="tr-TR" dirty="0" smtClean="0"/>
              <a:t>10 tane algoritma soru çözümü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395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0"/>
            <a:ext cx="116119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C000"/>
                </a:solidFill>
              </a:rPr>
              <a:t>SORU 9: </a:t>
            </a:r>
            <a:r>
              <a:rPr lang="tr-TR" b="1" dirty="0" smtClean="0"/>
              <a:t>Bilgisayar 1 ile yüz arası sayı adında bir değer üretir. Daha sonra </a:t>
            </a:r>
            <a:r>
              <a:rPr lang="tr-TR" b="1" dirty="0" smtClean="0">
                <a:solidFill>
                  <a:srgbClr val="FF0000"/>
                </a:solidFill>
              </a:rPr>
              <a:t>kullanıcıdan</a:t>
            </a:r>
            <a:r>
              <a:rPr lang="tr-TR" b="1" dirty="0" smtClean="0"/>
              <a:t> bu sayıyı tahmin etmesi için bir tahmin değeri istenir. Eğer sayı değeri ile tahmin değeri aynı ise ekrana </a:t>
            </a:r>
            <a:r>
              <a:rPr lang="tr-TR" b="1" dirty="0" smtClean="0">
                <a:solidFill>
                  <a:srgbClr val="C00000"/>
                </a:solidFill>
              </a:rPr>
              <a:t>‘’Tebrikler doğru tahmin ettiniz.’’</a:t>
            </a:r>
            <a:r>
              <a:rPr lang="tr-TR" b="1" dirty="0" smtClean="0"/>
              <a:t>, sayı değeri tahmin değerinden yüksek ise ekrana </a:t>
            </a:r>
            <a:r>
              <a:rPr lang="tr-TR" b="1" dirty="0" smtClean="0">
                <a:solidFill>
                  <a:srgbClr val="C00000"/>
                </a:solidFill>
              </a:rPr>
              <a:t>‘’Tahmininiz çok düşük daha yüksek bir sayı tahmin et.’’ </a:t>
            </a:r>
            <a:r>
              <a:rPr lang="tr-TR" b="1" dirty="0" smtClean="0"/>
              <a:t>ve sayı değeri tahmin değerinden düşük ise ekrana </a:t>
            </a:r>
            <a:r>
              <a:rPr lang="tr-TR" b="1" dirty="0" smtClean="0">
                <a:solidFill>
                  <a:srgbClr val="C00000"/>
                </a:solidFill>
              </a:rPr>
              <a:t>‘’Tahmininiz çok yüksek daha düşük bir sayı tahmin et.’’ </a:t>
            </a:r>
            <a:r>
              <a:rPr lang="tr-TR" b="1" dirty="0" smtClean="0"/>
              <a:t>yazan </a:t>
            </a:r>
            <a:r>
              <a:rPr lang="tr-TR" dirty="0" smtClean="0"/>
              <a:t>programın </a:t>
            </a:r>
            <a:r>
              <a:rPr lang="tr-TR" dirty="0" err="1" smtClean="0">
                <a:solidFill>
                  <a:srgbClr val="00B0F0"/>
                </a:solidFill>
              </a:rPr>
              <a:t>java</a:t>
            </a:r>
            <a:r>
              <a:rPr lang="tr-TR" dirty="0" smtClean="0">
                <a:solidFill>
                  <a:srgbClr val="00B0F0"/>
                </a:solidFill>
              </a:rPr>
              <a:t> kodunu </a:t>
            </a:r>
            <a:r>
              <a:rPr lang="tr-TR" dirty="0" smtClean="0"/>
              <a:t>yazınız.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495" y="1324552"/>
            <a:ext cx="6300668" cy="552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7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/>
          <p:cNvSpPr txBox="1"/>
          <p:nvPr/>
        </p:nvSpPr>
        <p:spPr>
          <a:xfrm>
            <a:off x="0" y="0"/>
            <a:ext cx="981870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C000"/>
                </a:solidFill>
              </a:rPr>
              <a:t>SORU 10: </a:t>
            </a:r>
            <a:r>
              <a:rPr lang="tr-TR" b="1" dirty="0" smtClean="0"/>
              <a:t>Taş-kağıt-makas oyununu oynayabilecek </a:t>
            </a:r>
            <a:r>
              <a:rPr lang="tr-TR" dirty="0" smtClean="0"/>
              <a:t>bir program yazınız.</a:t>
            </a:r>
          </a:p>
          <a:p>
            <a:r>
              <a:rPr lang="tr-TR" b="1" dirty="0" smtClean="0">
                <a:solidFill>
                  <a:srgbClr val="C00000"/>
                </a:solidFill>
              </a:rPr>
              <a:t>(Makas kağıdı keser, taş makası ezer, kağıt taşı sarar.)</a:t>
            </a:r>
          </a:p>
          <a:p>
            <a:r>
              <a:rPr lang="tr-TR" b="1" dirty="0" smtClean="0"/>
              <a:t>Program; taş(0), kağıt(1) ve makas(2) sayıları ile temsil edilecektir. Program kendisi 0,1,2 sayılarından birini rastgele üretir ve kullanıcıya seçmesi için mesaj verir.</a:t>
            </a:r>
          </a:p>
          <a:p>
            <a:r>
              <a:rPr lang="tr-TR" b="1" dirty="0" smtClean="0"/>
              <a:t>Taş(0), kağıt(1) ve makas(2) hangisi?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Kullanıcı</a:t>
            </a:r>
            <a:r>
              <a:rPr lang="tr-TR" b="1" dirty="0" smtClean="0"/>
              <a:t> bir değer seçtikten sonra program bilgisayarın seçtiği ile kullanıcının seçtiğini karşılaştırıp sonucu ekrana yazar.  </a:t>
            </a:r>
            <a:endParaRPr lang="tr-TR" b="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316" y="1757779"/>
            <a:ext cx="5906324" cy="495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0" y="0"/>
            <a:ext cx="8717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C000"/>
                </a:solidFill>
              </a:rPr>
              <a:t>SORU 1: </a:t>
            </a:r>
            <a:r>
              <a:rPr lang="tr-TR" b="1" dirty="0" smtClean="0"/>
              <a:t>Aşağıdaki sayıları </a:t>
            </a:r>
            <a:r>
              <a:rPr lang="tr-TR" b="1" dirty="0" smtClean="0">
                <a:solidFill>
                  <a:srgbClr val="FF0000"/>
                </a:solidFill>
              </a:rPr>
              <a:t>döngü</a:t>
            </a:r>
            <a:r>
              <a:rPr lang="tr-TR" b="1" dirty="0" smtClean="0"/>
              <a:t> kullanarak ekrana yazan </a:t>
            </a:r>
            <a:r>
              <a:rPr lang="tr-TR" dirty="0" smtClean="0"/>
              <a:t>programın </a:t>
            </a:r>
            <a:r>
              <a:rPr lang="tr-TR" dirty="0" smtClean="0">
                <a:solidFill>
                  <a:srgbClr val="00B0F0"/>
                </a:solidFill>
              </a:rPr>
              <a:t>akış şemasını </a:t>
            </a:r>
            <a:r>
              <a:rPr lang="tr-TR" dirty="0" smtClean="0"/>
              <a:t>çiziniz.</a:t>
            </a:r>
          </a:p>
          <a:p>
            <a:endParaRPr lang="tr-TR" dirty="0">
              <a:solidFill>
                <a:srgbClr val="00B0F0"/>
              </a:solidFill>
            </a:endParaRPr>
          </a:p>
          <a:p>
            <a:r>
              <a:rPr lang="tr-TR" dirty="0" smtClean="0"/>
              <a:t> 1/2, 2/3, 3/4, 4/5, 5/6, 7/8, 8/9, 9/10</a:t>
            </a:r>
            <a:endParaRPr lang="tr-TR" dirty="0"/>
          </a:p>
        </p:txBody>
      </p:sp>
      <p:sp>
        <p:nvSpPr>
          <p:cNvPr id="2" name="Metin kutusu 1"/>
          <p:cNvSpPr txBox="1"/>
          <p:nvPr/>
        </p:nvSpPr>
        <p:spPr>
          <a:xfrm>
            <a:off x="301841" y="1340528"/>
            <a:ext cx="5104660" cy="395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ÇÖZÜM: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Giriş: 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Çıkış: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Ekrana yazılacak yukarıdaki bilgi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Matematik: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Payda değeri pay değerinin bir fazlası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Koşullu Yürütme: 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 değişkeni değeri 6 mı ? Evet ise;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Tekrar: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 Değişkeni (Alt Aralık):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i=1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 Koşulu (Üst Aralık):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i&lt;10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Döngü Gövdesi: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yazdır, i/i+1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Sonlandırma İfadesi: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i= i +1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528" y="754601"/>
            <a:ext cx="4521800" cy="538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1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0"/>
            <a:ext cx="97743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C000"/>
                </a:solidFill>
              </a:rPr>
              <a:t>SORU 2: </a:t>
            </a:r>
            <a:r>
              <a:rPr lang="tr-TR" b="1" dirty="0" smtClean="0">
                <a:solidFill>
                  <a:srgbClr val="FF0000"/>
                </a:solidFill>
              </a:rPr>
              <a:t>Dışarıdan girilen </a:t>
            </a:r>
            <a:r>
              <a:rPr lang="tr-TR" b="1" dirty="0" smtClean="0"/>
              <a:t>10 tabanındaki bir tam sayı değişkeni için </a:t>
            </a:r>
            <a:r>
              <a:rPr lang="tr-TR" b="1" dirty="0" smtClean="0">
                <a:solidFill>
                  <a:srgbClr val="7030A0"/>
                </a:solidFill>
              </a:rPr>
              <a:t>eğer</a:t>
            </a:r>
            <a:r>
              <a:rPr lang="tr-TR" b="1" dirty="0" smtClean="0"/>
              <a:t> girilen değer çift ise 8 tabanına dönüştüren, değilse 2 tabanına dönüştüren </a:t>
            </a:r>
            <a:r>
              <a:rPr lang="tr-TR" dirty="0" smtClean="0"/>
              <a:t>programın </a:t>
            </a:r>
            <a:r>
              <a:rPr lang="tr-TR" dirty="0" smtClean="0">
                <a:solidFill>
                  <a:srgbClr val="00B0F0"/>
                </a:solidFill>
              </a:rPr>
              <a:t>akış şemasını </a:t>
            </a:r>
            <a:r>
              <a:rPr lang="tr-TR" dirty="0"/>
              <a:t>ç</a:t>
            </a:r>
            <a:r>
              <a:rPr lang="tr-TR" dirty="0" smtClean="0"/>
              <a:t>iziniz. </a:t>
            </a:r>
            <a:endParaRPr lang="tr-TR" dirty="0"/>
          </a:p>
        </p:txBody>
      </p:sp>
      <p:sp>
        <p:nvSpPr>
          <p:cNvPr id="2" name="Metin kutusu 1"/>
          <p:cNvSpPr txBox="1"/>
          <p:nvPr/>
        </p:nvSpPr>
        <p:spPr>
          <a:xfrm>
            <a:off x="408373" y="1287262"/>
            <a:ext cx="4776186" cy="445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ÇÖZÜM: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Giriş: 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Çıkış: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veya 8 tabanındaki değer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Matematik: 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kalan=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tabandegeri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tabandegeri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Koşullu Yürütme: 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tek veya çift mi?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Tekrar: 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sıfır olana kadar aş. İşlemleri uygula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 Değişkeni (Alt Aralık):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 Koşulu (Üst Aralık):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&gt;0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Döngü Gövdesi: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kalan=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tabandegeri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Sonlandırma İfadesi: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tabandegeri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854" y="677108"/>
            <a:ext cx="5611008" cy="608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7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/>
          <p:cNvSpPr txBox="1"/>
          <p:nvPr/>
        </p:nvSpPr>
        <p:spPr>
          <a:xfrm>
            <a:off x="0" y="0"/>
            <a:ext cx="1006727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C000"/>
                </a:solidFill>
              </a:rPr>
              <a:t>SORU 3: </a:t>
            </a:r>
            <a:r>
              <a:rPr lang="tr-TR" b="1" dirty="0" smtClean="0">
                <a:solidFill>
                  <a:srgbClr val="FF0000"/>
                </a:solidFill>
              </a:rPr>
              <a:t>Dışarıdan girilen </a:t>
            </a:r>
            <a:r>
              <a:rPr lang="tr-TR" b="1" dirty="0" smtClean="0"/>
              <a:t>bir tamsayı değişkeni için </a:t>
            </a:r>
            <a:r>
              <a:rPr lang="tr-TR" b="1" dirty="0" smtClean="0">
                <a:solidFill>
                  <a:srgbClr val="7030A0"/>
                </a:solidFill>
              </a:rPr>
              <a:t>eğer</a:t>
            </a:r>
            <a:r>
              <a:rPr lang="tr-TR" b="1" dirty="0" smtClean="0"/>
              <a:t> girilen değer çift ise sayıdaki rakamların aritmetik ortalamasını </a:t>
            </a:r>
            <a:r>
              <a:rPr lang="tr-TR" b="1" dirty="0" smtClean="0">
                <a:solidFill>
                  <a:srgbClr val="7030A0"/>
                </a:solidFill>
              </a:rPr>
              <a:t>değilse</a:t>
            </a:r>
            <a:r>
              <a:rPr lang="tr-TR" b="1" dirty="0" smtClean="0"/>
              <a:t> geometrik ortalamasını bulan </a:t>
            </a:r>
            <a:r>
              <a:rPr lang="tr-TR" dirty="0" smtClean="0"/>
              <a:t>programın </a:t>
            </a:r>
            <a:r>
              <a:rPr lang="tr-TR" dirty="0" smtClean="0">
                <a:solidFill>
                  <a:srgbClr val="00B0F0"/>
                </a:solidFill>
              </a:rPr>
              <a:t>akış şemasını </a:t>
            </a:r>
            <a:r>
              <a:rPr lang="tr-TR" dirty="0" smtClean="0"/>
              <a:t>çiziniz.</a:t>
            </a:r>
            <a:endParaRPr lang="tr-TR" dirty="0"/>
          </a:p>
        </p:txBody>
      </p:sp>
      <p:sp>
        <p:nvSpPr>
          <p:cNvPr id="2" name="Metin kutusu 1"/>
          <p:cNvSpPr txBox="1"/>
          <p:nvPr/>
        </p:nvSpPr>
        <p:spPr>
          <a:xfrm>
            <a:off x="417251" y="1225118"/>
            <a:ext cx="5069150" cy="4752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ÇÖZÜM: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Giriş: 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Çıkış: 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aritmetik ortalama, geometrik ortalama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Matematik: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=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rakamlarTop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basamakSayisi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= rakamlar çarpımının basamak sayısınca kökü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Koşullu Yürütme: 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tek mi? çift mi?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Tekrar: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sıfır oluncaya kadar aş. İşlemleri uygula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 Değişkeni (Alt Aralık): 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Kontrol Koşulu (Üst Aralık):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&gt;0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Döngü Gövdesi: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rakam =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% 10</a:t>
            </a:r>
            <a:endParaRPr lang="tr-TR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Sonlandırma İfadesi: 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</a:t>
            </a:r>
            <a:r>
              <a:rPr lang="tr-T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sayi</a:t>
            </a:r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10</a:t>
            </a:r>
            <a:endParaRPr lang="tr-T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1" y="754602"/>
            <a:ext cx="6427083" cy="59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3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0"/>
            <a:ext cx="1133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C000"/>
                </a:solidFill>
              </a:rPr>
              <a:t>SORU 4: </a:t>
            </a:r>
            <a:r>
              <a:rPr lang="tr-TR" b="1" dirty="0" smtClean="0"/>
              <a:t>Yazdır isimli bir fonksiyon kapsamında </a:t>
            </a:r>
            <a:r>
              <a:rPr lang="tr-TR" b="1" dirty="0" smtClean="0">
                <a:solidFill>
                  <a:srgbClr val="FF0000"/>
                </a:solidFill>
              </a:rPr>
              <a:t>dışarıdan</a:t>
            </a:r>
            <a:r>
              <a:rPr lang="tr-TR" b="1" dirty="0" smtClean="0"/>
              <a:t> başlangıç, adet, artış isimli 3 tane tam  sayı değişkeni parametre olarak alan bir program başlangıç değerinden başlayarak adet değeri kadar sayıyı ekrana yazdırmaktadır. Ekrana yazılan sayılar arasındaki fark artış değeri  kadardır. </a:t>
            </a:r>
            <a:r>
              <a:rPr lang="tr-TR" dirty="0" smtClean="0"/>
              <a:t>Bu programın </a:t>
            </a:r>
            <a:r>
              <a:rPr lang="tr-TR" dirty="0" smtClean="0">
                <a:solidFill>
                  <a:srgbClr val="00B0F0"/>
                </a:solidFill>
              </a:rPr>
              <a:t>akış şemasını </a:t>
            </a:r>
            <a:r>
              <a:rPr lang="tr-TR" dirty="0" smtClean="0"/>
              <a:t>çiziniz.</a:t>
            </a:r>
            <a:endParaRPr lang="tr-TR" dirty="0"/>
          </a:p>
        </p:txBody>
      </p:sp>
      <p:sp>
        <p:nvSpPr>
          <p:cNvPr id="2" name="Metin kutusu 1"/>
          <p:cNvSpPr txBox="1"/>
          <p:nvPr/>
        </p:nvSpPr>
        <p:spPr>
          <a:xfrm>
            <a:off x="310718" y="1269507"/>
            <a:ext cx="5424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Örnek: </a:t>
            </a:r>
            <a:r>
              <a:rPr lang="tr-TR" sz="1600" dirty="0">
                <a:solidFill>
                  <a:srgbClr val="000000"/>
                </a:solidFill>
                <a:latin typeface="Calibri" panose="020F0502020204030204" pitchFamily="34" charset="0"/>
              </a:rPr>
              <a:t>Yazdır(1,5,2)=1,3,5,7,9</a:t>
            </a:r>
          </a:p>
          <a:p>
            <a:r>
              <a:rPr lang="tr-TR" sz="1600" dirty="0">
                <a:solidFill>
                  <a:srgbClr val="000000"/>
                </a:solidFill>
                <a:latin typeface="Calibri" panose="020F0502020204030204" pitchFamily="34" charset="0"/>
              </a:rPr>
              <a:t>Yazdır(10,7,5)=10,15,20,25,30,35,40</a:t>
            </a:r>
          </a:p>
          <a:p>
            <a:r>
              <a:rPr lang="tr-TR" sz="1600" dirty="0">
                <a:solidFill>
                  <a:srgbClr val="000000"/>
                </a:solidFill>
                <a:latin typeface="Calibri" panose="020F0502020204030204" pitchFamily="34" charset="0"/>
              </a:rPr>
              <a:t>Yazdır(8,4,6)=8,14,20,26</a:t>
            </a:r>
            <a:endParaRPr lang="tr-TR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sz="2000" b="1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endParaRPr lang="tr-TR" sz="2000" b="1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endParaRPr lang="tr-TR" sz="2000" b="1" dirty="0" smtClean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r>
              <a:rPr lang="tr-TR" sz="2000" b="1" dirty="0" smtClean="0">
                <a:solidFill>
                  <a:srgbClr val="C00000"/>
                </a:solidFill>
                <a:latin typeface="Calibri" panose="020F0502020204030204" pitchFamily="34" charset="0"/>
              </a:rPr>
              <a:t>ÇÖZÜM</a:t>
            </a:r>
            <a:r>
              <a:rPr lang="tr-TR" sz="2000" b="1" dirty="0">
                <a:solidFill>
                  <a:srgbClr val="C00000"/>
                </a:solidFill>
                <a:latin typeface="Calibri" panose="020F0502020204030204" pitchFamily="34" charset="0"/>
              </a:rPr>
              <a:t>:</a:t>
            </a:r>
            <a:endParaRPr lang="tr-TR" sz="20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Giriş: 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</a:rPr>
              <a:t>başlangı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ç,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adet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artış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Çıkış: 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adet kadar sayı</a:t>
            </a:r>
          </a:p>
          <a:p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Matematik: </a:t>
            </a:r>
            <a:r>
              <a:rPr lang="tr-TR" dirty="0">
                <a:solidFill>
                  <a:prstClr val="black"/>
                </a:solidFill>
                <a:latin typeface="Calibri" panose="020F0502020204030204" pitchFamily="34" charset="0"/>
              </a:rPr>
              <a:t>yapılacaklar</a:t>
            </a:r>
          </a:p>
          <a:p>
            <a:r>
              <a:rPr lang="es-ES" dirty="0">
                <a:solidFill>
                  <a:prstClr val="black"/>
                </a:solidFill>
                <a:latin typeface="Calibri" panose="020F0502020204030204" pitchFamily="34" charset="0"/>
              </a:rPr>
              <a:t>[x, (x+y), (x+y+y), (x+y+y+y)…   x:başlangı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ç, y:artış]</a:t>
            </a:r>
          </a:p>
          <a:p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Koşullu Y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ürütme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</a:p>
          <a:p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Tekrar: 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Kontrol Değişkeni (Alt Aralık): </a:t>
            </a:r>
            <a:r>
              <a:rPr lang="tr-TR" dirty="0">
                <a:solidFill>
                  <a:prstClr val="black"/>
                </a:solidFill>
                <a:latin typeface="Calibri" panose="020F0502020204030204" pitchFamily="34" charset="0"/>
              </a:rPr>
              <a:t>i=1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Kontrol Koşulu (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Üst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Aralık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):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&lt;=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</a:rPr>
              <a:t>adet</a:t>
            </a:r>
            <a:endParaRPr lang="en-US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Döngü Gövdesi:</a:t>
            </a:r>
            <a:r>
              <a:rPr lang="tr-TR" dirty="0">
                <a:solidFill>
                  <a:prstClr val="black"/>
                </a:solidFill>
                <a:latin typeface="Calibri" panose="020F0502020204030204" pitchFamily="34" charset="0"/>
              </a:rPr>
              <a:t> yapılacaklar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Sonlandırma İfadesi: </a:t>
            </a:r>
            <a:r>
              <a:rPr lang="tr-TR" dirty="0">
                <a:solidFill>
                  <a:prstClr val="black"/>
                </a:solidFill>
                <a:latin typeface="Calibri" panose="020F0502020204030204" pitchFamily="34" charset="0"/>
              </a:rPr>
              <a:t>i=i+1</a:t>
            </a:r>
            <a:endParaRPr lang="tr-TR" sz="20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987" y="1029810"/>
            <a:ext cx="4391638" cy="58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4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0"/>
            <a:ext cx="110438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C000"/>
                </a:solidFill>
              </a:rPr>
              <a:t>SORU 5: </a:t>
            </a:r>
            <a:r>
              <a:rPr lang="tr-TR" b="1" dirty="0" smtClean="0">
                <a:solidFill>
                  <a:srgbClr val="FF0000"/>
                </a:solidFill>
              </a:rPr>
              <a:t>Dışarıdan girilen </a:t>
            </a:r>
            <a:r>
              <a:rPr lang="tr-TR" b="1" dirty="0" smtClean="0"/>
              <a:t>bir tam sayı değişkeni için girilen değerdeki </a:t>
            </a:r>
            <a:r>
              <a:rPr lang="tr-TR" b="1" dirty="0" smtClean="0">
                <a:solidFill>
                  <a:srgbClr val="7030A0"/>
                </a:solidFill>
              </a:rPr>
              <a:t>hem</a:t>
            </a:r>
            <a:r>
              <a:rPr lang="tr-TR" b="1" dirty="0" smtClean="0"/>
              <a:t> çift </a:t>
            </a:r>
            <a:r>
              <a:rPr lang="tr-TR" b="1" dirty="0" smtClean="0">
                <a:solidFill>
                  <a:srgbClr val="7030A0"/>
                </a:solidFill>
              </a:rPr>
              <a:t>hem</a:t>
            </a:r>
            <a:r>
              <a:rPr lang="tr-TR" b="1" dirty="0" smtClean="0"/>
              <a:t> de tek rakamların toplamını, girilen sayının basamak sayını ve tek rakamlar toplamı ile çift rakamlar arasındaki </a:t>
            </a:r>
            <a:r>
              <a:rPr lang="tr-TR" b="1" dirty="0" smtClean="0">
                <a:solidFill>
                  <a:srgbClr val="7030A0"/>
                </a:solidFill>
              </a:rPr>
              <a:t>mutlak</a:t>
            </a:r>
            <a:r>
              <a:rPr lang="tr-TR" b="1" dirty="0" smtClean="0"/>
              <a:t> farkı bulup ekrana yazdıran </a:t>
            </a:r>
            <a:r>
              <a:rPr lang="tr-TR" dirty="0" smtClean="0"/>
              <a:t>programın </a:t>
            </a:r>
            <a:r>
              <a:rPr lang="tr-TR" dirty="0" smtClean="0">
                <a:solidFill>
                  <a:srgbClr val="00B0F0"/>
                </a:solidFill>
              </a:rPr>
              <a:t>akış şemasını </a:t>
            </a:r>
            <a:r>
              <a:rPr lang="tr-TR" dirty="0" smtClean="0"/>
              <a:t>çiziniz.</a:t>
            </a:r>
            <a:endParaRPr lang="tr-TR" dirty="0"/>
          </a:p>
        </p:txBody>
      </p:sp>
      <p:sp>
        <p:nvSpPr>
          <p:cNvPr id="2" name="Metin kutusu 1"/>
          <p:cNvSpPr txBox="1"/>
          <p:nvPr/>
        </p:nvSpPr>
        <p:spPr>
          <a:xfrm>
            <a:off x="284085" y="1384917"/>
            <a:ext cx="45276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C00000"/>
                </a:solidFill>
                <a:latin typeface="Calibri" panose="020F0502020204030204" pitchFamily="34" charset="0"/>
              </a:rPr>
              <a:t>ÇÖZÜM:</a:t>
            </a:r>
          </a:p>
          <a:p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Giriş: </a:t>
            </a:r>
            <a:r>
              <a:rPr lang="tr-TR" dirty="0" err="1">
                <a:solidFill>
                  <a:prstClr val="black"/>
                </a:solidFill>
                <a:latin typeface="Calibri" panose="020F0502020204030204" pitchFamily="34" charset="0"/>
              </a:rPr>
              <a:t>sayi</a:t>
            </a:r>
            <a:endParaRPr lang="tr-TR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Çıkış: </a:t>
            </a:r>
            <a:r>
              <a:rPr lang="tr-TR" dirty="0">
                <a:solidFill>
                  <a:prstClr val="black"/>
                </a:solidFill>
                <a:latin typeface="Calibri" panose="020F0502020204030204" pitchFamily="34" charset="0"/>
              </a:rPr>
              <a:t>istenilen bilgi</a:t>
            </a:r>
          </a:p>
          <a:p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Matematik: </a:t>
            </a:r>
            <a:r>
              <a:rPr lang="tr-TR" dirty="0">
                <a:solidFill>
                  <a:prstClr val="black"/>
                </a:solidFill>
                <a:latin typeface="Calibri" panose="020F0502020204030204" pitchFamily="34" charset="0"/>
              </a:rPr>
              <a:t>Rakam üzerinde belirten işlemler</a:t>
            </a:r>
          </a:p>
          <a:p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Koşullu Y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ürütme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Rakam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tek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veya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çift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mi?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 (if)</a:t>
            </a:r>
          </a:p>
          <a:p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Tekrar: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Kontrol Değişkeni (Alt Sınır): </a:t>
            </a:r>
            <a:r>
              <a:rPr lang="tr-TR" dirty="0" err="1">
                <a:solidFill>
                  <a:prstClr val="black"/>
                </a:solidFill>
                <a:latin typeface="Calibri" panose="020F0502020204030204" pitchFamily="34" charset="0"/>
              </a:rPr>
              <a:t>sayi</a:t>
            </a:r>
            <a:endParaRPr lang="tr-TR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Kontrol Koşulu (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Üst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Sınır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): </a:t>
            </a:r>
            <a:r>
              <a:rPr lang="en-US" dirty="0" err="1">
                <a:solidFill>
                  <a:prstClr val="black"/>
                </a:solidFill>
                <a:latin typeface="Calibri" panose="020F0502020204030204" pitchFamily="34" charset="0"/>
              </a:rPr>
              <a:t>sayi</a:t>
            </a:r>
            <a:r>
              <a:rPr lang="en-US" dirty="0">
                <a:solidFill>
                  <a:prstClr val="black"/>
                </a:solidFill>
                <a:latin typeface="Calibri" panose="020F0502020204030204" pitchFamily="34" charset="0"/>
              </a:rPr>
              <a:t> &gt; 0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Döngü Gövdesi: 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rakam = </a:t>
            </a:r>
            <a:r>
              <a:rPr lang="tr-TR" dirty="0" err="1">
                <a:solidFill>
                  <a:srgbClr val="000000"/>
                </a:solidFill>
                <a:latin typeface="Calibri" panose="020F0502020204030204" pitchFamily="34" charset="0"/>
              </a:rPr>
              <a:t>sayi</a:t>
            </a:r>
            <a:r>
              <a:rPr lang="tr-TR" dirty="0">
                <a:solidFill>
                  <a:srgbClr val="000000"/>
                </a:solidFill>
                <a:latin typeface="Calibri" panose="020F0502020204030204" pitchFamily="34" charset="0"/>
              </a:rPr>
              <a:t> % 10</a:t>
            </a:r>
            <a:endParaRPr lang="tr-TR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tr-TR" dirty="0">
                <a:solidFill>
                  <a:srgbClr val="C00000"/>
                </a:solidFill>
                <a:latin typeface="Calibri" panose="020F0502020204030204" pitchFamily="34" charset="0"/>
              </a:rPr>
              <a:t>Sonlandırma İfadesi: </a:t>
            </a:r>
            <a:r>
              <a:rPr lang="tr-TR" dirty="0" err="1">
                <a:solidFill>
                  <a:prstClr val="black"/>
                </a:solidFill>
                <a:latin typeface="Calibri" panose="020F0502020204030204" pitchFamily="34" charset="0"/>
              </a:rPr>
              <a:t>sayi</a:t>
            </a:r>
            <a:r>
              <a:rPr lang="tr-TR" dirty="0">
                <a:solidFill>
                  <a:prstClr val="black"/>
                </a:solidFill>
                <a:latin typeface="Calibri" panose="020F0502020204030204" pitchFamily="34" charset="0"/>
              </a:rPr>
              <a:t> = </a:t>
            </a:r>
            <a:r>
              <a:rPr lang="tr-TR" dirty="0" err="1">
                <a:solidFill>
                  <a:prstClr val="black"/>
                </a:solidFill>
                <a:latin typeface="Calibri" panose="020F0502020204030204" pitchFamily="34" charset="0"/>
              </a:rPr>
              <a:t>sayi</a:t>
            </a:r>
            <a:r>
              <a:rPr lang="tr-TR" dirty="0">
                <a:solidFill>
                  <a:prstClr val="black"/>
                </a:solidFill>
                <a:latin typeface="Calibri" panose="020F0502020204030204" pitchFamily="34" charset="0"/>
              </a:rPr>
              <a:t> / 10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44" y="719091"/>
            <a:ext cx="7138682" cy="591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2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0"/>
            <a:ext cx="101382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C000"/>
                </a:solidFill>
              </a:rPr>
              <a:t>SORU 6: </a:t>
            </a:r>
            <a:r>
              <a:rPr lang="tr-TR" b="1" dirty="0" smtClean="0">
                <a:solidFill>
                  <a:srgbClr val="FF0000"/>
                </a:solidFill>
              </a:rPr>
              <a:t>Dışarıdan girilen </a:t>
            </a:r>
            <a:r>
              <a:rPr lang="tr-TR" b="1" dirty="0" smtClean="0"/>
              <a:t>yükseklik isimli bir tam sayı değerini  giriş olarak alan bir programın </a:t>
            </a:r>
            <a:r>
              <a:rPr lang="tr-TR" b="1" dirty="0" smtClean="0">
                <a:solidFill>
                  <a:srgbClr val="7030A0"/>
                </a:solidFill>
              </a:rPr>
              <a:t>*</a:t>
            </a:r>
            <a:r>
              <a:rPr lang="tr-TR" b="1" dirty="0" smtClean="0"/>
              <a:t> sembollerinden oluşan bir üçgeni ekrana çizmektedir. </a:t>
            </a:r>
            <a:r>
              <a:rPr lang="tr-TR" dirty="0" smtClean="0"/>
              <a:t>Bu programın </a:t>
            </a:r>
            <a:r>
              <a:rPr lang="tr-TR" dirty="0" err="1" smtClean="0">
                <a:solidFill>
                  <a:srgbClr val="00B0F0"/>
                </a:solidFill>
              </a:rPr>
              <a:t>java</a:t>
            </a:r>
            <a:r>
              <a:rPr lang="tr-TR" dirty="0" smtClean="0">
                <a:solidFill>
                  <a:srgbClr val="00B0F0"/>
                </a:solidFill>
              </a:rPr>
              <a:t> kodunu </a:t>
            </a:r>
            <a:r>
              <a:rPr lang="tr-TR" dirty="0" smtClean="0"/>
              <a:t>yazınız.</a:t>
            </a:r>
            <a:endParaRPr lang="tr-TR" dirty="0"/>
          </a:p>
        </p:txBody>
      </p:sp>
      <p:sp>
        <p:nvSpPr>
          <p:cNvPr id="2" name="Metin kutusu 1"/>
          <p:cNvSpPr txBox="1"/>
          <p:nvPr/>
        </p:nvSpPr>
        <p:spPr>
          <a:xfrm>
            <a:off x="142043" y="2667506"/>
            <a:ext cx="5104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ÇÖZÜM</a:t>
            </a:r>
            <a:r>
              <a:rPr lang="tr-TR" sz="3200" dirty="0">
                <a:solidFill>
                  <a:srgbClr val="C00000"/>
                </a:solidFill>
                <a:latin typeface="Calibri" panose="020F0502020204030204" pitchFamily="34" charset="0"/>
              </a:rPr>
              <a:t>:</a:t>
            </a:r>
          </a:p>
          <a:p>
            <a:r>
              <a:rPr lang="tr-TR" sz="1600" dirty="0">
                <a:solidFill>
                  <a:srgbClr val="C00000"/>
                </a:solidFill>
                <a:latin typeface="Calibri" panose="020F0502020204030204" pitchFamily="34" charset="0"/>
              </a:rPr>
              <a:t>Giriş: </a:t>
            </a:r>
            <a:r>
              <a:rPr lang="tr-TR" sz="1600" dirty="0">
                <a:solidFill>
                  <a:srgbClr val="000000"/>
                </a:solidFill>
                <a:latin typeface="Calibri" panose="020F0502020204030204" pitchFamily="34" charset="0"/>
              </a:rPr>
              <a:t>y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</a:rPr>
              <a:t>ükseklik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tr-TR" sz="1600" dirty="0">
                <a:solidFill>
                  <a:srgbClr val="C00000"/>
                </a:solidFill>
                <a:latin typeface="Calibri" panose="020F0502020204030204" pitchFamily="34" charset="0"/>
              </a:rPr>
              <a:t>Çıkış: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üçgen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çizdirmek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tr-TR" sz="1600" dirty="0">
                <a:solidFill>
                  <a:srgbClr val="C00000"/>
                </a:solidFill>
                <a:latin typeface="Calibri" panose="020F0502020204030204" pitchFamily="34" charset="0"/>
              </a:rPr>
              <a:t>Matematik:</a:t>
            </a:r>
          </a:p>
          <a:p>
            <a:r>
              <a:rPr lang="tr-TR" sz="1600" dirty="0">
                <a:solidFill>
                  <a:prstClr val="black"/>
                </a:solidFill>
                <a:latin typeface="Calibri" panose="020F0502020204030204" pitchFamily="34" charset="0"/>
              </a:rPr>
              <a:t>1.satırda y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ükseklik-1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kadar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boşluk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yıldız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var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tr-TR" sz="1600" dirty="0">
                <a:solidFill>
                  <a:prstClr val="black"/>
                </a:solidFill>
                <a:latin typeface="Calibri" panose="020F0502020204030204" pitchFamily="34" charset="0"/>
              </a:rPr>
              <a:t>2.satırda y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ükseklik-2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kadar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boşluk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3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yıldız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var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tr-TR" sz="1600" dirty="0">
                <a:solidFill>
                  <a:prstClr val="black"/>
                </a:solidFill>
                <a:latin typeface="Calibri" panose="020F0502020204030204" pitchFamily="34" charset="0"/>
              </a:rPr>
              <a:t>3.satırda y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ükseklik-3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kadar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boşluk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5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yıldız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var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tr-TR" sz="1600" dirty="0">
                <a:solidFill>
                  <a:prstClr val="black"/>
                </a:solidFill>
                <a:latin typeface="Calibri" panose="020F0502020204030204" pitchFamily="34" charset="0"/>
              </a:rPr>
              <a:t>4.satırda y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ükseklik-4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kadar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boşluk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7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yıldız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var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tr-TR" sz="1600" dirty="0">
                <a:solidFill>
                  <a:prstClr val="black"/>
                </a:solidFill>
                <a:latin typeface="Calibri" panose="020F0502020204030204" pitchFamily="34" charset="0"/>
              </a:rPr>
              <a:t>i. satırda y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ükseklik-i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kadar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boşluk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var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(2*i-1)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yıldız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var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tr-TR" sz="1600" dirty="0">
                <a:solidFill>
                  <a:srgbClr val="C00000"/>
                </a:solidFill>
                <a:latin typeface="Calibri" panose="020F0502020204030204" pitchFamily="34" charset="0"/>
              </a:rPr>
              <a:t>Koşullu Y</a:t>
            </a: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</a:rPr>
              <a:t>ürütme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: 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r>
              <a:rPr lang="tr-TR" sz="1600" dirty="0">
                <a:solidFill>
                  <a:srgbClr val="C00000"/>
                </a:solidFill>
                <a:latin typeface="Calibri" panose="020F0502020204030204" pitchFamily="34" charset="0"/>
              </a:rPr>
              <a:t>Tekrar: </a:t>
            </a:r>
            <a:r>
              <a:rPr lang="tr-TR" sz="1600" dirty="0">
                <a:solidFill>
                  <a:prstClr val="black"/>
                </a:solidFill>
                <a:latin typeface="Calibri" panose="020F0502020204030204" pitchFamily="34" charset="0"/>
              </a:rPr>
              <a:t>Yükseklik kadar satır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çizilecek</a:t>
            </a:r>
            <a:endParaRPr lang="en-US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tr-TR" sz="1600" dirty="0">
                <a:solidFill>
                  <a:srgbClr val="C00000"/>
                </a:solidFill>
                <a:latin typeface="Calibri" panose="020F0502020204030204" pitchFamily="34" charset="0"/>
              </a:rPr>
              <a:t>Kontrol Değişkeni (Alt Aralık): </a:t>
            </a:r>
            <a:r>
              <a:rPr lang="tr-T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yukseklik</a:t>
            </a:r>
            <a:endParaRPr lang="tr-TR" sz="16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>
              <a:buFont typeface="Symbol" panose="05050102010706020507" pitchFamily="18" charset="2"/>
              <a:buChar char="·"/>
            </a:pPr>
            <a:r>
              <a:rPr lang="tr-TR" sz="1600" dirty="0">
                <a:solidFill>
                  <a:srgbClr val="C00000"/>
                </a:solidFill>
                <a:latin typeface="Calibri" panose="020F0502020204030204" pitchFamily="34" charset="0"/>
              </a:rPr>
              <a:t>Kontrol Koşulu (</a:t>
            </a: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</a:rPr>
              <a:t>Üst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C00000"/>
                </a:solidFill>
                <a:latin typeface="Calibri" panose="020F0502020204030204" pitchFamily="34" charset="0"/>
              </a:rPr>
              <a:t>Aralık</a:t>
            </a:r>
            <a:r>
              <a:rPr lang="en-US" sz="1600" dirty="0">
                <a:solidFill>
                  <a:srgbClr val="C00000"/>
                </a:solidFill>
                <a:latin typeface="Calibri" panose="020F0502020204030204" pitchFamily="34" charset="0"/>
              </a:rPr>
              <a:t>): </a:t>
            </a:r>
            <a:r>
              <a:rPr lang="en-US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yukseklik</a:t>
            </a:r>
            <a:r>
              <a:rPr lang="en-US" sz="1600" dirty="0">
                <a:solidFill>
                  <a:prstClr val="black"/>
                </a:solidFill>
                <a:latin typeface="Calibri" panose="020F0502020204030204" pitchFamily="34" charset="0"/>
              </a:rPr>
              <a:t> &gt;0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tr-TR" sz="1600" dirty="0">
                <a:solidFill>
                  <a:srgbClr val="C00000"/>
                </a:solidFill>
                <a:latin typeface="Calibri" panose="020F0502020204030204" pitchFamily="34" charset="0"/>
              </a:rPr>
              <a:t>Döngü Gövdesi:</a:t>
            </a:r>
            <a:r>
              <a:rPr lang="tr-TR" sz="1600" dirty="0">
                <a:solidFill>
                  <a:prstClr val="black"/>
                </a:solidFill>
                <a:latin typeface="Calibri" panose="020F0502020204030204" pitchFamily="34" charset="0"/>
              </a:rPr>
              <a:t> yapılacaklar</a:t>
            </a:r>
          </a:p>
          <a:p>
            <a:pPr>
              <a:buFont typeface="Symbol" panose="05050102010706020507" pitchFamily="18" charset="2"/>
              <a:buChar char="·"/>
            </a:pPr>
            <a:r>
              <a:rPr lang="tr-TR" sz="1600" dirty="0">
                <a:solidFill>
                  <a:srgbClr val="C00000"/>
                </a:solidFill>
                <a:latin typeface="Calibri" panose="020F0502020204030204" pitchFamily="34" charset="0"/>
              </a:rPr>
              <a:t>Sonlandırma İfadesi: </a:t>
            </a:r>
            <a:r>
              <a:rPr lang="tr-TR" sz="1600" dirty="0" err="1">
                <a:solidFill>
                  <a:prstClr val="black"/>
                </a:solidFill>
                <a:latin typeface="Calibri" panose="020F0502020204030204" pitchFamily="34" charset="0"/>
              </a:rPr>
              <a:t>yukseklik</a:t>
            </a:r>
            <a:r>
              <a:rPr lang="tr-TR" sz="1600" dirty="0">
                <a:solidFill>
                  <a:prstClr val="black"/>
                </a:solidFill>
                <a:latin typeface="Calibri" panose="020F0502020204030204" pitchFamily="34" charset="0"/>
              </a:rPr>
              <a:t>--</a:t>
            </a:r>
            <a:endParaRPr lang="tr-TR" sz="16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42043" y="1109709"/>
            <a:ext cx="40393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sz="2400" dirty="0">
                <a:solidFill>
                  <a:srgbClr val="000000"/>
                </a:solidFill>
                <a:latin typeface="Calibri" panose="020F0502020204030204" pitchFamily="34" charset="0"/>
              </a:rPr>
              <a:t>Örnek:</a:t>
            </a:r>
          </a:p>
          <a:p>
            <a:pPr lvl="0"/>
            <a:r>
              <a:rPr lang="tr" sz="2400" dirty="0">
                <a:solidFill>
                  <a:srgbClr val="000000"/>
                </a:solidFill>
                <a:latin typeface="Calibri" panose="020F0502020204030204" pitchFamily="34" charset="0"/>
              </a:rPr>
              <a:t>    *                 *               *    </a:t>
            </a:r>
          </a:p>
          <a:p>
            <a:pPr lvl="0"/>
            <a:r>
              <a:rPr lang="tr" sz="2400" dirty="0">
                <a:solidFill>
                  <a:srgbClr val="000000"/>
                </a:solidFill>
                <a:latin typeface="Calibri" panose="020F0502020204030204" pitchFamily="34" charset="0"/>
              </a:rPr>
              <a:t>  ***            ***           ***  </a:t>
            </a:r>
          </a:p>
          <a:p>
            <a:pPr lvl="0"/>
            <a:r>
              <a:rPr lang="tr" sz="2400" dirty="0">
                <a:solidFill>
                  <a:srgbClr val="C00000"/>
                </a:solidFill>
                <a:latin typeface="Calibri" panose="020F0502020204030204" pitchFamily="34" charset="0"/>
              </a:rPr>
              <a:t>*****                         *****</a:t>
            </a:r>
          </a:p>
          <a:p>
            <a:pPr lvl="0"/>
            <a:r>
              <a:rPr lang="tr" sz="2400" dirty="0">
                <a:solidFill>
                  <a:srgbClr val="C00000"/>
                </a:solidFill>
                <a:latin typeface="Calibri" panose="020F0502020204030204" pitchFamily="34" charset="0"/>
              </a:rPr>
              <a:t>                                  *******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35" y="834391"/>
            <a:ext cx="611590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1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5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6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8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0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2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7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8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0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2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4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3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4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6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8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0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9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0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2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4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6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/>
          <p:cNvSpPr txBox="1"/>
          <p:nvPr/>
        </p:nvSpPr>
        <p:spPr>
          <a:xfrm>
            <a:off x="0" y="0"/>
            <a:ext cx="837460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C000"/>
                </a:solidFill>
              </a:rPr>
              <a:t>SORU 7: </a:t>
            </a:r>
            <a:r>
              <a:rPr lang="tr-TR" b="1" dirty="0" smtClean="0"/>
              <a:t>Konsolda alt alta aşağıdaki iki farklı mesajı 10 bin adet çıktı veren </a:t>
            </a:r>
            <a:r>
              <a:rPr lang="tr-TR" dirty="0" smtClean="0"/>
              <a:t>programın </a:t>
            </a:r>
            <a:r>
              <a:rPr lang="tr-TR" dirty="0" err="1" smtClean="0">
                <a:solidFill>
                  <a:srgbClr val="00B0F0"/>
                </a:solidFill>
              </a:rPr>
              <a:t>java</a:t>
            </a:r>
            <a:r>
              <a:rPr lang="tr-TR" dirty="0" smtClean="0">
                <a:solidFill>
                  <a:srgbClr val="00B0F0"/>
                </a:solidFill>
              </a:rPr>
              <a:t> kodunu </a:t>
            </a:r>
            <a:r>
              <a:rPr lang="tr-TR" dirty="0" smtClean="0"/>
              <a:t>yazınız.</a:t>
            </a:r>
            <a:r>
              <a:rPr lang="tr-TR" dirty="0" smtClean="0">
                <a:solidFill>
                  <a:srgbClr val="C00000"/>
                </a:solidFill>
              </a:rPr>
              <a:t>(«NOT: </a:t>
            </a:r>
            <a:r>
              <a:rPr lang="tr-TR" dirty="0" err="1" smtClean="0">
                <a:solidFill>
                  <a:srgbClr val="C00000"/>
                </a:solidFill>
              </a:rPr>
              <a:t>println</a:t>
            </a:r>
            <a:r>
              <a:rPr lang="tr-TR" dirty="0" smtClean="0">
                <a:solidFill>
                  <a:srgbClr val="C00000"/>
                </a:solidFill>
              </a:rPr>
              <a:t>, </a:t>
            </a:r>
            <a:r>
              <a:rPr lang="tr-TR" dirty="0" err="1" smtClean="0">
                <a:solidFill>
                  <a:srgbClr val="C00000"/>
                </a:solidFill>
              </a:rPr>
              <a:t>print</a:t>
            </a:r>
            <a:r>
              <a:rPr lang="tr-TR" dirty="0" smtClean="0">
                <a:solidFill>
                  <a:srgbClr val="C00000"/>
                </a:solidFill>
              </a:rPr>
              <a:t> </a:t>
            </a:r>
            <a:r>
              <a:rPr lang="tr-TR" dirty="0" err="1" smtClean="0">
                <a:solidFill>
                  <a:srgbClr val="C00000"/>
                </a:solidFill>
              </a:rPr>
              <a:t>vb</a:t>
            </a:r>
            <a:r>
              <a:rPr lang="tr-TR" dirty="0" smtClean="0">
                <a:solidFill>
                  <a:srgbClr val="C00000"/>
                </a:solidFill>
              </a:rPr>
              <a:t> metotlardan sadece 1 tane kullanınız.») </a:t>
            </a:r>
            <a:endParaRPr lang="tr-TR" dirty="0">
              <a:solidFill>
                <a:srgbClr val="C00000"/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7108"/>
            <a:ext cx="2495898" cy="2476846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5" y="1023302"/>
            <a:ext cx="6887040" cy="460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0" y="0"/>
            <a:ext cx="1105269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rgbClr val="FFC000"/>
                </a:solidFill>
              </a:rPr>
              <a:t>SORU 8: </a:t>
            </a:r>
            <a:r>
              <a:rPr lang="tr-TR" b="1" dirty="0" smtClean="0">
                <a:solidFill>
                  <a:srgbClr val="FF0000"/>
                </a:solidFill>
              </a:rPr>
              <a:t>Kullanıcı</a:t>
            </a:r>
            <a:r>
              <a:rPr lang="tr-TR" b="1" dirty="0" smtClean="0"/>
              <a:t> tarafından girilen 20 elemanlı bir tam sayı dizisindeki en büyük elemanı ve o elemana ait indis numarasını bulup ekrana yazdıran </a:t>
            </a:r>
            <a:r>
              <a:rPr lang="tr-TR" dirty="0" smtClean="0"/>
              <a:t>programın </a:t>
            </a:r>
            <a:r>
              <a:rPr lang="tr-TR" dirty="0" err="1" smtClean="0">
                <a:solidFill>
                  <a:srgbClr val="00B0F0"/>
                </a:solidFill>
              </a:rPr>
              <a:t>java</a:t>
            </a:r>
            <a:r>
              <a:rPr lang="tr-TR" dirty="0" smtClean="0">
                <a:solidFill>
                  <a:srgbClr val="00B0F0"/>
                </a:solidFill>
              </a:rPr>
              <a:t> kodunu </a:t>
            </a:r>
            <a:r>
              <a:rPr lang="tr-TR" dirty="0" smtClean="0"/>
              <a:t>yazınız.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5" y="818525"/>
            <a:ext cx="6778302" cy="529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397</TotalTime>
  <Words>901</Words>
  <Application>Microsoft Office PowerPoint</Application>
  <PresentationFormat>Geniş ekran</PresentationFormat>
  <Paragraphs>98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Teması</vt:lpstr>
      <vt:lpstr>Oryantasyon Dersi Ödevi  10 tane algoritma soru çözümü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talha yüce</dc:creator>
  <cp:lastModifiedBy>talha yüce</cp:lastModifiedBy>
  <cp:revision>21</cp:revision>
  <dcterms:created xsi:type="dcterms:W3CDTF">2021-12-31T13:20:36Z</dcterms:created>
  <dcterms:modified xsi:type="dcterms:W3CDTF">2022-01-09T10:52:08Z</dcterms:modified>
</cp:coreProperties>
</file>