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Proxima Nova"/>
      <p:regular r:id="rId68"/>
      <p:bold r:id="rId69"/>
      <p:italic r:id="rId70"/>
      <p:boldItalic r:id="rId71"/>
    </p:embeddedFont>
    <p:embeddedFont>
      <p:font typeface="Century Gothic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6" roundtripDataSignature="AMtx7mi8BJh1JeNPVSQk8cVGyniNzMQn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CenturyGothic-bold.fntdata"/><Relationship Id="rId72" Type="http://schemas.openxmlformats.org/officeDocument/2006/relationships/font" Target="fonts/CenturyGothic-regular.fntdata"/><Relationship Id="rId31" Type="http://schemas.openxmlformats.org/officeDocument/2006/relationships/slide" Target="slides/slide26.xml"/><Relationship Id="rId75" Type="http://schemas.openxmlformats.org/officeDocument/2006/relationships/font" Target="fonts/CenturyGothic-boldItalic.fntdata"/><Relationship Id="rId30" Type="http://schemas.openxmlformats.org/officeDocument/2006/relationships/slide" Target="slides/slide25.xml"/><Relationship Id="rId74" Type="http://schemas.openxmlformats.org/officeDocument/2006/relationships/font" Target="fonts/CenturyGothic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customschemas.google.com/relationships/presentationmetadata" Target="meta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ProximaNova-boldItalic.fntdata"/><Relationship Id="rId70" Type="http://schemas.openxmlformats.org/officeDocument/2006/relationships/font" Target="fonts/ProximaNova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roximaNov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4ad4599b4e_1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14ad4599b4e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ad4599b4e_14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4ad4599b4e_14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ad4599b4e_14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4ad4599b4e_14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ad4599b4e_14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4ad4599b4e_14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ad4599b4e_14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4ad4599b4e_1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ad4599b4e_14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4ad4599b4e_14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ad4599b4e_14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4ad4599b4e_1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ad4599b4e_14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4ad4599b4e_14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ad4599b4e_14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4ad4599b4e_14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ad4599b4e_14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4ad4599b4e_14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ad4599b4e_14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4ad4599b4e_1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4ad4599b4e_14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4ad4599b4e_1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ad4599b4e_14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4ad4599b4e_14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ad4599b4e_14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4ad4599b4e_14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ad4599b4e_14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4ad4599b4e_14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ad4599b4e_14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4ad4599b4e_14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ad4599b4e_14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4ad4599b4e_14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ad4599b4e_14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4ad4599b4e_14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ad4599b4e_14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4ad4599b4e_14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ad4599b4e_14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4ad4599b4e_14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ad4599b4e_14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4ad4599b4e_14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ad4599b4e_14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4ad4599b4e_14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4ad4599b4e_14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4ad4599b4e_1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ad4599b4e_14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4ad4599b4e_14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ad4599b4e_14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4ad4599b4e_14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ad4599b4e_14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4ad4599b4e_14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maniplar os dados. Como dito, um método deve ser chamado para executar, pois não funciona sozinho. Esta chamada é atraves de uma classe ou objetos, mas objetos só seram explorados em um curos de orientação a objetos.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ad4599b4e_14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4ad4599b4e_1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definirar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facil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ad4599b4e_14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4ad4599b4e_1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ad4599b4e_14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4ad4599b4e_1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maniplar os dados. Como dito, um método deve ser chamado para executar, pois não funciona sozinho. Esta chamada é atraves de uma classe ou objetos, mas objetos só seram explorados em um curos de orientação a objetos.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ad4599b4e_14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4ad4599b4e_1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ad4599b4e_14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4ad4599b4e_1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</a:t>
            </a:r>
            <a:r>
              <a:rPr lang="en-US"/>
              <a:t>definir</a:t>
            </a:r>
            <a:r>
              <a:rPr lang="en-US"/>
              <a:t>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facil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ad4599b4e_14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ad4599b4e_1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</a:t>
            </a:r>
            <a:r>
              <a:rPr lang="en-US"/>
              <a:t>estão</a:t>
            </a:r>
            <a:r>
              <a:rPr lang="en-US"/>
              <a:t> alguns exemplos de métodos válidos e mais comuns, no que diz respeito </a:t>
            </a:r>
            <a:r>
              <a:rPr lang="en-US"/>
              <a:t>à utilização</a:t>
            </a:r>
            <a:r>
              <a:rPr lang="en-US"/>
              <a:t> das possibilidades apresentadas. Cada método terá sua necessidade e usará os itens de seu padrão de definição. Falar dos </a:t>
            </a:r>
            <a:r>
              <a:rPr lang="en-US"/>
              <a:t>parâmetros,</a:t>
            </a:r>
            <a:r>
              <a:rPr lang="en-US"/>
              <a:t>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4ad4599b4e_14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14ad4599b4e_14_0"/>
          <p:cNvSpPr txBox="1"/>
          <p:nvPr>
            <p:ph idx="1" type="subTitle"/>
          </p:nvPr>
        </p:nvSpPr>
        <p:spPr>
          <a:xfrm>
            <a:off x="311700" y="18289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7" name="Google Shape;37;g14ad4599b4e_14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4ad4599b4e_14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4ad4599b4e_14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g14ad4599b4e_1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ad4599b4e_14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g14ad4599b4e_14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4ad4599b4e_14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4ad4599b4e_14_1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24" name="Google Shape;124;g14ad4599b4e_14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25" name="Google Shape;125;g14ad4599b4e_14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26" name="Google Shape;126;g14ad4599b4e_14_112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27" name="Google Shape;127;g14ad4599b4e_14_112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ad4599b4e_14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14ad4599b4e_14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4ad4599b4e_14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4ad4599b4e_14_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4ad4599b4e_14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37" name="Google Shape;137;g14ad4599b4e_14_123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4ad4599b4e_14_123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39" name="Google Shape;139;g14ad4599b4e_14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ad4599b4e_14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g14ad4599b4e_14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4ad4599b4e_14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4ad4599b4e_14_13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ad4599b4e_14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g14ad4599b4e_14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4ad4599b4e_14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4ad4599b4e_14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ad4599b4e_14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ad4599b4e_14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62" name="Google Shape;162;g14ad4599b4e_14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4ad4599b4e_14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4ad4599b4e_14_149"/>
          <p:cNvSpPr txBox="1"/>
          <p:nvPr/>
        </p:nvSpPr>
        <p:spPr>
          <a:xfrm>
            <a:off x="332988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ad4599b4e_14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0" name="Google Shape;170;g14ad4599b4e_14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ad4599b4e_14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4ad4599b4e_14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ad4599b4e_14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ad4599b4e_14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4ad4599b4e_14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4ad4599b4e_14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4ad4599b4e_14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4ad4599b4e_14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4ad4599b4e_14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4ad4599b4e_14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4ad4599b4e_14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ad4599b4e_14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ad4599b4e_14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g14ad4599b4e_14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4ad4599b4e_14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4ad4599b4e_14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ad4599b4e_14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g14ad4599b4e_14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4ad4599b4e_14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4ad4599b4e_14_1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ad4599b4e_14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g14ad4599b4e_14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4ad4599b4e_14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4ad4599b4e_14_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4ad4599b4e_14_190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12" name="Google Shape;212;g14ad4599b4e_14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13" name="Google Shape;213;g14ad4599b4e_14_190"/>
          <p:cNvSpPr txBox="1"/>
          <p:nvPr/>
        </p:nvSpPr>
        <p:spPr>
          <a:xfrm>
            <a:off x="30191" y="2957782"/>
            <a:ext cx="49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14" name="Google Shape;214;g14ad4599b4e_14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15" name="Google Shape;215;g14ad4599b4e_14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16" name="Google Shape;216;g14ad4599b4e_14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17" name="Google Shape;217;g14ad4599b4e_14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18" name="Google Shape;218;g14ad4599b4e_14_190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ad4599b4e_14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4ad4599b4e_14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4ad4599b4e_14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4ad4599b4e_14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ad4599b4e_14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" name="Google Shape;224;g14ad4599b4e_14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4ad4599b4e_14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4ad4599b4e_14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27" name="Google Shape;227;g14ad4599b4e_14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ad4599b4e_14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g14ad4599b4e_14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4ad4599b4e_14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4ad4599b4e_14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36" name="Google Shape;236;g14ad4599b4e_14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2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ad4599b4e_14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g14ad4599b4e_14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4ad4599b4e_14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4ad4599b4e_14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ad4599b4e_14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50" name="Google Shape;250;g14ad4599b4e_14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4ad4599b4e_14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4ad4599b4e_14_228"/>
          <p:cNvSpPr txBox="1"/>
          <p:nvPr/>
        </p:nvSpPr>
        <p:spPr>
          <a:xfrm>
            <a:off x="332988" y="1342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ad4599b4e_14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ad4599b4e_14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ad4599b4e_14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4ad4599b4e_14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4ad4599b4e_14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4ad4599b4e_14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14ad4599b4e_14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4ad4599b4e_14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4ad4599b4e_14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ad4599b4e_14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ad4599b4e_14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Google Shape;272;g14ad4599b4e_14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4ad4599b4e_14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74" name="Google Shape;274;g14ad4599b4e_14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ad4599b4e_14_2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80" name="Google Shape;280;g14ad4599b4e_14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4ad4599b4e_14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ad4599b4e_14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ad4599b4e_14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88" name="Google Shape;288;g14ad4599b4e_14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4ad4599b4e_14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ad4599b4e_14_262"/>
          <p:cNvSpPr txBox="1"/>
          <p:nvPr/>
        </p:nvSpPr>
        <p:spPr>
          <a:xfrm>
            <a:off x="332988" y="12918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explicita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ad4599b4e_14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96" name="Google Shape;296;g14ad4599b4e_14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4ad4599b4e_14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ad4599b4e_14_269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ad4599b4e_14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4" name="Google Shape;304;g14ad4599b4e_14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4ad4599b4e_14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ad4599b4e_14_276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ad4599b4e_14_31"/>
          <p:cNvSpPr txBox="1"/>
          <p:nvPr>
            <p:ph idx="1" type="subTitle"/>
          </p:nvPr>
        </p:nvSpPr>
        <p:spPr>
          <a:xfrm>
            <a:off x="311700" y="982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g14ad4599b4e_14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00" y="982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4ad4599b4e_14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56" name="Google Shape;56;g14ad4599b4e_14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4ad4599b4e_14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4ad4599b4e_14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4ad4599b4e_14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4ad4599b4e_14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14ad4599b4e_14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ad4599b4e_14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12" name="Google Shape;312;g14ad4599b4e_14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4ad4599b4e_14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ad4599b4e_14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ad4599b4e_14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0" name="Google Shape;320;g14ad4599b4e_14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4ad4599b4e_14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ad4599b4e_14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ad4599b4e_14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" name="Google Shape;328;g14ad4599b4e_14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4ad4599b4e_14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ad4599b4e_14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6" name="Google Shape;3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" name="Google Shape;3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6" name="Google Shape;3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4" name="Google Shape;3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2" name="Google Shape;4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ad4599b4e_14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g14ad4599b4e_14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g14ad4599b4e_14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g14ad4599b4e_14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4ad4599b4e_14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4ad4599b4e_14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14ad4599b4e_14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4ad4599b4e_14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4ad4599b4e_14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14ad4599b4e_14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" name="Google Shape;4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1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8" name="Google Shape;4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6" name="Google Shape;4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429" name="Google Shape;429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430" name="Google Shape;430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432" name="Google Shape;432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8" name="Google Shape;4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0" name="Google Shape;4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8" name="Google Shape;4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67" name="Google Shape;4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75" name="Google Shape;47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4" name="Google Shape;484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7" name="Google Shape;49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ad4599b4e_14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" name="Google Shape;81;g14ad4599b4e_14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4ad4599b4e_14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ad4599b4e_14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5" name="Google Shape;5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3" name="Google Shape;51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517" name="Google Shape;517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518" name="Google Shape;518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519" name="Google Shape;519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520" name="Google Shape;520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521" name="Google Shape;521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522" name="Google Shape;522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523" name="Google Shape;523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9" name="Google Shape;5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532" name="Google Shape;53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8" name="Google Shape;5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541" name="Google Shape;54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2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7" name="Google Shape;54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55" name="Google Shape;55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4" name="Google Shape;564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5" name="Google Shape;565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7" name="Google Shape;57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579" name="Google Shape;579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585" name="Google Shape;58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593" name="Google Shape;59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explicita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ad4599b4e_14_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14ad4599b4e_14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4ad4599b4e_14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4ad4599b4e_14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601" name="Google Shape;60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9" name="Google Shape;60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3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17" name="Google Shape;61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64"/>
          <p:cNvSpPr txBox="1"/>
          <p:nvPr/>
        </p:nvSpPr>
        <p:spPr>
          <a:xfrm>
            <a:off x="332988" y="937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ad4599b4e_14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14ad4599b4e_14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4ad4599b4e_14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4ad4599b4e_14_9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ad4599b4e_14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g14ad4599b4e_14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4ad4599b4e_14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4ad4599b4e_14_98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 </a:t>
            </a:r>
            <a:r>
              <a:rPr b="0" i="0" lang="en-US" sz="2400" u="none" cap="none" strike="noStrike">
                <a:solidFill>
                  <a:srgbClr val="073763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(orientação objeto)</a:t>
            </a:r>
            <a:endParaRPr>
              <a:highlight>
                <a:schemeClr val="accent6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 </a:t>
            </a:r>
            <a:r>
              <a:rPr lang="en-US" sz="2400">
                <a:solidFill>
                  <a:srgbClr val="073763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(orientação objeto)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r>
              <a:rPr lang="en-US" sz="2400">
                <a:solidFill>
                  <a:srgbClr val="073763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(orientação objeto)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highlight>
                  <a:srgbClr val="EF8600"/>
                </a:highlight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highlight>
                  <a:srgbClr val="EF8600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highlight>
                  <a:srgbClr val="EF8600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highlight>
                  <a:srgbClr val="EF8600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ad4599b4e_14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g14ad4599b4e_14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4ad4599b4e_14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4ad4599b4e_14_1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vazio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