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3"/>
    <p:sldId id="267" r:id="rId4"/>
    <p:sldId id="258" r:id="rId5"/>
    <p:sldId id="283" r:id="rId6"/>
    <p:sldId id="268" r:id="rId7"/>
    <p:sldId id="260" r:id="rId8"/>
    <p:sldId id="262" r:id="rId9"/>
    <p:sldId id="263" r:id="rId10"/>
    <p:sldId id="264" r:id="rId11"/>
    <p:sldId id="266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19" autoAdjust="0"/>
  </p:normalViewPr>
  <p:slideViewPr>
    <p:cSldViewPr snapToGrid="0">
      <p:cViewPr varScale="1">
        <p:scale>
          <a:sx n="66" d="100"/>
          <a:sy n="66" d="100"/>
        </p:scale>
        <p:origin x="264" y="66"/>
      </p:cViewPr>
      <p:guideLst>
        <p:guide orient="horz" pos="2196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374F9-34FE-496A-B85C-03EBAC4E09E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042956-1588-47A8-A453-AD4A469FD063}">
      <dgm:prSet phldrT="[文本]" phldr="0" custT="1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出现的问题</a:t>
          </a:r>
          <a:r>
            <a: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A892D5-9546-4C48-9123-1E6091C11725}" cxnId="{E951D40B-BE89-4605-B17A-6D04E7CB485D}" type="parTrans">
      <dgm:prSet/>
      <dgm:spPr/>
      <dgm:t>
        <a:bodyPr/>
        <a:lstStyle/>
        <a:p>
          <a:endParaRPr lang="zh-CN" altLang="en-US"/>
        </a:p>
      </dgm:t>
    </dgm:pt>
    <dgm:pt modelId="{009B7995-AE06-4E15-AEE9-555771DAEE66}" cxnId="{E951D40B-BE89-4605-B17A-6D04E7CB485D}" type="sibTrans">
      <dgm:prSet/>
      <dgm:spPr/>
      <dgm:t>
        <a:bodyPr/>
        <a:lstStyle/>
        <a:p>
          <a:endParaRPr lang="zh-CN" altLang="en-US"/>
        </a:p>
      </dgm:t>
    </dgm:pt>
    <dgm:pt modelId="{E8C2F763-FE29-4D84-8826-6CDDDAEE238B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01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E9ED68-2734-441D-80A3-A4850C4FF91F}" cxnId="{01150434-ADEA-4F5D-A0AE-2550B65BE246}" type="parTrans">
      <dgm:prSet/>
      <dgm:spPr/>
      <dgm:t>
        <a:bodyPr/>
        <a:lstStyle/>
        <a:p>
          <a:endParaRPr lang="zh-CN" altLang="en-US"/>
        </a:p>
      </dgm:t>
    </dgm:pt>
    <dgm:pt modelId="{C911E1AA-FB55-4805-81E7-A107C83C20DD}" cxnId="{01150434-ADEA-4F5D-A0AE-2550B65BE246}" type="sibTrans">
      <dgm:prSet/>
      <dgm:spPr/>
      <dgm:t>
        <a:bodyPr/>
        <a:lstStyle/>
        <a:p>
          <a:endParaRPr lang="zh-CN" altLang="en-US"/>
        </a:p>
      </dgm:t>
    </dgm:pt>
    <dgm:pt modelId="{7C4993D2-CFE1-4536-803B-A589611D86E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03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A892E2-D0CA-4891-B16F-914F94118D1D}" cxnId="{A85C2318-A482-403F-9CE6-FA5B1846FF55}" type="parTrans">
      <dgm:prSet/>
      <dgm:spPr/>
      <dgm:t>
        <a:bodyPr/>
        <a:lstStyle/>
        <a:p>
          <a:endParaRPr lang="zh-CN" altLang="en-US"/>
        </a:p>
      </dgm:t>
    </dgm:pt>
    <dgm:pt modelId="{F8DA24E4-4A72-4BEE-91FA-48636AB143FC}" cxnId="{A85C2318-A482-403F-9CE6-FA5B1846FF55}" type="sibTrans">
      <dgm:prSet/>
      <dgm:spPr/>
      <dgm:t>
        <a:bodyPr/>
        <a:lstStyle/>
        <a:p>
          <a:endParaRPr lang="zh-CN" altLang="en-US"/>
        </a:p>
      </dgm:t>
    </dgm:pt>
    <dgm:pt modelId="{D4F61192-C827-440B-9890-9B3AD022552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02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D69FE-8E93-4ACD-8C3D-C96330A8A3C6}" cxnId="{14BA2CAA-7336-414B-9B02-5BE36D179755}" type="parTrans">
      <dgm:prSet/>
      <dgm:spPr/>
      <dgm:t>
        <a:bodyPr/>
        <a:lstStyle/>
        <a:p>
          <a:endParaRPr lang="zh-CN" altLang="en-US"/>
        </a:p>
      </dgm:t>
    </dgm:pt>
    <dgm:pt modelId="{2798E23B-1341-4F1E-A639-1E73E7680072}" cxnId="{14BA2CAA-7336-414B-9B02-5BE36D179755}" type="sibTrans">
      <dgm:prSet/>
      <dgm:spPr/>
      <dgm:t>
        <a:bodyPr/>
        <a:lstStyle/>
        <a:p>
          <a:endParaRPr lang="zh-CN" altLang="en-US"/>
        </a:p>
      </dgm:t>
    </dgm:pt>
    <dgm:pt modelId="{8892EDB6-7572-4A65-AF17-355BAC155FAD}" type="pres">
      <dgm:prSet presAssocID="{35D374F9-34FE-496A-B85C-03EBAC4E09E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304CBF-6134-4D29-AC04-1772F185A6E4}" type="pres">
      <dgm:prSet presAssocID="{35D374F9-34FE-496A-B85C-03EBAC4E09EA}" presName="radial" presStyleCnt="0">
        <dgm:presLayoutVars>
          <dgm:animLvl val="ctr"/>
        </dgm:presLayoutVars>
      </dgm:prSet>
      <dgm:spPr/>
    </dgm:pt>
    <dgm:pt modelId="{ED81DFF8-3DFA-4A98-B3CE-D7E818A38803}" type="pres">
      <dgm:prSet presAssocID="{AD042956-1588-47A8-A453-AD4A469FD063}" presName="centerShape" presStyleLbl="vennNode1" presStyleIdx="0" presStyleCnt="4"/>
      <dgm:spPr/>
      <dgm:t>
        <a:bodyPr/>
        <a:lstStyle/>
        <a:p>
          <a:endParaRPr lang="zh-CN" altLang="en-US"/>
        </a:p>
      </dgm:t>
    </dgm:pt>
    <dgm:pt modelId="{64A0F230-5779-440C-9C3D-46D418ED7737}" type="pres">
      <dgm:prSet presAssocID="{E8C2F763-FE29-4D84-8826-6CDDDAEE238B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38F28-603A-4BE3-81E3-078F3D4C2A1F}" type="pres">
      <dgm:prSet presAssocID="{7C4993D2-CFE1-4536-803B-A589611D86E4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2044D-18CD-41DC-9A39-7BBA144F0D7A}" type="pres">
      <dgm:prSet presAssocID="{D4F61192-C827-440B-9890-9B3AD0225524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51D40B-BE89-4605-B17A-6D04E7CB485D}" srcId="{35D374F9-34FE-496A-B85C-03EBAC4E09EA}" destId="{AD042956-1588-47A8-A453-AD4A469FD063}" srcOrd="0" destOrd="0" parTransId="{AEA892D5-9546-4C48-9123-1E6091C11725}" sibTransId="{009B7995-AE06-4E15-AEE9-555771DAEE66}"/>
    <dgm:cxn modelId="{01150434-ADEA-4F5D-A0AE-2550B65BE246}" srcId="{AD042956-1588-47A8-A453-AD4A469FD063}" destId="{E8C2F763-FE29-4D84-8826-6CDDDAEE238B}" srcOrd="0" destOrd="0" parTransId="{4BE9ED68-2734-441D-80A3-A4850C4FF91F}" sibTransId="{C911E1AA-FB55-4805-81E7-A107C83C20DD}"/>
    <dgm:cxn modelId="{A85C2318-A482-403F-9CE6-FA5B1846FF55}" srcId="{AD042956-1588-47A8-A453-AD4A469FD063}" destId="{7C4993D2-CFE1-4536-803B-A589611D86E4}" srcOrd="1" destOrd="0" parTransId="{91A892E2-D0CA-4891-B16F-914F94118D1D}" sibTransId="{F8DA24E4-4A72-4BEE-91FA-48636AB143FC}"/>
    <dgm:cxn modelId="{14BA2CAA-7336-414B-9B02-5BE36D179755}" srcId="{AD042956-1588-47A8-A453-AD4A469FD063}" destId="{D4F61192-C827-440B-9890-9B3AD0225524}" srcOrd="2" destOrd="0" parTransId="{F6AD69FE-8E93-4ACD-8C3D-C96330A8A3C6}" sibTransId="{2798E23B-1341-4F1E-A639-1E73E7680072}"/>
    <dgm:cxn modelId="{919C700B-F480-425F-B4FD-DDFD0DA13096}" type="presOf" srcId="{35D374F9-34FE-496A-B85C-03EBAC4E09EA}" destId="{8892EDB6-7572-4A65-AF17-355BAC155FAD}" srcOrd="0" destOrd="0" presId="urn:microsoft.com/office/officeart/2005/8/layout/radial3"/>
    <dgm:cxn modelId="{1A77AFB1-53AE-4BDA-B210-6094E0C99C3B}" type="presParOf" srcId="{8892EDB6-7572-4A65-AF17-355BAC155FAD}" destId="{D3304CBF-6134-4D29-AC04-1772F185A6E4}" srcOrd="0" destOrd="0" presId="urn:microsoft.com/office/officeart/2005/8/layout/radial3"/>
    <dgm:cxn modelId="{D42837C8-1B50-47DA-A481-5E8B34E0FE58}" type="presParOf" srcId="{D3304CBF-6134-4D29-AC04-1772F185A6E4}" destId="{ED81DFF8-3DFA-4A98-B3CE-D7E818A38803}" srcOrd="0" destOrd="0" presId="urn:microsoft.com/office/officeart/2005/8/layout/radial3"/>
    <dgm:cxn modelId="{154FC7D4-6A7C-48B6-811F-C2485BFEFDF0}" type="presOf" srcId="{AD042956-1588-47A8-A453-AD4A469FD063}" destId="{ED81DFF8-3DFA-4A98-B3CE-D7E818A38803}" srcOrd="0" destOrd="0" presId="urn:microsoft.com/office/officeart/2005/8/layout/radial3"/>
    <dgm:cxn modelId="{59628085-B739-4EFF-B7B0-DCD2C62376AF}" type="presParOf" srcId="{D3304CBF-6134-4D29-AC04-1772F185A6E4}" destId="{64A0F230-5779-440C-9C3D-46D418ED7737}" srcOrd="1" destOrd="0" presId="urn:microsoft.com/office/officeart/2005/8/layout/radial3"/>
    <dgm:cxn modelId="{307FC3B6-B7D3-461C-A621-15735014D569}" type="presOf" srcId="{E8C2F763-FE29-4D84-8826-6CDDDAEE238B}" destId="{64A0F230-5779-440C-9C3D-46D418ED7737}" srcOrd="0" destOrd="0" presId="urn:microsoft.com/office/officeart/2005/8/layout/radial3"/>
    <dgm:cxn modelId="{F36C64CE-4F71-468C-AE2A-A6CEB6FCD1FD}" type="presParOf" srcId="{D3304CBF-6134-4D29-AC04-1772F185A6E4}" destId="{AB638F28-603A-4BE3-81E3-078F3D4C2A1F}" srcOrd="2" destOrd="0" presId="urn:microsoft.com/office/officeart/2005/8/layout/radial3"/>
    <dgm:cxn modelId="{4C5B55A4-897A-4A20-961C-801CE821FE2C}" type="presOf" srcId="{7C4993D2-CFE1-4536-803B-A589611D86E4}" destId="{AB638F28-603A-4BE3-81E3-078F3D4C2A1F}" srcOrd="0" destOrd="0" presId="urn:microsoft.com/office/officeart/2005/8/layout/radial3"/>
    <dgm:cxn modelId="{EBA8720E-D565-4B64-9322-4B512D930FBC}" type="presParOf" srcId="{D3304CBF-6134-4D29-AC04-1772F185A6E4}" destId="{3A42044D-18CD-41DC-9A39-7BBA144F0D7A}" srcOrd="3" destOrd="0" presId="urn:microsoft.com/office/officeart/2005/8/layout/radial3"/>
    <dgm:cxn modelId="{560B80C2-5796-4E9C-A83C-CF086F5730F2}" type="presOf" srcId="{D4F61192-C827-440B-9890-9B3AD0225524}" destId="{3A42044D-18CD-41DC-9A39-7BBA144F0D7A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773714" cy="3773714"/>
        <a:chOff x="0" y="0"/>
        <a:chExt cx="3773714" cy="3773714"/>
      </a:xfrm>
    </dsp:grpSpPr>
    <dsp:sp modelId="{ED81DFF8-3DFA-4A98-B3CE-D7E818A38803}">
      <dsp:nvSpPr>
        <dsp:cNvPr id="3" name="椭圆 2"/>
        <dsp:cNvSpPr/>
      </dsp:nvSpPr>
      <dsp:spPr bwMode="white">
        <a:xfrm>
          <a:off x="1669738" y="1103487"/>
          <a:ext cx="2321096" cy="232109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出现的问题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9738" y="1103487"/>
        <a:ext cx="2321096" cy="2321096"/>
      </dsp:txXfrm>
    </dsp:sp>
    <dsp:sp modelId="{64A0F230-5779-440C-9C3D-46D418ED7737}">
      <dsp:nvSpPr>
        <dsp:cNvPr id="4" name="椭圆 3"/>
        <dsp:cNvSpPr/>
      </dsp:nvSpPr>
      <dsp:spPr bwMode="white">
        <a:xfrm>
          <a:off x="2250012" y="175049"/>
          <a:ext cx="1160548" cy="1160548"/>
        </a:xfrm>
        <a:prstGeom prst="ellipse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01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0012" y="175049"/>
        <a:ext cx="1160548" cy="1160548"/>
      </dsp:txXfrm>
    </dsp:sp>
    <dsp:sp modelId="{AB638F28-603A-4BE3-81E3-078F3D4C2A1F}">
      <dsp:nvSpPr>
        <dsp:cNvPr id="5" name="椭圆 4"/>
        <dsp:cNvSpPr/>
      </dsp:nvSpPr>
      <dsp:spPr bwMode="white">
        <a:xfrm>
          <a:off x="3556595" y="2438117"/>
          <a:ext cx="1160548" cy="1160548"/>
        </a:xfrm>
        <a:prstGeom prst="ellipse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03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6595" y="2438117"/>
        <a:ext cx="1160548" cy="1160548"/>
      </dsp:txXfrm>
    </dsp:sp>
    <dsp:sp modelId="{3A42044D-18CD-41DC-9A39-7BBA144F0D7A}">
      <dsp:nvSpPr>
        <dsp:cNvPr id="6" name="椭圆 5"/>
        <dsp:cNvSpPr/>
      </dsp:nvSpPr>
      <dsp:spPr bwMode="white">
        <a:xfrm>
          <a:off x="943429" y="2438117"/>
          <a:ext cx="1160548" cy="1160548"/>
        </a:xfrm>
        <a:prstGeom prst="ellipse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02</a:t>
          </a:r>
          <a:endParaRPr lang="zh-CN" altLang="en-US" sz="2800" dirty="0">
            <a:solidFill>
              <a:schemeClr val="bg1">
                <a:lumMod val="9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429" y="2438117"/>
        <a:ext cx="1160548" cy="1160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827D-D9D5-49D1-8399-AF879AB895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24CBF-0CA5-4633-95B6-E006C7043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3E4B-FAA3-4C56-9950-2F8989416F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EC2-D131-4C94-BDA9-C595C78B5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FF63-23AE-4829-B407-D97863966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5A98-BB15-41FF-B9B4-3EBB87C077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882FF63-23AE-4829-B407-D97863966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8355A98-BB15-41FF-B9B4-3EBB87C077D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6" r="2923"/>
          <a:stretch>
            <a:fillRect/>
          </a:stretch>
        </p:blipFill>
        <p:spPr>
          <a:xfrm>
            <a:off x="-19051" y="2039"/>
            <a:ext cx="12338346" cy="6876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5356" y="2015874"/>
            <a:ext cx="6953331" cy="213610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52506" y="1912354"/>
            <a:ext cx="7119031" cy="2343150"/>
          </a:xfrm>
          <a:prstGeom prst="rect">
            <a:avLst/>
          </a:prstGeom>
          <a:noFill/>
          <a:ln w="76200" cmpd="thickThin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49" y="2057853"/>
            <a:ext cx="10515600" cy="1325563"/>
          </a:xfrm>
        </p:spPr>
        <p:txBody>
          <a:bodyPr>
            <a:normAutofit/>
          </a:bodyPr>
          <a:lstStyle/>
          <a:p>
            <a:pPr marR="0" algn="ctr" rtl="0"/>
            <a:r>
              <a:rPr lang="zh-CN" altLang="en-US" sz="3600" b="1" i="0" u="none" strike="noStrike" kern="2200" baseline="0" dirty="0" smtClean="0">
                <a:latin typeface="Times New Roman" panose="02020603050405020304" pitchFamily="18" charset="0"/>
              </a:rPr>
              <a:t>基于vue+swiper的咖啡</a:t>
            </a:r>
            <a:r>
              <a:rPr lang="en-US" altLang="zh-CN" sz="3600" b="1" i="0" u="none" strike="noStrike" kern="2200" baseline="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i="0" u="none" strike="noStrike" kern="2200" baseline="0" dirty="0" smtClean="0">
                <a:latin typeface="Times New Roman" panose="02020603050405020304" pitchFamily="18" charset="0"/>
              </a:rPr>
              <a:t>pp</a:t>
            </a:r>
            <a:endParaRPr lang="en-US" altLang="zh-CN" sz="3600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9260" y="2988945"/>
            <a:ext cx="632460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Coffee takeout application based on Vue + swiper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4009" y="3653076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04040"/>
                </a:solidFill>
              </a:rPr>
              <a:t>答辩</a:t>
            </a:r>
            <a:r>
              <a:rPr lang="zh-CN" altLang="en-US" sz="1200" dirty="0" smtClean="0">
                <a:solidFill>
                  <a:srgbClr val="404040"/>
                </a:solidFill>
              </a:rPr>
              <a:t>学生：</a:t>
            </a:r>
            <a:r>
              <a:rPr lang="zh-CN" altLang="en-US" sz="1200" dirty="0" smtClean="0">
                <a:solidFill>
                  <a:srgbClr val="404040"/>
                </a:solidFill>
              </a:rPr>
              <a:t>蔺俊杰</a:t>
            </a:r>
            <a:endParaRPr lang="zh-CN" altLang="en-US" sz="1200" dirty="0" smtClean="0">
              <a:solidFill>
                <a:srgbClr val="40404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3312" y="3347359"/>
            <a:ext cx="168347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200" dirty="0" smtClean="0">
                <a:solidFill>
                  <a:srgbClr val="404040"/>
                </a:solidFill>
              </a:rPr>
              <a:t>指导老师：</a:t>
            </a:r>
            <a:r>
              <a:rPr lang="zh-CN" altLang="en-US" sz="1200" dirty="0" smtClean="0">
                <a:solidFill>
                  <a:srgbClr val="404040"/>
                </a:solidFill>
              </a:rPr>
              <a:t>刘慧云</a:t>
            </a:r>
            <a:endParaRPr lang="zh-CN" altLang="en-US" sz="1200" dirty="0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 panose="020F0502020204030204" pitchFamily="34" charset="0"/>
              </a:rPr>
              <a:t>参考文献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indent="-360045" rtl="0">
              <a:lnSpc>
                <a:spcPct val="150000"/>
              </a:lnSpc>
              <a:buClr>
                <a:srgbClr val="0070C0"/>
              </a:buClr>
              <a:buFont typeface="Webdings" panose="05030102010509060703" pitchFamily="18" charset="2"/>
              <a:buChar char=""/>
            </a:pPr>
            <a:r>
              <a:rPr lang="en-US" sz="1600" i="0" u="none" strike="noStrike" kern="100" baseline="0" dirty="0" smtClean="0">
                <a:latin typeface="Calibri Light" panose="020F0302020204030204" pitchFamily="34" charset="0"/>
              </a:rPr>
              <a:t>   </a:t>
            </a:r>
            <a:r>
              <a:rPr sz="1600" i="0" u="none" strike="noStrike" kern="100" baseline="0" dirty="0" smtClean="0">
                <a:latin typeface="Calibri Light" panose="020F0302020204030204" pitchFamily="34" charset="0"/>
              </a:rPr>
              <a:t>[1]Bruce Eckel. Thinking in Java[M]. Upper Saddle River, New Jersey, USA:  Prentice Hall, 2006</a:t>
            </a:r>
            <a:endParaRPr sz="16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indent="-360045" rtl="0">
              <a:lnSpc>
                <a:spcPct val="150000"/>
              </a:lnSpc>
              <a:buClr>
                <a:srgbClr val="0070C0"/>
              </a:buClr>
              <a:buFont typeface="Webdings" panose="05030102010509060703" pitchFamily="18" charset="2"/>
              <a:buChar char=""/>
            </a:pPr>
            <a:r>
              <a:rPr lang="en-US" sz="1600" i="0" u="none" strike="noStrike" kern="100" baseline="0" dirty="0" smtClean="0">
                <a:latin typeface="Calibri Light" panose="020F0302020204030204" pitchFamily="34" charset="0"/>
              </a:rPr>
              <a:t>   </a:t>
            </a:r>
            <a:r>
              <a:rPr sz="1600" i="0" u="none" strike="noStrike" kern="100" baseline="0" dirty="0" smtClean="0">
                <a:latin typeface="Calibri Light" panose="020F0302020204030204" pitchFamily="34" charset="0"/>
              </a:rPr>
              <a:t>[2]Ajax IN ACTION[M],Dave Crane,Eric Pascarello with Darren James, 2005</a:t>
            </a:r>
            <a:endParaRPr sz="16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indent="-360045" rtl="0">
              <a:lnSpc>
                <a:spcPct val="150000"/>
              </a:lnSpc>
              <a:buClr>
                <a:srgbClr val="0070C0"/>
              </a:buClr>
              <a:buFont typeface="Webdings" panose="05030102010509060703" pitchFamily="18" charset="2"/>
              <a:buChar char=""/>
            </a:pPr>
            <a:r>
              <a:rPr sz="1600" i="0" u="none" strike="noStrike" kern="100" baseline="0" dirty="0" smtClean="0">
                <a:latin typeface="Calibri Light" panose="020F0302020204030204" pitchFamily="34" charset="0"/>
              </a:rPr>
              <a:t>［3］基于Vue.js的Web前端应用研究[J]. 朱二华.  科技与创新. 2017(20)</a:t>
            </a:r>
            <a:endParaRPr sz="16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indent="-360045" rtl="0">
              <a:lnSpc>
                <a:spcPct val="150000"/>
              </a:lnSpc>
              <a:buClr>
                <a:srgbClr val="0070C0"/>
              </a:buClr>
              <a:buFont typeface="Webdings" panose="05030102010509060703" pitchFamily="18" charset="2"/>
              <a:buChar char=""/>
            </a:pPr>
            <a:r>
              <a:rPr lang="en-US" sz="1600" i="0" u="none" strike="noStrike" kern="100" baseline="0" dirty="0" smtClean="0">
                <a:latin typeface="Calibri Light" panose="020F0302020204030204" pitchFamily="34" charset="0"/>
              </a:rPr>
              <a:t>   </a:t>
            </a:r>
            <a:r>
              <a:rPr sz="1600" i="0" u="none" strike="noStrike" kern="100" baseline="0" dirty="0" smtClean="0">
                <a:latin typeface="Calibri Light" panose="020F0302020204030204" pitchFamily="34" charset="0"/>
              </a:rPr>
              <a:t>[4] 刘京华. Web整合开发王者归来[M]. 清华大学出版社，2010.</a:t>
            </a:r>
            <a:endParaRPr sz="16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indent="-360045" rtl="0">
              <a:lnSpc>
                <a:spcPct val="150000"/>
              </a:lnSpc>
              <a:buClr>
                <a:srgbClr val="0070C0"/>
              </a:buClr>
              <a:buFont typeface="Webdings" panose="05030102010509060703" pitchFamily="18" charset="2"/>
              <a:buChar char=""/>
            </a:pPr>
            <a:r>
              <a:rPr lang="en-US" sz="1600" i="0" u="none" strike="noStrike" kern="100" baseline="0" dirty="0" smtClean="0">
                <a:latin typeface="Calibri Light" panose="020F0302020204030204" pitchFamily="34" charset="0"/>
              </a:rPr>
              <a:t>   </a:t>
            </a:r>
            <a:r>
              <a:rPr sz="1600" i="0" u="none" strike="noStrike" kern="100" baseline="0" dirty="0" smtClean="0">
                <a:latin typeface="Calibri Light" panose="020F0302020204030204" pitchFamily="34" charset="0"/>
              </a:rPr>
              <a:t>[5] 任泰明.TCP/IP协议与网络编程[M]. 西安电子科技大学出版社, 2004.4.</a:t>
            </a:r>
            <a:endParaRPr sz="1600" i="0" u="none" strike="noStrike" kern="100" baseline="0" dirty="0" smtClean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05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97528" y="2715492"/>
            <a:ext cx="5056908" cy="684302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期待各位老师提问和指导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868" y="3489489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蔺俊杰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4868" y="3245234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刘慧云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3"/>
          <p:cNvSpPr txBox="1"/>
          <p:nvPr/>
        </p:nvSpPr>
        <p:spPr>
          <a:xfrm>
            <a:off x="6096000" y="2252466"/>
            <a:ext cx="5264150" cy="1133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8402" y="2867897"/>
            <a:ext cx="42803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79127" y="2819203"/>
            <a:ext cx="0" cy="913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/>
        </p:nvSpPr>
        <p:spPr>
          <a:xfrm>
            <a:off x="6303530" y="2715528"/>
            <a:ext cx="4461162" cy="447156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FF85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kern="2200" dirty="0" smtClean="0">
                <a:latin typeface="Times New Roman" panose="02020603050405020304" pitchFamily="18" charset="0"/>
                <a:sym typeface="+mn-ea"/>
              </a:rPr>
              <a:t>基于vue+swiper的咖啡外卖应用</a:t>
            </a:r>
            <a:endParaRPr lang="zh-CN" altLang="en-US" sz="2000" b="1" i="0" u="none" strike="noStrike" kern="2200" baseline="0" dirty="0" smtClean="0">
              <a:latin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2250"/>
          <a:stretch>
            <a:fillRect/>
          </a:stretch>
        </p:blipFill>
        <p:spPr>
          <a:xfrm>
            <a:off x="0" y="-28576"/>
            <a:ext cx="12192000" cy="6915151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7051033" y="1794550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69480" y="1766842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9480" y="3246276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论文概述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Introduce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9480" y="2506559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Meaning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9480" y="3985993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 论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69480" y="4725711"/>
            <a:ext cx="1826405" cy="49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 谢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1033" y="2533876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1033" y="3273202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1033" y="4012528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51033" y="4751854"/>
            <a:ext cx="443345" cy="443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924832" y="2680199"/>
            <a:ext cx="2165279" cy="1500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70C0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kern="2200" dirty="0" smtClean="0">
                <a:latin typeface="Calibri" panose="020F0502020204030204" pitchFamily="34" charset="0"/>
              </a:rPr>
              <a:t>目  录</a:t>
            </a:r>
            <a:endParaRPr lang="en-US" altLang="zh-CN" sz="4400" kern="2200" dirty="0" smtClean="0">
              <a:latin typeface="Calibri" panose="020F0502020204030204" pitchFamily="34" charset="0"/>
            </a:endParaRPr>
          </a:p>
          <a:p>
            <a:pPr algn="ctr"/>
            <a:r>
              <a:rPr lang="en-US" altLang="zh-CN" sz="2400" b="0" kern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0" kern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639671" y="2677145"/>
            <a:ext cx="1376295" cy="1376295"/>
          </a:xfrm>
          <a:prstGeom prst="arc">
            <a:avLst>
              <a:gd name="adj1" fmla="val 3225363"/>
              <a:gd name="adj2" fmla="val 1891061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7"/>
          <a:stretch>
            <a:fillRect/>
          </a:stretch>
        </p:blipFill>
        <p:spPr>
          <a:xfrm>
            <a:off x="3947419" y="2171699"/>
            <a:ext cx="7596526" cy="22839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7101" y="2163448"/>
            <a:ext cx="3261268" cy="22872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 panose="020F0502020204030204" pitchFamily="34" charset="0"/>
              </a:rPr>
              <a:t>摘要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01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7454" y="5212463"/>
            <a:ext cx="9117091" cy="737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已经成为当前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80,90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生活中不可缺少的一部分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情怀的消费也一直在年轻人之间流行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当拥有一定的市场的情况下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自然也会有人为市场上的人们提供极为方便的消费方式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从而刺激年轻人的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消费能力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2441" y="2348894"/>
            <a:ext cx="995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Coffee 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6014308" y="4650670"/>
            <a:ext cx="191048" cy="415598"/>
          </a:xfrm>
          <a:custGeom>
            <a:avLst/>
            <a:gdLst/>
            <a:ahLst/>
            <a:cxnLst/>
            <a:rect l="l" t="t" r="r" b="b"/>
            <a:pathLst>
              <a:path w="100571" h="218778">
                <a:moveTo>
                  <a:pt x="33598" y="218778"/>
                </a:moveTo>
                <a:lnTo>
                  <a:pt x="82488" y="109724"/>
                </a:lnTo>
                <a:lnTo>
                  <a:pt x="33598" y="0"/>
                </a:lnTo>
                <a:lnTo>
                  <a:pt x="51569" y="0"/>
                </a:lnTo>
                <a:lnTo>
                  <a:pt x="100571" y="109724"/>
                </a:lnTo>
                <a:lnTo>
                  <a:pt x="51569" y="218778"/>
                </a:lnTo>
                <a:close/>
                <a:moveTo>
                  <a:pt x="0" y="218778"/>
                </a:moveTo>
                <a:lnTo>
                  <a:pt x="48667" y="109724"/>
                </a:lnTo>
                <a:lnTo>
                  <a:pt x="0" y="0"/>
                </a:lnTo>
                <a:lnTo>
                  <a:pt x="17971" y="0"/>
                </a:lnTo>
                <a:lnTo>
                  <a:pt x="66526" y="109724"/>
                </a:lnTo>
                <a:lnTo>
                  <a:pt x="17971" y="2187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714" y="336096"/>
            <a:ext cx="10515600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 panose="020F0502020204030204" pitchFamily="34" charset="0"/>
              </a:rPr>
              <a:t>研究背景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280285"/>
            <a:ext cx="10515600" cy="3646805"/>
          </a:xfrm>
        </p:spPr>
        <p:txBody>
          <a:bodyPr>
            <a:normAutofit lnSpcReduction="10000"/>
          </a:bodyPr>
          <a:lstStyle/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i="0" u="none" strike="noStrike" kern="100" baseline="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咖啡在中国的市场</a:t>
            </a:r>
            <a:endParaRPr lang="zh-CN" altLang="en-US" i="0" u="none" strike="noStrike" kern="100" baseline="0" dirty="0" smtClean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marL="0" marR="0" lvl="0" indent="0" rtl="0" fontAlgn="auto">
              <a:lnSpc>
                <a:spcPct val="150000"/>
              </a:lnSpc>
              <a:buNone/>
            </a:pPr>
            <a:r>
              <a:rPr lang="zh-CN" altLang="en-US" sz="1600" i="0" u="none" strike="noStrike" kern="10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中国咖啡行业市场现状：市场规模逐年上升</a:t>
            </a:r>
            <a:endParaRPr lang="zh-CN" altLang="en-US" sz="1600" i="0" u="none" strike="noStrike" kern="100" baseline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rtl="0" fontAlgn="auto">
              <a:lnSpc>
                <a:spcPct val="150000"/>
              </a:lnSpc>
              <a:buNone/>
            </a:pPr>
            <a:r>
              <a:rPr lang="zh-CN" altLang="en-US" sz="1600" i="0" u="none" strike="noStrike" kern="10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咖啡豆，是指用于制作咖啡的植物果实，是咖啡行业的上游产物。近年来由于咖啡在中国的普及，咖啡豆种植有所提升。据农业农村部统计，自2010年起，全国咖啡豆产量逐年增长，其中2016年总产量达最高16.03万吨，随后逐年呈下降趋势。2019年，全国咖啡豆产量约为14.43万吨，较2010年增长近10万吨。</a:t>
            </a:r>
            <a:endParaRPr lang="zh-CN" altLang="en-US" sz="1600" i="0" u="none" strike="noStrike" kern="100" baseline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rtl="0" fontAlgn="auto">
              <a:lnSpc>
                <a:spcPct val="150000"/>
              </a:lnSpc>
              <a:buNone/>
            </a:pPr>
            <a:r>
              <a:rPr lang="zh-CN" altLang="en-US" sz="1600" i="0" u="none" strike="noStrike" kern="10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近年来伴随居民可支配收入的增加和消费结构的升级，中国的咖啡消费量呈现出逐年递增的态势。据美国农业部(USDA)于2020年6月底发布的《全球咖啡行业发展趋势》，据统计数据显示，2019/2020咖啡年度中国咖啡消费量为325万包，约19.50万吨(人均15杯/年)，同比增加4.8%。</a:t>
            </a:r>
            <a:endParaRPr lang="zh-CN" altLang="en-US" sz="1600" i="0" u="none" strike="noStrike" kern="100" baseline="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01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96685" y="2131557"/>
            <a:ext cx="1053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6685" y="5644014"/>
            <a:ext cx="10537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flipV="1">
            <a:off x="10744200" y="2131557"/>
            <a:ext cx="638628" cy="220323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96685" y="5418701"/>
            <a:ext cx="638628" cy="22032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r="15521"/>
          <a:stretch>
            <a:fillRect/>
          </a:stretch>
        </p:blipFill>
        <p:spPr>
          <a:xfrm>
            <a:off x="7913914" y="2061028"/>
            <a:ext cx="3454400" cy="3491170"/>
          </a:xfrm>
          <a:prstGeom prst="ellipse">
            <a:avLst/>
          </a:prstGeom>
          <a:ln>
            <a:solidFill>
              <a:srgbClr val="0070C0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714" y="336096"/>
            <a:ext cx="10515600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 panose="020F0502020204030204" pitchFamily="34" charset="0"/>
              </a:rPr>
              <a:t>研究背景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955121"/>
            <a:ext cx="6230257" cy="4351338"/>
          </a:xfrm>
        </p:spPr>
        <p:txBody>
          <a:bodyPr>
            <a:normAutofit/>
          </a:bodyPr>
          <a:lstStyle/>
          <a:p>
            <a:pPr marL="0" marR="0" lvl="0" indent="0" rtl="0">
              <a:lnSpc>
                <a:spcPct val="150000"/>
              </a:lnSpc>
              <a:buNone/>
            </a:pP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包含的技术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:</a:t>
            </a:r>
            <a:endParaRPr lang="en-US" altLang="zh-CN" sz="1600" i="0" u="none" strike="noStrike" kern="100" baseline="0" dirty="0" smtClean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         1.vue router link to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实现的是路由跳转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将各个组件模块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连接起来</a:t>
            </a:r>
            <a:endParaRPr lang="zh-CN" altLang="en-US" sz="1600" i="0" u="none" strike="noStrike" kern="100" baseline="0" dirty="0" smtClean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          2.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使用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template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创建各个模块的视图层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并且使用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script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style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标签引进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js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脚本文件和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css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样式来丰富模板内容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style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标签中使用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scoped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来声明此样式只可以在当前模板实现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)</a:t>
            </a:r>
            <a:endParaRPr lang="en-US" altLang="zh-CN" sz="1600" i="0" u="none" strike="noStrike" kern="100" baseline="0" dirty="0" smtClean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          3.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使用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vue- methods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方法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+v-for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来循环数据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+v-model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双向数据绑定来实现购物车的增删改查的效果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。</a:t>
            </a:r>
            <a:endParaRPr lang="zh-CN" altLang="en-US" sz="1600" i="0" u="none" strike="noStrike" kern="100" baseline="0" dirty="0" smtClean="0">
              <a:latin typeface="Times New Roman" panose="02020603050405020304" pitchFamily="18" charset="0"/>
            </a:endParaRP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          4.</a:t>
            </a:r>
            <a:r>
              <a:rPr lang="zh-CN" altLang="en-US" sz="1600" i="0" u="none" strike="noStrike" kern="100" baseline="0" dirty="0" smtClean="0">
                <a:latin typeface="Times New Roman" panose="02020603050405020304" pitchFamily="18" charset="0"/>
              </a:rPr>
              <a:t>使用的开发环境</a:t>
            </a:r>
            <a:r>
              <a:rPr lang="en-US" altLang="zh-CN" sz="1600" i="0" u="none" strike="noStrike" kern="100" baseline="0" dirty="0" smtClean="0">
                <a:latin typeface="Times New Roman" panose="02020603050405020304" pitchFamily="18" charset="0"/>
              </a:rPr>
              <a:t>vs-code.</a:t>
            </a:r>
            <a:endParaRPr lang="en-US" altLang="zh-CN" sz="1600" i="0" u="none" strike="noStrike" kern="1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 panose="020F0502020204030204" pitchFamily="34" charset="0"/>
              </a:rPr>
              <a:t>研究意义：专注一种外卖的</a:t>
            </a:r>
            <a:r>
              <a:rPr lang="en-US" altLang="zh-CN" b="1" i="0" u="none" strike="noStrike" kern="2200" baseline="0" dirty="0" smtClean="0">
                <a:latin typeface="Calibri" panose="020F0502020204030204" pitchFamily="34" charset="0"/>
              </a:rPr>
              <a:t>app</a:t>
            </a:r>
            <a:endParaRPr lang="en-US" altLang="zh-CN" b="1" i="0" u="none" strike="noStrike" kern="2200" baseline="0" dirty="0" smtClean="0">
              <a:latin typeface="Calibri" panose="020F050202020403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 smtClean="0">
                <a:latin typeface="Calibri Light" panose="020F0302020204030204" pitchFamily="34" charset="0"/>
              </a:rPr>
              <a:t>随着时代的发展,外卖服务行业随之水涨船高,越来越多的人都可以实现足不出户就可以品尝到各地的美味佳肴,作为本世纪最具颠覆性的消费革命。外卖时代的到来，实现了我们足不出户、尽享四方美食的梦想。方寸屏幕，指尖飞舞，只需须臾，不论是珍馐美食，还是家居用品，都可闪现手中。外卖的普及，让我们的生活幸福指数直线上升。</a:t>
            </a:r>
            <a:endParaRPr lang="zh-CN" altLang="en-US" i="0" u="none" strike="noStrike" kern="100" baseline="0" dirty="0" smtClean="0">
              <a:latin typeface="Calibri Light" panose="020F030202020403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i="0" u="none" strike="noStrike" kern="100" baseline="0" dirty="0" smtClean="0">
                <a:latin typeface="Calibri Light" panose="020F0302020204030204" pitchFamily="34" charset="0"/>
              </a:rPr>
              <a:t>外卖app的种类很多,但是专注于一种商品类型的外卖却很少,于是设计一款专注于咖啡的软件应用,方便大家查看咖啡的新品种和店家的活动折扣,同时也可以品尝到新鲜的咖啡.</a:t>
            </a:r>
            <a:endParaRPr lang="zh-CN" altLang="en-US" i="0" u="none" strike="noStrike" kern="100" baseline="0" dirty="0" smtClean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02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 panose="020F0502020204030204" pitchFamily="34" charset="0"/>
              </a:rPr>
              <a:t>二者同权论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05</a:t>
            </a:r>
            <a:endParaRPr lang="zh-CN" altLang="en-US" sz="28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3265714" y="2166875"/>
          <a:ext cx="5660571" cy="37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2081432" y="5075772"/>
            <a:ext cx="2011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模板内容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显示不出来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5847" y="5940642"/>
            <a:ext cx="43357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必须得刷新之后才会有效果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7551" y="1824980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父子孙三者路由</a:t>
            </a:r>
            <a:r>
              <a:rPr kumimoji="0" lang="zh-CN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之间的跳转</a:t>
            </a:r>
            <a:endParaRPr kumimoji="0" lang="zh-CN" altLang="en-US" sz="1600" b="0" i="0" u="none" strike="noStrike" kern="1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Times New Roman" panose="02020603050405020304" pitchFamily="18" charset="0"/>
              </a:rPr>
              <a:t>二</a:t>
            </a:r>
            <a:r>
              <a:rPr lang="en-US" altLang="zh-CN" b="1" i="0" u="none" strike="noStrike" kern="2200" baseline="0" dirty="0" smtClean="0">
                <a:latin typeface="Times New Roman" panose="02020603050405020304" pitchFamily="18" charset="0"/>
              </a:rPr>
              <a:t>.</a:t>
            </a:r>
            <a:r>
              <a:rPr lang="zh-CN" altLang="en-US" b="1" i="0" u="none" strike="noStrike" kern="2200" baseline="0" dirty="0" smtClean="0">
                <a:latin typeface="Times New Roman" panose="02020603050405020304" pitchFamily="18" charset="0"/>
              </a:rPr>
              <a:t>问题解决的</a:t>
            </a:r>
            <a:r>
              <a:rPr lang="zh-CN" altLang="en-US" b="1" i="0" u="none" strike="noStrike" kern="2200" baseline="0" dirty="0" smtClean="0">
                <a:latin typeface="Times New Roman" panose="02020603050405020304" pitchFamily="18" charset="0"/>
              </a:rPr>
              <a:t>办法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爷子孙路由跳转的问</a:t>
            </a:r>
            <a:r>
              <a:rPr lang="zh-CN" altLang="en-US"/>
              <a:t>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如果是单层路由直接</a:t>
            </a:r>
            <a:r>
              <a:rPr lang="en-US" altLang="zh-CN"/>
              <a:t>”/+</a:t>
            </a:r>
            <a:r>
              <a:rPr lang="zh-CN" altLang="en-US"/>
              <a:t>自定义路由名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如果是两层路由</a:t>
            </a:r>
            <a:r>
              <a:rPr lang="en-US" altLang="zh-CN"/>
              <a:t>”/</a:t>
            </a:r>
            <a:r>
              <a:rPr lang="zh-CN" altLang="en-US"/>
              <a:t>爷路由</a:t>
            </a:r>
            <a:r>
              <a:rPr lang="en-US" altLang="zh-CN"/>
              <a:t>/</a:t>
            </a:r>
            <a:r>
              <a:rPr lang="zh-CN" altLang="en-US"/>
              <a:t>子路由</a:t>
            </a:r>
            <a:r>
              <a:rPr lang="en-US" altLang="zh-CN"/>
              <a:t>”(</a:t>
            </a:r>
            <a:r>
              <a:rPr lang="zh-CN" altLang="en-US"/>
              <a:t>必须要加上一层的根目录才可以跳转成成功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如果是三层路由</a:t>
            </a:r>
            <a:r>
              <a:rPr lang="en-US" altLang="zh-CN">
                <a:sym typeface="+mn-ea"/>
              </a:rPr>
              <a:t>”/</a:t>
            </a:r>
            <a:r>
              <a:rPr lang="zh-CN" altLang="en-US">
                <a:sym typeface="+mn-ea"/>
              </a:rPr>
              <a:t>爷路由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子路由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孙路由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模板内容显示不出来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在使用</a:t>
            </a:r>
            <a:r>
              <a:rPr lang="en-US" altLang="zh-CN">
                <a:sym typeface="+mn-ea"/>
              </a:rPr>
              <a:t>router-link</a:t>
            </a:r>
            <a:r>
              <a:rPr lang="zh-CN" altLang="en-US">
                <a:sym typeface="+mn-ea"/>
              </a:rPr>
              <a:t>标签后还要使用</a:t>
            </a:r>
            <a:r>
              <a:rPr lang="en-US" altLang="zh-CN">
                <a:sym typeface="+mn-ea"/>
              </a:rPr>
              <a:t>router-view</a:t>
            </a:r>
            <a:r>
              <a:rPr lang="zh-CN" altLang="en-US">
                <a:sym typeface="+mn-ea"/>
              </a:rPr>
              <a:t>标签来显示内容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相当于给内容一个现实的模板</a:t>
            </a:r>
            <a:r>
              <a:rPr lang="en-US" altLang="zh-CN">
                <a:sym typeface="+mn-ea"/>
              </a:rPr>
              <a:t> 	</a:t>
            </a:r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vue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脚本文件必须得刷新之后才会有效果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js</a:t>
            </a:r>
            <a:r>
              <a:rPr lang="zh-CN" altLang="en-US"/>
              <a:t>脚本文件前封装一个定时器的函数</a:t>
            </a:r>
            <a:r>
              <a:rPr lang="en-US" altLang="zh-CN"/>
              <a:t>,</a:t>
            </a:r>
            <a:r>
              <a:rPr lang="zh-CN" altLang="en-US"/>
              <a:t>再将脚本文件写入封装好的函数内</a:t>
            </a:r>
            <a:r>
              <a:rPr lang="en-US" altLang="zh-CN"/>
              <a:t>(</a:t>
            </a:r>
            <a:r>
              <a:rPr lang="zh-CN" altLang="en-US"/>
              <a:t>在规定的时间段内</a:t>
            </a:r>
            <a:r>
              <a:rPr lang="en-US" altLang="zh-CN"/>
              <a:t>	</a:t>
            </a:r>
            <a:r>
              <a:rPr lang="zh-CN" altLang="en-US"/>
              <a:t>执行一次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05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 panose="020F0502020204030204" pitchFamily="34" charset="0"/>
              </a:rPr>
              <a:t>结 语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R="0" lvl="0" rtl="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大学是以追求知识和真理为使命的，因此大学只有确立了学术自由的原则，创造了这样的自由的氛围，大学才能获得生机和发展。</a:t>
            </a:r>
            <a:endParaRPr lang="zh-CN" altLang="en-US" sz="14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rtl="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在此首先感谢学校给予了我专升本的</a:t>
            </a: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机会 </a:t>
            </a:r>
            <a:endParaRPr lang="zh-CN" altLang="en-US" sz="14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rtl="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感谢学校的老师们毫无保留地传授予我</a:t>
            </a:r>
            <a:r>
              <a:rPr lang="en-US" altLang="zh-CN" sz="1400" i="0" u="none" strike="noStrike" kern="100" baseline="0" dirty="0" smtClean="0">
                <a:latin typeface="Calibri Light" panose="020F0302020204030204" pitchFamily="34" charset="0"/>
              </a:rPr>
              <a:t>i</a:t>
            </a: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知识</a:t>
            </a:r>
            <a:r>
              <a:rPr lang="en-US" altLang="zh-CN" sz="1400" i="0" u="none" strike="noStrike" kern="100" baseline="0" dirty="0" smtClean="0">
                <a:latin typeface="Calibri Light" panose="020F0302020204030204" pitchFamily="34" charset="0"/>
              </a:rPr>
              <a:t>,</a:t>
            </a: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让我对我所选择的专业有过更深刻的认知</a:t>
            </a:r>
            <a:r>
              <a:rPr lang="en-US" altLang="zh-CN" sz="1400" i="0" u="none" strike="noStrike" kern="100" baseline="0" dirty="0" smtClean="0">
                <a:latin typeface="Calibri Light" panose="020F0302020204030204" pitchFamily="34" charset="0"/>
              </a:rPr>
              <a:t> </a:t>
            </a:r>
            <a:endParaRPr lang="zh-CN" altLang="en-US" sz="14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rtl="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还要感谢中软科技的老师传授给我更加专业化</a:t>
            </a:r>
            <a:r>
              <a:rPr lang="en-US" altLang="zh-CN" sz="1400" i="0" u="none" strike="noStrike" kern="100" baseline="0" dirty="0" smtClean="0">
                <a:latin typeface="Calibri Light" panose="020F0302020204030204" pitchFamily="34" charset="0"/>
              </a:rPr>
              <a:t>,</a:t>
            </a: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系统化的</a:t>
            </a: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知识</a:t>
            </a:r>
            <a:endParaRPr lang="zh-CN" altLang="en-US" sz="1400" i="0" u="none" strike="noStrike" kern="100" baseline="0" dirty="0" smtClean="0">
              <a:latin typeface="Calibri Light" panose="020F0302020204030204" pitchFamily="34" charset="0"/>
            </a:endParaRPr>
          </a:p>
          <a:p>
            <a:pPr marR="0" lvl="0" rtl="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再次感谢所有传授予我知识的老师们</a:t>
            </a:r>
            <a:r>
              <a:rPr lang="en-US" altLang="zh-CN" sz="1400" i="0" u="none" strike="noStrike" kern="100" baseline="0" dirty="0" smtClean="0">
                <a:latin typeface="Calibri Light" panose="020F0302020204030204" pitchFamily="34" charset="0"/>
              </a:rPr>
              <a:t>,</a:t>
            </a:r>
            <a:r>
              <a:rPr lang="zh-CN" altLang="en-US" sz="1400" i="0" u="none" strike="noStrike" kern="100" baseline="0" dirty="0" smtClean="0">
                <a:latin typeface="Calibri Light" panose="020F0302020204030204" pitchFamily="34" charset="0"/>
              </a:rPr>
              <a:t>学子蔺俊杰真诚的向各位老师致谢</a:t>
            </a:r>
            <a:r>
              <a:rPr lang="en-US" altLang="zh-CN" sz="1400" i="0" u="none" strike="noStrike" kern="100" baseline="0" dirty="0" smtClean="0">
                <a:latin typeface="Calibri Light" panose="020F0302020204030204" pitchFamily="34" charset="0"/>
              </a:rPr>
              <a:t>!</a:t>
            </a:r>
            <a:endParaRPr lang="en-US" altLang="zh-CN" sz="1400" i="0" u="none" strike="noStrike" kern="100" baseline="0" dirty="0" smtClean="0">
              <a:latin typeface="Calibri Light" panose="020F03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6658" y="0"/>
            <a:ext cx="551542" cy="12192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 smtClean="0"/>
              <a:t>05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WPS 演示</Application>
  <PresentationFormat>宽屏</PresentationFormat>
  <Paragraphs>128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Webdings</vt:lpstr>
      <vt:lpstr>Arial Unicode MS</vt:lpstr>
      <vt:lpstr>Office 主题</vt:lpstr>
      <vt:lpstr>基于vue+swiper的咖啡外卖应用</vt:lpstr>
      <vt:lpstr>PowerPoint 演示文稿</vt:lpstr>
      <vt:lpstr>摘要</vt:lpstr>
      <vt:lpstr>研究背景</vt:lpstr>
      <vt:lpstr>研究背景</vt:lpstr>
      <vt:lpstr>研究意义：提专注一种外卖的app</vt:lpstr>
      <vt:lpstr>二者同权论</vt:lpstr>
      <vt:lpstr>二.问题解决的办法</vt:lpstr>
      <vt:lpstr>结 语</vt:lpstr>
      <vt:lpstr>参考文献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论大学自治与学术自由之关系</dc:title>
  <dc:creator>JOBOR小钵</dc:creator>
  <cp:lastModifiedBy>Administrator</cp:lastModifiedBy>
  <cp:revision>31</cp:revision>
  <dcterms:created xsi:type="dcterms:W3CDTF">2016-05-21T23:24:00Z</dcterms:created>
  <dcterms:modified xsi:type="dcterms:W3CDTF">2022-03-30T04:50:46Z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FD85C4344A2A499E975B7B0A2E9FC579</vt:lpwstr>
  </property>
  <property fmtid="{D5CDD505-2E9C-101B-9397-08002B2CF9AE}" pid="3" name="KSOProductBuildVer">
    <vt:lpwstr>2052-11.1.0.11294</vt:lpwstr>
  </property>
</Properties>
</file>