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4"/>
  </p:notesMasterIdLst>
  <p:sldIdLst>
    <p:sldId id="268" r:id="rId2"/>
    <p:sldId id="256" r:id="rId3"/>
    <p:sldId id="257" r:id="rId4"/>
    <p:sldId id="259" r:id="rId5"/>
    <p:sldId id="260" r:id="rId6"/>
    <p:sldId id="261" r:id="rId7"/>
    <p:sldId id="262" r:id="rId8"/>
    <p:sldId id="266" r:id="rId9"/>
    <p:sldId id="267" r:id="rId10"/>
    <p:sldId id="264" r:id="rId11"/>
    <p:sldId id="265" r:id="rId12"/>
    <p:sldId id="269" r:id="rId13"/>
  </p:sldIdLst>
  <p:sldSz cx="14630400" cy="8229600"/>
  <p:notesSz cx="8229600" cy="14630400"/>
  <p:embeddedFontLst>
    <p:embeddedFont>
      <p:font typeface="Inter"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6171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4CD636-E955-2C2B-841A-2D85828E0812}"/>
              </a:ext>
            </a:extLst>
          </p:cNvPr>
          <p:cNvSpPr txBox="1"/>
          <p:nvPr/>
        </p:nvSpPr>
        <p:spPr>
          <a:xfrm>
            <a:off x="3189249" y="7774586"/>
            <a:ext cx="9467384" cy="400110"/>
          </a:xfrm>
          <a:prstGeom prst="rect">
            <a:avLst/>
          </a:prstGeom>
          <a:noFill/>
        </p:spPr>
        <p:txBody>
          <a:bodyPr wrap="square" rtlCol="0">
            <a:spAutoFit/>
          </a:bodyPr>
          <a:lstStyle/>
          <a:p>
            <a:r>
              <a:rPr lang="en-IN" sz="2000" dirty="0"/>
              <a:t>(Affiliated to VTU, Belagavi, Karnataka &amp; Recognized by AICTE, New Delhi)</a:t>
            </a:r>
          </a:p>
        </p:txBody>
      </p:sp>
      <p:sp>
        <p:nvSpPr>
          <p:cNvPr id="3" name="TextBox 2">
            <a:extLst>
              <a:ext uri="{FF2B5EF4-FFF2-40B4-BE49-F238E27FC236}">
                <a16:creationId xmlns:a16="http://schemas.microsoft.com/office/drawing/2014/main" id="{B439A3E6-77D1-CB3C-A712-B4CDD6E07782}"/>
              </a:ext>
            </a:extLst>
          </p:cNvPr>
          <p:cNvSpPr txBox="1"/>
          <p:nvPr/>
        </p:nvSpPr>
        <p:spPr>
          <a:xfrm>
            <a:off x="2154869" y="277439"/>
            <a:ext cx="9649116" cy="584775"/>
          </a:xfrm>
          <a:prstGeom prst="rect">
            <a:avLst/>
          </a:prstGeom>
          <a:noFill/>
        </p:spPr>
        <p:txBody>
          <a:bodyPr wrap="none" rtlCol="0">
            <a:spAutoFit/>
          </a:bodyPr>
          <a:lstStyle/>
          <a:p>
            <a:r>
              <a:rPr lang="en-IN" sz="3200" dirty="0"/>
              <a:t>VISVESVARAYA TECHNOLOGICAL UNIVERSITY – BELAGAVI</a:t>
            </a:r>
          </a:p>
        </p:txBody>
      </p:sp>
      <p:sp>
        <p:nvSpPr>
          <p:cNvPr id="4" name="TextBox 3">
            <a:extLst>
              <a:ext uri="{FF2B5EF4-FFF2-40B4-BE49-F238E27FC236}">
                <a16:creationId xmlns:a16="http://schemas.microsoft.com/office/drawing/2014/main" id="{F7A07506-18D2-37BF-7198-BB6E8CC2AF9C}"/>
              </a:ext>
            </a:extLst>
          </p:cNvPr>
          <p:cNvSpPr txBox="1"/>
          <p:nvPr/>
        </p:nvSpPr>
        <p:spPr>
          <a:xfrm>
            <a:off x="2442118" y="1243805"/>
            <a:ext cx="8598208" cy="954107"/>
          </a:xfrm>
          <a:prstGeom prst="rect">
            <a:avLst/>
          </a:prstGeom>
          <a:noFill/>
        </p:spPr>
        <p:txBody>
          <a:bodyPr wrap="square" rtlCol="0">
            <a:spAutoFit/>
          </a:bodyPr>
          <a:lstStyle/>
          <a:p>
            <a:r>
              <a:rPr lang="en-IN" sz="2800" dirty="0"/>
              <a:t>                        MINI  PROJECT PRESENTATION</a:t>
            </a:r>
          </a:p>
          <a:p>
            <a:r>
              <a:rPr lang="en-IN" sz="2800" dirty="0"/>
              <a:t>                                               ON </a:t>
            </a:r>
            <a:endParaRPr lang="en-IN" dirty="0"/>
          </a:p>
        </p:txBody>
      </p:sp>
      <p:sp>
        <p:nvSpPr>
          <p:cNvPr id="5" name="TextBox 4">
            <a:extLst>
              <a:ext uri="{FF2B5EF4-FFF2-40B4-BE49-F238E27FC236}">
                <a16:creationId xmlns:a16="http://schemas.microsoft.com/office/drawing/2014/main" id="{D9996007-2A1C-38C0-1331-B7DB0EB8E2AD}"/>
              </a:ext>
            </a:extLst>
          </p:cNvPr>
          <p:cNvSpPr txBox="1"/>
          <p:nvPr/>
        </p:nvSpPr>
        <p:spPr>
          <a:xfrm>
            <a:off x="2542478" y="2215628"/>
            <a:ext cx="10760927" cy="646331"/>
          </a:xfrm>
          <a:prstGeom prst="rect">
            <a:avLst/>
          </a:prstGeom>
          <a:noFill/>
        </p:spPr>
        <p:txBody>
          <a:bodyPr wrap="square" rtlCol="0">
            <a:spAutoFit/>
          </a:bodyPr>
          <a:lstStyle/>
          <a:p>
            <a:r>
              <a:rPr lang="en-IN" b="1" dirty="0"/>
              <a:t>                            </a:t>
            </a:r>
            <a:r>
              <a:rPr lang="en-IN" sz="3600" b="1" dirty="0"/>
              <a:t>“</a:t>
            </a:r>
            <a:r>
              <a:rPr lang="en-IN" sz="3200" b="1" dirty="0"/>
              <a:t>CREDIT CARD FRAUD DETECTION”</a:t>
            </a:r>
          </a:p>
        </p:txBody>
      </p:sp>
      <p:pic>
        <p:nvPicPr>
          <p:cNvPr id="7" name="Picture 6">
            <a:extLst>
              <a:ext uri="{FF2B5EF4-FFF2-40B4-BE49-F238E27FC236}">
                <a16:creationId xmlns:a16="http://schemas.microsoft.com/office/drawing/2014/main" id="{2130D0AF-87B5-C4EE-7B55-0D55D4F6D9AF}"/>
              </a:ext>
            </a:extLst>
          </p:cNvPr>
          <p:cNvPicPr>
            <a:picLocks noChangeAspect="1"/>
          </p:cNvPicPr>
          <p:nvPr/>
        </p:nvPicPr>
        <p:blipFill>
          <a:blip r:embed="rId2"/>
          <a:stretch>
            <a:fillRect/>
          </a:stretch>
        </p:blipFill>
        <p:spPr>
          <a:xfrm>
            <a:off x="449351" y="96565"/>
            <a:ext cx="1704976" cy="1608306"/>
          </a:xfrm>
          <a:prstGeom prst="rect">
            <a:avLst/>
          </a:prstGeom>
        </p:spPr>
      </p:pic>
      <p:pic>
        <p:nvPicPr>
          <p:cNvPr id="9" name="Picture 8">
            <a:extLst>
              <a:ext uri="{FF2B5EF4-FFF2-40B4-BE49-F238E27FC236}">
                <a16:creationId xmlns:a16="http://schemas.microsoft.com/office/drawing/2014/main" id="{CA0F81E2-1AAD-3C9F-77A7-281DBF4DF4EE}"/>
              </a:ext>
            </a:extLst>
          </p:cNvPr>
          <p:cNvPicPr>
            <a:picLocks noChangeAspect="1"/>
          </p:cNvPicPr>
          <p:nvPr/>
        </p:nvPicPr>
        <p:blipFill>
          <a:blip r:embed="rId3"/>
          <a:stretch>
            <a:fillRect/>
          </a:stretch>
        </p:blipFill>
        <p:spPr>
          <a:xfrm>
            <a:off x="11909502" y="0"/>
            <a:ext cx="1599458" cy="1608306"/>
          </a:xfrm>
          <a:prstGeom prst="rect">
            <a:avLst/>
          </a:prstGeom>
        </p:spPr>
      </p:pic>
      <p:sp>
        <p:nvSpPr>
          <p:cNvPr id="12" name="TextBox 11">
            <a:extLst>
              <a:ext uri="{FF2B5EF4-FFF2-40B4-BE49-F238E27FC236}">
                <a16:creationId xmlns:a16="http://schemas.microsoft.com/office/drawing/2014/main" id="{8796C596-71A5-FA58-637C-CC6C1CC80435}"/>
              </a:ext>
            </a:extLst>
          </p:cNvPr>
          <p:cNvSpPr txBox="1"/>
          <p:nvPr/>
        </p:nvSpPr>
        <p:spPr>
          <a:xfrm>
            <a:off x="6211229" y="2924280"/>
            <a:ext cx="560346" cy="523220"/>
          </a:xfrm>
          <a:prstGeom prst="rect">
            <a:avLst/>
          </a:prstGeom>
          <a:noFill/>
        </p:spPr>
        <p:txBody>
          <a:bodyPr wrap="none" rtlCol="0">
            <a:spAutoFit/>
          </a:bodyPr>
          <a:lstStyle/>
          <a:p>
            <a:r>
              <a:rPr lang="en-IN" sz="2800" dirty="0"/>
              <a:t>BY</a:t>
            </a:r>
          </a:p>
        </p:txBody>
      </p:sp>
      <p:sp>
        <p:nvSpPr>
          <p:cNvPr id="13" name="TextBox 12">
            <a:extLst>
              <a:ext uri="{FF2B5EF4-FFF2-40B4-BE49-F238E27FC236}">
                <a16:creationId xmlns:a16="http://schemas.microsoft.com/office/drawing/2014/main" id="{29CC248D-7DB7-B340-E669-7C9158BF779C}"/>
              </a:ext>
            </a:extLst>
          </p:cNvPr>
          <p:cNvSpPr txBox="1"/>
          <p:nvPr/>
        </p:nvSpPr>
        <p:spPr>
          <a:xfrm>
            <a:off x="2893397" y="3629385"/>
            <a:ext cx="7196009" cy="1569660"/>
          </a:xfrm>
          <a:prstGeom prst="rect">
            <a:avLst/>
          </a:prstGeom>
          <a:noFill/>
        </p:spPr>
        <p:txBody>
          <a:bodyPr wrap="none" rtlCol="0">
            <a:spAutoFit/>
          </a:bodyPr>
          <a:lstStyle/>
          <a:p>
            <a:r>
              <a:rPr lang="en-IN" sz="2400" dirty="0"/>
              <a:t>Vaishnavi Ekanathraddy Kolli                           3PG22CS120</a:t>
            </a:r>
          </a:p>
          <a:p>
            <a:r>
              <a:rPr lang="en-IN" sz="2400" dirty="0"/>
              <a:t>Sushma Deyannavar                                          3PG22CS110</a:t>
            </a:r>
          </a:p>
          <a:p>
            <a:r>
              <a:rPr lang="en-IN" sz="2400" dirty="0"/>
              <a:t>Sushmita                                                              3PG22CS111</a:t>
            </a:r>
          </a:p>
          <a:p>
            <a:r>
              <a:rPr lang="en-IN" sz="2400" dirty="0"/>
              <a:t>Gowthami S                                                         3PG23CS402</a:t>
            </a:r>
          </a:p>
        </p:txBody>
      </p:sp>
      <p:sp>
        <p:nvSpPr>
          <p:cNvPr id="14" name="TextBox 13">
            <a:extLst>
              <a:ext uri="{FF2B5EF4-FFF2-40B4-BE49-F238E27FC236}">
                <a16:creationId xmlns:a16="http://schemas.microsoft.com/office/drawing/2014/main" id="{65125358-779F-F274-F60B-F8BD93C8E913}"/>
              </a:ext>
            </a:extLst>
          </p:cNvPr>
          <p:cNvSpPr txBox="1"/>
          <p:nvPr/>
        </p:nvSpPr>
        <p:spPr>
          <a:xfrm>
            <a:off x="2697359" y="5501545"/>
            <a:ext cx="8564136" cy="369332"/>
          </a:xfrm>
          <a:prstGeom prst="rect">
            <a:avLst/>
          </a:prstGeom>
          <a:noFill/>
        </p:spPr>
        <p:txBody>
          <a:bodyPr wrap="square" rtlCol="0">
            <a:spAutoFit/>
          </a:bodyPr>
          <a:lstStyle/>
          <a:p>
            <a:r>
              <a:rPr lang="en-IN" b="1" dirty="0"/>
              <a:t>                      DEPARTMENT OF COMPUTER SCIENCE AND ENGINEERING</a:t>
            </a:r>
          </a:p>
        </p:txBody>
      </p:sp>
      <p:sp>
        <p:nvSpPr>
          <p:cNvPr id="15" name="TextBox 14">
            <a:extLst>
              <a:ext uri="{FF2B5EF4-FFF2-40B4-BE49-F238E27FC236}">
                <a16:creationId xmlns:a16="http://schemas.microsoft.com/office/drawing/2014/main" id="{D1AE17EC-366F-4E4A-FABF-52758C88BFCB}"/>
              </a:ext>
            </a:extLst>
          </p:cNvPr>
          <p:cNvSpPr txBox="1"/>
          <p:nvPr/>
        </p:nvSpPr>
        <p:spPr>
          <a:xfrm>
            <a:off x="5480387" y="5890789"/>
            <a:ext cx="2022028" cy="369332"/>
          </a:xfrm>
          <a:prstGeom prst="rect">
            <a:avLst/>
          </a:prstGeom>
          <a:noFill/>
        </p:spPr>
        <p:txBody>
          <a:bodyPr wrap="none" rtlCol="0">
            <a:spAutoFit/>
          </a:bodyPr>
          <a:lstStyle/>
          <a:p>
            <a:r>
              <a:rPr lang="en-IN" dirty="0"/>
              <a:t>Ballari V.V Sangha’s</a:t>
            </a:r>
          </a:p>
        </p:txBody>
      </p:sp>
      <p:sp>
        <p:nvSpPr>
          <p:cNvPr id="16" name="TextBox 15">
            <a:extLst>
              <a:ext uri="{FF2B5EF4-FFF2-40B4-BE49-F238E27FC236}">
                <a16:creationId xmlns:a16="http://schemas.microsoft.com/office/drawing/2014/main" id="{2F7E8EB0-59FA-96AD-4B5D-E0E76D427C18}"/>
              </a:ext>
            </a:extLst>
          </p:cNvPr>
          <p:cNvSpPr txBox="1"/>
          <p:nvPr/>
        </p:nvSpPr>
        <p:spPr>
          <a:xfrm>
            <a:off x="2966077" y="6605312"/>
            <a:ext cx="7830477" cy="830997"/>
          </a:xfrm>
          <a:prstGeom prst="rect">
            <a:avLst/>
          </a:prstGeom>
          <a:noFill/>
        </p:spPr>
        <p:txBody>
          <a:bodyPr wrap="none" rtlCol="0">
            <a:spAutoFit/>
          </a:bodyPr>
          <a:lstStyle/>
          <a:p>
            <a:r>
              <a:rPr lang="en-IN" sz="2800" b="1" dirty="0"/>
              <a:t>PROUDHADEVERAYA   INSTITUTE OF  TECHNOLOGY </a:t>
            </a:r>
          </a:p>
          <a:p>
            <a:r>
              <a:rPr lang="en-IN" sz="2000" dirty="0"/>
              <a:t>                          </a:t>
            </a:r>
            <a:endParaRPr lang="en-IN" dirty="0"/>
          </a:p>
        </p:txBody>
      </p:sp>
      <p:sp>
        <p:nvSpPr>
          <p:cNvPr id="17" name="TextBox 16">
            <a:extLst>
              <a:ext uri="{FF2B5EF4-FFF2-40B4-BE49-F238E27FC236}">
                <a16:creationId xmlns:a16="http://schemas.microsoft.com/office/drawing/2014/main" id="{703A5F43-3BC9-10F5-C4E3-34EC33DE783F}"/>
              </a:ext>
            </a:extLst>
          </p:cNvPr>
          <p:cNvSpPr txBox="1"/>
          <p:nvPr/>
        </p:nvSpPr>
        <p:spPr>
          <a:xfrm>
            <a:off x="5124808" y="7131816"/>
            <a:ext cx="3513013" cy="369332"/>
          </a:xfrm>
          <a:prstGeom prst="rect">
            <a:avLst/>
          </a:prstGeom>
          <a:noFill/>
        </p:spPr>
        <p:txBody>
          <a:bodyPr wrap="none" rtlCol="0">
            <a:spAutoFit/>
          </a:bodyPr>
          <a:lstStyle/>
          <a:p>
            <a:r>
              <a:rPr lang="en-IN" sz="1800" dirty="0"/>
              <a:t> </a:t>
            </a:r>
            <a:r>
              <a:rPr lang="en-IN" sz="1800" b="1" dirty="0"/>
              <a:t>T.B DAM ROAD.HOSAPETE-583225</a:t>
            </a:r>
            <a:endParaRPr lang="en-IN" dirty="0"/>
          </a:p>
        </p:txBody>
      </p:sp>
    </p:spTree>
    <p:extLst>
      <p:ext uri="{BB962C8B-B14F-4D97-AF65-F5344CB8AC3E}">
        <p14:creationId xmlns:p14="http://schemas.microsoft.com/office/powerpoint/2010/main" val="981229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667107" y="703898"/>
            <a:ext cx="5071110" cy="625435"/>
          </a:xfrm>
          <a:prstGeom prst="rect">
            <a:avLst/>
          </a:prstGeom>
          <a:noFill/>
          <a:ln/>
        </p:spPr>
        <p:txBody>
          <a:bodyPr wrap="none" lIns="0" tIns="0" rIns="0" bIns="0" rtlCol="0" anchor="t"/>
          <a:lstStyle/>
          <a:p>
            <a:pPr marL="0" indent="0">
              <a:lnSpc>
                <a:spcPts val="4900"/>
              </a:lnSpc>
              <a:buNone/>
            </a:pPr>
            <a:r>
              <a:rPr lang="en-US" sz="3900" b="1" dirty="0">
                <a:solidFill>
                  <a:srgbClr val="000000"/>
                </a:solidFill>
                <a:latin typeface="Petrona Bold" pitchFamily="34" charset="0"/>
                <a:ea typeface="Petrona Bold" pitchFamily="34" charset="-122"/>
                <a:cs typeface="Petrona Bold" pitchFamily="34" charset="-120"/>
              </a:rPr>
              <a:t>Future Enhancements</a:t>
            </a:r>
            <a:endParaRPr lang="en-US" sz="3900" dirty="0"/>
          </a:p>
        </p:txBody>
      </p:sp>
      <p:pic>
        <p:nvPicPr>
          <p:cNvPr id="3" name="Image 0" descr="preencoded.png"/>
          <p:cNvPicPr>
            <a:picLocks noChangeAspect="1"/>
          </p:cNvPicPr>
          <p:nvPr/>
        </p:nvPicPr>
        <p:blipFill>
          <a:blip r:embed="rId3"/>
          <a:stretch>
            <a:fillRect/>
          </a:stretch>
        </p:blipFill>
        <p:spPr>
          <a:xfrm>
            <a:off x="3168372" y="1710571"/>
            <a:ext cx="1645325" cy="1418034"/>
          </a:xfrm>
          <a:prstGeom prst="rect">
            <a:avLst/>
          </a:prstGeom>
        </p:spPr>
      </p:pic>
      <p:sp>
        <p:nvSpPr>
          <p:cNvPr id="4" name="Text 1"/>
          <p:cNvSpPr/>
          <p:nvPr/>
        </p:nvSpPr>
        <p:spPr>
          <a:xfrm>
            <a:off x="3940016" y="2413040"/>
            <a:ext cx="101918" cy="381119"/>
          </a:xfrm>
          <a:prstGeom prst="rect">
            <a:avLst/>
          </a:prstGeom>
          <a:noFill/>
          <a:ln/>
        </p:spPr>
        <p:txBody>
          <a:bodyPr wrap="none" lIns="0" tIns="0" rIns="0" bIns="0" rtlCol="0" anchor="t"/>
          <a:lstStyle/>
          <a:p>
            <a:pPr marL="0" indent="0" algn="ctr">
              <a:lnSpc>
                <a:spcPts val="3000"/>
              </a:lnSpc>
              <a:buNone/>
            </a:pPr>
            <a:r>
              <a:rPr lang="en-US" sz="1850" b="1" dirty="0">
                <a:solidFill>
                  <a:srgbClr val="272525"/>
                </a:solidFill>
                <a:latin typeface="Petrona Bold" pitchFamily="34" charset="0"/>
                <a:ea typeface="Petrona Bold" pitchFamily="34" charset="-122"/>
                <a:cs typeface="Petrona Bold" pitchFamily="34" charset="-120"/>
              </a:rPr>
              <a:t>1</a:t>
            </a:r>
            <a:endParaRPr lang="en-US" sz="1850" dirty="0"/>
          </a:p>
        </p:txBody>
      </p:sp>
      <p:sp>
        <p:nvSpPr>
          <p:cNvPr id="5" name="Text 2"/>
          <p:cNvSpPr/>
          <p:nvPr/>
        </p:nvSpPr>
        <p:spPr>
          <a:xfrm>
            <a:off x="5004316" y="1901190"/>
            <a:ext cx="2508052" cy="312658"/>
          </a:xfrm>
          <a:prstGeom prst="rect">
            <a:avLst/>
          </a:prstGeom>
          <a:noFill/>
          <a:ln/>
        </p:spPr>
        <p:txBody>
          <a:bodyPr wrap="none" lIns="0" tIns="0" rIns="0" bIns="0" rtlCol="0" anchor="t"/>
          <a:lstStyle/>
          <a:p>
            <a:pPr marL="0" indent="0" algn="l">
              <a:lnSpc>
                <a:spcPts val="2450"/>
              </a:lnSpc>
              <a:buNone/>
            </a:pPr>
            <a:r>
              <a:rPr lang="en-US" sz="1950" b="1" dirty="0">
                <a:solidFill>
                  <a:srgbClr val="272525"/>
                </a:solidFill>
                <a:latin typeface="Petrona Bold" pitchFamily="34" charset="0"/>
                <a:ea typeface="Petrona Bold" pitchFamily="34" charset="-122"/>
                <a:cs typeface="Petrona Bold" pitchFamily="34" charset="-120"/>
              </a:rPr>
              <a:t>Advanced Techniques</a:t>
            </a:r>
            <a:endParaRPr lang="en-US" sz="1950" dirty="0"/>
          </a:p>
        </p:txBody>
      </p:sp>
      <p:sp>
        <p:nvSpPr>
          <p:cNvPr id="6" name="Text 3"/>
          <p:cNvSpPr/>
          <p:nvPr/>
        </p:nvSpPr>
        <p:spPr>
          <a:xfrm>
            <a:off x="5004316" y="2328148"/>
            <a:ext cx="8768358" cy="609838"/>
          </a:xfrm>
          <a:prstGeom prst="rect">
            <a:avLst/>
          </a:prstGeom>
          <a:noFill/>
          <a:ln/>
        </p:spPr>
        <p:txBody>
          <a:bodyPr wrap="square" lIns="0" tIns="0" rIns="0" bIns="0" rtlCol="0" anchor="t"/>
          <a:lstStyle/>
          <a:p>
            <a:pPr marL="0" indent="0" algn="l">
              <a:lnSpc>
                <a:spcPts val="2400"/>
              </a:lnSpc>
              <a:buNone/>
            </a:pPr>
            <a:r>
              <a:rPr lang="en-US" sz="1500" dirty="0">
                <a:solidFill>
                  <a:srgbClr val="272525"/>
                </a:solidFill>
                <a:latin typeface="Inter" pitchFamily="34" charset="0"/>
                <a:ea typeface="Inter" pitchFamily="34" charset="-122"/>
                <a:cs typeface="Inter" pitchFamily="34" charset="-120"/>
              </a:rPr>
              <a:t>Implement deep learning models like LSTMs and Autoencoders for better fraud detection. Explore hybrid models combining supervised and unsupervised learning.</a:t>
            </a:r>
            <a:endParaRPr lang="en-US" sz="1500" dirty="0"/>
          </a:p>
        </p:txBody>
      </p:sp>
      <p:sp>
        <p:nvSpPr>
          <p:cNvPr id="7" name="Shape 4"/>
          <p:cNvSpPr/>
          <p:nvPr/>
        </p:nvSpPr>
        <p:spPr>
          <a:xfrm>
            <a:off x="4861322" y="3142893"/>
            <a:ext cx="9054346" cy="11430"/>
          </a:xfrm>
          <a:prstGeom prst="roundRect">
            <a:avLst>
              <a:gd name="adj" fmla="val 700443"/>
            </a:avLst>
          </a:prstGeom>
          <a:solidFill>
            <a:srgbClr val="B2D4E5"/>
          </a:solidFill>
          <a:ln/>
        </p:spPr>
      </p:sp>
      <p:pic>
        <p:nvPicPr>
          <p:cNvPr id="8" name="Image 1" descr="preencoded.png"/>
          <p:cNvPicPr>
            <a:picLocks noChangeAspect="1"/>
          </p:cNvPicPr>
          <p:nvPr/>
        </p:nvPicPr>
        <p:blipFill>
          <a:blip r:embed="rId4"/>
          <a:stretch>
            <a:fillRect/>
          </a:stretch>
        </p:blipFill>
        <p:spPr>
          <a:xfrm>
            <a:off x="2345650" y="3176230"/>
            <a:ext cx="3290768" cy="1418034"/>
          </a:xfrm>
          <a:prstGeom prst="rect">
            <a:avLst/>
          </a:prstGeom>
        </p:spPr>
      </p:pic>
      <p:sp>
        <p:nvSpPr>
          <p:cNvPr id="9" name="Text 5"/>
          <p:cNvSpPr/>
          <p:nvPr/>
        </p:nvSpPr>
        <p:spPr>
          <a:xfrm>
            <a:off x="3923467" y="3694628"/>
            <a:ext cx="135017" cy="381119"/>
          </a:xfrm>
          <a:prstGeom prst="rect">
            <a:avLst/>
          </a:prstGeom>
          <a:noFill/>
          <a:ln/>
        </p:spPr>
        <p:txBody>
          <a:bodyPr wrap="none" lIns="0" tIns="0" rIns="0" bIns="0" rtlCol="0" anchor="t"/>
          <a:lstStyle/>
          <a:p>
            <a:pPr marL="0" indent="0" algn="ctr">
              <a:lnSpc>
                <a:spcPts val="3000"/>
              </a:lnSpc>
              <a:buNone/>
            </a:pPr>
            <a:r>
              <a:rPr lang="en-US" sz="1850" b="1" dirty="0">
                <a:solidFill>
                  <a:srgbClr val="272525"/>
                </a:solidFill>
                <a:latin typeface="Petrona Bold" pitchFamily="34" charset="0"/>
                <a:ea typeface="Petrona Bold" pitchFamily="34" charset="-122"/>
                <a:cs typeface="Petrona Bold" pitchFamily="34" charset="-120"/>
              </a:rPr>
              <a:t>2</a:t>
            </a:r>
            <a:endParaRPr lang="en-US" sz="1850" dirty="0"/>
          </a:p>
        </p:txBody>
      </p:sp>
      <p:sp>
        <p:nvSpPr>
          <p:cNvPr id="10" name="Text 6"/>
          <p:cNvSpPr/>
          <p:nvPr/>
        </p:nvSpPr>
        <p:spPr>
          <a:xfrm>
            <a:off x="5827038" y="3519249"/>
            <a:ext cx="2501860" cy="312658"/>
          </a:xfrm>
          <a:prstGeom prst="rect">
            <a:avLst/>
          </a:prstGeom>
          <a:noFill/>
          <a:ln/>
        </p:spPr>
        <p:txBody>
          <a:bodyPr wrap="none" lIns="0" tIns="0" rIns="0" bIns="0" rtlCol="0" anchor="t"/>
          <a:lstStyle/>
          <a:p>
            <a:pPr marL="0" indent="0" algn="l">
              <a:lnSpc>
                <a:spcPts val="2450"/>
              </a:lnSpc>
              <a:buNone/>
            </a:pPr>
            <a:r>
              <a:rPr lang="en-US" sz="1950" b="1" dirty="0">
                <a:solidFill>
                  <a:srgbClr val="272525"/>
                </a:solidFill>
                <a:latin typeface="Petrona Bold" pitchFamily="34" charset="0"/>
                <a:ea typeface="Petrona Bold" pitchFamily="34" charset="-122"/>
                <a:cs typeface="Petrona Bold" pitchFamily="34" charset="-120"/>
              </a:rPr>
              <a:t>Feature Engineering</a:t>
            </a:r>
            <a:endParaRPr lang="en-US" sz="1950" dirty="0"/>
          </a:p>
        </p:txBody>
      </p:sp>
      <p:sp>
        <p:nvSpPr>
          <p:cNvPr id="11" name="Text 7"/>
          <p:cNvSpPr/>
          <p:nvPr/>
        </p:nvSpPr>
        <p:spPr>
          <a:xfrm>
            <a:off x="5827038" y="3946207"/>
            <a:ext cx="5352693" cy="304919"/>
          </a:xfrm>
          <a:prstGeom prst="rect">
            <a:avLst/>
          </a:prstGeom>
          <a:noFill/>
          <a:ln/>
        </p:spPr>
        <p:txBody>
          <a:bodyPr wrap="none" lIns="0" tIns="0" rIns="0" bIns="0" rtlCol="0" anchor="t"/>
          <a:lstStyle/>
          <a:p>
            <a:pPr marL="0" indent="0" algn="l">
              <a:lnSpc>
                <a:spcPts val="2400"/>
              </a:lnSpc>
              <a:buNone/>
            </a:pPr>
            <a:r>
              <a:rPr lang="en-US" sz="1500" dirty="0">
                <a:solidFill>
                  <a:srgbClr val="272525"/>
                </a:solidFill>
                <a:latin typeface="Inter" pitchFamily="34" charset="0"/>
                <a:ea typeface="Inter" pitchFamily="34" charset="-122"/>
                <a:cs typeface="Inter" pitchFamily="34" charset="-120"/>
              </a:rPr>
              <a:t>Incorporate transaction context and user behavior features.</a:t>
            </a:r>
            <a:endParaRPr lang="en-US" sz="1500" dirty="0"/>
          </a:p>
        </p:txBody>
      </p:sp>
      <p:sp>
        <p:nvSpPr>
          <p:cNvPr id="12" name="Shape 8"/>
          <p:cNvSpPr/>
          <p:nvPr/>
        </p:nvSpPr>
        <p:spPr>
          <a:xfrm>
            <a:off x="5684044" y="4608552"/>
            <a:ext cx="8231624" cy="11430"/>
          </a:xfrm>
          <a:prstGeom prst="roundRect">
            <a:avLst>
              <a:gd name="adj" fmla="val 700443"/>
            </a:avLst>
          </a:prstGeom>
          <a:solidFill>
            <a:srgbClr val="B2D4E5"/>
          </a:solidFill>
          <a:ln/>
        </p:spPr>
      </p:sp>
      <p:pic>
        <p:nvPicPr>
          <p:cNvPr id="13" name="Image 2" descr="preencoded.png"/>
          <p:cNvPicPr>
            <a:picLocks noChangeAspect="1"/>
          </p:cNvPicPr>
          <p:nvPr/>
        </p:nvPicPr>
        <p:blipFill>
          <a:blip r:embed="rId5"/>
          <a:stretch>
            <a:fillRect/>
          </a:stretch>
        </p:blipFill>
        <p:spPr>
          <a:xfrm>
            <a:off x="1523048" y="4641890"/>
            <a:ext cx="4936093" cy="1418034"/>
          </a:xfrm>
          <a:prstGeom prst="rect">
            <a:avLst/>
          </a:prstGeom>
        </p:spPr>
      </p:pic>
      <p:sp>
        <p:nvSpPr>
          <p:cNvPr id="14" name="Text 9"/>
          <p:cNvSpPr/>
          <p:nvPr/>
        </p:nvSpPr>
        <p:spPr>
          <a:xfrm>
            <a:off x="3923586" y="5160288"/>
            <a:ext cx="134779" cy="381119"/>
          </a:xfrm>
          <a:prstGeom prst="rect">
            <a:avLst/>
          </a:prstGeom>
          <a:noFill/>
          <a:ln/>
        </p:spPr>
        <p:txBody>
          <a:bodyPr wrap="none" lIns="0" tIns="0" rIns="0" bIns="0" rtlCol="0" anchor="t"/>
          <a:lstStyle/>
          <a:p>
            <a:pPr marL="0" indent="0" algn="ctr">
              <a:lnSpc>
                <a:spcPts val="3000"/>
              </a:lnSpc>
              <a:buNone/>
            </a:pPr>
            <a:r>
              <a:rPr lang="en-US" sz="1850" b="1" dirty="0">
                <a:solidFill>
                  <a:srgbClr val="272525"/>
                </a:solidFill>
                <a:latin typeface="Petrona Bold" pitchFamily="34" charset="0"/>
                <a:ea typeface="Petrona Bold" pitchFamily="34" charset="-122"/>
                <a:cs typeface="Petrona Bold" pitchFamily="34" charset="-120"/>
              </a:rPr>
              <a:t>3</a:t>
            </a:r>
            <a:endParaRPr lang="en-US" sz="1850" dirty="0"/>
          </a:p>
        </p:txBody>
      </p:sp>
      <p:sp>
        <p:nvSpPr>
          <p:cNvPr id="15" name="Text 10"/>
          <p:cNvSpPr/>
          <p:nvPr/>
        </p:nvSpPr>
        <p:spPr>
          <a:xfrm>
            <a:off x="6649760" y="4984909"/>
            <a:ext cx="2501860" cy="312658"/>
          </a:xfrm>
          <a:prstGeom prst="rect">
            <a:avLst/>
          </a:prstGeom>
          <a:noFill/>
          <a:ln/>
        </p:spPr>
        <p:txBody>
          <a:bodyPr wrap="none" lIns="0" tIns="0" rIns="0" bIns="0" rtlCol="0" anchor="t"/>
          <a:lstStyle/>
          <a:p>
            <a:pPr marL="0" indent="0" algn="l">
              <a:lnSpc>
                <a:spcPts val="2450"/>
              </a:lnSpc>
              <a:buNone/>
            </a:pPr>
            <a:r>
              <a:rPr lang="en-US" sz="1950" b="1" dirty="0">
                <a:solidFill>
                  <a:srgbClr val="272525"/>
                </a:solidFill>
                <a:latin typeface="Petrona Bold" pitchFamily="34" charset="0"/>
                <a:ea typeface="Petrona Bold" pitchFamily="34" charset="-122"/>
                <a:cs typeface="Petrona Bold" pitchFamily="34" charset="-120"/>
              </a:rPr>
              <a:t>Real-Time Detection</a:t>
            </a:r>
            <a:endParaRPr lang="en-US" sz="1950" dirty="0"/>
          </a:p>
        </p:txBody>
      </p:sp>
      <p:sp>
        <p:nvSpPr>
          <p:cNvPr id="16" name="Text 11"/>
          <p:cNvSpPr/>
          <p:nvPr/>
        </p:nvSpPr>
        <p:spPr>
          <a:xfrm>
            <a:off x="6649760" y="5411867"/>
            <a:ext cx="5344120" cy="304919"/>
          </a:xfrm>
          <a:prstGeom prst="rect">
            <a:avLst/>
          </a:prstGeom>
          <a:noFill/>
          <a:ln/>
        </p:spPr>
        <p:txBody>
          <a:bodyPr wrap="none" lIns="0" tIns="0" rIns="0" bIns="0" rtlCol="0" anchor="t"/>
          <a:lstStyle/>
          <a:p>
            <a:pPr marL="0" indent="0" algn="l">
              <a:lnSpc>
                <a:spcPts val="2400"/>
              </a:lnSpc>
              <a:buNone/>
            </a:pPr>
            <a:r>
              <a:rPr lang="en-US" sz="1500" dirty="0">
                <a:solidFill>
                  <a:srgbClr val="272525"/>
                </a:solidFill>
                <a:latin typeface="Inter" pitchFamily="34" charset="0"/>
                <a:ea typeface="Inter" pitchFamily="34" charset="-122"/>
                <a:cs typeface="Inter" pitchFamily="34" charset="-120"/>
              </a:rPr>
              <a:t>Integrate the model into a real-time fraud detection system.</a:t>
            </a:r>
            <a:endParaRPr lang="en-US" sz="1500" dirty="0"/>
          </a:p>
        </p:txBody>
      </p:sp>
      <p:sp>
        <p:nvSpPr>
          <p:cNvPr id="17" name="Shape 12"/>
          <p:cNvSpPr/>
          <p:nvPr/>
        </p:nvSpPr>
        <p:spPr>
          <a:xfrm>
            <a:off x="6506766" y="6074212"/>
            <a:ext cx="7408902" cy="11430"/>
          </a:xfrm>
          <a:prstGeom prst="roundRect">
            <a:avLst>
              <a:gd name="adj" fmla="val 700443"/>
            </a:avLst>
          </a:prstGeom>
          <a:solidFill>
            <a:srgbClr val="B2D4E5"/>
          </a:solidFill>
          <a:ln/>
        </p:spPr>
      </p:sp>
      <p:pic>
        <p:nvPicPr>
          <p:cNvPr id="18" name="Image 3" descr="preencoded.png"/>
          <p:cNvPicPr>
            <a:picLocks noChangeAspect="1"/>
          </p:cNvPicPr>
          <p:nvPr/>
        </p:nvPicPr>
        <p:blipFill>
          <a:blip r:embed="rId6"/>
          <a:stretch>
            <a:fillRect/>
          </a:stretch>
        </p:blipFill>
        <p:spPr>
          <a:xfrm>
            <a:off x="700326" y="6107549"/>
            <a:ext cx="6581537" cy="1418034"/>
          </a:xfrm>
          <a:prstGeom prst="rect">
            <a:avLst/>
          </a:prstGeom>
        </p:spPr>
      </p:pic>
      <p:sp>
        <p:nvSpPr>
          <p:cNvPr id="19" name="Text 13"/>
          <p:cNvSpPr/>
          <p:nvPr/>
        </p:nvSpPr>
        <p:spPr>
          <a:xfrm>
            <a:off x="3926800" y="6625947"/>
            <a:ext cx="128349" cy="381119"/>
          </a:xfrm>
          <a:prstGeom prst="rect">
            <a:avLst/>
          </a:prstGeom>
          <a:noFill/>
          <a:ln/>
        </p:spPr>
        <p:txBody>
          <a:bodyPr wrap="none" lIns="0" tIns="0" rIns="0" bIns="0" rtlCol="0" anchor="t"/>
          <a:lstStyle/>
          <a:p>
            <a:pPr marL="0" indent="0" algn="ctr">
              <a:lnSpc>
                <a:spcPts val="3000"/>
              </a:lnSpc>
              <a:buNone/>
            </a:pPr>
            <a:r>
              <a:rPr lang="en-US" sz="1850" b="1" dirty="0">
                <a:solidFill>
                  <a:srgbClr val="272525"/>
                </a:solidFill>
                <a:latin typeface="Petrona Bold" pitchFamily="34" charset="0"/>
                <a:ea typeface="Petrona Bold" pitchFamily="34" charset="-122"/>
                <a:cs typeface="Petrona Bold" pitchFamily="34" charset="-120"/>
              </a:rPr>
              <a:t>4</a:t>
            </a:r>
            <a:endParaRPr lang="en-US" sz="1850" dirty="0"/>
          </a:p>
        </p:txBody>
      </p:sp>
      <p:sp>
        <p:nvSpPr>
          <p:cNvPr id="20" name="Text 14"/>
          <p:cNvSpPr/>
          <p:nvPr/>
        </p:nvSpPr>
        <p:spPr>
          <a:xfrm>
            <a:off x="7472482" y="6298168"/>
            <a:ext cx="2501860" cy="312658"/>
          </a:xfrm>
          <a:prstGeom prst="rect">
            <a:avLst/>
          </a:prstGeom>
          <a:noFill/>
          <a:ln/>
        </p:spPr>
        <p:txBody>
          <a:bodyPr wrap="none" lIns="0" tIns="0" rIns="0" bIns="0" rtlCol="0" anchor="t"/>
          <a:lstStyle/>
          <a:p>
            <a:pPr marL="0" indent="0" algn="l">
              <a:lnSpc>
                <a:spcPts val="2450"/>
              </a:lnSpc>
              <a:buNone/>
            </a:pPr>
            <a:r>
              <a:rPr lang="en-US" sz="1950" b="1" dirty="0">
                <a:solidFill>
                  <a:srgbClr val="272525"/>
                </a:solidFill>
                <a:latin typeface="Petrona Bold" pitchFamily="34" charset="0"/>
                <a:ea typeface="Petrona Bold" pitchFamily="34" charset="-122"/>
                <a:cs typeface="Petrona Bold" pitchFamily="34" charset="-120"/>
              </a:rPr>
              <a:t>Model Optimization</a:t>
            </a:r>
            <a:endParaRPr lang="en-US" sz="1950" dirty="0"/>
          </a:p>
        </p:txBody>
      </p:sp>
      <p:sp>
        <p:nvSpPr>
          <p:cNvPr id="21" name="Text 15"/>
          <p:cNvSpPr/>
          <p:nvPr/>
        </p:nvSpPr>
        <p:spPr>
          <a:xfrm>
            <a:off x="7472482" y="6725126"/>
            <a:ext cx="6300192" cy="609838"/>
          </a:xfrm>
          <a:prstGeom prst="rect">
            <a:avLst/>
          </a:prstGeom>
          <a:noFill/>
          <a:ln/>
        </p:spPr>
        <p:txBody>
          <a:bodyPr wrap="square" lIns="0" tIns="0" rIns="0" bIns="0" rtlCol="0" anchor="t"/>
          <a:lstStyle/>
          <a:p>
            <a:pPr marL="0" indent="0" algn="l">
              <a:lnSpc>
                <a:spcPts val="2400"/>
              </a:lnSpc>
              <a:buNone/>
            </a:pPr>
            <a:r>
              <a:rPr lang="en-US" sz="1500" dirty="0">
                <a:solidFill>
                  <a:srgbClr val="272525"/>
                </a:solidFill>
                <a:latin typeface="Inter" pitchFamily="34" charset="0"/>
                <a:ea typeface="Inter" pitchFamily="34" charset="-122"/>
                <a:cs typeface="Inter" pitchFamily="34" charset="-120"/>
              </a:rPr>
              <a:t>Use GridSearchCV for hyperparameter tuning to improve model performance.</a:t>
            </a:r>
            <a:endParaRPr lang="en-US" sz="15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2331839"/>
            <a:ext cx="5954197" cy="744260"/>
          </a:xfrm>
          <a:prstGeom prst="rect">
            <a:avLst/>
          </a:prstGeom>
          <a:noFill/>
          <a:ln/>
        </p:spPr>
        <p:txBody>
          <a:bodyPr wrap="none" lIns="0" tIns="0" rIns="0" bIns="0" rtlCol="0" anchor="t"/>
          <a:lstStyle/>
          <a:p>
            <a:pPr marL="0" indent="0">
              <a:lnSpc>
                <a:spcPts val="5850"/>
              </a:lnSpc>
              <a:buNone/>
            </a:pPr>
            <a:r>
              <a:rPr lang="en-US" sz="4650" b="1" dirty="0">
                <a:solidFill>
                  <a:srgbClr val="000000"/>
                </a:solidFill>
                <a:latin typeface="Petrona Bold" pitchFamily="34" charset="0"/>
                <a:ea typeface="Petrona Bold" pitchFamily="34" charset="-122"/>
                <a:cs typeface="Petrona Bold" pitchFamily="34" charset="-120"/>
              </a:rPr>
              <a:t>Conclusion</a:t>
            </a:r>
            <a:endParaRPr lang="en-US" sz="4650" dirty="0"/>
          </a:p>
        </p:txBody>
      </p:sp>
      <p:sp>
        <p:nvSpPr>
          <p:cNvPr id="3" name="Text 1"/>
          <p:cNvSpPr/>
          <p:nvPr/>
        </p:nvSpPr>
        <p:spPr>
          <a:xfrm>
            <a:off x="793790" y="3643074"/>
            <a:ext cx="2977039" cy="372070"/>
          </a:xfrm>
          <a:prstGeom prst="rect">
            <a:avLst/>
          </a:prstGeom>
          <a:noFill/>
          <a:ln/>
        </p:spPr>
        <p:txBody>
          <a:bodyPr wrap="none" lIns="0" tIns="0" rIns="0" bIns="0" rtlCol="0" anchor="t"/>
          <a:lstStyle/>
          <a:p>
            <a:pPr marL="0" indent="0">
              <a:lnSpc>
                <a:spcPts val="2900"/>
              </a:lnSpc>
              <a:buNone/>
            </a:pPr>
            <a:r>
              <a:rPr lang="en-US" sz="2300" b="1" dirty="0">
                <a:solidFill>
                  <a:srgbClr val="000000"/>
                </a:solidFill>
                <a:latin typeface="Petrona Bold" pitchFamily="34" charset="0"/>
                <a:ea typeface="Petrona Bold" pitchFamily="34" charset="-122"/>
                <a:cs typeface="Petrona Bold" pitchFamily="34" charset="-120"/>
              </a:rPr>
              <a:t>Summary</a:t>
            </a:r>
            <a:endParaRPr lang="en-US" sz="2300" dirty="0"/>
          </a:p>
        </p:txBody>
      </p:sp>
      <p:sp>
        <p:nvSpPr>
          <p:cNvPr id="4" name="Text 2"/>
          <p:cNvSpPr/>
          <p:nvPr/>
        </p:nvSpPr>
        <p:spPr>
          <a:xfrm>
            <a:off x="793790" y="4241959"/>
            <a:ext cx="6244709" cy="1451610"/>
          </a:xfrm>
          <a:prstGeom prst="rect">
            <a:avLst/>
          </a:prstGeom>
          <a:noFill/>
          <a:ln/>
        </p:spPr>
        <p:txBody>
          <a:bodyPr wrap="squar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The project successfully developed a machine learning-based solution for credit card fraud detection. It addresses challenges like class imbalance and high false-positive rates, achieving robust and scalable results.</a:t>
            </a:r>
            <a:endParaRPr lang="en-US" sz="1750" dirty="0"/>
          </a:p>
        </p:txBody>
      </p:sp>
      <p:sp>
        <p:nvSpPr>
          <p:cNvPr id="5" name="Text 3"/>
          <p:cNvSpPr/>
          <p:nvPr/>
        </p:nvSpPr>
        <p:spPr>
          <a:xfrm>
            <a:off x="7599521" y="3643074"/>
            <a:ext cx="2977039" cy="372070"/>
          </a:xfrm>
          <a:prstGeom prst="rect">
            <a:avLst/>
          </a:prstGeom>
          <a:noFill/>
          <a:ln/>
        </p:spPr>
        <p:txBody>
          <a:bodyPr wrap="none" lIns="0" tIns="0" rIns="0" bIns="0" rtlCol="0" anchor="t"/>
          <a:lstStyle/>
          <a:p>
            <a:pPr marL="0" indent="0">
              <a:lnSpc>
                <a:spcPts val="2900"/>
              </a:lnSpc>
              <a:buNone/>
            </a:pPr>
            <a:r>
              <a:rPr lang="en-US" sz="2300" b="1" dirty="0">
                <a:solidFill>
                  <a:srgbClr val="000000"/>
                </a:solidFill>
                <a:latin typeface="Petrona Bold" pitchFamily="34" charset="0"/>
                <a:ea typeface="Petrona Bold" pitchFamily="34" charset="-122"/>
                <a:cs typeface="Petrona Bold" pitchFamily="34" charset="-120"/>
              </a:rPr>
              <a:t>Key Impact</a:t>
            </a:r>
            <a:endParaRPr lang="en-US" sz="2300" dirty="0"/>
          </a:p>
        </p:txBody>
      </p:sp>
      <p:sp>
        <p:nvSpPr>
          <p:cNvPr id="6" name="Text 4"/>
          <p:cNvSpPr/>
          <p:nvPr/>
        </p:nvSpPr>
        <p:spPr>
          <a:xfrm>
            <a:off x="7599521" y="4241959"/>
            <a:ext cx="6244709" cy="725805"/>
          </a:xfrm>
          <a:prstGeom prst="rect">
            <a:avLst/>
          </a:prstGeom>
          <a:noFill/>
          <a:ln/>
        </p:spPr>
        <p:txBody>
          <a:bodyPr wrap="squar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Enhanced security for financial transactions. Improved user trust in financial systems.</a:t>
            </a:r>
            <a:endParaRPr lang="en-US" sz="17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5B646F3-09F7-91E2-E7F8-7D1BA6B27256}"/>
              </a:ext>
            </a:extLst>
          </p:cNvPr>
          <p:cNvPicPr>
            <a:picLocks noChangeAspect="1"/>
          </p:cNvPicPr>
          <p:nvPr/>
        </p:nvPicPr>
        <p:blipFill>
          <a:blip r:embed="rId2"/>
          <a:stretch>
            <a:fillRect/>
          </a:stretch>
        </p:blipFill>
        <p:spPr>
          <a:xfrm>
            <a:off x="0" y="0"/>
            <a:ext cx="14630400" cy="8229600"/>
          </a:xfrm>
          <a:prstGeom prst="rect">
            <a:avLst/>
          </a:prstGeom>
        </p:spPr>
      </p:pic>
    </p:spTree>
    <p:extLst>
      <p:ext uri="{BB962C8B-B14F-4D97-AF65-F5344CB8AC3E}">
        <p14:creationId xmlns:p14="http://schemas.microsoft.com/office/powerpoint/2010/main" val="2952496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465427"/>
            <a:ext cx="7556421" cy="2232779"/>
          </a:xfrm>
          <a:prstGeom prst="rect">
            <a:avLst/>
          </a:prstGeom>
          <a:noFill/>
          <a:ln/>
        </p:spPr>
        <p:txBody>
          <a:bodyPr wrap="square" lIns="0" tIns="0" rIns="0" bIns="0" rtlCol="0" anchor="t"/>
          <a:lstStyle/>
          <a:p>
            <a:pPr marL="0" indent="0">
              <a:lnSpc>
                <a:spcPts val="5850"/>
              </a:lnSpc>
              <a:buNone/>
            </a:pPr>
            <a:r>
              <a:rPr lang="en-US" sz="4650" b="1" dirty="0">
                <a:solidFill>
                  <a:srgbClr val="000000"/>
                </a:solidFill>
                <a:latin typeface="Petrona Bold" pitchFamily="34" charset="0"/>
                <a:ea typeface="Petrona Bold" pitchFamily="34" charset="-122"/>
                <a:cs typeface="Petrona Bold" pitchFamily="34" charset="-120"/>
              </a:rPr>
              <a:t>Credit Card Fraud Detection Using Machine Learning</a:t>
            </a:r>
            <a:endParaRPr lang="en-US" sz="4650" dirty="0"/>
          </a:p>
        </p:txBody>
      </p:sp>
      <p:sp>
        <p:nvSpPr>
          <p:cNvPr id="4" name="Text 1"/>
          <p:cNvSpPr/>
          <p:nvPr/>
        </p:nvSpPr>
        <p:spPr>
          <a:xfrm>
            <a:off x="793790" y="5038368"/>
            <a:ext cx="7556421" cy="725805"/>
          </a:xfrm>
          <a:prstGeom prst="rect">
            <a:avLst/>
          </a:prstGeom>
          <a:noFill/>
          <a:ln/>
        </p:spPr>
        <p:txBody>
          <a:bodyPr wrap="squar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This presentation explores a robust machine learning approach to mitigate fraudulent transactions in credit card systems.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513290"/>
            <a:ext cx="5954197" cy="744260"/>
          </a:xfrm>
          <a:prstGeom prst="rect">
            <a:avLst/>
          </a:prstGeom>
          <a:noFill/>
          <a:ln/>
        </p:spPr>
        <p:txBody>
          <a:bodyPr wrap="none" lIns="0" tIns="0" rIns="0" bIns="0" rtlCol="0" anchor="t"/>
          <a:lstStyle/>
          <a:p>
            <a:pPr marL="0" indent="0">
              <a:lnSpc>
                <a:spcPts val="5850"/>
              </a:lnSpc>
              <a:buNone/>
            </a:pPr>
            <a:r>
              <a:rPr lang="en-US" sz="4650" b="1" dirty="0">
                <a:solidFill>
                  <a:srgbClr val="000000"/>
                </a:solidFill>
                <a:latin typeface="Petrona Bold" pitchFamily="34" charset="0"/>
                <a:ea typeface="Petrona Bold" pitchFamily="34" charset="-122"/>
                <a:cs typeface="Petrona Bold" pitchFamily="34" charset="-120"/>
              </a:rPr>
              <a:t>Introduction</a:t>
            </a:r>
            <a:endParaRPr lang="en-US" sz="4650" dirty="0"/>
          </a:p>
        </p:txBody>
      </p:sp>
      <p:sp>
        <p:nvSpPr>
          <p:cNvPr id="3" name="Text 1"/>
          <p:cNvSpPr/>
          <p:nvPr/>
        </p:nvSpPr>
        <p:spPr>
          <a:xfrm>
            <a:off x="793790" y="3824526"/>
            <a:ext cx="2977039" cy="372070"/>
          </a:xfrm>
          <a:prstGeom prst="rect">
            <a:avLst/>
          </a:prstGeom>
          <a:noFill/>
          <a:ln/>
        </p:spPr>
        <p:txBody>
          <a:bodyPr wrap="none" lIns="0" tIns="0" rIns="0" bIns="0" rtlCol="0" anchor="t"/>
          <a:lstStyle/>
          <a:p>
            <a:pPr marL="0" indent="0">
              <a:lnSpc>
                <a:spcPts val="2900"/>
              </a:lnSpc>
              <a:buNone/>
            </a:pPr>
            <a:r>
              <a:rPr lang="en-US" sz="2300" b="1" dirty="0">
                <a:solidFill>
                  <a:srgbClr val="000000"/>
                </a:solidFill>
                <a:latin typeface="Petrona Bold" pitchFamily="34" charset="0"/>
                <a:ea typeface="Petrona Bold" pitchFamily="34" charset="-122"/>
                <a:cs typeface="Petrona Bold" pitchFamily="34" charset="-120"/>
              </a:rPr>
              <a:t>Definition</a:t>
            </a:r>
            <a:endParaRPr lang="en-US" sz="2300" dirty="0"/>
          </a:p>
        </p:txBody>
      </p:sp>
      <p:sp>
        <p:nvSpPr>
          <p:cNvPr id="4" name="Text 2"/>
          <p:cNvSpPr/>
          <p:nvPr/>
        </p:nvSpPr>
        <p:spPr>
          <a:xfrm>
            <a:off x="793790" y="4423410"/>
            <a:ext cx="6244709" cy="1088708"/>
          </a:xfrm>
          <a:prstGeom prst="rect">
            <a:avLst/>
          </a:prstGeom>
          <a:noFill/>
          <a:ln/>
        </p:spPr>
        <p:txBody>
          <a:bodyPr wrap="squar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Credit card fraud detection involves identifying unauthorized and potentially malicious activities in financial transactions.</a:t>
            </a:r>
            <a:endParaRPr lang="en-US" sz="1750" dirty="0"/>
          </a:p>
        </p:txBody>
      </p:sp>
      <p:sp>
        <p:nvSpPr>
          <p:cNvPr id="5" name="Text 3"/>
          <p:cNvSpPr/>
          <p:nvPr/>
        </p:nvSpPr>
        <p:spPr>
          <a:xfrm>
            <a:off x="7599521" y="3824526"/>
            <a:ext cx="2977039" cy="372070"/>
          </a:xfrm>
          <a:prstGeom prst="rect">
            <a:avLst/>
          </a:prstGeom>
          <a:noFill/>
          <a:ln/>
        </p:spPr>
        <p:txBody>
          <a:bodyPr wrap="none" lIns="0" tIns="0" rIns="0" bIns="0" rtlCol="0" anchor="t"/>
          <a:lstStyle/>
          <a:p>
            <a:pPr marL="0" indent="0">
              <a:lnSpc>
                <a:spcPts val="2900"/>
              </a:lnSpc>
              <a:buNone/>
            </a:pPr>
            <a:r>
              <a:rPr lang="en-US" sz="2300" b="1" dirty="0">
                <a:solidFill>
                  <a:srgbClr val="000000"/>
                </a:solidFill>
                <a:latin typeface="Petrona Bold" pitchFamily="34" charset="0"/>
                <a:ea typeface="Petrona Bold" pitchFamily="34" charset="-122"/>
                <a:cs typeface="Petrona Bold" pitchFamily="34" charset="-120"/>
              </a:rPr>
              <a:t>Objective</a:t>
            </a:r>
            <a:endParaRPr lang="en-US" sz="2300" dirty="0"/>
          </a:p>
        </p:txBody>
      </p:sp>
      <p:sp>
        <p:nvSpPr>
          <p:cNvPr id="6" name="Text 4"/>
          <p:cNvSpPr/>
          <p:nvPr/>
        </p:nvSpPr>
        <p:spPr>
          <a:xfrm>
            <a:off x="7599521" y="4423410"/>
            <a:ext cx="6244709" cy="1088708"/>
          </a:xfrm>
          <a:prstGeom prst="rect">
            <a:avLst/>
          </a:prstGeom>
          <a:noFill/>
          <a:ln/>
        </p:spPr>
        <p:txBody>
          <a:bodyPr wrap="squar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To develop a machine learning model that accurately identifies fraudulent transactions while minimizing false positives.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p:cNvPicPr>
            <a:picLocks noChangeAspect="1"/>
          </p:cNvPicPr>
          <p:nvPr/>
        </p:nvPicPr>
        <p:blipFill>
          <a:blip r:embed="rId3"/>
          <a:srcRect/>
          <a:stretch/>
        </p:blipFill>
        <p:spPr>
          <a:xfrm>
            <a:off x="0" y="0"/>
            <a:ext cx="5486400" cy="8229600"/>
          </a:xfrm>
          <a:prstGeom prst="rect">
            <a:avLst/>
          </a:prstGeom>
        </p:spPr>
      </p:pic>
      <p:sp>
        <p:nvSpPr>
          <p:cNvPr id="3" name="Text 0"/>
          <p:cNvSpPr/>
          <p:nvPr/>
        </p:nvSpPr>
        <p:spPr>
          <a:xfrm>
            <a:off x="6224111" y="586502"/>
            <a:ext cx="5533549" cy="691753"/>
          </a:xfrm>
          <a:prstGeom prst="rect">
            <a:avLst/>
          </a:prstGeom>
          <a:noFill/>
          <a:ln/>
        </p:spPr>
        <p:txBody>
          <a:bodyPr wrap="none" lIns="0" tIns="0" rIns="0" bIns="0" rtlCol="0" anchor="t"/>
          <a:lstStyle/>
          <a:p>
            <a:pPr marL="0" indent="0">
              <a:lnSpc>
                <a:spcPts val="5400"/>
              </a:lnSpc>
              <a:buNone/>
            </a:pPr>
            <a:r>
              <a:rPr lang="en-US" sz="4350" b="1" dirty="0">
                <a:solidFill>
                  <a:srgbClr val="000000"/>
                </a:solidFill>
                <a:latin typeface="Petrona Bold" pitchFamily="34" charset="0"/>
                <a:ea typeface="Petrona Bold" pitchFamily="34" charset="-122"/>
                <a:cs typeface="Petrona Bold" pitchFamily="34" charset="-120"/>
              </a:rPr>
              <a:t>Literature Survey</a:t>
            </a:r>
            <a:endParaRPr lang="en-US" sz="4350" dirty="0"/>
          </a:p>
        </p:txBody>
      </p:sp>
      <p:sp>
        <p:nvSpPr>
          <p:cNvPr id="4" name="Shape 1"/>
          <p:cNvSpPr/>
          <p:nvPr/>
        </p:nvSpPr>
        <p:spPr>
          <a:xfrm>
            <a:off x="6224111" y="1831419"/>
            <a:ext cx="474226" cy="474226"/>
          </a:xfrm>
          <a:prstGeom prst="roundRect">
            <a:avLst>
              <a:gd name="adj" fmla="val 18670"/>
            </a:avLst>
          </a:prstGeom>
          <a:solidFill>
            <a:srgbClr val="CCEEFF"/>
          </a:solidFill>
          <a:ln w="7620">
            <a:solidFill>
              <a:srgbClr val="B2D4E5"/>
            </a:solidFill>
            <a:prstDash val="solid"/>
          </a:ln>
        </p:spPr>
      </p:sp>
      <p:sp>
        <p:nvSpPr>
          <p:cNvPr id="5" name="Text 2"/>
          <p:cNvSpPr/>
          <p:nvPr/>
        </p:nvSpPr>
        <p:spPr>
          <a:xfrm>
            <a:off x="6390084" y="1902500"/>
            <a:ext cx="142161" cy="332065"/>
          </a:xfrm>
          <a:prstGeom prst="rect">
            <a:avLst/>
          </a:prstGeom>
          <a:noFill/>
          <a:ln/>
        </p:spPr>
        <p:txBody>
          <a:bodyPr wrap="none" lIns="0" tIns="0" rIns="0" bIns="0" rtlCol="0" anchor="t"/>
          <a:lstStyle/>
          <a:p>
            <a:pPr marL="0" indent="0" algn="ctr">
              <a:lnSpc>
                <a:spcPts val="2600"/>
              </a:lnSpc>
              <a:buNone/>
            </a:pPr>
            <a:r>
              <a:rPr lang="en-US" sz="2600" b="1" dirty="0">
                <a:solidFill>
                  <a:srgbClr val="272525"/>
                </a:solidFill>
                <a:latin typeface="Petrona Bold" pitchFamily="34" charset="0"/>
                <a:ea typeface="Petrona Bold" pitchFamily="34" charset="-122"/>
                <a:cs typeface="Petrona Bold" pitchFamily="34" charset="-120"/>
              </a:rPr>
              <a:t>1</a:t>
            </a:r>
            <a:endParaRPr lang="en-US" sz="2600" dirty="0"/>
          </a:p>
        </p:txBody>
      </p:sp>
      <p:sp>
        <p:nvSpPr>
          <p:cNvPr id="6" name="Text 3"/>
          <p:cNvSpPr/>
          <p:nvPr/>
        </p:nvSpPr>
        <p:spPr>
          <a:xfrm>
            <a:off x="6909078" y="1831419"/>
            <a:ext cx="3043952" cy="1383506"/>
          </a:xfrm>
          <a:prstGeom prst="rect">
            <a:avLst/>
          </a:prstGeom>
          <a:noFill/>
          <a:ln/>
        </p:spPr>
        <p:txBody>
          <a:bodyPr wrap="square" lIns="0" tIns="0" rIns="0" bIns="0" rtlCol="0" anchor="t"/>
          <a:lstStyle/>
          <a:p>
            <a:pPr marL="0" indent="0">
              <a:lnSpc>
                <a:spcPts val="2700"/>
              </a:lnSpc>
              <a:buNone/>
            </a:pPr>
            <a:r>
              <a:rPr lang="en-US" sz="2150" b="1" dirty="0">
                <a:solidFill>
                  <a:srgbClr val="272525"/>
                </a:solidFill>
                <a:latin typeface="Petrona Bold" pitchFamily="34" charset="0"/>
                <a:ea typeface="Petrona Bold" pitchFamily="34" charset="-122"/>
                <a:cs typeface="Petrona Bold" pitchFamily="34" charset="-120"/>
              </a:rPr>
              <a:t>Credit Card Fraud Detection with Imbalanced Dataset Handling</a:t>
            </a:r>
            <a:endParaRPr lang="en-US" sz="2150" dirty="0"/>
          </a:p>
        </p:txBody>
      </p:sp>
      <p:sp>
        <p:nvSpPr>
          <p:cNvPr id="7" name="Text 4"/>
          <p:cNvSpPr/>
          <p:nvPr/>
        </p:nvSpPr>
        <p:spPr>
          <a:xfrm>
            <a:off x="6909078" y="3341370"/>
            <a:ext cx="3043952" cy="2361128"/>
          </a:xfrm>
          <a:prstGeom prst="rect">
            <a:avLst/>
          </a:prstGeom>
          <a:noFill/>
          <a:ln/>
        </p:spPr>
        <p:txBody>
          <a:bodyPr wrap="square" lIns="0" tIns="0" rIns="0" bIns="0" rtlCol="0" anchor="t"/>
          <a:lstStyle/>
          <a:p>
            <a:pPr marL="0" indent="0">
              <a:lnSpc>
                <a:spcPts val="2650"/>
              </a:lnSpc>
              <a:buNone/>
            </a:pPr>
            <a:r>
              <a:rPr lang="en-US" sz="1650" dirty="0">
                <a:solidFill>
                  <a:srgbClr val="272525"/>
                </a:solidFill>
                <a:latin typeface="Inter" pitchFamily="34" charset="0"/>
                <a:ea typeface="Inter" pitchFamily="34" charset="-122"/>
                <a:cs typeface="Inter" pitchFamily="34" charset="-120"/>
              </a:rPr>
              <a:t>Proposed data resampling techniques to address class imbalance in fraud detection. Demonstrated the effectiveness of machine learning over rule-based methods for fraud detection.</a:t>
            </a:r>
            <a:endParaRPr lang="en-US" sz="1650" dirty="0"/>
          </a:p>
        </p:txBody>
      </p:sp>
      <p:sp>
        <p:nvSpPr>
          <p:cNvPr id="8" name="Shape 5"/>
          <p:cNvSpPr/>
          <p:nvPr/>
        </p:nvSpPr>
        <p:spPr>
          <a:xfrm>
            <a:off x="10163770" y="1831419"/>
            <a:ext cx="474226" cy="474226"/>
          </a:xfrm>
          <a:prstGeom prst="roundRect">
            <a:avLst>
              <a:gd name="adj" fmla="val 18670"/>
            </a:avLst>
          </a:prstGeom>
          <a:solidFill>
            <a:srgbClr val="CCEEFF"/>
          </a:solidFill>
          <a:ln w="7620">
            <a:solidFill>
              <a:srgbClr val="B2D4E5"/>
            </a:solidFill>
            <a:prstDash val="solid"/>
          </a:ln>
        </p:spPr>
      </p:sp>
      <p:sp>
        <p:nvSpPr>
          <p:cNvPr id="9" name="Text 6"/>
          <p:cNvSpPr/>
          <p:nvPr/>
        </p:nvSpPr>
        <p:spPr>
          <a:xfrm>
            <a:off x="10306764" y="1902500"/>
            <a:ext cx="188238" cy="332065"/>
          </a:xfrm>
          <a:prstGeom prst="rect">
            <a:avLst/>
          </a:prstGeom>
          <a:noFill/>
          <a:ln/>
        </p:spPr>
        <p:txBody>
          <a:bodyPr wrap="none" lIns="0" tIns="0" rIns="0" bIns="0" rtlCol="0" anchor="t"/>
          <a:lstStyle/>
          <a:p>
            <a:pPr marL="0" indent="0" algn="ctr">
              <a:lnSpc>
                <a:spcPts val="2600"/>
              </a:lnSpc>
              <a:buNone/>
            </a:pPr>
            <a:r>
              <a:rPr lang="en-US" sz="2600" b="1" dirty="0">
                <a:solidFill>
                  <a:srgbClr val="272525"/>
                </a:solidFill>
                <a:latin typeface="Petrona Bold" pitchFamily="34" charset="0"/>
                <a:ea typeface="Petrona Bold" pitchFamily="34" charset="-122"/>
                <a:cs typeface="Petrona Bold" pitchFamily="34" charset="-120"/>
              </a:rPr>
              <a:t>2</a:t>
            </a:r>
            <a:endParaRPr lang="en-US" sz="2600" dirty="0"/>
          </a:p>
        </p:txBody>
      </p:sp>
      <p:sp>
        <p:nvSpPr>
          <p:cNvPr id="10" name="Text 7"/>
          <p:cNvSpPr/>
          <p:nvPr/>
        </p:nvSpPr>
        <p:spPr>
          <a:xfrm>
            <a:off x="10848737" y="1831419"/>
            <a:ext cx="3043952" cy="1037630"/>
          </a:xfrm>
          <a:prstGeom prst="rect">
            <a:avLst/>
          </a:prstGeom>
          <a:noFill/>
          <a:ln/>
        </p:spPr>
        <p:txBody>
          <a:bodyPr wrap="square" lIns="0" tIns="0" rIns="0" bIns="0" rtlCol="0" anchor="t"/>
          <a:lstStyle/>
          <a:p>
            <a:pPr marL="0" indent="0">
              <a:lnSpc>
                <a:spcPts val="2700"/>
              </a:lnSpc>
              <a:buNone/>
            </a:pPr>
            <a:r>
              <a:rPr lang="en-US" sz="2150" b="1" dirty="0">
                <a:solidFill>
                  <a:srgbClr val="272525"/>
                </a:solidFill>
                <a:latin typeface="Petrona Bold" pitchFamily="34" charset="0"/>
                <a:ea typeface="Petrona Bold" pitchFamily="34" charset="-122"/>
                <a:cs typeface="Petrona Bold" pitchFamily="34" charset="-120"/>
              </a:rPr>
              <a:t>Random Forest Classifier for Credit Card Fraud Detection</a:t>
            </a:r>
            <a:endParaRPr lang="en-US" sz="2150" dirty="0"/>
          </a:p>
        </p:txBody>
      </p:sp>
      <p:sp>
        <p:nvSpPr>
          <p:cNvPr id="11" name="Text 8"/>
          <p:cNvSpPr/>
          <p:nvPr/>
        </p:nvSpPr>
        <p:spPr>
          <a:xfrm>
            <a:off x="10848737" y="2995493"/>
            <a:ext cx="3043952" cy="2023824"/>
          </a:xfrm>
          <a:prstGeom prst="rect">
            <a:avLst/>
          </a:prstGeom>
          <a:noFill/>
          <a:ln/>
        </p:spPr>
        <p:txBody>
          <a:bodyPr wrap="square" lIns="0" tIns="0" rIns="0" bIns="0" rtlCol="0" anchor="t"/>
          <a:lstStyle/>
          <a:p>
            <a:pPr marL="0" indent="0">
              <a:lnSpc>
                <a:spcPts val="2650"/>
              </a:lnSpc>
              <a:buNone/>
            </a:pPr>
            <a:r>
              <a:rPr lang="en-US" sz="1650" dirty="0">
                <a:solidFill>
                  <a:srgbClr val="272525"/>
                </a:solidFill>
                <a:latin typeface="Inter" pitchFamily="34" charset="0"/>
                <a:ea typeface="Inter" pitchFamily="34" charset="-122"/>
                <a:cs typeface="Inter" pitchFamily="34" charset="-120"/>
              </a:rPr>
              <a:t>Demonstrated the efficiency of ensemble models like Random Forest in detecting fraud. Showed how feature selection improves model performance.</a:t>
            </a:r>
            <a:endParaRPr lang="en-US" sz="1650" dirty="0"/>
          </a:p>
        </p:txBody>
      </p:sp>
      <p:sp>
        <p:nvSpPr>
          <p:cNvPr id="12" name="Shape 9"/>
          <p:cNvSpPr/>
          <p:nvPr/>
        </p:nvSpPr>
        <p:spPr>
          <a:xfrm>
            <a:off x="6224111" y="6150293"/>
            <a:ext cx="474226" cy="474226"/>
          </a:xfrm>
          <a:prstGeom prst="roundRect">
            <a:avLst>
              <a:gd name="adj" fmla="val 18670"/>
            </a:avLst>
          </a:prstGeom>
          <a:solidFill>
            <a:srgbClr val="CCEEFF"/>
          </a:solidFill>
          <a:ln w="7620">
            <a:solidFill>
              <a:srgbClr val="B2D4E5"/>
            </a:solidFill>
            <a:prstDash val="solid"/>
          </a:ln>
        </p:spPr>
      </p:sp>
      <p:sp>
        <p:nvSpPr>
          <p:cNvPr id="13" name="Text 10"/>
          <p:cNvSpPr/>
          <p:nvPr/>
        </p:nvSpPr>
        <p:spPr>
          <a:xfrm>
            <a:off x="6367224" y="6221373"/>
            <a:ext cx="188000" cy="332065"/>
          </a:xfrm>
          <a:prstGeom prst="rect">
            <a:avLst/>
          </a:prstGeom>
          <a:noFill/>
          <a:ln/>
        </p:spPr>
        <p:txBody>
          <a:bodyPr wrap="none" lIns="0" tIns="0" rIns="0" bIns="0" rtlCol="0" anchor="t"/>
          <a:lstStyle/>
          <a:p>
            <a:pPr marL="0" indent="0" algn="ctr">
              <a:lnSpc>
                <a:spcPts val="2600"/>
              </a:lnSpc>
              <a:buNone/>
            </a:pPr>
            <a:r>
              <a:rPr lang="en-US" sz="2600" b="1" dirty="0">
                <a:solidFill>
                  <a:srgbClr val="272525"/>
                </a:solidFill>
                <a:latin typeface="Petrona Bold" pitchFamily="34" charset="0"/>
                <a:ea typeface="Petrona Bold" pitchFamily="34" charset="-122"/>
                <a:cs typeface="Petrona Bold" pitchFamily="34" charset="-120"/>
              </a:rPr>
              <a:t>3</a:t>
            </a:r>
            <a:endParaRPr lang="en-US" sz="2600" dirty="0"/>
          </a:p>
        </p:txBody>
      </p:sp>
      <p:sp>
        <p:nvSpPr>
          <p:cNvPr id="14" name="Text 11"/>
          <p:cNvSpPr/>
          <p:nvPr/>
        </p:nvSpPr>
        <p:spPr>
          <a:xfrm>
            <a:off x="6909078" y="6150293"/>
            <a:ext cx="6983611" cy="691753"/>
          </a:xfrm>
          <a:prstGeom prst="rect">
            <a:avLst/>
          </a:prstGeom>
          <a:noFill/>
          <a:ln/>
        </p:spPr>
        <p:txBody>
          <a:bodyPr wrap="square" lIns="0" tIns="0" rIns="0" bIns="0" rtlCol="0" anchor="t"/>
          <a:lstStyle/>
          <a:p>
            <a:pPr marL="0" indent="0">
              <a:lnSpc>
                <a:spcPts val="2700"/>
              </a:lnSpc>
              <a:buNone/>
            </a:pPr>
            <a:r>
              <a:rPr lang="en-US" sz="2150" b="1" dirty="0">
                <a:solidFill>
                  <a:srgbClr val="272525"/>
                </a:solidFill>
                <a:latin typeface="Petrona Bold" pitchFamily="34" charset="0"/>
                <a:ea typeface="Petrona Bold" pitchFamily="34" charset="-122"/>
                <a:cs typeface="Petrona Bold" pitchFamily="34" charset="-120"/>
              </a:rPr>
              <a:t>Synthetic Minority Oversampling Technique (SMOTE) for Fraud Detection</a:t>
            </a:r>
            <a:endParaRPr lang="en-US" sz="2150" dirty="0"/>
          </a:p>
        </p:txBody>
      </p:sp>
      <p:sp>
        <p:nvSpPr>
          <p:cNvPr id="15" name="Text 12"/>
          <p:cNvSpPr/>
          <p:nvPr/>
        </p:nvSpPr>
        <p:spPr>
          <a:xfrm>
            <a:off x="6909078" y="6968490"/>
            <a:ext cx="6983611" cy="674608"/>
          </a:xfrm>
          <a:prstGeom prst="rect">
            <a:avLst/>
          </a:prstGeom>
          <a:noFill/>
          <a:ln/>
        </p:spPr>
        <p:txBody>
          <a:bodyPr wrap="square" lIns="0" tIns="0" rIns="0" bIns="0" rtlCol="0" anchor="t"/>
          <a:lstStyle/>
          <a:p>
            <a:pPr marL="0" indent="0">
              <a:lnSpc>
                <a:spcPts val="2650"/>
              </a:lnSpc>
              <a:buNone/>
            </a:pPr>
            <a:r>
              <a:rPr lang="en-US" sz="1650" dirty="0">
                <a:solidFill>
                  <a:srgbClr val="272525"/>
                </a:solidFill>
                <a:latin typeface="Inter" pitchFamily="34" charset="0"/>
                <a:ea typeface="Inter" pitchFamily="34" charset="-122"/>
                <a:cs typeface="Inter" pitchFamily="34" charset="-120"/>
              </a:rPr>
              <a:t>SMOTE effectively balances datasets by oversampling the minority class, improving model accuracy and recall.</a:t>
            </a:r>
            <a:endParaRPr lang="en-US" sz="16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2331839"/>
            <a:ext cx="5954197" cy="744260"/>
          </a:xfrm>
          <a:prstGeom prst="rect">
            <a:avLst/>
          </a:prstGeom>
          <a:noFill/>
          <a:ln/>
        </p:spPr>
        <p:txBody>
          <a:bodyPr wrap="none" lIns="0" tIns="0" rIns="0" bIns="0" rtlCol="0" anchor="t"/>
          <a:lstStyle/>
          <a:p>
            <a:pPr marL="0" indent="0">
              <a:lnSpc>
                <a:spcPts val="5850"/>
              </a:lnSpc>
              <a:buNone/>
            </a:pPr>
            <a:r>
              <a:rPr lang="en-US" sz="4650" b="1" dirty="0">
                <a:solidFill>
                  <a:srgbClr val="000000"/>
                </a:solidFill>
                <a:latin typeface="Petrona Bold" pitchFamily="34" charset="0"/>
                <a:ea typeface="Petrona Bold" pitchFamily="34" charset="-122"/>
                <a:cs typeface="Petrona Bold" pitchFamily="34" charset="-120"/>
              </a:rPr>
              <a:t>Problem Statement</a:t>
            </a:r>
            <a:endParaRPr lang="en-US" sz="4650" dirty="0"/>
          </a:p>
        </p:txBody>
      </p:sp>
      <p:sp>
        <p:nvSpPr>
          <p:cNvPr id="3" name="Text 1"/>
          <p:cNvSpPr/>
          <p:nvPr/>
        </p:nvSpPr>
        <p:spPr>
          <a:xfrm>
            <a:off x="793790" y="3643074"/>
            <a:ext cx="2977039" cy="372070"/>
          </a:xfrm>
          <a:prstGeom prst="rect">
            <a:avLst/>
          </a:prstGeom>
          <a:noFill/>
          <a:ln/>
        </p:spPr>
        <p:txBody>
          <a:bodyPr wrap="none" lIns="0" tIns="0" rIns="0" bIns="0" rtlCol="0" anchor="t"/>
          <a:lstStyle/>
          <a:p>
            <a:pPr marL="0" indent="0">
              <a:lnSpc>
                <a:spcPts val="2900"/>
              </a:lnSpc>
              <a:buNone/>
            </a:pPr>
            <a:r>
              <a:rPr lang="en-US" sz="2300" b="1" dirty="0">
                <a:solidFill>
                  <a:srgbClr val="000000"/>
                </a:solidFill>
                <a:latin typeface="Petrona Bold" pitchFamily="34" charset="0"/>
                <a:ea typeface="Petrona Bold" pitchFamily="34" charset="-122"/>
                <a:cs typeface="Petrona Bold" pitchFamily="34" charset="-120"/>
              </a:rPr>
              <a:t>Issue</a:t>
            </a:r>
            <a:endParaRPr lang="en-US" sz="2300" dirty="0"/>
          </a:p>
        </p:txBody>
      </p:sp>
      <p:sp>
        <p:nvSpPr>
          <p:cNvPr id="4" name="Text 2"/>
          <p:cNvSpPr/>
          <p:nvPr/>
        </p:nvSpPr>
        <p:spPr>
          <a:xfrm>
            <a:off x="793790" y="4241959"/>
            <a:ext cx="6244709" cy="1451610"/>
          </a:xfrm>
          <a:prstGeom prst="rect">
            <a:avLst/>
          </a:prstGeom>
          <a:noFill/>
          <a:ln/>
        </p:spPr>
        <p:txBody>
          <a:bodyPr wrap="squar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Current fraud detection systems face challenges due to class imbalance in datasets where fraudulent transactions are rare. High false positives, leading to inefficiency. Inability to adapt to new fraud strategies.</a:t>
            </a:r>
            <a:endParaRPr lang="en-US" sz="1750" dirty="0"/>
          </a:p>
        </p:txBody>
      </p:sp>
      <p:sp>
        <p:nvSpPr>
          <p:cNvPr id="5" name="Text 3"/>
          <p:cNvSpPr/>
          <p:nvPr/>
        </p:nvSpPr>
        <p:spPr>
          <a:xfrm>
            <a:off x="7599521" y="3643074"/>
            <a:ext cx="2977039" cy="372070"/>
          </a:xfrm>
          <a:prstGeom prst="rect">
            <a:avLst/>
          </a:prstGeom>
          <a:noFill/>
          <a:ln/>
        </p:spPr>
        <p:txBody>
          <a:bodyPr wrap="none" lIns="0" tIns="0" rIns="0" bIns="0" rtlCol="0" anchor="t"/>
          <a:lstStyle/>
          <a:p>
            <a:pPr marL="0" indent="0">
              <a:lnSpc>
                <a:spcPts val="2900"/>
              </a:lnSpc>
              <a:buNone/>
            </a:pPr>
            <a:r>
              <a:rPr lang="en-US" sz="2300" b="1" dirty="0">
                <a:solidFill>
                  <a:srgbClr val="000000"/>
                </a:solidFill>
                <a:latin typeface="Petrona Bold" pitchFamily="34" charset="0"/>
                <a:ea typeface="Petrona Bold" pitchFamily="34" charset="-122"/>
                <a:cs typeface="Petrona Bold" pitchFamily="34" charset="-120"/>
              </a:rPr>
              <a:t>Impact</a:t>
            </a:r>
            <a:endParaRPr lang="en-US" sz="2300" dirty="0"/>
          </a:p>
        </p:txBody>
      </p:sp>
      <p:sp>
        <p:nvSpPr>
          <p:cNvPr id="6" name="Text 4"/>
          <p:cNvSpPr/>
          <p:nvPr/>
        </p:nvSpPr>
        <p:spPr>
          <a:xfrm>
            <a:off x="7599521" y="4241959"/>
            <a:ext cx="6244709" cy="1088708"/>
          </a:xfrm>
          <a:prstGeom prst="rect">
            <a:avLst/>
          </a:prstGeom>
          <a:noFill/>
          <a:ln/>
        </p:spPr>
        <p:txBody>
          <a:bodyPr wrap="squar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Financial losses for businesses and customers. Reduced trust in digital financial systems. Increased manual efforts in verifying flagged transactions.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2150388"/>
            <a:ext cx="5954197" cy="744260"/>
          </a:xfrm>
          <a:prstGeom prst="rect">
            <a:avLst/>
          </a:prstGeom>
          <a:noFill/>
          <a:ln/>
        </p:spPr>
        <p:txBody>
          <a:bodyPr wrap="none" lIns="0" tIns="0" rIns="0" bIns="0" rtlCol="0" anchor="t"/>
          <a:lstStyle/>
          <a:p>
            <a:pPr marL="0" indent="0">
              <a:lnSpc>
                <a:spcPts val="5850"/>
              </a:lnSpc>
              <a:buNone/>
            </a:pPr>
            <a:r>
              <a:rPr lang="en-US" sz="4650" b="1" dirty="0">
                <a:solidFill>
                  <a:srgbClr val="000000"/>
                </a:solidFill>
                <a:latin typeface="Petrona Bold" pitchFamily="34" charset="0"/>
                <a:ea typeface="Petrona Bold" pitchFamily="34" charset="-122"/>
                <a:cs typeface="Petrona Bold" pitchFamily="34" charset="-120"/>
              </a:rPr>
              <a:t>Proposed Solution</a:t>
            </a:r>
            <a:endParaRPr lang="en-US" sz="4650" dirty="0"/>
          </a:p>
        </p:txBody>
      </p:sp>
      <p:sp>
        <p:nvSpPr>
          <p:cNvPr id="3" name="Text 1"/>
          <p:cNvSpPr/>
          <p:nvPr/>
        </p:nvSpPr>
        <p:spPr>
          <a:xfrm>
            <a:off x="793790" y="3461623"/>
            <a:ext cx="2977039" cy="372070"/>
          </a:xfrm>
          <a:prstGeom prst="rect">
            <a:avLst/>
          </a:prstGeom>
          <a:noFill/>
          <a:ln/>
        </p:spPr>
        <p:txBody>
          <a:bodyPr wrap="none" lIns="0" tIns="0" rIns="0" bIns="0" rtlCol="0" anchor="t"/>
          <a:lstStyle/>
          <a:p>
            <a:pPr marL="0" indent="0">
              <a:lnSpc>
                <a:spcPts val="2900"/>
              </a:lnSpc>
              <a:buNone/>
            </a:pPr>
            <a:r>
              <a:rPr lang="en-US" sz="2300" b="1" dirty="0">
                <a:solidFill>
                  <a:srgbClr val="000000"/>
                </a:solidFill>
                <a:latin typeface="Petrona Bold" pitchFamily="34" charset="0"/>
                <a:ea typeface="Petrona Bold" pitchFamily="34" charset="-122"/>
                <a:cs typeface="Petrona Bold" pitchFamily="34" charset="-120"/>
              </a:rPr>
              <a:t>Objective</a:t>
            </a:r>
            <a:endParaRPr lang="en-US" sz="2300" dirty="0"/>
          </a:p>
        </p:txBody>
      </p:sp>
      <p:sp>
        <p:nvSpPr>
          <p:cNvPr id="4" name="Text 2"/>
          <p:cNvSpPr/>
          <p:nvPr/>
        </p:nvSpPr>
        <p:spPr>
          <a:xfrm>
            <a:off x="793790" y="4060508"/>
            <a:ext cx="6244709" cy="1088708"/>
          </a:xfrm>
          <a:prstGeom prst="rect">
            <a:avLst/>
          </a:prstGeom>
          <a:noFill/>
          <a:ln/>
        </p:spPr>
        <p:txBody>
          <a:bodyPr wrap="squar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Build a machine learning pipeline that addresses class imbalance and leverages robust classifiers for fraud detection.</a:t>
            </a:r>
            <a:endParaRPr lang="en-US" sz="1750" dirty="0"/>
          </a:p>
        </p:txBody>
      </p:sp>
      <p:sp>
        <p:nvSpPr>
          <p:cNvPr id="5" name="Text 3"/>
          <p:cNvSpPr/>
          <p:nvPr/>
        </p:nvSpPr>
        <p:spPr>
          <a:xfrm>
            <a:off x="7599521" y="3461623"/>
            <a:ext cx="2977039" cy="372070"/>
          </a:xfrm>
          <a:prstGeom prst="rect">
            <a:avLst/>
          </a:prstGeom>
          <a:noFill/>
          <a:ln/>
        </p:spPr>
        <p:txBody>
          <a:bodyPr wrap="none" lIns="0" tIns="0" rIns="0" bIns="0" rtlCol="0" anchor="t"/>
          <a:lstStyle/>
          <a:p>
            <a:pPr marL="0" indent="0">
              <a:lnSpc>
                <a:spcPts val="2900"/>
              </a:lnSpc>
              <a:buNone/>
            </a:pPr>
            <a:r>
              <a:rPr lang="en-US" sz="2300" b="1" dirty="0">
                <a:solidFill>
                  <a:srgbClr val="000000"/>
                </a:solidFill>
                <a:latin typeface="Petrona Bold" pitchFamily="34" charset="0"/>
                <a:ea typeface="Petrona Bold" pitchFamily="34" charset="-122"/>
                <a:cs typeface="Petrona Bold" pitchFamily="34" charset="-120"/>
              </a:rPr>
              <a:t>Methodology</a:t>
            </a:r>
            <a:endParaRPr lang="en-US" sz="2300" dirty="0"/>
          </a:p>
        </p:txBody>
      </p:sp>
      <p:sp>
        <p:nvSpPr>
          <p:cNvPr id="6" name="Text 4"/>
          <p:cNvSpPr/>
          <p:nvPr/>
        </p:nvSpPr>
        <p:spPr>
          <a:xfrm>
            <a:off x="7599521" y="4060508"/>
            <a:ext cx="6244709" cy="1814513"/>
          </a:xfrm>
          <a:prstGeom prst="rect">
            <a:avLst/>
          </a:prstGeom>
          <a:noFill/>
          <a:ln/>
        </p:spPr>
        <p:txBody>
          <a:bodyPr wrap="squar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Data Preprocessing and Feature Scaling. Balancing the dataset using SMOTE. Training multiple machine learning models, including Logistic Regression, Decision Tree, and Random Forest. Evaluating and comparing model performance. Deploying the best-performing model.</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667702" y="554950"/>
            <a:ext cx="5624751" cy="625912"/>
          </a:xfrm>
          <a:prstGeom prst="rect">
            <a:avLst/>
          </a:prstGeom>
          <a:noFill/>
          <a:ln/>
        </p:spPr>
        <p:txBody>
          <a:bodyPr wrap="none" lIns="0" tIns="0" rIns="0" bIns="0" rtlCol="0" anchor="t"/>
          <a:lstStyle/>
          <a:p>
            <a:pPr marL="0" indent="0">
              <a:lnSpc>
                <a:spcPts val="4900"/>
              </a:lnSpc>
              <a:buNone/>
            </a:pPr>
            <a:r>
              <a:rPr lang="en-US" sz="3900" b="1" dirty="0">
                <a:solidFill>
                  <a:srgbClr val="000000"/>
                </a:solidFill>
                <a:latin typeface="Petrona Bold" pitchFamily="34" charset="0"/>
                <a:ea typeface="Petrona Bold" pitchFamily="34" charset="-122"/>
                <a:cs typeface="Petrona Bold" pitchFamily="34" charset="-120"/>
              </a:rPr>
              <a:t>Implementation Process</a:t>
            </a:r>
            <a:endParaRPr lang="en-US" sz="3900" dirty="0"/>
          </a:p>
        </p:txBody>
      </p:sp>
      <p:sp>
        <p:nvSpPr>
          <p:cNvPr id="3" name="Shape 1"/>
          <p:cNvSpPr/>
          <p:nvPr/>
        </p:nvSpPr>
        <p:spPr>
          <a:xfrm>
            <a:off x="7303770" y="1562338"/>
            <a:ext cx="22860" cy="6112193"/>
          </a:xfrm>
          <a:prstGeom prst="roundRect">
            <a:avLst>
              <a:gd name="adj" fmla="val 350520"/>
            </a:avLst>
          </a:prstGeom>
          <a:solidFill>
            <a:srgbClr val="B2D4E5"/>
          </a:solidFill>
          <a:ln/>
        </p:spPr>
      </p:sp>
      <p:sp>
        <p:nvSpPr>
          <p:cNvPr id="4" name="Shape 2"/>
          <p:cNvSpPr/>
          <p:nvPr/>
        </p:nvSpPr>
        <p:spPr>
          <a:xfrm>
            <a:off x="6455747" y="1980009"/>
            <a:ext cx="667702" cy="22860"/>
          </a:xfrm>
          <a:prstGeom prst="roundRect">
            <a:avLst>
              <a:gd name="adj" fmla="val 350520"/>
            </a:avLst>
          </a:prstGeom>
          <a:solidFill>
            <a:srgbClr val="B2D4E5"/>
          </a:solidFill>
          <a:ln/>
        </p:spPr>
      </p:sp>
      <p:sp>
        <p:nvSpPr>
          <p:cNvPr id="5" name="Shape 3"/>
          <p:cNvSpPr/>
          <p:nvPr/>
        </p:nvSpPr>
        <p:spPr>
          <a:xfrm>
            <a:off x="7100590" y="1776889"/>
            <a:ext cx="429220" cy="429220"/>
          </a:xfrm>
          <a:prstGeom prst="roundRect">
            <a:avLst>
              <a:gd name="adj" fmla="val 18668"/>
            </a:avLst>
          </a:prstGeom>
          <a:solidFill>
            <a:srgbClr val="CCEEFF"/>
          </a:solidFill>
          <a:ln w="7620">
            <a:solidFill>
              <a:srgbClr val="B2D4E5"/>
            </a:solidFill>
            <a:prstDash val="solid"/>
          </a:ln>
        </p:spPr>
      </p:sp>
      <p:sp>
        <p:nvSpPr>
          <p:cNvPr id="6" name="Text 4"/>
          <p:cNvSpPr/>
          <p:nvPr/>
        </p:nvSpPr>
        <p:spPr>
          <a:xfrm>
            <a:off x="7250847" y="1841183"/>
            <a:ext cx="128588" cy="300514"/>
          </a:xfrm>
          <a:prstGeom prst="rect">
            <a:avLst/>
          </a:prstGeom>
          <a:noFill/>
          <a:ln/>
        </p:spPr>
        <p:txBody>
          <a:bodyPr wrap="none" lIns="0" tIns="0" rIns="0" bIns="0" rtlCol="0" anchor="t"/>
          <a:lstStyle/>
          <a:p>
            <a:pPr marL="0" indent="0" algn="ctr">
              <a:lnSpc>
                <a:spcPts val="2350"/>
              </a:lnSpc>
              <a:buNone/>
            </a:pPr>
            <a:r>
              <a:rPr lang="en-US" sz="2350" b="1" dirty="0">
                <a:solidFill>
                  <a:srgbClr val="272525"/>
                </a:solidFill>
                <a:latin typeface="Petrona Bold" pitchFamily="34" charset="0"/>
                <a:ea typeface="Petrona Bold" pitchFamily="34" charset="-122"/>
                <a:cs typeface="Petrona Bold" pitchFamily="34" charset="-120"/>
              </a:rPr>
              <a:t>1</a:t>
            </a:r>
            <a:endParaRPr lang="en-US" sz="2350" dirty="0"/>
          </a:p>
        </p:txBody>
      </p:sp>
      <p:sp>
        <p:nvSpPr>
          <p:cNvPr id="7" name="Text 5"/>
          <p:cNvSpPr/>
          <p:nvPr/>
        </p:nvSpPr>
        <p:spPr>
          <a:xfrm>
            <a:off x="1789867" y="1753076"/>
            <a:ext cx="4476036" cy="312896"/>
          </a:xfrm>
          <a:prstGeom prst="rect">
            <a:avLst/>
          </a:prstGeom>
          <a:noFill/>
          <a:ln/>
        </p:spPr>
        <p:txBody>
          <a:bodyPr wrap="none" lIns="0" tIns="0" rIns="0" bIns="0" rtlCol="0" anchor="t"/>
          <a:lstStyle/>
          <a:p>
            <a:pPr marL="0" indent="0" algn="r">
              <a:lnSpc>
                <a:spcPts val="2450"/>
              </a:lnSpc>
              <a:buNone/>
            </a:pPr>
            <a:r>
              <a:rPr lang="en-US" sz="1950" b="1" dirty="0">
                <a:solidFill>
                  <a:srgbClr val="272525"/>
                </a:solidFill>
                <a:latin typeface="Petrona Bold" pitchFamily="34" charset="0"/>
                <a:ea typeface="Petrona Bold" pitchFamily="34" charset="-122"/>
                <a:cs typeface="Petrona Bold" pitchFamily="34" charset="-120"/>
              </a:rPr>
              <a:t>Step 1: Data Loading and Preprocessing</a:t>
            </a:r>
            <a:endParaRPr lang="en-US" sz="1950" dirty="0"/>
          </a:p>
        </p:txBody>
      </p:sp>
      <p:sp>
        <p:nvSpPr>
          <p:cNvPr id="8" name="Text 6"/>
          <p:cNvSpPr/>
          <p:nvPr/>
        </p:nvSpPr>
        <p:spPr>
          <a:xfrm>
            <a:off x="667702" y="2180392"/>
            <a:ext cx="5598200" cy="610314"/>
          </a:xfrm>
          <a:prstGeom prst="rect">
            <a:avLst/>
          </a:prstGeom>
          <a:noFill/>
          <a:ln/>
        </p:spPr>
        <p:txBody>
          <a:bodyPr wrap="square" lIns="0" tIns="0" rIns="0" bIns="0" rtlCol="0" anchor="t"/>
          <a:lstStyle/>
          <a:p>
            <a:pPr marL="0" indent="0" algn="r">
              <a:lnSpc>
                <a:spcPts val="2400"/>
              </a:lnSpc>
              <a:buNone/>
            </a:pPr>
            <a:r>
              <a:rPr lang="en-US" sz="1500" dirty="0">
                <a:solidFill>
                  <a:srgbClr val="272525"/>
                </a:solidFill>
                <a:latin typeface="Inter" pitchFamily="34" charset="0"/>
                <a:ea typeface="Inter" pitchFamily="34" charset="-122"/>
                <a:cs typeface="Inter" pitchFamily="34" charset="-120"/>
              </a:rPr>
              <a:t>Load the credit card dataset from Kaggle. Handle missing values and scale the features using StandardScaler.</a:t>
            </a:r>
            <a:endParaRPr lang="en-US" sz="1500" dirty="0"/>
          </a:p>
        </p:txBody>
      </p:sp>
      <p:sp>
        <p:nvSpPr>
          <p:cNvPr id="9" name="Shape 7"/>
          <p:cNvSpPr/>
          <p:nvPr/>
        </p:nvSpPr>
        <p:spPr>
          <a:xfrm>
            <a:off x="7506950" y="2933819"/>
            <a:ext cx="667702" cy="22860"/>
          </a:xfrm>
          <a:prstGeom prst="roundRect">
            <a:avLst>
              <a:gd name="adj" fmla="val 350520"/>
            </a:avLst>
          </a:prstGeom>
          <a:solidFill>
            <a:srgbClr val="B2D4E5"/>
          </a:solidFill>
          <a:ln/>
        </p:spPr>
      </p:sp>
      <p:sp>
        <p:nvSpPr>
          <p:cNvPr id="10" name="Shape 8"/>
          <p:cNvSpPr/>
          <p:nvPr/>
        </p:nvSpPr>
        <p:spPr>
          <a:xfrm>
            <a:off x="7100590" y="2730698"/>
            <a:ext cx="429220" cy="429220"/>
          </a:xfrm>
          <a:prstGeom prst="roundRect">
            <a:avLst>
              <a:gd name="adj" fmla="val 18668"/>
            </a:avLst>
          </a:prstGeom>
          <a:solidFill>
            <a:srgbClr val="CCEEFF"/>
          </a:solidFill>
          <a:ln w="7620">
            <a:solidFill>
              <a:srgbClr val="B2D4E5"/>
            </a:solidFill>
            <a:prstDash val="solid"/>
          </a:ln>
        </p:spPr>
      </p:sp>
      <p:sp>
        <p:nvSpPr>
          <p:cNvPr id="11" name="Text 9"/>
          <p:cNvSpPr/>
          <p:nvPr/>
        </p:nvSpPr>
        <p:spPr>
          <a:xfrm>
            <a:off x="7230011" y="2794992"/>
            <a:ext cx="170378" cy="300514"/>
          </a:xfrm>
          <a:prstGeom prst="rect">
            <a:avLst/>
          </a:prstGeom>
          <a:noFill/>
          <a:ln/>
        </p:spPr>
        <p:txBody>
          <a:bodyPr wrap="none" lIns="0" tIns="0" rIns="0" bIns="0" rtlCol="0" anchor="t"/>
          <a:lstStyle/>
          <a:p>
            <a:pPr marL="0" indent="0" algn="ctr">
              <a:lnSpc>
                <a:spcPts val="2350"/>
              </a:lnSpc>
              <a:buNone/>
            </a:pPr>
            <a:r>
              <a:rPr lang="en-US" sz="2350" b="1" dirty="0">
                <a:solidFill>
                  <a:srgbClr val="272525"/>
                </a:solidFill>
                <a:latin typeface="Petrona Bold" pitchFamily="34" charset="0"/>
                <a:ea typeface="Petrona Bold" pitchFamily="34" charset="-122"/>
                <a:cs typeface="Petrona Bold" pitchFamily="34" charset="-120"/>
              </a:rPr>
              <a:t>2</a:t>
            </a:r>
            <a:endParaRPr lang="en-US" sz="2350" dirty="0"/>
          </a:p>
        </p:txBody>
      </p:sp>
      <p:sp>
        <p:nvSpPr>
          <p:cNvPr id="12" name="Text 10"/>
          <p:cNvSpPr/>
          <p:nvPr/>
        </p:nvSpPr>
        <p:spPr>
          <a:xfrm>
            <a:off x="8364498" y="2706886"/>
            <a:ext cx="3782139" cy="312896"/>
          </a:xfrm>
          <a:prstGeom prst="rect">
            <a:avLst/>
          </a:prstGeom>
          <a:noFill/>
          <a:ln/>
        </p:spPr>
        <p:txBody>
          <a:bodyPr wrap="none" lIns="0" tIns="0" rIns="0" bIns="0" rtlCol="0" anchor="t"/>
          <a:lstStyle/>
          <a:p>
            <a:pPr marL="0" indent="0" algn="l">
              <a:lnSpc>
                <a:spcPts val="2450"/>
              </a:lnSpc>
              <a:buNone/>
            </a:pPr>
            <a:r>
              <a:rPr lang="en-US" sz="1950" b="1" dirty="0">
                <a:solidFill>
                  <a:srgbClr val="272525"/>
                </a:solidFill>
                <a:latin typeface="Petrona Bold" pitchFamily="34" charset="0"/>
                <a:ea typeface="Petrona Bold" pitchFamily="34" charset="-122"/>
                <a:cs typeface="Petrona Bold" pitchFamily="34" charset="-120"/>
              </a:rPr>
              <a:t>Step 2: Exploratory Data Analysis</a:t>
            </a:r>
            <a:endParaRPr lang="en-US" sz="1950" dirty="0"/>
          </a:p>
        </p:txBody>
      </p:sp>
      <p:sp>
        <p:nvSpPr>
          <p:cNvPr id="13" name="Text 11"/>
          <p:cNvSpPr/>
          <p:nvPr/>
        </p:nvSpPr>
        <p:spPr>
          <a:xfrm>
            <a:off x="8364498" y="3134201"/>
            <a:ext cx="5598200" cy="610314"/>
          </a:xfrm>
          <a:prstGeom prst="rect">
            <a:avLst/>
          </a:prstGeom>
          <a:noFill/>
          <a:ln/>
        </p:spPr>
        <p:txBody>
          <a:bodyPr wrap="square" lIns="0" tIns="0" rIns="0" bIns="0" rtlCol="0" anchor="t"/>
          <a:lstStyle/>
          <a:p>
            <a:pPr marL="0" indent="0" algn="l">
              <a:lnSpc>
                <a:spcPts val="2400"/>
              </a:lnSpc>
              <a:buNone/>
            </a:pPr>
            <a:r>
              <a:rPr lang="en-US" sz="1500" dirty="0">
                <a:solidFill>
                  <a:srgbClr val="272525"/>
                </a:solidFill>
                <a:latin typeface="Inter" pitchFamily="34" charset="0"/>
                <a:ea typeface="Inter" pitchFamily="34" charset="-122"/>
                <a:cs typeface="Inter" pitchFamily="34" charset="-120"/>
              </a:rPr>
              <a:t>Analyze class distribution. Visualize feature correlations using a heatmap for better feature understanding.</a:t>
            </a:r>
            <a:endParaRPr lang="en-US" sz="1500" dirty="0"/>
          </a:p>
        </p:txBody>
      </p:sp>
      <p:sp>
        <p:nvSpPr>
          <p:cNvPr id="14" name="Shape 12"/>
          <p:cNvSpPr/>
          <p:nvPr/>
        </p:nvSpPr>
        <p:spPr>
          <a:xfrm>
            <a:off x="6455747" y="3792260"/>
            <a:ext cx="667702" cy="22860"/>
          </a:xfrm>
          <a:prstGeom prst="roundRect">
            <a:avLst>
              <a:gd name="adj" fmla="val 350520"/>
            </a:avLst>
          </a:prstGeom>
          <a:solidFill>
            <a:srgbClr val="B2D4E5"/>
          </a:solidFill>
          <a:ln/>
        </p:spPr>
      </p:sp>
      <p:sp>
        <p:nvSpPr>
          <p:cNvPr id="15" name="Shape 13"/>
          <p:cNvSpPr/>
          <p:nvPr/>
        </p:nvSpPr>
        <p:spPr>
          <a:xfrm>
            <a:off x="7100590" y="3589139"/>
            <a:ext cx="429220" cy="429220"/>
          </a:xfrm>
          <a:prstGeom prst="roundRect">
            <a:avLst>
              <a:gd name="adj" fmla="val 18668"/>
            </a:avLst>
          </a:prstGeom>
          <a:solidFill>
            <a:srgbClr val="CCEEFF"/>
          </a:solidFill>
          <a:ln w="7620">
            <a:solidFill>
              <a:srgbClr val="B2D4E5"/>
            </a:solidFill>
            <a:prstDash val="solid"/>
          </a:ln>
        </p:spPr>
      </p:sp>
      <p:sp>
        <p:nvSpPr>
          <p:cNvPr id="16" name="Text 14"/>
          <p:cNvSpPr/>
          <p:nvPr/>
        </p:nvSpPr>
        <p:spPr>
          <a:xfrm>
            <a:off x="7230130" y="3653433"/>
            <a:ext cx="170140" cy="300514"/>
          </a:xfrm>
          <a:prstGeom prst="rect">
            <a:avLst/>
          </a:prstGeom>
          <a:noFill/>
          <a:ln/>
        </p:spPr>
        <p:txBody>
          <a:bodyPr wrap="none" lIns="0" tIns="0" rIns="0" bIns="0" rtlCol="0" anchor="t"/>
          <a:lstStyle/>
          <a:p>
            <a:pPr marL="0" indent="0" algn="ctr">
              <a:lnSpc>
                <a:spcPts val="2350"/>
              </a:lnSpc>
              <a:buNone/>
            </a:pPr>
            <a:r>
              <a:rPr lang="en-US" sz="2350" b="1" dirty="0">
                <a:solidFill>
                  <a:srgbClr val="272525"/>
                </a:solidFill>
                <a:latin typeface="Petrona Bold" pitchFamily="34" charset="0"/>
                <a:ea typeface="Petrona Bold" pitchFamily="34" charset="-122"/>
                <a:cs typeface="Petrona Bold" pitchFamily="34" charset="-120"/>
              </a:rPr>
              <a:t>3</a:t>
            </a:r>
            <a:endParaRPr lang="en-US" sz="2350" dirty="0"/>
          </a:p>
        </p:txBody>
      </p:sp>
      <p:sp>
        <p:nvSpPr>
          <p:cNvPr id="17" name="Text 15"/>
          <p:cNvSpPr/>
          <p:nvPr/>
        </p:nvSpPr>
        <p:spPr>
          <a:xfrm>
            <a:off x="2961203" y="3565327"/>
            <a:ext cx="3304699" cy="312896"/>
          </a:xfrm>
          <a:prstGeom prst="rect">
            <a:avLst/>
          </a:prstGeom>
          <a:noFill/>
          <a:ln/>
        </p:spPr>
        <p:txBody>
          <a:bodyPr wrap="none" lIns="0" tIns="0" rIns="0" bIns="0" rtlCol="0" anchor="t"/>
          <a:lstStyle/>
          <a:p>
            <a:pPr marL="0" indent="0" algn="r">
              <a:lnSpc>
                <a:spcPts val="2450"/>
              </a:lnSpc>
              <a:buNone/>
            </a:pPr>
            <a:r>
              <a:rPr lang="en-US" sz="1950" b="1" dirty="0">
                <a:solidFill>
                  <a:srgbClr val="272525"/>
                </a:solidFill>
                <a:latin typeface="Petrona Bold" pitchFamily="34" charset="0"/>
                <a:ea typeface="Petrona Bold" pitchFamily="34" charset="-122"/>
                <a:cs typeface="Petrona Bold" pitchFamily="34" charset="-120"/>
              </a:rPr>
              <a:t>Step 3: Balancing the Dataset</a:t>
            </a:r>
            <a:endParaRPr lang="en-US" sz="1950" dirty="0"/>
          </a:p>
        </p:txBody>
      </p:sp>
      <p:sp>
        <p:nvSpPr>
          <p:cNvPr id="18" name="Text 16"/>
          <p:cNvSpPr/>
          <p:nvPr/>
        </p:nvSpPr>
        <p:spPr>
          <a:xfrm>
            <a:off x="667702" y="3992642"/>
            <a:ext cx="5598200" cy="610314"/>
          </a:xfrm>
          <a:prstGeom prst="rect">
            <a:avLst/>
          </a:prstGeom>
          <a:noFill/>
          <a:ln/>
        </p:spPr>
        <p:txBody>
          <a:bodyPr wrap="square" lIns="0" tIns="0" rIns="0" bIns="0" rtlCol="0" anchor="t"/>
          <a:lstStyle/>
          <a:p>
            <a:pPr marL="0" indent="0" algn="r">
              <a:lnSpc>
                <a:spcPts val="2400"/>
              </a:lnSpc>
              <a:buNone/>
            </a:pPr>
            <a:r>
              <a:rPr lang="en-US" sz="1500" dirty="0">
                <a:solidFill>
                  <a:srgbClr val="272525"/>
                </a:solidFill>
                <a:latin typeface="Inter" pitchFamily="34" charset="0"/>
                <a:ea typeface="Inter" pitchFamily="34" charset="-122"/>
                <a:cs typeface="Inter" pitchFamily="34" charset="-120"/>
              </a:rPr>
              <a:t>Apply SMOTE to oversample the minority class (fraudulent transactions) and balance the dataset.</a:t>
            </a:r>
            <a:endParaRPr lang="en-US" sz="1500" dirty="0"/>
          </a:p>
        </p:txBody>
      </p:sp>
      <p:sp>
        <p:nvSpPr>
          <p:cNvPr id="19" name="Shape 17"/>
          <p:cNvSpPr/>
          <p:nvPr/>
        </p:nvSpPr>
        <p:spPr>
          <a:xfrm>
            <a:off x="7506950" y="4650819"/>
            <a:ext cx="667702" cy="22860"/>
          </a:xfrm>
          <a:prstGeom prst="roundRect">
            <a:avLst>
              <a:gd name="adj" fmla="val 350520"/>
            </a:avLst>
          </a:prstGeom>
          <a:solidFill>
            <a:srgbClr val="B2D4E5"/>
          </a:solidFill>
          <a:ln/>
        </p:spPr>
      </p:sp>
      <p:sp>
        <p:nvSpPr>
          <p:cNvPr id="20" name="Shape 18"/>
          <p:cNvSpPr/>
          <p:nvPr/>
        </p:nvSpPr>
        <p:spPr>
          <a:xfrm>
            <a:off x="7100590" y="4447699"/>
            <a:ext cx="429220" cy="429220"/>
          </a:xfrm>
          <a:prstGeom prst="roundRect">
            <a:avLst>
              <a:gd name="adj" fmla="val 18668"/>
            </a:avLst>
          </a:prstGeom>
          <a:solidFill>
            <a:srgbClr val="CCEEFF"/>
          </a:solidFill>
          <a:ln w="7620">
            <a:solidFill>
              <a:srgbClr val="B2D4E5"/>
            </a:solidFill>
            <a:prstDash val="solid"/>
          </a:ln>
        </p:spPr>
      </p:sp>
      <p:sp>
        <p:nvSpPr>
          <p:cNvPr id="21" name="Text 19"/>
          <p:cNvSpPr/>
          <p:nvPr/>
        </p:nvSpPr>
        <p:spPr>
          <a:xfrm>
            <a:off x="7234178" y="4511993"/>
            <a:ext cx="161925" cy="300514"/>
          </a:xfrm>
          <a:prstGeom prst="rect">
            <a:avLst/>
          </a:prstGeom>
          <a:noFill/>
          <a:ln/>
        </p:spPr>
        <p:txBody>
          <a:bodyPr wrap="none" lIns="0" tIns="0" rIns="0" bIns="0" rtlCol="0" anchor="t"/>
          <a:lstStyle/>
          <a:p>
            <a:pPr marL="0" indent="0" algn="ctr">
              <a:lnSpc>
                <a:spcPts val="2350"/>
              </a:lnSpc>
              <a:buNone/>
            </a:pPr>
            <a:r>
              <a:rPr lang="en-US" sz="2350" b="1" dirty="0">
                <a:solidFill>
                  <a:srgbClr val="272525"/>
                </a:solidFill>
                <a:latin typeface="Petrona Bold" pitchFamily="34" charset="0"/>
                <a:ea typeface="Petrona Bold" pitchFamily="34" charset="-122"/>
                <a:cs typeface="Petrona Bold" pitchFamily="34" charset="-120"/>
              </a:rPr>
              <a:t>4</a:t>
            </a:r>
            <a:endParaRPr lang="en-US" sz="2350" dirty="0"/>
          </a:p>
        </p:txBody>
      </p:sp>
      <p:sp>
        <p:nvSpPr>
          <p:cNvPr id="22" name="Text 20"/>
          <p:cNvSpPr/>
          <p:nvPr/>
        </p:nvSpPr>
        <p:spPr>
          <a:xfrm>
            <a:off x="8364498" y="4423886"/>
            <a:ext cx="2585323" cy="312896"/>
          </a:xfrm>
          <a:prstGeom prst="rect">
            <a:avLst/>
          </a:prstGeom>
          <a:noFill/>
          <a:ln/>
        </p:spPr>
        <p:txBody>
          <a:bodyPr wrap="none" lIns="0" tIns="0" rIns="0" bIns="0" rtlCol="0" anchor="t"/>
          <a:lstStyle/>
          <a:p>
            <a:pPr marL="0" indent="0" algn="l">
              <a:lnSpc>
                <a:spcPts val="2450"/>
              </a:lnSpc>
              <a:buNone/>
            </a:pPr>
            <a:r>
              <a:rPr lang="en-US" sz="1950" b="1" dirty="0">
                <a:solidFill>
                  <a:srgbClr val="272525"/>
                </a:solidFill>
                <a:latin typeface="Petrona Bold" pitchFamily="34" charset="0"/>
                <a:ea typeface="Petrona Bold" pitchFamily="34" charset="-122"/>
                <a:cs typeface="Petrona Bold" pitchFamily="34" charset="-120"/>
              </a:rPr>
              <a:t>Step 4: Model Training</a:t>
            </a:r>
            <a:endParaRPr lang="en-US" sz="1950" dirty="0"/>
          </a:p>
        </p:txBody>
      </p:sp>
      <p:sp>
        <p:nvSpPr>
          <p:cNvPr id="23" name="Text 21"/>
          <p:cNvSpPr/>
          <p:nvPr/>
        </p:nvSpPr>
        <p:spPr>
          <a:xfrm>
            <a:off x="8364498" y="4851202"/>
            <a:ext cx="5598200" cy="610314"/>
          </a:xfrm>
          <a:prstGeom prst="rect">
            <a:avLst/>
          </a:prstGeom>
          <a:noFill/>
          <a:ln/>
        </p:spPr>
        <p:txBody>
          <a:bodyPr wrap="square" lIns="0" tIns="0" rIns="0" bIns="0" rtlCol="0" anchor="t"/>
          <a:lstStyle/>
          <a:p>
            <a:pPr marL="0" indent="0" algn="l">
              <a:lnSpc>
                <a:spcPts val="2400"/>
              </a:lnSpc>
              <a:buNone/>
            </a:pPr>
            <a:r>
              <a:rPr lang="en-US" sz="1500" dirty="0">
                <a:solidFill>
                  <a:srgbClr val="272525"/>
                </a:solidFill>
                <a:latin typeface="Inter" pitchFamily="34" charset="0"/>
                <a:ea typeface="Inter" pitchFamily="34" charset="-122"/>
                <a:cs typeface="Inter" pitchFamily="34" charset="-120"/>
              </a:rPr>
              <a:t>Train Logistic Regression, Decision Tree, and Random Forest classifiers.</a:t>
            </a:r>
            <a:endParaRPr lang="en-US" sz="1500" dirty="0"/>
          </a:p>
        </p:txBody>
      </p:sp>
      <p:sp>
        <p:nvSpPr>
          <p:cNvPr id="24" name="Shape 22"/>
          <p:cNvSpPr/>
          <p:nvPr/>
        </p:nvSpPr>
        <p:spPr>
          <a:xfrm>
            <a:off x="6455747" y="5509379"/>
            <a:ext cx="667702" cy="22860"/>
          </a:xfrm>
          <a:prstGeom prst="roundRect">
            <a:avLst>
              <a:gd name="adj" fmla="val 350520"/>
            </a:avLst>
          </a:prstGeom>
          <a:solidFill>
            <a:srgbClr val="B2D4E5"/>
          </a:solidFill>
          <a:ln/>
        </p:spPr>
      </p:sp>
      <p:sp>
        <p:nvSpPr>
          <p:cNvPr id="25" name="Shape 23"/>
          <p:cNvSpPr/>
          <p:nvPr/>
        </p:nvSpPr>
        <p:spPr>
          <a:xfrm>
            <a:off x="7100590" y="5306258"/>
            <a:ext cx="429220" cy="429220"/>
          </a:xfrm>
          <a:prstGeom prst="roundRect">
            <a:avLst>
              <a:gd name="adj" fmla="val 18668"/>
            </a:avLst>
          </a:prstGeom>
          <a:solidFill>
            <a:srgbClr val="CCEEFF"/>
          </a:solidFill>
          <a:ln w="7620">
            <a:solidFill>
              <a:srgbClr val="B2D4E5"/>
            </a:solidFill>
            <a:prstDash val="solid"/>
          </a:ln>
        </p:spPr>
      </p:sp>
      <p:sp>
        <p:nvSpPr>
          <p:cNvPr id="26" name="Text 24"/>
          <p:cNvSpPr/>
          <p:nvPr/>
        </p:nvSpPr>
        <p:spPr>
          <a:xfrm>
            <a:off x="7229773" y="5370552"/>
            <a:ext cx="170736" cy="300514"/>
          </a:xfrm>
          <a:prstGeom prst="rect">
            <a:avLst/>
          </a:prstGeom>
          <a:noFill/>
          <a:ln/>
        </p:spPr>
        <p:txBody>
          <a:bodyPr wrap="none" lIns="0" tIns="0" rIns="0" bIns="0" rtlCol="0" anchor="t"/>
          <a:lstStyle/>
          <a:p>
            <a:pPr marL="0" indent="0" algn="ctr">
              <a:lnSpc>
                <a:spcPts val="2350"/>
              </a:lnSpc>
              <a:buNone/>
            </a:pPr>
            <a:r>
              <a:rPr lang="en-US" sz="2350" b="1" dirty="0">
                <a:solidFill>
                  <a:srgbClr val="272525"/>
                </a:solidFill>
                <a:latin typeface="Petrona Bold" pitchFamily="34" charset="0"/>
                <a:ea typeface="Petrona Bold" pitchFamily="34" charset="-122"/>
                <a:cs typeface="Petrona Bold" pitchFamily="34" charset="-120"/>
              </a:rPr>
              <a:t>5</a:t>
            </a:r>
            <a:endParaRPr lang="en-US" sz="2350" dirty="0"/>
          </a:p>
        </p:txBody>
      </p:sp>
      <p:sp>
        <p:nvSpPr>
          <p:cNvPr id="27" name="Text 25"/>
          <p:cNvSpPr/>
          <p:nvPr/>
        </p:nvSpPr>
        <p:spPr>
          <a:xfrm>
            <a:off x="3436263" y="5282446"/>
            <a:ext cx="2829639" cy="312896"/>
          </a:xfrm>
          <a:prstGeom prst="rect">
            <a:avLst/>
          </a:prstGeom>
          <a:noFill/>
          <a:ln/>
        </p:spPr>
        <p:txBody>
          <a:bodyPr wrap="none" lIns="0" tIns="0" rIns="0" bIns="0" rtlCol="0" anchor="t"/>
          <a:lstStyle/>
          <a:p>
            <a:pPr marL="0" indent="0" algn="r">
              <a:lnSpc>
                <a:spcPts val="2450"/>
              </a:lnSpc>
              <a:buNone/>
            </a:pPr>
            <a:r>
              <a:rPr lang="en-US" sz="1950" b="1" dirty="0">
                <a:solidFill>
                  <a:srgbClr val="272525"/>
                </a:solidFill>
                <a:latin typeface="Petrona Bold" pitchFamily="34" charset="0"/>
                <a:ea typeface="Petrona Bold" pitchFamily="34" charset="-122"/>
                <a:cs typeface="Petrona Bold" pitchFamily="34" charset="-120"/>
              </a:rPr>
              <a:t>Step 5: Model Evaluation</a:t>
            </a:r>
            <a:endParaRPr lang="en-US" sz="1950" dirty="0"/>
          </a:p>
        </p:txBody>
      </p:sp>
      <p:sp>
        <p:nvSpPr>
          <p:cNvPr id="28" name="Text 26"/>
          <p:cNvSpPr/>
          <p:nvPr/>
        </p:nvSpPr>
        <p:spPr>
          <a:xfrm>
            <a:off x="667702" y="5709761"/>
            <a:ext cx="5598200" cy="915472"/>
          </a:xfrm>
          <a:prstGeom prst="rect">
            <a:avLst/>
          </a:prstGeom>
          <a:noFill/>
          <a:ln/>
        </p:spPr>
        <p:txBody>
          <a:bodyPr wrap="square" lIns="0" tIns="0" rIns="0" bIns="0" rtlCol="0" anchor="t"/>
          <a:lstStyle/>
          <a:p>
            <a:pPr marL="0" indent="0" algn="r">
              <a:lnSpc>
                <a:spcPts val="2400"/>
              </a:lnSpc>
              <a:buNone/>
            </a:pPr>
            <a:r>
              <a:rPr lang="en-US" sz="1500" dirty="0">
                <a:solidFill>
                  <a:srgbClr val="272525"/>
                </a:solidFill>
                <a:latin typeface="Inter" pitchFamily="34" charset="0"/>
                <a:ea typeface="Inter" pitchFamily="34" charset="-122"/>
                <a:cs typeface="Inter" pitchFamily="34" charset="-120"/>
              </a:rPr>
              <a:t>Evaluate models using accuracy, confusion matrix, and classification report. Select the model with the best performance for deployment.</a:t>
            </a:r>
            <a:endParaRPr lang="en-US" sz="1500" dirty="0"/>
          </a:p>
        </p:txBody>
      </p:sp>
      <p:sp>
        <p:nvSpPr>
          <p:cNvPr id="29" name="Shape 27"/>
          <p:cNvSpPr/>
          <p:nvPr/>
        </p:nvSpPr>
        <p:spPr>
          <a:xfrm>
            <a:off x="7506950" y="6466880"/>
            <a:ext cx="667702" cy="22860"/>
          </a:xfrm>
          <a:prstGeom prst="roundRect">
            <a:avLst>
              <a:gd name="adj" fmla="val 350520"/>
            </a:avLst>
          </a:prstGeom>
          <a:solidFill>
            <a:srgbClr val="B2D4E5"/>
          </a:solidFill>
          <a:ln/>
        </p:spPr>
      </p:sp>
      <p:sp>
        <p:nvSpPr>
          <p:cNvPr id="30" name="Shape 28"/>
          <p:cNvSpPr/>
          <p:nvPr/>
        </p:nvSpPr>
        <p:spPr>
          <a:xfrm>
            <a:off x="7100590" y="6263759"/>
            <a:ext cx="429220" cy="429220"/>
          </a:xfrm>
          <a:prstGeom prst="roundRect">
            <a:avLst>
              <a:gd name="adj" fmla="val 18668"/>
            </a:avLst>
          </a:prstGeom>
          <a:solidFill>
            <a:srgbClr val="CCEEFF"/>
          </a:solidFill>
          <a:ln w="7620">
            <a:solidFill>
              <a:srgbClr val="B2D4E5"/>
            </a:solidFill>
            <a:prstDash val="solid"/>
          </a:ln>
        </p:spPr>
      </p:sp>
      <p:sp>
        <p:nvSpPr>
          <p:cNvPr id="31" name="Text 29"/>
          <p:cNvSpPr/>
          <p:nvPr/>
        </p:nvSpPr>
        <p:spPr>
          <a:xfrm>
            <a:off x="7224177" y="6328053"/>
            <a:ext cx="182047" cy="300514"/>
          </a:xfrm>
          <a:prstGeom prst="rect">
            <a:avLst/>
          </a:prstGeom>
          <a:noFill/>
          <a:ln/>
        </p:spPr>
        <p:txBody>
          <a:bodyPr wrap="none" lIns="0" tIns="0" rIns="0" bIns="0" rtlCol="0" anchor="t"/>
          <a:lstStyle/>
          <a:p>
            <a:pPr marL="0" indent="0" algn="ctr">
              <a:lnSpc>
                <a:spcPts val="2350"/>
              </a:lnSpc>
              <a:buNone/>
            </a:pPr>
            <a:r>
              <a:rPr lang="en-US" sz="2350" b="1" dirty="0">
                <a:solidFill>
                  <a:srgbClr val="272525"/>
                </a:solidFill>
                <a:latin typeface="Petrona Bold" pitchFamily="34" charset="0"/>
                <a:ea typeface="Petrona Bold" pitchFamily="34" charset="-122"/>
                <a:cs typeface="Petrona Bold" pitchFamily="34" charset="-120"/>
              </a:rPr>
              <a:t>6</a:t>
            </a:r>
            <a:endParaRPr lang="en-US" sz="2350" dirty="0"/>
          </a:p>
        </p:txBody>
      </p:sp>
      <p:sp>
        <p:nvSpPr>
          <p:cNvPr id="32" name="Text 30"/>
          <p:cNvSpPr/>
          <p:nvPr/>
        </p:nvSpPr>
        <p:spPr>
          <a:xfrm>
            <a:off x="8364498" y="6239947"/>
            <a:ext cx="2992993" cy="312896"/>
          </a:xfrm>
          <a:prstGeom prst="rect">
            <a:avLst/>
          </a:prstGeom>
          <a:noFill/>
          <a:ln/>
        </p:spPr>
        <p:txBody>
          <a:bodyPr wrap="none" lIns="0" tIns="0" rIns="0" bIns="0" rtlCol="0" anchor="t"/>
          <a:lstStyle/>
          <a:p>
            <a:pPr marL="0" indent="0" algn="l">
              <a:lnSpc>
                <a:spcPts val="2450"/>
              </a:lnSpc>
              <a:buNone/>
            </a:pPr>
            <a:r>
              <a:rPr lang="en-US" sz="1950" b="1" dirty="0">
                <a:solidFill>
                  <a:srgbClr val="272525"/>
                </a:solidFill>
                <a:latin typeface="Petrona Bold" pitchFamily="34" charset="0"/>
                <a:ea typeface="Petrona Bold" pitchFamily="34" charset="-122"/>
                <a:cs typeface="Petrona Bold" pitchFamily="34" charset="-120"/>
              </a:rPr>
              <a:t>Step 6: Model Deployment</a:t>
            </a:r>
            <a:endParaRPr lang="en-US" sz="1950" dirty="0"/>
          </a:p>
        </p:txBody>
      </p:sp>
      <p:sp>
        <p:nvSpPr>
          <p:cNvPr id="33" name="Text 31"/>
          <p:cNvSpPr/>
          <p:nvPr/>
        </p:nvSpPr>
        <p:spPr>
          <a:xfrm>
            <a:off x="8364498" y="6667262"/>
            <a:ext cx="5598200" cy="610314"/>
          </a:xfrm>
          <a:prstGeom prst="rect">
            <a:avLst/>
          </a:prstGeom>
          <a:noFill/>
          <a:ln/>
        </p:spPr>
        <p:txBody>
          <a:bodyPr wrap="square" lIns="0" tIns="0" rIns="0" bIns="0" rtlCol="0" anchor="t"/>
          <a:lstStyle/>
          <a:p>
            <a:pPr marL="0" indent="0" algn="l">
              <a:lnSpc>
                <a:spcPts val="2400"/>
              </a:lnSpc>
              <a:buNone/>
            </a:pPr>
            <a:r>
              <a:rPr lang="en-US" sz="1500" dirty="0">
                <a:solidFill>
                  <a:srgbClr val="272525"/>
                </a:solidFill>
                <a:latin typeface="Inter" pitchFamily="34" charset="0"/>
                <a:ea typeface="Inter" pitchFamily="34" charset="-122"/>
                <a:cs typeface="Inter" pitchFamily="34" charset="-120"/>
              </a:rPr>
              <a:t>Save the best model (Random Forest) using Joblib for future use.</a:t>
            </a:r>
            <a:endParaRPr lang="en-US" sz="15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604E60-2B69-E758-A96B-DB7CF01FBA4D}"/>
              </a:ext>
            </a:extLst>
          </p:cNvPr>
          <p:cNvSpPr txBox="1"/>
          <p:nvPr/>
        </p:nvSpPr>
        <p:spPr>
          <a:xfrm>
            <a:off x="981307" y="747132"/>
            <a:ext cx="2082814" cy="807913"/>
          </a:xfrm>
          <a:prstGeom prst="rect">
            <a:avLst/>
          </a:prstGeom>
          <a:noFill/>
        </p:spPr>
        <p:txBody>
          <a:bodyPr wrap="none" rtlCol="0">
            <a:spAutoFit/>
          </a:bodyPr>
          <a:lstStyle/>
          <a:p>
            <a:r>
              <a:rPr lang="en-IN" sz="4650" dirty="0"/>
              <a:t>RESULT </a:t>
            </a:r>
          </a:p>
        </p:txBody>
      </p:sp>
      <p:pic>
        <p:nvPicPr>
          <p:cNvPr id="4" name="Picture 3">
            <a:extLst>
              <a:ext uri="{FF2B5EF4-FFF2-40B4-BE49-F238E27FC236}">
                <a16:creationId xmlns:a16="http://schemas.microsoft.com/office/drawing/2014/main" id="{622DBB97-BCE8-790C-85AB-19C48708733D}"/>
              </a:ext>
            </a:extLst>
          </p:cNvPr>
          <p:cNvPicPr>
            <a:picLocks noChangeAspect="1"/>
          </p:cNvPicPr>
          <p:nvPr/>
        </p:nvPicPr>
        <p:blipFill>
          <a:blip r:embed="rId2"/>
          <a:stretch>
            <a:fillRect/>
          </a:stretch>
        </p:blipFill>
        <p:spPr>
          <a:xfrm>
            <a:off x="709211" y="2176713"/>
            <a:ext cx="5852172" cy="4389129"/>
          </a:xfrm>
          <a:prstGeom prst="rect">
            <a:avLst/>
          </a:prstGeom>
        </p:spPr>
      </p:pic>
      <p:sp>
        <p:nvSpPr>
          <p:cNvPr id="8" name="TextBox 7">
            <a:extLst>
              <a:ext uri="{FF2B5EF4-FFF2-40B4-BE49-F238E27FC236}">
                <a16:creationId xmlns:a16="http://schemas.microsoft.com/office/drawing/2014/main" id="{CC24B716-CE55-B573-97FF-D1CC7EC48B12}"/>
              </a:ext>
            </a:extLst>
          </p:cNvPr>
          <p:cNvSpPr txBox="1"/>
          <p:nvPr/>
        </p:nvSpPr>
        <p:spPr>
          <a:xfrm>
            <a:off x="6561383" y="3217115"/>
            <a:ext cx="8083431" cy="2031325"/>
          </a:xfrm>
          <a:prstGeom prst="rect">
            <a:avLst/>
          </a:prstGeom>
          <a:noFill/>
        </p:spPr>
        <p:txBody>
          <a:bodyPr wrap="none" rtlCol="0">
            <a:spAutoFit/>
          </a:bodyPr>
          <a:lstStyle/>
          <a:p>
            <a:endParaRPr lang="en-US" dirty="0"/>
          </a:p>
          <a:p>
            <a:r>
              <a:rPr lang="en-US" dirty="0"/>
              <a:t>This chart is a bar graph showing the distribution of two classes,</a:t>
            </a:r>
          </a:p>
          <a:p>
            <a:r>
              <a:rPr lang="en-US" dirty="0"/>
              <a:t> labeled as "0" and "1.“</a:t>
            </a:r>
          </a:p>
          <a:p>
            <a:endParaRPr lang="en-US" dirty="0"/>
          </a:p>
          <a:p>
            <a:r>
              <a:rPr lang="en-US" b="1" dirty="0"/>
              <a:t>Class "0"</a:t>
            </a:r>
            <a:r>
              <a:rPr lang="en-US" dirty="0"/>
              <a:t> has a significantly larger count, with over 250,000 occurrences.</a:t>
            </a:r>
          </a:p>
          <a:p>
            <a:endParaRPr lang="en-US" dirty="0"/>
          </a:p>
          <a:p>
            <a:r>
              <a:rPr lang="en-US" b="1" dirty="0"/>
              <a:t>Class "1"</a:t>
            </a:r>
            <a:r>
              <a:rPr lang="en-US" dirty="0"/>
              <a:t> has very few or no occurrences, as it is not visibly represented in the chart.</a:t>
            </a:r>
          </a:p>
        </p:txBody>
      </p:sp>
    </p:spTree>
    <p:extLst>
      <p:ext uri="{BB962C8B-B14F-4D97-AF65-F5344CB8AC3E}">
        <p14:creationId xmlns:p14="http://schemas.microsoft.com/office/powerpoint/2010/main" val="89428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5AC50AE-5AFE-B452-15F4-6E00C4931941}"/>
              </a:ext>
            </a:extLst>
          </p:cNvPr>
          <p:cNvPicPr>
            <a:picLocks noChangeAspect="1"/>
          </p:cNvPicPr>
          <p:nvPr/>
        </p:nvPicPr>
        <p:blipFill>
          <a:blip r:embed="rId2"/>
          <a:srcRect l="6507" t="7431" r="14811" b="3189"/>
          <a:stretch/>
        </p:blipFill>
        <p:spPr>
          <a:xfrm>
            <a:off x="122663" y="1103972"/>
            <a:ext cx="7370957" cy="6322740"/>
          </a:xfrm>
          <a:prstGeom prst="rect">
            <a:avLst/>
          </a:prstGeom>
        </p:spPr>
      </p:pic>
      <p:sp>
        <p:nvSpPr>
          <p:cNvPr id="9" name="TextBox 8">
            <a:extLst>
              <a:ext uri="{FF2B5EF4-FFF2-40B4-BE49-F238E27FC236}">
                <a16:creationId xmlns:a16="http://schemas.microsoft.com/office/drawing/2014/main" id="{892BB399-003D-6BCF-66AD-6921AF383B74}"/>
              </a:ext>
            </a:extLst>
          </p:cNvPr>
          <p:cNvSpPr txBox="1"/>
          <p:nvPr/>
        </p:nvSpPr>
        <p:spPr>
          <a:xfrm flipH="1">
            <a:off x="7627433" y="2386362"/>
            <a:ext cx="6679582" cy="424731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Diagonal line (red cells)</a:t>
            </a:r>
            <a:r>
              <a:rPr kumimoji="0" lang="en-US" altLang="en-US" sz="1800" b="0" i="0" u="none" strike="noStrike" cap="none" normalizeH="0" baseline="0" dirty="0">
                <a:ln>
                  <a:noFill/>
                </a:ln>
                <a:solidFill>
                  <a:schemeClr val="tx1"/>
                </a:solidFill>
                <a:effectLst/>
                <a:latin typeface="Arial" panose="020B0604020202020204" pitchFamily="34" charset="0"/>
              </a:rPr>
              <a:t>: Each feature is perfectly correlated with itself, which is why these cells have a correlation value of 1 (dark red).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Off-diagonal cells</a:t>
            </a:r>
            <a:r>
              <a:rPr kumimoji="0" lang="en-US" altLang="en-US" sz="1800" b="0" i="0" u="none" strike="noStrike" cap="none" normalizeH="0" baseline="0" dirty="0">
                <a:ln>
                  <a:noFill/>
                </a:ln>
                <a:solidFill>
                  <a:schemeClr val="tx1"/>
                </a:solidFill>
                <a:effectLst/>
                <a:latin typeface="Arial" panose="020B0604020202020204" pitchFamily="34" charset="0"/>
              </a:rPr>
              <a:t>: These show the correlation between different features.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Blue colors indicate negative correlations (as one feature increases, the other decreases).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Red colors (less frequent) indicate positive correlations (as one feature increases, so does the other).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Lighter or neutral colors indicate weak or no correlation.</a:t>
            </a:r>
          </a:p>
          <a:p>
            <a:endParaRPr lang="en-IN" dirty="0"/>
          </a:p>
        </p:txBody>
      </p:sp>
      <p:sp>
        <p:nvSpPr>
          <p:cNvPr id="10" name="TextBox 9">
            <a:extLst>
              <a:ext uri="{FF2B5EF4-FFF2-40B4-BE49-F238E27FC236}">
                <a16:creationId xmlns:a16="http://schemas.microsoft.com/office/drawing/2014/main" id="{DF1F9A3D-F4D3-228E-72F0-F638ED0E0665}"/>
              </a:ext>
            </a:extLst>
          </p:cNvPr>
          <p:cNvSpPr txBox="1"/>
          <p:nvPr/>
        </p:nvSpPr>
        <p:spPr>
          <a:xfrm>
            <a:off x="7772400" y="1191964"/>
            <a:ext cx="5879430" cy="807913"/>
          </a:xfrm>
          <a:prstGeom prst="rect">
            <a:avLst/>
          </a:prstGeom>
          <a:noFill/>
        </p:spPr>
        <p:txBody>
          <a:bodyPr wrap="none" rtlCol="0">
            <a:spAutoFit/>
          </a:bodyPr>
          <a:lstStyle/>
          <a:p>
            <a:r>
              <a:rPr lang="en-IN" sz="4650" dirty="0">
                <a:effectLst>
                  <a:outerShdw blurRad="38100" dist="38100" dir="2700000" algn="tl">
                    <a:srgbClr val="000000">
                      <a:alpha val="43137"/>
                    </a:srgbClr>
                  </a:outerShdw>
                </a:effectLst>
              </a:rPr>
              <a:t>FEATURE CORRELATION</a:t>
            </a:r>
          </a:p>
        </p:txBody>
      </p:sp>
    </p:spTree>
    <p:extLst>
      <p:ext uri="{BB962C8B-B14F-4D97-AF65-F5344CB8AC3E}">
        <p14:creationId xmlns:p14="http://schemas.microsoft.com/office/powerpoint/2010/main" val="20272626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750</Words>
  <Application>Microsoft Office PowerPoint</Application>
  <PresentationFormat>Custom</PresentationFormat>
  <Paragraphs>105</Paragraphs>
  <Slides>12</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Petrona Bold</vt:lpstr>
      <vt:lpstr>Inter</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sushma deyannavar</cp:lastModifiedBy>
  <cp:revision>6</cp:revision>
  <dcterms:created xsi:type="dcterms:W3CDTF">2024-12-22T07:33:08Z</dcterms:created>
  <dcterms:modified xsi:type="dcterms:W3CDTF">2024-12-22T09:48:43Z</dcterms:modified>
</cp:coreProperties>
</file>