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41"/>
  </p:notesMasterIdLst>
  <p:sldIdLst>
    <p:sldId id="256" r:id="rId2"/>
    <p:sldId id="377" r:id="rId3"/>
    <p:sldId id="433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5" r:id="rId17"/>
    <p:sldId id="436" r:id="rId18"/>
    <p:sldId id="412" r:id="rId19"/>
    <p:sldId id="387" r:id="rId20"/>
    <p:sldId id="381" r:id="rId21"/>
    <p:sldId id="402" r:id="rId22"/>
    <p:sldId id="403" r:id="rId23"/>
    <p:sldId id="404" r:id="rId24"/>
    <p:sldId id="389" r:id="rId25"/>
    <p:sldId id="419" r:id="rId26"/>
    <p:sldId id="415" r:id="rId27"/>
    <p:sldId id="438" r:id="rId28"/>
    <p:sldId id="420" r:id="rId29"/>
    <p:sldId id="439" r:id="rId30"/>
    <p:sldId id="437" r:id="rId31"/>
    <p:sldId id="440" r:id="rId32"/>
    <p:sldId id="442" r:id="rId33"/>
    <p:sldId id="443" r:id="rId34"/>
    <p:sldId id="441" r:id="rId35"/>
    <p:sldId id="444" r:id="rId36"/>
    <p:sldId id="445" r:id="rId37"/>
    <p:sldId id="446" r:id="rId38"/>
    <p:sldId id="447" r:id="rId39"/>
    <p:sldId id="290" r:id="rId40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orient="horz" pos="935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pos="3583">
          <p15:clr>
            <a:srgbClr val="A4A3A4"/>
          </p15:clr>
        </p15:guide>
        <p15:guide id="7" pos="6102">
          <p15:clr>
            <a:srgbClr val="A4A3A4"/>
          </p15:clr>
        </p15:guide>
        <p15:guide id="8" pos="148">
          <p15:clr>
            <a:srgbClr val="A4A3A4"/>
          </p15:clr>
        </p15:guide>
        <p15:guide id="9" pos="5978">
          <p15:clr>
            <a:srgbClr val="A4A3A4"/>
          </p15:clr>
        </p15:guide>
        <p15:guide id="10" pos="1669">
          <p15:clr>
            <a:srgbClr val="A4A3A4"/>
          </p15:clr>
        </p15:guide>
        <p15:guide id="11" pos="2349">
          <p15:clr>
            <a:srgbClr val="A4A3A4"/>
          </p15:clr>
        </p15:guide>
        <p15:guide id="12" pos="2394">
          <p15:clr>
            <a:srgbClr val="A4A3A4"/>
          </p15:clr>
        </p15:guide>
        <p15:guide id="13" pos="3120">
          <p15:clr>
            <a:srgbClr val="A4A3A4"/>
          </p15:clr>
        </p15:guide>
        <p15:guide id="14" pos="1988">
          <p15:clr>
            <a:srgbClr val="A4A3A4"/>
          </p15:clr>
        </p15:guide>
        <p15:guide id="15" pos="27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38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DEFC2-A0CA-AB46-BAD6-D318B9ED1215}" v="346" dt="2018-08-14T10:21:50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60" y="108"/>
      </p:cViewPr>
      <p:guideLst>
        <p:guide orient="horz" pos="2160"/>
        <p:guide orient="horz" pos="2387"/>
        <p:guide orient="horz" pos="618"/>
        <p:guide orient="horz" pos="935"/>
        <p:guide orient="horz" pos="1117"/>
        <p:guide pos="3583"/>
        <p:guide pos="6102"/>
        <p:guide pos="148"/>
        <p:guide pos="5978"/>
        <p:guide pos="1669"/>
        <p:guide pos="2349"/>
        <p:guide pos="2394"/>
        <p:guide pos="3120"/>
        <p:guide pos="1988"/>
        <p:guide pos="27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5178" y="120"/>
      </p:cViewPr>
      <p:guideLst>
        <p:guide orient="horz" pos="3122"/>
        <p:guide pos="2138"/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087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69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253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95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15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2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4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344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9214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29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067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804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95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7fe36c0f_0_8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407fe36c0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50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97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90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55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89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51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6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>
  <p:cSld name="제목 슬라이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848544" y="3048631"/>
            <a:ext cx="7566660" cy="59427"/>
          </a:xfrm>
          <a:prstGeom prst="rect">
            <a:avLst/>
          </a:prstGeom>
          <a:solidFill>
            <a:srgbClr val="0666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219199" y="2463856"/>
            <a:ext cx="69456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000" b="1" i="0" u="none" strike="noStrike" cap="none" dirty="0" err="1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Zabbix-Grafana</a:t>
            </a:r>
            <a:r>
              <a:rPr lang="en-US" altLang="ko-KR" sz="2000" b="1" i="0" u="none" strike="noStrike" cap="none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 Deep Dive hands on lab </a:t>
            </a:r>
            <a:r>
              <a:rPr lang="ko-KR" altLang="en-US" sz="2000" b="1" i="0" u="none" strike="noStrike" cap="none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실습 교육</a:t>
            </a:r>
          </a:p>
        </p:txBody>
      </p:sp>
      <p:sp>
        <p:nvSpPr>
          <p:cNvPr id="7" name="Google Shape;17;p2"/>
          <p:cNvSpPr txBox="1"/>
          <p:nvPr userDrawn="1"/>
        </p:nvSpPr>
        <p:spPr>
          <a:xfrm>
            <a:off x="7404841" y="3339465"/>
            <a:ext cx="1188721" cy="44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000" b="1" i="0" u="none" strike="noStrike" cap="none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Day</a:t>
            </a:r>
            <a:r>
              <a:rPr lang="en-US" altLang="ko-KR" sz="2000" b="1" i="0" u="none" strike="noStrike" cap="none" baseline="0" dirty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baseline="0" dirty="0" smtClean="0">
                <a:solidFill>
                  <a:srgbClr val="000000"/>
                </a:solidFill>
                <a:effectLst/>
                <a:latin typeface="+mn-ea"/>
                <a:ea typeface="+mn-ea"/>
                <a:cs typeface="Arial"/>
                <a:sym typeface="Arial"/>
              </a:rPr>
              <a:t>-4</a:t>
            </a:r>
            <a:endParaRPr lang="ko-KR" altLang="en-US" sz="2000" b="1" i="0" u="none" strike="noStrike" cap="none" dirty="0">
              <a:solidFill>
                <a:srgbClr val="000000"/>
              </a:solidFill>
              <a:effectLst/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">
  <p:cSld name="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00600" cy="455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-8094" y="464893"/>
            <a:ext cx="9914093" cy="45719"/>
          </a:xfrm>
          <a:prstGeom prst="rect">
            <a:avLst/>
          </a:prstGeom>
          <a:solidFill>
            <a:srgbClr val="0666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documentation/3.4/manual/config/items/itemtypes/zabbix_agent" TargetMode="External"/><Relationship Id="rId2" Type="http://schemas.openxmlformats.org/officeDocument/2006/relationships/hyperlink" Target="https://www.zabbix.com/documentation/3.4/manual/config/items/itemtypes/zabbix_agent/win_key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iviperf.com/zabbix/index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설정 - User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102" y="4181392"/>
            <a:ext cx="6333651" cy="234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102" y="1101234"/>
            <a:ext cx="5559418" cy="257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Group 생성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576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User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생성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07" y="4201819"/>
            <a:ext cx="5532535" cy="250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514" y="1101877"/>
            <a:ext cx="5049130" cy="2913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4169" y="4201819"/>
            <a:ext cx="3430280" cy="1021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45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설정 – User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966113" y="2158764"/>
            <a:ext cx="661530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User: 설정, 관리 메뉴 X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966113" y="3217933"/>
            <a:ext cx="661530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관리자: 설정 메뉴 사용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966113" y="4415913"/>
            <a:ext cx="661530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최고 관리자: 관리 메뉴 사용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17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설정 - 스크립트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780" y="1142251"/>
            <a:ext cx="1717505" cy="17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9100" y="1197980"/>
            <a:ext cx="3528043" cy="17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946" y="3354565"/>
            <a:ext cx="4824289" cy="2996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5555477" y="4496937"/>
            <a:ext cx="395571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가볍게 특정 호스트에 대한, 실행하고 싶은 커맨드 등록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640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설정 - </a:t>
            </a:r>
            <a:r>
              <a:rPr lang="en-US" sz="2000">
                <a:solidFill>
                  <a:schemeClr val="dk1"/>
                </a:solidFill>
              </a:rPr>
              <a:t>Queue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758352" y="4074461"/>
            <a:ext cx="4988478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성능에 대한 지표 -&gt; Queue가 많이 쌓이면 부하가 많은 상태</a:t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352" y="1534553"/>
            <a:ext cx="8539766" cy="2180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09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설정 – 데이터보존, 값 매핑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16280" y="6059519"/>
            <a:ext cx="131413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보존 기간 설정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30" y="949072"/>
            <a:ext cx="2913147" cy="493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5583" y="1039259"/>
            <a:ext cx="6421068" cy="182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3275583" y="2940754"/>
            <a:ext cx="262750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 Metric 값에 대한 Value 매핑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87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;p8"/>
          <p:cNvSpPr txBox="1"/>
          <p:nvPr/>
        </p:nvSpPr>
        <p:spPr>
          <a:xfrm>
            <a:off x="2286693" y="3158245"/>
            <a:ext cx="5225277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US" altLang="ko-KR" sz="4400" b="1" dirty="0" smtClean="0">
                <a:solidFill>
                  <a:schemeClr val="dk1"/>
                </a:solidFill>
                <a:latin typeface="+mn-ea"/>
                <a:ea typeface="+mn-ea"/>
              </a:rPr>
              <a:t>Day 4</a:t>
            </a:r>
            <a:endParaRPr lang="ko-KR" altLang="en-US" sz="4400"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620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0675" y="826861"/>
            <a:ext cx="7766759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apt install language-pack-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</a:t>
            </a:r>
            <a:endParaRPr lang="en-US" altLang="ko-KR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locale-gen ko_KR.UTF-8</a:t>
            </a: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update-locale LANG=ko_KR.UTF-8 LC_MESSAGES=POSIX</a:t>
            </a:r>
          </a:p>
        </p:txBody>
      </p:sp>
      <p:sp>
        <p:nvSpPr>
          <p:cNvPr id="4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Zabbix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한글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</a:rPr>
              <a:t>설정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75" y="2349400"/>
            <a:ext cx="2282851" cy="22756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19" y="4737683"/>
            <a:ext cx="8281036" cy="1712761"/>
          </a:xfrm>
          <a:prstGeom prst="rect">
            <a:avLst/>
          </a:prstGeom>
        </p:spPr>
      </p:pic>
      <p:sp>
        <p:nvSpPr>
          <p:cNvPr id="9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Up &amp; Running</a:t>
            </a:r>
            <a:endParaRPr lang="ko-KR" altLang="en-US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0675" y="1677469"/>
            <a:ext cx="7766759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wget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http://pop.baemin.com/fonts/jua/BMJUA_ttf.ttf </a:t>
            </a: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mv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/share/fonts/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truetype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dejavu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/DejaVuSans.ttf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/share/fonts/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truetype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dejavu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DejaVuSans.ttf.bak</a:t>
            </a:r>
            <a:endParaRPr lang="en-US" altLang="ko-KR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mv ~/BMJUA_ttf.ttf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/share/fonts/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truetype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dejavu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/DejaVuSans.ttf</a:t>
            </a:r>
          </a:p>
        </p:txBody>
      </p:sp>
      <p:sp>
        <p:nvSpPr>
          <p:cNvPr id="11" name="Google Shape;30;p6"/>
          <p:cNvSpPr txBox="1"/>
          <p:nvPr/>
        </p:nvSpPr>
        <p:spPr>
          <a:xfrm>
            <a:off x="541727" y="571396"/>
            <a:ext cx="5489465" cy="24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OS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한글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Language-pack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설치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2" name="Google Shape;30;p6"/>
          <p:cNvSpPr txBox="1"/>
          <p:nvPr/>
        </p:nvSpPr>
        <p:spPr>
          <a:xfrm>
            <a:off x="541727" y="1420705"/>
            <a:ext cx="5489465" cy="24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한글 폰트 설치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(ex.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배민 주아 폰트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3" name="Google Shape;30;p6"/>
          <p:cNvSpPr txBox="1"/>
          <p:nvPr/>
        </p:nvSpPr>
        <p:spPr>
          <a:xfrm>
            <a:off x="3110756" y="3384982"/>
            <a:ext cx="5489465" cy="24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Locale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확인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36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616" y="3214827"/>
            <a:ext cx="658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  <a:ea typeface="+mn-ea"/>
              </a:rPr>
              <a:t>Zabbix Proxy Server </a:t>
            </a:r>
            <a:r>
              <a:rPr lang="ko-KR" altLang="en-US" sz="3200" b="1" dirty="0">
                <a:latin typeface="+mn-ea"/>
                <a:ea typeface="+mn-ea"/>
              </a:rPr>
              <a:t>구성</a:t>
            </a:r>
            <a:endParaRPr lang="en-US" altLang="ko-KR" sz="3200" b="1" dirty="0">
              <a:latin typeface="+mn-ea"/>
              <a:ea typeface="+mn-ea"/>
            </a:endParaRPr>
          </a:p>
        </p:txBody>
      </p:sp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7256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095262" y="859695"/>
            <a:ext cx="3279093" cy="2907867"/>
          </a:xfrm>
          <a:prstGeom prst="roundRect">
            <a:avLst>
              <a:gd name="adj" fmla="val 2923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dash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33438" y="811491"/>
            <a:ext cx="3133190" cy="2956071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dash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689" y="647275"/>
            <a:ext cx="7242824" cy="3341048"/>
          </a:xfrm>
          <a:prstGeom prst="rect">
            <a:avLst/>
          </a:prstGeom>
          <a:noFill/>
          <a:ln w="12700" cap="flat" cmpd="sng" algn="ctr">
            <a:solidFill>
              <a:srgbClr val="0666DD"/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4" name="TextBox 32"/>
          <p:cNvSpPr txBox="1">
            <a:spLocks noChangeArrowheads="1"/>
          </p:cNvSpPr>
          <p:nvPr/>
        </p:nvSpPr>
        <p:spPr bwMode="auto">
          <a:xfrm>
            <a:off x="3874749" y="683549"/>
            <a:ext cx="2274744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666DD"/>
                </a:solidFill>
                <a:effectLst/>
                <a:uLnTx/>
                <a:uFillTx/>
                <a:latin typeface="+mn-ea"/>
                <a:cs typeface="Helvetica Neue"/>
              </a:rPr>
              <a:t>대한민국 중부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666DD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86" name="Rounded Rectangle 6"/>
          <p:cNvSpPr/>
          <p:nvPr/>
        </p:nvSpPr>
        <p:spPr>
          <a:xfrm>
            <a:off x="1631506" y="1191761"/>
            <a:ext cx="6825991" cy="2345044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0666DD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50" name="TextBox 88"/>
          <p:cNvSpPr txBox="1"/>
          <p:nvPr/>
        </p:nvSpPr>
        <p:spPr>
          <a:xfrm>
            <a:off x="2668568" y="901241"/>
            <a:ext cx="1282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0666DD"/>
                </a:solidFill>
                <a:latin typeface="+mn-ea"/>
              </a:rPr>
              <a:t>Public Zone</a:t>
            </a:r>
            <a:endParaRPr lang="ko-KR" altLang="en-US" sz="1000" b="1" dirty="0">
              <a:solidFill>
                <a:srgbClr val="0666DD"/>
              </a:solidFill>
              <a:latin typeface="+mn-ea"/>
            </a:endParaRPr>
          </a:p>
        </p:txBody>
      </p:sp>
      <p:sp>
        <p:nvSpPr>
          <p:cNvPr id="51" name="TextBox 89"/>
          <p:cNvSpPr txBox="1"/>
          <p:nvPr/>
        </p:nvSpPr>
        <p:spPr>
          <a:xfrm>
            <a:off x="6101246" y="901242"/>
            <a:ext cx="1282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0666DD"/>
                </a:solidFill>
                <a:latin typeface="+mn-ea"/>
              </a:rPr>
              <a:t>Private Zone</a:t>
            </a:r>
            <a:endParaRPr lang="ko-KR" altLang="en-US" sz="1000" b="1" dirty="0">
              <a:solidFill>
                <a:srgbClr val="0666DD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969158" y="1745262"/>
            <a:ext cx="1642658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63" name="Group 20"/>
          <p:cNvGrpSpPr/>
          <p:nvPr/>
        </p:nvGrpSpPr>
        <p:grpSpPr>
          <a:xfrm>
            <a:off x="1886610" y="1364279"/>
            <a:ext cx="2750912" cy="2067993"/>
            <a:chOff x="4629150" y="2824163"/>
            <a:chExt cx="1752600" cy="1734564"/>
          </a:xfrm>
        </p:grpSpPr>
        <p:sp>
          <p:nvSpPr>
            <p:cNvPr id="65" name="Rounded Rectangle 21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  <p:sp>
          <p:nvSpPr>
            <p:cNvPr id="66" name="TextBox 37"/>
            <p:cNvSpPr txBox="1">
              <a:spLocks noChangeArrowheads="1"/>
            </p:cNvSpPr>
            <p:nvPr/>
          </p:nvSpPr>
          <p:spPr bwMode="auto">
            <a:xfrm>
              <a:off x="4721225" y="4390928"/>
              <a:ext cx="1555751" cy="16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Public Subnet</a:t>
              </a:r>
              <a:r>
                <a:rPr kumimoji="0" lang="en-US" sz="7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 - 1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</p:grpSp>
      <p:grpSp>
        <p:nvGrpSpPr>
          <p:cNvPr id="68" name="Group 20"/>
          <p:cNvGrpSpPr/>
          <p:nvPr/>
        </p:nvGrpSpPr>
        <p:grpSpPr>
          <a:xfrm>
            <a:off x="5379134" y="1364279"/>
            <a:ext cx="2364257" cy="2067993"/>
            <a:chOff x="4629150" y="2824163"/>
            <a:chExt cx="1752600" cy="1734564"/>
          </a:xfrm>
        </p:grpSpPr>
        <p:sp>
          <p:nvSpPr>
            <p:cNvPr id="74" name="Rounded Rectangle 21"/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  <p:sp>
          <p:nvSpPr>
            <p:cNvPr id="78" name="TextBox 37"/>
            <p:cNvSpPr txBox="1">
              <a:spLocks noChangeArrowheads="1"/>
            </p:cNvSpPr>
            <p:nvPr/>
          </p:nvSpPr>
          <p:spPr bwMode="auto">
            <a:xfrm>
              <a:off x="4721225" y="4390928"/>
              <a:ext cx="1555751" cy="16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kern="0" dirty="0">
                  <a:solidFill>
                    <a:prstClr val="black"/>
                  </a:solidFill>
                  <a:latin typeface="+mn-ea"/>
                  <a:cs typeface="Helvetica Neue"/>
                </a:rPr>
                <a:t>Private </a:t>
              </a: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Subnet</a:t>
              </a:r>
              <a:r>
                <a:rPr kumimoji="0" lang="en-US" sz="7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 - </a:t>
              </a:r>
              <a:r>
                <a:rPr lang="en-US" sz="700" b="1" kern="0" dirty="0">
                  <a:solidFill>
                    <a:prstClr val="black"/>
                  </a:solidFill>
                  <a:latin typeface="+mn-ea"/>
                  <a:cs typeface="Helvetica Neue"/>
                </a:rPr>
                <a:t>1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25" y="368101"/>
            <a:ext cx="556141" cy="5561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34" y="2671285"/>
            <a:ext cx="436428" cy="4364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87" y="2616305"/>
            <a:ext cx="555747" cy="55574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398" y="1743451"/>
            <a:ext cx="555747" cy="555747"/>
          </a:xfrm>
          <a:prstGeom prst="rect">
            <a:avLst/>
          </a:prstGeom>
        </p:spPr>
      </p:pic>
      <p:pic>
        <p:nvPicPr>
          <p:cNvPr id="1026" name="Picture 2" descr="azure 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45" y="2178298"/>
            <a:ext cx="708513" cy="3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azure 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52" y="2251958"/>
            <a:ext cx="708513" cy="3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88"/>
          <p:cNvSpPr txBox="1"/>
          <p:nvPr/>
        </p:nvSpPr>
        <p:spPr>
          <a:xfrm>
            <a:off x="1560452" y="468935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10.10.0.0/16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TextBox 88"/>
          <p:cNvSpPr txBox="1"/>
          <p:nvPr/>
        </p:nvSpPr>
        <p:spPr>
          <a:xfrm>
            <a:off x="1560452" y="1368232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10.10.1.0/24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8" name="TextBox 88"/>
          <p:cNvSpPr txBox="1"/>
          <p:nvPr/>
        </p:nvSpPr>
        <p:spPr>
          <a:xfrm>
            <a:off x="5067453" y="1368232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10.10.2.0/24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1" name="Google Shape;30;p6"/>
          <p:cNvSpPr txBox="1"/>
          <p:nvPr/>
        </p:nvSpPr>
        <p:spPr>
          <a:xfrm>
            <a:off x="-17351" y="2064059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5" name="AutoShape 4" descr="azure interne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azure internet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0" y="3370287"/>
            <a:ext cx="618035" cy="6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>
            <a:stCxn id="1030" idx="3"/>
            <a:endCxn id="13" idx="1"/>
          </p:cNvCxnSpPr>
          <p:nvPr/>
        </p:nvCxnSpPr>
        <p:spPr>
          <a:xfrm>
            <a:off x="966675" y="3679305"/>
            <a:ext cx="464522" cy="1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3" idx="3"/>
            <a:endCxn id="4" idx="1"/>
          </p:cNvCxnSpPr>
          <p:nvPr/>
        </p:nvCxnSpPr>
        <p:spPr>
          <a:xfrm flipV="1">
            <a:off x="1994252" y="2894179"/>
            <a:ext cx="3714435" cy="803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97" y="3416248"/>
            <a:ext cx="563055" cy="563055"/>
          </a:xfrm>
          <a:prstGeom prst="rect">
            <a:avLst/>
          </a:prstGeom>
        </p:spPr>
      </p:pic>
      <p:pic>
        <p:nvPicPr>
          <p:cNvPr id="12292" name="Picture 4" descr="Zabbix icon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45" y="2723502"/>
            <a:ext cx="255270" cy="25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windows 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94" y="1832414"/>
            <a:ext cx="384287" cy="2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직선 연결선 86"/>
          <p:cNvCxnSpPr>
            <a:stCxn id="91" idx="2"/>
            <a:endCxn id="4" idx="0"/>
          </p:cNvCxnSpPr>
          <p:nvPr/>
        </p:nvCxnSpPr>
        <p:spPr>
          <a:xfrm flipH="1">
            <a:off x="5986561" y="2299198"/>
            <a:ext cx="20711" cy="31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3" idx="1"/>
            <a:endCxn id="4" idx="3"/>
          </p:cNvCxnSpPr>
          <p:nvPr/>
        </p:nvCxnSpPr>
        <p:spPr>
          <a:xfrm flipH="1">
            <a:off x="6264434" y="2889499"/>
            <a:ext cx="1607600" cy="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6"/>
          <p:cNvSpPr/>
          <p:nvPr/>
        </p:nvSpPr>
        <p:spPr>
          <a:xfrm>
            <a:off x="5600757" y="1527733"/>
            <a:ext cx="1660811" cy="1714093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FFC000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98" name="TextBox 88"/>
          <p:cNvSpPr txBox="1"/>
          <p:nvPr/>
        </p:nvSpPr>
        <p:spPr>
          <a:xfrm>
            <a:off x="6551861" y="1543998"/>
            <a:ext cx="7585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prstClr val="black"/>
                </a:solidFill>
                <a:latin typeface="+mn-ea"/>
              </a:rPr>
              <a:t>가용성 집합</a:t>
            </a:r>
          </a:p>
        </p:txBody>
      </p:sp>
      <p:cxnSp>
        <p:nvCxnSpPr>
          <p:cNvPr id="102" name="직선 연결선 101"/>
          <p:cNvCxnSpPr>
            <a:endCxn id="91" idx="1"/>
          </p:cNvCxnSpPr>
          <p:nvPr/>
        </p:nvCxnSpPr>
        <p:spPr>
          <a:xfrm flipV="1">
            <a:off x="2015179" y="2021325"/>
            <a:ext cx="3714219" cy="163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68" y="1271682"/>
            <a:ext cx="393153" cy="393153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30" y="1241461"/>
            <a:ext cx="393153" cy="39315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04" y="1593586"/>
            <a:ext cx="294590" cy="28856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85" y="2449365"/>
            <a:ext cx="294590" cy="288566"/>
          </a:xfrm>
          <a:prstGeom prst="rect">
            <a:avLst/>
          </a:prstGeom>
        </p:spPr>
      </p:pic>
      <p:sp>
        <p:nvSpPr>
          <p:cNvPr id="147" name="모서리가 둥근 직사각형 146"/>
          <p:cNvSpPr/>
          <p:nvPr/>
        </p:nvSpPr>
        <p:spPr>
          <a:xfrm>
            <a:off x="2045674" y="4194227"/>
            <a:ext cx="3133190" cy="2333894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dashDot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495633" y="4105602"/>
            <a:ext cx="4015294" cy="2422520"/>
          </a:xfrm>
          <a:prstGeom prst="rect">
            <a:avLst/>
          </a:prstGeom>
          <a:noFill/>
          <a:ln w="12700" cap="flat" cmpd="sng" algn="ctr">
            <a:solidFill>
              <a:srgbClr val="0666DD"/>
            </a:solidFill>
            <a:prstDash val="sysDash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9" name="TextBox 32"/>
          <p:cNvSpPr txBox="1">
            <a:spLocks noChangeArrowheads="1"/>
          </p:cNvSpPr>
          <p:nvPr/>
        </p:nvSpPr>
        <p:spPr bwMode="auto">
          <a:xfrm>
            <a:off x="2668568" y="4184680"/>
            <a:ext cx="2274744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666DD"/>
                </a:solidFill>
                <a:effectLst/>
                <a:uLnTx/>
                <a:uFillTx/>
                <a:latin typeface="+mn-ea"/>
                <a:cs typeface="Helvetica Neue"/>
              </a:rPr>
              <a:t>미국 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666DD"/>
                </a:solidFill>
                <a:effectLst/>
                <a:uLnTx/>
                <a:uFillTx/>
                <a:latin typeface="+mn-ea"/>
                <a:cs typeface="Helvetica Neue"/>
              </a:rPr>
              <a:t>동부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666DD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151" name="TextBox 88"/>
          <p:cNvSpPr txBox="1"/>
          <p:nvPr/>
        </p:nvSpPr>
        <p:spPr>
          <a:xfrm>
            <a:off x="3188148" y="4348945"/>
            <a:ext cx="1282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0666DD"/>
                </a:solidFill>
                <a:latin typeface="+mn-ea"/>
              </a:rPr>
              <a:t>Public Zone</a:t>
            </a:r>
            <a:endParaRPr lang="ko-KR" altLang="en-US" sz="1000" b="1" dirty="0">
              <a:solidFill>
                <a:srgbClr val="0666DD"/>
              </a:solidFill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098410" y="5613110"/>
            <a:ext cx="1642658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154" name="Group 20"/>
          <p:cNvGrpSpPr/>
          <p:nvPr/>
        </p:nvGrpSpPr>
        <p:grpSpPr>
          <a:xfrm>
            <a:off x="2229189" y="4690379"/>
            <a:ext cx="2750912" cy="1875625"/>
            <a:chOff x="4629150" y="2824163"/>
            <a:chExt cx="1752600" cy="1573212"/>
          </a:xfrm>
        </p:grpSpPr>
        <p:sp>
          <p:nvSpPr>
            <p:cNvPr id="155" name="Rounded Rectangle 21"/>
            <p:cNvSpPr/>
            <p:nvPr/>
          </p:nvSpPr>
          <p:spPr>
            <a:xfrm>
              <a:off x="4629150" y="2824163"/>
              <a:ext cx="1752600" cy="1541437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  <p:sp>
          <p:nvSpPr>
            <p:cNvPr id="156" name="TextBox 37"/>
            <p:cNvSpPr txBox="1">
              <a:spLocks noChangeArrowheads="1"/>
            </p:cNvSpPr>
            <p:nvPr/>
          </p:nvSpPr>
          <p:spPr bwMode="auto">
            <a:xfrm>
              <a:off x="4732432" y="4229576"/>
              <a:ext cx="1555751" cy="16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Public Subnet</a:t>
              </a:r>
              <a:r>
                <a:rPr kumimoji="0" lang="en-US" sz="7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Helvetica Neue"/>
                </a:rPr>
                <a:t> - 1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elvetica Neue"/>
              </a:endParaRPr>
            </a:p>
          </p:txBody>
        </p:sp>
      </p:grpSp>
      <p:pic>
        <p:nvPicPr>
          <p:cNvPr id="160" name="그림 1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74" y="3890442"/>
            <a:ext cx="556141" cy="556141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521" y="5336555"/>
            <a:ext cx="555747" cy="555747"/>
          </a:xfrm>
          <a:prstGeom prst="rect">
            <a:avLst/>
          </a:prstGeom>
        </p:spPr>
      </p:pic>
      <p:pic>
        <p:nvPicPr>
          <p:cNvPr id="164" name="Picture 2" descr="azure 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53" y="5565715"/>
            <a:ext cx="708513" cy="3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Box 88"/>
          <p:cNvSpPr txBox="1"/>
          <p:nvPr/>
        </p:nvSpPr>
        <p:spPr>
          <a:xfrm>
            <a:off x="4582495" y="4056865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10.20.0.0/16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7" name="TextBox 88"/>
          <p:cNvSpPr txBox="1"/>
          <p:nvPr/>
        </p:nvSpPr>
        <p:spPr>
          <a:xfrm>
            <a:off x="1653265" y="4524523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prstClr val="black"/>
                </a:solidFill>
                <a:latin typeface="+mn-ea"/>
              </a:rPr>
              <a:t>10.20.1.0/24</a:t>
            </a:r>
            <a:endParaRPr lang="ko-KR" altLang="en-US" sz="700" b="1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71" name="Picture 4" descr="Zabbix icon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45" y="5464497"/>
            <a:ext cx="255270" cy="25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직선 연결선 172"/>
          <p:cNvCxnSpPr>
            <a:stCxn id="13" idx="3"/>
            <a:endCxn id="162" idx="0"/>
          </p:cNvCxnSpPr>
          <p:nvPr/>
        </p:nvCxnSpPr>
        <p:spPr>
          <a:xfrm>
            <a:off x="1994252" y="3697776"/>
            <a:ext cx="1494143" cy="163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그림 1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86" y="4548894"/>
            <a:ext cx="393153" cy="393153"/>
          </a:xfrm>
          <a:prstGeom prst="rect">
            <a:avLst/>
          </a:prstGeom>
        </p:spPr>
      </p:pic>
      <p:sp>
        <p:nvSpPr>
          <p:cNvPr id="182" name="Rounded Rectangle 6"/>
          <p:cNvSpPr/>
          <p:nvPr/>
        </p:nvSpPr>
        <p:spPr>
          <a:xfrm>
            <a:off x="3015933" y="5115078"/>
            <a:ext cx="1750414" cy="1075854"/>
          </a:xfrm>
          <a:prstGeom prst="roundRect">
            <a:avLst>
              <a:gd name="adj" fmla="val 5152"/>
            </a:avLst>
          </a:prstGeom>
          <a:noFill/>
          <a:ln w="19050" cap="flat" cmpd="sng" algn="ctr">
            <a:solidFill>
              <a:srgbClr val="FFC000"/>
            </a:solidFill>
            <a:prstDash val="lgDash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elvetica Neue"/>
            </a:endParaRPr>
          </a:p>
        </p:txBody>
      </p:sp>
      <p:sp>
        <p:nvSpPr>
          <p:cNvPr id="183" name="TextBox 88"/>
          <p:cNvSpPr txBox="1"/>
          <p:nvPr/>
        </p:nvSpPr>
        <p:spPr>
          <a:xfrm>
            <a:off x="3872171" y="4835759"/>
            <a:ext cx="47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prstClr val="black"/>
                </a:solidFill>
                <a:latin typeface="+mn-ea"/>
              </a:rPr>
              <a:t>가용성 집합</a:t>
            </a:r>
          </a:p>
        </p:txBody>
      </p:sp>
      <p:pic>
        <p:nvPicPr>
          <p:cNvPr id="184" name="그림 1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02" y="5226266"/>
            <a:ext cx="294590" cy="288566"/>
          </a:xfrm>
          <a:prstGeom prst="rect">
            <a:avLst/>
          </a:prstGeom>
        </p:spPr>
      </p:pic>
      <p:sp>
        <p:nvSpPr>
          <p:cNvPr id="186" name="TextBox 88"/>
          <p:cNvSpPr txBox="1"/>
          <p:nvPr/>
        </p:nvSpPr>
        <p:spPr>
          <a:xfrm>
            <a:off x="2090939" y="4203889"/>
            <a:ext cx="1282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Port: 10050, 10051</a:t>
            </a:r>
            <a:endParaRPr lang="ko-KR" altLang="en-US" sz="7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87" name="그림 1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72" y="5342589"/>
            <a:ext cx="555747" cy="555747"/>
          </a:xfrm>
          <a:prstGeom prst="rect">
            <a:avLst/>
          </a:prstGeom>
        </p:spPr>
      </p:pic>
      <p:pic>
        <p:nvPicPr>
          <p:cNvPr id="188" name="Picture 6" descr="windows 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768" y="5431552"/>
            <a:ext cx="384287" cy="2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53" y="5226266"/>
            <a:ext cx="294590" cy="288566"/>
          </a:xfrm>
          <a:prstGeom prst="rect">
            <a:avLst/>
          </a:prstGeom>
        </p:spPr>
      </p:pic>
      <p:cxnSp>
        <p:nvCxnSpPr>
          <p:cNvPr id="190" name="직선 연결선 189"/>
          <p:cNvCxnSpPr>
            <a:stCxn id="187" idx="1"/>
            <a:endCxn id="162" idx="3"/>
          </p:cNvCxnSpPr>
          <p:nvPr/>
        </p:nvCxnSpPr>
        <p:spPr>
          <a:xfrm flipH="1" flipV="1">
            <a:off x="3766268" y="5614429"/>
            <a:ext cx="384604" cy="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 - </a:t>
            </a:r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Architecture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69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구성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10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8"/>
          <p:cNvSpPr txBox="1"/>
          <p:nvPr/>
        </p:nvSpPr>
        <p:spPr>
          <a:xfrm>
            <a:off x="2286693" y="3158245"/>
            <a:ext cx="5225277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en-US" altLang="ko-KR" sz="4400" b="1" dirty="0">
                <a:solidFill>
                  <a:schemeClr val="dk1"/>
                </a:solidFill>
                <a:latin typeface="+mn-ea"/>
                <a:ea typeface="+mn-ea"/>
              </a:rPr>
              <a:t>Review</a:t>
            </a:r>
            <a:endParaRPr lang="ko-KR" altLang="en-US" sz="4400"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08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구성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7" y="1106588"/>
            <a:ext cx="2229195" cy="4472409"/>
          </a:xfrm>
          <a:prstGeom prst="rect">
            <a:avLst/>
          </a:prstGeom>
        </p:spPr>
      </p:pic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02" y="1106588"/>
            <a:ext cx="2109352" cy="27340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654" y="1106588"/>
            <a:ext cx="1801921" cy="19174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519" y="1101877"/>
            <a:ext cx="1833425" cy="1922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970" y="3180386"/>
            <a:ext cx="1544555" cy="35876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953" y="3180386"/>
            <a:ext cx="1544555" cy="3587668"/>
          </a:xfrm>
          <a:prstGeom prst="rect">
            <a:avLst/>
          </a:prstGeom>
        </p:spPr>
      </p:pic>
      <p:sp>
        <p:nvSpPr>
          <p:cNvPr id="13" name="Google Shape;30;p6"/>
          <p:cNvSpPr txBox="1"/>
          <p:nvPr/>
        </p:nvSpPr>
        <p:spPr>
          <a:xfrm>
            <a:off x="253306" y="295004"/>
            <a:ext cx="7836594" cy="110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Virtual Network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구성 예</a:t>
            </a:r>
            <a:endParaRPr lang="en-US" altLang="ko-KR" sz="1200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lvl="0"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(Proxy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기능만을 확인하는 것이므로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,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이번에는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Subnet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나누는 것은 하지 않습니다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.)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72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7" y="1250410"/>
            <a:ext cx="2254226" cy="4680203"/>
          </a:xfrm>
          <a:prstGeom prst="rect">
            <a:avLst/>
          </a:prstGeom>
        </p:spPr>
      </p:pic>
      <p:sp>
        <p:nvSpPr>
          <p:cNvPr id="11" name="Google Shape;30;p6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VM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08" y="836193"/>
            <a:ext cx="1598321" cy="6021807"/>
          </a:xfrm>
          <a:prstGeom prst="rect">
            <a:avLst/>
          </a:prstGeom>
        </p:spPr>
      </p:pic>
      <p:sp>
        <p:nvSpPr>
          <p:cNvPr id="8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구성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</a:p>
        </p:txBody>
      </p:sp>
      <p:sp>
        <p:nvSpPr>
          <p:cNvPr id="11" name="Google Shape;30;p6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NSG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설정 확인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1" y="961045"/>
            <a:ext cx="9258531" cy="3268981"/>
          </a:xfrm>
          <a:prstGeom prst="rect">
            <a:avLst/>
          </a:prstGeom>
        </p:spPr>
      </p:pic>
      <p:sp>
        <p:nvSpPr>
          <p:cNvPr id="9" name="Google Shape;30;p6"/>
          <p:cNvSpPr txBox="1"/>
          <p:nvPr/>
        </p:nvSpPr>
        <p:spPr>
          <a:xfrm>
            <a:off x="3166985" y="5303043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경로테이블 설정 및 </a:t>
            </a: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</a:rPr>
              <a:t>서브넷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 연결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2" y="4363857"/>
            <a:ext cx="2590550" cy="2355045"/>
          </a:xfrm>
          <a:prstGeom prst="rect">
            <a:avLst/>
          </a:prstGeom>
        </p:spPr>
      </p:pic>
      <p:sp>
        <p:nvSpPr>
          <p:cNvPr id="10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구성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028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</a:p>
        </p:txBody>
      </p:sp>
      <p:sp>
        <p:nvSpPr>
          <p:cNvPr id="11" name="Google Shape;30;p6"/>
          <p:cNvSpPr txBox="1"/>
          <p:nvPr/>
        </p:nvSpPr>
        <p:spPr>
          <a:xfrm>
            <a:off x="329507" y="625205"/>
            <a:ext cx="2816240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Zabbix Server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경유하여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</a:rPr>
              <a:t>, SSH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접속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4560" y="1652056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apt install zabbix-proxy-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zabbix-agent -y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099" y="1306806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Zabbix</a:t>
            </a:r>
            <a:r>
              <a:rPr lang="en-US" altLang="ko-KR" sz="1200" dirty="0">
                <a:latin typeface="+mn-ea"/>
                <a:ea typeface="+mn-ea"/>
              </a:rPr>
              <a:t>-Proxy </a:t>
            </a:r>
            <a:r>
              <a:rPr lang="ko-KR" altLang="en-US" sz="1200" dirty="0">
                <a:latin typeface="+mn-ea"/>
                <a:ea typeface="+mn-ea"/>
              </a:rPr>
              <a:t>설치 </a:t>
            </a:r>
            <a:r>
              <a:rPr lang="en-US" altLang="ko-KR" sz="1200" dirty="0">
                <a:latin typeface="+mn-ea"/>
                <a:ea typeface="+mn-ea"/>
              </a:rPr>
              <a:t>(Proxy, MySQL, Agent)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560" y="2520157"/>
            <a:ext cx="8189233" cy="9387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uroot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-p</a:t>
            </a:r>
          </a:p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Password0123</a:t>
            </a:r>
          </a:p>
          <a:p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create database zabbix character set utf8 collate utf8_bin;</a:t>
            </a:r>
          </a:p>
          <a:p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grant all privileges on zabbix.* to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zabbix@localhost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identified by 'Password0123';</a:t>
            </a:r>
          </a:p>
          <a:p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quit;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4560" y="3845459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zcat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usr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/share/doc/zabbix-proxy-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/schema.sql.gz | 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</a:t>
            </a:r>
            <a:r>
              <a:rPr lang="en-US" altLang="ko-KR" sz="1100" b="1" dirty="0" err="1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uzabbix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-p zabbix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099" y="2147381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MySQL </a:t>
            </a:r>
            <a:r>
              <a:rPr lang="ko-KR" altLang="en-US" sz="1200" dirty="0">
                <a:latin typeface="+mn-ea"/>
                <a:ea typeface="+mn-ea"/>
              </a:rPr>
              <a:t>유저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테이블 생성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4560" y="5551194"/>
            <a:ext cx="8189233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ko-KR" altLang="en-US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systemctl</a:t>
            </a:r>
            <a:r>
              <a:rPr lang="ko-KR" altLang="en-US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restart</a:t>
            </a:r>
            <a:r>
              <a:rPr lang="ko-KR" altLang="en-US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zabbix-proxy</a:t>
            </a:r>
            <a:endParaRPr lang="ko-KR" altLang="en-US" sz="1100" b="1" dirty="0">
              <a:solidFill>
                <a:schemeClr val="bg1">
                  <a:lumMod val="8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099" y="3552698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MySQL </a:t>
            </a:r>
            <a:r>
              <a:rPr lang="ko-KR" altLang="en-US" sz="1200" dirty="0">
                <a:latin typeface="+mn-ea"/>
                <a:ea typeface="+mn-ea"/>
              </a:rPr>
              <a:t>스키마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AE7E4-D0FB-0E47-9265-8A2D235A7A5C}"/>
              </a:ext>
            </a:extLst>
          </p:cNvPr>
          <p:cNvSpPr txBox="1"/>
          <p:nvPr/>
        </p:nvSpPr>
        <p:spPr>
          <a:xfrm>
            <a:off x="323098" y="4230089"/>
            <a:ext cx="346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Zabbix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proxy.conf</a:t>
            </a:r>
            <a:r>
              <a:rPr lang="ko-KR" altLang="en-US" sz="1200" dirty="0">
                <a:latin typeface="+mn-ea"/>
                <a:ea typeface="+mn-ea"/>
              </a:rPr>
              <a:t> 수정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Zabbix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agent.conf</a:t>
            </a:r>
            <a:r>
              <a:rPr lang="ko-KR" altLang="en-US" sz="1200" dirty="0">
                <a:latin typeface="+mn-ea"/>
                <a:ea typeface="+mn-ea"/>
              </a:rPr>
              <a:t> 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AED55EA-E6ED-144B-9235-3E53090F57ED}"/>
              </a:ext>
            </a:extLst>
          </p:cNvPr>
          <p:cNvSpPr txBox="1"/>
          <p:nvPr/>
        </p:nvSpPr>
        <p:spPr>
          <a:xfrm>
            <a:off x="329507" y="5184852"/>
            <a:ext cx="346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서비스 재시작</a:t>
            </a:r>
          </a:p>
        </p:txBody>
      </p:sp>
      <p:sp>
        <p:nvSpPr>
          <p:cNvPr id="16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구성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0060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</a:t>
            </a:r>
          </a:p>
        </p:txBody>
      </p:sp>
      <p:sp>
        <p:nvSpPr>
          <p:cNvPr id="7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구성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5" y="1424543"/>
            <a:ext cx="7578494" cy="4809015"/>
          </a:xfrm>
          <a:prstGeom prst="rect">
            <a:avLst/>
          </a:prstGeom>
        </p:spPr>
      </p:pic>
      <p:sp>
        <p:nvSpPr>
          <p:cNvPr id="9" name="Google Shape;30;p6"/>
          <p:cNvSpPr txBox="1"/>
          <p:nvPr/>
        </p:nvSpPr>
        <p:spPr>
          <a:xfrm>
            <a:off x="445295" y="1211028"/>
            <a:ext cx="7836594" cy="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등록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1784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/>
          <p:nvPr/>
        </p:nvSpPr>
        <p:spPr>
          <a:xfrm>
            <a:off x="292321" y="5992491"/>
            <a:ext cx="8189233" cy="2616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$  </a:t>
            </a:r>
            <a:r>
              <a:rPr lang="en-US" sz="1100" b="1" i="0" u="none" strike="noStrike" cap="none" dirty="0" err="1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openssl</a:t>
            </a:r>
            <a:r>
              <a:rPr lang="en-US" sz="1100" b="1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rand </a:t>
            </a:r>
            <a:r>
              <a:rPr lang="en-US" sz="1100" b="1" i="0" u="none" strike="noStrike" cap="none" dirty="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-hex </a:t>
            </a:r>
            <a:r>
              <a:rPr lang="en-US" sz="1100" b="1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100" b="1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48" descr="A picture containing screenshot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850" y="1604350"/>
            <a:ext cx="4487201" cy="222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043" y="1617801"/>
            <a:ext cx="4384224" cy="3364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Encryption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PSK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8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구성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0" name="Google Shape;30;p6"/>
          <p:cNvSpPr txBox="1"/>
          <p:nvPr/>
        </p:nvSpPr>
        <p:spPr>
          <a:xfrm>
            <a:off x="94004" y="1349821"/>
            <a:ext cx="7836594" cy="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 err="1" smtClean="0">
                <a:solidFill>
                  <a:schemeClr val="dk1"/>
                </a:solidFill>
                <a:latin typeface="+mn-ea"/>
                <a:ea typeface="+mn-ea"/>
              </a:rPr>
              <a:t>zabbix-proxy.conf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파일 수정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– </a:t>
            </a:r>
            <a:r>
              <a:rPr lang="en-US" altLang="ko-KR" sz="1200" dirty="0" err="1" smtClean="0">
                <a:solidFill>
                  <a:schemeClr val="dk1"/>
                </a:solidFill>
                <a:latin typeface="+mn-ea"/>
                <a:ea typeface="+mn-ea"/>
              </a:rPr>
              <a:t>psk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 Enable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설정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1" name="Google Shape;30;p6"/>
          <p:cNvSpPr txBox="1"/>
          <p:nvPr/>
        </p:nvSpPr>
        <p:spPr>
          <a:xfrm>
            <a:off x="277019" y="5764681"/>
            <a:ext cx="7836594" cy="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임의의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PSK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값 생성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2" name="Google Shape;30;p6"/>
          <p:cNvSpPr txBox="1"/>
          <p:nvPr/>
        </p:nvSpPr>
        <p:spPr>
          <a:xfrm>
            <a:off x="5869910" y="4711028"/>
            <a:ext cx="2060688" cy="27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해당 경로에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PSK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파일 저장</a:t>
            </a:r>
            <a:endParaRPr lang="ko-KR" altLang="en-US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63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;p6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구성 해보기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–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Encryption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PSK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7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Zabbix Server 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Proxy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구성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8" name="Google Shape;30;p6"/>
          <p:cNvSpPr txBox="1"/>
          <p:nvPr/>
        </p:nvSpPr>
        <p:spPr>
          <a:xfrm>
            <a:off x="575697" y="1069522"/>
            <a:ext cx="7836594" cy="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콘솔에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PSK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값 입력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7" y="1505630"/>
            <a:ext cx="82105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6944" y="3182171"/>
            <a:ext cx="658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+mn-ea"/>
                <a:ea typeface="+mn-ea"/>
              </a:rPr>
              <a:t>Host Auto-Registration</a:t>
            </a:r>
            <a:endParaRPr lang="en-US" altLang="ko-KR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829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71" y="977001"/>
            <a:ext cx="7613493" cy="4158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0;p6"/>
          <p:cNvSpPr txBox="1"/>
          <p:nvPr/>
        </p:nvSpPr>
        <p:spPr>
          <a:xfrm>
            <a:off x="212485" y="759279"/>
            <a:ext cx="7836594" cy="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Agent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설치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(Proxy Network)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9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Host Auto-Registration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0" name="Google Shape;30;p6"/>
          <p:cNvSpPr txBox="1"/>
          <p:nvPr/>
        </p:nvSpPr>
        <p:spPr>
          <a:xfrm>
            <a:off x="13770" y="0"/>
            <a:ext cx="578287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smtClean="0">
                <a:solidFill>
                  <a:schemeClr val="dk1"/>
                </a:solidFill>
                <a:latin typeface="+mn-ea"/>
                <a:ea typeface="+mn-ea"/>
              </a:rPr>
              <a:t>Auto-Registration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</a:rPr>
              <a:t>설정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(Proxy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Region)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851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;p6"/>
          <p:cNvSpPr txBox="1"/>
          <p:nvPr/>
        </p:nvSpPr>
        <p:spPr>
          <a:xfrm>
            <a:off x="13770" y="0"/>
            <a:ext cx="578287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Auto-Registration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</a:rPr>
              <a:t>설정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(Proxy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Region)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8" name="Google Shape;30;p6"/>
          <p:cNvSpPr txBox="1"/>
          <p:nvPr/>
        </p:nvSpPr>
        <p:spPr>
          <a:xfrm>
            <a:off x="212485" y="759279"/>
            <a:ext cx="7836594" cy="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Configuration -&gt; Auto Registration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메뉴 선택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-&gt; Create action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85" y="1006869"/>
            <a:ext cx="9382725" cy="13073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1" y="3710224"/>
            <a:ext cx="4845396" cy="1844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764" y="3710224"/>
            <a:ext cx="4653215" cy="1925805"/>
          </a:xfrm>
          <a:prstGeom prst="rect">
            <a:avLst/>
          </a:prstGeom>
        </p:spPr>
      </p:pic>
      <p:sp>
        <p:nvSpPr>
          <p:cNvPr id="9" name="Google Shape;30;p6"/>
          <p:cNvSpPr txBox="1"/>
          <p:nvPr/>
        </p:nvSpPr>
        <p:spPr>
          <a:xfrm>
            <a:off x="58451" y="3387820"/>
            <a:ext cx="3590836" cy="20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자동 등록을 위한 </a:t>
            </a:r>
            <a:r>
              <a:rPr lang="en-US" altLang="ko-KR" sz="1200" dirty="0" err="1" smtClean="0">
                <a:solidFill>
                  <a:schemeClr val="dk1"/>
                </a:solidFill>
                <a:latin typeface="+mn-ea"/>
                <a:ea typeface="+mn-ea"/>
              </a:rPr>
              <a:t>HostMetadata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 Key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값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입력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0" name="Google Shape;30;p6"/>
          <p:cNvSpPr txBox="1"/>
          <p:nvPr/>
        </p:nvSpPr>
        <p:spPr>
          <a:xfrm>
            <a:off x="5135764" y="3387820"/>
            <a:ext cx="4049800" cy="20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Operation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설정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-&gt; Template OS Windows Attach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1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Host Auto-Registration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5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;p10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5;p7"/>
          <p:cNvSpPr txBox="1"/>
          <p:nvPr/>
        </p:nvSpPr>
        <p:spPr>
          <a:xfrm>
            <a:off x="946198" y="3058590"/>
            <a:ext cx="7556452" cy="265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</a:rPr>
              <a:t>지난 주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ko-KR" altLang="en-US" sz="2000" b="1" dirty="0" smtClean="0">
                <a:solidFill>
                  <a:schemeClr val="dk1"/>
                </a:solidFill>
              </a:rPr>
              <a:t>학습 내용 요약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71450" marR="0" lvl="1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Windows Agent </a:t>
            </a:r>
            <a:r>
              <a:rPr lang="ko-KR" altLang="en-US" sz="2000" dirty="0" smtClean="0">
                <a:solidFill>
                  <a:schemeClr val="dk1"/>
                </a:solidFill>
              </a:rPr>
              <a:t>설치 및 설정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171450" marR="0" lvl="1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Administration: Proxy</a:t>
            </a:r>
            <a:r>
              <a:rPr lang="ko-KR" altLang="en-US" sz="2000" dirty="0" smtClean="0">
                <a:solidFill>
                  <a:schemeClr val="dk1"/>
                </a:solidFill>
              </a:rPr>
              <a:t>를 제외한 나머지 메뉴에 대한 설명</a:t>
            </a:r>
            <a:endParaRPr lang="en-US" altLang="ko-KR" sz="2000" dirty="0" smtClean="0">
              <a:solidFill>
                <a:schemeClr val="dk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1437209"/>
            <a:ext cx="5391150" cy="790575"/>
          </a:xfrm>
          <a:prstGeom prst="rect">
            <a:avLst/>
          </a:prstGeom>
        </p:spPr>
      </p:pic>
      <p:sp>
        <p:nvSpPr>
          <p:cNvPr id="7" name="Google Shape;45;p7"/>
          <p:cNvSpPr txBox="1"/>
          <p:nvPr/>
        </p:nvSpPr>
        <p:spPr>
          <a:xfrm>
            <a:off x="946198" y="741884"/>
            <a:ext cx="2387552" cy="120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dirty="0" smtClean="0">
                <a:solidFill>
                  <a:schemeClr val="dk1"/>
                </a:solidFill>
              </a:rPr>
              <a:t>– Administration Menu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570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Host Auto-Registration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8" name="Google Shape;30;p6"/>
          <p:cNvSpPr txBox="1"/>
          <p:nvPr/>
        </p:nvSpPr>
        <p:spPr>
          <a:xfrm>
            <a:off x="506400" y="693964"/>
            <a:ext cx="6800636" cy="43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 err="1" smtClean="0">
                <a:solidFill>
                  <a:schemeClr val="dk1"/>
                </a:solidFill>
                <a:latin typeface="+mn-ea"/>
                <a:ea typeface="+mn-ea"/>
              </a:rPr>
              <a:t>HostMetadata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정보 작성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66" y="1189749"/>
            <a:ext cx="5359977" cy="5403273"/>
          </a:xfrm>
          <a:prstGeom prst="rect">
            <a:avLst/>
          </a:prstGeom>
        </p:spPr>
      </p:pic>
      <p:sp>
        <p:nvSpPr>
          <p:cNvPr id="9" name="Google Shape;30;p6"/>
          <p:cNvSpPr txBox="1"/>
          <p:nvPr/>
        </p:nvSpPr>
        <p:spPr>
          <a:xfrm>
            <a:off x="2310707" y="1189749"/>
            <a:ext cx="1828586" cy="43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 err="1" smtClean="0">
                <a:solidFill>
                  <a:schemeClr val="dk1"/>
                </a:solidFill>
                <a:latin typeface="+mn-ea"/>
                <a:ea typeface="+mn-ea"/>
              </a:rPr>
              <a:t>ServerActive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값 확인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!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0" name="Google Shape;30;p6"/>
          <p:cNvSpPr txBox="1"/>
          <p:nvPr/>
        </p:nvSpPr>
        <p:spPr>
          <a:xfrm>
            <a:off x="6096213" y="3570014"/>
            <a:ext cx="3586630" cy="43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1200" dirty="0" err="1" smtClean="0">
                <a:solidFill>
                  <a:srgbClr val="FF0000"/>
                </a:solidFill>
                <a:latin typeface="+mn-ea"/>
                <a:ea typeface="+mn-ea"/>
              </a:rPr>
              <a:t>Config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수정 이후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서비스 재 시작해야 적용됨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!</a:t>
            </a:r>
            <a:endParaRPr lang="ko-KR" altLang="en-US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Google Shape;30;p6"/>
          <p:cNvSpPr txBox="1"/>
          <p:nvPr/>
        </p:nvSpPr>
        <p:spPr>
          <a:xfrm>
            <a:off x="13770" y="0"/>
            <a:ext cx="578287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smtClean="0">
                <a:solidFill>
                  <a:schemeClr val="dk1"/>
                </a:solidFill>
                <a:latin typeface="+mn-ea"/>
                <a:ea typeface="+mn-ea"/>
              </a:rPr>
              <a:t>Auto-Registration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</a:rPr>
              <a:t>설정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(Proxy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Region)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79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6944" y="3182171"/>
            <a:ext cx="658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+mn-ea"/>
                <a:ea typeface="+mn-ea"/>
              </a:rPr>
              <a:t>Host </a:t>
            </a:r>
            <a:r>
              <a:rPr lang="en-US" altLang="ko-KR" sz="3200" b="1" dirty="0" smtClean="0">
                <a:latin typeface="+mn-ea"/>
                <a:ea typeface="+mn-ea"/>
              </a:rPr>
              <a:t>Items</a:t>
            </a:r>
            <a:endParaRPr lang="en-US" altLang="ko-KR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5309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Host Items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" y="672754"/>
            <a:ext cx="5766419" cy="5790076"/>
          </a:xfrm>
          <a:prstGeom prst="rect">
            <a:avLst/>
          </a:prstGeom>
        </p:spPr>
      </p:pic>
      <p:sp>
        <p:nvSpPr>
          <p:cNvPr id="12" name="Google Shape;30;p6"/>
          <p:cNvSpPr txBox="1"/>
          <p:nvPr/>
        </p:nvSpPr>
        <p:spPr>
          <a:xfrm>
            <a:off x="6321985" y="1736270"/>
            <a:ext cx="2560757" cy="290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250000"/>
              </a:lnSpc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Item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구성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핵심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요소</a:t>
            </a:r>
            <a:endParaRPr lang="en-US" altLang="ko-KR" sz="1200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marL="171450" lvl="0" indent="-171450">
              <a:lnSpc>
                <a:spcPct val="250000"/>
              </a:lnSpc>
              <a:buSzPts val="24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Type</a:t>
            </a:r>
          </a:p>
          <a:p>
            <a:pPr marL="171450" lvl="0" indent="-171450">
              <a:lnSpc>
                <a:spcPct val="250000"/>
              </a:lnSpc>
              <a:buSzPts val="24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Key</a:t>
            </a:r>
          </a:p>
          <a:p>
            <a:pPr marL="171450" lvl="0" indent="-171450">
              <a:lnSpc>
                <a:spcPct val="250000"/>
              </a:lnSpc>
              <a:buSzPts val="24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Storage period</a:t>
            </a:r>
            <a:endParaRPr lang="ko-KR" altLang="en-US"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3" name="Google Shape;30;p6"/>
          <p:cNvSpPr txBox="1"/>
          <p:nvPr/>
        </p:nvSpPr>
        <p:spPr>
          <a:xfrm>
            <a:off x="13770" y="0"/>
            <a:ext cx="578287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Item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</a:rPr>
              <a:t>구성요소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9360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Host Items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3" name="Google Shape;30;p6"/>
          <p:cNvSpPr txBox="1"/>
          <p:nvPr/>
        </p:nvSpPr>
        <p:spPr>
          <a:xfrm>
            <a:off x="13770" y="0"/>
            <a:ext cx="578287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Item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</a:rPr>
              <a:t>구성요소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354" t="27460" r="78415" b="64875"/>
          <a:stretch/>
        </p:blipFill>
        <p:spPr>
          <a:xfrm>
            <a:off x="3838902" y="1565583"/>
            <a:ext cx="2768139" cy="1166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4292" t="22884" r="78104" b="55423"/>
          <a:stretch/>
        </p:blipFill>
        <p:spPr>
          <a:xfrm>
            <a:off x="698268" y="1565583"/>
            <a:ext cx="1812174" cy="2907911"/>
          </a:xfrm>
          <a:prstGeom prst="rect">
            <a:avLst/>
          </a:prstGeom>
        </p:spPr>
      </p:pic>
      <p:sp>
        <p:nvSpPr>
          <p:cNvPr id="8" name="Google Shape;30;p6"/>
          <p:cNvSpPr txBox="1"/>
          <p:nvPr/>
        </p:nvSpPr>
        <p:spPr>
          <a:xfrm>
            <a:off x="545720" y="976541"/>
            <a:ext cx="1740280" cy="4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250000"/>
              </a:lnSpc>
              <a:buSzPts val="2400"/>
            </a:pPr>
            <a:r>
              <a:rPr lang="en-US" altLang="ko-KR" sz="1200" smtClean="0">
                <a:solidFill>
                  <a:schemeClr val="dk1"/>
                </a:solidFill>
                <a:latin typeface="+mn-ea"/>
                <a:ea typeface="+mn-ea"/>
              </a:rPr>
              <a:t>Item Type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리스트</a:t>
            </a:r>
            <a:endParaRPr lang="en-US" altLang="ko-KR" sz="1200" dirty="0" smtClean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9" name="Google Shape;30;p6"/>
          <p:cNvSpPr txBox="1"/>
          <p:nvPr/>
        </p:nvSpPr>
        <p:spPr>
          <a:xfrm>
            <a:off x="3838901" y="976541"/>
            <a:ext cx="5088967" cy="4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250000"/>
              </a:lnSpc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Item Type Information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리스트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-&gt;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수집한 값의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Type (ex. </a:t>
            </a:r>
            <a:r>
              <a:rPr lang="en-US" altLang="ko-KR" sz="1200" dirty="0" err="1" smtClean="0">
                <a:solidFill>
                  <a:schemeClr val="dk1"/>
                </a:solidFill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, String..)</a:t>
            </a:r>
            <a:endParaRPr lang="en-US" altLang="ko-KR" sz="1200" dirty="0" smtClean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970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964" y="1109989"/>
            <a:ext cx="8120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www.zabbix.com/documentation/3.4/manual/config/items/itemtypes/zabbix_agent/win_keys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Google Shape;30;p6"/>
          <p:cNvSpPr txBox="1"/>
          <p:nvPr/>
        </p:nvSpPr>
        <p:spPr>
          <a:xfrm>
            <a:off x="13770" y="0"/>
            <a:ext cx="578287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Item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</a:rPr>
              <a:t>구성요소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- Key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7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Host Items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8" name="Google Shape;30;p6"/>
          <p:cNvSpPr txBox="1"/>
          <p:nvPr/>
        </p:nvSpPr>
        <p:spPr>
          <a:xfrm>
            <a:off x="312964" y="677283"/>
            <a:ext cx="4046658" cy="4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250000"/>
              </a:lnSpc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Windows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에서만 사용 가능한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Agent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내장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Key List</a:t>
            </a:r>
          </a:p>
        </p:txBody>
      </p:sp>
      <p:sp>
        <p:nvSpPr>
          <p:cNvPr id="9" name="Google Shape;30;p6"/>
          <p:cNvSpPr txBox="1"/>
          <p:nvPr/>
        </p:nvSpPr>
        <p:spPr>
          <a:xfrm>
            <a:off x="312964" y="1542695"/>
            <a:ext cx="4046658" cy="4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250000"/>
              </a:lnSpc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General Key List</a:t>
            </a:r>
            <a:endParaRPr lang="en-US" altLang="ko-KR" sz="1200" dirty="0" smtClean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2964" y="2065915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www.zabbix.com/documentation/3.4/manual/config/items/itemtypes/zabbix_agent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3205162"/>
            <a:ext cx="8401050" cy="447675"/>
          </a:xfrm>
          <a:prstGeom prst="rect">
            <a:avLst/>
          </a:prstGeom>
        </p:spPr>
      </p:pic>
      <p:sp>
        <p:nvSpPr>
          <p:cNvPr id="11" name="Google Shape;30;p6"/>
          <p:cNvSpPr txBox="1"/>
          <p:nvPr/>
        </p:nvSpPr>
        <p:spPr>
          <a:xfrm>
            <a:off x="409575" y="2723003"/>
            <a:ext cx="4046658" cy="4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250000"/>
              </a:lnSpc>
              <a:buSzPts val="2400"/>
            </a:pPr>
            <a:r>
              <a:rPr lang="en-US" altLang="ko-KR" sz="1200" dirty="0" err="1" smtClean="0">
                <a:solidFill>
                  <a:schemeClr val="dk1"/>
                </a:solidFill>
                <a:latin typeface="+mn-ea"/>
                <a:ea typeface="+mn-ea"/>
              </a:rPr>
              <a:t>ZabbixGet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Host Item – Key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검증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Command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예시</a:t>
            </a:r>
            <a:endParaRPr lang="en-US" altLang="ko-KR" sz="1200" dirty="0" smtClean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2" name="Google Shape;30;p6"/>
          <p:cNvSpPr txBox="1"/>
          <p:nvPr/>
        </p:nvSpPr>
        <p:spPr>
          <a:xfrm>
            <a:off x="2164895" y="4884919"/>
            <a:ext cx="6848475" cy="4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250000"/>
              </a:lnSpc>
              <a:buSzPts val="2400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성능 최적화를 위하여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가능한 </a:t>
            </a:r>
            <a:r>
              <a:rPr lang="en-US" altLang="ko-KR" sz="1200" smtClean="0">
                <a:solidFill>
                  <a:srgbClr val="FF0000"/>
                </a:solidFill>
                <a:latin typeface="+mn-ea"/>
                <a:ea typeface="+mn-ea"/>
              </a:rPr>
              <a:t>Agent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내장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Key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를 사용하는 것이 좋다</a:t>
            </a:r>
            <a:endParaRPr lang="en-US" altLang="ko-KR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0235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Host Items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8" name="Google Shape;30;p6"/>
          <p:cNvSpPr txBox="1"/>
          <p:nvPr/>
        </p:nvSpPr>
        <p:spPr>
          <a:xfrm>
            <a:off x="312964" y="677283"/>
            <a:ext cx="4046658" cy="4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250000"/>
              </a:lnSpc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Ex) Windows </a:t>
            </a:r>
            <a:r>
              <a:rPr lang="en-US" altLang="ko-KR" sz="1200" dirty="0" err="1" smtClean="0">
                <a:solidFill>
                  <a:schemeClr val="dk1"/>
                </a:solidFill>
                <a:latin typeface="+mn-ea"/>
                <a:ea typeface="+mn-ea"/>
              </a:rPr>
              <a:t>EventLog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수집 해보기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(active agent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사용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en-US" altLang="ko-KR" sz="1200" dirty="0" smtClean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72" y="3418424"/>
            <a:ext cx="3789079" cy="3025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4" y="1109989"/>
            <a:ext cx="8922514" cy="2217298"/>
          </a:xfrm>
          <a:prstGeom prst="rect">
            <a:avLst/>
          </a:prstGeom>
        </p:spPr>
      </p:pic>
      <p:sp>
        <p:nvSpPr>
          <p:cNvPr id="13" name="Google Shape;30;p6"/>
          <p:cNvSpPr txBox="1"/>
          <p:nvPr/>
        </p:nvSpPr>
        <p:spPr>
          <a:xfrm>
            <a:off x="13770" y="0"/>
            <a:ext cx="578287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Item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</a:rPr>
              <a:t>구성요소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- Key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9073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;p6"/>
          <p:cNvSpPr txBox="1"/>
          <p:nvPr/>
        </p:nvSpPr>
        <p:spPr>
          <a:xfrm>
            <a:off x="13770" y="0"/>
            <a:ext cx="578287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Item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</a:rPr>
              <a:t>구성요소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- Key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7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Host Items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8" name="Google Shape;30;p6"/>
          <p:cNvSpPr txBox="1"/>
          <p:nvPr/>
        </p:nvSpPr>
        <p:spPr>
          <a:xfrm>
            <a:off x="312964" y="677283"/>
            <a:ext cx="4046658" cy="4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250000"/>
              </a:lnSpc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Ex) Windows </a:t>
            </a:r>
            <a:r>
              <a:rPr lang="en-US" altLang="ko-KR" sz="1200" dirty="0" err="1" smtClean="0">
                <a:solidFill>
                  <a:schemeClr val="dk1"/>
                </a:solidFill>
                <a:latin typeface="+mn-ea"/>
                <a:ea typeface="+mn-ea"/>
              </a:rPr>
              <a:t>EventLog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수집 해보기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(active agent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사용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en-US" altLang="ko-KR" sz="1200" dirty="0" smtClean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72" y="3418424"/>
            <a:ext cx="3789079" cy="3025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4" y="1109989"/>
            <a:ext cx="8922514" cy="22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82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;p6"/>
          <p:cNvSpPr txBox="1"/>
          <p:nvPr/>
        </p:nvSpPr>
        <p:spPr>
          <a:xfrm>
            <a:off x="13770" y="0"/>
            <a:ext cx="578287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Item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</a:rPr>
              <a:t>구성요소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- Key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7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Host Items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8" name="Google Shape;30;p6"/>
          <p:cNvSpPr txBox="1"/>
          <p:nvPr/>
        </p:nvSpPr>
        <p:spPr>
          <a:xfrm>
            <a:off x="312964" y="677283"/>
            <a:ext cx="4046658" cy="4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250000"/>
              </a:lnSpc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Ex) Windows </a:t>
            </a:r>
            <a:r>
              <a:rPr lang="en-US" altLang="ko-KR" sz="1200" dirty="0" err="1" smtClean="0">
                <a:solidFill>
                  <a:schemeClr val="dk1"/>
                </a:solidFill>
                <a:latin typeface="+mn-ea"/>
                <a:ea typeface="+mn-ea"/>
              </a:rPr>
              <a:t>wmi.get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 Item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등록</a:t>
            </a:r>
            <a:endParaRPr lang="en-US" altLang="ko-KR" sz="1200" dirty="0" smtClean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7" y="1168653"/>
            <a:ext cx="8966811" cy="4222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24" y="5359483"/>
            <a:ext cx="5195455" cy="7273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15" y="1822874"/>
            <a:ext cx="3855032" cy="46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77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;p6"/>
          <p:cNvSpPr txBox="1"/>
          <p:nvPr/>
        </p:nvSpPr>
        <p:spPr>
          <a:xfrm>
            <a:off x="13770" y="0"/>
            <a:ext cx="5782873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Item </a:t>
            </a:r>
            <a:r>
              <a:rPr lang="ko-KR" altLang="en-US" sz="2000" dirty="0" smtClean="0">
                <a:solidFill>
                  <a:schemeClr val="dk1"/>
                </a:solidFill>
                <a:latin typeface="+mn-ea"/>
                <a:ea typeface="+mn-ea"/>
              </a:rPr>
              <a:t>구성요소 </a:t>
            </a:r>
            <a:r>
              <a:rPr lang="en-US" altLang="ko-KR" sz="2000" dirty="0" smtClean="0">
                <a:solidFill>
                  <a:schemeClr val="dk1"/>
                </a:solidFill>
                <a:latin typeface="+mn-ea"/>
                <a:ea typeface="+mn-ea"/>
              </a:rPr>
              <a:t>- Key</a:t>
            </a:r>
            <a:endParaRPr lang="ko-KR" altLang="en-US" sz="20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7" name="Google Shape;30;p6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400"/>
            </a:pP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Host Items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8" name="Google Shape;30;p6"/>
          <p:cNvSpPr txBox="1"/>
          <p:nvPr/>
        </p:nvSpPr>
        <p:spPr>
          <a:xfrm>
            <a:off x="312963" y="677283"/>
            <a:ext cx="6006193" cy="4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250000"/>
              </a:lnSpc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Ex) Windows </a:t>
            </a:r>
            <a:r>
              <a:rPr lang="en-US" altLang="ko-KR" sz="1200" dirty="0" err="1" smtClean="0">
                <a:solidFill>
                  <a:schemeClr val="dk1"/>
                </a:solidFill>
                <a:latin typeface="+mn-ea"/>
                <a:ea typeface="+mn-ea"/>
              </a:rPr>
              <a:t>wmi.get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 Item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등록 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-&gt; Show Value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등록</a:t>
            </a:r>
            <a:r>
              <a:rPr lang="en-US" altLang="ko-KR" sz="1200" dirty="0" smtClean="0">
                <a:solidFill>
                  <a:schemeClr val="dk1"/>
                </a:solidFill>
                <a:latin typeface="+mn-ea"/>
                <a:ea typeface="+mn-ea"/>
              </a:rPr>
              <a:t>, Type of Information </a:t>
            </a:r>
            <a:r>
              <a:rPr lang="ko-KR" altLang="en-US" sz="1200" dirty="0" smtClean="0">
                <a:solidFill>
                  <a:schemeClr val="dk1"/>
                </a:solidFill>
                <a:latin typeface="+mn-ea"/>
                <a:ea typeface="+mn-ea"/>
              </a:rPr>
              <a:t>변경</a:t>
            </a:r>
            <a:endParaRPr lang="en-US" altLang="ko-KR" sz="1200" dirty="0" smtClean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757" y="6041571"/>
            <a:ext cx="4237264" cy="266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97" y="1189612"/>
            <a:ext cx="4891105" cy="51809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757" y="3210432"/>
            <a:ext cx="4293765" cy="20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69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/>
          <p:nvPr/>
        </p:nvSpPr>
        <p:spPr>
          <a:xfrm>
            <a:off x="4061988" y="2297574"/>
            <a:ext cx="2431409" cy="221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265042" y="1087497"/>
            <a:ext cx="35189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http://www.suiviperf.com/zabbix/index.php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Agent 설치 - Windows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 &amp; Running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042" y="1621980"/>
            <a:ext cx="7859632" cy="44821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/>
        </p:nvSpPr>
        <p:spPr>
          <a:xfrm>
            <a:off x="340490" y="6204029"/>
            <a:ext cx="1962874" cy="37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Services에 등록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8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/>
        </p:nvSpPr>
        <p:spPr>
          <a:xfrm>
            <a:off x="13770" y="0"/>
            <a:ext cx="5489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Agent 설치 - Windows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5404757" y="0"/>
            <a:ext cx="43842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Up &amp; Running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67" y="751125"/>
            <a:ext cx="3308479" cy="60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146" y="671000"/>
            <a:ext cx="2336522" cy="60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/>
        </p:nvSpPr>
        <p:spPr>
          <a:xfrm>
            <a:off x="3729050" y="2114975"/>
            <a:ext cx="2336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</a:rPr>
              <a:t>NSG Port Open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Zabbix Server 10051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7801975" y="2114975"/>
            <a:ext cx="2336400" cy="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</a:rPr>
              <a:t>NSG Port Open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Zabbix Agent 10050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21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Agent 설치 - Windows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Up &amp; Running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339" y="1486170"/>
            <a:ext cx="8353323" cy="4345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88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1632" y="879172"/>
            <a:ext cx="4758566" cy="3377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0400" y="4632893"/>
            <a:ext cx="6426334" cy="167456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Agent 등록 - Windows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Up &amp; Running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70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2703129" y="3084413"/>
            <a:ext cx="40728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403479" y="3226338"/>
            <a:ext cx="3088500" cy="115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3994979" y="3704088"/>
            <a:ext cx="1832200" cy="544500"/>
            <a:chOff x="2316550" y="2884500"/>
            <a:chExt cx="1832200" cy="544500"/>
          </a:xfrm>
        </p:grpSpPr>
        <p:sp>
          <p:nvSpPr>
            <p:cNvPr id="104" name="Google Shape;104;p14"/>
            <p:cNvSpPr/>
            <p:nvPr/>
          </p:nvSpPr>
          <p:spPr>
            <a:xfrm>
              <a:off x="2316550" y="2884500"/>
              <a:ext cx="839400" cy="544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(Metric)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309350" y="2884500"/>
              <a:ext cx="839400" cy="544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Trigger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4"/>
          <p:cNvSpPr/>
          <p:nvPr/>
        </p:nvSpPr>
        <p:spPr>
          <a:xfrm>
            <a:off x="2347129" y="2539963"/>
            <a:ext cx="4931400" cy="205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HOSTGROUP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Up &amp; Running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3770" y="0"/>
            <a:ext cx="5489465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Hostgroup, Host, Template 개념도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864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971006" y="3145379"/>
            <a:ext cx="65826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Zabbix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Server Administration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5404757" y="0"/>
            <a:ext cx="4384222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Zabbix Server Administration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728</Words>
  <Application>Microsoft Office PowerPoint</Application>
  <PresentationFormat>A4 용지(210x297mm)</PresentationFormat>
  <Paragraphs>168</Paragraphs>
  <Slides>39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Helvetica Neue</vt:lpstr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SangHyun Jung</dc:creator>
  <cp:lastModifiedBy>Jung SangHyun</cp:lastModifiedBy>
  <cp:revision>113</cp:revision>
  <dcterms:modified xsi:type="dcterms:W3CDTF">2018-08-28T18:40:46Z</dcterms:modified>
</cp:coreProperties>
</file>