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48"/>
  </p:notesMasterIdLst>
  <p:sldIdLst>
    <p:sldId id="256" r:id="rId2"/>
    <p:sldId id="377" r:id="rId3"/>
    <p:sldId id="315" r:id="rId4"/>
    <p:sldId id="310" r:id="rId5"/>
    <p:sldId id="369" r:id="rId6"/>
    <p:sldId id="385" r:id="rId7"/>
    <p:sldId id="384" r:id="rId8"/>
    <p:sldId id="350" r:id="rId9"/>
    <p:sldId id="386" r:id="rId10"/>
    <p:sldId id="351" r:id="rId11"/>
    <p:sldId id="314" r:id="rId12"/>
    <p:sldId id="326" r:id="rId13"/>
    <p:sldId id="317" r:id="rId14"/>
    <p:sldId id="324" r:id="rId15"/>
    <p:sldId id="322" r:id="rId16"/>
    <p:sldId id="323" r:id="rId17"/>
    <p:sldId id="325" r:id="rId18"/>
    <p:sldId id="335" r:id="rId19"/>
    <p:sldId id="336" r:id="rId20"/>
    <p:sldId id="352" r:id="rId21"/>
    <p:sldId id="353" r:id="rId22"/>
    <p:sldId id="354" r:id="rId23"/>
    <p:sldId id="355" r:id="rId24"/>
    <p:sldId id="356" r:id="rId25"/>
    <p:sldId id="358" r:id="rId26"/>
    <p:sldId id="357" r:id="rId27"/>
    <p:sldId id="359" r:id="rId28"/>
    <p:sldId id="360" r:id="rId29"/>
    <p:sldId id="363" r:id="rId30"/>
    <p:sldId id="378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387" r:id="rId39"/>
    <p:sldId id="381" r:id="rId40"/>
    <p:sldId id="402" r:id="rId41"/>
    <p:sldId id="403" r:id="rId42"/>
    <p:sldId id="404" r:id="rId43"/>
    <p:sldId id="389" r:id="rId44"/>
    <p:sldId id="414" r:id="rId45"/>
    <p:sldId id="415" r:id="rId46"/>
    <p:sldId id="290" r:id="rId47"/>
  </p:sldIdLst>
  <p:sldSz cx="9906000" cy="6858000" type="A4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618">
          <p15:clr>
            <a:srgbClr val="A4A3A4"/>
          </p15:clr>
        </p15:guide>
        <p15:guide id="4" orient="horz" pos="935">
          <p15:clr>
            <a:srgbClr val="A4A3A4"/>
          </p15:clr>
        </p15:guide>
        <p15:guide id="5" orient="horz" pos="1117">
          <p15:clr>
            <a:srgbClr val="A4A3A4"/>
          </p15:clr>
        </p15:guide>
        <p15:guide id="6" pos="3583">
          <p15:clr>
            <a:srgbClr val="A4A3A4"/>
          </p15:clr>
        </p15:guide>
        <p15:guide id="7" pos="6102">
          <p15:clr>
            <a:srgbClr val="A4A3A4"/>
          </p15:clr>
        </p15:guide>
        <p15:guide id="8" pos="148">
          <p15:clr>
            <a:srgbClr val="A4A3A4"/>
          </p15:clr>
        </p15:guide>
        <p15:guide id="9" pos="5978">
          <p15:clr>
            <a:srgbClr val="A4A3A4"/>
          </p15:clr>
        </p15:guide>
        <p15:guide id="10" pos="1669">
          <p15:clr>
            <a:srgbClr val="A4A3A4"/>
          </p15:clr>
        </p15:guide>
        <p15:guide id="11" pos="2349">
          <p15:clr>
            <a:srgbClr val="A4A3A4"/>
          </p15:clr>
        </p15:guide>
        <p15:guide id="12" pos="2394">
          <p15:clr>
            <a:srgbClr val="A4A3A4"/>
          </p15:clr>
        </p15:guide>
        <p15:guide id="13" pos="3120">
          <p15:clr>
            <a:srgbClr val="A4A3A4"/>
          </p15:clr>
        </p15:guide>
        <p15:guide id="14" pos="1988">
          <p15:clr>
            <a:srgbClr val="A4A3A4"/>
          </p15:clr>
        </p15:guide>
        <p15:guide id="15" pos="27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2">
          <p15:clr>
            <a:srgbClr val="A4A3A4"/>
          </p15:clr>
        </p15:guide>
        <p15:guide id="2" pos="2138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DEFC2-A0CA-AB46-BAD6-D318B9ED1215}" v="346" dt="2018-08-14T10:21:50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9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182" y="132"/>
      </p:cViewPr>
      <p:guideLst>
        <p:guide orient="horz" pos="2160"/>
        <p:guide orient="horz" pos="2387"/>
        <p:guide orient="horz" pos="618"/>
        <p:guide orient="horz" pos="935"/>
        <p:guide orient="horz" pos="1117"/>
        <p:guide pos="3583"/>
        <p:guide pos="6102"/>
        <p:guide pos="148"/>
        <p:guide pos="5978"/>
        <p:guide pos="1669"/>
        <p:guide pos="2349"/>
        <p:guide pos="2394"/>
        <p:guide pos="3120"/>
        <p:guide pos="1988"/>
        <p:guide pos="27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5178" y="120"/>
      </p:cViewPr>
      <p:guideLst>
        <p:guide orient="horz" pos="3122"/>
        <p:guide pos="2138"/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0874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369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8247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4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804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>
  <p:cSld name="제목 슬라이드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848544" y="3048631"/>
            <a:ext cx="7566660" cy="59427"/>
          </a:xfrm>
          <a:prstGeom prst="rect">
            <a:avLst/>
          </a:prstGeom>
          <a:solidFill>
            <a:srgbClr val="0666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219199" y="2463856"/>
            <a:ext cx="694563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2000" b="1" i="0" u="none" strike="noStrike" cap="none" dirty="0" err="1">
                <a:solidFill>
                  <a:srgbClr val="000000"/>
                </a:solidFill>
                <a:effectLst/>
                <a:latin typeface="+mn-ea"/>
                <a:ea typeface="+mn-ea"/>
                <a:cs typeface="Arial"/>
                <a:sym typeface="Arial"/>
              </a:rPr>
              <a:t>Zabbix-Grafana</a:t>
            </a:r>
            <a:r>
              <a:rPr lang="en-US" altLang="ko-KR" sz="2000" b="1" i="0" u="none" strike="noStrike" cap="none" dirty="0">
                <a:solidFill>
                  <a:srgbClr val="000000"/>
                </a:solidFill>
                <a:effectLst/>
                <a:latin typeface="+mn-ea"/>
                <a:ea typeface="+mn-ea"/>
                <a:cs typeface="Arial"/>
                <a:sym typeface="Arial"/>
              </a:rPr>
              <a:t> Deep Dive hands on lab </a:t>
            </a:r>
            <a:r>
              <a:rPr lang="ko-KR" altLang="en-US" sz="2000" b="1" i="0" u="none" strike="noStrike" cap="none" dirty="0">
                <a:solidFill>
                  <a:srgbClr val="000000"/>
                </a:solidFill>
                <a:effectLst/>
                <a:latin typeface="+mn-ea"/>
                <a:ea typeface="+mn-ea"/>
                <a:cs typeface="Arial"/>
                <a:sym typeface="Arial"/>
              </a:rPr>
              <a:t>실습 교육</a:t>
            </a:r>
          </a:p>
        </p:txBody>
      </p:sp>
      <p:sp>
        <p:nvSpPr>
          <p:cNvPr id="7" name="Google Shape;17;p2"/>
          <p:cNvSpPr txBox="1"/>
          <p:nvPr userDrawn="1"/>
        </p:nvSpPr>
        <p:spPr>
          <a:xfrm>
            <a:off x="7404841" y="3339465"/>
            <a:ext cx="1188721" cy="44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2000" b="1" i="0" u="none" strike="noStrike" cap="none" dirty="0">
                <a:solidFill>
                  <a:srgbClr val="000000"/>
                </a:solidFill>
                <a:effectLst/>
                <a:latin typeface="+mn-ea"/>
                <a:ea typeface="+mn-ea"/>
                <a:cs typeface="Arial"/>
                <a:sym typeface="Arial"/>
              </a:rPr>
              <a:t>Day</a:t>
            </a:r>
            <a:r>
              <a:rPr lang="en-US" altLang="ko-KR" sz="2000" b="1" i="0" u="none" strike="noStrike" cap="none" baseline="0" dirty="0">
                <a:solidFill>
                  <a:srgbClr val="000000"/>
                </a:solidFill>
                <a:effectLst/>
                <a:latin typeface="+mn-ea"/>
                <a:ea typeface="+mn-ea"/>
                <a:cs typeface="Arial"/>
                <a:sym typeface="Arial"/>
              </a:rPr>
              <a:t> -2</a:t>
            </a:r>
            <a:endParaRPr lang="ko-KR" altLang="en-US" sz="2000" b="1" i="0" u="none" strike="noStrike" cap="none" dirty="0">
              <a:solidFill>
                <a:srgbClr val="000000"/>
              </a:solidFill>
              <a:effectLst/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">
  <p:cSld name="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00600" cy="455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-8094" y="464893"/>
            <a:ext cx="9914093" cy="45719"/>
          </a:xfrm>
          <a:prstGeom prst="rect">
            <a:avLst/>
          </a:prstGeom>
          <a:solidFill>
            <a:srgbClr val="0666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suiviperf.com/zabbix/index.ph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03" y="5781064"/>
            <a:ext cx="8189233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-hfilanet-zabbix-db.mysql.database.azure.com 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uzabbixdb@filanet-zabbix-db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-pPassword0123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</a:t>
            </a:r>
            <a:r>
              <a:rPr lang="en-US" altLang="ko-KR" sz="2000" dirty="0">
                <a:solidFill>
                  <a:schemeClr val="dk1"/>
                </a:solidFill>
                <a:latin typeface="+mn-ea"/>
              </a:rPr>
              <a:t>MySQL </a:t>
            </a:r>
            <a:r>
              <a:rPr lang="ko-KR" altLang="en-US" sz="2000" dirty="0">
                <a:solidFill>
                  <a:schemeClr val="dk1"/>
                </a:solidFill>
                <a:latin typeface="+mn-ea"/>
              </a:rPr>
              <a:t>설치</a:t>
            </a:r>
          </a:p>
        </p:txBody>
      </p:sp>
      <p:sp>
        <p:nvSpPr>
          <p:cNvPr id="6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4" y="1056780"/>
            <a:ext cx="8935844" cy="3008238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2471195" y="1851949"/>
            <a:ext cx="515073" cy="277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468" y="3735488"/>
            <a:ext cx="31527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5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8"/>
          <p:cNvSpPr txBox="1"/>
          <p:nvPr/>
        </p:nvSpPr>
        <p:spPr>
          <a:xfrm>
            <a:off x="2286693" y="3158245"/>
            <a:ext cx="5225277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2400"/>
            </a:pPr>
            <a:r>
              <a:rPr lang="en-US" altLang="ko-KR" sz="4400" b="1" dirty="0">
                <a:solidFill>
                  <a:schemeClr val="dk1"/>
                </a:solidFill>
                <a:latin typeface="+mn-ea"/>
                <a:ea typeface="+mn-ea"/>
              </a:rPr>
              <a:t>Zabbix Stack</a:t>
            </a:r>
            <a:endParaRPr lang="ko-KR" altLang="en-US" sz="4400" b="1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459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70" y="1517190"/>
            <a:ext cx="7056086" cy="4286607"/>
          </a:xfrm>
          <a:prstGeom prst="rect">
            <a:avLst/>
          </a:prstGeom>
        </p:spPr>
      </p:pic>
      <p:sp>
        <p:nvSpPr>
          <p:cNvPr id="20" name="Google Shape;75;p11"/>
          <p:cNvSpPr/>
          <p:nvPr/>
        </p:nvSpPr>
        <p:spPr>
          <a:xfrm>
            <a:off x="3816838" y="2820926"/>
            <a:ext cx="888272" cy="197626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Zabbix Agent</a:t>
            </a:r>
          </a:p>
        </p:txBody>
      </p:sp>
      <p:sp>
        <p:nvSpPr>
          <p:cNvPr id="21" name="Google Shape;75;p11"/>
          <p:cNvSpPr/>
          <p:nvPr/>
        </p:nvSpPr>
        <p:spPr>
          <a:xfrm>
            <a:off x="3816838" y="4693535"/>
            <a:ext cx="888272" cy="197626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Zabbix Agent</a:t>
            </a:r>
          </a:p>
        </p:txBody>
      </p:sp>
      <p:sp>
        <p:nvSpPr>
          <p:cNvPr id="22" name="Google Shape;75;p11"/>
          <p:cNvSpPr/>
          <p:nvPr/>
        </p:nvSpPr>
        <p:spPr>
          <a:xfrm>
            <a:off x="5291644" y="5214396"/>
            <a:ext cx="2197175" cy="197626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Zabbix Agent</a:t>
            </a:r>
          </a:p>
        </p:txBody>
      </p:sp>
      <p:pic>
        <p:nvPicPr>
          <p:cNvPr id="2050" name="Picture 2" descr="network devic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660" y="2820926"/>
            <a:ext cx="1027893" cy="32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etwork devic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660" y="2498851"/>
            <a:ext cx="1027893" cy="32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Mwar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58" y="1632756"/>
            <a:ext cx="449002" cy="44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VMwar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744" y="1632756"/>
            <a:ext cx="449002" cy="44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VMwar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899" y="1632756"/>
            <a:ext cx="449002" cy="44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VMwar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189" y="1632756"/>
            <a:ext cx="449002" cy="44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>
            <a:endCxn id="2050" idx="3"/>
          </p:cNvCxnSpPr>
          <p:nvPr/>
        </p:nvCxnSpPr>
        <p:spPr>
          <a:xfrm flipH="1" flipV="1">
            <a:off x="3316553" y="2981964"/>
            <a:ext cx="925568" cy="548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3316553" y="2604306"/>
            <a:ext cx="925568" cy="925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Stack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42" name="Google Shape;51;p8"/>
          <p:cNvSpPr txBox="1"/>
          <p:nvPr/>
        </p:nvSpPr>
        <p:spPr>
          <a:xfrm>
            <a:off x="247395" y="648625"/>
            <a:ext cx="2387552" cy="120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1">
              <a:lnSpc>
                <a:spcPct val="150000"/>
              </a:lnSpc>
              <a:buSzPts val="2400"/>
            </a:pPr>
            <a:r>
              <a:rPr lang="en-US" altLang="ko-KR" sz="1100" b="1" dirty="0">
                <a:solidFill>
                  <a:schemeClr val="dk1"/>
                </a:solidFill>
                <a:latin typeface="+mn-ea"/>
                <a:ea typeface="+mn-ea"/>
              </a:rPr>
              <a:t>Zabbix Server, Proxy</a:t>
            </a:r>
          </a:p>
          <a:p>
            <a:pPr lvl="1">
              <a:lnSpc>
                <a:spcPct val="150000"/>
              </a:lnSpc>
              <a:buSzPts val="2400"/>
            </a:pPr>
            <a:r>
              <a:rPr lang="en-US" altLang="ko-KR" sz="1100" dirty="0">
                <a:solidFill>
                  <a:schemeClr val="dk1"/>
                </a:solidFill>
                <a:latin typeface="+mn-ea"/>
                <a:ea typeface="+mn-ea"/>
              </a:rPr>
              <a:t>Listen Port</a:t>
            </a:r>
          </a:p>
          <a:p>
            <a:pPr marL="171450" lvl="1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dk1"/>
                </a:solidFill>
                <a:latin typeface="+mn-ea"/>
                <a:ea typeface="+mn-ea"/>
              </a:rPr>
              <a:t>10050 (Data </a:t>
            </a:r>
            <a:r>
              <a:rPr lang="ko-KR" altLang="en-US" sz="1100" dirty="0">
                <a:solidFill>
                  <a:schemeClr val="dk1"/>
                </a:solidFill>
                <a:latin typeface="+mn-ea"/>
                <a:ea typeface="+mn-ea"/>
              </a:rPr>
              <a:t>수신용</a:t>
            </a:r>
            <a:r>
              <a:rPr lang="en-US" altLang="ko-KR" sz="1100" dirty="0">
                <a:solidFill>
                  <a:schemeClr val="dk1"/>
                </a:solidFill>
                <a:latin typeface="+mn-ea"/>
                <a:ea typeface="+mn-ea"/>
              </a:rPr>
              <a:t>)</a:t>
            </a:r>
          </a:p>
          <a:p>
            <a:pPr marL="171450" lvl="1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dk1"/>
                </a:solidFill>
                <a:latin typeface="+mn-ea"/>
                <a:ea typeface="+mn-ea"/>
              </a:rPr>
              <a:t>80, 443 (Web GUI</a:t>
            </a:r>
            <a:r>
              <a:rPr lang="ko-KR" altLang="en-US" sz="1100" dirty="0">
                <a:solidFill>
                  <a:schemeClr val="dk1"/>
                </a:solidFill>
                <a:latin typeface="+mn-ea"/>
                <a:ea typeface="+mn-ea"/>
              </a:rPr>
              <a:t>용</a:t>
            </a:r>
            <a:r>
              <a:rPr lang="en-US" altLang="ko-KR" sz="1100" dirty="0">
                <a:solidFill>
                  <a:schemeClr val="dk1"/>
                </a:solidFill>
                <a:latin typeface="+mn-ea"/>
                <a:ea typeface="+mn-ea"/>
              </a:rPr>
              <a:t>)</a:t>
            </a:r>
          </a:p>
          <a:p>
            <a:pPr marL="171450" lvl="1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dk1"/>
                </a:solidFill>
                <a:latin typeface="+mn-ea"/>
                <a:ea typeface="+mn-ea"/>
              </a:rPr>
              <a:t>3389 (MySQL Outbound)</a:t>
            </a:r>
          </a:p>
        </p:txBody>
      </p:sp>
      <p:sp>
        <p:nvSpPr>
          <p:cNvPr id="45" name="Google Shape;51;p8"/>
          <p:cNvSpPr txBox="1"/>
          <p:nvPr/>
        </p:nvSpPr>
        <p:spPr>
          <a:xfrm>
            <a:off x="2585561" y="539240"/>
            <a:ext cx="2387552" cy="897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1">
              <a:lnSpc>
                <a:spcPct val="150000"/>
              </a:lnSpc>
              <a:buSzPts val="2400"/>
            </a:pPr>
            <a:r>
              <a:rPr lang="en-US" altLang="ko-KR" sz="1100" b="1" dirty="0">
                <a:solidFill>
                  <a:schemeClr val="dk1"/>
                </a:solidFill>
                <a:latin typeface="+mn-ea"/>
                <a:ea typeface="+mn-ea"/>
              </a:rPr>
              <a:t>Zabbix Agent</a:t>
            </a:r>
          </a:p>
          <a:p>
            <a:pPr lvl="1">
              <a:lnSpc>
                <a:spcPct val="150000"/>
              </a:lnSpc>
              <a:buSzPts val="2400"/>
            </a:pPr>
            <a:r>
              <a:rPr lang="en-US" altLang="ko-KR" sz="1100" dirty="0">
                <a:solidFill>
                  <a:schemeClr val="dk1"/>
                </a:solidFill>
                <a:latin typeface="+mn-ea"/>
                <a:ea typeface="+mn-ea"/>
              </a:rPr>
              <a:t>Listen Port</a:t>
            </a:r>
          </a:p>
          <a:p>
            <a:pPr marL="171450" lvl="1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dk1"/>
                </a:solidFill>
                <a:latin typeface="+mn-ea"/>
                <a:ea typeface="+mn-ea"/>
              </a:rPr>
              <a:t>10051 (Data </a:t>
            </a:r>
            <a:r>
              <a:rPr lang="ko-KR" altLang="en-US" sz="1100" dirty="0">
                <a:solidFill>
                  <a:schemeClr val="dk1"/>
                </a:solidFill>
                <a:latin typeface="+mn-ea"/>
                <a:ea typeface="+mn-ea"/>
              </a:rPr>
              <a:t>수신용</a:t>
            </a:r>
            <a:r>
              <a:rPr lang="en-US" altLang="ko-KR" sz="1100" dirty="0">
                <a:solidFill>
                  <a:schemeClr val="dk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7" name="Google Shape;75;p11"/>
          <p:cNvSpPr/>
          <p:nvPr/>
        </p:nvSpPr>
        <p:spPr>
          <a:xfrm>
            <a:off x="3950912" y="3708450"/>
            <a:ext cx="620124" cy="155388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500" b="0" i="0" u="none" strike="noStrike" cap="none" dirty="0">
                <a:solidFill>
                  <a:schemeClr val="lt1"/>
                </a:solidFill>
                <a:sym typeface="Arial"/>
              </a:rPr>
              <a:t>Zabbix </a:t>
            </a:r>
            <a:r>
              <a:rPr lang="en-US" sz="500" dirty="0">
                <a:solidFill>
                  <a:schemeClr val="lt1"/>
                </a:solidFill>
              </a:rPr>
              <a:t>Sender</a:t>
            </a:r>
            <a:endParaRPr lang="en-US" sz="500" b="0" i="0" u="none" strike="noStrike" cap="none" dirty="0">
              <a:solidFill>
                <a:schemeClr val="lt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9650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Stack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- Server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4" name="Google Shape;74;p11"/>
          <p:cNvSpPr/>
          <p:nvPr/>
        </p:nvSpPr>
        <p:spPr>
          <a:xfrm>
            <a:off x="1883880" y="3478750"/>
            <a:ext cx="1692300" cy="357600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</a:rPr>
              <a:t>ZABBIX TRAPPER</a:t>
            </a:r>
            <a:endParaRPr sz="1200" b="0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7" name="Google Shape;75;p11"/>
          <p:cNvSpPr/>
          <p:nvPr/>
        </p:nvSpPr>
        <p:spPr>
          <a:xfrm>
            <a:off x="1866503" y="2941976"/>
            <a:ext cx="1692188" cy="357665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ZABBIX SERVER</a:t>
            </a:r>
          </a:p>
        </p:txBody>
      </p:sp>
      <p:sp>
        <p:nvSpPr>
          <p:cNvPr id="8" name="Google Shape;76;p11"/>
          <p:cNvSpPr/>
          <p:nvPr/>
        </p:nvSpPr>
        <p:spPr>
          <a:xfrm>
            <a:off x="1883880" y="4522373"/>
            <a:ext cx="1692188" cy="357799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ALERT</a:t>
            </a:r>
            <a:endParaRPr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8;p11"/>
          <p:cNvSpPr/>
          <p:nvPr/>
        </p:nvSpPr>
        <p:spPr>
          <a:xfrm>
            <a:off x="1741827" y="1365814"/>
            <a:ext cx="6123169" cy="484400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ZABBIX SERVER (Web, Server ,DB)</a:t>
            </a:r>
            <a:endParaRPr sz="16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98030" y="2941976"/>
            <a:ext cx="3467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</a:t>
            </a:r>
            <a:r>
              <a:rPr lang="ko-KR" altLang="en-US" dirty="0"/>
              <a:t>수집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저장 기능 수행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18120" y="3892323"/>
            <a:ext cx="4166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Zabbix Server</a:t>
            </a:r>
            <a:r>
              <a:rPr lang="ko-KR" altLang="en-US" dirty="0"/>
              <a:t>에서 실행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 수집에 필요한 </a:t>
            </a:r>
            <a:r>
              <a:rPr lang="en-US" altLang="ko-KR" dirty="0"/>
              <a:t>Custom Script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18120" y="4517092"/>
            <a:ext cx="3467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Notification </a:t>
            </a:r>
            <a:r>
              <a:rPr lang="ko-KR" altLang="en-US" dirty="0"/>
              <a:t>에 필요한 </a:t>
            </a:r>
            <a:r>
              <a:rPr lang="en-US" altLang="ko-KR" dirty="0"/>
              <a:t>Custom Script</a:t>
            </a:r>
          </a:p>
          <a:p>
            <a:r>
              <a:rPr lang="en-US" altLang="ko-KR" dirty="0"/>
              <a:t>(E-Mail, Slack </a:t>
            </a:r>
            <a:r>
              <a:rPr lang="ko-KR" altLang="en-US" dirty="0"/>
              <a:t>등 외부 서비스 연동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Google Shape;75;p11"/>
          <p:cNvSpPr/>
          <p:nvPr/>
        </p:nvSpPr>
        <p:spPr>
          <a:xfrm>
            <a:off x="1866503" y="2146769"/>
            <a:ext cx="1692188" cy="357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8030" y="2146769"/>
            <a:ext cx="4485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Apache </a:t>
            </a:r>
            <a:r>
              <a:rPr lang="ko-KR" altLang="en-US" dirty="0"/>
              <a:t>또는 </a:t>
            </a:r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en-US" altLang="ko-KR" dirty="0"/>
              <a:t>Web Front </a:t>
            </a:r>
            <a:r>
              <a:rPr lang="ko-KR" altLang="en-US" dirty="0"/>
              <a:t>용 </a:t>
            </a:r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14" name="Google Shape;76;p11"/>
          <p:cNvSpPr/>
          <p:nvPr/>
        </p:nvSpPr>
        <p:spPr>
          <a:xfrm>
            <a:off x="1883880" y="5059083"/>
            <a:ext cx="1692188" cy="103033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18120" y="5340372"/>
            <a:ext cx="3467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</a:t>
            </a:r>
            <a:r>
              <a:rPr lang="ko-KR" altLang="en-US" dirty="0"/>
              <a:t>저장에 필요한 </a:t>
            </a:r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17" name="Google Shape;74;p11"/>
          <p:cNvSpPr/>
          <p:nvPr/>
        </p:nvSpPr>
        <p:spPr>
          <a:xfrm>
            <a:off x="1883880" y="3975133"/>
            <a:ext cx="1692300" cy="357600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External Script</a:t>
            </a:r>
            <a:endParaRPr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8030" y="3480039"/>
            <a:ext cx="3467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Sender</a:t>
            </a:r>
            <a:r>
              <a:rPr lang="ko-KR" altLang="en-US" dirty="0"/>
              <a:t>로부터 </a:t>
            </a:r>
            <a:r>
              <a:rPr lang="en-US" altLang="ko-KR" dirty="0"/>
              <a:t>Data </a:t>
            </a:r>
            <a:r>
              <a:rPr lang="ko-KR" altLang="en-US" dirty="0"/>
              <a:t>수신하는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239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Stack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– Sender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7" name="Google Shape;75;p11"/>
          <p:cNvSpPr/>
          <p:nvPr/>
        </p:nvSpPr>
        <p:spPr>
          <a:xfrm>
            <a:off x="1873835" y="3395940"/>
            <a:ext cx="1692188" cy="357665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ZABBIX Sender</a:t>
            </a:r>
          </a:p>
        </p:txBody>
      </p:sp>
      <p:sp>
        <p:nvSpPr>
          <p:cNvPr id="9" name="Google Shape;78;p11"/>
          <p:cNvSpPr/>
          <p:nvPr/>
        </p:nvSpPr>
        <p:spPr>
          <a:xfrm>
            <a:off x="1741827" y="1365815"/>
            <a:ext cx="6123169" cy="273741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ZABBIX Sender(Simple Sending)</a:t>
            </a:r>
            <a:endParaRPr sz="16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8030" y="3395940"/>
            <a:ext cx="4456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Zabbix Trapper</a:t>
            </a:r>
            <a:r>
              <a:rPr lang="ko-KR" altLang="en-US" dirty="0"/>
              <a:t>에게 </a:t>
            </a:r>
            <a:r>
              <a:rPr lang="en-US" altLang="ko-KR" dirty="0"/>
              <a:t>Data </a:t>
            </a:r>
            <a:r>
              <a:rPr lang="ko-KR" altLang="en-US" dirty="0"/>
              <a:t>전달하기 위한 </a:t>
            </a:r>
            <a:r>
              <a:rPr lang="en-US" altLang="ko-KR" dirty="0"/>
              <a:t>Command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13852" y="1892286"/>
            <a:ext cx="5011982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./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zabbix_sender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-z zabbix -s "Linux DB3" -k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db.connections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-o 43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67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Stack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- Agent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4" name="Google Shape;74;p11"/>
          <p:cNvSpPr/>
          <p:nvPr/>
        </p:nvSpPr>
        <p:spPr>
          <a:xfrm>
            <a:off x="1873778" y="3865945"/>
            <a:ext cx="1692300" cy="514267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UserParameter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5;p11"/>
          <p:cNvSpPr/>
          <p:nvPr/>
        </p:nvSpPr>
        <p:spPr>
          <a:xfrm>
            <a:off x="1866503" y="2941976"/>
            <a:ext cx="1692188" cy="357665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ZABBIX Agent</a:t>
            </a:r>
          </a:p>
        </p:txBody>
      </p:sp>
      <p:sp>
        <p:nvSpPr>
          <p:cNvPr id="9" name="Google Shape;78;p11"/>
          <p:cNvSpPr/>
          <p:nvPr/>
        </p:nvSpPr>
        <p:spPr>
          <a:xfrm>
            <a:off x="1741827" y="1365815"/>
            <a:ext cx="6123169" cy="332771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buSzPts val="1600"/>
            </a:pPr>
            <a:r>
              <a:rPr lang="en-US" sz="16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ZABBIX Agent (</a:t>
            </a:r>
            <a:r>
              <a:rPr lang="ko-KR" altLang="en-US" sz="16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모니터링 대상에 설치</a:t>
            </a:r>
            <a:r>
              <a:rPr lang="en-US" sz="16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98030" y="2941976"/>
            <a:ext cx="3467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Host</a:t>
            </a:r>
            <a:r>
              <a:rPr lang="ko-KR" altLang="en-US" dirty="0"/>
              <a:t>에서 실행되는</a:t>
            </a:r>
            <a:r>
              <a:rPr lang="en-US" altLang="ko-KR" dirty="0"/>
              <a:t> Zabbix </a:t>
            </a:r>
            <a:r>
              <a:rPr lang="ko-KR" altLang="en-US" dirty="0"/>
              <a:t>내장 </a:t>
            </a:r>
            <a:r>
              <a:rPr lang="en-US" altLang="ko-KR" dirty="0"/>
              <a:t>Metric</a:t>
            </a:r>
          </a:p>
          <a:p>
            <a:r>
              <a:rPr lang="en-US" altLang="ko-KR" dirty="0"/>
              <a:t>(Active, Passive)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8029" y="3928157"/>
            <a:ext cx="3467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Host</a:t>
            </a:r>
            <a:r>
              <a:rPr lang="ko-KR" altLang="en-US" dirty="0"/>
              <a:t>에서 실행되는 </a:t>
            </a:r>
            <a:r>
              <a:rPr lang="en-US" altLang="ko-KR" dirty="0"/>
              <a:t>Custom Script </a:t>
            </a:r>
            <a:r>
              <a:rPr lang="ko-KR" altLang="en-US" dirty="0"/>
              <a:t>정의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737" y="5043722"/>
            <a:ext cx="2956279" cy="13938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034" y="4961994"/>
            <a:ext cx="2701242" cy="15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7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Stack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- Proxy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4" name="Google Shape;74;p11"/>
          <p:cNvSpPr/>
          <p:nvPr/>
        </p:nvSpPr>
        <p:spPr>
          <a:xfrm>
            <a:off x="1883880" y="3478750"/>
            <a:ext cx="1692300" cy="357600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External Script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5;p11"/>
          <p:cNvSpPr/>
          <p:nvPr/>
        </p:nvSpPr>
        <p:spPr>
          <a:xfrm>
            <a:off x="1866503" y="2658398"/>
            <a:ext cx="1692188" cy="357665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ZABBIX Proxy</a:t>
            </a:r>
          </a:p>
        </p:txBody>
      </p:sp>
      <p:sp>
        <p:nvSpPr>
          <p:cNvPr id="9" name="Google Shape;78;p11"/>
          <p:cNvSpPr/>
          <p:nvPr/>
        </p:nvSpPr>
        <p:spPr>
          <a:xfrm>
            <a:off x="1741827" y="1365815"/>
            <a:ext cx="6123169" cy="406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ZABBIX Proxy (Proxy ,DB)</a:t>
            </a:r>
            <a:endParaRPr sz="16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98030" y="2588948"/>
            <a:ext cx="416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원격지에서 </a:t>
            </a:r>
            <a:r>
              <a:rPr lang="en-US" altLang="ko-KR" dirty="0"/>
              <a:t>Data </a:t>
            </a:r>
            <a:r>
              <a:rPr lang="ko-KR" altLang="en-US" dirty="0"/>
              <a:t>수집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전달 기능 수행</a:t>
            </a:r>
            <a:endParaRPr lang="en-US" altLang="ko-KR" dirty="0"/>
          </a:p>
          <a:p>
            <a:r>
              <a:rPr lang="en-US" altLang="ko-KR" dirty="0"/>
              <a:t>(Active, Passive)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98030" y="3395940"/>
            <a:ext cx="4166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Zabbix Proxy</a:t>
            </a:r>
            <a:r>
              <a:rPr lang="ko-KR" altLang="en-US" dirty="0"/>
              <a:t>에서 실행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 수집에 필요한 </a:t>
            </a:r>
            <a:r>
              <a:rPr lang="en-US" altLang="ko-KR" dirty="0"/>
              <a:t>Custom Script</a:t>
            </a:r>
          </a:p>
        </p:txBody>
      </p:sp>
      <p:sp>
        <p:nvSpPr>
          <p:cNvPr id="14" name="Google Shape;76;p11"/>
          <p:cNvSpPr/>
          <p:nvPr/>
        </p:nvSpPr>
        <p:spPr>
          <a:xfrm>
            <a:off x="1883880" y="4121539"/>
            <a:ext cx="1692188" cy="103033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9615" y="4482816"/>
            <a:ext cx="3467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임시 </a:t>
            </a:r>
            <a:r>
              <a:rPr lang="en-US" altLang="ko-KR" dirty="0"/>
              <a:t>Data </a:t>
            </a:r>
            <a:r>
              <a:rPr lang="ko-KR" altLang="en-US" dirty="0"/>
              <a:t>저장에 필요한 </a:t>
            </a:r>
            <a:r>
              <a:rPr lang="en-US" altLang="ko-KR" dirty="0"/>
              <a:t>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93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Stack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- </a:t>
            </a:r>
            <a:r>
              <a:rPr lang="en-US" altLang="ko-KR" sz="2000" dirty="0" err="1">
                <a:solidFill>
                  <a:schemeClr val="dk1"/>
                </a:solidFill>
                <a:latin typeface="+mn-ea"/>
                <a:ea typeface="+mn-ea"/>
              </a:rPr>
              <a:t>JavaGateway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7" name="Google Shape;75;p11"/>
          <p:cNvSpPr/>
          <p:nvPr/>
        </p:nvSpPr>
        <p:spPr>
          <a:xfrm>
            <a:off x="1805821" y="3081713"/>
            <a:ext cx="1999441" cy="357665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ZABBIX-JAVA-GATEWAY</a:t>
            </a:r>
          </a:p>
        </p:txBody>
      </p:sp>
      <p:sp>
        <p:nvSpPr>
          <p:cNvPr id="9" name="Google Shape;78;p11"/>
          <p:cNvSpPr/>
          <p:nvPr/>
        </p:nvSpPr>
        <p:spPr>
          <a:xfrm>
            <a:off x="1741827" y="1365815"/>
            <a:ext cx="6123169" cy="24075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ZABBIX </a:t>
            </a:r>
            <a:r>
              <a:rPr lang="en-US" sz="1600" b="0" i="0" u="none" strike="noStrike" cap="none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JavaGateway</a:t>
            </a:r>
            <a:r>
              <a:rPr lang="en-US" sz="16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(JMX </a:t>
            </a:r>
            <a:r>
              <a:rPr lang="ko-KR" altLang="en-US" sz="16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모니터링</a:t>
            </a:r>
            <a:r>
              <a:rPr lang="en-US" sz="16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9256" y="3018056"/>
            <a:ext cx="416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 Application </a:t>
            </a:r>
            <a:r>
              <a:rPr lang="ko-KR" altLang="en-US" dirty="0"/>
              <a:t>모니터링을 위한 </a:t>
            </a:r>
            <a:r>
              <a:rPr lang="en-US" altLang="ko-KR" dirty="0"/>
              <a:t>JMX </a:t>
            </a:r>
            <a:r>
              <a:rPr lang="ko-KR" altLang="en-US" dirty="0" err="1"/>
              <a:t>수집기</a:t>
            </a:r>
            <a:endParaRPr lang="en-US" altLang="ko-KR" dirty="0"/>
          </a:p>
          <a:p>
            <a:r>
              <a:rPr lang="en-US" altLang="ko-KR" dirty="0"/>
              <a:t>(Tomcat, Jetty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9812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527" y="3133804"/>
            <a:ext cx="4614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n-ea"/>
                <a:ea typeface="+mn-ea"/>
              </a:rPr>
              <a:t>Zabbix Up &amp; Running</a:t>
            </a:r>
          </a:p>
        </p:txBody>
      </p:sp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156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4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9612" y="1209444"/>
            <a:ext cx="8189233" cy="6001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wget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https://repo.zabbix.com/zabbix/3.4/ubuntu/pool/main/z/zabbix-release/zabbix-release_3.4-1+bionic_all.deb</a:t>
            </a:r>
          </a:p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dpkg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zabbix-release_3.4-1+bionic_all.deb</a:t>
            </a:r>
          </a:p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apt update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9611" y="2851363"/>
            <a:ext cx="8189233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-hfilanet-zabbix-db.mysql.database.azure.com 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uzabbixdb@filanet-zabbix-db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-pPassword0123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151" y="864194"/>
            <a:ext cx="346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Zabbix Repo </a:t>
            </a:r>
            <a:r>
              <a:rPr lang="ko-KR" altLang="en-US" sz="1200" dirty="0">
                <a:latin typeface="+mn-ea"/>
                <a:ea typeface="+mn-ea"/>
              </a:rPr>
              <a:t>등록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59612" y="2219215"/>
            <a:ext cx="8189233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apt install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-server-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-frontend-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php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-agent -y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51" y="1873965"/>
            <a:ext cx="346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Zabbix </a:t>
            </a:r>
            <a:r>
              <a:rPr lang="ko-KR" altLang="en-US" sz="1200" dirty="0">
                <a:latin typeface="+mn-ea"/>
                <a:ea typeface="+mn-ea"/>
              </a:rPr>
              <a:t>설치 </a:t>
            </a:r>
            <a:r>
              <a:rPr lang="en-US" altLang="ko-KR" sz="1200" dirty="0">
                <a:latin typeface="+mn-ea"/>
                <a:ea typeface="+mn-ea"/>
              </a:rPr>
              <a:t>(Server, Web, Agent)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9611" y="4153301"/>
            <a:ext cx="7766759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zcat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usr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/share/doc/zabbix-server-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/create.sql.gz |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-hfilanet-zabbix-db.mysql.database.azure.com 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uzabbixdb@filanet-zabbix-db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-p zabbix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151" y="3876302"/>
            <a:ext cx="346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Zabbix DB Schema </a:t>
            </a:r>
            <a:r>
              <a:rPr lang="ko-KR" altLang="en-US" sz="1200" dirty="0">
                <a:latin typeface="+mn-ea"/>
                <a:ea typeface="+mn-ea"/>
              </a:rPr>
              <a:t>생성 및 </a:t>
            </a:r>
            <a:r>
              <a:rPr lang="en-US" altLang="ko-KR" sz="1200" dirty="0" err="1">
                <a:latin typeface="+mn-ea"/>
                <a:ea typeface="+mn-ea"/>
              </a:rPr>
              <a:t>Init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8151" y="2539515"/>
            <a:ext cx="346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Zabbix DB </a:t>
            </a:r>
            <a:r>
              <a:rPr lang="ko-KR" altLang="en-US" sz="1200" dirty="0">
                <a:latin typeface="+mn-ea"/>
                <a:ea typeface="+mn-ea"/>
              </a:rPr>
              <a:t>접속 테스트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59611" y="5304982"/>
            <a:ext cx="7766759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vim 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etc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zabbix_server.conf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8151" y="5015191"/>
            <a:ext cx="346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Zabbix </a:t>
            </a:r>
            <a:r>
              <a:rPr lang="en-US" altLang="ko-KR" sz="1200" dirty="0" err="1">
                <a:latin typeface="+mn-ea"/>
                <a:ea typeface="+mn-ea"/>
              </a:rPr>
              <a:t>Server.Conf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수정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307698-7584-4F4E-B6D4-96F98668A76F}"/>
              </a:ext>
            </a:extLst>
          </p:cNvPr>
          <p:cNvSpPr/>
          <p:nvPr/>
        </p:nvSpPr>
        <p:spPr>
          <a:xfrm>
            <a:off x="655573" y="3454489"/>
            <a:ext cx="8189233" cy="430887"/>
          </a:xfrm>
          <a:prstGeom prst="rect">
            <a:avLst/>
          </a:prstGeom>
          <a:solidFill>
            <a:schemeClr val="tx1"/>
          </a:solidFill>
        </p:spPr>
        <p:txBody>
          <a:bodyPr wrap="square" anchor="t">
            <a:spAutoFit/>
          </a:bodyPr>
          <a:lstStyle/>
          <a:p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create database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character set utf8 collate utf8_bin;</a:t>
            </a:r>
          </a:p>
          <a:p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quit;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EA6367-89A1-40E3-A59C-1591FC43FBB8}"/>
              </a:ext>
            </a:extLst>
          </p:cNvPr>
          <p:cNvSpPr txBox="1"/>
          <p:nvPr/>
        </p:nvSpPr>
        <p:spPr>
          <a:xfrm>
            <a:off x="598025" y="3184233"/>
            <a:ext cx="346723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Zabbix Database </a:t>
            </a:r>
            <a:r>
              <a:rPr lang="en-US" altLang="ko-KR" sz="1200" dirty="0" err="1">
                <a:latin typeface="+mn-ea"/>
                <a:ea typeface="+mn-ea"/>
              </a:rPr>
              <a:t>생성</a:t>
            </a:r>
            <a:endParaRPr lang="ko-KR" altLang="en-US" sz="1200" dirty="0" err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024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8"/>
          <p:cNvSpPr txBox="1"/>
          <p:nvPr/>
        </p:nvSpPr>
        <p:spPr>
          <a:xfrm>
            <a:off x="2286693" y="3158245"/>
            <a:ext cx="5225277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2400"/>
            </a:pPr>
            <a:r>
              <a:rPr lang="en-US" altLang="ko-KR" sz="4400" b="1" dirty="0">
                <a:solidFill>
                  <a:schemeClr val="dk1"/>
                </a:solidFill>
                <a:latin typeface="+mn-ea"/>
                <a:ea typeface="+mn-ea"/>
              </a:rPr>
              <a:t>Review</a:t>
            </a:r>
            <a:endParaRPr lang="ko-KR" altLang="en-US" sz="4400" b="1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608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692" y="737700"/>
            <a:ext cx="5878789" cy="5949761"/>
          </a:xfrm>
          <a:prstGeom prst="rect">
            <a:avLst/>
          </a:prstGeom>
        </p:spPr>
      </p:pic>
      <p:sp>
        <p:nvSpPr>
          <p:cNvPr id="3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설치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– DB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연결 정보</a:t>
            </a:r>
          </a:p>
        </p:txBody>
      </p:sp>
      <p:sp>
        <p:nvSpPr>
          <p:cNvPr id="4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0656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설치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– PHP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옵션 설정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0675" y="1167032"/>
            <a:ext cx="7766759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vim 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etc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/apache2/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conf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-enabled/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zabbix.conf</a:t>
            </a:r>
            <a:endParaRPr lang="en-US" altLang="ko-KR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15" y="877241"/>
            <a:ext cx="346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Apache2 </a:t>
            </a:r>
            <a:r>
              <a:rPr lang="ko-KR" altLang="en-US" sz="1200" dirty="0">
                <a:latin typeface="+mn-ea"/>
                <a:ea typeface="+mn-ea"/>
              </a:rPr>
              <a:t>설정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834" y="1966894"/>
            <a:ext cx="3699794" cy="4637265"/>
          </a:xfrm>
          <a:prstGeom prst="rect">
            <a:avLst/>
          </a:prstGeom>
        </p:spPr>
      </p:pic>
      <p:sp>
        <p:nvSpPr>
          <p:cNvPr id="8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3912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" y="741914"/>
            <a:ext cx="4399048" cy="2766512"/>
          </a:xfrm>
          <a:prstGeom prst="rect">
            <a:avLst/>
          </a:prstGeom>
        </p:spPr>
      </p:pic>
      <p:sp>
        <p:nvSpPr>
          <p:cNvPr id="3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046" y="741914"/>
            <a:ext cx="4424955" cy="26076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89" y="3851441"/>
            <a:ext cx="4527110" cy="26506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115" y="3508426"/>
            <a:ext cx="2778781" cy="3085785"/>
          </a:xfrm>
          <a:prstGeom prst="rect">
            <a:avLst/>
          </a:prstGeom>
        </p:spPr>
      </p:pic>
      <p:sp>
        <p:nvSpPr>
          <p:cNvPr id="7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설치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– Front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초기 설정</a:t>
            </a:r>
          </a:p>
        </p:txBody>
      </p:sp>
    </p:spTree>
    <p:extLst>
      <p:ext uri="{BB962C8B-B14F-4D97-AF65-F5344CB8AC3E}">
        <p14:creationId xmlns:p14="http://schemas.microsoft.com/office/powerpoint/2010/main" val="2307391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550" y="1770688"/>
            <a:ext cx="6738347" cy="5006529"/>
          </a:xfrm>
          <a:prstGeom prst="rect">
            <a:avLst/>
          </a:prstGeom>
        </p:spPr>
      </p:pic>
      <p:sp>
        <p:nvSpPr>
          <p:cNvPr id="3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설치</a:t>
            </a:r>
          </a:p>
        </p:txBody>
      </p:sp>
      <p:sp>
        <p:nvSpPr>
          <p:cNvPr id="4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0675" y="1167032"/>
            <a:ext cx="7766759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vim 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etc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/apache2/sites-enabled/000-default.conf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215" y="877241"/>
            <a:ext cx="346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Apache2 </a:t>
            </a:r>
            <a:r>
              <a:rPr lang="ko-KR" altLang="en-US" sz="1200" dirty="0">
                <a:latin typeface="+mn-ea"/>
                <a:ea typeface="+mn-ea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659400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0675" y="1167032"/>
            <a:ext cx="7766759" cy="6001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apt install language-pack-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ko</a:t>
            </a:r>
            <a:endParaRPr lang="en-US" altLang="ko-KR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locale-gen ko_KR.UTF-8</a:t>
            </a:r>
          </a:p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update-locale LANG=ko_KR.UTF-8 LC_MESSAGES=POSIX</a:t>
            </a:r>
          </a:p>
        </p:txBody>
      </p:sp>
      <p:sp>
        <p:nvSpPr>
          <p:cNvPr id="4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설치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–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한글 설정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36" y="2090994"/>
            <a:ext cx="2282851" cy="22756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19" y="4737683"/>
            <a:ext cx="8281036" cy="1712761"/>
          </a:xfrm>
          <a:prstGeom prst="rect">
            <a:avLst/>
          </a:prstGeom>
        </p:spPr>
      </p:pic>
      <p:sp>
        <p:nvSpPr>
          <p:cNvPr id="9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7267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0675" y="1167032"/>
            <a:ext cx="7766759" cy="6001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wget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http://pop.baemin.com/fonts/jua/BMJUA_ttf.ttf </a:t>
            </a:r>
          </a:p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mv 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usr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/share/fonts/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truetype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dejavu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/DejaVuSans.ttf 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usr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/share/fonts/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truetype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dejavu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DejaVuSans.ttf.bak</a:t>
            </a:r>
            <a:endParaRPr lang="en-US" altLang="ko-KR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mv ~/BMJUA_ttf.ttf 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usr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/share/fonts/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truetype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dejavu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/DejaVuSans.ttf</a:t>
            </a:r>
          </a:p>
        </p:txBody>
      </p:sp>
      <p:sp>
        <p:nvSpPr>
          <p:cNvPr id="4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설치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–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한글 설정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36" y="2090994"/>
            <a:ext cx="2282851" cy="22756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19" y="4737683"/>
            <a:ext cx="8281036" cy="1712761"/>
          </a:xfrm>
          <a:prstGeom prst="rect">
            <a:avLst/>
          </a:prstGeom>
        </p:spPr>
      </p:pic>
      <p:sp>
        <p:nvSpPr>
          <p:cNvPr id="6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5756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5042" y="1087497"/>
            <a:ext cx="3518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http://www.suiviperf.com/zabbix/index.php</a:t>
            </a:r>
            <a:endParaRPr lang="en-US" altLang="ko-KR" dirty="0"/>
          </a:p>
        </p:txBody>
      </p:sp>
      <p:sp>
        <p:nvSpPr>
          <p:cNvPr id="3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Agent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설치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- Windows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4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42" y="1621980"/>
            <a:ext cx="7859632" cy="4482141"/>
          </a:xfrm>
          <a:prstGeom prst="rect">
            <a:avLst/>
          </a:prstGeom>
        </p:spPr>
      </p:pic>
      <p:sp>
        <p:nvSpPr>
          <p:cNvPr id="7" name="Google Shape;51;p8"/>
          <p:cNvSpPr txBox="1"/>
          <p:nvPr/>
        </p:nvSpPr>
        <p:spPr>
          <a:xfrm>
            <a:off x="340490" y="6204029"/>
            <a:ext cx="1962874" cy="37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lnSpc>
                <a:spcPct val="250000"/>
              </a:lnSpc>
              <a:buSzPct val="90000"/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dk1"/>
                </a:solidFill>
                <a:latin typeface="+mn-ea"/>
              </a:rPr>
              <a:t>Services</a:t>
            </a:r>
            <a:r>
              <a:rPr lang="ko-KR" altLang="en-US" sz="1100" dirty="0">
                <a:solidFill>
                  <a:schemeClr val="dk1"/>
                </a:solidFill>
                <a:latin typeface="+mn-ea"/>
              </a:rPr>
              <a:t>에 등록</a:t>
            </a:r>
            <a:endParaRPr lang="en-US" altLang="ko-KR" sz="11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521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Agent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설치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- Windows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4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39" y="1486170"/>
            <a:ext cx="8353323" cy="434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02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632" y="879172"/>
            <a:ext cx="4758566" cy="33770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00" y="4632893"/>
            <a:ext cx="6426334" cy="1674568"/>
          </a:xfrm>
          <a:prstGeom prst="rect">
            <a:avLst/>
          </a:prstGeom>
        </p:spPr>
      </p:pic>
      <p:sp>
        <p:nvSpPr>
          <p:cNvPr id="4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Agent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등록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- Windows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604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0;p23"/>
          <p:cNvSpPr/>
          <p:nvPr/>
        </p:nvSpPr>
        <p:spPr>
          <a:xfrm>
            <a:off x="2703129" y="3084413"/>
            <a:ext cx="40728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HOST</a:t>
            </a:r>
            <a:endParaRPr/>
          </a:p>
        </p:txBody>
      </p:sp>
      <p:sp>
        <p:nvSpPr>
          <p:cNvPr id="3" name="Google Shape;178;p23"/>
          <p:cNvSpPr/>
          <p:nvPr/>
        </p:nvSpPr>
        <p:spPr>
          <a:xfrm>
            <a:off x="3403479" y="3226338"/>
            <a:ext cx="3088500" cy="115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Template A</a:t>
            </a:r>
            <a:endParaRPr dirty="0"/>
          </a:p>
        </p:txBody>
      </p:sp>
      <p:grpSp>
        <p:nvGrpSpPr>
          <p:cNvPr id="5" name="Google Shape;180;p23"/>
          <p:cNvGrpSpPr/>
          <p:nvPr/>
        </p:nvGrpSpPr>
        <p:grpSpPr>
          <a:xfrm>
            <a:off x="3994979" y="3704088"/>
            <a:ext cx="1832200" cy="544500"/>
            <a:chOff x="2316550" y="2884500"/>
            <a:chExt cx="1832200" cy="544500"/>
          </a:xfrm>
        </p:grpSpPr>
        <p:sp>
          <p:nvSpPr>
            <p:cNvPr id="6" name="Google Shape;181;p23"/>
            <p:cNvSpPr/>
            <p:nvPr/>
          </p:nvSpPr>
          <p:spPr>
            <a:xfrm>
              <a:off x="2316550" y="2884500"/>
              <a:ext cx="839400" cy="544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(Metric)</a:t>
              </a:r>
              <a:endParaRPr/>
            </a:p>
          </p:txBody>
        </p:sp>
        <p:sp>
          <p:nvSpPr>
            <p:cNvPr id="7" name="Google Shape;182;p23"/>
            <p:cNvSpPr/>
            <p:nvPr/>
          </p:nvSpPr>
          <p:spPr>
            <a:xfrm>
              <a:off x="3309350" y="2884500"/>
              <a:ext cx="839400" cy="544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Trigger</a:t>
              </a:r>
              <a:endParaRPr/>
            </a:p>
          </p:txBody>
        </p:sp>
      </p:grpSp>
      <p:sp>
        <p:nvSpPr>
          <p:cNvPr id="8" name="Google Shape;183;p23"/>
          <p:cNvSpPr/>
          <p:nvPr/>
        </p:nvSpPr>
        <p:spPr>
          <a:xfrm>
            <a:off x="2347129" y="2539963"/>
            <a:ext cx="4931400" cy="205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HOSTGROUP</a:t>
            </a:r>
            <a:endParaRPr/>
          </a:p>
        </p:txBody>
      </p:sp>
      <p:sp>
        <p:nvSpPr>
          <p:cNvPr id="9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0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</a:t>
            </a:r>
            <a:r>
              <a:rPr lang="en-US" altLang="ko-KR" sz="2000" dirty="0" err="1">
                <a:solidFill>
                  <a:schemeClr val="dk1"/>
                </a:solidFill>
                <a:latin typeface="+mn-ea"/>
                <a:ea typeface="+mn-ea"/>
              </a:rPr>
              <a:t>Hostgroup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, Host, Template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개념도</a:t>
            </a:r>
          </a:p>
        </p:txBody>
      </p:sp>
    </p:spTree>
    <p:extLst>
      <p:ext uri="{BB962C8B-B14F-4D97-AF65-F5344CB8AC3E}">
        <p14:creationId xmlns:p14="http://schemas.microsoft.com/office/powerpoint/2010/main" val="306192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Azure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실습환경 구성</a:t>
            </a: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작업 진행 순서</a:t>
            </a:r>
          </a:p>
        </p:txBody>
      </p:sp>
      <p:sp>
        <p:nvSpPr>
          <p:cNvPr id="7" name="Google Shape;30;p6"/>
          <p:cNvSpPr txBox="1"/>
          <p:nvPr/>
        </p:nvSpPr>
        <p:spPr>
          <a:xfrm>
            <a:off x="1483720" y="1019091"/>
            <a:ext cx="7426616" cy="512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>
              <a:lnSpc>
                <a:spcPct val="200000"/>
              </a:lnSpc>
              <a:buSzPts val="2400"/>
              <a:buAutoNum type="arabicPeriod"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신규 리소스 그룹 생성</a:t>
            </a:r>
            <a:endParaRPr lang="en-US" altLang="ko-KR" sz="2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457200" lvl="0" indent="-457200">
              <a:lnSpc>
                <a:spcPct val="200000"/>
              </a:lnSpc>
              <a:buSzPts val="2400"/>
              <a:buAutoNum type="arabicPeriod"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가상 네트워크 및 </a:t>
            </a:r>
            <a:r>
              <a:rPr lang="ko-KR" altLang="en-US" sz="2000" dirty="0" err="1">
                <a:solidFill>
                  <a:schemeClr val="dk1"/>
                </a:solidFill>
                <a:latin typeface="+mn-ea"/>
                <a:ea typeface="+mn-ea"/>
              </a:rPr>
              <a:t>서브넷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 설정</a:t>
            </a:r>
            <a:endParaRPr lang="en-US" altLang="ko-KR" sz="2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457200" lvl="0" indent="-457200">
              <a:lnSpc>
                <a:spcPct val="200000"/>
              </a:lnSpc>
              <a:buSzPts val="2400"/>
              <a:buAutoNum type="arabicPeriod"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경로 테이블 설정</a:t>
            </a:r>
            <a:endParaRPr lang="en-US" altLang="ko-KR" sz="2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SzPts val="2400"/>
              <a:buFont typeface="Arial"/>
              <a:buAutoNum type="arabicPeriod"/>
            </a:pPr>
            <a:r>
              <a:rPr lang="en-US" altLang="ko-KR" sz="2000" dirty="0">
                <a:solidFill>
                  <a:schemeClr val="dk1"/>
                </a:solidFill>
                <a:latin typeface="+mn-ea"/>
              </a:rPr>
              <a:t>NSG </a:t>
            </a:r>
            <a:r>
              <a:rPr lang="ko-KR" altLang="en-US" sz="2000" dirty="0">
                <a:solidFill>
                  <a:schemeClr val="dk1"/>
                </a:solidFill>
                <a:latin typeface="+mn-ea"/>
              </a:rPr>
              <a:t>설정</a:t>
            </a:r>
            <a:r>
              <a:rPr lang="en-US" altLang="ko-KR" sz="2000" dirty="0">
                <a:solidFill>
                  <a:schemeClr val="dk1"/>
                </a:solidFill>
                <a:latin typeface="+mn-ea"/>
              </a:rPr>
              <a:t> (</a:t>
            </a:r>
            <a:r>
              <a:rPr lang="ko-KR" altLang="en-US" sz="2000" dirty="0">
                <a:solidFill>
                  <a:schemeClr val="dk1"/>
                </a:solidFill>
                <a:latin typeface="+mn-ea"/>
              </a:rPr>
              <a:t>보안그룹</a:t>
            </a:r>
            <a:r>
              <a:rPr lang="en-US" altLang="ko-KR" sz="2000" dirty="0">
                <a:solidFill>
                  <a:schemeClr val="dk1"/>
                </a:solidFill>
                <a:latin typeface="+mn-ea"/>
              </a:rPr>
              <a:t>)</a:t>
            </a:r>
            <a:endParaRPr lang="en-US" altLang="ko-KR" sz="2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457200" lvl="0" indent="-457200">
              <a:lnSpc>
                <a:spcPct val="200000"/>
              </a:lnSpc>
              <a:buSzPts val="2400"/>
              <a:buAutoNum type="arabicPeriod"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가용성 집합 설정</a:t>
            </a:r>
            <a:endParaRPr lang="en-US" altLang="ko-KR" sz="2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457200" lvl="0" indent="-457200">
              <a:lnSpc>
                <a:spcPct val="200000"/>
              </a:lnSpc>
              <a:buSzPts val="2400"/>
              <a:buAutoNum type="arabicPeriod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VM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생성</a:t>
            </a:r>
            <a:endParaRPr lang="en-US" altLang="ko-KR" sz="2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SzPts val="2400"/>
              <a:buFont typeface="Arial"/>
              <a:buAutoNum type="arabicPeriod"/>
            </a:pPr>
            <a:r>
              <a:rPr lang="ko-KR" altLang="en-US" sz="2000" dirty="0">
                <a:solidFill>
                  <a:schemeClr val="dk1"/>
                </a:solidFill>
                <a:latin typeface="+mn-ea"/>
              </a:rPr>
              <a:t>부하 분산 장치 설정</a:t>
            </a:r>
            <a:endParaRPr lang="en-US" altLang="ko-KR" sz="2000" dirty="0">
              <a:solidFill>
                <a:schemeClr val="dk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827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1006" y="3145379"/>
            <a:ext cx="658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n-ea"/>
                <a:ea typeface="+mn-ea"/>
              </a:rPr>
              <a:t>Zabbix Server Administration</a:t>
            </a:r>
          </a:p>
        </p:txBody>
      </p:sp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900185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Administration</a:t>
            </a: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General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설정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- User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02" y="4181392"/>
            <a:ext cx="6333651" cy="23495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102" y="1101234"/>
            <a:ext cx="5559418" cy="2575398"/>
          </a:xfrm>
          <a:prstGeom prst="rect">
            <a:avLst/>
          </a:prstGeom>
        </p:spPr>
      </p:pic>
      <p:sp>
        <p:nvSpPr>
          <p:cNvPr id="8" name="Google Shape;30;p6"/>
          <p:cNvSpPr txBox="1"/>
          <p:nvPr/>
        </p:nvSpPr>
        <p:spPr>
          <a:xfrm>
            <a:off x="329507" y="625205"/>
            <a:ext cx="2816240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</a:rPr>
              <a:t>User Group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536032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Administration</a:t>
            </a: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General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설정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- User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8" name="Google Shape;30;p6"/>
          <p:cNvSpPr txBox="1"/>
          <p:nvPr/>
        </p:nvSpPr>
        <p:spPr>
          <a:xfrm>
            <a:off x="329507" y="625205"/>
            <a:ext cx="2816240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</a:rPr>
              <a:t>User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07" y="4201819"/>
            <a:ext cx="5532535" cy="25055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14" y="1101877"/>
            <a:ext cx="5049130" cy="2913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169" y="4201819"/>
            <a:ext cx="3430280" cy="102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50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Administration</a:t>
            </a: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General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설정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– User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1" name="Google Shape;30;p6"/>
          <p:cNvSpPr txBox="1"/>
          <p:nvPr/>
        </p:nvSpPr>
        <p:spPr>
          <a:xfrm>
            <a:off x="966113" y="2158764"/>
            <a:ext cx="6615303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800" dirty="0">
                <a:solidFill>
                  <a:schemeClr val="dk1"/>
                </a:solidFill>
                <a:latin typeface="+mn-ea"/>
                <a:ea typeface="+mn-ea"/>
              </a:rPr>
              <a:t>Zabbix User: </a:t>
            </a:r>
            <a:r>
              <a:rPr lang="ko-KR" altLang="en-US" sz="2800" dirty="0">
                <a:solidFill>
                  <a:schemeClr val="dk1"/>
                </a:solidFill>
                <a:latin typeface="+mn-ea"/>
                <a:ea typeface="+mn-ea"/>
              </a:rPr>
              <a:t>설정</a:t>
            </a:r>
            <a:r>
              <a:rPr lang="en-US" altLang="ko-KR" sz="28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2800" dirty="0">
                <a:solidFill>
                  <a:schemeClr val="dk1"/>
                </a:solidFill>
                <a:latin typeface="+mn-ea"/>
                <a:ea typeface="+mn-ea"/>
              </a:rPr>
              <a:t>관리 메뉴 </a:t>
            </a:r>
            <a:r>
              <a:rPr lang="en-US" altLang="ko-KR" sz="2800" dirty="0">
                <a:solidFill>
                  <a:schemeClr val="dk1"/>
                </a:solidFill>
                <a:latin typeface="+mn-ea"/>
                <a:ea typeface="+mn-ea"/>
              </a:rPr>
              <a:t>X</a:t>
            </a:r>
            <a:endParaRPr lang="ko-KR" altLang="en-US" sz="2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2" name="Google Shape;30;p6"/>
          <p:cNvSpPr txBox="1"/>
          <p:nvPr/>
        </p:nvSpPr>
        <p:spPr>
          <a:xfrm>
            <a:off x="966113" y="3217933"/>
            <a:ext cx="6615303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800" dirty="0">
                <a:solidFill>
                  <a:schemeClr val="dk1"/>
                </a:solidFill>
                <a:latin typeface="+mn-ea"/>
                <a:ea typeface="+mn-ea"/>
              </a:rPr>
              <a:t>Zabbix </a:t>
            </a:r>
            <a:r>
              <a:rPr lang="ko-KR" altLang="en-US" sz="2800" dirty="0">
                <a:solidFill>
                  <a:schemeClr val="dk1"/>
                </a:solidFill>
                <a:latin typeface="+mn-ea"/>
                <a:ea typeface="+mn-ea"/>
              </a:rPr>
              <a:t>관리자</a:t>
            </a:r>
            <a:r>
              <a:rPr lang="en-US" altLang="ko-KR" sz="2800" dirty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r>
              <a:rPr lang="ko-KR" altLang="en-US" sz="2800" dirty="0">
                <a:solidFill>
                  <a:schemeClr val="dk1"/>
                </a:solidFill>
                <a:latin typeface="+mn-ea"/>
                <a:ea typeface="+mn-ea"/>
              </a:rPr>
              <a:t>설정 메뉴 사용</a:t>
            </a:r>
          </a:p>
        </p:txBody>
      </p:sp>
      <p:sp>
        <p:nvSpPr>
          <p:cNvPr id="13" name="Google Shape;30;p6"/>
          <p:cNvSpPr txBox="1"/>
          <p:nvPr/>
        </p:nvSpPr>
        <p:spPr>
          <a:xfrm>
            <a:off x="966113" y="4415913"/>
            <a:ext cx="6615303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800" dirty="0">
                <a:solidFill>
                  <a:schemeClr val="dk1"/>
                </a:solidFill>
                <a:latin typeface="+mn-ea"/>
                <a:ea typeface="+mn-ea"/>
              </a:rPr>
              <a:t>Zabbix </a:t>
            </a:r>
            <a:r>
              <a:rPr lang="ko-KR" altLang="en-US" sz="2800" dirty="0">
                <a:solidFill>
                  <a:schemeClr val="dk1"/>
                </a:solidFill>
                <a:latin typeface="+mn-ea"/>
                <a:ea typeface="+mn-ea"/>
              </a:rPr>
              <a:t>최고 관리자</a:t>
            </a:r>
            <a:r>
              <a:rPr lang="en-US" altLang="ko-KR" sz="2800" dirty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r>
              <a:rPr lang="ko-KR" altLang="en-US" sz="2800" dirty="0">
                <a:solidFill>
                  <a:schemeClr val="dk1"/>
                </a:solidFill>
                <a:latin typeface="+mn-ea"/>
                <a:ea typeface="+mn-ea"/>
              </a:rPr>
              <a:t>관리 메뉴 사용</a:t>
            </a:r>
          </a:p>
        </p:txBody>
      </p:sp>
    </p:spTree>
    <p:extLst>
      <p:ext uri="{BB962C8B-B14F-4D97-AF65-F5344CB8AC3E}">
        <p14:creationId xmlns:p14="http://schemas.microsoft.com/office/powerpoint/2010/main" val="3291328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Administration</a:t>
            </a: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General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설정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-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스크립트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80" y="1142251"/>
            <a:ext cx="1717505" cy="1795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100" y="1197980"/>
            <a:ext cx="3528043" cy="17103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46" y="3354565"/>
            <a:ext cx="4824289" cy="2996241"/>
          </a:xfrm>
          <a:prstGeom prst="rect">
            <a:avLst/>
          </a:prstGeom>
        </p:spPr>
      </p:pic>
      <p:sp>
        <p:nvSpPr>
          <p:cNvPr id="10" name="Google Shape;30;p6"/>
          <p:cNvSpPr txBox="1"/>
          <p:nvPr/>
        </p:nvSpPr>
        <p:spPr>
          <a:xfrm>
            <a:off x="5555477" y="4496937"/>
            <a:ext cx="3955710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가볍게 특정 </a:t>
            </a:r>
            <a:r>
              <a:rPr lang="ko-KR" altLang="en-US" sz="1200">
                <a:solidFill>
                  <a:schemeClr val="dk1"/>
                </a:solidFill>
                <a:latin typeface="+mn-ea"/>
                <a:ea typeface="+mn-ea"/>
              </a:rPr>
              <a:t>호스트에 대한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실행하고 싶은 커맨드 등록</a:t>
            </a:r>
          </a:p>
        </p:txBody>
      </p:sp>
    </p:spTree>
    <p:extLst>
      <p:ext uri="{BB962C8B-B14F-4D97-AF65-F5344CB8AC3E}">
        <p14:creationId xmlns:p14="http://schemas.microsoft.com/office/powerpoint/2010/main" val="1249551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Administration</a:t>
            </a: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General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설정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-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스크립트</a:t>
            </a:r>
          </a:p>
        </p:txBody>
      </p:sp>
      <p:sp>
        <p:nvSpPr>
          <p:cNvPr id="10" name="Google Shape;30;p6"/>
          <p:cNvSpPr txBox="1"/>
          <p:nvPr/>
        </p:nvSpPr>
        <p:spPr>
          <a:xfrm>
            <a:off x="758352" y="4074461"/>
            <a:ext cx="4988478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</a:rPr>
              <a:t>Zabbix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성능에 대한 지표 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</a:rPr>
              <a:t>-&gt;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</a:rPr>
              <a:t>Queue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가 많이 쌓이면 부하가 많은 상태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2" y="1534553"/>
            <a:ext cx="8539766" cy="218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74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Administration</a:t>
            </a: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General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설정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–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데이터보존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값 </a:t>
            </a:r>
            <a:r>
              <a:rPr lang="ko-KR" altLang="en-US" sz="2000" dirty="0" err="1">
                <a:solidFill>
                  <a:schemeClr val="dk1"/>
                </a:solidFill>
                <a:latin typeface="+mn-ea"/>
                <a:ea typeface="+mn-ea"/>
              </a:rPr>
              <a:t>매핑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0" name="Google Shape;30;p6"/>
          <p:cNvSpPr txBox="1"/>
          <p:nvPr/>
        </p:nvSpPr>
        <p:spPr>
          <a:xfrm>
            <a:off x="416280" y="6059519"/>
            <a:ext cx="1314136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ko-KR" altLang="en-US" sz="1200">
                <a:solidFill>
                  <a:schemeClr val="dk1"/>
                </a:solidFill>
                <a:latin typeface="+mn-ea"/>
                <a:ea typeface="+mn-ea"/>
              </a:rPr>
              <a:t>보존 기간 설정</a:t>
            </a:r>
            <a:endParaRPr lang="ko-KR" altLang="en-US" sz="12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0" y="949072"/>
            <a:ext cx="2913147" cy="49367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583" y="1039259"/>
            <a:ext cx="6421068" cy="1828499"/>
          </a:xfrm>
          <a:prstGeom prst="rect">
            <a:avLst/>
          </a:prstGeom>
        </p:spPr>
      </p:pic>
      <p:sp>
        <p:nvSpPr>
          <p:cNvPr id="8" name="Google Shape;30;p6"/>
          <p:cNvSpPr txBox="1"/>
          <p:nvPr/>
        </p:nvSpPr>
        <p:spPr>
          <a:xfrm>
            <a:off x="3275583" y="2940754"/>
            <a:ext cx="2627506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수집 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</a:rPr>
              <a:t>Metric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값에 대한 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</a:rPr>
              <a:t>Value </a:t>
            </a:r>
            <a:r>
              <a:rPr lang="ko-KR" altLang="en-US" sz="1200" dirty="0" err="1">
                <a:solidFill>
                  <a:schemeClr val="dk1"/>
                </a:solidFill>
                <a:latin typeface="+mn-ea"/>
                <a:ea typeface="+mn-ea"/>
              </a:rPr>
              <a:t>매핑</a:t>
            </a:r>
            <a:endParaRPr lang="ko-KR" altLang="en-US" sz="12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0182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616" y="3214827"/>
            <a:ext cx="658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+mn-ea"/>
                <a:ea typeface="+mn-ea"/>
              </a:rPr>
              <a:t>Zabbix Proxy Server </a:t>
            </a:r>
            <a:r>
              <a:rPr lang="ko-KR" altLang="en-US" sz="3200" b="1" dirty="0">
                <a:latin typeface="+mn-ea"/>
                <a:ea typeface="+mn-ea"/>
              </a:rPr>
              <a:t>구성</a:t>
            </a:r>
            <a:endParaRPr lang="en-US" altLang="ko-KR" sz="3200" b="1" dirty="0">
              <a:latin typeface="+mn-ea"/>
              <a:ea typeface="+mn-ea"/>
            </a:endParaRPr>
          </a:p>
        </p:txBody>
      </p:sp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72569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095262" y="859695"/>
            <a:ext cx="3279093" cy="2907867"/>
          </a:xfrm>
          <a:prstGeom prst="roundRect">
            <a:avLst>
              <a:gd name="adj" fmla="val 2923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dash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33438" y="811491"/>
            <a:ext cx="3133190" cy="2956071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dash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8689" y="647275"/>
            <a:ext cx="7242824" cy="3341048"/>
          </a:xfrm>
          <a:prstGeom prst="rect">
            <a:avLst/>
          </a:prstGeom>
          <a:noFill/>
          <a:ln w="12700" cap="flat" cmpd="sng" algn="ctr">
            <a:solidFill>
              <a:srgbClr val="0666DD"/>
            </a:solidFill>
            <a:prstDash val="sysDash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4" name="TextBox 32"/>
          <p:cNvSpPr txBox="1">
            <a:spLocks noChangeArrowheads="1"/>
          </p:cNvSpPr>
          <p:nvPr/>
        </p:nvSpPr>
        <p:spPr bwMode="auto">
          <a:xfrm>
            <a:off x="3874749" y="683549"/>
            <a:ext cx="2274744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666DD"/>
                </a:solidFill>
                <a:effectLst/>
                <a:uLnTx/>
                <a:uFillTx/>
                <a:latin typeface="+mn-ea"/>
                <a:cs typeface="Helvetica Neue"/>
              </a:rPr>
              <a:t>대한민국 중부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666DD"/>
              </a:solidFill>
              <a:effectLst/>
              <a:uLnTx/>
              <a:uFillTx/>
              <a:latin typeface="+mn-ea"/>
              <a:cs typeface="Helvetica Neue"/>
            </a:endParaRPr>
          </a:p>
        </p:txBody>
      </p:sp>
      <p:sp>
        <p:nvSpPr>
          <p:cNvPr id="86" name="Rounded Rectangle 6"/>
          <p:cNvSpPr/>
          <p:nvPr/>
        </p:nvSpPr>
        <p:spPr>
          <a:xfrm>
            <a:off x="1631506" y="1191761"/>
            <a:ext cx="6825991" cy="2345044"/>
          </a:xfrm>
          <a:prstGeom prst="roundRect">
            <a:avLst>
              <a:gd name="adj" fmla="val 5152"/>
            </a:avLst>
          </a:prstGeom>
          <a:noFill/>
          <a:ln w="19050" cap="flat" cmpd="sng" algn="ctr">
            <a:solidFill>
              <a:srgbClr val="0666DD"/>
            </a:solidFill>
            <a:prstDash val="lgDash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Helvetica Neue"/>
            </a:endParaRPr>
          </a:p>
        </p:txBody>
      </p:sp>
      <p:sp>
        <p:nvSpPr>
          <p:cNvPr id="50" name="TextBox 88"/>
          <p:cNvSpPr txBox="1"/>
          <p:nvPr/>
        </p:nvSpPr>
        <p:spPr>
          <a:xfrm>
            <a:off x="2668568" y="901241"/>
            <a:ext cx="1282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0666DD"/>
                </a:solidFill>
                <a:latin typeface="+mn-ea"/>
              </a:rPr>
              <a:t>Public Zone</a:t>
            </a:r>
            <a:endParaRPr lang="ko-KR" altLang="en-US" sz="1000" b="1" dirty="0">
              <a:solidFill>
                <a:srgbClr val="0666DD"/>
              </a:solidFill>
              <a:latin typeface="+mn-ea"/>
            </a:endParaRPr>
          </a:p>
        </p:txBody>
      </p:sp>
      <p:sp>
        <p:nvSpPr>
          <p:cNvPr id="51" name="TextBox 89"/>
          <p:cNvSpPr txBox="1"/>
          <p:nvPr/>
        </p:nvSpPr>
        <p:spPr>
          <a:xfrm>
            <a:off x="6101246" y="901242"/>
            <a:ext cx="1282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0666DD"/>
                </a:solidFill>
                <a:latin typeface="+mn-ea"/>
              </a:rPr>
              <a:t>Private Zone</a:t>
            </a:r>
            <a:endParaRPr lang="ko-KR" altLang="en-US" sz="1000" b="1" dirty="0">
              <a:solidFill>
                <a:srgbClr val="0666DD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969158" y="1745262"/>
            <a:ext cx="1642658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pSp>
        <p:nvGrpSpPr>
          <p:cNvPr id="63" name="Group 20"/>
          <p:cNvGrpSpPr/>
          <p:nvPr/>
        </p:nvGrpSpPr>
        <p:grpSpPr>
          <a:xfrm>
            <a:off x="1886610" y="1364279"/>
            <a:ext cx="2750912" cy="2067993"/>
            <a:chOff x="4629150" y="2824163"/>
            <a:chExt cx="1752600" cy="1734564"/>
          </a:xfrm>
        </p:grpSpPr>
        <p:sp>
          <p:nvSpPr>
            <p:cNvPr id="65" name="Rounded Rectangle 21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Helvetica Neue"/>
              </a:endParaRPr>
            </a:p>
          </p:txBody>
        </p:sp>
        <p:sp>
          <p:nvSpPr>
            <p:cNvPr id="66" name="TextBox 37"/>
            <p:cNvSpPr txBox="1">
              <a:spLocks noChangeArrowheads="1"/>
            </p:cNvSpPr>
            <p:nvPr/>
          </p:nvSpPr>
          <p:spPr bwMode="auto">
            <a:xfrm>
              <a:off x="4721225" y="4390928"/>
              <a:ext cx="1555751" cy="167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Helvetica Neue"/>
                </a:rPr>
                <a:t>Public Subnet</a:t>
              </a:r>
              <a:r>
                <a:rPr kumimoji="0" lang="en-US" sz="7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Helvetica Neue"/>
                </a:rPr>
                <a:t> - 1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Helvetica Neue"/>
              </a:endParaRPr>
            </a:p>
          </p:txBody>
        </p:sp>
      </p:grpSp>
      <p:grpSp>
        <p:nvGrpSpPr>
          <p:cNvPr id="68" name="Group 20"/>
          <p:cNvGrpSpPr/>
          <p:nvPr/>
        </p:nvGrpSpPr>
        <p:grpSpPr>
          <a:xfrm>
            <a:off x="5379134" y="1364279"/>
            <a:ext cx="2364257" cy="2067993"/>
            <a:chOff x="4629150" y="2824163"/>
            <a:chExt cx="1752600" cy="1734564"/>
          </a:xfrm>
        </p:grpSpPr>
        <p:sp>
          <p:nvSpPr>
            <p:cNvPr id="74" name="Rounded Rectangle 21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Helvetica Neue"/>
              </a:endParaRPr>
            </a:p>
          </p:txBody>
        </p:sp>
        <p:sp>
          <p:nvSpPr>
            <p:cNvPr id="78" name="TextBox 37"/>
            <p:cNvSpPr txBox="1">
              <a:spLocks noChangeArrowheads="1"/>
            </p:cNvSpPr>
            <p:nvPr/>
          </p:nvSpPr>
          <p:spPr bwMode="auto">
            <a:xfrm>
              <a:off x="4721225" y="4390928"/>
              <a:ext cx="1555751" cy="167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b="1" kern="0" dirty="0">
                  <a:solidFill>
                    <a:prstClr val="black"/>
                  </a:solidFill>
                  <a:latin typeface="+mn-ea"/>
                  <a:cs typeface="Helvetica Neue"/>
                </a:rPr>
                <a:t>Private </a:t>
              </a: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Helvetica Neue"/>
                </a:rPr>
                <a:t>Subnet</a:t>
              </a:r>
              <a:r>
                <a:rPr kumimoji="0" lang="en-US" sz="7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Helvetica Neue"/>
                </a:rPr>
                <a:t> - </a:t>
              </a:r>
              <a:r>
                <a:rPr lang="en-US" sz="700" b="1" kern="0" dirty="0">
                  <a:solidFill>
                    <a:prstClr val="black"/>
                  </a:solidFill>
                  <a:latin typeface="+mn-ea"/>
                  <a:cs typeface="Helvetica Neue"/>
                </a:rPr>
                <a:t>1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Helvetica Neue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25" y="368101"/>
            <a:ext cx="556141" cy="5561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34" y="2671285"/>
            <a:ext cx="436428" cy="4364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87" y="2616305"/>
            <a:ext cx="555747" cy="555747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398" y="1743451"/>
            <a:ext cx="555747" cy="555747"/>
          </a:xfrm>
          <a:prstGeom prst="rect">
            <a:avLst/>
          </a:prstGeom>
        </p:spPr>
      </p:pic>
      <p:pic>
        <p:nvPicPr>
          <p:cNvPr id="1026" name="Picture 2" descr="azure rout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745" y="2178298"/>
            <a:ext cx="708513" cy="3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azure rout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752" y="2251958"/>
            <a:ext cx="708513" cy="3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88"/>
          <p:cNvSpPr txBox="1"/>
          <p:nvPr/>
        </p:nvSpPr>
        <p:spPr>
          <a:xfrm>
            <a:off x="1560452" y="468935"/>
            <a:ext cx="12824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prstClr val="black"/>
                </a:solidFill>
                <a:latin typeface="+mn-ea"/>
              </a:rPr>
              <a:t>10.10.0.0/16</a:t>
            </a:r>
            <a:endParaRPr lang="ko-KR" altLang="en-US" sz="7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07" name="TextBox 88"/>
          <p:cNvSpPr txBox="1"/>
          <p:nvPr/>
        </p:nvSpPr>
        <p:spPr>
          <a:xfrm>
            <a:off x="1560452" y="1368232"/>
            <a:ext cx="12824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prstClr val="black"/>
                </a:solidFill>
                <a:latin typeface="+mn-ea"/>
              </a:rPr>
              <a:t>10.10.1.0/24</a:t>
            </a:r>
            <a:endParaRPr lang="ko-KR" altLang="en-US" sz="7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08" name="TextBox 88"/>
          <p:cNvSpPr txBox="1"/>
          <p:nvPr/>
        </p:nvSpPr>
        <p:spPr>
          <a:xfrm>
            <a:off x="5067453" y="1368232"/>
            <a:ext cx="12824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prstClr val="black"/>
                </a:solidFill>
                <a:latin typeface="+mn-ea"/>
              </a:rPr>
              <a:t>10.10.2.0/24</a:t>
            </a:r>
            <a:endParaRPr lang="ko-KR" altLang="en-US" sz="7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1" name="Google Shape;30;p6"/>
          <p:cNvSpPr txBox="1"/>
          <p:nvPr/>
        </p:nvSpPr>
        <p:spPr>
          <a:xfrm>
            <a:off x="-17351" y="2064059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12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Azure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실습환경 구성</a:t>
            </a:r>
          </a:p>
        </p:txBody>
      </p:sp>
      <p:sp>
        <p:nvSpPr>
          <p:cNvPr id="5" name="AutoShape 4" descr="azure internet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azure interne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40" y="3370287"/>
            <a:ext cx="618035" cy="61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>
            <a:stCxn id="1030" idx="3"/>
            <a:endCxn id="13" idx="1"/>
          </p:cNvCxnSpPr>
          <p:nvPr/>
        </p:nvCxnSpPr>
        <p:spPr>
          <a:xfrm>
            <a:off x="966675" y="3679305"/>
            <a:ext cx="464522" cy="18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13" idx="3"/>
            <a:endCxn id="4" idx="1"/>
          </p:cNvCxnSpPr>
          <p:nvPr/>
        </p:nvCxnSpPr>
        <p:spPr>
          <a:xfrm flipV="1">
            <a:off x="1994252" y="2894179"/>
            <a:ext cx="3714435" cy="803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97" y="3416248"/>
            <a:ext cx="563055" cy="563055"/>
          </a:xfrm>
          <a:prstGeom prst="rect">
            <a:avLst/>
          </a:prstGeom>
        </p:spPr>
      </p:pic>
      <p:pic>
        <p:nvPicPr>
          <p:cNvPr id="12292" name="Picture 4" descr="Zabbix icon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45" y="2723502"/>
            <a:ext cx="255270" cy="25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windows serv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294" y="1832414"/>
            <a:ext cx="384287" cy="28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직선 연결선 86"/>
          <p:cNvCxnSpPr>
            <a:stCxn id="91" idx="2"/>
            <a:endCxn id="4" idx="0"/>
          </p:cNvCxnSpPr>
          <p:nvPr/>
        </p:nvCxnSpPr>
        <p:spPr>
          <a:xfrm flipH="1">
            <a:off x="5986561" y="2299198"/>
            <a:ext cx="20711" cy="317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3" idx="1"/>
            <a:endCxn id="4" idx="3"/>
          </p:cNvCxnSpPr>
          <p:nvPr/>
        </p:nvCxnSpPr>
        <p:spPr>
          <a:xfrm flipH="1">
            <a:off x="6264434" y="2889499"/>
            <a:ext cx="1607600" cy="4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6"/>
          <p:cNvSpPr/>
          <p:nvPr/>
        </p:nvSpPr>
        <p:spPr>
          <a:xfrm>
            <a:off x="5600757" y="1527733"/>
            <a:ext cx="1660811" cy="1714093"/>
          </a:xfrm>
          <a:prstGeom prst="roundRect">
            <a:avLst>
              <a:gd name="adj" fmla="val 5152"/>
            </a:avLst>
          </a:prstGeom>
          <a:noFill/>
          <a:ln w="19050" cap="flat" cmpd="sng" algn="ctr">
            <a:solidFill>
              <a:srgbClr val="FFC000"/>
            </a:solidFill>
            <a:prstDash val="lgDash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Helvetica Neue"/>
            </a:endParaRPr>
          </a:p>
        </p:txBody>
      </p:sp>
      <p:sp>
        <p:nvSpPr>
          <p:cNvPr id="98" name="TextBox 88"/>
          <p:cNvSpPr txBox="1"/>
          <p:nvPr/>
        </p:nvSpPr>
        <p:spPr>
          <a:xfrm>
            <a:off x="6551861" y="1543998"/>
            <a:ext cx="7585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prstClr val="black"/>
                </a:solidFill>
                <a:latin typeface="+mn-ea"/>
              </a:rPr>
              <a:t>가용성 집합</a:t>
            </a:r>
          </a:p>
        </p:txBody>
      </p:sp>
      <p:cxnSp>
        <p:nvCxnSpPr>
          <p:cNvPr id="102" name="직선 연결선 101"/>
          <p:cNvCxnSpPr>
            <a:endCxn id="91" idx="1"/>
          </p:cNvCxnSpPr>
          <p:nvPr/>
        </p:nvCxnSpPr>
        <p:spPr>
          <a:xfrm flipV="1">
            <a:off x="2015179" y="2021325"/>
            <a:ext cx="3714219" cy="1631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68" y="1271682"/>
            <a:ext cx="393153" cy="393153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330" y="1241461"/>
            <a:ext cx="393153" cy="393153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04" y="1593586"/>
            <a:ext cx="294590" cy="28856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85" y="2449365"/>
            <a:ext cx="294590" cy="288566"/>
          </a:xfrm>
          <a:prstGeom prst="rect">
            <a:avLst/>
          </a:prstGeom>
        </p:spPr>
      </p:pic>
      <p:sp>
        <p:nvSpPr>
          <p:cNvPr id="147" name="모서리가 둥근 직사각형 146"/>
          <p:cNvSpPr/>
          <p:nvPr/>
        </p:nvSpPr>
        <p:spPr>
          <a:xfrm>
            <a:off x="2045674" y="4194227"/>
            <a:ext cx="3133190" cy="2333894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dash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1495633" y="4105602"/>
            <a:ext cx="4015294" cy="2422520"/>
          </a:xfrm>
          <a:prstGeom prst="rect">
            <a:avLst/>
          </a:prstGeom>
          <a:noFill/>
          <a:ln w="12700" cap="flat" cmpd="sng" algn="ctr">
            <a:solidFill>
              <a:srgbClr val="0666DD"/>
            </a:solidFill>
            <a:prstDash val="sysDash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9" name="TextBox 32"/>
          <p:cNvSpPr txBox="1">
            <a:spLocks noChangeArrowheads="1"/>
          </p:cNvSpPr>
          <p:nvPr/>
        </p:nvSpPr>
        <p:spPr bwMode="auto">
          <a:xfrm>
            <a:off x="2668568" y="4184680"/>
            <a:ext cx="2274744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666DD"/>
                </a:solidFill>
                <a:effectLst/>
                <a:uLnTx/>
                <a:uFillTx/>
                <a:latin typeface="+mn-ea"/>
                <a:cs typeface="Helvetica Neue"/>
              </a:rPr>
              <a:t>미국 서부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666DD"/>
              </a:solidFill>
              <a:effectLst/>
              <a:uLnTx/>
              <a:uFillTx/>
              <a:latin typeface="+mn-ea"/>
              <a:cs typeface="Helvetica Neue"/>
            </a:endParaRPr>
          </a:p>
        </p:txBody>
      </p:sp>
      <p:sp>
        <p:nvSpPr>
          <p:cNvPr id="151" name="TextBox 88"/>
          <p:cNvSpPr txBox="1"/>
          <p:nvPr/>
        </p:nvSpPr>
        <p:spPr>
          <a:xfrm>
            <a:off x="3188148" y="4348945"/>
            <a:ext cx="1282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0666DD"/>
                </a:solidFill>
                <a:latin typeface="+mn-ea"/>
              </a:rPr>
              <a:t>Public Zone</a:t>
            </a:r>
            <a:endParaRPr lang="ko-KR" altLang="en-US" sz="1000" b="1" dirty="0">
              <a:solidFill>
                <a:srgbClr val="0666DD"/>
              </a:solidFill>
              <a:latin typeface="+mn-ea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5098410" y="5613110"/>
            <a:ext cx="1642658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pSp>
        <p:nvGrpSpPr>
          <p:cNvPr id="154" name="Group 20"/>
          <p:cNvGrpSpPr/>
          <p:nvPr/>
        </p:nvGrpSpPr>
        <p:grpSpPr>
          <a:xfrm>
            <a:off x="2229189" y="4690379"/>
            <a:ext cx="2750912" cy="1875625"/>
            <a:chOff x="4629150" y="2824163"/>
            <a:chExt cx="1752600" cy="1573212"/>
          </a:xfrm>
        </p:grpSpPr>
        <p:sp>
          <p:nvSpPr>
            <p:cNvPr id="155" name="Rounded Rectangle 21"/>
            <p:cNvSpPr/>
            <p:nvPr/>
          </p:nvSpPr>
          <p:spPr>
            <a:xfrm>
              <a:off x="4629150" y="2824163"/>
              <a:ext cx="1752600" cy="1541437"/>
            </a:xfrm>
            <a:prstGeom prst="roundRect">
              <a:avLst>
                <a:gd name="adj" fmla="val 9818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Helvetica Neue"/>
              </a:endParaRPr>
            </a:p>
          </p:txBody>
        </p:sp>
        <p:sp>
          <p:nvSpPr>
            <p:cNvPr id="156" name="TextBox 37"/>
            <p:cNvSpPr txBox="1">
              <a:spLocks noChangeArrowheads="1"/>
            </p:cNvSpPr>
            <p:nvPr/>
          </p:nvSpPr>
          <p:spPr bwMode="auto">
            <a:xfrm>
              <a:off x="4732432" y="4229576"/>
              <a:ext cx="1555751" cy="167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Helvetica Neue"/>
                </a:rPr>
                <a:t>Public Subnet</a:t>
              </a:r>
              <a:r>
                <a:rPr kumimoji="0" lang="en-US" sz="7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Helvetica Neue"/>
                </a:rPr>
                <a:t> - 1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Helvetica Neue"/>
              </a:endParaRPr>
            </a:p>
          </p:txBody>
        </p:sp>
      </p:grpSp>
      <p:pic>
        <p:nvPicPr>
          <p:cNvPr id="160" name="그림 1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74" y="3890442"/>
            <a:ext cx="556141" cy="556141"/>
          </a:xfrm>
          <a:prstGeom prst="rect">
            <a:avLst/>
          </a:prstGeom>
        </p:spPr>
      </p:pic>
      <p:pic>
        <p:nvPicPr>
          <p:cNvPr id="162" name="그림 1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21" y="5336555"/>
            <a:ext cx="555747" cy="555747"/>
          </a:xfrm>
          <a:prstGeom prst="rect">
            <a:avLst/>
          </a:prstGeom>
        </p:spPr>
      </p:pic>
      <p:pic>
        <p:nvPicPr>
          <p:cNvPr id="164" name="Picture 2" descr="azure rout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53" y="5565715"/>
            <a:ext cx="708513" cy="3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TextBox 88"/>
          <p:cNvSpPr txBox="1"/>
          <p:nvPr/>
        </p:nvSpPr>
        <p:spPr>
          <a:xfrm>
            <a:off x="4582495" y="4056865"/>
            <a:ext cx="12824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prstClr val="black"/>
                </a:solidFill>
                <a:latin typeface="+mn-ea"/>
              </a:rPr>
              <a:t>10.20.0.0/16</a:t>
            </a:r>
            <a:endParaRPr lang="ko-KR" altLang="en-US" sz="7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67" name="TextBox 88"/>
          <p:cNvSpPr txBox="1"/>
          <p:nvPr/>
        </p:nvSpPr>
        <p:spPr>
          <a:xfrm>
            <a:off x="1653265" y="4524523"/>
            <a:ext cx="12824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prstClr val="black"/>
                </a:solidFill>
                <a:latin typeface="+mn-ea"/>
              </a:rPr>
              <a:t>10.20.1.0/24</a:t>
            </a:r>
            <a:endParaRPr lang="ko-KR" altLang="en-US" sz="700" b="1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71" name="Picture 4" descr="Zabbix icon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645" y="5464497"/>
            <a:ext cx="255270" cy="25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3" name="직선 연결선 172"/>
          <p:cNvCxnSpPr>
            <a:stCxn id="13" idx="3"/>
            <a:endCxn id="162" idx="0"/>
          </p:cNvCxnSpPr>
          <p:nvPr/>
        </p:nvCxnSpPr>
        <p:spPr>
          <a:xfrm>
            <a:off x="1994252" y="3697776"/>
            <a:ext cx="1494143" cy="163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그림 17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86" y="4548894"/>
            <a:ext cx="393153" cy="393153"/>
          </a:xfrm>
          <a:prstGeom prst="rect">
            <a:avLst/>
          </a:prstGeom>
        </p:spPr>
      </p:pic>
      <p:sp>
        <p:nvSpPr>
          <p:cNvPr id="182" name="Rounded Rectangle 6"/>
          <p:cNvSpPr/>
          <p:nvPr/>
        </p:nvSpPr>
        <p:spPr>
          <a:xfrm>
            <a:off x="3015933" y="5115078"/>
            <a:ext cx="1750414" cy="1075854"/>
          </a:xfrm>
          <a:prstGeom prst="roundRect">
            <a:avLst>
              <a:gd name="adj" fmla="val 5152"/>
            </a:avLst>
          </a:prstGeom>
          <a:noFill/>
          <a:ln w="19050" cap="flat" cmpd="sng" algn="ctr">
            <a:solidFill>
              <a:srgbClr val="FFC000"/>
            </a:solidFill>
            <a:prstDash val="lgDash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Helvetica Neue"/>
            </a:endParaRPr>
          </a:p>
        </p:txBody>
      </p:sp>
      <p:sp>
        <p:nvSpPr>
          <p:cNvPr id="183" name="TextBox 88"/>
          <p:cNvSpPr txBox="1"/>
          <p:nvPr/>
        </p:nvSpPr>
        <p:spPr>
          <a:xfrm>
            <a:off x="3872171" y="4835759"/>
            <a:ext cx="478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prstClr val="black"/>
                </a:solidFill>
                <a:latin typeface="+mn-ea"/>
              </a:rPr>
              <a:t>가용성 집합</a:t>
            </a:r>
          </a:p>
        </p:txBody>
      </p:sp>
      <p:pic>
        <p:nvPicPr>
          <p:cNvPr id="184" name="그림 18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02" y="5226266"/>
            <a:ext cx="294590" cy="288566"/>
          </a:xfrm>
          <a:prstGeom prst="rect">
            <a:avLst/>
          </a:prstGeom>
        </p:spPr>
      </p:pic>
      <p:sp>
        <p:nvSpPr>
          <p:cNvPr id="186" name="TextBox 88"/>
          <p:cNvSpPr txBox="1"/>
          <p:nvPr/>
        </p:nvSpPr>
        <p:spPr>
          <a:xfrm>
            <a:off x="2090939" y="4203889"/>
            <a:ext cx="12824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rgbClr val="FF0000"/>
                </a:solidFill>
                <a:latin typeface="+mn-ea"/>
              </a:rPr>
              <a:t>Port: 10050, 10051</a:t>
            </a:r>
            <a:endParaRPr lang="ko-KR" altLang="en-US" sz="7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87" name="그림 1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72" y="5342589"/>
            <a:ext cx="555747" cy="555747"/>
          </a:xfrm>
          <a:prstGeom prst="rect">
            <a:avLst/>
          </a:prstGeom>
        </p:spPr>
      </p:pic>
      <p:pic>
        <p:nvPicPr>
          <p:cNvPr id="188" name="Picture 6" descr="windows serv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768" y="5431552"/>
            <a:ext cx="384287" cy="28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53" y="5226266"/>
            <a:ext cx="294590" cy="288566"/>
          </a:xfrm>
          <a:prstGeom prst="rect">
            <a:avLst/>
          </a:prstGeom>
        </p:spPr>
      </p:pic>
      <p:cxnSp>
        <p:nvCxnSpPr>
          <p:cNvPr id="190" name="직선 연결선 189"/>
          <p:cNvCxnSpPr>
            <a:stCxn id="187" idx="1"/>
            <a:endCxn id="162" idx="3"/>
          </p:cNvCxnSpPr>
          <p:nvPr/>
        </p:nvCxnSpPr>
        <p:spPr>
          <a:xfrm flipH="1" flipV="1">
            <a:off x="3766268" y="5614429"/>
            <a:ext cx="384604" cy="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구성 해보기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 - </a:t>
            </a:r>
            <a:r>
              <a:rPr lang="en-US" altLang="ko-KR" sz="2000" dirty="0">
                <a:solidFill>
                  <a:schemeClr val="dk1"/>
                </a:solidFill>
                <a:latin typeface="+mn-ea"/>
              </a:rPr>
              <a:t>Architecture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6103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Administration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07" y="1106588"/>
            <a:ext cx="2229195" cy="4472409"/>
          </a:xfrm>
          <a:prstGeom prst="rect">
            <a:avLst/>
          </a:prstGeom>
        </p:spPr>
      </p:pic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구성 해보기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502" y="1106588"/>
            <a:ext cx="2109352" cy="27340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654" y="1106588"/>
            <a:ext cx="1801921" cy="19174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519" y="1101877"/>
            <a:ext cx="1833425" cy="19221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5970" y="3180386"/>
            <a:ext cx="1544555" cy="35876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0953" y="3180386"/>
            <a:ext cx="1544555" cy="3587668"/>
          </a:xfrm>
          <a:prstGeom prst="rect">
            <a:avLst/>
          </a:prstGeom>
        </p:spPr>
      </p:pic>
      <p:sp>
        <p:nvSpPr>
          <p:cNvPr id="13" name="Google Shape;30;p6"/>
          <p:cNvSpPr txBox="1"/>
          <p:nvPr/>
        </p:nvSpPr>
        <p:spPr>
          <a:xfrm>
            <a:off x="329507" y="625205"/>
            <a:ext cx="2816240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</a:rPr>
              <a:t>Virtual Network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33907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303606" y="2017160"/>
            <a:ext cx="3279093" cy="2907867"/>
          </a:xfrm>
          <a:prstGeom prst="roundRect">
            <a:avLst>
              <a:gd name="adj" fmla="val 2923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dash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941782" y="1968956"/>
            <a:ext cx="3133190" cy="2956071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dash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67033" y="1804739"/>
            <a:ext cx="7242824" cy="3502253"/>
          </a:xfrm>
          <a:prstGeom prst="rect">
            <a:avLst/>
          </a:prstGeom>
          <a:noFill/>
          <a:ln w="12700" cap="flat" cmpd="sng" algn="ctr">
            <a:solidFill>
              <a:srgbClr val="0666DD"/>
            </a:solidFill>
            <a:prstDash val="sysDash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4" name="TextBox 32"/>
          <p:cNvSpPr txBox="1">
            <a:spLocks noChangeArrowheads="1"/>
          </p:cNvSpPr>
          <p:nvPr/>
        </p:nvSpPr>
        <p:spPr bwMode="auto">
          <a:xfrm>
            <a:off x="4083093" y="1841014"/>
            <a:ext cx="2274744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666DD"/>
                </a:solidFill>
                <a:effectLst/>
                <a:uLnTx/>
                <a:uFillTx/>
                <a:latin typeface="+mn-ea"/>
                <a:cs typeface="Helvetica Neue"/>
              </a:rPr>
              <a:t>대한민국 중부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666DD"/>
              </a:solidFill>
              <a:effectLst/>
              <a:uLnTx/>
              <a:uFillTx/>
              <a:latin typeface="+mn-ea"/>
              <a:cs typeface="Helvetica Neue"/>
            </a:endParaRPr>
          </a:p>
        </p:txBody>
      </p:sp>
      <p:sp>
        <p:nvSpPr>
          <p:cNvPr id="86" name="Rounded Rectangle 6"/>
          <p:cNvSpPr/>
          <p:nvPr/>
        </p:nvSpPr>
        <p:spPr>
          <a:xfrm>
            <a:off x="1839850" y="2349226"/>
            <a:ext cx="6825991" cy="2345044"/>
          </a:xfrm>
          <a:prstGeom prst="roundRect">
            <a:avLst>
              <a:gd name="adj" fmla="val 5152"/>
            </a:avLst>
          </a:prstGeom>
          <a:noFill/>
          <a:ln w="19050" cap="flat" cmpd="sng" algn="ctr">
            <a:solidFill>
              <a:srgbClr val="0666DD"/>
            </a:solidFill>
            <a:prstDash val="lgDash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Helvetica Neue"/>
            </a:endParaRPr>
          </a:p>
        </p:txBody>
      </p:sp>
      <p:sp>
        <p:nvSpPr>
          <p:cNvPr id="50" name="TextBox 88"/>
          <p:cNvSpPr txBox="1"/>
          <p:nvPr/>
        </p:nvSpPr>
        <p:spPr>
          <a:xfrm>
            <a:off x="2876912" y="2058706"/>
            <a:ext cx="1282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0666DD"/>
                </a:solidFill>
                <a:latin typeface="+mn-ea"/>
              </a:rPr>
              <a:t>Public Zone</a:t>
            </a:r>
            <a:endParaRPr lang="ko-KR" altLang="en-US" sz="1000" b="1" dirty="0">
              <a:solidFill>
                <a:srgbClr val="0666DD"/>
              </a:solidFill>
              <a:latin typeface="+mn-ea"/>
            </a:endParaRPr>
          </a:p>
        </p:txBody>
      </p:sp>
      <p:sp>
        <p:nvSpPr>
          <p:cNvPr id="51" name="TextBox 89"/>
          <p:cNvSpPr txBox="1"/>
          <p:nvPr/>
        </p:nvSpPr>
        <p:spPr>
          <a:xfrm>
            <a:off x="6309590" y="2058707"/>
            <a:ext cx="1282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0666DD"/>
                </a:solidFill>
                <a:latin typeface="+mn-ea"/>
              </a:rPr>
              <a:t>Private Zone</a:t>
            </a:r>
            <a:endParaRPr lang="ko-KR" altLang="en-US" sz="1000" b="1" dirty="0">
              <a:solidFill>
                <a:srgbClr val="0666DD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177502" y="2902727"/>
            <a:ext cx="1642658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pSp>
        <p:nvGrpSpPr>
          <p:cNvPr id="63" name="Group 20"/>
          <p:cNvGrpSpPr/>
          <p:nvPr/>
        </p:nvGrpSpPr>
        <p:grpSpPr>
          <a:xfrm>
            <a:off x="2094954" y="2521744"/>
            <a:ext cx="2750912" cy="2067993"/>
            <a:chOff x="4629150" y="2824163"/>
            <a:chExt cx="1752600" cy="1734564"/>
          </a:xfrm>
        </p:grpSpPr>
        <p:sp>
          <p:nvSpPr>
            <p:cNvPr id="65" name="Rounded Rectangle 21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Helvetica Neue"/>
              </a:endParaRPr>
            </a:p>
          </p:txBody>
        </p:sp>
        <p:sp>
          <p:nvSpPr>
            <p:cNvPr id="66" name="TextBox 37"/>
            <p:cNvSpPr txBox="1">
              <a:spLocks noChangeArrowheads="1"/>
            </p:cNvSpPr>
            <p:nvPr/>
          </p:nvSpPr>
          <p:spPr bwMode="auto">
            <a:xfrm>
              <a:off x="4721225" y="4390928"/>
              <a:ext cx="1555751" cy="167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Helvetica Neue"/>
                </a:rPr>
                <a:t>Public Subnet</a:t>
              </a:r>
              <a:r>
                <a:rPr kumimoji="0" lang="en-US" sz="7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Helvetica Neue"/>
                </a:rPr>
                <a:t> - 1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Helvetica Neue"/>
              </a:endParaRPr>
            </a:p>
          </p:txBody>
        </p:sp>
      </p:grpSp>
      <p:grpSp>
        <p:nvGrpSpPr>
          <p:cNvPr id="68" name="Group 20"/>
          <p:cNvGrpSpPr/>
          <p:nvPr/>
        </p:nvGrpSpPr>
        <p:grpSpPr>
          <a:xfrm>
            <a:off x="5587478" y="2521744"/>
            <a:ext cx="2364257" cy="2067993"/>
            <a:chOff x="4629150" y="2824163"/>
            <a:chExt cx="1752600" cy="1734564"/>
          </a:xfrm>
        </p:grpSpPr>
        <p:sp>
          <p:nvSpPr>
            <p:cNvPr id="74" name="Rounded Rectangle 21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Helvetica Neue"/>
              </a:endParaRPr>
            </a:p>
          </p:txBody>
        </p:sp>
        <p:sp>
          <p:nvSpPr>
            <p:cNvPr id="78" name="TextBox 37"/>
            <p:cNvSpPr txBox="1">
              <a:spLocks noChangeArrowheads="1"/>
            </p:cNvSpPr>
            <p:nvPr/>
          </p:nvSpPr>
          <p:spPr bwMode="auto">
            <a:xfrm>
              <a:off x="4721225" y="4390928"/>
              <a:ext cx="1555751" cy="167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b="1" kern="0" dirty="0">
                  <a:solidFill>
                    <a:prstClr val="black"/>
                  </a:solidFill>
                  <a:latin typeface="+mn-ea"/>
                  <a:cs typeface="Helvetica Neue"/>
                </a:rPr>
                <a:t>Private </a:t>
              </a: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Helvetica Neue"/>
                </a:rPr>
                <a:t>Subnet</a:t>
              </a:r>
              <a:r>
                <a:rPr kumimoji="0" lang="en-US" sz="7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Helvetica Neue"/>
                </a:rPr>
                <a:t> - </a:t>
              </a:r>
              <a:r>
                <a:rPr lang="en-US" sz="700" b="1" kern="0" dirty="0">
                  <a:solidFill>
                    <a:prstClr val="black"/>
                  </a:solidFill>
                  <a:latin typeface="+mn-ea"/>
                  <a:cs typeface="Helvetica Neue"/>
                </a:rPr>
                <a:t>1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Helvetica Neue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69" y="1525566"/>
            <a:ext cx="556141" cy="5561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78" y="3828750"/>
            <a:ext cx="436428" cy="4364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31" y="3773770"/>
            <a:ext cx="555747" cy="555747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42" y="2900916"/>
            <a:ext cx="555747" cy="555747"/>
          </a:xfrm>
          <a:prstGeom prst="rect">
            <a:avLst/>
          </a:prstGeom>
        </p:spPr>
      </p:pic>
      <p:pic>
        <p:nvPicPr>
          <p:cNvPr id="1026" name="Picture 2" descr="azure rout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89" y="3335763"/>
            <a:ext cx="708513" cy="3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azure rout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096" y="3409423"/>
            <a:ext cx="708513" cy="3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88"/>
          <p:cNvSpPr txBox="1"/>
          <p:nvPr/>
        </p:nvSpPr>
        <p:spPr>
          <a:xfrm>
            <a:off x="1768796" y="1626400"/>
            <a:ext cx="12824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prstClr val="black"/>
                </a:solidFill>
                <a:latin typeface="+mn-ea"/>
              </a:rPr>
              <a:t>10.10.0.0/16</a:t>
            </a:r>
            <a:endParaRPr lang="ko-KR" altLang="en-US" sz="7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07" name="TextBox 88"/>
          <p:cNvSpPr txBox="1"/>
          <p:nvPr/>
        </p:nvSpPr>
        <p:spPr>
          <a:xfrm>
            <a:off x="1768796" y="2525697"/>
            <a:ext cx="12824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prstClr val="black"/>
                </a:solidFill>
                <a:latin typeface="+mn-ea"/>
              </a:rPr>
              <a:t>10.10.1.0/24</a:t>
            </a:r>
            <a:endParaRPr lang="ko-KR" altLang="en-US" sz="7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08" name="TextBox 88"/>
          <p:cNvSpPr txBox="1"/>
          <p:nvPr/>
        </p:nvSpPr>
        <p:spPr>
          <a:xfrm>
            <a:off x="5275797" y="2525697"/>
            <a:ext cx="12824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prstClr val="black"/>
                </a:solidFill>
                <a:latin typeface="+mn-ea"/>
              </a:rPr>
              <a:t>10.10.2.0/24</a:t>
            </a:r>
            <a:endParaRPr lang="ko-KR" altLang="en-US" sz="7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1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Architecture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12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Azure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실습환경 구성</a:t>
            </a:r>
          </a:p>
        </p:txBody>
      </p:sp>
      <p:sp>
        <p:nvSpPr>
          <p:cNvPr id="5" name="AutoShape 4" descr="azure internet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azure interne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84" y="4527752"/>
            <a:ext cx="618035" cy="61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>
            <a:stCxn id="1030" idx="3"/>
            <a:endCxn id="13" idx="1"/>
          </p:cNvCxnSpPr>
          <p:nvPr/>
        </p:nvCxnSpPr>
        <p:spPr>
          <a:xfrm>
            <a:off x="1175019" y="4836770"/>
            <a:ext cx="464522" cy="18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13" idx="3"/>
            <a:endCxn id="4" idx="1"/>
          </p:cNvCxnSpPr>
          <p:nvPr/>
        </p:nvCxnSpPr>
        <p:spPr>
          <a:xfrm flipV="1">
            <a:off x="2202596" y="4051644"/>
            <a:ext cx="3714435" cy="803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41" y="4573713"/>
            <a:ext cx="563055" cy="563055"/>
          </a:xfrm>
          <a:prstGeom prst="rect">
            <a:avLst/>
          </a:prstGeom>
        </p:spPr>
      </p:pic>
      <p:pic>
        <p:nvPicPr>
          <p:cNvPr id="12292" name="Picture 4" descr="Zabbix icon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89" y="3880967"/>
            <a:ext cx="255270" cy="25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windows serv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638" y="2989879"/>
            <a:ext cx="384287" cy="28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직선 연결선 86"/>
          <p:cNvCxnSpPr>
            <a:stCxn id="91" idx="2"/>
            <a:endCxn id="4" idx="0"/>
          </p:cNvCxnSpPr>
          <p:nvPr/>
        </p:nvCxnSpPr>
        <p:spPr>
          <a:xfrm flipH="1">
            <a:off x="6194905" y="3456663"/>
            <a:ext cx="20711" cy="317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3" idx="1"/>
            <a:endCxn id="4" idx="3"/>
          </p:cNvCxnSpPr>
          <p:nvPr/>
        </p:nvCxnSpPr>
        <p:spPr>
          <a:xfrm flipH="1">
            <a:off x="6472778" y="4046964"/>
            <a:ext cx="1607600" cy="4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6"/>
          <p:cNvSpPr/>
          <p:nvPr/>
        </p:nvSpPr>
        <p:spPr>
          <a:xfrm>
            <a:off x="5809101" y="2685198"/>
            <a:ext cx="1660811" cy="1714093"/>
          </a:xfrm>
          <a:prstGeom prst="roundRect">
            <a:avLst>
              <a:gd name="adj" fmla="val 5152"/>
            </a:avLst>
          </a:prstGeom>
          <a:noFill/>
          <a:ln w="19050" cap="flat" cmpd="sng" algn="ctr">
            <a:solidFill>
              <a:srgbClr val="FFC000"/>
            </a:solidFill>
            <a:prstDash val="lgDash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Helvetica Neue"/>
            </a:endParaRPr>
          </a:p>
        </p:txBody>
      </p:sp>
      <p:sp>
        <p:nvSpPr>
          <p:cNvPr id="98" name="TextBox 88"/>
          <p:cNvSpPr txBox="1"/>
          <p:nvPr/>
        </p:nvSpPr>
        <p:spPr>
          <a:xfrm>
            <a:off x="6760205" y="2701463"/>
            <a:ext cx="7585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prstClr val="black"/>
                </a:solidFill>
                <a:latin typeface="+mn-ea"/>
              </a:rPr>
              <a:t>가용성 집합</a:t>
            </a:r>
          </a:p>
        </p:txBody>
      </p:sp>
      <p:cxnSp>
        <p:nvCxnSpPr>
          <p:cNvPr id="102" name="직선 연결선 101"/>
          <p:cNvCxnSpPr>
            <a:endCxn id="91" idx="1"/>
          </p:cNvCxnSpPr>
          <p:nvPr/>
        </p:nvCxnSpPr>
        <p:spPr>
          <a:xfrm flipV="1">
            <a:off x="2223523" y="3178790"/>
            <a:ext cx="3714219" cy="1631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966" y="2554474"/>
            <a:ext cx="393153" cy="393153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658" y="2590286"/>
            <a:ext cx="393153" cy="393153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48" y="2751051"/>
            <a:ext cx="294590" cy="28856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29" y="3606830"/>
            <a:ext cx="294590" cy="28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187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Administration</a:t>
            </a: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구성 해보기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07" y="1250410"/>
            <a:ext cx="2254226" cy="4680203"/>
          </a:xfrm>
          <a:prstGeom prst="rect">
            <a:avLst/>
          </a:prstGeom>
        </p:spPr>
      </p:pic>
      <p:sp>
        <p:nvSpPr>
          <p:cNvPr id="11" name="Google Shape;30;p6"/>
          <p:cNvSpPr txBox="1"/>
          <p:nvPr/>
        </p:nvSpPr>
        <p:spPr>
          <a:xfrm>
            <a:off x="329507" y="625205"/>
            <a:ext cx="2816240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</a:rPr>
              <a:t>VM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생성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508" y="836193"/>
            <a:ext cx="1598321" cy="60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Administration</a:t>
            </a: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구성 해보기</a:t>
            </a:r>
          </a:p>
        </p:txBody>
      </p:sp>
      <p:sp>
        <p:nvSpPr>
          <p:cNvPr id="11" name="Google Shape;30;p6"/>
          <p:cNvSpPr txBox="1"/>
          <p:nvPr/>
        </p:nvSpPr>
        <p:spPr>
          <a:xfrm>
            <a:off x="329507" y="625205"/>
            <a:ext cx="2816240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</a:rPr>
              <a:t>NSG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설정 확인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1" y="961045"/>
            <a:ext cx="9258531" cy="3268981"/>
          </a:xfrm>
          <a:prstGeom prst="rect">
            <a:avLst/>
          </a:prstGeom>
        </p:spPr>
      </p:pic>
      <p:sp>
        <p:nvSpPr>
          <p:cNvPr id="9" name="Google Shape;30;p6"/>
          <p:cNvSpPr txBox="1"/>
          <p:nvPr/>
        </p:nvSpPr>
        <p:spPr>
          <a:xfrm>
            <a:off x="3166985" y="5303043"/>
            <a:ext cx="2816240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경로테이블 설정 및 </a:t>
            </a:r>
            <a:r>
              <a:rPr lang="ko-KR" altLang="en-US" sz="1200" dirty="0" err="1">
                <a:solidFill>
                  <a:schemeClr val="dk1"/>
                </a:solidFill>
                <a:latin typeface="+mn-ea"/>
                <a:ea typeface="+mn-ea"/>
              </a:rPr>
              <a:t>서브넷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 연결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52" y="4363857"/>
            <a:ext cx="2590550" cy="235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88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Administration</a:t>
            </a: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구성 해보기</a:t>
            </a:r>
          </a:p>
        </p:txBody>
      </p:sp>
      <p:sp>
        <p:nvSpPr>
          <p:cNvPr id="11" name="Google Shape;30;p6"/>
          <p:cNvSpPr txBox="1"/>
          <p:nvPr/>
        </p:nvSpPr>
        <p:spPr>
          <a:xfrm>
            <a:off x="329507" y="625205"/>
            <a:ext cx="2816240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</a:rPr>
              <a:t>Zabbix Server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경유하여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</a:rPr>
              <a:t>, SSH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접속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4560" y="1652056"/>
            <a:ext cx="8189233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apt install zabbix-proxy-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zabbix-agent -y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099" y="1306806"/>
            <a:ext cx="346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  <a:ea typeface="+mn-ea"/>
              </a:rPr>
              <a:t>Zabbix</a:t>
            </a:r>
            <a:r>
              <a:rPr lang="en-US" altLang="ko-KR" sz="1200" dirty="0">
                <a:latin typeface="+mn-ea"/>
                <a:ea typeface="+mn-ea"/>
              </a:rPr>
              <a:t>-Proxy </a:t>
            </a:r>
            <a:r>
              <a:rPr lang="ko-KR" altLang="en-US" sz="1200" dirty="0">
                <a:latin typeface="+mn-ea"/>
                <a:ea typeface="+mn-ea"/>
              </a:rPr>
              <a:t>설치 </a:t>
            </a:r>
            <a:r>
              <a:rPr lang="en-US" altLang="ko-KR" sz="1200" dirty="0">
                <a:latin typeface="+mn-ea"/>
                <a:ea typeface="+mn-ea"/>
              </a:rPr>
              <a:t>(Proxy, MySQL, Agent)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560" y="2520157"/>
            <a:ext cx="8189233" cy="9387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uroot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-p</a:t>
            </a:r>
          </a:p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Password0123</a:t>
            </a:r>
          </a:p>
          <a:p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create database zabbix character set utf8 collate utf8_bin;</a:t>
            </a:r>
          </a:p>
          <a:p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grant all privileges on zabbix.* to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zabbix@localhost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identified by 'Password0123';</a:t>
            </a:r>
          </a:p>
          <a:p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quit;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4560" y="3845459"/>
            <a:ext cx="8189233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zcat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usr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/share/doc/zabbix-proxy-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/schema.sql.gz |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uzabbix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-p zabbix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099" y="2147381"/>
            <a:ext cx="346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MySQL </a:t>
            </a:r>
            <a:r>
              <a:rPr lang="ko-KR" altLang="en-US" sz="1200" dirty="0">
                <a:latin typeface="+mn-ea"/>
                <a:ea typeface="+mn-ea"/>
              </a:rPr>
              <a:t>유저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테이블 생성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4560" y="5551194"/>
            <a:ext cx="8189233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</a:t>
            </a:r>
            <a:r>
              <a:rPr lang="ko-KR" altLang="en-US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systemctl</a:t>
            </a:r>
            <a:r>
              <a:rPr lang="ko-KR" altLang="en-US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restart</a:t>
            </a:r>
            <a:r>
              <a:rPr lang="ko-KR" altLang="en-US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zabbix-proxy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099" y="3552698"/>
            <a:ext cx="346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MySQL </a:t>
            </a:r>
            <a:r>
              <a:rPr lang="ko-KR" altLang="en-US" sz="1200" dirty="0">
                <a:latin typeface="+mn-ea"/>
                <a:ea typeface="+mn-ea"/>
              </a:rPr>
              <a:t>스키마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AE7E4-D0FB-0E47-9265-8A2D235A7A5C}"/>
              </a:ext>
            </a:extLst>
          </p:cNvPr>
          <p:cNvSpPr txBox="1"/>
          <p:nvPr/>
        </p:nvSpPr>
        <p:spPr>
          <a:xfrm>
            <a:off x="323098" y="4230089"/>
            <a:ext cx="3467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Zabbix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proxy.conf</a:t>
            </a:r>
            <a:r>
              <a:rPr lang="ko-KR" altLang="en-US" sz="1200" dirty="0">
                <a:latin typeface="+mn-ea"/>
                <a:ea typeface="+mn-ea"/>
              </a:rPr>
              <a:t> 수정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Zabbix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agent.conf</a:t>
            </a:r>
            <a:r>
              <a:rPr lang="ko-KR" altLang="en-US" sz="1200" dirty="0">
                <a:latin typeface="+mn-ea"/>
                <a:ea typeface="+mn-ea"/>
              </a:rPr>
              <a:t> 수정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D55EA-E6ED-144B-9235-3E53090F57ED}"/>
              </a:ext>
            </a:extLst>
          </p:cNvPr>
          <p:cNvSpPr txBox="1"/>
          <p:nvPr/>
        </p:nvSpPr>
        <p:spPr>
          <a:xfrm>
            <a:off x="329507" y="5184852"/>
            <a:ext cx="346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서비스 재시작</a:t>
            </a:r>
          </a:p>
        </p:txBody>
      </p:sp>
    </p:spTree>
    <p:extLst>
      <p:ext uri="{BB962C8B-B14F-4D97-AF65-F5344CB8AC3E}">
        <p14:creationId xmlns:p14="http://schemas.microsoft.com/office/powerpoint/2010/main" val="1020060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Administration</a:t>
            </a:r>
          </a:p>
        </p:txBody>
      </p:sp>
      <p:sp>
        <p:nvSpPr>
          <p:cNvPr id="4" name="Google Shape;30;p6"/>
          <p:cNvSpPr txBox="1"/>
          <p:nvPr/>
        </p:nvSpPr>
        <p:spPr>
          <a:xfrm>
            <a:off x="2107403" y="2137458"/>
            <a:ext cx="5489465" cy="1838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기존 </a:t>
            </a:r>
            <a:r>
              <a:rPr lang="ko-KR" altLang="en-US" sz="2000" dirty="0" err="1">
                <a:solidFill>
                  <a:schemeClr val="dk1"/>
                </a:solidFill>
                <a:latin typeface="+mn-ea"/>
                <a:ea typeface="+mn-ea"/>
              </a:rPr>
              <a:t>본서버와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 똑같이 해보기</a:t>
            </a: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구성 해보기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BD5C4D81-FD65-3A48-9D1D-D9CDCE5B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08" y="967894"/>
            <a:ext cx="7179384" cy="54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84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Administration</a:t>
            </a: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구성 해보기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–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Encryption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PSK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6921CD37-847C-934A-94E8-7672B00D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7" y="1704339"/>
            <a:ext cx="3878117" cy="2748908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EC24BD46-15F5-4A40-A18E-144A2760A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053" y="1607853"/>
            <a:ext cx="4586530" cy="294188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E535D3-6874-784A-8B65-940A6575F7F8}"/>
              </a:ext>
            </a:extLst>
          </p:cNvPr>
          <p:cNvSpPr/>
          <p:nvPr/>
        </p:nvSpPr>
        <p:spPr>
          <a:xfrm>
            <a:off x="325183" y="5250147"/>
            <a:ext cx="8189233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</a:t>
            </a:r>
            <a:r>
              <a:rPr lang="ko-KR" altLang="en-US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openssl</a:t>
            </a:r>
            <a:r>
              <a:rPr lang="ko-KR" altLang="en-US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rand</a:t>
            </a:r>
            <a:r>
              <a:rPr lang="ko-KR" altLang="en-US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–hex</a:t>
            </a:r>
            <a:r>
              <a:rPr lang="ko-KR" altLang="en-US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32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624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Administration</a:t>
            </a: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구성 해보기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–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Encryption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PSK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3" name="그림 6">
            <a:extLst>
              <a:ext uri="{FF2B5EF4-FFF2-40B4-BE49-F238E27FC236}">
                <a16:creationId xmlns:a16="http://schemas.microsoft.com/office/drawing/2014/main" id="{3E82384A-31FB-FF4F-8A4F-43934C975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97" y="1332765"/>
            <a:ext cx="8754605" cy="433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22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/>
          <p:cNvSpPr/>
          <p:nvPr/>
        </p:nvSpPr>
        <p:spPr>
          <a:xfrm>
            <a:off x="4061988" y="2297574"/>
            <a:ext cx="2431409" cy="221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Azure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실습환경 구성</a:t>
            </a:r>
          </a:p>
        </p:txBody>
      </p:sp>
      <p:sp>
        <p:nvSpPr>
          <p:cNvPr id="3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NSG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설정 구성도</a:t>
            </a:r>
          </a:p>
        </p:txBody>
      </p:sp>
      <p:sp>
        <p:nvSpPr>
          <p:cNvPr id="4" name="Rounded Rectangle 6"/>
          <p:cNvSpPr/>
          <p:nvPr/>
        </p:nvSpPr>
        <p:spPr>
          <a:xfrm>
            <a:off x="1411587" y="3043707"/>
            <a:ext cx="2448570" cy="2345044"/>
          </a:xfrm>
          <a:prstGeom prst="roundRect">
            <a:avLst>
              <a:gd name="adj" fmla="val 5152"/>
            </a:avLst>
          </a:prstGeom>
          <a:noFill/>
          <a:ln w="19050" cap="flat" cmpd="sng" algn="ctr">
            <a:solidFill>
              <a:srgbClr val="0666DD"/>
            </a:solidFill>
            <a:prstDash val="lgDash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Helvetica Neue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20" y="2758516"/>
            <a:ext cx="401360" cy="393153"/>
          </a:xfrm>
          <a:prstGeom prst="rect">
            <a:avLst/>
          </a:prstGeom>
        </p:spPr>
      </p:pic>
      <p:sp>
        <p:nvSpPr>
          <p:cNvPr id="6" name="Rounded Rectangle 6"/>
          <p:cNvSpPr/>
          <p:nvPr/>
        </p:nvSpPr>
        <p:spPr>
          <a:xfrm>
            <a:off x="1728031" y="4361676"/>
            <a:ext cx="655161" cy="779143"/>
          </a:xfrm>
          <a:prstGeom prst="roundRect">
            <a:avLst>
              <a:gd name="adj" fmla="val 5152"/>
            </a:avLst>
          </a:prstGeom>
          <a:noFill/>
          <a:ln w="19050" cap="flat" cmpd="sng" algn="ctr">
            <a:solidFill>
              <a:srgbClr val="0666DD"/>
            </a:solidFill>
            <a:prstDash val="lgDash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Helvetica Neue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05669" y="4361676"/>
            <a:ext cx="655161" cy="779143"/>
          </a:xfrm>
          <a:prstGeom prst="roundRect">
            <a:avLst>
              <a:gd name="adj" fmla="val 5152"/>
            </a:avLst>
          </a:prstGeom>
          <a:noFill/>
          <a:ln w="19050" cap="flat" cmpd="sng" algn="ctr">
            <a:solidFill>
              <a:srgbClr val="0666DD"/>
            </a:solidFill>
            <a:prstDash val="lgDash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Helvetica Neue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31" y="4113744"/>
            <a:ext cx="401360" cy="3931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69" y="4113744"/>
            <a:ext cx="401360" cy="3931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230" y="1708979"/>
            <a:ext cx="563055" cy="563055"/>
          </a:xfrm>
          <a:prstGeom prst="rect">
            <a:avLst/>
          </a:prstGeom>
        </p:spPr>
      </p:pic>
      <p:cxnSp>
        <p:nvCxnSpPr>
          <p:cNvPr id="11" name="직선 연결선 10"/>
          <p:cNvCxnSpPr>
            <a:stCxn id="5" idx="3"/>
            <a:endCxn id="10" idx="1"/>
          </p:cNvCxnSpPr>
          <p:nvPr/>
        </p:nvCxnSpPr>
        <p:spPr>
          <a:xfrm flipV="1">
            <a:off x="1980780" y="1990507"/>
            <a:ext cx="2361450" cy="96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4" name="Picture 2" descr="client pc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680" y="1547130"/>
            <a:ext cx="695615" cy="72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>
            <a:stCxn id="23554" idx="1"/>
            <a:endCxn id="10" idx="3"/>
          </p:cNvCxnSpPr>
          <p:nvPr/>
        </p:nvCxnSpPr>
        <p:spPr>
          <a:xfrm flipH="1">
            <a:off x="4905285" y="1909582"/>
            <a:ext cx="1798395" cy="8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3278" y="1609370"/>
            <a:ext cx="1231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40022, 3389, 80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02800" y="2148175"/>
            <a:ext cx="1231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22, 3389, 80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9999" y="3743649"/>
            <a:ext cx="683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22, 80</a:t>
            </a:r>
            <a:endParaRPr lang="ko-KR" altLang="en-US" sz="1100" dirty="0">
              <a:latin typeface="+mn-ea"/>
              <a:ea typeface="+mn-ea"/>
            </a:endParaRPr>
          </a:p>
        </p:txBody>
      </p:sp>
      <p:cxnSp>
        <p:nvCxnSpPr>
          <p:cNvPr id="21" name="직선 연결선 20"/>
          <p:cNvCxnSpPr>
            <a:stCxn id="8" idx="0"/>
            <a:endCxn id="5" idx="2"/>
          </p:cNvCxnSpPr>
          <p:nvPr/>
        </p:nvCxnSpPr>
        <p:spPr>
          <a:xfrm flipH="1" flipV="1">
            <a:off x="1780100" y="3151669"/>
            <a:ext cx="275511" cy="96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9" idx="0"/>
            <a:endCxn id="5" idx="2"/>
          </p:cNvCxnSpPr>
          <p:nvPr/>
        </p:nvCxnSpPr>
        <p:spPr>
          <a:xfrm flipH="1" flipV="1">
            <a:off x="1780100" y="3151669"/>
            <a:ext cx="1353149" cy="96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91951" y="3743649"/>
            <a:ext cx="683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3389</a:t>
            </a:r>
            <a:endParaRPr lang="ko-KR" altLang="en-US" sz="1100" dirty="0">
              <a:latin typeface="+mn-ea"/>
              <a:ea typeface="+mn-ea"/>
            </a:endParaRPr>
          </a:p>
        </p:txBody>
      </p:sp>
      <p:pic>
        <p:nvPicPr>
          <p:cNvPr id="28" name="Picture 4" descr="Zabbix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76" y="4630654"/>
            <a:ext cx="255270" cy="25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windows serv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41" y="4626791"/>
            <a:ext cx="384287" cy="28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49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MySQL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설치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–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서비스 </a:t>
            </a:r>
            <a:r>
              <a:rPr lang="ko-KR" altLang="en-US" sz="2000" dirty="0" err="1">
                <a:solidFill>
                  <a:schemeClr val="dk1"/>
                </a:solidFill>
                <a:latin typeface="+mn-ea"/>
                <a:ea typeface="+mn-ea"/>
              </a:rPr>
              <a:t>엔드포인트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4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65" y="826013"/>
            <a:ext cx="4804737" cy="55036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16" y="1868733"/>
            <a:ext cx="4794963" cy="25270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25" y="6329711"/>
            <a:ext cx="8763880" cy="397870"/>
          </a:xfrm>
          <a:prstGeom prst="rect">
            <a:avLst/>
          </a:prstGeom>
        </p:spPr>
      </p:pic>
      <p:sp>
        <p:nvSpPr>
          <p:cNvPr id="9" name="Google Shape;30;p6"/>
          <p:cNvSpPr txBox="1"/>
          <p:nvPr/>
        </p:nvSpPr>
        <p:spPr>
          <a:xfrm>
            <a:off x="5112911" y="4395742"/>
            <a:ext cx="3944279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싼 거 쓰면 해당 기능 사용 불가</a:t>
            </a:r>
          </a:p>
        </p:txBody>
      </p:sp>
    </p:spTree>
    <p:extLst>
      <p:ext uri="{BB962C8B-B14F-4D97-AF65-F5344CB8AC3E}">
        <p14:creationId xmlns:p14="http://schemas.microsoft.com/office/powerpoint/2010/main" val="423013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7" y="1531701"/>
            <a:ext cx="9428262" cy="4083965"/>
          </a:xfrm>
          <a:prstGeom prst="rect">
            <a:avLst/>
          </a:prstGeom>
        </p:spPr>
      </p:pic>
      <p:sp>
        <p:nvSpPr>
          <p:cNvPr id="3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MySQL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설치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–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서비스 </a:t>
            </a:r>
            <a:r>
              <a:rPr lang="ko-KR" altLang="en-US" sz="2000" dirty="0" err="1">
                <a:solidFill>
                  <a:schemeClr val="dk1"/>
                </a:solidFill>
                <a:latin typeface="+mn-ea"/>
                <a:ea typeface="+mn-ea"/>
              </a:rPr>
              <a:t>엔드포인트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4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92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MySQL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설치</a:t>
            </a:r>
          </a:p>
        </p:txBody>
      </p:sp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72" y="1074520"/>
            <a:ext cx="8557957" cy="5033048"/>
          </a:xfrm>
          <a:prstGeom prst="rect">
            <a:avLst/>
          </a:prstGeom>
        </p:spPr>
      </p:pic>
      <p:sp>
        <p:nvSpPr>
          <p:cNvPr id="6" name="Google Shape;30;p6"/>
          <p:cNvSpPr txBox="1"/>
          <p:nvPr/>
        </p:nvSpPr>
        <p:spPr>
          <a:xfrm>
            <a:off x="7717215" y="4660562"/>
            <a:ext cx="173351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비쌉니다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833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97" y="1087110"/>
            <a:ext cx="8451500" cy="4938420"/>
          </a:xfrm>
          <a:prstGeom prst="rect">
            <a:avLst/>
          </a:prstGeom>
        </p:spPr>
      </p:pic>
      <p:sp>
        <p:nvSpPr>
          <p:cNvPr id="4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MySQL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설치</a:t>
            </a:r>
          </a:p>
        </p:txBody>
      </p:sp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256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1138</Words>
  <Application>Microsoft Office PowerPoint</Application>
  <PresentationFormat>A4 용지(210x297mm)</PresentationFormat>
  <Paragraphs>285</Paragraphs>
  <Slides>46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SangHyun Jung</dc:creator>
  <cp:lastModifiedBy>Jung SangHyun</cp:lastModifiedBy>
  <cp:revision>95</cp:revision>
  <dcterms:modified xsi:type="dcterms:W3CDTF">2018-08-14T16:40:48Z</dcterms:modified>
</cp:coreProperties>
</file>