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7"/>
  </p:notesMasterIdLst>
  <p:sldIdLst>
    <p:sldId id="256" r:id="rId2"/>
    <p:sldId id="377" r:id="rId3"/>
    <p:sldId id="315" r:id="rId4"/>
    <p:sldId id="310" r:id="rId5"/>
    <p:sldId id="369" r:id="rId6"/>
    <p:sldId id="387" r:id="rId7"/>
    <p:sldId id="385" r:id="rId8"/>
    <p:sldId id="384" r:id="rId9"/>
    <p:sldId id="350" r:id="rId10"/>
    <p:sldId id="386" r:id="rId11"/>
    <p:sldId id="351" r:id="rId12"/>
    <p:sldId id="314" r:id="rId13"/>
    <p:sldId id="326" r:id="rId14"/>
    <p:sldId id="317" r:id="rId15"/>
    <p:sldId id="324" r:id="rId16"/>
    <p:sldId id="322" r:id="rId17"/>
    <p:sldId id="323" r:id="rId18"/>
    <p:sldId id="325" r:id="rId19"/>
    <p:sldId id="335" r:id="rId20"/>
    <p:sldId id="336" r:id="rId21"/>
    <p:sldId id="352" r:id="rId22"/>
    <p:sldId id="353" r:id="rId23"/>
    <p:sldId id="354" r:id="rId24"/>
    <p:sldId id="355" r:id="rId25"/>
    <p:sldId id="290" r:id="rId26"/>
  </p:sldIdLst>
  <p:sldSz cx="9906000" cy="6858000" type="A4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618">
          <p15:clr>
            <a:srgbClr val="A4A3A4"/>
          </p15:clr>
        </p15:guide>
        <p15:guide id="4" orient="horz" pos="935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pos="3583">
          <p15:clr>
            <a:srgbClr val="A4A3A4"/>
          </p15:clr>
        </p15:guide>
        <p15:guide id="7" pos="6102">
          <p15:clr>
            <a:srgbClr val="A4A3A4"/>
          </p15:clr>
        </p15:guide>
        <p15:guide id="8" pos="148">
          <p15:clr>
            <a:srgbClr val="A4A3A4"/>
          </p15:clr>
        </p15:guide>
        <p15:guide id="9" pos="5978">
          <p15:clr>
            <a:srgbClr val="A4A3A4"/>
          </p15:clr>
        </p15:guide>
        <p15:guide id="10" pos="1669">
          <p15:clr>
            <a:srgbClr val="A4A3A4"/>
          </p15:clr>
        </p15:guide>
        <p15:guide id="11" pos="2349">
          <p15:clr>
            <a:srgbClr val="A4A3A4"/>
          </p15:clr>
        </p15:guide>
        <p15:guide id="12" pos="2394">
          <p15:clr>
            <a:srgbClr val="A4A3A4"/>
          </p15:clr>
        </p15:guide>
        <p15:guide id="13" pos="3120">
          <p15:clr>
            <a:srgbClr val="A4A3A4"/>
          </p15:clr>
        </p15:guide>
        <p15:guide id="14" pos="1988">
          <p15:clr>
            <a:srgbClr val="A4A3A4"/>
          </p15:clr>
        </p15:guide>
        <p15:guide id="15" pos="27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>
          <p15:clr>
            <a:srgbClr val="A4A3A4"/>
          </p15:clr>
        </p15:guide>
        <p15:guide id="2" pos="2138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DEFC2-A0CA-AB46-BAD6-D318B9ED1215}" v="346" dt="2018-08-14T10:21:50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9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182" y="132"/>
      </p:cViewPr>
      <p:guideLst>
        <p:guide orient="horz" pos="2160"/>
        <p:guide orient="horz" pos="2387"/>
        <p:guide orient="horz" pos="618"/>
        <p:guide orient="horz" pos="935"/>
        <p:guide orient="horz" pos="1117"/>
        <p:guide pos="3583"/>
        <p:guide pos="6102"/>
        <p:guide pos="148"/>
        <p:guide pos="5978"/>
        <p:guide pos="1669"/>
        <p:guide pos="2349"/>
        <p:guide pos="2394"/>
        <p:guide pos="3120"/>
        <p:guide pos="1988"/>
        <p:guide pos="27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5178" y="120"/>
      </p:cViewPr>
      <p:guideLst>
        <p:guide orient="horz" pos="3122"/>
        <p:guide pos="2138"/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087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6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824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804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>
  <p:cSld name="제목 슬라이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848544" y="3048631"/>
            <a:ext cx="7566660" cy="59427"/>
          </a:xfrm>
          <a:prstGeom prst="rect">
            <a:avLst/>
          </a:prstGeom>
          <a:solidFill>
            <a:srgbClr val="0666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219199" y="2463856"/>
            <a:ext cx="69456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000" b="1" i="0" u="none" strike="noStrike" cap="none" dirty="0" err="1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Zabbix-Grafana</a:t>
            </a:r>
            <a:r>
              <a:rPr lang="en-US" altLang="ko-KR" sz="2000" b="1" i="0" u="none" strike="noStrike" cap="none" dirty="0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 Deep Dive hands on lab </a:t>
            </a:r>
            <a:r>
              <a:rPr lang="ko-KR" altLang="en-US" sz="2000" b="1" i="0" u="none" strike="noStrike" cap="none" dirty="0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실습 교육</a:t>
            </a:r>
          </a:p>
        </p:txBody>
      </p:sp>
      <p:sp>
        <p:nvSpPr>
          <p:cNvPr id="7" name="Google Shape;17;p2"/>
          <p:cNvSpPr txBox="1"/>
          <p:nvPr userDrawn="1"/>
        </p:nvSpPr>
        <p:spPr>
          <a:xfrm>
            <a:off x="7404841" y="3339465"/>
            <a:ext cx="1188721" cy="44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000" b="1" i="0" u="none" strike="noStrike" cap="none" dirty="0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Day</a:t>
            </a:r>
            <a:r>
              <a:rPr lang="en-US" altLang="ko-KR" sz="2000" b="1" i="0" u="none" strike="noStrike" cap="none" baseline="0" dirty="0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 -2</a:t>
            </a:r>
            <a:endParaRPr lang="ko-KR" altLang="en-US" sz="2000" b="1" i="0" u="none" strike="noStrike" cap="none" dirty="0">
              <a:solidFill>
                <a:srgbClr val="000000"/>
              </a:solidFill>
              <a:effectLst/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>
  <p:cSld name="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00600" cy="45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-8094" y="464893"/>
            <a:ext cx="9914093" cy="45719"/>
          </a:xfrm>
          <a:prstGeom prst="rect">
            <a:avLst/>
          </a:prstGeom>
          <a:solidFill>
            <a:srgbClr val="0666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7" y="1087110"/>
            <a:ext cx="8451500" cy="4938420"/>
          </a:xfrm>
          <a:prstGeom prst="rect">
            <a:avLst/>
          </a:prstGeom>
        </p:spPr>
      </p:pic>
      <p:sp>
        <p:nvSpPr>
          <p:cNvPr id="4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MySQL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</a:t>
            </a:r>
          </a:p>
        </p:txBody>
      </p:sp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56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03" y="5781064"/>
            <a:ext cx="8189233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-hfilanet-zabbix-db.mysql.database.azure.com 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uzabbixdb@filanet-zabbix-db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-pPassword0123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MySQL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</a:rPr>
              <a:t>설치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4" y="1056780"/>
            <a:ext cx="8935844" cy="3008238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471195" y="1851949"/>
            <a:ext cx="515073" cy="277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468" y="3735488"/>
            <a:ext cx="31527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5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8"/>
          <p:cNvSpPr txBox="1"/>
          <p:nvPr/>
        </p:nvSpPr>
        <p:spPr>
          <a:xfrm>
            <a:off x="2286693" y="3158245"/>
            <a:ext cx="5225277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US" altLang="ko-KR" sz="4400" b="1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4400"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459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70" y="1517190"/>
            <a:ext cx="7056086" cy="4286607"/>
          </a:xfrm>
          <a:prstGeom prst="rect">
            <a:avLst/>
          </a:prstGeom>
        </p:spPr>
      </p:pic>
      <p:sp>
        <p:nvSpPr>
          <p:cNvPr id="20" name="Google Shape;75;p11"/>
          <p:cNvSpPr/>
          <p:nvPr/>
        </p:nvSpPr>
        <p:spPr>
          <a:xfrm>
            <a:off x="3816838" y="2820926"/>
            <a:ext cx="888272" cy="197626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Agent</a:t>
            </a:r>
          </a:p>
        </p:txBody>
      </p:sp>
      <p:sp>
        <p:nvSpPr>
          <p:cNvPr id="21" name="Google Shape;75;p11"/>
          <p:cNvSpPr/>
          <p:nvPr/>
        </p:nvSpPr>
        <p:spPr>
          <a:xfrm>
            <a:off x="3816838" y="4693535"/>
            <a:ext cx="888272" cy="197626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Agent</a:t>
            </a:r>
          </a:p>
        </p:txBody>
      </p:sp>
      <p:sp>
        <p:nvSpPr>
          <p:cNvPr id="22" name="Google Shape;75;p11"/>
          <p:cNvSpPr/>
          <p:nvPr/>
        </p:nvSpPr>
        <p:spPr>
          <a:xfrm>
            <a:off x="5291644" y="5214396"/>
            <a:ext cx="2197175" cy="197626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Agent</a:t>
            </a:r>
          </a:p>
        </p:txBody>
      </p:sp>
      <p:pic>
        <p:nvPicPr>
          <p:cNvPr id="2050" name="Picture 2" descr="network devic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60" y="2820926"/>
            <a:ext cx="1027893" cy="32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etwork devic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60" y="2498851"/>
            <a:ext cx="1027893" cy="32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Mwar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58" y="1632756"/>
            <a:ext cx="449002" cy="4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VMwar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44" y="1632756"/>
            <a:ext cx="449002" cy="4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VMwar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899" y="1632756"/>
            <a:ext cx="449002" cy="4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VMwar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89" y="1632756"/>
            <a:ext cx="449002" cy="4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>
            <a:endCxn id="2050" idx="3"/>
          </p:cNvCxnSpPr>
          <p:nvPr/>
        </p:nvCxnSpPr>
        <p:spPr>
          <a:xfrm flipH="1" flipV="1">
            <a:off x="3316553" y="2981964"/>
            <a:ext cx="925568" cy="548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3316553" y="2604306"/>
            <a:ext cx="925568" cy="925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2" name="Google Shape;51;p8"/>
          <p:cNvSpPr txBox="1"/>
          <p:nvPr/>
        </p:nvSpPr>
        <p:spPr>
          <a:xfrm>
            <a:off x="247395" y="648625"/>
            <a:ext cx="2387552" cy="120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1">
              <a:lnSpc>
                <a:spcPct val="150000"/>
              </a:lnSpc>
              <a:buSzPts val="2400"/>
            </a:pPr>
            <a:r>
              <a:rPr lang="en-US" altLang="ko-KR" sz="1100" b="1" dirty="0">
                <a:solidFill>
                  <a:schemeClr val="dk1"/>
                </a:solidFill>
                <a:latin typeface="+mn-ea"/>
                <a:ea typeface="+mn-ea"/>
              </a:rPr>
              <a:t>Zabbix Server, Proxy</a:t>
            </a:r>
          </a:p>
          <a:p>
            <a:pPr lvl="1">
              <a:lnSpc>
                <a:spcPct val="150000"/>
              </a:lnSpc>
              <a:buSzPts val="2400"/>
            </a:pP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Listen Port</a:t>
            </a:r>
          </a:p>
          <a:p>
            <a:pPr marL="171450" lvl="1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dk1"/>
                </a:solidFill>
                <a:latin typeface="+mn-ea"/>
                <a:ea typeface="+mn-ea"/>
              </a:rPr>
              <a:t>10051 </a:t>
            </a: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(Data </a:t>
            </a:r>
            <a:r>
              <a:rPr lang="ko-KR" altLang="en-US" sz="1100" dirty="0">
                <a:solidFill>
                  <a:schemeClr val="dk1"/>
                </a:solidFill>
                <a:latin typeface="+mn-ea"/>
                <a:ea typeface="+mn-ea"/>
              </a:rPr>
              <a:t>수신용</a:t>
            </a: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)</a:t>
            </a:r>
          </a:p>
          <a:p>
            <a:pPr marL="171450" lvl="1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80, 443 (Web GUI</a:t>
            </a:r>
            <a:r>
              <a:rPr lang="ko-KR" altLang="en-US" sz="1100" dirty="0">
                <a:solidFill>
                  <a:schemeClr val="dk1"/>
                </a:solidFill>
                <a:latin typeface="+mn-ea"/>
                <a:ea typeface="+mn-ea"/>
              </a:rPr>
              <a:t>용</a:t>
            </a: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)</a:t>
            </a:r>
          </a:p>
          <a:p>
            <a:pPr marL="171450" lvl="1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3389 (MySQL Outbound)</a:t>
            </a:r>
          </a:p>
        </p:txBody>
      </p:sp>
      <p:sp>
        <p:nvSpPr>
          <p:cNvPr id="45" name="Google Shape;51;p8"/>
          <p:cNvSpPr txBox="1"/>
          <p:nvPr/>
        </p:nvSpPr>
        <p:spPr>
          <a:xfrm>
            <a:off x="2585561" y="539240"/>
            <a:ext cx="2387552" cy="89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1">
              <a:lnSpc>
                <a:spcPct val="150000"/>
              </a:lnSpc>
              <a:buSzPts val="2400"/>
            </a:pPr>
            <a:r>
              <a:rPr lang="en-US" altLang="ko-KR" sz="1100" b="1" dirty="0">
                <a:solidFill>
                  <a:schemeClr val="dk1"/>
                </a:solidFill>
                <a:latin typeface="+mn-ea"/>
                <a:ea typeface="+mn-ea"/>
              </a:rPr>
              <a:t>Zabbix Agent</a:t>
            </a:r>
          </a:p>
          <a:p>
            <a:pPr lvl="1">
              <a:lnSpc>
                <a:spcPct val="150000"/>
              </a:lnSpc>
              <a:buSzPts val="2400"/>
            </a:pP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Listen Port</a:t>
            </a:r>
          </a:p>
          <a:p>
            <a:pPr marL="171450" lvl="1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dk1"/>
                </a:solidFill>
                <a:latin typeface="+mn-ea"/>
                <a:ea typeface="+mn-ea"/>
              </a:rPr>
              <a:t>10050 </a:t>
            </a: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(Data </a:t>
            </a:r>
            <a:r>
              <a:rPr lang="ko-KR" altLang="en-US" sz="1100" dirty="0">
                <a:solidFill>
                  <a:schemeClr val="dk1"/>
                </a:solidFill>
                <a:latin typeface="+mn-ea"/>
                <a:ea typeface="+mn-ea"/>
              </a:rPr>
              <a:t>수신용</a:t>
            </a:r>
            <a:r>
              <a:rPr lang="en-US" altLang="ko-KR" sz="1100" dirty="0">
                <a:solidFill>
                  <a:schemeClr val="dk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7" name="Google Shape;75;p11"/>
          <p:cNvSpPr/>
          <p:nvPr/>
        </p:nvSpPr>
        <p:spPr>
          <a:xfrm>
            <a:off x="3950912" y="3708450"/>
            <a:ext cx="620124" cy="155388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" b="0" i="0" u="none" strike="noStrike" cap="none" dirty="0">
                <a:solidFill>
                  <a:schemeClr val="lt1"/>
                </a:solidFill>
                <a:sym typeface="Arial"/>
              </a:rPr>
              <a:t>Zabbix </a:t>
            </a:r>
            <a:r>
              <a:rPr lang="en-US" sz="500" dirty="0">
                <a:solidFill>
                  <a:schemeClr val="lt1"/>
                </a:solidFill>
              </a:rPr>
              <a:t>Sender</a:t>
            </a:r>
            <a:endParaRPr lang="en-US" sz="500" b="0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65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- Server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74;p11"/>
          <p:cNvSpPr/>
          <p:nvPr/>
        </p:nvSpPr>
        <p:spPr>
          <a:xfrm>
            <a:off x="1883880" y="3478750"/>
            <a:ext cx="1692300" cy="357600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</a:rPr>
              <a:t>ZABBIX TRAPPER</a:t>
            </a:r>
            <a:endParaRPr sz="1200" b="0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7" name="Google Shape;75;p11"/>
          <p:cNvSpPr/>
          <p:nvPr/>
        </p:nvSpPr>
        <p:spPr>
          <a:xfrm>
            <a:off x="1866503" y="2941976"/>
            <a:ext cx="1692188" cy="357665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SERVER</a:t>
            </a:r>
          </a:p>
        </p:txBody>
      </p:sp>
      <p:sp>
        <p:nvSpPr>
          <p:cNvPr id="8" name="Google Shape;76;p11"/>
          <p:cNvSpPr/>
          <p:nvPr/>
        </p:nvSpPr>
        <p:spPr>
          <a:xfrm>
            <a:off x="1883880" y="4522373"/>
            <a:ext cx="1692188" cy="357799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8;p11"/>
          <p:cNvSpPr/>
          <p:nvPr/>
        </p:nvSpPr>
        <p:spPr>
          <a:xfrm>
            <a:off x="1741827" y="1365814"/>
            <a:ext cx="6123169" cy="484400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ZABBIX SERVER (Web, Server ,DB)</a:t>
            </a:r>
            <a:endParaRPr sz="16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98030" y="2941976"/>
            <a:ext cx="346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</a:t>
            </a:r>
            <a:r>
              <a:rPr lang="ko-KR" altLang="en-US" dirty="0"/>
              <a:t>수집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저장 기능 수행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8120" y="3892323"/>
            <a:ext cx="4166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Zabbix Server</a:t>
            </a:r>
            <a:r>
              <a:rPr lang="ko-KR" altLang="en-US" dirty="0"/>
              <a:t>에서 실행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 수집에 필요한 </a:t>
            </a:r>
            <a:r>
              <a:rPr lang="en-US" altLang="ko-KR" dirty="0"/>
              <a:t>Custom 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8120" y="4517092"/>
            <a:ext cx="3467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Notification </a:t>
            </a:r>
            <a:r>
              <a:rPr lang="ko-KR" altLang="en-US" dirty="0"/>
              <a:t>에 필요한 </a:t>
            </a:r>
            <a:r>
              <a:rPr lang="en-US" altLang="ko-KR" dirty="0"/>
              <a:t>Custom Script</a:t>
            </a:r>
          </a:p>
          <a:p>
            <a:r>
              <a:rPr lang="en-US" altLang="ko-KR" dirty="0"/>
              <a:t>(E-Mail, Slack </a:t>
            </a:r>
            <a:r>
              <a:rPr lang="ko-KR" altLang="en-US" dirty="0"/>
              <a:t>등 외부 서비스 연동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Google Shape;75;p11"/>
          <p:cNvSpPr/>
          <p:nvPr/>
        </p:nvSpPr>
        <p:spPr>
          <a:xfrm>
            <a:off x="1866503" y="2146769"/>
            <a:ext cx="1692188" cy="357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8030" y="2146769"/>
            <a:ext cx="448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</a:t>
            </a:r>
            <a:r>
              <a:rPr lang="ko-KR" altLang="en-US" dirty="0"/>
              <a:t>또는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Web Front </a:t>
            </a:r>
            <a:r>
              <a:rPr lang="ko-KR" altLang="en-US" dirty="0"/>
              <a:t>용 </a:t>
            </a:r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14" name="Google Shape;76;p11"/>
          <p:cNvSpPr/>
          <p:nvPr/>
        </p:nvSpPr>
        <p:spPr>
          <a:xfrm>
            <a:off x="1883880" y="5059083"/>
            <a:ext cx="1692188" cy="103033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8120" y="5340372"/>
            <a:ext cx="346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</a:t>
            </a:r>
            <a:r>
              <a:rPr lang="ko-KR" altLang="en-US" dirty="0"/>
              <a:t>저장에 필요한 </a:t>
            </a:r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7" name="Google Shape;74;p11"/>
          <p:cNvSpPr/>
          <p:nvPr/>
        </p:nvSpPr>
        <p:spPr>
          <a:xfrm>
            <a:off x="1883880" y="3975133"/>
            <a:ext cx="1692300" cy="357600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External Script</a:t>
            </a:r>
            <a:endParaRPr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8030" y="3480039"/>
            <a:ext cx="346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Sender</a:t>
            </a:r>
            <a:r>
              <a:rPr lang="ko-KR" altLang="en-US" dirty="0"/>
              <a:t>로부터 </a:t>
            </a:r>
            <a:r>
              <a:rPr lang="en-US" altLang="ko-KR" dirty="0"/>
              <a:t>Data </a:t>
            </a:r>
            <a:r>
              <a:rPr lang="ko-KR" altLang="en-US" dirty="0"/>
              <a:t>수신하는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23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– Sender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7" name="Google Shape;75;p11"/>
          <p:cNvSpPr/>
          <p:nvPr/>
        </p:nvSpPr>
        <p:spPr>
          <a:xfrm>
            <a:off x="1873835" y="3395940"/>
            <a:ext cx="1692188" cy="357665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Sender</a:t>
            </a:r>
          </a:p>
        </p:txBody>
      </p:sp>
      <p:sp>
        <p:nvSpPr>
          <p:cNvPr id="9" name="Google Shape;78;p11"/>
          <p:cNvSpPr/>
          <p:nvPr/>
        </p:nvSpPr>
        <p:spPr>
          <a:xfrm>
            <a:off x="1741827" y="1365815"/>
            <a:ext cx="6123169" cy="273741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ZABBIX Sender(Simple Sending)</a:t>
            </a:r>
            <a:endParaRPr sz="16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8030" y="3395940"/>
            <a:ext cx="4456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Zabbix Trapper</a:t>
            </a:r>
            <a:r>
              <a:rPr lang="ko-KR" altLang="en-US" dirty="0"/>
              <a:t>에게 </a:t>
            </a:r>
            <a:r>
              <a:rPr lang="en-US" altLang="ko-KR" dirty="0"/>
              <a:t>Data </a:t>
            </a:r>
            <a:r>
              <a:rPr lang="ko-KR" altLang="en-US" dirty="0"/>
              <a:t>전달하기 위한 </a:t>
            </a:r>
            <a:r>
              <a:rPr lang="en-US" altLang="ko-KR" dirty="0"/>
              <a:t>Command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13852" y="1892286"/>
            <a:ext cx="5011982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./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zabbix_sender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-z zabbix -s "Linux DB3" -k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db.connections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-o 43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67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- Agent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74;p11"/>
          <p:cNvSpPr/>
          <p:nvPr/>
        </p:nvSpPr>
        <p:spPr>
          <a:xfrm>
            <a:off x="1873778" y="3865945"/>
            <a:ext cx="1692300" cy="514267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UserParameter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5;p11"/>
          <p:cNvSpPr/>
          <p:nvPr/>
        </p:nvSpPr>
        <p:spPr>
          <a:xfrm>
            <a:off x="1866503" y="2941976"/>
            <a:ext cx="1692188" cy="357665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Agent</a:t>
            </a:r>
          </a:p>
        </p:txBody>
      </p:sp>
      <p:sp>
        <p:nvSpPr>
          <p:cNvPr id="9" name="Google Shape;78;p11"/>
          <p:cNvSpPr/>
          <p:nvPr/>
        </p:nvSpPr>
        <p:spPr>
          <a:xfrm>
            <a:off x="1741827" y="1365815"/>
            <a:ext cx="6123169" cy="332771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SzPts val="1600"/>
            </a:pP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ZABBIX Agent (</a:t>
            </a:r>
            <a:r>
              <a:rPr lang="ko-KR" alt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모니터링 대상에 설치</a:t>
            </a: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98030" y="2941976"/>
            <a:ext cx="3467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Host</a:t>
            </a:r>
            <a:r>
              <a:rPr lang="ko-KR" altLang="en-US" dirty="0"/>
              <a:t>에서 실행되는</a:t>
            </a:r>
            <a:r>
              <a:rPr lang="en-US" altLang="ko-KR" dirty="0"/>
              <a:t> Zabbix </a:t>
            </a:r>
            <a:r>
              <a:rPr lang="ko-KR" altLang="en-US" dirty="0"/>
              <a:t>내장 </a:t>
            </a:r>
            <a:r>
              <a:rPr lang="en-US" altLang="ko-KR" dirty="0"/>
              <a:t>Metric</a:t>
            </a:r>
          </a:p>
          <a:p>
            <a:r>
              <a:rPr lang="en-US" altLang="ko-KR" dirty="0"/>
              <a:t>(Active, Passive)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8029" y="3928157"/>
            <a:ext cx="346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Host</a:t>
            </a:r>
            <a:r>
              <a:rPr lang="ko-KR" altLang="en-US" dirty="0"/>
              <a:t>에서 실행되는 </a:t>
            </a:r>
            <a:r>
              <a:rPr lang="en-US" altLang="ko-KR" dirty="0"/>
              <a:t>Custom Script </a:t>
            </a:r>
            <a:r>
              <a:rPr lang="ko-KR" altLang="en-US" dirty="0"/>
              <a:t>정의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37" y="5043722"/>
            <a:ext cx="2956279" cy="13938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034" y="4961994"/>
            <a:ext cx="2701242" cy="15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7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- Proxy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74;p11"/>
          <p:cNvSpPr/>
          <p:nvPr/>
        </p:nvSpPr>
        <p:spPr>
          <a:xfrm>
            <a:off x="1883880" y="3478750"/>
            <a:ext cx="1692300" cy="357600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External Script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5;p11"/>
          <p:cNvSpPr/>
          <p:nvPr/>
        </p:nvSpPr>
        <p:spPr>
          <a:xfrm>
            <a:off x="1866503" y="2658398"/>
            <a:ext cx="1692188" cy="357665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 Proxy</a:t>
            </a:r>
          </a:p>
        </p:txBody>
      </p:sp>
      <p:sp>
        <p:nvSpPr>
          <p:cNvPr id="9" name="Google Shape;78;p11"/>
          <p:cNvSpPr/>
          <p:nvPr/>
        </p:nvSpPr>
        <p:spPr>
          <a:xfrm>
            <a:off x="1741827" y="1365815"/>
            <a:ext cx="6123169" cy="406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ZABBIX Proxy (Proxy ,DB)</a:t>
            </a:r>
            <a:endParaRPr sz="16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98030" y="2588948"/>
            <a:ext cx="416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원격지에서 </a:t>
            </a:r>
            <a:r>
              <a:rPr lang="en-US" altLang="ko-KR" dirty="0"/>
              <a:t>Data </a:t>
            </a:r>
            <a:r>
              <a:rPr lang="ko-KR" altLang="en-US" dirty="0"/>
              <a:t>수집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전달 기능 수행</a:t>
            </a:r>
            <a:endParaRPr lang="en-US" altLang="ko-KR" dirty="0"/>
          </a:p>
          <a:p>
            <a:r>
              <a:rPr lang="en-US" altLang="ko-KR" dirty="0"/>
              <a:t>(Active, Passive)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8030" y="3395940"/>
            <a:ext cx="4166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Zabbix Proxy</a:t>
            </a:r>
            <a:r>
              <a:rPr lang="ko-KR" altLang="en-US" dirty="0"/>
              <a:t>에서 실행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 수집에 필요한 </a:t>
            </a:r>
            <a:r>
              <a:rPr lang="en-US" altLang="ko-KR" dirty="0"/>
              <a:t>Custom Script</a:t>
            </a:r>
          </a:p>
        </p:txBody>
      </p:sp>
      <p:sp>
        <p:nvSpPr>
          <p:cNvPr id="14" name="Google Shape;76;p11"/>
          <p:cNvSpPr/>
          <p:nvPr/>
        </p:nvSpPr>
        <p:spPr>
          <a:xfrm>
            <a:off x="1883880" y="4121539"/>
            <a:ext cx="1692188" cy="103033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9615" y="4482816"/>
            <a:ext cx="346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임시 </a:t>
            </a:r>
            <a:r>
              <a:rPr lang="en-US" altLang="ko-KR" dirty="0"/>
              <a:t>Data </a:t>
            </a:r>
            <a:r>
              <a:rPr lang="ko-KR" altLang="en-US" dirty="0"/>
              <a:t>저장에 필요한 </a:t>
            </a:r>
            <a:r>
              <a:rPr lang="en-US" altLang="ko-KR" dirty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93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Stack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- </a:t>
            </a:r>
            <a:r>
              <a:rPr lang="en-US" altLang="ko-KR" sz="2000" dirty="0" err="1">
                <a:solidFill>
                  <a:schemeClr val="dk1"/>
                </a:solidFill>
                <a:latin typeface="+mn-ea"/>
                <a:ea typeface="+mn-ea"/>
              </a:rPr>
              <a:t>JavaGateway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7" name="Google Shape;75;p11"/>
          <p:cNvSpPr/>
          <p:nvPr/>
        </p:nvSpPr>
        <p:spPr>
          <a:xfrm>
            <a:off x="1805821" y="3081713"/>
            <a:ext cx="1999441" cy="357665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ZABBIX-JAVA-GATEWAY</a:t>
            </a:r>
          </a:p>
        </p:txBody>
      </p:sp>
      <p:sp>
        <p:nvSpPr>
          <p:cNvPr id="9" name="Google Shape;78;p11"/>
          <p:cNvSpPr/>
          <p:nvPr/>
        </p:nvSpPr>
        <p:spPr>
          <a:xfrm>
            <a:off x="1741827" y="1365815"/>
            <a:ext cx="6123169" cy="24075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ZABBIX </a:t>
            </a:r>
            <a:r>
              <a:rPr lang="en-US" sz="1600" b="0" i="0" u="none" strike="noStrike" cap="none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JavaGateway</a:t>
            </a: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(JMX </a:t>
            </a:r>
            <a:r>
              <a:rPr lang="ko-KR" alt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모니터링</a:t>
            </a:r>
            <a:r>
              <a:rPr lang="en-US" sz="16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9256" y="3018056"/>
            <a:ext cx="416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 Application </a:t>
            </a:r>
            <a:r>
              <a:rPr lang="ko-KR" altLang="en-US" dirty="0"/>
              <a:t>모니터링을 위한 </a:t>
            </a:r>
            <a:r>
              <a:rPr lang="en-US" altLang="ko-KR" dirty="0"/>
              <a:t>JMX </a:t>
            </a:r>
            <a:r>
              <a:rPr lang="ko-KR" altLang="en-US" dirty="0" err="1"/>
              <a:t>수집기</a:t>
            </a:r>
            <a:endParaRPr lang="en-US" altLang="ko-KR" dirty="0"/>
          </a:p>
          <a:p>
            <a:r>
              <a:rPr lang="en-US" altLang="ko-KR" dirty="0"/>
              <a:t>(Tomcat, Jetty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981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527" y="3133804"/>
            <a:ext cx="4614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n-ea"/>
                <a:ea typeface="+mn-ea"/>
              </a:rPr>
              <a:t>Zabbix Up &amp; Running</a:t>
            </a:r>
          </a:p>
        </p:txBody>
      </p:sp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56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8"/>
          <p:cNvSpPr txBox="1"/>
          <p:nvPr/>
        </p:nvSpPr>
        <p:spPr>
          <a:xfrm>
            <a:off x="2286693" y="3158245"/>
            <a:ext cx="5225277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US" altLang="ko-KR" sz="4400" b="1" dirty="0">
                <a:solidFill>
                  <a:schemeClr val="dk1"/>
                </a:solidFill>
                <a:latin typeface="+mn-ea"/>
                <a:ea typeface="+mn-ea"/>
              </a:rPr>
              <a:t>Review</a:t>
            </a:r>
            <a:endParaRPr lang="ko-KR" altLang="en-US" sz="4400"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608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9612" y="1209444"/>
            <a:ext cx="8189233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wget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https://repo.zabbix.com/zabbix/3.4/ubuntu/pool/main/z/zabbix-release/zabbix-release_3.4-1+bionic_all.deb</a:t>
            </a: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dpkg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zabbix-release_3.4-1+bionic_all.deb</a:t>
            </a: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apt update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611" y="2851363"/>
            <a:ext cx="8189233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-hfilanet-zabbix-db.mysql.database.azure.com 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uzabbixdb@filanet-zabbix-db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-pPassword0123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151" y="864194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 Repo </a:t>
            </a:r>
            <a:r>
              <a:rPr lang="ko-KR" altLang="en-US" sz="1200" dirty="0">
                <a:latin typeface="+mn-ea"/>
                <a:ea typeface="+mn-ea"/>
              </a:rPr>
              <a:t>등록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9612" y="2219215"/>
            <a:ext cx="8189233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apt install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-server-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-frontend-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php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-agent -y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51" y="1873965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 </a:t>
            </a:r>
            <a:r>
              <a:rPr lang="ko-KR" altLang="en-US" sz="1200" dirty="0">
                <a:latin typeface="+mn-ea"/>
                <a:ea typeface="+mn-ea"/>
              </a:rPr>
              <a:t>설치 </a:t>
            </a:r>
            <a:r>
              <a:rPr lang="en-US" altLang="ko-KR" sz="1200" dirty="0">
                <a:latin typeface="+mn-ea"/>
                <a:ea typeface="+mn-ea"/>
              </a:rPr>
              <a:t>(Server, Web, Agent)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611" y="4153301"/>
            <a:ext cx="7766759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zcat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usr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/share/doc/zabbix-server-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/create.sql.gz |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-hfilanet-zabbix-db.mysql.database.azure.com 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uzabbixdb@filanet-zabbix-db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-p zabbix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151" y="3876302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 DB Schema </a:t>
            </a:r>
            <a:r>
              <a:rPr lang="ko-KR" altLang="en-US" sz="1200" dirty="0">
                <a:latin typeface="+mn-ea"/>
                <a:ea typeface="+mn-ea"/>
              </a:rPr>
              <a:t>생성 및 </a:t>
            </a:r>
            <a:r>
              <a:rPr lang="en-US" altLang="ko-KR" sz="1200" dirty="0" err="1">
                <a:latin typeface="+mn-ea"/>
                <a:ea typeface="+mn-ea"/>
              </a:rPr>
              <a:t>Init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8151" y="2539515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 DB </a:t>
            </a:r>
            <a:r>
              <a:rPr lang="ko-KR" altLang="en-US" sz="1200" dirty="0">
                <a:latin typeface="+mn-ea"/>
                <a:ea typeface="+mn-ea"/>
              </a:rPr>
              <a:t>접속 테스트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9611" y="5304982"/>
            <a:ext cx="7766759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vim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etc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zabbix_server.conf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8151" y="5015191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 </a:t>
            </a:r>
            <a:r>
              <a:rPr lang="en-US" altLang="ko-KR" sz="1200" dirty="0" err="1">
                <a:latin typeface="+mn-ea"/>
                <a:ea typeface="+mn-ea"/>
              </a:rPr>
              <a:t>Server.Conf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3307698-7584-4F4E-B6D4-96F98668A76F}"/>
              </a:ext>
            </a:extLst>
          </p:cNvPr>
          <p:cNvSpPr/>
          <p:nvPr/>
        </p:nvSpPr>
        <p:spPr>
          <a:xfrm>
            <a:off x="655573" y="3454489"/>
            <a:ext cx="8189233" cy="430887"/>
          </a:xfrm>
          <a:prstGeom prst="rect">
            <a:avLst/>
          </a:prstGeom>
          <a:solidFill>
            <a:schemeClr val="tx1"/>
          </a:solidFill>
        </p:spPr>
        <p:txBody>
          <a:bodyPr wrap="square" anchor="t">
            <a:spAutoFit/>
          </a:bodyPr>
          <a:lstStyle/>
          <a:p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create database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character set utf8 collate utf8_bin;</a:t>
            </a:r>
          </a:p>
          <a:p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quit;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FEA6367-89A1-40E3-A59C-1591FC43FBB8}"/>
              </a:ext>
            </a:extLst>
          </p:cNvPr>
          <p:cNvSpPr txBox="1"/>
          <p:nvPr/>
        </p:nvSpPr>
        <p:spPr>
          <a:xfrm>
            <a:off x="598025" y="3184233"/>
            <a:ext cx="34672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 Database </a:t>
            </a:r>
            <a:r>
              <a:rPr lang="en-US" altLang="ko-KR" sz="1200" dirty="0" err="1">
                <a:latin typeface="+mn-ea"/>
                <a:ea typeface="+mn-ea"/>
              </a:rPr>
              <a:t>생성</a:t>
            </a:r>
            <a:endParaRPr lang="ko-KR" altLang="en-US" sz="1200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024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92" y="737700"/>
            <a:ext cx="5878789" cy="5949761"/>
          </a:xfrm>
          <a:prstGeom prst="rect">
            <a:avLst/>
          </a:prstGeom>
        </p:spPr>
      </p:pic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DB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연결 정보</a:t>
            </a:r>
          </a:p>
        </p:txBody>
      </p:sp>
      <p:sp>
        <p:nvSpPr>
          <p:cNvPr id="4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0656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PHP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옵션 설정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0675" y="1167032"/>
            <a:ext cx="7766759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vim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etc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/apache2/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-enabled/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zabbix.conf</a:t>
            </a:r>
            <a:endParaRPr lang="en-US" altLang="ko-KR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15" y="877241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Apache2 </a:t>
            </a:r>
            <a:r>
              <a:rPr lang="ko-KR" altLang="en-US" sz="1200" dirty="0">
                <a:latin typeface="+mn-ea"/>
                <a:ea typeface="+mn-ea"/>
              </a:rPr>
              <a:t>설정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34" y="1966894"/>
            <a:ext cx="3699794" cy="4637265"/>
          </a:xfrm>
          <a:prstGeom prst="rect">
            <a:avLst/>
          </a:prstGeom>
        </p:spPr>
      </p:pic>
      <p:sp>
        <p:nvSpPr>
          <p:cNvPr id="8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391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" y="741914"/>
            <a:ext cx="4399048" cy="2766512"/>
          </a:xfrm>
          <a:prstGeom prst="rect">
            <a:avLst/>
          </a:prstGeom>
        </p:spPr>
      </p:pic>
      <p:sp>
        <p:nvSpPr>
          <p:cNvPr id="3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46" y="741914"/>
            <a:ext cx="4424955" cy="26076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89" y="3851441"/>
            <a:ext cx="4527110" cy="26506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115" y="3508426"/>
            <a:ext cx="2778781" cy="3085785"/>
          </a:xfrm>
          <a:prstGeom prst="rect">
            <a:avLst/>
          </a:prstGeom>
        </p:spPr>
      </p:pic>
      <p:sp>
        <p:nvSpPr>
          <p:cNvPr id="7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Front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초기 설정</a:t>
            </a:r>
          </a:p>
        </p:txBody>
      </p:sp>
    </p:spTree>
    <p:extLst>
      <p:ext uri="{BB962C8B-B14F-4D97-AF65-F5344CB8AC3E}">
        <p14:creationId xmlns:p14="http://schemas.microsoft.com/office/powerpoint/2010/main" val="2307391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50" y="1770688"/>
            <a:ext cx="6738347" cy="5006529"/>
          </a:xfrm>
          <a:prstGeom prst="rect">
            <a:avLst/>
          </a:prstGeom>
        </p:spPr>
      </p:pic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</a:t>
            </a:r>
          </a:p>
        </p:txBody>
      </p:sp>
      <p:sp>
        <p:nvSpPr>
          <p:cNvPr id="4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0675" y="1167032"/>
            <a:ext cx="7766759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vim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etc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/apache2/sites-enabled/000-default.conf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215" y="877241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Apache2 </a:t>
            </a:r>
            <a:r>
              <a:rPr lang="ko-KR" altLang="en-US" sz="1200" dirty="0">
                <a:latin typeface="+mn-ea"/>
                <a:ea typeface="+mn-ea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59400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/>
          <p:nvPr/>
        </p:nvSpPr>
        <p:spPr>
          <a:xfrm>
            <a:off x="4061988" y="2297574"/>
            <a:ext cx="2431409" cy="221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Azure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실습환경 구성</a:t>
            </a:r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작업 진행 순서</a:t>
            </a:r>
          </a:p>
        </p:txBody>
      </p:sp>
      <p:sp>
        <p:nvSpPr>
          <p:cNvPr id="7" name="Google Shape;30;p6"/>
          <p:cNvSpPr txBox="1"/>
          <p:nvPr/>
        </p:nvSpPr>
        <p:spPr>
          <a:xfrm>
            <a:off x="1483720" y="1019091"/>
            <a:ext cx="7426616" cy="512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>
              <a:lnSpc>
                <a:spcPct val="200000"/>
              </a:lnSpc>
              <a:buSzPts val="2400"/>
              <a:buAutoNum type="arabicPeriod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신규 리소스 그룹 생성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lvl="0" indent="-457200">
              <a:lnSpc>
                <a:spcPct val="200000"/>
              </a:lnSpc>
              <a:buSzPts val="2400"/>
              <a:buAutoNum type="arabicPeriod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가상 네트워크 및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</a:rPr>
              <a:t>서브넷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설정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lvl="0" indent="-457200">
              <a:lnSpc>
                <a:spcPct val="200000"/>
              </a:lnSpc>
              <a:buSzPts val="2400"/>
              <a:buAutoNum type="arabicPeriod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경로 테이블 설정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SzPts val="2400"/>
              <a:buFont typeface="Arial"/>
              <a:buAutoNum type="arabicPeriod"/>
            </a:pP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NSG </a:t>
            </a:r>
            <a:r>
              <a:rPr lang="ko-KR" altLang="en-US" sz="2000" dirty="0">
                <a:solidFill>
                  <a:schemeClr val="dk1"/>
                </a:solidFill>
                <a:latin typeface="+mn-ea"/>
              </a:rPr>
              <a:t>설정</a:t>
            </a: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 (</a:t>
            </a:r>
            <a:r>
              <a:rPr lang="ko-KR" altLang="en-US" sz="2000" dirty="0">
                <a:solidFill>
                  <a:schemeClr val="dk1"/>
                </a:solidFill>
                <a:latin typeface="+mn-ea"/>
              </a:rPr>
              <a:t>보안그룹</a:t>
            </a: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)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lvl="0" indent="-457200">
              <a:lnSpc>
                <a:spcPct val="200000"/>
              </a:lnSpc>
              <a:buSzPts val="2400"/>
              <a:buAutoNum type="arabicPeriod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가용성 집합 설정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lvl="0" indent="-457200">
              <a:lnSpc>
                <a:spcPct val="200000"/>
              </a:lnSpc>
              <a:buSzPts val="2400"/>
              <a:buAutoNum type="arabicPeriod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VM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생성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SzPts val="2400"/>
              <a:buFont typeface="Arial"/>
              <a:buAutoNum type="arabicPeriod"/>
            </a:pPr>
            <a:r>
              <a:rPr lang="ko-KR" altLang="en-US" sz="2000" dirty="0">
                <a:solidFill>
                  <a:schemeClr val="dk1"/>
                </a:solidFill>
                <a:latin typeface="+mn-ea"/>
              </a:rPr>
              <a:t>부하 분산 장치 설정</a:t>
            </a:r>
            <a:endParaRPr lang="en-US" altLang="ko-KR" sz="2000" dirty="0">
              <a:solidFill>
                <a:schemeClr val="dk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82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303606" y="2017160"/>
            <a:ext cx="3279093" cy="2907867"/>
          </a:xfrm>
          <a:prstGeom prst="roundRect">
            <a:avLst>
              <a:gd name="adj" fmla="val 2923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dash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41782" y="1968956"/>
            <a:ext cx="3133190" cy="2956071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dash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7033" y="1804739"/>
            <a:ext cx="7242824" cy="3502253"/>
          </a:xfrm>
          <a:prstGeom prst="rect">
            <a:avLst/>
          </a:prstGeom>
          <a:noFill/>
          <a:ln w="12700" cap="flat" cmpd="sng" algn="ctr">
            <a:solidFill>
              <a:srgbClr val="0666DD"/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4" name="TextBox 32"/>
          <p:cNvSpPr txBox="1">
            <a:spLocks noChangeArrowheads="1"/>
          </p:cNvSpPr>
          <p:nvPr/>
        </p:nvSpPr>
        <p:spPr bwMode="auto">
          <a:xfrm>
            <a:off x="4083093" y="1841014"/>
            <a:ext cx="2274744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666DD"/>
                </a:solidFill>
                <a:effectLst/>
                <a:uLnTx/>
                <a:uFillTx/>
                <a:latin typeface="+mn-ea"/>
                <a:cs typeface="Helvetica Neue"/>
              </a:rPr>
              <a:t>대한민국 중부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666DD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86" name="Rounded Rectangle 6"/>
          <p:cNvSpPr/>
          <p:nvPr/>
        </p:nvSpPr>
        <p:spPr>
          <a:xfrm>
            <a:off x="1839850" y="2349226"/>
            <a:ext cx="6825991" cy="2345044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0666DD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50" name="TextBox 88"/>
          <p:cNvSpPr txBox="1"/>
          <p:nvPr/>
        </p:nvSpPr>
        <p:spPr>
          <a:xfrm>
            <a:off x="2876912" y="2058706"/>
            <a:ext cx="1282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0666DD"/>
                </a:solidFill>
                <a:latin typeface="+mn-ea"/>
              </a:rPr>
              <a:t>Public Zone</a:t>
            </a:r>
            <a:endParaRPr lang="ko-KR" altLang="en-US" sz="1000" b="1" dirty="0">
              <a:solidFill>
                <a:srgbClr val="0666DD"/>
              </a:solidFill>
              <a:latin typeface="+mn-ea"/>
            </a:endParaRPr>
          </a:p>
        </p:txBody>
      </p:sp>
      <p:sp>
        <p:nvSpPr>
          <p:cNvPr id="51" name="TextBox 89"/>
          <p:cNvSpPr txBox="1"/>
          <p:nvPr/>
        </p:nvSpPr>
        <p:spPr>
          <a:xfrm>
            <a:off x="6309590" y="2058707"/>
            <a:ext cx="1282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0666DD"/>
                </a:solidFill>
                <a:latin typeface="+mn-ea"/>
              </a:rPr>
              <a:t>Private Zone</a:t>
            </a:r>
            <a:endParaRPr lang="ko-KR" altLang="en-US" sz="1000" b="1" dirty="0">
              <a:solidFill>
                <a:srgbClr val="0666DD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177502" y="2902727"/>
            <a:ext cx="1642658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63" name="Group 20"/>
          <p:cNvGrpSpPr/>
          <p:nvPr/>
        </p:nvGrpSpPr>
        <p:grpSpPr>
          <a:xfrm>
            <a:off x="2094954" y="2521744"/>
            <a:ext cx="2750912" cy="2067993"/>
            <a:chOff x="4629150" y="2824163"/>
            <a:chExt cx="1752600" cy="1734564"/>
          </a:xfrm>
        </p:grpSpPr>
        <p:sp>
          <p:nvSpPr>
            <p:cNvPr id="65" name="Rounded Rectangle 21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  <p:sp>
          <p:nvSpPr>
            <p:cNvPr id="66" name="TextBox 37"/>
            <p:cNvSpPr txBox="1">
              <a:spLocks noChangeArrowheads="1"/>
            </p:cNvSpPr>
            <p:nvPr/>
          </p:nvSpPr>
          <p:spPr bwMode="auto">
            <a:xfrm>
              <a:off x="4721225" y="4390928"/>
              <a:ext cx="1555751" cy="16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Public Subnet</a:t>
              </a:r>
              <a:r>
                <a:rPr kumimoji="0" lang="en-US" sz="7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 - 1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</p:grpSp>
      <p:grpSp>
        <p:nvGrpSpPr>
          <p:cNvPr id="68" name="Group 20"/>
          <p:cNvGrpSpPr/>
          <p:nvPr/>
        </p:nvGrpSpPr>
        <p:grpSpPr>
          <a:xfrm>
            <a:off x="5587478" y="2521744"/>
            <a:ext cx="2364257" cy="2067993"/>
            <a:chOff x="4629150" y="2824163"/>
            <a:chExt cx="1752600" cy="1734564"/>
          </a:xfrm>
        </p:grpSpPr>
        <p:sp>
          <p:nvSpPr>
            <p:cNvPr id="74" name="Rounded Rectangle 21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  <p:sp>
          <p:nvSpPr>
            <p:cNvPr id="78" name="TextBox 37"/>
            <p:cNvSpPr txBox="1">
              <a:spLocks noChangeArrowheads="1"/>
            </p:cNvSpPr>
            <p:nvPr/>
          </p:nvSpPr>
          <p:spPr bwMode="auto">
            <a:xfrm>
              <a:off x="4721225" y="4390928"/>
              <a:ext cx="1555751" cy="16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kern="0" dirty="0">
                  <a:solidFill>
                    <a:prstClr val="black"/>
                  </a:solidFill>
                  <a:latin typeface="+mn-ea"/>
                  <a:cs typeface="Helvetica Neue"/>
                </a:rPr>
                <a:t>Private 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Subnet</a:t>
              </a:r>
              <a:r>
                <a:rPr kumimoji="0" lang="en-US" sz="7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 - </a:t>
              </a:r>
              <a:r>
                <a:rPr lang="en-US" sz="700" b="1" kern="0" dirty="0">
                  <a:solidFill>
                    <a:prstClr val="black"/>
                  </a:solidFill>
                  <a:latin typeface="+mn-ea"/>
                  <a:cs typeface="Helvetica Neue"/>
                </a:rPr>
                <a:t>1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69" y="1525566"/>
            <a:ext cx="556141" cy="5561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78" y="3828750"/>
            <a:ext cx="436428" cy="4364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31" y="3773770"/>
            <a:ext cx="555747" cy="555747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42" y="2900916"/>
            <a:ext cx="555747" cy="555747"/>
          </a:xfrm>
          <a:prstGeom prst="rect">
            <a:avLst/>
          </a:prstGeom>
        </p:spPr>
      </p:pic>
      <p:pic>
        <p:nvPicPr>
          <p:cNvPr id="1026" name="Picture 2" descr="azure rout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89" y="3335763"/>
            <a:ext cx="708513" cy="3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azure rout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096" y="3409423"/>
            <a:ext cx="708513" cy="3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88"/>
          <p:cNvSpPr txBox="1"/>
          <p:nvPr/>
        </p:nvSpPr>
        <p:spPr>
          <a:xfrm>
            <a:off x="1768796" y="1626400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10.10.0.0/16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TextBox 88"/>
          <p:cNvSpPr txBox="1"/>
          <p:nvPr/>
        </p:nvSpPr>
        <p:spPr>
          <a:xfrm>
            <a:off x="1768796" y="2525697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10.10.1.0/24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8" name="TextBox 88"/>
          <p:cNvSpPr txBox="1"/>
          <p:nvPr/>
        </p:nvSpPr>
        <p:spPr>
          <a:xfrm>
            <a:off x="5275797" y="2525697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10.10.2.0/24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1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Architecture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12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Azure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실습환경 구성</a:t>
            </a:r>
          </a:p>
        </p:txBody>
      </p:sp>
      <p:sp>
        <p:nvSpPr>
          <p:cNvPr id="5" name="AutoShape 4" descr="azure internet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azure interne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4" y="4527752"/>
            <a:ext cx="618035" cy="6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>
            <a:stCxn id="1030" idx="3"/>
            <a:endCxn id="13" idx="1"/>
          </p:cNvCxnSpPr>
          <p:nvPr/>
        </p:nvCxnSpPr>
        <p:spPr>
          <a:xfrm>
            <a:off x="1175019" y="4836770"/>
            <a:ext cx="464522" cy="1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3" idx="3"/>
            <a:endCxn id="4" idx="1"/>
          </p:cNvCxnSpPr>
          <p:nvPr/>
        </p:nvCxnSpPr>
        <p:spPr>
          <a:xfrm flipV="1">
            <a:off x="2202596" y="4051644"/>
            <a:ext cx="3714435" cy="803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41" y="4573713"/>
            <a:ext cx="563055" cy="563055"/>
          </a:xfrm>
          <a:prstGeom prst="rect">
            <a:avLst/>
          </a:prstGeom>
        </p:spPr>
      </p:pic>
      <p:pic>
        <p:nvPicPr>
          <p:cNvPr id="12292" name="Picture 4" descr="Zabbix icon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89" y="3880967"/>
            <a:ext cx="255270" cy="25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windows 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38" y="2989879"/>
            <a:ext cx="384287" cy="28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직선 연결선 86"/>
          <p:cNvCxnSpPr>
            <a:stCxn id="91" idx="2"/>
            <a:endCxn id="4" idx="0"/>
          </p:cNvCxnSpPr>
          <p:nvPr/>
        </p:nvCxnSpPr>
        <p:spPr>
          <a:xfrm flipH="1">
            <a:off x="6194905" y="3456663"/>
            <a:ext cx="20711" cy="31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3" idx="1"/>
            <a:endCxn id="4" idx="3"/>
          </p:cNvCxnSpPr>
          <p:nvPr/>
        </p:nvCxnSpPr>
        <p:spPr>
          <a:xfrm flipH="1">
            <a:off x="6472778" y="4046964"/>
            <a:ext cx="1607600" cy="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6"/>
          <p:cNvSpPr/>
          <p:nvPr/>
        </p:nvSpPr>
        <p:spPr>
          <a:xfrm>
            <a:off x="5809101" y="2685198"/>
            <a:ext cx="1660811" cy="1714093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FFC000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98" name="TextBox 88"/>
          <p:cNvSpPr txBox="1"/>
          <p:nvPr/>
        </p:nvSpPr>
        <p:spPr>
          <a:xfrm>
            <a:off x="6760205" y="2701463"/>
            <a:ext cx="7585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prstClr val="black"/>
                </a:solidFill>
                <a:latin typeface="+mn-ea"/>
              </a:rPr>
              <a:t>가용성 집합</a:t>
            </a:r>
          </a:p>
        </p:txBody>
      </p:sp>
      <p:cxnSp>
        <p:nvCxnSpPr>
          <p:cNvPr id="102" name="직선 연결선 101"/>
          <p:cNvCxnSpPr>
            <a:endCxn id="91" idx="1"/>
          </p:cNvCxnSpPr>
          <p:nvPr/>
        </p:nvCxnSpPr>
        <p:spPr>
          <a:xfrm flipV="1">
            <a:off x="2223523" y="3178790"/>
            <a:ext cx="3714219" cy="163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66" y="2554474"/>
            <a:ext cx="393153" cy="393153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58" y="2590286"/>
            <a:ext cx="393153" cy="39315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48" y="2751051"/>
            <a:ext cx="294590" cy="28856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29" y="3606830"/>
            <a:ext cx="294590" cy="2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1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Azure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실습환경 구성</a:t>
            </a:r>
          </a:p>
        </p:txBody>
      </p:sp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NSG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설정 구성도</a:t>
            </a:r>
          </a:p>
        </p:txBody>
      </p:sp>
      <p:sp>
        <p:nvSpPr>
          <p:cNvPr id="4" name="Rounded Rectangle 6"/>
          <p:cNvSpPr/>
          <p:nvPr/>
        </p:nvSpPr>
        <p:spPr>
          <a:xfrm>
            <a:off x="1411587" y="3043707"/>
            <a:ext cx="2448570" cy="2345044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0666DD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20" y="2758516"/>
            <a:ext cx="401360" cy="393153"/>
          </a:xfrm>
          <a:prstGeom prst="rect">
            <a:avLst/>
          </a:prstGeom>
        </p:spPr>
      </p:pic>
      <p:sp>
        <p:nvSpPr>
          <p:cNvPr id="6" name="Rounded Rectangle 6"/>
          <p:cNvSpPr/>
          <p:nvPr/>
        </p:nvSpPr>
        <p:spPr>
          <a:xfrm>
            <a:off x="1728031" y="4361676"/>
            <a:ext cx="655161" cy="779143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0666DD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05669" y="4361676"/>
            <a:ext cx="655161" cy="779143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0666DD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31" y="4113744"/>
            <a:ext cx="401360" cy="3931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69" y="4113744"/>
            <a:ext cx="401360" cy="3931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30" y="1708979"/>
            <a:ext cx="563055" cy="563055"/>
          </a:xfrm>
          <a:prstGeom prst="rect">
            <a:avLst/>
          </a:prstGeom>
        </p:spPr>
      </p:pic>
      <p:cxnSp>
        <p:nvCxnSpPr>
          <p:cNvPr id="11" name="직선 연결선 10"/>
          <p:cNvCxnSpPr>
            <a:stCxn id="5" idx="3"/>
            <a:endCxn id="10" idx="1"/>
          </p:cNvCxnSpPr>
          <p:nvPr/>
        </p:nvCxnSpPr>
        <p:spPr>
          <a:xfrm flipV="1">
            <a:off x="1980780" y="1990507"/>
            <a:ext cx="2361450" cy="96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 descr="client pc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80" y="1547130"/>
            <a:ext cx="695615" cy="72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>
            <a:stCxn id="23554" idx="1"/>
            <a:endCxn id="10" idx="3"/>
          </p:cNvCxnSpPr>
          <p:nvPr/>
        </p:nvCxnSpPr>
        <p:spPr>
          <a:xfrm flipH="1">
            <a:off x="4905285" y="1909582"/>
            <a:ext cx="1798395" cy="8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3278" y="1609370"/>
            <a:ext cx="1231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40022, 3389, 80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02800" y="2148175"/>
            <a:ext cx="1231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22, 3389, 80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9999" y="3743649"/>
            <a:ext cx="683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22, 80</a:t>
            </a:r>
            <a:endParaRPr lang="ko-KR" altLang="en-US" sz="1100" dirty="0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8" idx="0"/>
            <a:endCxn id="5" idx="2"/>
          </p:cNvCxnSpPr>
          <p:nvPr/>
        </p:nvCxnSpPr>
        <p:spPr>
          <a:xfrm flipH="1" flipV="1">
            <a:off x="1780100" y="3151669"/>
            <a:ext cx="275511" cy="96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0"/>
            <a:endCxn id="5" idx="2"/>
          </p:cNvCxnSpPr>
          <p:nvPr/>
        </p:nvCxnSpPr>
        <p:spPr>
          <a:xfrm flipH="1" flipV="1">
            <a:off x="1780100" y="3151669"/>
            <a:ext cx="1353149" cy="96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91951" y="3743649"/>
            <a:ext cx="683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3389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28" name="Picture 4" descr="Zabbix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76" y="4630654"/>
            <a:ext cx="255270" cy="25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windows 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41" y="4626791"/>
            <a:ext cx="384287" cy="28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49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8"/>
          <p:cNvSpPr txBox="1"/>
          <p:nvPr/>
        </p:nvSpPr>
        <p:spPr>
          <a:xfrm>
            <a:off x="2286693" y="3158245"/>
            <a:ext cx="5225277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US" altLang="ko-KR" sz="4400" b="1" dirty="0" smtClean="0">
                <a:solidFill>
                  <a:schemeClr val="dk1"/>
                </a:solidFill>
                <a:latin typeface="+mn-ea"/>
                <a:ea typeface="+mn-ea"/>
              </a:rPr>
              <a:t>Day 2</a:t>
            </a:r>
            <a:endParaRPr lang="ko-KR" altLang="en-US" sz="4400"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69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MySQL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서비스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</a:rPr>
              <a:t>엔드포인트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5" y="826013"/>
            <a:ext cx="4804737" cy="55036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16" y="1868733"/>
            <a:ext cx="4794963" cy="25270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25" y="6329711"/>
            <a:ext cx="8763880" cy="397870"/>
          </a:xfrm>
          <a:prstGeom prst="rect">
            <a:avLst/>
          </a:prstGeom>
        </p:spPr>
      </p:pic>
      <p:sp>
        <p:nvSpPr>
          <p:cNvPr id="9" name="Google Shape;30;p6"/>
          <p:cNvSpPr txBox="1"/>
          <p:nvPr/>
        </p:nvSpPr>
        <p:spPr>
          <a:xfrm>
            <a:off x="5112911" y="4395742"/>
            <a:ext cx="3944279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싼 거 쓰면 해당 기능 사용 불가</a:t>
            </a:r>
          </a:p>
        </p:txBody>
      </p:sp>
    </p:spTree>
    <p:extLst>
      <p:ext uri="{BB962C8B-B14F-4D97-AF65-F5344CB8AC3E}">
        <p14:creationId xmlns:p14="http://schemas.microsoft.com/office/powerpoint/2010/main" val="423013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7" y="1531701"/>
            <a:ext cx="9428262" cy="4083965"/>
          </a:xfrm>
          <a:prstGeom prst="rect">
            <a:avLst/>
          </a:prstGeom>
        </p:spPr>
      </p:pic>
      <p:sp>
        <p:nvSpPr>
          <p:cNvPr id="3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MySQL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서비스 </a:t>
            </a: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</a:rPr>
              <a:t>엔드포인트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92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MySQL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</a:t>
            </a:r>
          </a:p>
        </p:txBody>
      </p:sp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72" y="1074520"/>
            <a:ext cx="8557957" cy="5033048"/>
          </a:xfrm>
          <a:prstGeom prst="rect">
            <a:avLst/>
          </a:prstGeom>
        </p:spPr>
      </p:pic>
      <p:sp>
        <p:nvSpPr>
          <p:cNvPr id="6" name="Google Shape;30;p6"/>
          <p:cNvSpPr txBox="1"/>
          <p:nvPr/>
        </p:nvSpPr>
        <p:spPr>
          <a:xfrm>
            <a:off x="7717215" y="4660562"/>
            <a:ext cx="173351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비쌉니다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833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550</Words>
  <Application>Microsoft Office PowerPoint</Application>
  <PresentationFormat>A4 용지(210x297mm)</PresentationFormat>
  <Paragraphs>136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Helvetica Neue</vt:lpstr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SangHyun Jung</dc:creator>
  <cp:lastModifiedBy>Jung SangHyun</cp:lastModifiedBy>
  <cp:revision>99</cp:revision>
  <dcterms:modified xsi:type="dcterms:W3CDTF">2018-08-28T15:59:33Z</dcterms:modified>
</cp:coreProperties>
</file>