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9" r:id="rId3"/>
    <p:sldId id="335" r:id="rId4"/>
    <p:sldId id="358" r:id="rId5"/>
    <p:sldId id="347" r:id="rId6"/>
    <p:sldId id="348" r:id="rId7"/>
    <p:sldId id="344" r:id="rId8"/>
    <p:sldId id="339" r:id="rId9"/>
    <p:sldId id="340" r:id="rId10"/>
    <p:sldId id="336" r:id="rId11"/>
    <p:sldId id="337" r:id="rId12"/>
    <p:sldId id="338" r:id="rId13"/>
    <p:sldId id="341" r:id="rId14"/>
    <p:sldId id="342" r:id="rId15"/>
    <p:sldId id="343" r:id="rId16"/>
    <p:sldId id="345" r:id="rId17"/>
    <p:sldId id="346" r:id="rId18"/>
    <p:sldId id="363" r:id="rId19"/>
    <p:sldId id="362" r:id="rId20"/>
    <p:sldId id="359" r:id="rId21"/>
    <p:sldId id="365" r:id="rId22"/>
    <p:sldId id="364" r:id="rId23"/>
    <p:sldId id="360" r:id="rId24"/>
    <p:sldId id="350" r:id="rId25"/>
    <p:sldId id="351" r:id="rId26"/>
    <p:sldId id="352" r:id="rId27"/>
    <p:sldId id="355" r:id="rId28"/>
    <p:sldId id="354" r:id="rId29"/>
    <p:sldId id="357" r:id="rId30"/>
    <p:sldId id="353" r:id="rId31"/>
    <p:sldId id="34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4" autoAdjust="0"/>
    <p:restoredTop sz="94790" autoAdjust="0"/>
  </p:normalViewPr>
  <p:slideViewPr>
    <p:cSldViewPr>
      <p:cViewPr varScale="1">
        <p:scale>
          <a:sx n="113" d="100"/>
          <a:sy n="113" d="100"/>
        </p:scale>
        <p:origin x="1664" y="176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2021/8/24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34" y="548679"/>
            <a:ext cx="8158162" cy="35306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2021/8/24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l-dev/acl/tree/master/lib_acl_cpp/include/acl_cpp/redi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oc.com/&#65292;http:/redis.cn/" TargetMode="External"/><Relationship Id="rId7" Type="http://schemas.openxmlformats.org/officeDocument/2006/relationships/hyperlink" Target="https://blog.csdn.net/zsxxsz/category_8736931.html?spm=1001.2014.3001.5482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cl-dev/acl/tree/master/app/redis_tools/redis_builder" TargetMode="External"/><Relationship Id="rId5" Type="http://schemas.openxmlformats.org/officeDocument/2006/relationships/hyperlink" Target="https://github.com/acl-dev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25144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/>
              <a:t>集群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使用实践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2021/8/24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分区性（数据分布模型）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/>
              <a:t>哈希槽存储方式：</a:t>
            </a:r>
            <a:r>
              <a:rPr lang="zh-CN" altLang="en-US" sz="1600" dirty="0"/>
              <a:t>键空间被分割为 </a:t>
            </a:r>
            <a:r>
              <a:rPr lang="en-US" altLang="zh-CN" sz="1600" dirty="0"/>
              <a:t>16384 </a:t>
            </a:r>
            <a:r>
              <a:rPr lang="zh-CN" altLang="en-US" sz="1600" dirty="0"/>
              <a:t>个槽</a:t>
            </a:r>
            <a:r>
              <a:rPr lang="en-US" altLang="zh-CN" sz="1600" dirty="0"/>
              <a:t>(slot)</a:t>
            </a:r>
            <a:r>
              <a:rPr lang="zh-CN" altLang="en-US" sz="1600" dirty="0"/>
              <a:t>（集群理论上最大支持 </a:t>
            </a:r>
            <a:r>
              <a:rPr lang="en-US" altLang="zh-CN" sz="1600" dirty="0"/>
              <a:t>16384</a:t>
            </a:r>
            <a:r>
              <a:rPr lang="zh-CN" altLang="en-US" sz="1600" dirty="0"/>
              <a:t>个节点，官方建议最大</a:t>
            </a:r>
            <a:r>
              <a:rPr lang="en-US" altLang="zh-CN" sz="1600" dirty="0"/>
              <a:t>1000</a:t>
            </a:r>
            <a:r>
              <a:rPr lang="zh-CN" altLang="en-US" sz="1600" dirty="0"/>
              <a:t>个节点），集群中的每个节点在创建时被指定哈希槽区间（每个节点可以有多个不连续的区间，每个</a:t>
            </a:r>
            <a:r>
              <a:rPr lang="en-US" altLang="zh-CN" sz="1600" dirty="0"/>
              <a:t>slot</a:t>
            </a:r>
            <a:r>
              <a:rPr lang="zh-CN" altLang="en-US" sz="1600" dirty="0"/>
              <a:t>只能归属于一个主节点），所有数据的存储位置由其键值所在的哈希槽决定。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800" b="1" dirty="0"/>
              <a:t>哈希槽计算公式：</a:t>
            </a:r>
            <a:r>
              <a:rPr lang="en-US" altLang="zh-CN" sz="1600" dirty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0d0bd116015b6236f2ae6f2dc9e1d213672a35a5, </a:t>
            </a:r>
            <a:r>
              <a:rPr lang="zh-CN" altLang="en-US" sz="1400" dirty="0"/>
              <a:t>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5962-10922</a:t>
            </a:r>
          </a:p>
          <a:p>
            <a:r>
              <a:rPr lang="en-US" altLang="zh-CN" sz="1400" dirty="0"/>
              <a:t>slave, id: 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11423-16383</a:t>
            </a:r>
          </a:p>
          <a:p>
            <a:r>
              <a:rPr lang="en-US" altLang="zh-CN" sz="1400" dirty="0"/>
              <a:t>slave, id: 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持久性重定向机制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MOVED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 </a:t>
            </a:r>
            <a:r>
              <a:rPr lang="en-US" altLang="zh-CN" sz="1600" b="1" dirty="0"/>
              <a:t>-MOVED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当某个键所属的哈希槽属于其它节点时，该指令指定目标地址；</a:t>
            </a:r>
            <a:endParaRPr lang="en-US" altLang="zh-CN" sz="1600" dirty="0"/>
          </a:p>
          <a:p>
            <a:r>
              <a:rPr lang="zh-CN" altLang="en-US" sz="1600" dirty="0"/>
              <a:t>该重定向指令为持久性的，客户端可缓存哈希槽与目标地址的映射关系，以提高存取效率。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35018"/>
            <a:ext cx="6480720" cy="3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临时性重定向机制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ASK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</a:t>
            </a:r>
            <a:r>
              <a:rPr lang="en-US" altLang="zh-CN" sz="1600" b="1" dirty="0"/>
              <a:t>-ASK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当某个键所属的哈希槽正处于迁移状态时，此指令指定临时性的目标节点地址；</a:t>
            </a:r>
            <a:endParaRPr lang="en-US" altLang="zh-CN" sz="1600" dirty="0"/>
          </a:p>
          <a:p>
            <a:r>
              <a:rPr lang="zh-CN" altLang="en-US" sz="1600" dirty="0"/>
              <a:t>该重定向指令是临时性的，客户端不必缓存该映射关系。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2" y="2363011"/>
            <a:ext cx="7456788" cy="37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集群的创建过程</a:t>
            </a:r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获得主节点唯一 </a:t>
            </a:r>
            <a:r>
              <a:rPr lang="en-US" altLang="zh-CN" sz="1200" b="1" dirty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给该主节点分配哈希槽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从节点主动连接主节点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设置主从节点关系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连接其它主节点</a:t>
            </a:r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创建集群的建议原则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、主从节点分布在不同的机器上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、同一主节点的多个从节点分布在不同的机器上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、所有主节点应均匀分布在不同的机器上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、所有从节点应该均匀分布在不同的机器上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、哈希槽的分布应该尽量均匀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、哈希槽的分配支持机器权重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、针对原则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，能区别虚机与物理机的场景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哈希槽迁移过程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设置哈希槽为迁移状态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获得该哈希槽中所有键</a:t>
            </a:r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迁移该哈希槽中所有对象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通知所有节点迁移完毕</a:t>
            </a:r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集群使用注意事项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607900" cy="5143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、从节点只做备份，不能读写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、因为不支持代理服务，所以不支持多键操作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cluster-require-full-coverage no</a:t>
            </a:r>
            <a:r>
              <a:rPr lang="zh-CN" altLang="en-US" sz="1800" dirty="0"/>
              <a:t>，这样可以保证当有一个节点失败时，其它节点还能正确工作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cluster-node-timeout 5000</a:t>
            </a:r>
            <a:r>
              <a:rPr lang="zh-CN" altLang="en-US" sz="1800" dirty="0"/>
              <a:t>，不要设得太低，否则会引起从节点“飘移”至其它主节点</a:t>
            </a:r>
            <a:endParaRPr lang="en-US" altLang="zh-CN" sz="18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、单个键的值数据不应超过</a:t>
            </a:r>
            <a:r>
              <a:rPr lang="en-US" altLang="zh-CN" sz="1800" dirty="0"/>
              <a:t>1MB</a:t>
            </a:r>
            <a:r>
              <a:rPr lang="zh-CN" altLang="en-US" sz="1800" dirty="0"/>
              <a:t>（虽然官方说支持最大存储 </a:t>
            </a:r>
            <a:r>
              <a:rPr lang="en-US" altLang="zh-CN" sz="1800" dirty="0"/>
              <a:t>500MB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6</a:t>
            </a:r>
            <a:r>
              <a:rPr lang="zh-CN" altLang="en-US" sz="1800" dirty="0"/>
              <a:t>、整个集群只有一个标识为 </a:t>
            </a:r>
            <a:r>
              <a:rPr lang="en-US" altLang="zh-CN" sz="1800" dirty="0"/>
              <a:t>0 </a:t>
            </a:r>
            <a:r>
              <a:rPr lang="zh-CN" altLang="en-US" sz="1800" dirty="0"/>
              <a:t>的库，注意命名空间污染问题</a:t>
            </a:r>
            <a:endParaRPr lang="en-US" altLang="zh-CN" sz="1800" dirty="0"/>
          </a:p>
          <a:p>
            <a:r>
              <a:rPr lang="en-US" altLang="zh-CN" sz="1800" dirty="0"/>
              <a:t>7</a:t>
            </a:r>
            <a:r>
              <a:rPr lang="zh-CN" altLang="en-US" sz="1800" dirty="0"/>
              <a:t>、与直接操作本机内存相比，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要差好几个数量级</a:t>
            </a:r>
            <a:endParaRPr lang="en-US" altLang="zh-CN" sz="1800" dirty="0"/>
          </a:p>
          <a:p>
            <a:r>
              <a:rPr lang="en-US" altLang="zh-CN" sz="1800" dirty="0"/>
              <a:t>8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的事务和数据库的概念上是不同的</a:t>
            </a:r>
            <a:endParaRPr lang="en-US" altLang="zh-CN" sz="1800" dirty="0"/>
          </a:p>
          <a:p>
            <a:r>
              <a:rPr lang="en-US" altLang="zh-CN" sz="1800" dirty="0"/>
              <a:t>9</a:t>
            </a:r>
            <a:r>
              <a:rPr lang="zh-CN" altLang="en-US" sz="1800" dirty="0"/>
              <a:t>、单节点数据量不应过大（</a:t>
            </a:r>
            <a:r>
              <a:rPr lang="en-US" altLang="zh-CN" sz="1800" dirty="0"/>
              <a:t>5—10G</a:t>
            </a:r>
            <a:r>
              <a:rPr lang="zh-CN" altLang="en-US" sz="1800" dirty="0"/>
              <a:t>）：哈希查询效率、持久化 </a:t>
            </a:r>
            <a:r>
              <a:rPr lang="en-US" altLang="zh-CN" sz="1800" dirty="0"/>
              <a:t>IO 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10</a:t>
            </a:r>
            <a:r>
              <a:rPr lang="zh-CN" altLang="en-US" sz="1800" dirty="0"/>
              <a:t>、必须设置 </a:t>
            </a:r>
            <a:r>
              <a:rPr lang="en-US" altLang="zh-CN" sz="1800" dirty="0" err="1"/>
              <a:t>maxmemory</a:t>
            </a:r>
            <a:r>
              <a:rPr lang="en-US" altLang="zh-CN" sz="1800" dirty="0"/>
              <a:t> </a:t>
            </a:r>
            <a:r>
              <a:rPr lang="zh-CN" altLang="en-US" sz="1800" dirty="0"/>
              <a:t>值，防止使用 </a:t>
            </a:r>
            <a:r>
              <a:rPr lang="en-US" altLang="zh-CN" sz="1800" dirty="0"/>
              <a:t>swap</a:t>
            </a:r>
          </a:p>
          <a:p>
            <a:r>
              <a:rPr lang="en-US" altLang="zh-CN" sz="1800" dirty="0"/>
              <a:t>11</a:t>
            </a:r>
            <a:r>
              <a:rPr lang="zh-CN" altLang="en-US" sz="1800" dirty="0"/>
              <a:t>、慎重选择合适的 </a:t>
            </a:r>
            <a:r>
              <a:rPr lang="en-US" altLang="zh-CN" sz="1800" dirty="0"/>
              <a:t>save </a:t>
            </a:r>
            <a:r>
              <a:rPr lang="zh-CN" altLang="en-US" sz="1800" dirty="0"/>
              <a:t>配置：既要减少数据丢失、又要防止磁盘 </a:t>
            </a:r>
            <a:r>
              <a:rPr lang="en-US" altLang="zh-CN" sz="1800" dirty="0"/>
              <a:t>IO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12</a:t>
            </a:r>
            <a:r>
              <a:rPr lang="zh-CN" altLang="en-US" sz="1800" dirty="0"/>
              <a:t>、禁止监听外网</a:t>
            </a:r>
            <a:r>
              <a:rPr lang="en-US" altLang="zh-CN" sz="1800" dirty="0"/>
              <a:t>IP</a:t>
            </a:r>
          </a:p>
          <a:p>
            <a:r>
              <a:rPr lang="en-US" altLang="zh-CN" sz="1800" dirty="0"/>
              <a:t>13</a:t>
            </a:r>
            <a:r>
              <a:rPr lang="zh-CN" altLang="en-US" sz="1800" dirty="0"/>
              <a:t>、不同的集群设置不同的密码，防止数据乱写</a:t>
            </a:r>
            <a:endParaRPr lang="en-US" altLang="zh-CN" sz="1800" dirty="0"/>
          </a:p>
          <a:p>
            <a:r>
              <a:rPr lang="en-US" altLang="zh-CN" sz="1800" dirty="0"/>
              <a:t>14</a:t>
            </a:r>
            <a:r>
              <a:rPr lang="zh-CN" altLang="en-US" sz="1800" dirty="0"/>
              <a:t> 、通过 </a:t>
            </a:r>
            <a:r>
              <a:rPr lang="en-US" altLang="zh-CN" sz="1800" dirty="0"/>
              <a:t>rename-command </a:t>
            </a:r>
            <a:r>
              <a:rPr lang="zh-CN" altLang="en-US" sz="1800" dirty="0"/>
              <a:t>配置项禁止 </a:t>
            </a:r>
            <a:r>
              <a:rPr lang="en-US" altLang="zh-CN" sz="1800" dirty="0" err="1"/>
              <a:t>flushdb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flushall</a:t>
            </a:r>
            <a:r>
              <a:rPr lang="en-US" altLang="zh-CN" sz="1800" dirty="0"/>
              <a:t>/shutdown </a:t>
            </a:r>
            <a:r>
              <a:rPr lang="zh-CN" altLang="en-US" sz="1800" dirty="0"/>
              <a:t>等危险命令</a:t>
            </a:r>
            <a:endParaRPr lang="en-US" altLang="zh-CN" sz="1800" dirty="0"/>
          </a:p>
          <a:p>
            <a:r>
              <a:rPr lang="en-US" altLang="zh-CN" sz="1800" dirty="0"/>
              <a:t>15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功能很强大，但不是万能的！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客户端要求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 的客户端一般都比较</a:t>
            </a:r>
            <a:r>
              <a:rPr lang="en-US" altLang="zh-CN" dirty="0"/>
              <a:t>『</a:t>
            </a:r>
            <a:r>
              <a:rPr lang="zh-CN" altLang="en-US" dirty="0"/>
              <a:t>重</a:t>
            </a:r>
            <a:r>
              <a:rPr lang="en-US" altLang="zh-CN" dirty="0"/>
              <a:t>』</a:t>
            </a:r>
            <a:r>
              <a:rPr lang="zh-CN" altLang="en-US" dirty="0"/>
              <a:t>，可谓是重客户端，原因如下：</a:t>
            </a:r>
            <a:endParaRPr lang="en-US" altLang="zh-CN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、必须支持两个重定向命令：</a:t>
            </a:r>
            <a:r>
              <a:rPr lang="en-US" altLang="zh-CN" sz="1800" dirty="0"/>
              <a:t>MOVED</a:t>
            </a:r>
            <a:r>
              <a:rPr lang="zh-CN" altLang="en-US" sz="1800" dirty="0"/>
              <a:t>、</a:t>
            </a:r>
            <a:r>
              <a:rPr lang="en-US" altLang="zh-CN" sz="1800" dirty="0"/>
              <a:t>ASK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、应该缓存哈希槽与各个主节点的映射关系，从而提高性能；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、为了提高通信效率，应提供连接池及连接池管理功能；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、集群模式下，多键操作是个</a:t>
            </a:r>
            <a:r>
              <a:rPr lang="en-US" altLang="zh-CN" sz="1800" dirty="0"/>
              <a:t>『</a:t>
            </a:r>
            <a:r>
              <a:rPr lang="zh-CN" altLang="en-US" sz="1800" dirty="0"/>
              <a:t>大</a:t>
            </a:r>
            <a:r>
              <a:rPr lang="en-US" altLang="zh-CN" sz="1800" dirty="0"/>
              <a:t>』</a:t>
            </a:r>
            <a:r>
              <a:rPr lang="zh-CN" altLang="en-US" sz="1800" dirty="0"/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6059-7330-984A-B58D-9DDC606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库轻松编写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B5E3E-64BD-A64D-85FB-E2C7F5F2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、易用性：</a:t>
            </a:r>
            <a:r>
              <a:rPr kumimoji="1" lang="zh-CN" altLang="en-US" sz="1800" dirty="0"/>
              <a:t>象使用 </a:t>
            </a:r>
            <a:r>
              <a:rPr kumimoji="1" lang="en-US" altLang="zh-CN" sz="1800" dirty="0"/>
              <a:t>STL</a:t>
            </a:r>
            <a:r>
              <a:rPr kumimoji="1" lang="zh-CN" altLang="en-US" sz="1800" dirty="0"/>
              <a:t> 一样编写 </a:t>
            </a:r>
            <a:r>
              <a:rPr kumimoji="1" lang="en-US" altLang="zh-CN" sz="1800" dirty="0"/>
              <a:t>Redis</a:t>
            </a:r>
            <a:r>
              <a:rPr kumimoji="1" lang="zh-CN" altLang="en-US" sz="1800" dirty="0"/>
              <a:t> 应用，不必关心协议及通信细节；</a:t>
            </a:r>
            <a:endParaRPr kumimoji="1" lang="en-US" altLang="zh-CN" sz="1800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、自动性：</a:t>
            </a:r>
            <a:r>
              <a:rPr kumimoji="1" lang="zh-CN" altLang="en-US" sz="1800" dirty="0"/>
              <a:t>网络连接池的建立、重试、容错、维护等都是自动的；</a:t>
            </a:r>
            <a:endParaRPr kumimoji="1" lang="en-US" altLang="zh-CN" sz="1800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、高效性：</a:t>
            </a:r>
            <a:r>
              <a:rPr kumimoji="1" lang="zh-CN" altLang="en-US" sz="1800" dirty="0"/>
              <a:t>内部采用局部内存池等优化措施，具有非常高的性能；同时支持 </a:t>
            </a:r>
            <a:r>
              <a:rPr kumimoji="1" lang="en-US" altLang="zh-CN" sz="1800" dirty="0"/>
              <a:t>Pipeline</a:t>
            </a:r>
            <a:r>
              <a:rPr kumimoji="1" lang="zh-CN" altLang="en-US" sz="1800" dirty="0"/>
              <a:t> 高效通信方式，在高并发情况下使化性能最大化；</a:t>
            </a:r>
            <a:endParaRPr kumimoji="1" lang="en-US" altLang="zh-CN" sz="1800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、稳定性：</a:t>
            </a:r>
            <a:r>
              <a:rPr kumimoji="1" lang="zh-CN" altLang="en-US" sz="1800" dirty="0"/>
              <a:t>采用分层设计及多项保护措施，编写了大量测试用例，具有很高的稳定性；</a:t>
            </a:r>
            <a:endParaRPr kumimoji="1" lang="en-US" altLang="zh-CN" sz="1800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、通用性：</a:t>
            </a:r>
            <a:r>
              <a:rPr kumimoji="1" lang="zh-CN" altLang="en-US" sz="1800" dirty="0"/>
              <a:t>编写的应用可支持单机模式及集群模式，没有切换成本；</a:t>
            </a:r>
            <a:endParaRPr kumimoji="1" lang="en-US" altLang="zh-CN" sz="1800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、安全性：</a:t>
            </a:r>
            <a:r>
              <a:rPr kumimoji="1" lang="zh-CN" altLang="en-US" sz="1800" dirty="0"/>
              <a:t>支持 </a:t>
            </a:r>
            <a:r>
              <a:rPr kumimoji="1" lang="en-US" altLang="zh-CN" sz="1800" dirty="0"/>
              <a:t>SSL</a:t>
            </a:r>
            <a:r>
              <a:rPr kumimoji="1" lang="zh-CN" altLang="en-US" sz="1800" dirty="0"/>
              <a:t> 安全通信方式；支持设置集群连接的用户名及密码；</a:t>
            </a:r>
            <a:endParaRPr kumimoji="1" lang="en-US" altLang="zh-CN" sz="1800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、跨平台：</a:t>
            </a:r>
            <a:r>
              <a:rPr kumimoji="1" lang="zh-CN" altLang="en-US" sz="1800" dirty="0"/>
              <a:t>支持主流的 </a:t>
            </a:r>
            <a:r>
              <a:rPr kumimoji="1" lang="en-US" altLang="zh-CN" sz="1800" dirty="0"/>
              <a:t>Linux/Windows/FreeBSD/MacOS</a:t>
            </a:r>
            <a:r>
              <a:rPr kumimoji="1" lang="zh-CN" altLang="en-US" sz="1800" dirty="0"/>
              <a:t>；</a:t>
            </a:r>
            <a:endParaRPr kumimoji="1" lang="en-US" altLang="zh-CN" sz="1800" dirty="0"/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、实践性：</a:t>
            </a:r>
            <a:r>
              <a:rPr kumimoji="1" lang="zh-CN" altLang="en-US" sz="1800" dirty="0"/>
              <a:t>经过大量的工程实践，证明是安全高效、稳定可靠的。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zh-CN" sz="1800" dirty="0"/>
              <a:t>Acl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Redis</a:t>
            </a:r>
            <a:r>
              <a:rPr kumimoji="1" lang="zh-CN" altLang="en-US" sz="1800" dirty="0"/>
              <a:t>库下载位置：</a:t>
            </a:r>
            <a:endParaRPr kumimoji="1" lang="en-US" altLang="zh-CN" sz="1800" dirty="0"/>
          </a:p>
          <a:p>
            <a:r>
              <a:rPr kumimoji="1" lang="en" altLang="zh-CN" sz="1600" dirty="0">
                <a:hlinkClick r:id="rId2"/>
              </a:rPr>
              <a:t>https://github.com/acl-dev/acl/tree/master/lib_acl_cpp/include/acl_cpp/redis</a:t>
            </a:r>
            <a:endParaRPr kumimoji="1" lang="en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481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8D221-36EC-1C4A-86A7-23994D94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库轻松编写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应用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05670E7-C3CD-C64F-BE30-4EBF74CF1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047750"/>
            <a:ext cx="84249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设计目标</a:t>
            </a:r>
            <a:endParaRPr lang="en-US" altLang="zh-CN" dirty="0"/>
          </a:p>
          <a:p>
            <a:r>
              <a:rPr lang="zh-CN" altLang="en-US" dirty="0"/>
              <a:t>支持的数据类型</a:t>
            </a:r>
            <a:endParaRPr lang="en-US" altLang="zh-CN" dirty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/>
              <a:t>集群部署方式</a:t>
            </a:r>
            <a:endParaRPr lang="en-US" altLang="zh-CN" dirty="0"/>
          </a:p>
          <a:p>
            <a:r>
              <a:rPr lang="zh-CN" altLang="en-US" dirty="0"/>
              <a:t>集群中节点的作用</a:t>
            </a:r>
            <a:endParaRPr lang="en-US" altLang="zh-CN" dirty="0"/>
          </a:p>
          <a:p>
            <a:r>
              <a:rPr lang="zh-CN" altLang="en-US" dirty="0"/>
              <a:t>集群的工作原理</a:t>
            </a:r>
            <a:endParaRPr lang="en-US" altLang="zh-CN" dirty="0"/>
          </a:p>
          <a:p>
            <a:r>
              <a:rPr lang="zh-CN" altLang="en-US" dirty="0"/>
              <a:t>分区性（数据分布模型）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持久性重定向机制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临时性重定向机制</a:t>
            </a:r>
            <a:endParaRPr lang="en-US" altLang="zh-CN" dirty="0"/>
          </a:p>
          <a:p>
            <a:r>
              <a:rPr lang="zh-CN" altLang="en-US" dirty="0"/>
              <a:t>集群的创建过程</a:t>
            </a:r>
            <a:endParaRPr lang="en-US" altLang="zh-CN" dirty="0"/>
          </a:p>
          <a:p>
            <a:r>
              <a:rPr lang="zh-CN" altLang="en-US" dirty="0"/>
              <a:t>创建集群的建议原则</a:t>
            </a:r>
            <a:endParaRPr lang="en-US" altLang="zh-CN" dirty="0"/>
          </a:p>
          <a:p>
            <a:r>
              <a:rPr lang="zh-CN" altLang="en-US" dirty="0"/>
              <a:t>哈希槽迁移过程</a:t>
            </a:r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r>
              <a:rPr lang="zh-CN" altLang="en-US" dirty="0"/>
              <a:t>客户端要求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Acl Redis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/>
              <a:t>redis_builder 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参考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12908-A92E-B14B-827A-7E53A115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</a:t>
            </a:r>
            <a:r>
              <a:rPr kumimoji="1" lang="zh-CN" altLang="en-US" dirty="0"/>
              <a:t>模式提升效率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F4012-ED4B-0540-863D-E2AC97EA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47733"/>
            <a:ext cx="8391876" cy="360540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1800" b="1" dirty="0"/>
              <a:t>非</a:t>
            </a:r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方式的缺点：</a:t>
            </a:r>
            <a:endParaRPr kumimoji="1" lang="en-US" altLang="zh-CN" sz="1800" b="1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问答式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的访问方式使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读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写操作次数较多，使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通信能力下降；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、客户端并发较大时，使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的处理能力下降。</a:t>
            </a:r>
            <a:endParaRPr kumimoji="1" lang="en-US" altLang="zh-CN" sz="1600" dirty="0"/>
          </a:p>
          <a:p>
            <a:endParaRPr kumimoji="1" lang="en-US" altLang="zh-CN" sz="1400" dirty="0"/>
          </a:p>
          <a:p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模式的优势：</a:t>
            </a:r>
            <a:endParaRPr kumimoji="1" lang="en-US" altLang="zh-CN" sz="1800" b="1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、合并多个请求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一次性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发送至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服务端，减少通信次数及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服务端一次读操作便可读到多个请求，依次处理这些请求，减少了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次数。</a:t>
            </a:r>
            <a:endParaRPr kumimoji="1" lang="en-US" altLang="zh-CN" sz="1600" dirty="0"/>
          </a:p>
          <a:p>
            <a:endParaRPr kumimoji="1" lang="en-US" altLang="zh-CN" sz="1400" dirty="0"/>
          </a:p>
          <a:p>
            <a:r>
              <a:rPr kumimoji="1" lang="zh-CN" altLang="en-US" sz="1800" b="1" dirty="0"/>
              <a:t>客户端 </a:t>
            </a:r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 模式的设计难点：</a:t>
            </a:r>
            <a:r>
              <a:rPr kumimoji="1" lang="zh-CN" altLang="en-US" sz="1800" b="1" u="sng" dirty="0"/>
              <a:t>如何优雅地处理集群模式下的重定向问题？</a:t>
            </a:r>
            <a:endParaRPr kumimoji="1" lang="en-US" altLang="zh-CN" sz="1800" b="1" u="sng" dirty="0"/>
          </a:p>
          <a:p>
            <a:endParaRPr kumimoji="1" lang="en-US" altLang="zh-CN" sz="1800" b="1" u="sng" dirty="0"/>
          </a:p>
          <a:p>
            <a:r>
              <a:rPr kumimoji="1" lang="zh-CN" altLang="en-US" sz="1800" b="1" dirty="0"/>
              <a:t>存等待状态的命令不适合使用</a:t>
            </a:r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模式（因为结果的返回是异步的，无法与其它命令共用一个</a:t>
            </a:r>
            <a:r>
              <a:rPr kumimoji="1" lang="en-US" altLang="zh-CN" sz="1800" b="1" dirty="0"/>
              <a:t>Redis</a:t>
            </a:r>
            <a:r>
              <a:rPr kumimoji="1" lang="zh-CN" altLang="en-US" sz="1800" b="1" dirty="0"/>
              <a:t>连接）：</a:t>
            </a:r>
            <a:endParaRPr kumimoji="1" lang="en-US" altLang="zh-CN" sz="1800" b="1" dirty="0"/>
          </a:p>
          <a:p>
            <a:r>
              <a:rPr kumimoji="1" lang="en-US" altLang="zh-CN" sz="1800" dirty="0"/>
              <a:t>1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List</a:t>
            </a:r>
            <a:r>
              <a:rPr kumimoji="1" lang="zh-CN" altLang="en-US" sz="1800" dirty="0"/>
              <a:t>命令类：</a:t>
            </a:r>
            <a:r>
              <a:rPr kumimoji="1" lang="en-US" altLang="zh-CN" sz="1800" dirty="0"/>
              <a:t>BLPOP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BRPOP</a:t>
            </a:r>
            <a:r>
              <a:rPr kumimoji="1" lang="zh-CN" altLang="en-US" sz="1800" dirty="0"/>
              <a:t>、</a:t>
            </a:r>
            <a:r>
              <a:rPr lang="en" altLang="zh-CN" sz="1800" dirty="0"/>
              <a:t>BRPOPLPUSH</a:t>
            </a:r>
            <a:r>
              <a:rPr lang="zh-CN" altLang="en-US" sz="1800" dirty="0"/>
              <a:t>、</a:t>
            </a:r>
            <a:r>
              <a:rPr lang="en-US" altLang="zh-CN" sz="1800" dirty="0"/>
              <a:t>LPOP</a:t>
            </a:r>
            <a:r>
              <a:rPr lang="zh-CN" altLang="en-US" sz="1800" dirty="0"/>
              <a:t>、</a:t>
            </a:r>
            <a:r>
              <a:rPr lang="en-US" altLang="zh-CN" sz="1800" dirty="0"/>
              <a:t>RPOP</a:t>
            </a:r>
            <a:r>
              <a:rPr lang="zh-CN" altLang="en-US" sz="1800" dirty="0"/>
              <a:t>、</a:t>
            </a:r>
            <a:r>
              <a:rPr lang="en-US" altLang="zh-CN" sz="1800" dirty="0"/>
              <a:t>RPOPPUSH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Pub/Sub</a:t>
            </a:r>
            <a:r>
              <a:rPr lang="zh-CN" altLang="en-US" sz="1800" dirty="0"/>
              <a:t>类：接收订阅消息过程；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Stream</a:t>
            </a:r>
            <a:r>
              <a:rPr lang="zh-CN" altLang="en-US" sz="1800" dirty="0"/>
              <a:t>类：</a:t>
            </a:r>
            <a:r>
              <a:rPr lang="en-US" altLang="zh-CN" sz="1800" dirty="0"/>
              <a:t>XREAD</a:t>
            </a:r>
            <a:r>
              <a:rPr lang="zh-CN" altLang="en-US" sz="1800" dirty="0"/>
              <a:t>、</a:t>
            </a:r>
            <a:r>
              <a:rPr lang="en-US" altLang="zh-CN" sz="1800" dirty="0"/>
              <a:t>XREADGROUP</a:t>
            </a:r>
            <a:r>
              <a:rPr lang="zh-CN" altLang="en-US" sz="1800" dirty="0"/>
              <a:t>；</a:t>
            </a:r>
            <a:endParaRPr lang="en" altLang="zh-CN" sz="1800" dirty="0"/>
          </a:p>
          <a:p>
            <a:endParaRPr kumimoji="1" lang="en-US" altLang="zh-CN" sz="1800" b="1" dirty="0"/>
          </a:p>
          <a:p>
            <a:pPr marL="0" indent="0">
              <a:buNone/>
            </a:pP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3412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BF24-EF44-8A45-A61E-0F991F40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设计方式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0011A-C3BC-6846-9F30-C6805076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47734"/>
            <a:ext cx="8229600" cy="1674048"/>
          </a:xfrm>
        </p:spPr>
        <p:txBody>
          <a:bodyPr>
            <a:normAutofit/>
          </a:bodyPr>
          <a:lstStyle/>
          <a:p>
            <a:r>
              <a:rPr lang="zh-CN" altLang="en" sz="1600" dirty="0"/>
              <a:t>在</a:t>
            </a:r>
            <a:r>
              <a:rPr lang="en-US" altLang="zh-CN" sz="1600" dirty="0"/>
              <a:t>Pipeline</a:t>
            </a:r>
            <a:r>
              <a:rPr lang="zh-CN" altLang="en-US" sz="1600" dirty="0"/>
              <a:t>模式下，一个工作线程使用一个连接绑定一个</a:t>
            </a:r>
            <a:r>
              <a:rPr lang="en-US" altLang="zh-CN" sz="1600" dirty="0"/>
              <a:t>Redis</a:t>
            </a:r>
            <a:r>
              <a:rPr lang="zh-CN" altLang="en-US" sz="1600" dirty="0"/>
              <a:t>节点；</a:t>
            </a:r>
            <a:endParaRPr lang="en" altLang="zh-CN" sz="1600" dirty="0"/>
          </a:p>
          <a:p>
            <a:r>
              <a:rPr lang="zh-CN" altLang="en-US" sz="1600" dirty="0"/>
              <a:t>中间有一个派发线程，负责维护哈希槽和收集所有</a:t>
            </a:r>
            <a:r>
              <a:rPr lang="en" altLang="zh-CN" sz="1600" dirty="0"/>
              <a:t>Redis</a:t>
            </a:r>
            <a:r>
              <a:rPr lang="zh-CN" altLang="en-US" sz="1600" dirty="0"/>
              <a:t>请求，会将每个请求根据</a:t>
            </a:r>
            <a:r>
              <a:rPr lang="en" altLang="zh-CN" sz="1600" dirty="0"/>
              <a:t>KEY</a:t>
            </a:r>
            <a:r>
              <a:rPr lang="zh-CN" altLang="en-US" sz="1600" dirty="0"/>
              <a:t>哈希值派发给指定工作线程；</a:t>
            </a:r>
            <a:endParaRPr lang="en-US" altLang="zh-CN" sz="1600" dirty="0"/>
          </a:p>
          <a:p>
            <a:r>
              <a:rPr lang="zh-CN" altLang="en-US" sz="1600" dirty="0"/>
              <a:t>当工作线程收到 </a:t>
            </a:r>
            <a:r>
              <a:rPr lang="en" altLang="zh-CN" sz="1600" dirty="0"/>
              <a:t>Redis </a:t>
            </a:r>
            <a:r>
              <a:rPr lang="zh-CN" altLang="en-US" sz="1600" dirty="0"/>
              <a:t>重定向指令时，将其传递给派发线程由其修改哈希槽，并重新派发任务。</a:t>
            </a:r>
            <a:endParaRPr kumimoji="1" lang="zh-CN" altLang="en-US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C284E1B-E4CA-5C47-B25A-7B1CEF12888D}"/>
              </a:ext>
            </a:extLst>
          </p:cNvPr>
          <p:cNvSpPr/>
          <p:nvPr/>
        </p:nvSpPr>
        <p:spPr>
          <a:xfrm>
            <a:off x="1547664" y="3429000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D2A20F5-2A2D-684F-BE55-C234AC621328}"/>
              </a:ext>
            </a:extLst>
          </p:cNvPr>
          <p:cNvSpPr/>
          <p:nvPr/>
        </p:nvSpPr>
        <p:spPr>
          <a:xfrm>
            <a:off x="3287233" y="4221088"/>
            <a:ext cx="1008112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Collection</a:t>
            </a:r>
            <a:endParaRPr kumimoji="1" lang="zh-CN" altLang="en-US" sz="1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1780193-DBF9-6E43-A83D-2A5C96FEB176}"/>
              </a:ext>
            </a:extLst>
          </p:cNvPr>
          <p:cNvSpPr/>
          <p:nvPr/>
        </p:nvSpPr>
        <p:spPr>
          <a:xfrm>
            <a:off x="1547664" y="4005064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E0F113-B00E-6840-BDC6-71E76A355934}"/>
              </a:ext>
            </a:extLst>
          </p:cNvPr>
          <p:cNvSpPr/>
          <p:nvPr/>
        </p:nvSpPr>
        <p:spPr>
          <a:xfrm>
            <a:off x="1547664" y="4581128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0298B0-E7E4-2444-B6CB-0FF257850BBF}"/>
              </a:ext>
            </a:extLst>
          </p:cNvPr>
          <p:cNvSpPr/>
          <p:nvPr/>
        </p:nvSpPr>
        <p:spPr>
          <a:xfrm>
            <a:off x="1547664" y="5157192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…</a:t>
            </a:r>
            <a:endParaRPr kumimoji="1" lang="zh-CN" altLang="en-US" sz="10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2869F89-1601-354F-A1AB-763DE6F1997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39752" y="3645024"/>
            <a:ext cx="947481" cy="7920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256226C-8882-904E-94E7-9B8E51B1D0D1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339752" y="4221088"/>
            <a:ext cx="947481" cy="2160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9E057A5-0C44-5444-B9C5-08257DC69736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2339752" y="4437112"/>
            <a:ext cx="947481" cy="3600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FCCF2D8-D6BB-0F46-BBB6-8E975266F63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2339752" y="4437112"/>
            <a:ext cx="947481" cy="9361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9DD81A32-CBDA-B64E-AC45-4CFC5591B5B1}"/>
              </a:ext>
            </a:extLst>
          </p:cNvPr>
          <p:cNvSpPr/>
          <p:nvPr/>
        </p:nvSpPr>
        <p:spPr>
          <a:xfrm>
            <a:off x="4854861" y="3505133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CF14B8-60CA-B34A-BE4B-1864A6D50CD5}"/>
              </a:ext>
            </a:extLst>
          </p:cNvPr>
          <p:cNvSpPr/>
          <p:nvPr/>
        </p:nvSpPr>
        <p:spPr>
          <a:xfrm>
            <a:off x="4853326" y="4221088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EBEE8E9-A548-4A4B-9097-D6545187E2B2}"/>
              </a:ext>
            </a:extLst>
          </p:cNvPr>
          <p:cNvSpPr/>
          <p:nvPr/>
        </p:nvSpPr>
        <p:spPr>
          <a:xfrm>
            <a:off x="4853326" y="4937043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9A9507-75C9-004C-A6A7-9AB4A486AD43}"/>
              </a:ext>
            </a:extLst>
          </p:cNvPr>
          <p:cNvSpPr/>
          <p:nvPr/>
        </p:nvSpPr>
        <p:spPr>
          <a:xfrm>
            <a:off x="6901918" y="3505133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F8804BA-D05A-D84A-9B7E-2D02D266DFFD}"/>
              </a:ext>
            </a:extLst>
          </p:cNvPr>
          <p:cNvSpPr/>
          <p:nvPr/>
        </p:nvSpPr>
        <p:spPr>
          <a:xfrm>
            <a:off x="6905392" y="4221088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46EE999-9805-0745-9C91-953627BD4A82}"/>
              </a:ext>
            </a:extLst>
          </p:cNvPr>
          <p:cNvSpPr/>
          <p:nvPr/>
        </p:nvSpPr>
        <p:spPr>
          <a:xfrm>
            <a:off x="6905392" y="4937043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733B123-08EC-2845-932B-B73C50CF465A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4295345" y="3721157"/>
            <a:ext cx="559516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565EBDC-EF98-954E-BF2E-2E1BE7E0DC5E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4295345" y="4437112"/>
            <a:ext cx="5579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CE8E99E-4E48-EA41-9846-A3A5B26B51CF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4295345" y="4437112"/>
            <a:ext cx="557981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9CAA33-5191-BC47-A259-23138FCBC36E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5790965" y="3721157"/>
            <a:ext cx="111095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76DAEDD-39E0-974B-B751-62F0413CF3AB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>
            <a:off x="5789430" y="4437112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846CCDE-4B9E-534C-8CA0-9E58D3151F35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5789430" y="5153067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9A616FE4-6429-BE4D-A0D7-4DFA94659A64}"/>
              </a:ext>
            </a:extLst>
          </p:cNvPr>
          <p:cNvCxnSpPr>
            <a:cxnSpLocks/>
            <a:stCxn id="13" idx="0"/>
            <a:endCxn id="4" idx="7"/>
          </p:cNvCxnSpPr>
          <p:nvPr/>
        </p:nvCxnSpPr>
        <p:spPr>
          <a:xfrm rot="16200000" flipV="1">
            <a:off x="3766903" y="1949123"/>
            <a:ext cx="12861" cy="3099160"/>
          </a:xfrm>
          <a:prstGeom prst="curvedConnector3">
            <a:avLst>
              <a:gd name="adj1" fmla="val 236943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C3D7D3D2-8611-C048-9F2E-2FABC7FCB316}"/>
              </a:ext>
            </a:extLst>
          </p:cNvPr>
          <p:cNvCxnSpPr>
            <a:stCxn id="13" idx="1"/>
            <a:endCxn id="6" idx="7"/>
          </p:cNvCxnSpPr>
          <p:nvPr/>
        </p:nvCxnSpPr>
        <p:spPr>
          <a:xfrm rot="16200000" flipH="1" flipV="1">
            <a:off x="3357886" y="2434271"/>
            <a:ext cx="499931" cy="2768197"/>
          </a:xfrm>
          <a:prstGeom prst="curvedConnector3">
            <a:avLst>
              <a:gd name="adj1" fmla="val -5838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FD97B20A-F4AD-F844-91DC-4DBA337E3E97}"/>
              </a:ext>
            </a:extLst>
          </p:cNvPr>
          <p:cNvCxnSpPr>
            <a:cxnSpLocks/>
            <a:stCxn id="15" idx="3"/>
            <a:endCxn id="7" idx="5"/>
          </p:cNvCxnSpPr>
          <p:nvPr/>
        </p:nvCxnSpPr>
        <p:spPr>
          <a:xfrm rot="5400000" flipH="1">
            <a:off x="3429126" y="3744531"/>
            <a:ext cx="355915" cy="2766662"/>
          </a:xfrm>
          <a:prstGeom prst="curvedConnector3">
            <a:avLst>
              <a:gd name="adj1" fmla="val -8200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312D7D3-E7C8-FA41-882A-09C3F8EC15E6}"/>
              </a:ext>
            </a:extLst>
          </p:cNvPr>
          <p:cNvCxnSpPr>
            <a:stCxn id="15" idx="4"/>
            <a:endCxn id="8" idx="4"/>
          </p:cNvCxnSpPr>
          <p:nvPr/>
        </p:nvCxnSpPr>
        <p:spPr>
          <a:xfrm rot="5400000">
            <a:off x="3522469" y="3790330"/>
            <a:ext cx="220149" cy="3377670"/>
          </a:xfrm>
          <a:prstGeom prst="curvedConnector3">
            <a:avLst>
              <a:gd name="adj1" fmla="val 20383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A360CF0-B1BB-D34D-87A8-5B3789ACF09E}"/>
              </a:ext>
            </a:extLst>
          </p:cNvPr>
          <p:cNvSpPr/>
          <p:nvPr/>
        </p:nvSpPr>
        <p:spPr>
          <a:xfrm>
            <a:off x="1187624" y="2855180"/>
            <a:ext cx="4968552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7A04B4-A95E-A846-BE16-37A95713E8A5}"/>
              </a:ext>
            </a:extLst>
          </p:cNvPr>
          <p:cNvSpPr/>
          <p:nvPr/>
        </p:nvSpPr>
        <p:spPr>
          <a:xfrm>
            <a:off x="6588445" y="2852936"/>
            <a:ext cx="1439939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93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F8DC8-6457-614D-AF8C-A1737405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库编写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5A78E3-1353-044F-AABC-A5AD2DC8F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2" y="1047750"/>
            <a:ext cx="8291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7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3210E-E4D2-2B4C-9AF7-F630FBF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 vs </a:t>
            </a:r>
            <a:r>
              <a:rPr kumimoji="1" lang="zh-CN" altLang="en-US" dirty="0"/>
              <a:t>非</a:t>
            </a:r>
            <a:r>
              <a:rPr kumimoji="1" lang="en-US" altLang="zh-CN" dirty="0"/>
              <a:t> Pipeline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3B86B8-C7F9-574E-9BE1-A57080E3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928048"/>
            <a:ext cx="4107525" cy="21641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2E8359-4993-8B40-A84F-393DCB4C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9" y="928048"/>
            <a:ext cx="4395557" cy="21641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167DBA-D18B-AE48-A0B9-94C30D25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15" y="3845272"/>
            <a:ext cx="4090426" cy="203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D8364C-C0D8-B448-89BC-4F225CF4E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59" y="3870589"/>
            <a:ext cx="4395557" cy="2006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47CEAB-89FC-4F44-9699-A0B0C5E61DDA}"/>
              </a:ext>
            </a:extLst>
          </p:cNvPr>
          <p:cNvSpPr txBox="1"/>
          <p:nvPr/>
        </p:nvSpPr>
        <p:spPr>
          <a:xfrm>
            <a:off x="971600" y="3151214"/>
            <a:ext cx="230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QPS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F1A83-103F-714A-B9F3-FB0F48BFEC50}"/>
              </a:ext>
            </a:extLst>
          </p:cNvPr>
          <p:cNvSpPr txBox="1"/>
          <p:nvPr/>
        </p:nvSpPr>
        <p:spPr>
          <a:xfrm>
            <a:off x="4906120" y="31512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进程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5CDDA9-D875-6748-B5F8-6068FD42EFF4}"/>
              </a:ext>
            </a:extLst>
          </p:cNvPr>
          <p:cNvSpPr txBox="1"/>
          <p:nvPr/>
        </p:nvSpPr>
        <p:spPr>
          <a:xfrm>
            <a:off x="899592" y="604256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集群非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QPS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312881-F842-384E-ACDB-1EBFEFC3928E}"/>
              </a:ext>
            </a:extLst>
          </p:cNvPr>
          <p:cNvSpPr txBox="1"/>
          <p:nvPr/>
        </p:nvSpPr>
        <p:spPr>
          <a:xfrm>
            <a:off x="4834111" y="6042566"/>
            <a:ext cx="39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集群非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进程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</a:t>
            </a:r>
          </a:p>
        </p:txBody>
      </p:sp>
    </p:spTree>
    <p:extLst>
      <p:ext uri="{BB962C8B-B14F-4D97-AF65-F5344CB8AC3E}">
        <p14:creationId xmlns:p14="http://schemas.microsoft.com/office/powerpoint/2010/main" val="389165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redis_builder</a:t>
            </a:r>
            <a:r>
              <a:rPr lang="en-US" altLang="zh-CN" dirty="0"/>
              <a:t> </a:t>
            </a:r>
            <a:r>
              <a:rPr lang="zh-CN" altLang="en-US" dirty="0"/>
              <a:t>工具使用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、跨平台：支持 </a:t>
            </a:r>
            <a:r>
              <a:rPr lang="en-US" altLang="zh-CN" dirty="0"/>
              <a:t>Linux/Windows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、支持“创建集群的建议原则”中的 </a:t>
            </a:r>
            <a:r>
              <a:rPr lang="en-US" altLang="zh-CN" dirty="0"/>
              <a:t>1– 5 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、通过配置，自动创建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集群，支持创建较大的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、丰富的集群管理能力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、支持安全管理集群的能力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8" y="3068960"/>
            <a:ext cx="790834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0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手工指定集群节点分布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575452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b="1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"192.168.136.172:16383"&gt;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"192.168.136.172:16384"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"192.168.136.172:16385"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"192.168.136.172:16386"&gt;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"192.168.136.172:16387"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"192.168.136.172:16388"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sz="1800" b="1" dirty="0"/>
              <a:t>命令行参数：</a:t>
            </a:r>
            <a:endParaRPr lang="en-US" altLang="zh-CN" sz="1800" b="1" dirty="0"/>
          </a:p>
          <a:p>
            <a:r>
              <a:rPr lang="en-US" altLang="zh-CN" sz="1600" dirty="0"/>
              <a:t>./</a:t>
            </a:r>
            <a:r>
              <a:rPr lang="en-US" altLang="zh-CN" sz="1600" dirty="0" err="1"/>
              <a:t>redis_builder</a:t>
            </a:r>
            <a:r>
              <a:rPr lang="en-US" altLang="zh-CN" sz="1600" dirty="0"/>
              <a:t> -a create -f cluster.xml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00599" y="1047733"/>
            <a:ext cx="3835897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00599" y="1047733"/>
            <a:ext cx="3475857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节点分布结果：</a:t>
            </a:r>
            <a:endParaRPr lang="en-US" altLang="zh-CN" sz="1800" b="1" dirty="0"/>
          </a:p>
          <a:p>
            <a:r>
              <a:rPr lang="en-US" altLang="zh-CN" sz="1400" dirty="0"/>
              <a:t>master: 192.168.136.172:16380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192.168.136.172:16381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192.168.136.172:16382</a:t>
            </a:r>
            <a:br>
              <a:rPr lang="en-US" altLang="zh-CN" sz="1400" dirty="0"/>
            </a:br>
            <a:r>
              <a:rPr lang="en-US" altLang="zh-CN" sz="1400" dirty="0"/>
              <a:t>master: 192.168.136.172:16383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192.168.136.172:16384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192.168.136.172:16385</a:t>
            </a:r>
            <a:br>
              <a:rPr lang="en-US" altLang="zh-CN" sz="1400" dirty="0"/>
            </a:br>
            <a:r>
              <a:rPr lang="en-US" altLang="zh-CN" sz="1400" dirty="0"/>
              <a:t>master: 192.168.136.172:16386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192.168.136.172:16387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067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集群节点自动分布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359428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"192.168.136.173:16382" /&gt;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b="1" dirty="0"/>
              <a:t>命令行参数：</a:t>
            </a:r>
            <a:endParaRPr lang="en-US" altLang="zh-CN" sz="1400" dirty="0"/>
          </a:p>
          <a:p>
            <a:r>
              <a:rPr lang="en-US" altLang="zh-CN" sz="1400" dirty="0"/>
              <a:t>./</a:t>
            </a:r>
            <a:r>
              <a:rPr lang="en-US" altLang="zh-CN" sz="1400" dirty="0" err="1"/>
              <a:t>redis_builder</a:t>
            </a:r>
            <a:r>
              <a:rPr lang="en-US" altLang="zh-CN" sz="1400" dirty="0"/>
              <a:t> -a create -f cluster.xml </a:t>
            </a:r>
            <a:r>
              <a:rPr lang="en-US" altLang="zh-CN" sz="1400" b="1" dirty="0"/>
              <a:t>-r 2</a:t>
            </a:r>
            <a:endParaRPr lang="zh-CN" altLang="en-US" sz="1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4048" y="1047733"/>
            <a:ext cx="4032448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节点分布结果：</a:t>
            </a:r>
            <a:endParaRPr lang="en-US" altLang="zh-CN" b="1" dirty="0"/>
          </a:p>
          <a:p>
            <a:r>
              <a:rPr lang="en-US" altLang="zh-CN" sz="1400" dirty="0"/>
              <a:t>master: 192.168.136.171:16380</a:t>
            </a:r>
          </a:p>
          <a:p>
            <a:r>
              <a:rPr lang="en-US" altLang="zh-CN" sz="1400" dirty="0"/>
              <a:t>        slave: 192.168.136.172:16380</a:t>
            </a:r>
          </a:p>
          <a:p>
            <a:r>
              <a:rPr lang="en-US" altLang="zh-CN" sz="1400" dirty="0"/>
              <a:t>        slave: 192.168.136.173:16380</a:t>
            </a:r>
          </a:p>
          <a:p>
            <a:r>
              <a:rPr lang="en-US" altLang="zh-CN" sz="1400" dirty="0"/>
              <a:t>master: 192.168.136.172:16381</a:t>
            </a:r>
          </a:p>
          <a:p>
            <a:r>
              <a:rPr lang="en-US" altLang="zh-CN" sz="1400" dirty="0"/>
              <a:t>        slave: 192.168.136.173:16382</a:t>
            </a:r>
          </a:p>
          <a:p>
            <a:r>
              <a:rPr lang="en-US" altLang="zh-CN" sz="1400" dirty="0"/>
              <a:t>        slave: 192.168.136.171:16382</a:t>
            </a:r>
          </a:p>
          <a:p>
            <a:r>
              <a:rPr lang="en-US" altLang="zh-CN" sz="1400" dirty="0"/>
              <a:t>master: 192.168.136.173:16381</a:t>
            </a:r>
          </a:p>
          <a:p>
            <a:r>
              <a:rPr lang="en-US" altLang="zh-CN" sz="1400" dirty="0"/>
              <a:t>        slave: 192.168.136.172:16382</a:t>
            </a:r>
          </a:p>
          <a:p>
            <a:r>
              <a:rPr lang="en-US" altLang="zh-CN" sz="1400" dirty="0"/>
              <a:t>        slave: 192.168.136.171:16381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78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redis_builder</a:t>
            </a:r>
            <a:r>
              <a:rPr lang="en-US" altLang="zh-CN" dirty="0"/>
              <a:t> </a:t>
            </a:r>
            <a:r>
              <a:rPr lang="zh-CN" altLang="en-US" dirty="0"/>
              <a:t>命令行交互界面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00995" cy="5066525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24744"/>
            <a:ext cx="8200993" cy="17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11082"/>
            <a:ext cx="8200993" cy="32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53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集群的节点分布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68760"/>
            <a:ext cx="8219255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命令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0728"/>
            <a:ext cx="8147247" cy="2554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88025"/>
            <a:ext cx="4680520" cy="247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88025"/>
            <a:ext cx="3250703" cy="2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、在线性扩展情况下依然保持高性能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无中心节点，不需要代理服务，异步复制，没有数据的合并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en-US" dirty="0"/>
              <a:t>保证一定程度的写安全：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如果一个主节点失效，则可能会丢掉一部分正在写往该节点的数据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zh-CN" altLang="en-US" dirty="0"/>
              <a:t>可靠性：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为了保证数据一致性，而牺牲了一部分容错性</a:t>
            </a:r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集群的运行状态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96752"/>
            <a:ext cx="8075239" cy="4680520"/>
          </a:xfrm>
        </p:spPr>
      </p:pic>
    </p:spTree>
    <p:extLst>
      <p:ext uri="{BB962C8B-B14F-4D97-AF65-F5344CB8AC3E}">
        <p14:creationId xmlns:p14="http://schemas.microsoft.com/office/powerpoint/2010/main" val="1842216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715404" cy="5143536"/>
          </a:xfrm>
        </p:spPr>
        <p:txBody>
          <a:bodyPr/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、官方网站：</a:t>
            </a:r>
            <a:r>
              <a:rPr lang="en-US" altLang="zh-CN" sz="1600" dirty="0">
                <a:hlinkClick r:id="rId2"/>
              </a:rPr>
              <a:t>http://redis.io/</a:t>
            </a:r>
            <a:endParaRPr lang="en-US" altLang="zh-CN" sz="16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、中文翻译网站：</a:t>
            </a:r>
            <a:r>
              <a:rPr lang="en-US" altLang="zh-CN" sz="1600" dirty="0">
                <a:hlinkClick r:id="rId3"/>
              </a:rPr>
              <a:t>http://redisdoc.com/</a:t>
            </a:r>
            <a:r>
              <a:rPr lang="zh-CN" altLang="en-US" sz="1600" dirty="0">
                <a:hlinkClick r:id="rId3"/>
              </a:rPr>
              <a:t>，</a:t>
            </a:r>
            <a:r>
              <a:rPr lang="en-US" altLang="zh-CN" sz="1600" dirty="0">
                <a:hlinkClick r:id="rId3"/>
              </a:rPr>
              <a:t>http://redis.cn/</a:t>
            </a:r>
            <a:endParaRPr lang="en-US" altLang="zh-CN" sz="16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Java </a:t>
            </a:r>
            <a:r>
              <a:rPr lang="zh-CN" altLang="en-US" sz="1800" dirty="0"/>
              <a:t>客户端库：</a:t>
            </a:r>
            <a:r>
              <a:rPr lang="en-US" altLang="zh-CN" sz="1600" dirty="0">
                <a:hlinkClick r:id="rId4"/>
              </a:rPr>
              <a:t>https://github.com/xetorthio/jedis/</a:t>
            </a:r>
            <a:endParaRPr lang="en-US" altLang="zh-CN" sz="16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客户端库：</a:t>
            </a:r>
            <a:endParaRPr lang="en-US" altLang="zh-CN" sz="1800" dirty="0"/>
          </a:p>
          <a:p>
            <a:r>
              <a:rPr lang="en-US" altLang="zh-CN" sz="1600" dirty="0">
                <a:hlinkClick r:id="rId5"/>
              </a:rPr>
              <a:t>https://github.com/acl-dev/acl/tree/master/lib_acl_cpp/samples/redis</a:t>
            </a:r>
            <a:endParaRPr lang="en-US" altLang="zh-CN" sz="16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en-US" altLang="zh-CN" sz="1800" dirty="0"/>
              <a:t>Redisbuilder</a:t>
            </a:r>
            <a:r>
              <a:rPr lang="zh-CN" altLang="en-US" sz="1800" dirty="0"/>
              <a:t>工具：</a:t>
            </a:r>
            <a:endParaRPr lang="en-US" altLang="zh-CN" sz="1800" dirty="0"/>
          </a:p>
          <a:p>
            <a:r>
              <a:rPr lang="en-US" altLang="zh-CN" sz="1600" dirty="0">
                <a:hlinkClick r:id="rId6"/>
              </a:rPr>
              <a:t>https://github.com/acl-dev/acl/tree/master/app/redis_tools/redis_builder</a:t>
            </a:r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Redis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c++</a:t>
            </a:r>
            <a:r>
              <a:rPr lang="zh-CN" altLang="en-US" sz="1600" dirty="0"/>
              <a:t>编程示例</a:t>
            </a:r>
            <a:endParaRPr lang="en-US" altLang="zh-CN" sz="1600" dirty="0">
              <a:hlinkClick r:id="rId7"/>
            </a:endParaRPr>
          </a:p>
          <a:p>
            <a:r>
              <a:rPr lang="en-US" altLang="zh-CN" sz="1600" dirty="0">
                <a:hlinkClick r:id="rId7"/>
              </a:rPr>
              <a:t>https://blog.csdn.net/zsxxsz/category_8736931.html?spm=1001.2014.3001.5482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02E7-0AE3-1943-8D9A-18D9645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非阻塞通信方式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EAA545-20CF-1842-A660-E2ECDA2D00C8}"/>
              </a:ext>
            </a:extLst>
          </p:cNvPr>
          <p:cNvSpPr txBox="1"/>
          <p:nvPr/>
        </p:nvSpPr>
        <p:spPr>
          <a:xfrm>
            <a:off x="755576" y="112474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、支持高并发，通信效率高；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、占用资源少，单线程通信方式下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亲和性较好。</a:t>
            </a:r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、编程复杂度高，容易出错；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、业务逻辑被通信方式分隔的支离破碎。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BF4542B-D27C-E044-A90E-E6EB8F0F4B5C}"/>
              </a:ext>
            </a:extLst>
          </p:cNvPr>
          <p:cNvSpPr/>
          <p:nvPr/>
        </p:nvSpPr>
        <p:spPr>
          <a:xfrm>
            <a:off x="4103564" y="4722770"/>
            <a:ext cx="1282945" cy="4344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异步事件引擎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F4314C-B05F-E440-83A8-688F231FDA63}"/>
              </a:ext>
            </a:extLst>
          </p:cNvPr>
          <p:cNvSpPr/>
          <p:nvPr/>
        </p:nvSpPr>
        <p:spPr>
          <a:xfrm>
            <a:off x="1582682" y="5482981"/>
            <a:ext cx="92000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select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6322EB-AD28-6140-90BF-F62F4827A2D6}"/>
              </a:ext>
            </a:extLst>
          </p:cNvPr>
          <p:cNvSpPr/>
          <p:nvPr/>
        </p:nvSpPr>
        <p:spPr>
          <a:xfrm>
            <a:off x="3069743" y="5461253"/>
            <a:ext cx="71527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poll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3CF302-814A-E348-895E-04CA6E9EFEE9}"/>
              </a:ext>
            </a:extLst>
          </p:cNvPr>
          <p:cNvSpPr/>
          <p:nvPr/>
        </p:nvSpPr>
        <p:spPr>
          <a:xfrm>
            <a:off x="4290246" y="5471906"/>
            <a:ext cx="909580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epoll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D43A21-F1BA-7340-828D-941CF323E0C4}"/>
              </a:ext>
            </a:extLst>
          </p:cNvPr>
          <p:cNvSpPr/>
          <p:nvPr/>
        </p:nvSpPr>
        <p:spPr>
          <a:xfrm>
            <a:off x="5457099" y="5482539"/>
            <a:ext cx="1145012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kqueue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316C2B-DCC6-1A41-BABC-68CE7D67CB20}"/>
              </a:ext>
            </a:extLst>
          </p:cNvPr>
          <p:cNvSpPr/>
          <p:nvPr/>
        </p:nvSpPr>
        <p:spPr>
          <a:xfrm>
            <a:off x="6973861" y="5521992"/>
            <a:ext cx="70959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iocp</a:t>
            </a: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F6EC79A-CA8B-434F-BE11-45D85A181A5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0800000" flipV="1">
            <a:off x="2042684" y="4939981"/>
            <a:ext cx="2060880" cy="543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77AC60B-9090-0C42-8BB4-53CD7FF0AB51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5400000">
            <a:off x="3675574" y="4845379"/>
            <a:ext cx="367681" cy="864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BDD8C8C9-80E3-4C42-A820-EDC48AA711E9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rot="5400000">
            <a:off x="4587680" y="5314549"/>
            <a:ext cx="31471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A83ED088-4087-564F-BEA6-19EC80233AE7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rot="16200000" flipH="1">
            <a:off x="5419632" y="4872565"/>
            <a:ext cx="388967" cy="830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C5AE8E7C-FF93-8F4B-995F-6A1F857FAF00}"/>
              </a:ext>
            </a:extLst>
          </p:cNvPr>
          <p:cNvCxnSpPr>
            <a:cxnSpLocks/>
            <a:stCxn id="5" idx="6"/>
            <a:endCxn id="10" idx="0"/>
          </p:cNvCxnSpPr>
          <p:nvPr/>
        </p:nvCxnSpPr>
        <p:spPr>
          <a:xfrm>
            <a:off x="5386509" y="4939981"/>
            <a:ext cx="1942149" cy="582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29DAF07C-547C-3840-83D4-4054DC4E7990}"/>
              </a:ext>
            </a:extLst>
          </p:cNvPr>
          <p:cNvSpPr/>
          <p:nvPr/>
        </p:nvSpPr>
        <p:spPr>
          <a:xfrm>
            <a:off x="2001350" y="4146767"/>
            <a:ext cx="1008142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24C1E2C-B0BC-D24F-A745-F792D218E5A6}"/>
              </a:ext>
            </a:extLst>
          </p:cNvPr>
          <p:cNvSpPr/>
          <p:nvPr/>
        </p:nvSpPr>
        <p:spPr>
          <a:xfrm>
            <a:off x="3371859" y="4148363"/>
            <a:ext cx="113235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connect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D79546-5426-3541-9A6A-FE0F227FBF00}"/>
              </a:ext>
            </a:extLst>
          </p:cNvPr>
          <p:cNvSpPr/>
          <p:nvPr/>
        </p:nvSpPr>
        <p:spPr>
          <a:xfrm>
            <a:off x="5195996" y="4158831"/>
            <a:ext cx="910795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write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54E3924-098D-9C46-8860-3013EC6627CF}"/>
              </a:ext>
            </a:extLst>
          </p:cNvPr>
          <p:cNvSpPr/>
          <p:nvPr/>
        </p:nvSpPr>
        <p:spPr>
          <a:xfrm>
            <a:off x="6579940" y="4146767"/>
            <a:ext cx="81388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read</a:t>
            </a:r>
          </a:p>
        </p:txBody>
      </p:sp>
      <p:cxnSp>
        <p:nvCxnSpPr>
          <p:cNvPr id="29" name="直接箭头连接符 54">
            <a:extLst>
              <a:ext uri="{FF2B5EF4-FFF2-40B4-BE49-F238E27FC236}">
                <a16:creationId xmlns:a16="http://schemas.microsoft.com/office/drawing/2014/main" id="{BC7D7FA0-81D5-CB47-BA6C-ED20A1545C34}"/>
              </a:ext>
            </a:extLst>
          </p:cNvPr>
          <p:cNvCxnSpPr>
            <a:cxnSpLocks/>
            <a:stCxn id="5" idx="1"/>
            <a:endCxn id="18" idx="4"/>
          </p:cNvCxnSpPr>
          <p:nvPr/>
        </p:nvCxnSpPr>
        <p:spPr>
          <a:xfrm flipH="1" flipV="1">
            <a:off x="2505421" y="4430039"/>
            <a:ext cx="1786026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57">
            <a:extLst>
              <a:ext uri="{FF2B5EF4-FFF2-40B4-BE49-F238E27FC236}">
                <a16:creationId xmlns:a16="http://schemas.microsoft.com/office/drawing/2014/main" id="{C3317D5B-D77E-2944-883B-0F4302A04307}"/>
              </a:ext>
            </a:extLst>
          </p:cNvPr>
          <p:cNvCxnSpPr>
            <a:cxnSpLocks/>
            <a:stCxn id="5" idx="1"/>
            <a:endCxn id="19" idx="4"/>
          </p:cNvCxnSpPr>
          <p:nvPr/>
        </p:nvCxnSpPr>
        <p:spPr>
          <a:xfrm flipH="1" flipV="1">
            <a:off x="3938038" y="4431635"/>
            <a:ext cx="353409" cy="35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61">
            <a:extLst>
              <a:ext uri="{FF2B5EF4-FFF2-40B4-BE49-F238E27FC236}">
                <a16:creationId xmlns:a16="http://schemas.microsoft.com/office/drawing/2014/main" id="{73EA93D9-FBBA-304C-94E2-D7F94F41E813}"/>
              </a:ext>
            </a:extLst>
          </p:cNvPr>
          <p:cNvCxnSpPr>
            <a:stCxn id="5" idx="7"/>
            <a:endCxn id="21" idx="4"/>
          </p:cNvCxnSpPr>
          <p:nvPr/>
        </p:nvCxnSpPr>
        <p:spPr>
          <a:xfrm flipV="1">
            <a:off x="5198626" y="4442103"/>
            <a:ext cx="452768" cy="3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3">
            <a:extLst>
              <a:ext uri="{FF2B5EF4-FFF2-40B4-BE49-F238E27FC236}">
                <a16:creationId xmlns:a16="http://schemas.microsoft.com/office/drawing/2014/main" id="{D791DCFB-29DA-5F4E-8581-28C06326A83A}"/>
              </a:ext>
            </a:extLst>
          </p:cNvPr>
          <p:cNvCxnSpPr>
            <a:stCxn id="5" idx="7"/>
            <a:endCxn id="22" idx="4"/>
          </p:cNvCxnSpPr>
          <p:nvPr/>
        </p:nvCxnSpPr>
        <p:spPr>
          <a:xfrm flipV="1">
            <a:off x="5198626" y="4430039"/>
            <a:ext cx="1788258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D379BC5-69CA-434C-A919-34BAF3CBF6D0}"/>
              </a:ext>
            </a:extLst>
          </p:cNvPr>
          <p:cNvSpPr/>
          <p:nvPr/>
        </p:nvSpPr>
        <p:spPr>
          <a:xfrm>
            <a:off x="1857259" y="3574765"/>
            <a:ext cx="1290851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OnAccept</a:t>
            </a:r>
            <a:endParaRPr lang="zh-CN" altLang="en-US" sz="1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FEFFFC-67FD-7940-900E-581D1B54771A}"/>
              </a:ext>
            </a:extLst>
          </p:cNvPr>
          <p:cNvSpPr/>
          <p:nvPr/>
        </p:nvSpPr>
        <p:spPr>
          <a:xfrm>
            <a:off x="3235032" y="3557909"/>
            <a:ext cx="1406012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OnConnect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A3AAF5C-FC07-5748-BAD7-1AC8AFD89E1C}"/>
              </a:ext>
            </a:extLst>
          </p:cNvPr>
          <p:cNvSpPr/>
          <p:nvPr/>
        </p:nvSpPr>
        <p:spPr>
          <a:xfrm>
            <a:off x="5045751" y="3574765"/>
            <a:ext cx="1211283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OnWrite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EEE549B-14AB-664E-8943-CBEFD2F08865}"/>
              </a:ext>
            </a:extLst>
          </p:cNvPr>
          <p:cNvSpPr/>
          <p:nvPr/>
        </p:nvSpPr>
        <p:spPr>
          <a:xfrm>
            <a:off x="6442973" y="3574765"/>
            <a:ext cx="1081356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OnRead</a:t>
            </a:r>
          </a:p>
        </p:txBody>
      </p:sp>
      <p:cxnSp>
        <p:nvCxnSpPr>
          <p:cNvPr id="39" name="直接箭头连接符 70">
            <a:extLst>
              <a:ext uri="{FF2B5EF4-FFF2-40B4-BE49-F238E27FC236}">
                <a16:creationId xmlns:a16="http://schemas.microsoft.com/office/drawing/2014/main" id="{41457E8C-C8FD-A449-9EE2-A6180C94A487}"/>
              </a:ext>
            </a:extLst>
          </p:cNvPr>
          <p:cNvCxnSpPr>
            <a:cxnSpLocks/>
            <a:stCxn id="18" idx="0"/>
            <a:endCxn id="34" idx="4"/>
          </p:cNvCxnSpPr>
          <p:nvPr/>
        </p:nvCxnSpPr>
        <p:spPr>
          <a:xfrm flipH="1" flipV="1">
            <a:off x="2502685" y="3858037"/>
            <a:ext cx="2736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72">
            <a:extLst>
              <a:ext uri="{FF2B5EF4-FFF2-40B4-BE49-F238E27FC236}">
                <a16:creationId xmlns:a16="http://schemas.microsoft.com/office/drawing/2014/main" id="{49B0F263-1EE9-8D4D-9846-C90851BAD119}"/>
              </a:ext>
            </a:extLst>
          </p:cNvPr>
          <p:cNvCxnSpPr>
            <a:cxnSpLocks/>
            <a:stCxn id="19" idx="0"/>
            <a:endCxn id="35" idx="4"/>
          </p:cNvCxnSpPr>
          <p:nvPr/>
        </p:nvCxnSpPr>
        <p:spPr>
          <a:xfrm flipV="1">
            <a:off x="3938038" y="3841181"/>
            <a:ext cx="0" cy="30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76">
            <a:extLst>
              <a:ext uri="{FF2B5EF4-FFF2-40B4-BE49-F238E27FC236}">
                <a16:creationId xmlns:a16="http://schemas.microsoft.com/office/drawing/2014/main" id="{9E14DE1C-83F5-D448-818C-BD988072C7EE}"/>
              </a:ext>
            </a:extLst>
          </p:cNvPr>
          <p:cNvCxnSpPr>
            <a:cxnSpLocks/>
            <a:stCxn id="21" idx="0"/>
            <a:endCxn id="37" idx="4"/>
          </p:cNvCxnSpPr>
          <p:nvPr/>
        </p:nvCxnSpPr>
        <p:spPr>
          <a:xfrm flipH="1" flipV="1">
            <a:off x="5651393" y="3858037"/>
            <a:ext cx="1" cy="30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78">
            <a:extLst>
              <a:ext uri="{FF2B5EF4-FFF2-40B4-BE49-F238E27FC236}">
                <a16:creationId xmlns:a16="http://schemas.microsoft.com/office/drawing/2014/main" id="{6FAE4666-C028-8144-A8D5-23013800A10B}"/>
              </a:ext>
            </a:extLst>
          </p:cNvPr>
          <p:cNvCxnSpPr>
            <a:cxnSpLocks/>
            <a:stCxn id="22" idx="0"/>
            <a:endCxn id="38" idx="4"/>
          </p:cNvCxnSpPr>
          <p:nvPr/>
        </p:nvCxnSpPr>
        <p:spPr>
          <a:xfrm flipH="1" flipV="1">
            <a:off x="6983651" y="3858037"/>
            <a:ext cx="3233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6BF50B1E-7FE1-384F-9303-E9F3EAABB202}"/>
              </a:ext>
            </a:extLst>
          </p:cNvPr>
          <p:cNvSpPr/>
          <p:nvPr/>
        </p:nvSpPr>
        <p:spPr>
          <a:xfrm rot="16200000">
            <a:off x="4587168" y="3295392"/>
            <a:ext cx="283271" cy="5303016"/>
          </a:xfrm>
          <a:prstGeom prst="leftBrace">
            <a:avLst>
              <a:gd name="adj1" fmla="val 8333"/>
              <a:gd name="adj2" fmla="val 5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735F1EB-12C8-434B-9425-2E39132725F0}"/>
              </a:ext>
            </a:extLst>
          </p:cNvPr>
          <p:cNvSpPr txBox="1"/>
          <p:nvPr/>
        </p:nvSpPr>
        <p:spPr>
          <a:xfrm>
            <a:off x="4117031" y="6094940"/>
            <a:ext cx="141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系统事件引擎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4C6C66-68C6-4744-8A7F-B2B9A62570AB}"/>
              </a:ext>
            </a:extLst>
          </p:cNvPr>
          <p:cNvSpPr txBox="1"/>
          <p:nvPr/>
        </p:nvSpPr>
        <p:spPr>
          <a:xfrm>
            <a:off x="132596" y="4146767"/>
            <a:ext cx="117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系统</a:t>
            </a:r>
            <a:r>
              <a:rPr lang="en-US" altLang="zh-CN" sz="1200" b="1" dirty="0"/>
              <a:t>API</a:t>
            </a:r>
            <a:r>
              <a:rPr lang="zh-CN" altLang="en-US" sz="1200" b="1" dirty="0"/>
              <a:t>异步化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D51AB9-5951-A149-9567-6EF812E1EADC}"/>
              </a:ext>
            </a:extLst>
          </p:cNvPr>
          <p:cNvSpPr txBox="1"/>
          <p:nvPr/>
        </p:nvSpPr>
        <p:spPr>
          <a:xfrm>
            <a:off x="185370" y="3557909"/>
            <a:ext cx="1173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异步回调过程</a:t>
            </a:r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642E13F8-5670-7A47-BA6E-BFECF45B7992}"/>
              </a:ext>
            </a:extLst>
          </p:cNvPr>
          <p:cNvSpPr/>
          <p:nvPr/>
        </p:nvSpPr>
        <p:spPr>
          <a:xfrm>
            <a:off x="1354003" y="3620145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F878511A-3A9C-1C44-B3DC-9EAD43D2D30D}"/>
              </a:ext>
            </a:extLst>
          </p:cNvPr>
          <p:cNvSpPr/>
          <p:nvPr/>
        </p:nvSpPr>
        <p:spPr>
          <a:xfrm>
            <a:off x="1359233" y="4174610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一、字符串（</a:t>
            </a:r>
            <a:r>
              <a:rPr lang="en-US" altLang="zh-CN" sz="1800" dirty="0"/>
              <a:t>String</a:t>
            </a:r>
            <a:r>
              <a:rPr lang="zh-CN" altLang="en-US" sz="1800" dirty="0"/>
              <a:t>）类型：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二、哈希（</a:t>
            </a:r>
            <a:r>
              <a:rPr lang="en-US" altLang="zh-CN" sz="1800" dirty="0"/>
              <a:t>Hash</a:t>
            </a:r>
            <a:r>
              <a:rPr lang="zh-CN" altLang="en-US" sz="1800" dirty="0"/>
              <a:t>）类型：</a:t>
            </a:r>
            <a:r>
              <a:rPr lang="zh-CN" altLang="en-US" sz="1600" dirty="0"/>
              <a:t>由某个键指定的属性域集合，表现形式如下：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</a:t>
            </a:r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三、列表数组（</a:t>
            </a:r>
            <a:r>
              <a:rPr lang="en-US" altLang="zh-CN" sz="1800" dirty="0"/>
              <a:t>List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四、集合（</a:t>
            </a:r>
            <a:r>
              <a:rPr lang="en-US" altLang="zh-CN" sz="1800" dirty="0"/>
              <a:t>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五、有序集合（</a:t>
            </a:r>
            <a:r>
              <a:rPr lang="en-US" altLang="zh-CN" sz="1800" dirty="0" err="1"/>
              <a:t>SortedSet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600" dirty="0"/>
              <a:t>六、地理位置（</a:t>
            </a:r>
            <a:r>
              <a:rPr lang="en-US" altLang="zh-CN" sz="1600" dirty="0"/>
              <a:t>Geo</a:t>
            </a:r>
            <a:r>
              <a:rPr lang="zh-CN" altLang="en-US" sz="16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与地址位置坐标相关的数据类型计算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支持的其它功能操作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三、发布订阅（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/>
              <a:t>四、事务（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五、脚本（</a:t>
            </a:r>
            <a:r>
              <a:rPr lang="en-US" altLang="zh-CN" sz="1800" dirty="0"/>
              <a:t>script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六、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消息队列相关：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提供了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生产者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—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消费者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方式的较为复杂的消息队列操作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/>
              <a:t>七、连接对象（</a:t>
            </a:r>
            <a:r>
              <a:rPr lang="en-US" altLang="zh-CN" sz="1800" dirty="0"/>
              <a:t>Connection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八、服务器（</a:t>
            </a:r>
            <a:r>
              <a:rPr lang="en-US" altLang="zh-CN" sz="1800" dirty="0"/>
              <a:t>Server</a:t>
            </a:r>
            <a:r>
              <a:rPr lang="zh-CN" altLang="en-US" sz="1800" dirty="0"/>
              <a:t>）维护：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协议是二进制安全的，在以下三个目标之间进行折中：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、易于实现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、可以高效地被计算机分析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、可以很容易地被人类读懂</a:t>
            </a:r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请求协议格式：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响应协议格式</a:t>
            </a:r>
            <a:r>
              <a:rPr lang="en-US" altLang="zh-CN" b="1" dirty="0"/>
              <a:t>(</a:t>
            </a:r>
            <a:r>
              <a:rPr lang="zh-CN" altLang="en-US" sz="1600" b="1" dirty="0">
                <a:latin typeface="+mn-ea"/>
              </a:rPr>
              <a:t>根据第一个字节，确定响应类型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：状态回复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：错误回复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：整数回复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集群部署方式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、一个主节点可以拥有多个从节点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、主节点提供读写服务，从节点提供数据备份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、所有主从节点之间都是互联互通的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、维护状态的连接个数：</a:t>
            </a:r>
            <a:r>
              <a:rPr lang="en-US" altLang="zh-CN" dirty="0"/>
              <a:t>n * (n – 1)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、建议集群最大主节点个数：</a:t>
            </a:r>
            <a:r>
              <a:rPr lang="en-US" altLang="zh-CN" dirty="0"/>
              <a:t>1000 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集群中节点的作用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/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、持有键值对数据；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、记录集群的状态，保存键到节点的映射；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、自动发现其他节点，识别工作不正常的节点，并在需要时，在从节点中选举出新的主节点。</a:t>
            </a:r>
            <a:endParaRPr lang="en-US" altLang="zh-CN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/>
              <a:t>协议来进行以下工作：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、广播关于集群的信息，以此来发现新的节点；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、向其它节点发送 </a:t>
            </a:r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PING 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数据包，以此来检查目标节点是否正常运作；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、在特定事件发生时，发送集群信息。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31543</TotalTime>
  <Words>3018</Words>
  <Application>Microsoft Macintosh PowerPoint</Application>
  <PresentationFormat>全屏显示(4:3)</PresentationFormat>
  <Paragraphs>316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黑体</vt:lpstr>
      <vt:lpstr>华文仿宋</vt:lpstr>
      <vt:lpstr>华文宋体</vt:lpstr>
      <vt:lpstr>宋体</vt:lpstr>
      <vt:lpstr>微软雅黑</vt:lpstr>
      <vt:lpstr>微软雅黑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非阻塞通信方式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使用Acl Redis库轻松编写Redis应用</vt:lpstr>
      <vt:lpstr>使用Acl Redis库轻松编写Redis应用</vt:lpstr>
      <vt:lpstr>Pipeline模式提升效率</vt:lpstr>
      <vt:lpstr>Acl Redis库Pipeline设计方式</vt:lpstr>
      <vt:lpstr>使用Acl Redis库编写Pipeline示例</vt:lpstr>
      <vt:lpstr>Pipeline vs 非 Pipeline</vt:lpstr>
      <vt:lpstr>redis_builder 工具使用</vt:lpstr>
      <vt:lpstr>手工指定集群节点分布 --- redis_builder 创建集群</vt:lpstr>
      <vt:lpstr>集群节点自动分布 --- redis_builder 创建集群</vt:lpstr>
      <vt:lpstr>redis_builder 命令行交互界面</vt:lpstr>
      <vt:lpstr>显示 redis 集群的节点分布 --- redis_builder 使用</vt:lpstr>
      <vt:lpstr>直接运行redis 命令 --- redis_builder 使用</vt:lpstr>
      <vt:lpstr>显示 redis 集群的运行状态 --- redis_builder 使用</vt:lpstr>
      <vt:lpstr>参考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郑树新</cp:lastModifiedBy>
  <cp:revision>604</cp:revision>
  <dcterms:created xsi:type="dcterms:W3CDTF">2014-05-28T10:52:51Z</dcterms:created>
  <dcterms:modified xsi:type="dcterms:W3CDTF">2021-08-24T14:32:13Z</dcterms:modified>
</cp:coreProperties>
</file>