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68" r:id="rId1"/>
  </p:sldMasterIdLst>
  <p:notesMasterIdLst>
    <p:notesMasterId r:id="rId81"/>
  </p:notesMasterIdLst>
  <p:sldIdLst>
    <p:sldId id="256" r:id="rId2"/>
    <p:sldId id="413" r:id="rId3"/>
    <p:sldId id="425" r:id="rId4"/>
    <p:sldId id="415" r:id="rId5"/>
    <p:sldId id="426" r:id="rId6"/>
    <p:sldId id="417" r:id="rId7"/>
    <p:sldId id="418" r:id="rId8"/>
    <p:sldId id="419" r:id="rId9"/>
    <p:sldId id="420" r:id="rId10"/>
    <p:sldId id="421" r:id="rId11"/>
    <p:sldId id="428" r:id="rId12"/>
    <p:sldId id="430" r:id="rId13"/>
    <p:sldId id="431" r:id="rId14"/>
    <p:sldId id="432" r:id="rId15"/>
    <p:sldId id="433" r:id="rId16"/>
    <p:sldId id="434" r:id="rId17"/>
    <p:sldId id="435" r:id="rId18"/>
    <p:sldId id="436" r:id="rId19"/>
    <p:sldId id="437" r:id="rId20"/>
    <p:sldId id="439" r:id="rId21"/>
    <p:sldId id="440" r:id="rId22"/>
    <p:sldId id="442" r:id="rId23"/>
    <p:sldId id="438" r:id="rId24"/>
    <p:sldId id="443" r:id="rId25"/>
    <p:sldId id="444" r:id="rId26"/>
    <p:sldId id="445" r:id="rId27"/>
    <p:sldId id="448" r:id="rId28"/>
    <p:sldId id="449" r:id="rId29"/>
    <p:sldId id="450" r:id="rId30"/>
    <p:sldId id="451" r:id="rId31"/>
    <p:sldId id="452" r:id="rId32"/>
    <p:sldId id="453" r:id="rId33"/>
    <p:sldId id="454" r:id="rId34"/>
    <p:sldId id="455" r:id="rId35"/>
    <p:sldId id="456" r:id="rId36"/>
    <p:sldId id="457" r:id="rId37"/>
    <p:sldId id="458" r:id="rId38"/>
    <p:sldId id="459" r:id="rId39"/>
    <p:sldId id="460" r:id="rId40"/>
    <p:sldId id="461" r:id="rId41"/>
    <p:sldId id="462" r:id="rId42"/>
    <p:sldId id="463" r:id="rId43"/>
    <p:sldId id="464" r:id="rId44"/>
    <p:sldId id="465" r:id="rId45"/>
    <p:sldId id="466" r:id="rId46"/>
    <p:sldId id="467" r:id="rId47"/>
    <p:sldId id="468" r:id="rId48"/>
    <p:sldId id="469" r:id="rId49"/>
    <p:sldId id="470" r:id="rId50"/>
    <p:sldId id="471" r:id="rId51"/>
    <p:sldId id="472" r:id="rId52"/>
    <p:sldId id="473" r:id="rId53"/>
    <p:sldId id="474" r:id="rId54"/>
    <p:sldId id="475" r:id="rId55"/>
    <p:sldId id="476" r:id="rId56"/>
    <p:sldId id="477" r:id="rId57"/>
    <p:sldId id="478" r:id="rId58"/>
    <p:sldId id="479" r:id="rId59"/>
    <p:sldId id="480" r:id="rId60"/>
    <p:sldId id="481" r:id="rId61"/>
    <p:sldId id="482" r:id="rId62"/>
    <p:sldId id="483" r:id="rId63"/>
    <p:sldId id="484" r:id="rId64"/>
    <p:sldId id="485" r:id="rId65"/>
    <p:sldId id="486" r:id="rId66"/>
    <p:sldId id="487" r:id="rId67"/>
    <p:sldId id="488" r:id="rId68"/>
    <p:sldId id="489" r:id="rId69"/>
    <p:sldId id="490" r:id="rId70"/>
    <p:sldId id="491" r:id="rId71"/>
    <p:sldId id="492" r:id="rId72"/>
    <p:sldId id="493" r:id="rId73"/>
    <p:sldId id="494" r:id="rId74"/>
    <p:sldId id="495" r:id="rId75"/>
    <p:sldId id="496" r:id="rId76"/>
    <p:sldId id="497" r:id="rId77"/>
    <p:sldId id="498" r:id="rId78"/>
    <p:sldId id="499" r:id="rId79"/>
    <p:sldId id="500" r:id="rId80"/>
  </p:sldIdLst>
  <p:sldSz cx="12192000" cy="6858000"/>
  <p:notesSz cx="12192000" cy="6858000"/>
  <p:embeddedFontLst>
    <p:embeddedFont>
      <p:font typeface="Calibri" panose="020F0502020204030204" pitchFamily="34" charset="0"/>
      <p:regular r:id="rId82"/>
      <p:bold r:id="rId83"/>
      <p:italic r:id="rId84"/>
      <p:boldItalic r:id="rId85"/>
    </p:embeddedFont>
    <p:embeddedFont>
      <p:font typeface="Corbel" panose="020B0503020204020204" pitchFamily="34" charset="0"/>
      <p:regular r:id="rId86"/>
      <p:bold r:id="rId87"/>
      <p:italic r:id="rId88"/>
      <p:boldItalic r:id="rId89"/>
    </p:embeddedFont>
    <p:embeddedFont>
      <p:font typeface="Garamond" panose="02020404030301010803" pitchFamily="18" charset="0"/>
      <p:regular r:id="rId90"/>
      <p:bold r:id="rId91"/>
      <p:italic r:id="rId92"/>
    </p:embeddedFont>
    <p:embeddedFont>
      <p:font typeface="Lato" panose="020F0502020204030203" pitchFamily="34" charset="0"/>
      <p:regular r:id="rId93"/>
      <p:bold r:id="rId94"/>
      <p:italic r:id="rId95"/>
      <p:boldItalic r:id="rId96"/>
    </p:embeddedFont>
    <p:embeddedFont>
      <p:font typeface="Trebuchet MS" panose="020B0603020202020204" pitchFamily="34" charset="0"/>
      <p:regular r:id="rId97"/>
      <p:bold r:id="rId98"/>
      <p:italic r:id="rId99"/>
      <p:boldItalic r:id="rId10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8523D-22AB-49AA-9BA6-451621609A12}" v="182" dt="2022-08-02T14:19:47.1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font" Target="fonts/font4.fntdata"/><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schemas.openxmlformats.org/officeDocument/2006/relationships/font" Target="fonts/font18.fntdata"/><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6.fntdata"/><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6.fntdata"/><Relationship Id="rId61" Type="http://schemas.openxmlformats.org/officeDocument/2006/relationships/slide" Target="slides/slide60.xml"/><Relationship Id="rId82" Type="http://schemas.openxmlformats.org/officeDocument/2006/relationships/font" Target="fonts/font1.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9.fntdata"/><Relationship Id="rId105"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9383156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623297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8/11/2023</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073393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574040" y="1010234"/>
            <a:ext cx="11043900" cy="5748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3700"/>
              <a:buNone/>
              <a:defRPr sz="3600" b="1" i="0">
                <a:solidFill>
                  <a:srgbClr val="A33E27"/>
                </a:solidFill>
                <a:latin typeface="Trebuchet MS"/>
                <a:ea typeface="Trebuchet MS"/>
                <a:cs typeface="Trebuchet MS"/>
                <a:sym typeface="Trebuchet MS"/>
              </a:defRPr>
            </a:lvl1pPr>
            <a:lvl2pPr lvl="1" rtl="0">
              <a:spcBef>
                <a:spcPts val="0"/>
              </a:spcBef>
              <a:spcAft>
                <a:spcPts val="0"/>
              </a:spcAft>
              <a:buSzPts val="3700"/>
              <a:buNone/>
              <a:defRPr/>
            </a:lvl2pPr>
            <a:lvl3pPr lvl="2" rtl="0">
              <a:spcBef>
                <a:spcPts val="0"/>
              </a:spcBef>
              <a:spcAft>
                <a:spcPts val="0"/>
              </a:spcAft>
              <a:buSzPts val="3700"/>
              <a:buNone/>
              <a:defRPr/>
            </a:lvl3pPr>
            <a:lvl4pPr lvl="3" rtl="0">
              <a:spcBef>
                <a:spcPts val="0"/>
              </a:spcBef>
              <a:spcAft>
                <a:spcPts val="0"/>
              </a:spcAft>
              <a:buSzPts val="3700"/>
              <a:buNone/>
              <a:defRPr/>
            </a:lvl4pPr>
            <a:lvl5pPr lvl="4" rtl="0">
              <a:spcBef>
                <a:spcPts val="0"/>
              </a:spcBef>
              <a:spcAft>
                <a:spcPts val="0"/>
              </a:spcAft>
              <a:buSzPts val="3700"/>
              <a:buNone/>
              <a:defRPr/>
            </a:lvl5pPr>
            <a:lvl6pPr lvl="5" rtl="0">
              <a:spcBef>
                <a:spcPts val="0"/>
              </a:spcBef>
              <a:spcAft>
                <a:spcPts val="0"/>
              </a:spcAft>
              <a:buSzPts val="3700"/>
              <a:buNone/>
              <a:defRPr/>
            </a:lvl6pPr>
            <a:lvl7pPr lvl="6" rtl="0">
              <a:spcBef>
                <a:spcPts val="0"/>
              </a:spcBef>
              <a:spcAft>
                <a:spcPts val="0"/>
              </a:spcAft>
              <a:buSzPts val="3700"/>
              <a:buNone/>
              <a:defRPr/>
            </a:lvl7pPr>
            <a:lvl8pPr lvl="7" rtl="0">
              <a:spcBef>
                <a:spcPts val="0"/>
              </a:spcBef>
              <a:spcAft>
                <a:spcPts val="0"/>
              </a:spcAft>
              <a:buSzPts val="3700"/>
              <a:buNone/>
              <a:defRPr/>
            </a:lvl8pPr>
            <a:lvl9pPr lvl="8" rtl="0">
              <a:spcBef>
                <a:spcPts val="0"/>
              </a:spcBef>
              <a:spcAft>
                <a:spcPts val="0"/>
              </a:spcAft>
              <a:buSzPts val="3700"/>
              <a:buNone/>
              <a:defRPr/>
            </a:lvl9pPr>
          </a:lstStyle>
          <a:p>
            <a:endParaRPr/>
          </a:p>
        </p:txBody>
      </p:sp>
      <p:sp>
        <p:nvSpPr>
          <p:cNvPr id="56" name="Google Shape;56;p13"/>
          <p:cNvSpPr txBox="1">
            <a:spLocks noGrp="1"/>
          </p:cNvSpPr>
          <p:nvPr>
            <p:ph type="ftr" idx="11"/>
          </p:nvPr>
        </p:nvSpPr>
        <p:spPr>
          <a:xfrm>
            <a:off x="4145280" y="6377940"/>
            <a:ext cx="3901500" cy="3429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3"/>
          <p:cNvSpPr txBox="1">
            <a:spLocks noGrp="1"/>
          </p:cNvSpPr>
          <p:nvPr>
            <p:ph type="dt" idx="10"/>
          </p:nvPr>
        </p:nvSpPr>
        <p:spPr>
          <a:xfrm>
            <a:off x="609600" y="6377940"/>
            <a:ext cx="2804100" cy="342900"/>
          </a:xfrm>
          <a:prstGeom prst="rect">
            <a:avLst/>
          </a:prstGeom>
          <a:noFill/>
          <a:ln>
            <a:noFill/>
          </a:ln>
        </p:spPr>
        <p:txBody>
          <a:bodyPr spcFirstLastPara="1" wrap="square" lIns="0" tIns="0" rIns="0" bIns="0" anchor="t" anchorCtr="0">
            <a:no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8778240" y="6377940"/>
            <a:ext cx="2804100" cy="342900"/>
          </a:xfrm>
          <a:prstGeom prst="rect">
            <a:avLst/>
          </a:prstGeom>
          <a:noFill/>
          <a:ln>
            <a:noFill/>
          </a:ln>
        </p:spPr>
        <p:txBody>
          <a:bodyPr spcFirstLastPara="1" wrap="square" lIns="0" tIns="0" rIns="0" bIns="0" anchor="t" anchorCtr="0">
            <a:no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extLst>
      <p:ext uri="{BB962C8B-B14F-4D97-AF65-F5344CB8AC3E}">
        <p14:creationId xmlns:p14="http://schemas.microsoft.com/office/powerpoint/2010/main" val="567366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6331719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8/11/2023</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158367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1894474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911427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302530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89183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7657578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8/11/2023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172064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8/11/2023</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504937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mc:AlternateContent xmlns:mc="http://schemas.openxmlformats.org/markup-compatibility/2006" xmlns:p14="http://schemas.microsoft.com/office/powerpoint/2010/main">
    <mc:Choice Requires="p14">
      <p:transition spd="slow">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sqlservertutorial.net/sql-server-stored-procedures/variables/"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hyperlink" Target="https://www.sqlservertutorial.net/sql-server-stored-procedures/sql-server-stored-procedure-parameter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hyperlink" Target="https://www.sqlservertutorial.net/sql-server-basics/sql-server-left-join/" TargetMode="External"/><Relationship Id="rId2" Type="http://schemas.openxmlformats.org/officeDocument/2006/relationships/hyperlink" Target="https://www.sqlservertutorial.net/sql-server-basics/sql-server-inner-join/" TargetMode="External"/><Relationship Id="rId1" Type="http://schemas.openxmlformats.org/officeDocument/2006/relationships/slideLayout" Target="../slideLayouts/slideLayout7.xml"/><Relationship Id="rId4" Type="http://schemas.openxmlformats.org/officeDocument/2006/relationships/hyperlink" Target="https://www.sqlservertutorial.net/sql-server-basics/sql-server-alia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www.sqlservertutorial.net/sql-server-basics/sql-server-bit/" TargetMode="External"/><Relationship Id="rId2" Type="http://schemas.openxmlformats.org/officeDocument/2006/relationships/hyperlink" Target="https://www.sqlservertutorial.net/sql-server-basics/sql-server-int/" TargetMode="External"/><Relationship Id="rId1" Type="http://schemas.openxmlformats.org/officeDocument/2006/relationships/slideLayout" Target="../slideLayouts/slideLayout7.xml"/><Relationship Id="rId4" Type="http://schemas.openxmlformats.org/officeDocument/2006/relationships/hyperlink" Target="https://www.sqlservertutorial.net/sql-server-basics/sql-server-decima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www.sqlservertutorial.net/sql-server-basics/sql-server-cte/"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hyperlink" Target="https://www.sqlservertutorial.net/sql-server-views/sql-server-indexed-view/" TargetMode="External"/><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sqlservertutorial.net/sql-server-basics/sql-server-time/" TargetMode="External"/><Relationship Id="rId2" Type="http://schemas.openxmlformats.org/officeDocument/2006/relationships/hyperlink" Target="https://www.sqlservertutorial.net/sql-server-basics/sql-server-date/" TargetMode="External"/><Relationship Id="rId1" Type="http://schemas.openxmlformats.org/officeDocument/2006/relationships/slideLayout" Target="../slideLayouts/slideLayout7.xml"/><Relationship Id="rId5" Type="http://schemas.openxmlformats.org/officeDocument/2006/relationships/hyperlink" Target="https://www.sqlservertutorial.net/sql-server-basics/sql-server-datetime2/" TargetMode="External"/><Relationship Id="rId4" Type="http://schemas.openxmlformats.org/officeDocument/2006/relationships/hyperlink" Target="https://www.sqlservertutorial.net/sql-server-basics/sql-server-datetimeoffset/"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sqlservertutorial.net/sql-server-basics/sql-server-varchar/" TargetMode="External"/><Relationship Id="rId2" Type="http://schemas.openxmlformats.org/officeDocument/2006/relationships/hyperlink" Target="https://www.sqlservertutorial.net/sql-server-basics/sql-server-char/" TargetMode="Externa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sqlservertutorial.net/sql-server-basics/sql-server-nvarchar/" TargetMode="External"/><Relationship Id="rId2" Type="http://schemas.openxmlformats.org/officeDocument/2006/relationships/hyperlink" Target="https://www.sqlservertutorial.net/sql-server-basics/sql-server-nchar/" TargetMode="Externa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hyperlink" Target="https://www.sqlservertutorial.net/sql-server-user-defined-functions/" TargetMode="Externa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qlservertutorial.net/sql-server-basics/sql-server-guid/" TargetMode="External"/><Relationship Id="rId2" Type="http://schemas.openxmlformats.org/officeDocument/2006/relationships/hyperlink" Target="https://www.sqlservertutorial.net/sql-server-stored-procedures/sql-server-curso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a:blip r:embed="rId3">
            <a:alphaModFix amt="60000"/>
          </a:blip>
          <a:stretch>
            <a:fillRect/>
          </a:stretch>
        </p:blipFill>
        <p:spPr>
          <a:xfrm>
            <a:off x="0" y="17"/>
            <a:ext cx="12192000" cy="8135389"/>
          </a:xfrm>
          <a:prstGeom prst="rect">
            <a:avLst/>
          </a:prstGeom>
          <a:noFill/>
          <a:ln>
            <a:noFill/>
          </a:ln>
        </p:spPr>
      </p:pic>
      <p:sp>
        <p:nvSpPr>
          <p:cNvPr id="73" name="Google Shape;73;p15"/>
          <p:cNvSpPr/>
          <p:nvPr/>
        </p:nvSpPr>
        <p:spPr>
          <a:xfrm>
            <a:off x="1755300" y="961724"/>
            <a:ext cx="10436700" cy="4719300"/>
          </a:xfrm>
          <a:prstGeom prst="rect">
            <a:avLst/>
          </a:prstGeom>
          <a:solidFill>
            <a:srgbClr val="00A1FF">
              <a:alpha val="84310"/>
            </a:srgbClr>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endParaRPr/>
          </a:p>
        </p:txBody>
      </p:sp>
      <p:sp>
        <p:nvSpPr>
          <p:cNvPr id="74" name="Google Shape;74;p15"/>
          <p:cNvSpPr txBox="1"/>
          <p:nvPr/>
        </p:nvSpPr>
        <p:spPr>
          <a:xfrm>
            <a:off x="2143866" y="2058062"/>
            <a:ext cx="10436700" cy="138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9300" b="1" dirty="0">
                <a:solidFill>
                  <a:srgbClr val="2C2D2C"/>
                </a:solidFill>
                <a:latin typeface="Lato"/>
                <a:ea typeface="Lato"/>
                <a:cs typeface="Lato"/>
                <a:sym typeface="Lato"/>
              </a:rPr>
              <a:t>SQL</a:t>
            </a:r>
            <a:endParaRPr sz="9300" b="1" dirty="0">
              <a:solidFill>
                <a:srgbClr val="2C2D2C"/>
              </a:solidFill>
              <a:latin typeface="Lato"/>
              <a:ea typeface="Lato"/>
              <a:cs typeface="Lato"/>
              <a:sym typeface="Lato"/>
            </a:endParaRPr>
          </a:p>
        </p:txBody>
      </p:sp>
      <p:sp>
        <p:nvSpPr>
          <p:cNvPr id="76" name="Google Shape;76;p15"/>
          <p:cNvSpPr/>
          <p:nvPr/>
        </p:nvSpPr>
        <p:spPr>
          <a:xfrm rot="-2573517">
            <a:off x="10446466" y="4538934"/>
            <a:ext cx="1793517" cy="1704986"/>
          </a:xfrm>
          <a:prstGeom prst="pentagon">
            <a:avLst>
              <a:gd name="hf" fmla="val 105146"/>
              <a:gd name="vf" fmla="val 110557"/>
            </a:avLst>
          </a:prstGeom>
          <a:solidFill>
            <a:srgbClr val="00FFD0">
              <a:alpha val="569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flipH="1">
            <a:off x="11253675" y="4489065"/>
            <a:ext cx="350700" cy="3507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flipH="1">
            <a:off x="9917800" y="5019074"/>
            <a:ext cx="505200" cy="5052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flipH="1">
            <a:off x="9469525" y="4839774"/>
            <a:ext cx="122700" cy="122700"/>
          </a:xfrm>
          <a:prstGeom prst="ellipse">
            <a:avLst/>
          </a:prstGeom>
          <a:solidFill>
            <a:srgbClr val="F3F3F3">
              <a:alpha val="568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txBox="1"/>
          <p:nvPr/>
        </p:nvSpPr>
        <p:spPr>
          <a:xfrm>
            <a:off x="2217425" y="3815700"/>
            <a:ext cx="8054400" cy="439200"/>
          </a:xfrm>
          <a:prstGeom prst="rect">
            <a:avLst/>
          </a:prstGeom>
          <a:noFill/>
          <a:ln>
            <a:noFill/>
          </a:ln>
        </p:spPr>
        <p:txBody>
          <a:bodyPr spcFirstLastPara="1" wrap="square" lIns="0" tIns="12700" rIns="0" bIns="0" anchor="t" anchorCtr="0">
            <a:noAutofit/>
          </a:bodyPr>
          <a:lstStyle/>
          <a:p>
            <a:pPr marL="0" lvl="0" indent="0" algn="ctr" rtl="0">
              <a:spcBef>
                <a:spcPts val="0"/>
              </a:spcBef>
              <a:spcAft>
                <a:spcPts val="0"/>
              </a:spcAft>
              <a:buClr>
                <a:schemeClr val="dk1"/>
              </a:buClr>
              <a:buFont typeface="Arial"/>
              <a:buNone/>
            </a:pPr>
            <a:r>
              <a:rPr lang="en-US" sz="3200">
                <a:solidFill>
                  <a:schemeClr val="dk1"/>
                </a:solidFill>
                <a:latin typeface="Calibri"/>
                <a:ea typeface="Calibri"/>
                <a:cs typeface="Calibri"/>
                <a:sym typeface="Calibri"/>
              </a:rPr>
              <a:t>DDL, DCL, DML, Joins, Subqueries and Functions</a:t>
            </a:r>
            <a:endParaRPr sz="3200">
              <a:solidFill>
                <a:schemeClr val="dk1"/>
              </a:solidFill>
              <a:latin typeface="Calibri"/>
              <a:ea typeface="Calibri"/>
              <a:cs typeface="Calibri"/>
              <a:sym typeface="Calibri"/>
            </a:endParaRPr>
          </a:p>
          <a:p>
            <a:pPr marL="0" lvl="0" indent="0" algn="l" rtl="0">
              <a:lnSpc>
                <a:spcPct val="150000"/>
              </a:lnSpc>
              <a:spcBef>
                <a:spcPts val="0"/>
              </a:spcBef>
              <a:spcAft>
                <a:spcPts val="0"/>
              </a:spcAft>
              <a:buNone/>
            </a:pPr>
            <a:endParaRPr sz="22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1046242" y="1530388"/>
            <a:ext cx="6097554" cy="1200329"/>
          </a:xfrm>
          <a:prstGeom prst="rect">
            <a:avLst/>
          </a:prstGeom>
          <a:noFill/>
        </p:spPr>
        <p:txBody>
          <a:bodyPr wrap="square">
            <a:spAutoFit/>
          </a:bodyPr>
          <a:lstStyle/>
          <a:p>
            <a:r>
              <a:rPr lang="en-IN" dirty="0"/>
              <a:t>SELECT</a:t>
            </a:r>
          </a:p>
          <a:p>
            <a:r>
              <a:rPr lang="en-IN" dirty="0"/>
              <a:t>    </a:t>
            </a:r>
            <a:r>
              <a:rPr lang="en-IN" dirty="0" err="1"/>
              <a:t>select_list</a:t>
            </a:r>
            <a:endParaRPr lang="en-IN" dirty="0"/>
          </a:p>
          <a:p>
            <a:r>
              <a:rPr lang="en-IN" dirty="0"/>
              <a:t>FROM</a:t>
            </a:r>
          </a:p>
          <a:p>
            <a:r>
              <a:rPr lang="en-IN" dirty="0"/>
              <a:t>    </a:t>
            </a:r>
            <a:r>
              <a:rPr lang="en-IN" dirty="0" err="1"/>
              <a:t>schema_name.table_name</a:t>
            </a:r>
            <a:r>
              <a:rPr lang="en-IN" dirty="0"/>
              <a:t>;</a:t>
            </a:r>
          </a:p>
        </p:txBody>
      </p:sp>
      <p:sp>
        <p:nvSpPr>
          <p:cNvPr id="6" name="TextBox 5">
            <a:extLst>
              <a:ext uri="{FF2B5EF4-FFF2-40B4-BE49-F238E27FC236}">
                <a16:creationId xmlns:a16="http://schemas.microsoft.com/office/drawing/2014/main" id="{577792AE-8A06-8C80-583A-9E7DC4EEC90E}"/>
              </a:ext>
            </a:extLst>
          </p:cNvPr>
          <p:cNvSpPr txBox="1"/>
          <p:nvPr/>
        </p:nvSpPr>
        <p:spPr>
          <a:xfrm>
            <a:off x="5782834" y="1253389"/>
            <a:ext cx="6094476" cy="1477328"/>
          </a:xfrm>
          <a:prstGeom prst="rect">
            <a:avLst/>
          </a:prstGeom>
          <a:noFill/>
        </p:spPr>
        <p:txBody>
          <a:bodyPr wrap="square">
            <a:spAutoFit/>
          </a:bodyPr>
          <a:lstStyle/>
          <a:p>
            <a:r>
              <a:rPr lang="en-IN"/>
              <a:t>SELECT</a:t>
            </a:r>
          </a:p>
          <a:p>
            <a:r>
              <a:rPr lang="en-IN"/>
              <a:t>    first_name,</a:t>
            </a:r>
          </a:p>
          <a:p>
            <a:r>
              <a:rPr lang="en-IN"/>
              <a:t>    last_name</a:t>
            </a:r>
          </a:p>
          <a:p>
            <a:r>
              <a:rPr lang="en-IN"/>
              <a:t>FROM</a:t>
            </a:r>
          </a:p>
          <a:p>
            <a:r>
              <a:rPr lang="en-IN"/>
              <a:t>    sales.customers;</a:t>
            </a:r>
            <a:endParaRPr lang="en-IN" dirty="0"/>
          </a:p>
        </p:txBody>
      </p:sp>
      <p:sp>
        <p:nvSpPr>
          <p:cNvPr id="8" name="TextBox 7">
            <a:extLst>
              <a:ext uri="{FF2B5EF4-FFF2-40B4-BE49-F238E27FC236}">
                <a16:creationId xmlns:a16="http://schemas.microsoft.com/office/drawing/2014/main" id="{B16F7B1C-053E-F8D5-0ACD-24875DDEEB6B}"/>
              </a:ext>
            </a:extLst>
          </p:cNvPr>
          <p:cNvSpPr txBox="1"/>
          <p:nvPr/>
        </p:nvSpPr>
        <p:spPr>
          <a:xfrm>
            <a:off x="1046242" y="3987445"/>
            <a:ext cx="6094476" cy="1754326"/>
          </a:xfrm>
          <a:prstGeom prst="rect">
            <a:avLst/>
          </a:prstGeom>
          <a:noFill/>
        </p:spPr>
        <p:txBody>
          <a:bodyPr wrap="square">
            <a:spAutoFit/>
          </a:bodyPr>
          <a:lstStyle/>
          <a:p>
            <a:r>
              <a:rPr lang="en-IN"/>
              <a:t>SELECT</a:t>
            </a:r>
          </a:p>
          <a:p>
            <a:r>
              <a:rPr lang="en-IN"/>
              <a:t>    *</a:t>
            </a:r>
          </a:p>
          <a:p>
            <a:r>
              <a:rPr lang="en-IN"/>
              <a:t>FROM</a:t>
            </a:r>
          </a:p>
          <a:p>
            <a:r>
              <a:rPr lang="en-IN"/>
              <a:t>    sales.customers</a:t>
            </a:r>
          </a:p>
          <a:p>
            <a:r>
              <a:rPr lang="en-IN"/>
              <a:t>WHERE</a:t>
            </a:r>
          </a:p>
          <a:p>
            <a:r>
              <a:rPr lang="en-IN"/>
              <a:t>    state = 'CA';</a:t>
            </a:r>
            <a:endParaRPr lang="en-IN" dirty="0"/>
          </a:p>
        </p:txBody>
      </p:sp>
      <p:sp>
        <p:nvSpPr>
          <p:cNvPr id="14" name="TextBox 13">
            <a:extLst>
              <a:ext uri="{FF2B5EF4-FFF2-40B4-BE49-F238E27FC236}">
                <a16:creationId xmlns:a16="http://schemas.microsoft.com/office/drawing/2014/main" id="{F0D2E673-1840-5F3B-7CFF-AE01E7C68051}"/>
              </a:ext>
            </a:extLst>
          </p:cNvPr>
          <p:cNvSpPr txBox="1"/>
          <p:nvPr/>
        </p:nvSpPr>
        <p:spPr>
          <a:xfrm>
            <a:off x="1014238" y="3590021"/>
            <a:ext cx="6158484" cy="369332"/>
          </a:xfrm>
          <a:prstGeom prst="rect">
            <a:avLst/>
          </a:prstGeom>
          <a:noFill/>
        </p:spPr>
        <p:txBody>
          <a:bodyPr wrap="square">
            <a:spAutoFit/>
          </a:bodyPr>
          <a:lstStyle/>
          <a:p>
            <a:r>
              <a:rPr lang="en-GB"/>
              <a:t>SQL Server SELECT – sort the result set</a:t>
            </a:r>
            <a:endParaRPr lang="en-IN" dirty="0"/>
          </a:p>
        </p:txBody>
      </p:sp>
      <p:sp>
        <p:nvSpPr>
          <p:cNvPr id="17" name="TextBox 16">
            <a:extLst>
              <a:ext uri="{FF2B5EF4-FFF2-40B4-BE49-F238E27FC236}">
                <a16:creationId xmlns:a16="http://schemas.microsoft.com/office/drawing/2014/main" id="{8B5DA3DB-814B-C239-41AB-FE530679CF1C}"/>
              </a:ext>
            </a:extLst>
          </p:cNvPr>
          <p:cNvSpPr txBox="1"/>
          <p:nvPr/>
        </p:nvSpPr>
        <p:spPr>
          <a:xfrm>
            <a:off x="5718826" y="500572"/>
            <a:ext cx="6158484" cy="646331"/>
          </a:xfrm>
          <a:prstGeom prst="rect">
            <a:avLst/>
          </a:prstGeom>
          <a:noFill/>
        </p:spPr>
        <p:txBody>
          <a:bodyPr wrap="square">
            <a:spAutoFit/>
          </a:bodyPr>
          <a:lstStyle/>
          <a:p>
            <a:r>
              <a:rPr lang="en-GB"/>
              <a:t>SQL Server SELECT – retrieve some columns of a table example</a:t>
            </a:r>
            <a:endParaRPr lang="en-IN" dirty="0"/>
          </a:p>
        </p:txBody>
      </p:sp>
      <p:sp>
        <p:nvSpPr>
          <p:cNvPr id="23" name="TextBox 22">
            <a:extLst>
              <a:ext uri="{FF2B5EF4-FFF2-40B4-BE49-F238E27FC236}">
                <a16:creationId xmlns:a16="http://schemas.microsoft.com/office/drawing/2014/main" id="{DBA1F95E-20C1-7638-9D67-837058658382}"/>
              </a:ext>
            </a:extLst>
          </p:cNvPr>
          <p:cNvSpPr txBox="1"/>
          <p:nvPr/>
        </p:nvSpPr>
        <p:spPr>
          <a:xfrm>
            <a:off x="5703618" y="3618113"/>
            <a:ext cx="6158484" cy="369332"/>
          </a:xfrm>
          <a:prstGeom prst="rect">
            <a:avLst/>
          </a:prstGeom>
          <a:noFill/>
        </p:spPr>
        <p:txBody>
          <a:bodyPr wrap="square">
            <a:spAutoFit/>
          </a:bodyPr>
          <a:lstStyle/>
          <a:p>
            <a:r>
              <a:rPr lang="en-GB"/>
              <a:t>SQL Server SELECT – group rows into groups example</a:t>
            </a:r>
            <a:endParaRPr lang="en-IN" dirty="0"/>
          </a:p>
        </p:txBody>
      </p:sp>
      <p:sp>
        <p:nvSpPr>
          <p:cNvPr id="25" name="TextBox 24">
            <a:extLst>
              <a:ext uri="{FF2B5EF4-FFF2-40B4-BE49-F238E27FC236}">
                <a16:creationId xmlns:a16="http://schemas.microsoft.com/office/drawing/2014/main" id="{090E3F22-CB85-CBDB-6533-F71CEE91ACCB}"/>
              </a:ext>
            </a:extLst>
          </p:cNvPr>
          <p:cNvSpPr txBox="1"/>
          <p:nvPr/>
        </p:nvSpPr>
        <p:spPr>
          <a:xfrm>
            <a:off x="5735622" y="4143999"/>
            <a:ext cx="6094476" cy="1477328"/>
          </a:xfrm>
          <a:prstGeom prst="rect">
            <a:avLst/>
          </a:prstGeom>
          <a:noFill/>
        </p:spPr>
        <p:txBody>
          <a:bodyPr wrap="square">
            <a:spAutoFit/>
          </a:bodyPr>
          <a:lstStyle/>
          <a:p>
            <a:r>
              <a:rPr lang="en-IN"/>
              <a:t>SELECT    city,    COUNT (*)</a:t>
            </a:r>
          </a:p>
          <a:p>
            <a:r>
              <a:rPr lang="en-IN"/>
              <a:t>FROM    sales.customers</a:t>
            </a:r>
          </a:p>
          <a:p>
            <a:r>
              <a:rPr lang="en-IN"/>
              <a:t>WHERE    state = 'CA'</a:t>
            </a:r>
          </a:p>
          <a:p>
            <a:r>
              <a:rPr lang="en-IN"/>
              <a:t>GROUP BY    city</a:t>
            </a:r>
          </a:p>
          <a:p>
            <a:r>
              <a:rPr lang="en-IN"/>
              <a:t>ORDER BY    city;</a:t>
            </a:r>
            <a:endParaRPr lang="en-IN"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735346" y="297950"/>
            <a:ext cx="6158484" cy="584775"/>
          </a:xfrm>
          <a:prstGeom prst="rect">
            <a:avLst/>
          </a:prstGeom>
          <a:noFill/>
        </p:spPr>
        <p:txBody>
          <a:bodyPr wrap="square">
            <a:spAutoFit/>
          </a:bodyPr>
          <a:lstStyle/>
          <a:p>
            <a:r>
              <a:rPr lang="en-GB" sz="3200" b="1" dirty="0"/>
              <a:t>Select - Syntax</a:t>
            </a:r>
            <a:endParaRPr lang="en-IN" sz="3200" b="1" dirty="0"/>
          </a:p>
        </p:txBody>
      </p:sp>
    </p:spTree>
    <p:extLst>
      <p:ext uri="{BB962C8B-B14F-4D97-AF65-F5344CB8AC3E}">
        <p14:creationId xmlns:p14="http://schemas.microsoft.com/office/powerpoint/2010/main" val="351490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873966" y="1067848"/>
            <a:ext cx="6097554" cy="1200329"/>
          </a:xfrm>
          <a:prstGeom prst="rect">
            <a:avLst/>
          </a:prstGeom>
          <a:noFill/>
        </p:spPr>
        <p:txBody>
          <a:bodyPr wrap="square">
            <a:spAutoFit/>
          </a:bodyPr>
          <a:lstStyle/>
          <a:p>
            <a:r>
              <a:rPr lang="en-GB"/>
              <a:t>SELECT    select_list</a:t>
            </a:r>
          </a:p>
          <a:p>
            <a:r>
              <a:rPr lang="en-GB"/>
              <a:t>FROM    table_name</a:t>
            </a:r>
          </a:p>
          <a:p>
            <a:r>
              <a:rPr lang="en-GB"/>
              <a:t>ORDER BY </a:t>
            </a:r>
          </a:p>
          <a:p>
            <a:r>
              <a:rPr lang="en-GB"/>
              <a:t>    column_name | expression [ASC | DESC ];</a:t>
            </a:r>
            <a:endParaRPr lang="en-IN" dirty="0"/>
          </a:p>
        </p:txBody>
      </p:sp>
      <p:sp>
        <p:nvSpPr>
          <p:cNvPr id="8" name="TextBox 7">
            <a:extLst>
              <a:ext uri="{FF2B5EF4-FFF2-40B4-BE49-F238E27FC236}">
                <a16:creationId xmlns:a16="http://schemas.microsoft.com/office/drawing/2014/main" id="{B16F7B1C-053E-F8D5-0ACD-24875DDEEB6B}"/>
              </a:ext>
            </a:extLst>
          </p:cNvPr>
          <p:cNvSpPr txBox="1"/>
          <p:nvPr/>
        </p:nvSpPr>
        <p:spPr>
          <a:xfrm>
            <a:off x="665990" y="3249692"/>
            <a:ext cx="6094476" cy="2585323"/>
          </a:xfrm>
          <a:prstGeom prst="rect">
            <a:avLst/>
          </a:prstGeom>
          <a:noFill/>
        </p:spPr>
        <p:txBody>
          <a:bodyPr wrap="square">
            <a:spAutoFit/>
          </a:bodyPr>
          <a:lstStyle/>
          <a:p>
            <a:r>
              <a:rPr lang="en-GB"/>
              <a:t>SELECT</a:t>
            </a:r>
          </a:p>
          <a:p>
            <a:r>
              <a:rPr lang="en-GB"/>
              <a:t>    city,</a:t>
            </a:r>
          </a:p>
          <a:p>
            <a:r>
              <a:rPr lang="en-GB"/>
              <a:t>    first_name,</a:t>
            </a:r>
          </a:p>
          <a:p>
            <a:r>
              <a:rPr lang="en-GB"/>
              <a:t>    last_name</a:t>
            </a:r>
          </a:p>
          <a:p>
            <a:r>
              <a:rPr lang="en-GB"/>
              <a:t>FROM</a:t>
            </a:r>
          </a:p>
          <a:p>
            <a:r>
              <a:rPr lang="en-GB"/>
              <a:t>    sales.customers</a:t>
            </a:r>
          </a:p>
          <a:p>
            <a:r>
              <a:rPr lang="en-GB"/>
              <a:t>ORDER BY</a:t>
            </a:r>
          </a:p>
          <a:p>
            <a:r>
              <a:rPr lang="en-GB"/>
              <a:t>    city DESC,</a:t>
            </a:r>
          </a:p>
          <a:p>
            <a:r>
              <a:rPr lang="en-GB"/>
              <a:t>    first_name ASC;</a:t>
            </a:r>
            <a:endParaRPr lang="en-IN" dirty="0"/>
          </a:p>
        </p:txBody>
      </p:sp>
      <p:sp>
        <p:nvSpPr>
          <p:cNvPr id="25" name="TextBox 24">
            <a:extLst>
              <a:ext uri="{FF2B5EF4-FFF2-40B4-BE49-F238E27FC236}">
                <a16:creationId xmlns:a16="http://schemas.microsoft.com/office/drawing/2014/main" id="{090E3F22-CB85-CBDB-6533-F71CEE91ACCB}"/>
              </a:ext>
            </a:extLst>
          </p:cNvPr>
          <p:cNvSpPr txBox="1"/>
          <p:nvPr/>
        </p:nvSpPr>
        <p:spPr>
          <a:xfrm>
            <a:off x="3922743" y="3388191"/>
            <a:ext cx="6094476" cy="2308324"/>
          </a:xfrm>
          <a:prstGeom prst="rect">
            <a:avLst/>
          </a:prstGeom>
          <a:noFill/>
        </p:spPr>
        <p:txBody>
          <a:bodyPr wrap="square">
            <a:spAutoFit/>
          </a:bodyPr>
          <a:lstStyle/>
          <a:p>
            <a:r>
              <a:rPr lang="en-GB"/>
              <a:t>SELECT</a:t>
            </a:r>
          </a:p>
          <a:p>
            <a:r>
              <a:rPr lang="en-GB"/>
              <a:t>    city,</a:t>
            </a:r>
          </a:p>
          <a:p>
            <a:r>
              <a:rPr lang="en-GB"/>
              <a:t>    first_name,</a:t>
            </a:r>
          </a:p>
          <a:p>
            <a:r>
              <a:rPr lang="en-GB"/>
              <a:t>    last_name</a:t>
            </a:r>
          </a:p>
          <a:p>
            <a:r>
              <a:rPr lang="en-GB"/>
              <a:t>FROM</a:t>
            </a:r>
          </a:p>
          <a:p>
            <a:r>
              <a:rPr lang="en-GB"/>
              <a:t>    sales.customers</a:t>
            </a:r>
          </a:p>
          <a:p>
            <a:r>
              <a:rPr lang="en-GB"/>
              <a:t>ORDER BY</a:t>
            </a:r>
          </a:p>
          <a:p>
            <a:r>
              <a:rPr lang="en-GB"/>
              <a:t>    state;</a:t>
            </a:r>
            <a:endParaRPr lang="en-IN"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665990" y="315481"/>
            <a:ext cx="6158484" cy="523220"/>
          </a:xfrm>
          <a:prstGeom prst="rect">
            <a:avLst/>
          </a:prstGeom>
          <a:noFill/>
        </p:spPr>
        <p:txBody>
          <a:bodyPr wrap="square">
            <a:spAutoFit/>
          </a:bodyPr>
          <a:lstStyle/>
          <a:p>
            <a:r>
              <a:rPr lang="en-GB" sz="2800" b="1" dirty="0"/>
              <a:t>Order By - Syntax</a:t>
            </a:r>
            <a:endParaRPr lang="en-IN" sz="28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6390214" y="652349"/>
            <a:ext cx="6097554" cy="2031325"/>
          </a:xfrm>
          <a:prstGeom prst="rect">
            <a:avLst/>
          </a:prstGeom>
          <a:noFill/>
        </p:spPr>
        <p:txBody>
          <a:bodyPr wrap="square">
            <a:spAutoFit/>
          </a:bodyPr>
          <a:lstStyle/>
          <a:p>
            <a:r>
              <a:rPr lang="en-GB"/>
              <a:t>SELECT</a:t>
            </a:r>
          </a:p>
          <a:p>
            <a:r>
              <a:rPr lang="en-GB"/>
              <a:t>    first_name,</a:t>
            </a:r>
          </a:p>
          <a:p>
            <a:r>
              <a:rPr lang="en-GB"/>
              <a:t>    last_name</a:t>
            </a:r>
          </a:p>
          <a:p>
            <a:r>
              <a:rPr lang="en-GB"/>
              <a:t>FROM</a:t>
            </a:r>
          </a:p>
          <a:p>
            <a:r>
              <a:rPr lang="en-GB"/>
              <a:t>    sales.customers</a:t>
            </a:r>
          </a:p>
          <a:p>
            <a:r>
              <a:rPr lang="en-GB"/>
              <a:t>ORDER BY</a:t>
            </a:r>
          </a:p>
          <a:p>
            <a:r>
              <a:rPr lang="en-GB"/>
              <a:t>    LEN(first_name) DESC;</a:t>
            </a:r>
            <a:endParaRPr lang="en-GB" dirty="0"/>
          </a:p>
        </p:txBody>
      </p:sp>
      <p:sp>
        <p:nvSpPr>
          <p:cNvPr id="5" name="TextBox 4">
            <a:extLst>
              <a:ext uri="{FF2B5EF4-FFF2-40B4-BE49-F238E27FC236}">
                <a16:creationId xmlns:a16="http://schemas.microsoft.com/office/drawing/2014/main" id="{DF255359-E557-1195-4EBB-B79F03F2AE69}"/>
              </a:ext>
            </a:extLst>
          </p:cNvPr>
          <p:cNvSpPr txBox="1"/>
          <p:nvPr/>
        </p:nvSpPr>
        <p:spPr>
          <a:xfrm>
            <a:off x="7064554" y="3388191"/>
            <a:ext cx="6094476" cy="2308324"/>
          </a:xfrm>
          <a:prstGeom prst="rect">
            <a:avLst/>
          </a:prstGeom>
          <a:noFill/>
        </p:spPr>
        <p:txBody>
          <a:bodyPr wrap="square">
            <a:spAutoFit/>
          </a:bodyPr>
          <a:lstStyle/>
          <a:p>
            <a:r>
              <a:rPr lang="en-GB"/>
              <a:t>SELECT</a:t>
            </a:r>
          </a:p>
          <a:p>
            <a:r>
              <a:rPr lang="en-GB"/>
              <a:t>    first_name,</a:t>
            </a:r>
          </a:p>
          <a:p>
            <a:r>
              <a:rPr lang="en-GB"/>
              <a:t>    last_name</a:t>
            </a:r>
          </a:p>
          <a:p>
            <a:r>
              <a:rPr lang="en-GB"/>
              <a:t>FROM</a:t>
            </a:r>
          </a:p>
          <a:p>
            <a:r>
              <a:rPr lang="en-GB"/>
              <a:t>    sales.customers</a:t>
            </a:r>
          </a:p>
          <a:p>
            <a:r>
              <a:rPr lang="en-GB"/>
              <a:t>ORDER BY</a:t>
            </a:r>
          </a:p>
          <a:p>
            <a:r>
              <a:rPr lang="en-GB"/>
              <a:t>    1,</a:t>
            </a:r>
          </a:p>
          <a:p>
            <a:r>
              <a:rPr lang="en-GB"/>
              <a:t>    2;</a:t>
            </a:r>
            <a:endParaRPr lang="en-GB" dirty="0"/>
          </a:p>
        </p:txBody>
      </p:sp>
    </p:spTree>
    <p:extLst>
      <p:ext uri="{BB962C8B-B14F-4D97-AF65-F5344CB8AC3E}">
        <p14:creationId xmlns:p14="http://schemas.microsoft.com/office/powerpoint/2010/main" val="2340326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720887" y="1227287"/>
            <a:ext cx="6097554" cy="1200329"/>
          </a:xfrm>
          <a:prstGeom prst="rect">
            <a:avLst/>
          </a:prstGeom>
          <a:noFill/>
        </p:spPr>
        <p:txBody>
          <a:bodyPr wrap="square">
            <a:spAutoFit/>
          </a:bodyPr>
          <a:lstStyle/>
          <a:p>
            <a:r>
              <a:rPr lang="en-GB"/>
              <a:t>ORDER BY column_list [ASC |DESC]</a:t>
            </a:r>
          </a:p>
          <a:p>
            <a:r>
              <a:rPr lang="en-GB"/>
              <a:t>OFFSET offset_row_count {ROW | ROWS}</a:t>
            </a:r>
          </a:p>
          <a:p>
            <a:r>
              <a:rPr lang="en-GB"/>
              <a:t>FETCH {FIRST | NEXT} fetch_row_count {ROW | ROWS} ONLY</a:t>
            </a:r>
            <a:endParaRPr lang="en-GB" dirty="0"/>
          </a:p>
        </p:txBody>
      </p:sp>
      <p:sp>
        <p:nvSpPr>
          <p:cNvPr id="8" name="TextBox 7">
            <a:extLst>
              <a:ext uri="{FF2B5EF4-FFF2-40B4-BE49-F238E27FC236}">
                <a16:creationId xmlns:a16="http://schemas.microsoft.com/office/drawing/2014/main" id="{B16F7B1C-053E-F8D5-0ACD-24875DDEEB6B}"/>
              </a:ext>
            </a:extLst>
          </p:cNvPr>
          <p:cNvSpPr txBox="1"/>
          <p:nvPr/>
        </p:nvSpPr>
        <p:spPr>
          <a:xfrm>
            <a:off x="665990" y="3249692"/>
            <a:ext cx="3311650" cy="2862322"/>
          </a:xfrm>
          <a:prstGeom prst="rect">
            <a:avLst/>
          </a:prstGeom>
          <a:noFill/>
        </p:spPr>
        <p:txBody>
          <a:bodyPr wrap="square">
            <a:spAutoFit/>
          </a:bodyPr>
          <a:lstStyle/>
          <a:p>
            <a:r>
              <a:rPr lang="en-GB"/>
              <a:t>SELECT</a:t>
            </a:r>
          </a:p>
          <a:p>
            <a:r>
              <a:rPr lang="en-GB"/>
              <a:t>    product_name,</a:t>
            </a:r>
          </a:p>
          <a:p>
            <a:r>
              <a:rPr lang="en-GB"/>
              <a:t>    list_price</a:t>
            </a:r>
          </a:p>
          <a:p>
            <a:r>
              <a:rPr lang="en-GB"/>
              <a:t>FROM</a:t>
            </a:r>
          </a:p>
          <a:p>
            <a:r>
              <a:rPr lang="en-GB"/>
              <a:t>    production.products</a:t>
            </a:r>
          </a:p>
          <a:p>
            <a:r>
              <a:rPr lang="en-GB"/>
              <a:t>ORDER BY</a:t>
            </a:r>
          </a:p>
          <a:p>
            <a:r>
              <a:rPr lang="en-GB"/>
              <a:t>    list_price,</a:t>
            </a:r>
          </a:p>
          <a:p>
            <a:r>
              <a:rPr lang="en-GB"/>
              <a:t>    product_name </a:t>
            </a:r>
          </a:p>
          <a:p>
            <a:r>
              <a:rPr lang="en-GB"/>
              <a:t>OFFSET 10 ROWS </a:t>
            </a:r>
          </a:p>
          <a:p>
            <a:r>
              <a:rPr lang="en-GB"/>
              <a:t>FETCH NEXT 10 ROWS ONLY;</a:t>
            </a:r>
            <a:endParaRPr lang="en-GB" dirty="0"/>
          </a:p>
        </p:txBody>
      </p:sp>
      <p:sp>
        <p:nvSpPr>
          <p:cNvPr id="25" name="TextBox 24">
            <a:extLst>
              <a:ext uri="{FF2B5EF4-FFF2-40B4-BE49-F238E27FC236}">
                <a16:creationId xmlns:a16="http://schemas.microsoft.com/office/drawing/2014/main" id="{090E3F22-CB85-CBDB-6533-F71CEE91ACCB}"/>
              </a:ext>
            </a:extLst>
          </p:cNvPr>
          <p:cNvSpPr txBox="1"/>
          <p:nvPr/>
        </p:nvSpPr>
        <p:spPr>
          <a:xfrm>
            <a:off x="4888312" y="3249692"/>
            <a:ext cx="6094476" cy="2862322"/>
          </a:xfrm>
          <a:prstGeom prst="rect">
            <a:avLst/>
          </a:prstGeom>
          <a:noFill/>
        </p:spPr>
        <p:txBody>
          <a:bodyPr wrap="square">
            <a:spAutoFit/>
          </a:bodyPr>
          <a:lstStyle/>
          <a:p>
            <a:r>
              <a:rPr lang="en-GB"/>
              <a:t>SELECT</a:t>
            </a:r>
          </a:p>
          <a:p>
            <a:r>
              <a:rPr lang="en-GB"/>
              <a:t>    product_name,</a:t>
            </a:r>
          </a:p>
          <a:p>
            <a:r>
              <a:rPr lang="en-GB"/>
              <a:t>    list_price</a:t>
            </a:r>
          </a:p>
          <a:p>
            <a:r>
              <a:rPr lang="en-GB"/>
              <a:t>FROM</a:t>
            </a:r>
          </a:p>
          <a:p>
            <a:r>
              <a:rPr lang="en-GB"/>
              <a:t>    production.products</a:t>
            </a:r>
          </a:p>
          <a:p>
            <a:r>
              <a:rPr lang="en-GB"/>
              <a:t>ORDER BY</a:t>
            </a:r>
          </a:p>
          <a:p>
            <a:r>
              <a:rPr lang="en-GB"/>
              <a:t>    list_price DESC,</a:t>
            </a:r>
          </a:p>
          <a:p>
            <a:r>
              <a:rPr lang="en-GB"/>
              <a:t>    product_name </a:t>
            </a:r>
          </a:p>
          <a:p>
            <a:r>
              <a:rPr lang="en-GB"/>
              <a:t>OFFSET 0 ROWS </a:t>
            </a:r>
          </a:p>
          <a:p>
            <a:r>
              <a:rPr lang="en-GB"/>
              <a:t>FETCH FIRST 10 ROWS ONLY;</a:t>
            </a:r>
            <a:endParaRPr lang="en-GB"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497602" y="380556"/>
            <a:ext cx="6158484" cy="584775"/>
          </a:xfrm>
          <a:prstGeom prst="rect">
            <a:avLst/>
          </a:prstGeom>
          <a:noFill/>
        </p:spPr>
        <p:txBody>
          <a:bodyPr wrap="square">
            <a:spAutoFit/>
          </a:bodyPr>
          <a:lstStyle/>
          <a:p>
            <a:r>
              <a:rPr lang="en-GB" sz="3200" b="1" dirty="0"/>
              <a:t>Offset- Syntax</a:t>
            </a:r>
            <a:endParaRPr lang="en-IN" sz="32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7935550" y="578849"/>
            <a:ext cx="3535563" cy="1754326"/>
          </a:xfrm>
          <a:prstGeom prst="rect">
            <a:avLst/>
          </a:prstGeom>
          <a:noFill/>
        </p:spPr>
        <p:txBody>
          <a:bodyPr wrap="square">
            <a:spAutoFit/>
          </a:bodyPr>
          <a:lstStyle/>
          <a:p>
            <a:r>
              <a:rPr lang="en-GB"/>
              <a:t>SELECT    product_name,</a:t>
            </a:r>
          </a:p>
          <a:p>
            <a:r>
              <a:rPr lang="en-GB"/>
              <a:t>    list_price</a:t>
            </a:r>
          </a:p>
          <a:p>
            <a:r>
              <a:rPr lang="en-GB"/>
              <a:t>FROM    production.products</a:t>
            </a:r>
          </a:p>
          <a:p>
            <a:r>
              <a:rPr lang="en-GB"/>
              <a:t>ORDER BY    list_price,</a:t>
            </a:r>
          </a:p>
          <a:p>
            <a:r>
              <a:rPr lang="en-GB"/>
              <a:t>    product_name </a:t>
            </a:r>
          </a:p>
          <a:p>
            <a:r>
              <a:rPr lang="en-GB"/>
              <a:t>OFFSET 10 ROWS;</a:t>
            </a:r>
            <a:endParaRPr lang="en-GB" dirty="0"/>
          </a:p>
        </p:txBody>
      </p:sp>
    </p:spTree>
    <p:extLst>
      <p:ext uri="{BB962C8B-B14F-4D97-AF65-F5344CB8AC3E}">
        <p14:creationId xmlns:p14="http://schemas.microsoft.com/office/powerpoint/2010/main" val="2721368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873966" y="1067848"/>
            <a:ext cx="6097554" cy="1754326"/>
          </a:xfrm>
          <a:prstGeom prst="rect">
            <a:avLst/>
          </a:prstGeom>
          <a:noFill/>
        </p:spPr>
        <p:txBody>
          <a:bodyPr wrap="square">
            <a:spAutoFit/>
          </a:bodyPr>
          <a:lstStyle/>
          <a:p>
            <a:r>
              <a:rPr lang="en-GB"/>
              <a:t>SELECT TOP (expression) [PERCENT]</a:t>
            </a:r>
          </a:p>
          <a:p>
            <a:r>
              <a:rPr lang="en-GB"/>
              <a:t>    [WITH TIES]</a:t>
            </a:r>
          </a:p>
          <a:p>
            <a:r>
              <a:rPr lang="en-GB"/>
              <a:t>FROM </a:t>
            </a:r>
          </a:p>
          <a:p>
            <a:r>
              <a:rPr lang="en-GB"/>
              <a:t>    table_name</a:t>
            </a:r>
          </a:p>
          <a:p>
            <a:r>
              <a:rPr lang="en-GB"/>
              <a:t>ORDER BY </a:t>
            </a:r>
          </a:p>
          <a:p>
            <a:r>
              <a:rPr lang="en-GB"/>
              <a:t>    column_name;</a:t>
            </a:r>
            <a:endParaRPr lang="en-GB" dirty="0"/>
          </a:p>
        </p:txBody>
      </p:sp>
      <p:sp>
        <p:nvSpPr>
          <p:cNvPr id="8" name="TextBox 7">
            <a:extLst>
              <a:ext uri="{FF2B5EF4-FFF2-40B4-BE49-F238E27FC236}">
                <a16:creationId xmlns:a16="http://schemas.microsoft.com/office/drawing/2014/main" id="{B16F7B1C-053E-F8D5-0ACD-24875DDEEB6B}"/>
              </a:ext>
            </a:extLst>
          </p:cNvPr>
          <p:cNvSpPr txBox="1"/>
          <p:nvPr/>
        </p:nvSpPr>
        <p:spPr>
          <a:xfrm>
            <a:off x="569347" y="3388191"/>
            <a:ext cx="5054213" cy="2031325"/>
          </a:xfrm>
          <a:prstGeom prst="rect">
            <a:avLst/>
          </a:prstGeom>
          <a:noFill/>
        </p:spPr>
        <p:txBody>
          <a:bodyPr wrap="square">
            <a:spAutoFit/>
          </a:bodyPr>
          <a:lstStyle/>
          <a:p>
            <a:r>
              <a:rPr lang="en-GB"/>
              <a:t>SELECT TOP 1 PERCENT</a:t>
            </a:r>
          </a:p>
          <a:p>
            <a:r>
              <a:rPr lang="en-GB"/>
              <a:t>    product_name, </a:t>
            </a:r>
          </a:p>
          <a:p>
            <a:r>
              <a:rPr lang="en-GB"/>
              <a:t>    list_price</a:t>
            </a:r>
          </a:p>
          <a:p>
            <a:r>
              <a:rPr lang="en-GB"/>
              <a:t>FROM</a:t>
            </a:r>
          </a:p>
          <a:p>
            <a:r>
              <a:rPr lang="en-GB"/>
              <a:t>    production.products</a:t>
            </a:r>
          </a:p>
          <a:p>
            <a:r>
              <a:rPr lang="en-GB"/>
              <a:t>ORDER BY </a:t>
            </a:r>
          </a:p>
          <a:p>
            <a:r>
              <a:rPr lang="en-GB"/>
              <a:t>    list_price DESC;</a:t>
            </a:r>
            <a:endParaRPr lang="en-GB" dirty="0"/>
          </a:p>
        </p:txBody>
      </p:sp>
      <p:sp>
        <p:nvSpPr>
          <p:cNvPr id="25" name="TextBox 24">
            <a:extLst>
              <a:ext uri="{FF2B5EF4-FFF2-40B4-BE49-F238E27FC236}">
                <a16:creationId xmlns:a16="http://schemas.microsoft.com/office/drawing/2014/main" id="{090E3F22-CB85-CBDB-6533-F71CEE91ACCB}"/>
              </a:ext>
            </a:extLst>
          </p:cNvPr>
          <p:cNvSpPr txBox="1"/>
          <p:nvPr/>
        </p:nvSpPr>
        <p:spPr>
          <a:xfrm>
            <a:off x="7232871" y="3249691"/>
            <a:ext cx="4389782" cy="2031325"/>
          </a:xfrm>
          <a:prstGeom prst="rect">
            <a:avLst/>
          </a:prstGeom>
          <a:noFill/>
        </p:spPr>
        <p:txBody>
          <a:bodyPr wrap="square">
            <a:spAutoFit/>
          </a:bodyPr>
          <a:lstStyle/>
          <a:p>
            <a:r>
              <a:rPr lang="en-GB"/>
              <a:t>SELECT TOP 3 WITH TIES</a:t>
            </a:r>
          </a:p>
          <a:p>
            <a:r>
              <a:rPr lang="en-GB"/>
              <a:t>    product_name, </a:t>
            </a:r>
          </a:p>
          <a:p>
            <a:r>
              <a:rPr lang="en-GB"/>
              <a:t>    list_price</a:t>
            </a:r>
          </a:p>
          <a:p>
            <a:r>
              <a:rPr lang="en-GB"/>
              <a:t>FROM</a:t>
            </a:r>
          </a:p>
          <a:p>
            <a:r>
              <a:rPr lang="en-GB"/>
              <a:t>    production.products</a:t>
            </a:r>
          </a:p>
          <a:p>
            <a:r>
              <a:rPr lang="en-GB"/>
              <a:t>ORDER BY </a:t>
            </a:r>
          </a:p>
          <a:p>
            <a:r>
              <a:rPr lang="en-GB"/>
              <a:t>    list_price DESC;</a:t>
            </a:r>
            <a:endParaRPr lang="en-GB"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552848" y="275323"/>
            <a:ext cx="6158484" cy="584775"/>
          </a:xfrm>
          <a:prstGeom prst="rect">
            <a:avLst/>
          </a:prstGeom>
          <a:noFill/>
        </p:spPr>
        <p:txBody>
          <a:bodyPr wrap="square">
            <a:spAutoFit/>
          </a:bodyPr>
          <a:lstStyle/>
          <a:p>
            <a:r>
              <a:rPr lang="en-GB" sz="3200" b="1" dirty="0"/>
              <a:t>TOP - Syntax</a:t>
            </a:r>
            <a:endParaRPr lang="en-IN" sz="32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6390214" y="652349"/>
            <a:ext cx="6097554" cy="2031325"/>
          </a:xfrm>
          <a:prstGeom prst="rect">
            <a:avLst/>
          </a:prstGeom>
          <a:noFill/>
        </p:spPr>
        <p:txBody>
          <a:bodyPr wrap="square">
            <a:spAutoFit/>
          </a:bodyPr>
          <a:lstStyle/>
          <a:p>
            <a:r>
              <a:rPr lang="en-GB"/>
              <a:t>SELECT TOP 10</a:t>
            </a:r>
          </a:p>
          <a:p>
            <a:r>
              <a:rPr lang="en-GB"/>
              <a:t>    product_name, </a:t>
            </a:r>
          </a:p>
          <a:p>
            <a:r>
              <a:rPr lang="en-GB"/>
              <a:t>    list_price</a:t>
            </a:r>
          </a:p>
          <a:p>
            <a:r>
              <a:rPr lang="en-GB"/>
              <a:t>FROM</a:t>
            </a:r>
          </a:p>
          <a:p>
            <a:r>
              <a:rPr lang="en-GB"/>
              <a:t>    production.products</a:t>
            </a:r>
          </a:p>
          <a:p>
            <a:r>
              <a:rPr lang="en-GB"/>
              <a:t>ORDER BY </a:t>
            </a:r>
          </a:p>
          <a:p>
            <a:r>
              <a:rPr lang="en-GB"/>
              <a:t>    list_price DESC;</a:t>
            </a:r>
            <a:endParaRPr lang="en-GB" dirty="0"/>
          </a:p>
        </p:txBody>
      </p:sp>
    </p:spTree>
    <p:extLst>
      <p:ext uri="{BB962C8B-B14F-4D97-AF65-F5344CB8AC3E}">
        <p14:creationId xmlns:p14="http://schemas.microsoft.com/office/powerpoint/2010/main" val="2645289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873966" y="1067848"/>
            <a:ext cx="6097554" cy="1200329"/>
          </a:xfrm>
          <a:prstGeom prst="rect">
            <a:avLst/>
          </a:prstGeom>
          <a:noFill/>
        </p:spPr>
        <p:txBody>
          <a:bodyPr wrap="square">
            <a:spAutoFit/>
          </a:bodyPr>
          <a:lstStyle/>
          <a:p>
            <a:r>
              <a:rPr lang="en-GB"/>
              <a:t>SELECT DISTINCT</a:t>
            </a:r>
          </a:p>
          <a:p>
            <a:r>
              <a:rPr lang="en-GB"/>
              <a:t>    column_name</a:t>
            </a:r>
          </a:p>
          <a:p>
            <a:r>
              <a:rPr lang="en-GB"/>
              <a:t>FROM</a:t>
            </a:r>
          </a:p>
          <a:p>
            <a:r>
              <a:rPr lang="en-GB"/>
              <a:t>    table_name;</a:t>
            </a:r>
            <a:endParaRPr lang="en-GB" dirty="0"/>
          </a:p>
        </p:txBody>
      </p:sp>
      <p:sp>
        <p:nvSpPr>
          <p:cNvPr id="8" name="TextBox 7">
            <a:extLst>
              <a:ext uri="{FF2B5EF4-FFF2-40B4-BE49-F238E27FC236}">
                <a16:creationId xmlns:a16="http://schemas.microsoft.com/office/drawing/2014/main" id="{B16F7B1C-053E-F8D5-0ACD-24875DDEEB6B}"/>
              </a:ext>
            </a:extLst>
          </p:cNvPr>
          <p:cNvSpPr txBox="1"/>
          <p:nvPr/>
        </p:nvSpPr>
        <p:spPr>
          <a:xfrm>
            <a:off x="569347" y="3258835"/>
            <a:ext cx="5090789" cy="2862322"/>
          </a:xfrm>
          <a:prstGeom prst="rect">
            <a:avLst/>
          </a:prstGeom>
          <a:noFill/>
        </p:spPr>
        <p:txBody>
          <a:bodyPr wrap="square">
            <a:spAutoFit/>
          </a:bodyPr>
          <a:lstStyle/>
          <a:p>
            <a:r>
              <a:rPr lang="en-GB"/>
              <a:t>SELECT </a:t>
            </a:r>
          </a:p>
          <a:p>
            <a:r>
              <a:rPr lang="en-GB"/>
              <a:t>	city, </a:t>
            </a:r>
          </a:p>
          <a:p>
            <a:r>
              <a:rPr lang="en-GB"/>
              <a:t>	state, </a:t>
            </a:r>
          </a:p>
          <a:p>
            <a:r>
              <a:rPr lang="en-GB"/>
              <a:t>	zip_code</a:t>
            </a:r>
          </a:p>
          <a:p>
            <a:r>
              <a:rPr lang="en-GB"/>
              <a:t>FROM </a:t>
            </a:r>
          </a:p>
          <a:p>
            <a:r>
              <a:rPr lang="en-GB"/>
              <a:t>	sales.customers</a:t>
            </a:r>
          </a:p>
          <a:p>
            <a:r>
              <a:rPr lang="en-GB"/>
              <a:t>GROUP BY </a:t>
            </a:r>
          </a:p>
          <a:p>
            <a:r>
              <a:rPr lang="en-GB"/>
              <a:t>	city, state, zip_code</a:t>
            </a:r>
          </a:p>
          <a:p>
            <a:r>
              <a:rPr lang="en-GB"/>
              <a:t>ORDER BY</a:t>
            </a:r>
          </a:p>
          <a:p>
            <a:r>
              <a:rPr lang="en-GB"/>
              <a:t>	city, state, zip_code</a:t>
            </a:r>
            <a:endParaRPr lang="en-GB"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424450" y="277963"/>
            <a:ext cx="6158484" cy="523220"/>
          </a:xfrm>
          <a:prstGeom prst="rect">
            <a:avLst/>
          </a:prstGeom>
          <a:noFill/>
        </p:spPr>
        <p:txBody>
          <a:bodyPr wrap="square">
            <a:spAutoFit/>
          </a:bodyPr>
          <a:lstStyle/>
          <a:p>
            <a:r>
              <a:rPr lang="en-GB" sz="2800" b="1" dirty="0"/>
              <a:t>Distinct - Syntax</a:t>
            </a:r>
            <a:endParaRPr lang="en-IN" sz="28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4061476" y="763515"/>
            <a:ext cx="2777133" cy="1754326"/>
          </a:xfrm>
          <a:prstGeom prst="rect">
            <a:avLst/>
          </a:prstGeom>
          <a:noFill/>
        </p:spPr>
        <p:txBody>
          <a:bodyPr wrap="square">
            <a:spAutoFit/>
          </a:bodyPr>
          <a:lstStyle/>
          <a:p>
            <a:r>
              <a:rPr lang="en-GB"/>
              <a:t>SELECT DISTINCT</a:t>
            </a:r>
          </a:p>
          <a:p>
            <a:r>
              <a:rPr lang="en-GB"/>
              <a:t>	column_name1,</a:t>
            </a:r>
          </a:p>
          <a:p>
            <a:r>
              <a:rPr lang="en-GB"/>
              <a:t>	column_name2 ,</a:t>
            </a:r>
          </a:p>
          <a:p>
            <a:r>
              <a:rPr lang="en-GB"/>
              <a:t>	...</a:t>
            </a:r>
          </a:p>
          <a:p>
            <a:r>
              <a:rPr lang="en-GB"/>
              <a:t>FROM</a:t>
            </a:r>
          </a:p>
          <a:p>
            <a:r>
              <a:rPr lang="en-GB"/>
              <a:t>	table_name;</a:t>
            </a:r>
            <a:endParaRPr lang="en-GB" dirty="0"/>
          </a:p>
        </p:txBody>
      </p:sp>
      <p:sp>
        <p:nvSpPr>
          <p:cNvPr id="3" name="TextBox 2">
            <a:extLst>
              <a:ext uri="{FF2B5EF4-FFF2-40B4-BE49-F238E27FC236}">
                <a16:creationId xmlns:a16="http://schemas.microsoft.com/office/drawing/2014/main" id="{81E5C89D-C6E2-BB8E-A949-B55F1F378A34}"/>
              </a:ext>
            </a:extLst>
          </p:cNvPr>
          <p:cNvSpPr txBox="1"/>
          <p:nvPr/>
        </p:nvSpPr>
        <p:spPr>
          <a:xfrm>
            <a:off x="8540901" y="790849"/>
            <a:ext cx="2777133" cy="1754326"/>
          </a:xfrm>
          <a:prstGeom prst="rect">
            <a:avLst/>
          </a:prstGeom>
          <a:noFill/>
        </p:spPr>
        <p:txBody>
          <a:bodyPr wrap="square">
            <a:spAutoFit/>
          </a:bodyPr>
          <a:lstStyle/>
          <a:p>
            <a:r>
              <a:rPr lang="en-GB"/>
              <a:t>SELECT DISTINCT</a:t>
            </a:r>
          </a:p>
          <a:p>
            <a:r>
              <a:rPr lang="en-GB"/>
              <a:t>    city</a:t>
            </a:r>
          </a:p>
          <a:p>
            <a:r>
              <a:rPr lang="en-GB"/>
              <a:t>FROM</a:t>
            </a:r>
          </a:p>
          <a:p>
            <a:r>
              <a:rPr lang="en-GB"/>
              <a:t>    sales.customers</a:t>
            </a:r>
          </a:p>
          <a:p>
            <a:r>
              <a:rPr lang="en-GB"/>
              <a:t>ORDER BY</a:t>
            </a:r>
          </a:p>
          <a:p>
            <a:r>
              <a:rPr lang="en-GB"/>
              <a:t>    city;</a:t>
            </a:r>
            <a:endParaRPr lang="en-GB" dirty="0"/>
          </a:p>
        </p:txBody>
      </p:sp>
      <p:sp>
        <p:nvSpPr>
          <p:cNvPr id="5" name="TextBox 4">
            <a:extLst>
              <a:ext uri="{FF2B5EF4-FFF2-40B4-BE49-F238E27FC236}">
                <a16:creationId xmlns:a16="http://schemas.microsoft.com/office/drawing/2014/main" id="{913F6018-4C05-9154-2D58-ECDF1021B99E}"/>
              </a:ext>
            </a:extLst>
          </p:cNvPr>
          <p:cNvSpPr txBox="1"/>
          <p:nvPr/>
        </p:nvSpPr>
        <p:spPr>
          <a:xfrm>
            <a:off x="7140718" y="3345596"/>
            <a:ext cx="3033389" cy="2031325"/>
          </a:xfrm>
          <a:prstGeom prst="rect">
            <a:avLst/>
          </a:prstGeom>
          <a:noFill/>
        </p:spPr>
        <p:txBody>
          <a:bodyPr wrap="square">
            <a:spAutoFit/>
          </a:bodyPr>
          <a:lstStyle/>
          <a:p>
            <a:r>
              <a:rPr lang="en-GB"/>
              <a:t>SELECT </a:t>
            </a:r>
          </a:p>
          <a:p>
            <a:r>
              <a:rPr lang="en-GB"/>
              <a:t>	DISTINCT </a:t>
            </a:r>
          </a:p>
          <a:p>
            <a:r>
              <a:rPr lang="en-GB"/>
              <a:t>       city, </a:t>
            </a:r>
          </a:p>
          <a:p>
            <a:r>
              <a:rPr lang="en-GB"/>
              <a:t>       state, </a:t>
            </a:r>
          </a:p>
          <a:p>
            <a:r>
              <a:rPr lang="en-GB"/>
              <a:t>       zip_code</a:t>
            </a:r>
          </a:p>
          <a:p>
            <a:r>
              <a:rPr lang="en-GB"/>
              <a:t>FROM </a:t>
            </a:r>
          </a:p>
          <a:p>
            <a:r>
              <a:rPr lang="en-GB"/>
              <a:t>	sales.customers;</a:t>
            </a:r>
            <a:endParaRPr lang="en-GB" dirty="0"/>
          </a:p>
        </p:txBody>
      </p:sp>
    </p:spTree>
    <p:extLst>
      <p:ext uri="{BB962C8B-B14F-4D97-AF65-F5344CB8AC3E}">
        <p14:creationId xmlns:p14="http://schemas.microsoft.com/office/powerpoint/2010/main" val="923105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873966" y="1067848"/>
            <a:ext cx="5042202" cy="1754326"/>
          </a:xfrm>
          <a:prstGeom prst="rect">
            <a:avLst/>
          </a:prstGeom>
          <a:noFill/>
        </p:spPr>
        <p:txBody>
          <a:bodyPr wrap="square">
            <a:spAutoFit/>
          </a:bodyPr>
          <a:lstStyle/>
          <a:p>
            <a:r>
              <a:rPr lang="en-GB"/>
              <a:t>SELECT</a:t>
            </a:r>
          </a:p>
          <a:p>
            <a:r>
              <a:rPr lang="en-GB"/>
              <a:t>    select_list</a:t>
            </a:r>
          </a:p>
          <a:p>
            <a:r>
              <a:rPr lang="en-GB"/>
              <a:t>FROM</a:t>
            </a:r>
          </a:p>
          <a:p>
            <a:r>
              <a:rPr lang="en-GB"/>
              <a:t>    table_name</a:t>
            </a:r>
          </a:p>
          <a:p>
            <a:r>
              <a:rPr lang="en-GB"/>
              <a:t>WHERE</a:t>
            </a:r>
          </a:p>
          <a:p>
            <a:r>
              <a:rPr lang="en-GB"/>
              <a:t>    search_condition;</a:t>
            </a:r>
            <a:endParaRPr lang="en-GB" dirty="0"/>
          </a:p>
        </p:txBody>
      </p:sp>
      <p:sp>
        <p:nvSpPr>
          <p:cNvPr id="8" name="TextBox 7">
            <a:extLst>
              <a:ext uri="{FF2B5EF4-FFF2-40B4-BE49-F238E27FC236}">
                <a16:creationId xmlns:a16="http://schemas.microsoft.com/office/drawing/2014/main" id="{B16F7B1C-053E-F8D5-0ACD-24875DDEEB6B}"/>
              </a:ext>
            </a:extLst>
          </p:cNvPr>
          <p:cNvSpPr txBox="1"/>
          <p:nvPr/>
        </p:nvSpPr>
        <p:spPr>
          <a:xfrm>
            <a:off x="459619" y="3249691"/>
            <a:ext cx="5054213" cy="2308324"/>
          </a:xfrm>
          <a:prstGeom prst="rect">
            <a:avLst/>
          </a:prstGeom>
          <a:noFill/>
        </p:spPr>
        <p:txBody>
          <a:bodyPr wrap="square">
            <a:spAutoFit/>
          </a:bodyPr>
          <a:lstStyle/>
          <a:p>
            <a:r>
              <a:rPr lang="en-GB"/>
              <a:t>SELECT    product_id,    product_name,</a:t>
            </a:r>
          </a:p>
          <a:p>
            <a:r>
              <a:rPr lang="en-GB"/>
              <a:t>    category_id,    model_year,    list_price</a:t>
            </a:r>
          </a:p>
          <a:p>
            <a:r>
              <a:rPr lang="en-GB"/>
              <a:t>FROM</a:t>
            </a:r>
          </a:p>
          <a:p>
            <a:r>
              <a:rPr lang="en-GB"/>
              <a:t>    production.products</a:t>
            </a:r>
          </a:p>
          <a:p>
            <a:r>
              <a:rPr lang="en-GB"/>
              <a:t>WHERE</a:t>
            </a:r>
          </a:p>
          <a:p>
            <a:r>
              <a:rPr lang="en-GB"/>
              <a:t>    category_id = 1 AND model_year = 2018</a:t>
            </a:r>
          </a:p>
          <a:p>
            <a:r>
              <a:rPr lang="en-GB"/>
              <a:t>ORDER BY</a:t>
            </a:r>
          </a:p>
          <a:p>
            <a:r>
              <a:rPr lang="en-GB"/>
              <a:t>    list_price DESC;</a:t>
            </a:r>
            <a:endParaRPr lang="en-GB" dirty="0"/>
          </a:p>
        </p:txBody>
      </p:sp>
      <p:sp>
        <p:nvSpPr>
          <p:cNvPr id="25" name="TextBox 24">
            <a:extLst>
              <a:ext uri="{FF2B5EF4-FFF2-40B4-BE49-F238E27FC236}">
                <a16:creationId xmlns:a16="http://schemas.microsoft.com/office/drawing/2014/main" id="{090E3F22-CB85-CBDB-6533-F71CEE91ACCB}"/>
              </a:ext>
            </a:extLst>
          </p:cNvPr>
          <p:cNvSpPr txBox="1"/>
          <p:nvPr/>
        </p:nvSpPr>
        <p:spPr>
          <a:xfrm>
            <a:off x="6096000" y="3249691"/>
            <a:ext cx="5526653" cy="2308324"/>
          </a:xfrm>
          <a:prstGeom prst="rect">
            <a:avLst/>
          </a:prstGeom>
          <a:noFill/>
        </p:spPr>
        <p:txBody>
          <a:bodyPr wrap="square">
            <a:spAutoFit/>
          </a:bodyPr>
          <a:lstStyle/>
          <a:p>
            <a:r>
              <a:rPr lang="en-GB"/>
              <a:t>SELECT    product_id,    product_name,</a:t>
            </a:r>
          </a:p>
          <a:p>
            <a:r>
              <a:rPr lang="en-GB"/>
              <a:t>    category_id,    model_year,    list_price</a:t>
            </a:r>
          </a:p>
          <a:p>
            <a:r>
              <a:rPr lang="en-GB"/>
              <a:t>FROM</a:t>
            </a:r>
          </a:p>
          <a:p>
            <a:r>
              <a:rPr lang="en-GB"/>
              <a:t>    production.products</a:t>
            </a:r>
          </a:p>
          <a:p>
            <a:r>
              <a:rPr lang="en-GB"/>
              <a:t>WHERE</a:t>
            </a:r>
          </a:p>
          <a:p>
            <a:r>
              <a:rPr lang="en-GB"/>
              <a:t>    list_price &gt; 300 AND model_year = 2018</a:t>
            </a:r>
          </a:p>
          <a:p>
            <a:r>
              <a:rPr lang="en-GB"/>
              <a:t>ORDER BY</a:t>
            </a:r>
          </a:p>
          <a:p>
            <a:r>
              <a:rPr lang="en-GB"/>
              <a:t>    list_price DESC;</a:t>
            </a:r>
            <a:endParaRPr lang="en-GB" dirty="0"/>
          </a:p>
        </p:txBody>
      </p:sp>
      <p:sp>
        <p:nvSpPr>
          <p:cNvPr id="27" name="TextBox 26">
            <a:extLst>
              <a:ext uri="{FF2B5EF4-FFF2-40B4-BE49-F238E27FC236}">
                <a16:creationId xmlns:a16="http://schemas.microsoft.com/office/drawing/2014/main" id="{73E5C4E9-F7E2-5469-9684-6CA1DD59E28B}"/>
              </a:ext>
            </a:extLst>
          </p:cNvPr>
          <p:cNvSpPr txBox="1"/>
          <p:nvPr/>
        </p:nvSpPr>
        <p:spPr>
          <a:xfrm>
            <a:off x="459619" y="290713"/>
            <a:ext cx="6158484" cy="584775"/>
          </a:xfrm>
          <a:prstGeom prst="rect">
            <a:avLst/>
          </a:prstGeom>
          <a:noFill/>
        </p:spPr>
        <p:txBody>
          <a:bodyPr wrap="square">
            <a:spAutoFit/>
          </a:bodyPr>
          <a:lstStyle/>
          <a:p>
            <a:r>
              <a:rPr lang="en-GB" sz="3200" b="1" dirty="0"/>
              <a:t>Where  - Syntax</a:t>
            </a:r>
            <a:endParaRPr lang="en-IN" sz="32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5926060" y="525869"/>
            <a:ext cx="6097554" cy="1754326"/>
          </a:xfrm>
          <a:prstGeom prst="rect">
            <a:avLst/>
          </a:prstGeom>
          <a:noFill/>
        </p:spPr>
        <p:txBody>
          <a:bodyPr wrap="square">
            <a:spAutoFit/>
          </a:bodyPr>
          <a:lstStyle/>
          <a:p>
            <a:r>
              <a:rPr lang="en-GB"/>
              <a:t>SELECT    product_id,    product_name,   category_id,</a:t>
            </a:r>
          </a:p>
          <a:p>
            <a:r>
              <a:rPr lang="en-GB"/>
              <a:t>    model_year,    list_price</a:t>
            </a:r>
          </a:p>
          <a:p>
            <a:r>
              <a:rPr lang="en-GB"/>
              <a:t>FROM    production.products</a:t>
            </a:r>
          </a:p>
          <a:p>
            <a:r>
              <a:rPr lang="en-GB"/>
              <a:t>WHERE    category_id = 1</a:t>
            </a:r>
          </a:p>
          <a:p>
            <a:r>
              <a:rPr lang="en-GB"/>
              <a:t>ORDER BY</a:t>
            </a:r>
          </a:p>
          <a:p>
            <a:r>
              <a:rPr lang="en-GB"/>
              <a:t>    list_price DESC;</a:t>
            </a:r>
            <a:endParaRPr lang="en-GB" dirty="0"/>
          </a:p>
        </p:txBody>
      </p:sp>
    </p:spTree>
    <p:extLst>
      <p:ext uri="{BB962C8B-B14F-4D97-AF65-F5344CB8AC3E}">
        <p14:creationId xmlns:p14="http://schemas.microsoft.com/office/powerpoint/2010/main" val="4158617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569347" y="572035"/>
            <a:ext cx="5042202" cy="2031325"/>
          </a:xfrm>
          <a:prstGeom prst="rect">
            <a:avLst/>
          </a:prstGeom>
          <a:noFill/>
        </p:spPr>
        <p:txBody>
          <a:bodyPr wrap="square">
            <a:spAutoFit/>
          </a:bodyPr>
          <a:lstStyle/>
          <a:p>
            <a:r>
              <a:rPr lang="en-GB" dirty="0"/>
              <a:t>SELECT    </a:t>
            </a:r>
            <a:r>
              <a:rPr lang="en-GB" dirty="0" err="1"/>
              <a:t>product_id</a:t>
            </a:r>
            <a:r>
              <a:rPr lang="en-GB" dirty="0"/>
              <a:t>,    </a:t>
            </a:r>
            <a:r>
              <a:rPr lang="en-GB" dirty="0" err="1"/>
              <a:t>product_name</a:t>
            </a:r>
            <a:r>
              <a:rPr lang="en-GB" dirty="0"/>
              <a:t>,    </a:t>
            </a:r>
            <a:r>
              <a:rPr lang="en-GB" dirty="0" err="1"/>
              <a:t>category_id</a:t>
            </a:r>
            <a:r>
              <a:rPr lang="en-GB" dirty="0"/>
              <a:t>,    </a:t>
            </a:r>
            <a:r>
              <a:rPr lang="en-GB" dirty="0" err="1"/>
              <a:t>model_year</a:t>
            </a:r>
            <a:r>
              <a:rPr lang="en-GB" dirty="0"/>
              <a:t>,    </a:t>
            </a:r>
            <a:r>
              <a:rPr lang="en-GB" dirty="0" err="1"/>
              <a:t>list_price</a:t>
            </a:r>
            <a:endParaRPr lang="en-GB" dirty="0"/>
          </a:p>
          <a:p>
            <a:r>
              <a:rPr lang="en-GB" dirty="0"/>
              <a:t>FROM    </a:t>
            </a:r>
            <a:r>
              <a:rPr lang="en-GB" dirty="0" err="1"/>
              <a:t>production.products</a:t>
            </a:r>
            <a:endParaRPr lang="en-GB" dirty="0"/>
          </a:p>
          <a:p>
            <a:r>
              <a:rPr lang="en-GB" dirty="0"/>
              <a:t>WHERE</a:t>
            </a:r>
          </a:p>
          <a:p>
            <a:r>
              <a:rPr lang="en-GB" dirty="0"/>
              <a:t>    </a:t>
            </a:r>
            <a:r>
              <a:rPr lang="en-GB" dirty="0" err="1"/>
              <a:t>list_price</a:t>
            </a:r>
            <a:r>
              <a:rPr lang="en-GB" dirty="0"/>
              <a:t> BETWEEN 1899.00 AND 1999.99</a:t>
            </a:r>
          </a:p>
          <a:p>
            <a:r>
              <a:rPr lang="en-GB" dirty="0"/>
              <a:t>ORDER BY</a:t>
            </a:r>
          </a:p>
          <a:p>
            <a:r>
              <a:rPr lang="en-GB" dirty="0"/>
              <a:t>    </a:t>
            </a:r>
            <a:r>
              <a:rPr lang="en-GB" dirty="0" err="1"/>
              <a:t>list_price</a:t>
            </a:r>
            <a:r>
              <a:rPr lang="en-GB" dirty="0"/>
              <a:t> DESC;</a:t>
            </a:r>
          </a:p>
        </p:txBody>
      </p:sp>
      <p:sp>
        <p:nvSpPr>
          <p:cNvPr id="8" name="TextBox 7">
            <a:extLst>
              <a:ext uri="{FF2B5EF4-FFF2-40B4-BE49-F238E27FC236}">
                <a16:creationId xmlns:a16="http://schemas.microsoft.com/office/drawing/2014/main" id="{B16F7B1C-053E-F8D5-0ACD-24875DDEEB6B}"/>
              </a:ext>
            </a:extLst>
          </p:cNvPr>
          <p:cNvSpPr txBox="1"/>
          <p:nvPr/>
        </p:nvSpPr>
        <p:spPr>
          <a:xfrm>
            <a:off x="3696595" y="3429000"/>
            <a:ext cx="5054213" cy="2308324"/>
          </a:xfrm>
          <a:prstGeom prst="rect">
            <a:avLst/>
          </a:prstGeom>
          <a:noFill/>
        </p:spPr>
        <p:txBody>
          <a:bodyPr wrap="square">
            <a:spAutoFit/>
          </a:bodyPr>
          <a:lstStyle/>
          <a:p>
            <a:r>
              <a:rPr lang="en-GB" dirty="0"/>
              <a:t>SELECT    </a:t>
            </a:r>
            <a:r>
              <a:rPr lang="en-GB" dirty="0" err="1"/>
              <a:t>product_id</a:t>
            </a:r>
            <a:r>
              <a:rPr lang="en-GB" dirty="0"/>
              <a:t>,    </a:t>
            </a:r>
            <a:r>
              <a:rPr lang="en-GB" dirty="0" err="1"/>
              <a:t>product_name</a:t>
            </a:r>
            <a:r>
              <a:rPr lang="en-GB" dirty="0"/>
              <a:t>,</a:t>
            </a:r>
          </a:p>
          <a:p>
            <a:r>
              <a:rPr lang="en-GB" dirty="0"/>
              <a:t>    </a:t>
            </a:r>
            <a:r>
              <a:rPr lang="en-GB" dirty="0" err="1"/>
              <a:t>category_id</a:t>
            </a:r>
            <a:r>
              <a:rPr lang="en-GB" dirty="0"/>
              <a:t>,    </a:t>
            </a:r>
            <a:r>
              <a:rPr lang="en-GB" dirty="0" err="1"/>
              <a:t>model_year</a:t>
            </a:r>
            <a:r>
              <a:rPr lang="en-GB" dirty="0"/>
              <a:t>,    </a:t>
            </a:r>
            <a:r>
              <a:rPr lang="en-GB" dirty="0" err="1"/>
              <a:t>list_price</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product_name</a:t>
            </a:r>
            <a:r>
              <a:rPr lang="en-GB" dirty="0"/>
              <a:t> LIKE '%Cruiser%'</a:t>
            </a:r>
          </a:p>
          <a:p>
            <a:r>
              <a:rPr lang="en-GB" dirty="0"/>
              <a:t>ORDER BY</a:t>
            </a:r>
          </a:p>
          <a:p>
            <a:r>
              <a:rPr lang="en-GB" dirty="0"/>
              <a:t>    </a:t>
            </a:r>
            <a:r>
              <a:rPr lang="en-GB" dirty="0" err="1"/>
              <a:t>list_price</a:t>
            </a:r>
            <a:r>
              <a:rPr lang="en-GB" dirty="0"/>
              <a:t>;</a:t>
            </a:r>
          </a:p>
        </p:txBody>
      </p:sp>
      <p:sp>
        <p:nvSpPr>
          <p:cNvPr id="2" name="TextBox 1">
            <a:extLst>
              <a:ext uri="{FF2B5EF4-FFF2-40B4-BE49-F238E27FC236}">
                <a16:creationId xmlns:a16="http://schemas.microsoft.com/office/drawing/2014/main" id="{617057ED-1C04-87E6-6CFD-1D59B8804157}"/>
              </a:ext>
            </a:extLst>
          </p:cNvPr>
          <p:cNvSpPr txBox="1"/>
          <p:nvPr/>
        </p:nvSpPr>
        <p:spPr>
          <a:xfrm>
            <a:off x="5926060" y="525869"/>
            <a:ext cx="6097554" cy="2308324"/>
          </a:xfrm>
          <a:prstGeom prst="rect">
            <a:avLst/>
          </a:prstGeom>
          <a:noFill/>
        </p:spPr>
        <p:txBody>
          <a:bodyPr wrap="square">
            <a:spAutoFit/>
          </a:bodyPr>
          <a:lstStyle/>
          <a:p>
            <a:r>
              <a:rPr lang="en-GB" dirty="0"/>
              <a:t>SELECT    </a:t>
            </a:r>
            <a:r>
              <a:rPr lang="en-GB" dirty="0" err="1"/>
              <a:t>product_id</a:t>
            </a:r>
            <a:r>
              <a:rPr lang="en-GB" dirty="0"/>
              <a:t>,    </a:t>
            </a:r>
            <a:r>
              <a:rPr lang="en-GB" dirty="0" err="1"/>
              <a:t>product_name</a:t>
            </a:r>
            <a:r>
              <a:rPr lang="en-GB" dirty="0"/>
              <a:t>,</a:t>
            </a:r>
          </a:p>
          <a:p>
            <a:r>
              <a:rPr lang="en-GB" dirty="0"/>
              <a:t>    </a:t>
            </a:r>
            <a:r>
              <a:rPr lang="en-GB" dirty="0" err="1"/>
              <a:t>category_id</a:t>
            </a:r>
            <a:r>
              <a:rPr lang="en-GB" dirty="0"/>
              <a:t>,    </a:t>
            </a:r>
            <a:r>
              <a:rPr lang="en-GB" dirty="0" err="1"/>
              <a:t>model_year</a:t>
            </a:r>
            <a:r>
              <a:rPr lang="en-GB" dirty="0"/>
              <a:t>,    </a:t>
            </a:r>
            <a:r>
              <a:rPr lang="en-GB" dirty="0" err="1"/>
              <a:t>list_price</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list_price</a:t>
            </a:r>
            <a:r>
              <a:rPr lang="en-GB" dirty="0"/>
              <a:t> IN (299.99, 369.99, 489.99)</a:t>
            </a:r>
          </a:p>
          <a:p>
            <a:r>
              <a:rPr lang="en-GB" dirty="0"/>
              <a:t>ORDER BY</a:t>
            </a:r>
          </a:p>
          <a:p>
            <a:r>
              <a:rPr lang="en-GB" dirty="0"/>
              <a:t>    </a:t>
            </a:r>
            <a:r>
              <a:rPr lang="en-GB" dirty="0" err="1"/>
              <a:t>list_price</a:t>
            </a:r>
            <a:r>
              <a:rPr lang="en-GB" dirty="0"/>
              <a:t> DESC;</a:t>
            </a:r>
          </a:p>
        </p:txBody>
      </p:sp>
    </p:spTree>
    <p:extLst>
      <p:ext uri="{BB962C8B-B14F-4D97-AF65-F5344CB8AC3E}">
        <p14:creationId xmlns:p14="http://schemas.microsoft.com/office/powerpoint/2010/main" val="23674252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873966" y="1346110"/>
            <a:ext cx="5042202" cy="1200329"/>
          </a:xfrm>
          <a:prstGeom prst="rect">
            <a:avLst/>
          </a:prstGeom>
          <a:noFill/>
        </p:spPr>
        <p:txBody>
          <a:bodyPr wrap="square">
            <a:spAutoFit/>
          </a:bodyPr>
          <a:lstStyle/>
          <a:p>
            <a:r>
              <a:rPr lang="it-IT" dirty="0"/>
              <a:t>NULL = 0</a:t>
            </a:r>
          </a:p>
          <a:p>
            <a:r>
              <a:rPr lang="it-IT" dirty="0"/>
              <a:t>NULL &lt;&gt; 0</a:t>
            </a:r>
          </a:p>
          <a:p>
            <a:r>
              <a:rPr lang="it-IT" dirty="0"/>
              <a:t>NULL &gt; 0</a:t>
            </a:r>
          </a:p>
          <a:p>
            <a:r>
              <a:rPr lang="it-IT" dirty="0"/>
              <a:t>NULL = NULL</a:t>
            </a:r>
          </a:p>
        </p:txBody>
      </p:sp>
      <p:sp>
        <p:nvSpPr>
          <p:cNvPr id="8" name="TextBox 7">
            <a:extLst>
              <a:ext uri="{FF2B5EF4-FFF2-40B4-BE49-F238E27FC236}">
                <a16:creationId xmlns:a16="http://schemas.microsoft.com/office/drawing/2014/main" id="{B16F7B1C-053E-F8D5-0ACD-24875DDEEB6B}"/>
              </a:ext>
            </a:extLst>
          </p:cNvPr>
          <p:cNvSpPr txBox="1"/>
          <p:nvPr/>
        </p:nvSpPr>
        <p:spPr>
          <a:xfrm>
            <a:off x="459619" y="3249691"/>
            <a:ext cx="5054213" cy="2585323"/>
          </a:xfrm>
          <a:prstGeom prst="rect">
            <a:avLst/>
          </a:prstGeom>
          <a:noFill/>
        </p:spPr>
        <p:txBody>
          <a:bodyPr wrap="square">
            <a:spAutoFit/>
          </a:bodyPr>
          <a:lstStyle/>
          <a:p>
            <a:r>
              <a:rPr lang="en-GB" dirty="0"/>
              <a:t>SELECT    </a:t>
            </a:r>
            <a:r>
              <a:rPr lang="en-GB" dirty="0" err="1"/>
              <a:t>customer_id</a:t>
            </a:r>
            <a:r>
              <a:rPr lang="en-GB" dirty="0"/>
              <a:t>,    </a:t>
            </a:r>
            <a:r>
              <a:rPr lang="en-GB" dirty="0" err="1"/>
              <a:t>first_name</a:t>
            </a:r>
            <a:r>
              <a:rPr lang="en-GB" dirty="0"/>
              <a:t>,</a:t>
            </a:r>
          </a:p>
          <a:p>
            <a:r>
              <a:rPr lang="en-GB" dirty="0"/>
              <a:t>    </a:t>
            </a:r>
            <a:r>
              <a:rPr lang="en-GB" dirty="0" err="1"/>
              <a:t>last_name</a:t>
            </a:r>
            <a:r>
              <a:rPr lang="en-GB" dirty="0"/>
              <a:t>,    phone</a:t>
            </a:r>
          </a:p>
          <a:p>
            <a:r>
              <a:rPr lang="en-GB" dirty="0"/>
              <a:t>FROM</a:t>
            </a:r>
          </a:p>
          <a:p>
            <a:r>
              <a:rPr lang="en-GB" dirty="0"/>
              <a:t>    </a:t>
            </a:r>
            <a:r>
              <a:rPr lang="en-GB" dirty="0" err="1"/>
              <a:t>sales.customers</a:t>
            </a:r>
            <a:endParaRPr lang="en-GB" dirty="0"/>
          </a:p>
          <a:p>
            <a:r>
              <a:rPr lang="en-GB" dirty="0"/>
              <a:t>WHERE</a:t>
            </a:r>
          </a:p>
          <a:p>
            <a:r>
              <a:rPr lang="en-GB" dirty="0"/>
              <a:t>    phone IS NULL</a:t>
            </a:r>
          </a:p>
          <a:p>
            <a:r>
              <a:rPr lang="en-GB" dirty="0"/>
              <a:t>ORDER BY</a:t>
            </a:r>
          </a:p>
          <a:p>
            <a:r>
              <a:rPr lang="en-GB" dirty="0"/>
              <a:t>    </a:t>
            </a:r>
            <a:r>
              <a:rPr lang="en-GB" dirty="0" err="1"/>
              <a:t>first_name</a:t>
            </a:r>
            <a:r>
              <a:rPr lang="en-GB" dirty="0"/>
              <a:t>,</a:t>
            </a:r>
          </a:p>
          <a:p>
            <a:r>
              <a:rPr lang="en-GB" dirty="0"/>
              <a:t>    </a:t>
            </a:r>
            <a:r>
              <a:rPr lang="en-GB" dirty="0" err="1"/>
              <a:t>last_name</a:t>
            </a:r>
            <a:r>
              <a:rPr lang="en-GB" dirty="0"/>
              <a:t>;</a:t>
            </a:r>
          </a:p>
        </p:txBody>
      </p:sp>
      <p:sp>
        <p:nvSpPr>
          <p:cNvPr id="25" name="TextBox 24">
            <a:extLst>
              <a:ext uri="{FF2B5EF4-FFF2-40B4-BE49-F238E27FC236}">
                <a16:creationId xmlns:a16="http://schemas.microsoft.com/office/drawing/2014/main" id="{090E3F22-CB85-CBDB-6533-F71CEE91ACCB}"/>
              </a:ext>
            </a:extLst>
          </p:cNvPr>
          <p:cNvSpPr txBox="1"/>
          <p:nvPr/>
        </p:nvSpPr>
        <p:spPr>
          <a:xfrm>
            <a:off x="6096000" y="3249691"/>
            <a:ext cx="5526653" cy="2585323"/>
          </a:xfrm>
          <a:prstGeom prst="rect">
            <a:avLst/>
          </a:prstGeom>
          <a:noFill/>
        </p:spPr>
        <p:txBody>
          <a:bodyPr wrap="square">
            <a:spAutoFit/>
          </a:bodyPr>
          <a:lstStyle/>
          <a:p>
            <a:r>
              <a:rPr lang="en-GB" dirty="0"/>
              <a:t>SELECT    </a:t>
            </a:r>
            <a:r>
              <a:rPr lang="en-GB" dirty="0" err="1"/>
              <a:t>customer_id</a:t>
            </a:r>
            <a:r>
              <a:rPr lang="en-GB" dirty="0"/>
              <a:t>,    </a:t>
            </a:r>
            <a:r>
              <a:rPr lang="en-GB" dirty="0" err="1"/>
              <a:t>first_name</a:t>
            </a:r>
            <a:r>
              <a:rPr lang="en-GB" dirty="0"/>
              <a:t>,</a:t>
            </a:r>
          </a:p>
          <a:p>
            <a:r>
              <a:rPr lang="en-GB" dirty="0"/>
              <a:t>    </a:t>
            </a:r>
            <a:r>
              <a:rPr lang="en-GB" dirty="0" err="1"/>
              <a:t>last_name</a:t>
            </a:r>
            <a:r>
              <a:rPr lang="en-GB" dirty="0"/>
              <a:t>,    phone</a:t>
            </a:r>
          </a:p>
          <a:p>
            <a:r>
              <a:rPr lang="en-GB" dirty="0"/>
              <a:t>FROM</a:t>
            </a:r>
          </a:p>
          <a:p>
            <a:r>
              <a:rPr lang="en-GB" dirty="0"/>
              <a:t>    </a:t>
            </a:r>
            <a:r>
              <a:rPr lang="en-GB" dirty="0" err="1"/>
              <a:t>sales.customers</a:t>
            </a:r>
            <a:endParaRPr lang="en-GB" dirty="0"/>
          </a:p>
          <a:p>
            <a:r>
              <a:rPr lang="en-GB" dirty="0"/>
              <a:t>WHERE</a:t>
            </a:r>
          </a:p>
          <a:p>
            <a:r>
              <a:rPr lang="en-GB" dirty="0"/>
              <a:t>    phone IS NOT NULL</a:t>
            </a:r>
          </a:p>
          <a:p>
            <a:r>
              <a:rPr lang="en-GB" dirty="0"/>
              <a:t>ORDER BY</a:t>
            </a:r>
          </a:p>
          <a:p>
            <a:r>
              <a:rPr lang="en-GB" dirty="0"/>
              <a:t>    </a:t>
            </a:r>
            <a:r>
              <a:rPr lang="en-GB" dirty="0" err="1"/>
              <a:t>first_name</a:t>
            </a:r>
            <a:r>
              <a:rPr lang="en-GB" dirty="0"/>
              <a:t>,</a:t>
            </a:r>
          </a:p>
          <a:p>
            <a:r>
              <a:rPr lang="en-GB" dirty="0"/>
              <a:t>    </a:t>
            </a:r>
            <a:r>
              <a:rPr lang="en-GB" dirty="0" err="1"/>
              <a:t>last_name</a:t>
            </a:r>
            <a:r>
              <a:rPr lang="en-GB" dirty="0"/>
              <a:t>;</a:t>
            </a:r>
          </a:p>
        </p:txBody>
      </p:sp>
      <p:sp>
        <p:nvSpPr>
          <p:cNvPr id="27" name="TextBox 26">
            <a:extLst>
              <a:ext uri="{FF2B5EF4-FFF2-40B4-BE49-F238E27FC236}">
                <a16:creationId xmlns:a16="http://schemas.microsoft.com/office/drawing/2014/main" id="{73E5C4E9-F7E2-5469-9684-6CA1DD59E28B}"/>
              </a:ext>
            </a:extLst>
          </p:cNvPr>
          <p:cNvSpPr txBox="1"/>
          <p:nvPr/>
        </p:nvSpPr>
        <p:spPr>
          <a:xfrm>
            <a:off x="315825" y="366333"/>
            <a:ext cx="6158484" cy="523220"/>
          </a:xfrm>
          <a:prstGeom prst="rect">
            <a:avLst/>
          </a:prstGeom>
          <a:noFill/>
        </p:spPr>
        <p:txBody>
          <a:bodyPr wrap="square">
            <a:spAutoFit/>
          </a:bodyPr>
          <a:lstStyle/>
          <a:p>
            <a:r>
              <a:rPr lang="en-GB" sz="2800" b="1" dirty="0"/>
              <a:t>NULL and three-valued logic</a:t>
            </a:r>
            <a:endParaRPr lang="en-IN" sz="28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5926060" y="525869"/>
            <a:ext cx="6097554" cy="2308324"/>
          </a:xfrm>
          <a:prstGeom prst="rect">
            <a:avLst/>
          </a:prstGeom>
          <a:noFill/>
        </p:spPr>
        <p:txBody>
          <a:bodyPr wrap="square">
            <a:spAutoFit/>
          </a:bodyPr>
          <a:lstStyle/>
          <a:p>
            <a:r>
              <a:rPr lang="en-GB" dirty="0"/>
              <a:t>SELECT    </a:t>
            </a:r>
            <a:r>
              <a:rPr lang="en-GB" dirty="0" err="1"/>
              <a:t>customer_id</a:t>
            </a:r>
            <a:r>
              <a:rPr lang="en-GB" dirty="0"/>
              <a:t>,    </a:t>
            </a:r>
            <a:r>
              <a:rPr lang="en-GB" dirty="0" err="1"/>
              <a:t>first_name</a:t>
            </a:r>
            <a:r>
              <a:rPr lang="en-GB" dirty="0"/>
              <a:t>,</a:t>
            </a:r>
          </a:p>
          <a:p>
            <a:r>
              <a:rPr lang="en-GB" dirty="0"/>
              <a:t>    </a:t>
            </a:r>
            <a:r>
              <a:rPr lang="en-GB" dirty="0" err="1"/>
              <a:t>last_name</a:t>
            </a:r>
            <a:r>
              <a:rPr lang="en-GB" dirty="0"/>
              <a:t>,    phone</a:t>
            </a:r>
          </a:p>
          <a:p>
            <a:r>
              <a:rPr lang="en-GB" dirty="0"/>
              <a:t>FROM    </a:t>
            </a:r>
            <a:r>
              <a:rPr lang="en-GB" dirty="0" err="1"/>
              <a:t>sales.customers</a:t>
            </a:r>
            <a:endParaRPr lang="en-GB" dirty="0"/>
          </a:p>
          <a:p>
            <a:r>
              <a:rPr lang="en-GB" dirty="0"/>
              <a:t>WHERE</a:t>
            </a:r>
          </a:p>
          <a:p>
            <a:r>
              <a:rPr lang="en-GB" dirty="0"/>
              <a:t>    phone = NULL</a:t>
            </a:r>
          </a:p>
          <a:p>
            <a:r>
              <a:rPr lang="en-GB" dirty="0"/>
              <a:t>ORDER BY</a:t>
            </a:r>
          </a:p>
          <a:p>
            <a:r>
              <a:rPr lang="en-GB" dirty="0"/>
              <a:t>    </a:t>
            </a:r>
            <a:r>
              <a:rPr lang="en-GB" dirty="0" err="1"/>
              <a:t>first_name</a:t>
            </a:r>
            <a:r>
              <a:rPr lang="en-GB" dirty="0"/>
              <a:t>,</a:t>
            </a:r>
          </a:p>
          <a:p>
            <a:r>
              <a:rPr lang="en-GB" dirty="0"/>
              <a:t>    </a:t>
            </a:r>
            <a:r>
              <a:rPr lang="en-GB" dirty="0" err="1"/>
              <a:t>last_name</a:t>
            </a:r>
            <a:r>
              <a:rPr lang="en-GB" dirty="0"/>
              <a:t>;</a:t>
            </a:r>
          </a:p>
        </p:txBody>
      </p:sp>
    </p:spTree>
    <p:extLst>
      <p:ext uri="{BB962C8B-B14F-4D97-AF65-F5344CB8AC3E}">
        <p14:creationId xmlns:p14="http://schemas.microsoft.com/office/powerpoint/2010/main" val="25361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33562"/>
            <a:ext cx="5042202" cy="646331"/>
          </a:xfrm>
          <a:prstGeom prst="rect">
            <a:avLst/>
          </a:prstGeom>
          <a:noFill/>
        </p:spPr>
        <p:txBody>
          <a:bodyPr wrap="square">
            <a:spAutoFit/>
          </a:bodyPr>
          <a:lstStyle/>
          <a:p>
            <a:r>
              <a:rPr lang="en-GB" dirty="0" err="1"/>
              <a:t>boolean_expression</a:t>
            </a:r>
            <a:r>
              <a:rPr lang="en-GB" dirty="0"/>
              <a:t> AND </a:t>
            </a:r>
            <a:r>
              <a:rPr lang="en-GB" dirty="0" err="1"/>
              <a:t>boolean_expression</a:t>
            </a:r>
            <a:r>
              <a:rPr lang="en-GB" dirty="0"/>
              <a:t> </a:t>
            </a:r>
            <a:endParaRPr lang="it-IT" dirty="0"/>
          </a:p>
        </p:txBody>
      </p:sp>
      <p:sp>
        <p:nvSpPr>
          <p:cNvPr id="8" name="TextBox 7">
            <a:extLst>
              <a:ext uri="{FF2B5EF4-FFF2-40B4-BE49-F238E27FC236}">
                <a16:creationId xmlns:a16="http://schemas.microsoft.com/office/drawing/2014/main" id="{B16F7B1C-053E-F8D5-0ACD-24875DDEEB6B}"/>
              </a:ext>
            </a:extLst>
          </p:cNvPr>
          <p:cNvSpPr txBox="1"/>
          <p:nvPr/>
        </p:nvSpPr>
        <p:spPr>
          <a:xfrm>
            <a:off x="459619" y="3249691"/>
            <a:ext cx="5054213" cy="2585323"/>
          </a:xfrm>
          <a:prstGeom prst="rect">
            <a:avLst/>
          </a:prstGeom>
          <a:noFill/>
        </p:spPr>
        <p:txBody>
          <a:bodyPr wrap="square">
            <a:spAutoFit/>
          </a:bodyPr>
          <a:lstStyle/>
          <a:p>
            <a:r>
              <a:rPr lang="en-GB" dirty="0"/>
              <a:t>SELECT</a:t>
            </a:r>
          </a:p>
          <a:p>
            <a:r>
              <a:rPr lang="en-GB" dirty="0"/>
              <a:t>    *</a:t>
            </a:r>
          </a:p>
          <a:p>
            <a:r>
              <a:rPr lang="en-GB" dirty="0"/>
              <a:t>FROM    </a:t>
            </a:r>
            <a:r>
              <a:rPr lang="en-GB" dirty="0" err="1"/>
              <a:t>production.products</a:t>
            </a:r>
            <a:endParaRPr lang="en-GB" dirty="0"/>
          </a:p>
          <a:p>
            <a:r>
              <a:rPr lang="en-GB" dirty="0"/>
              <a:t>WHERE</a:t>
            </a:r>
          </a:p>
          <a:p>
            <a:r>
              <a:rPr lang="en-GB" dirty="0"/>
              <a:t>    </a:t>
            </a:r>
            <a:r>
              <a:rPr lang="en-GB" dirty="0" err="1"/>
              <a:t>category_id</a:t>
            </a:r>
            <a:r>
              <a:rPr lang="en-GB" dirty="0"/>
              <a:t> = 1</a:t>
            </a:r>
          </a:p>
          <a:p>
            <a:r>
              <a:rPr lang="en-GB" dirty="0"/>
              <a:t>AND </a:t>
            </a:r>
            <a:r>
              <a:rPr lang="en-GB" dirty="0" err="1"/>
              <a:t>list_price</a:t>
            </a:r>
            <a:r>
              <a:rPr lang="en-GB" dirty="0"/>
              <a:t> &gt; 400</a:t>
            </a:r>
          </a:p>
          <a:p>
            <a:r>
              <a:rPr lang="en-GB" dirty="0"/>
              <a:t>AND </a:t>
            </a:r>
            <a:r>
              <a:rPr lang="en-GB" dirty="0" err="1"/>
              <a:t>brand_id</a:t>
            </a:r>
            <a:r>
              <a:rPr lang="en-GB" dirty="0"/>
              <a:t> = 1</a:t>
            </a:r>
          </a:p>
          <a:p>
            <a:r>
              <a:rPr lang="en-GB" dirty="0"/>
              <a:t>ORDER BY</a:t>
            </a:r>
          </a:p>
          <a:p>
            <a:r>
              <a:rPr lang="en-GB" dirty="0"/>
              <a:t>    </a:t>
            </a:r>
            <a:r>
              <a:rPr lang="en-GB" dirty="0" err="1"/>
              <a:t>list_price</a:t>
            </a:r>
            <a:r>
              <a:rPr lang="en-GB" dirty="0"/>
              <a:t> DESC;</a:t>
            </a:r>
          </a:p>
        </p:txBody>
      </p:sp>
      <p:sp>
        <p:nvSpPr>
          <p:cNvPr id="25" name="TextBox 24">
            <a:extLst>
              <a:ext uri="{FF2B5EF4-FFF2-40B4-BE49-F238E27FC236}">
                <a16:creationId xmlns:a16="http://schemas.microsoft.com/office/drawing/2014/main" id="{090E3F22-CB85-CBDB-6533-F71CEE91ACCB}"/>
              </a:ext>
            </a:extLst>
          </p:cNvPr>
          <p:cNvSpPr txBox="1"/>
          <p:nvPr/>
        </p:nvSpPr>
        <p:spPr>
          <a:xfrm>
            <a:off x="6096000" y="3249691"/>
            <a:ext cx="5526653" cy="2862322"/>
          </a:xfrm>
          <a:prstGeom prst="rect">
            <a:avLst/>
          </a:prstGeom>
          <a:noFill/>
        </p:spPr>
        <p:txBody>
          <a:bodyPr wrap="square">
            <a:spAutoFit/>
          </a:bodyPr>
          <a:lstStyle/>
          <a:p>
            <a:r>
              <a:rPr lang="en-GB" dirty="0"/>
              <a:t>SELECT</a:t>
            </a:r>
          </a:p>
          <a:p>
            <a:r>
              <a:rPr lang="en-GB" dirty="0"/>
              <a:t>    *</a:t>
            </a:r>
          </a:p>
          <a:p>
            <a:r>
              <a:rPr lang="en-GB" dirty="0"/>
              <a:t>FROM</a:t>
            </a:r>
          </a:p>
          <a:p>
            <a:r>
              <a:rPr lang="en-GB" dirty="0"/>
              <a:t>    </a:t>
            </a:r>
            <a:r>
              <a:rPr lang="en-GB" dirty="0" err="1"/>
              <a:t>production.products</a:t>
            </a:r>
            <a:endParaRPr lang="en-GB" dirty="0"/>
          </a:p>
          <a:p>
            <a:r>
              <a:rPr lang="en-GB" dirty="0"/>
              <a:t>WHERE</a:t>
            </a:r>
          </a:p>
          <a:p>
            <a:r>
              <a:rPr lang="en-GB" dirty="0"/>
              <a:t>    </a:t>
            </a:r>
            <a:r>
              <a:rPr lang="en-GB" dirty="0" err="1"/>
              <a:t>brand_id</a:t>
            </a:r>
            <a:r>
              <a:rPr lang="en-GB" dirty="0"/>
              <a:t> = 1</a:t>
            </a:r>
          </a:p>
          <a:p>
            <a:r>
              <a:rPr lang="en-GB" dirty="0"/>
              <a:t>OR </a:t>
            </a:r>
            <a:r>
              <a:rPr lang="en-GB" dirty="0" err="1"/>
              <a:t>brand_id</a:t>
            </a:r>
            <a:r>
              <a:rPr lang="en-GB" dirty="0"/>
              <a:t> = 2</a:t>
            </a:r>
          </a:p>
          <a:p>
            <a:r>
              <a:rPr lang="en-GB" dirty="0"/>
              <a:t>AND </a:t>
            </a:r>
            <a:r>
              <a:rPr lang="en-GB" dirty="0" err="1"/>
              <a:t>list_price</a:t>
            </a:r>
            <a:r>
              <a:rPr lang="en-GB" dirty="0"/>
              <a:t> &gt; 1000</a:t>
            </a:r>
          </a:p>
          <a:p>
            <a:r>
              <a:rPr lang="en-GB" dirty="0"/>
              <a:t>ORDER BY</a:t>
            </a:r>
          </a:p>
          <a:p>
            <a:r>
              <a:rPr lang="en-GB" dirty="0"/>
              <a:t>    </a:t>
            </a:r>
            <a:r>
              <a:rPr lang="en-GB" dirty="0" err="1"/>
              <a:t>brand_id</a:t>
            </a:r>
            <a:r>
              <a:rPr lang="en-GB" dirty="0"/>
              <a:t> DESC;</a:t>
            </a:r>
          </a:p>
        </p:txBody>
      </p:sp>
      <p:sp>
        <p:nvSpPr>
          <p:cNvPr id="27" name="TextBox 26">
            <a:extLst>
              <a:ext uri="{FF2B5EF4-FFF2-40B4-BE49-F238E27FC236}">
                <a16:creationId xmlns:a16="http://schemas.microsoft.com/office/drawing/2014/main" id="{73E5C4E9-F7E2-5469-9684-6CA1DD59E28B}"/>
              </a:ext>
            </a:extLst>
          </p:cNvPr>
          <p:cNvSpPr txBox="1"/>
          <p:nvPr/>
        </p:nvSpPr>
        <p:spPr>
          <a:xfrm>
            <a:off x="373349" y="233481"/>
            <a:ext cx="6158484" cy="584775"/>
          </a:xfrm>
          <a:prstGeom prst="rect">
            <a:avLst/>
          </a:prstGeom>
          <a:noFill/>
        </p:spPr>
        <p:txBody>
          <a:bodyPr wrap="square">
            <a:spAutoFit/>
          </a:bodyPr>
          <a:lstStyle/>
          <a:p>
            <a:r>
              <a:rPr lang="en-GB" sz="3200" b="1" dirty="0"/>
              <a:t>AND operator</a:t>
            </a:r>
            <a:endParaRPr lang="en-IN" sz="32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5926060" y="525869"/>
            <a:ext cx="6097554" cy="2031325"/>
          </a:xfrm>
          <a:prstGeom prst="rect">
            <a:avLst/>
          </a:prstGeom>
          <a:noFill/>
        </p:spPr>
        <p:txBody>
          <a:bodyPr wrap="square">
            <a:spAutoFit/>
          </a:bodyPr>
          <a:lstStyle/>
          <a:p>
            <a:r>
              <a:rPr lang="en-GB" dirty="0"/>
              <a:t>SELECT</a:t>
            </a:r>
          </a:p>
          <a:p>
            <a:r>
              <a:rPr lang="en-GB" dirty="0"/>
              <a:t>    *</a:t>
            </a:r>
          </a:p>
          <a:p>
            <a:r>
              <a:rPr lang="en-GB" dirty="0"/>
              <a:t>FROM    </a:t>
            </a:r>
            <a:r>
              <a:rPr lang="en-GB" dirty="0" err="1"/>
              <a:t>production.products</a:t>
            </a:r>
            <a:endParaRPr lang="en-GB" dirty="0"/>
          </a:p>
          <a:p>
            <a:r>
              <a:rPr lang="en-GB" dirty="0"/>
              <a:t>WHERE</a:t>
            </a:r>
          </a:p>
          <a:p>
            <a:r>
              <a:rPr lang="en-GB" dirty="0"/>
              <a:t>    </a:t>
            </a:r>
            <a:r>
              <a:rPr lang="en-GB" dirty="0" err="1"/>
              <a:t>category_id</a:t>
            </a:r>
            <a:r>
              <a:rPr lang="en-GB" dirty="0"/>
              <a:t> = 1AND </a:t>
            </a:r>
            <a:r>
              <a:rPr lang="en-GB" dirty="0" err="1"/>
              <a:t>list_price</a:t>
            </a:r>
            <a:r>
              <a:rPr lang="en-GB" dirty="0"/>
              <a:t> &gt; 400</a:t>
            </a:r>
          </a:p>
          <a:p>
            <a:r>
              <a:rPr lang="en-GB" dirty="0"/>
              <a:t>ORDER BY</a:t>
            </a:r>
          </a:p>
          <a:p>
            <a:r>
              <a:rPr lang="en-GB" dirty="0"/>
              <a:t>    </a:t>
            </a:r>
            <a:r>
              <a:rPr lang="en-GB" dirty="0" err="1"/>
              <a:t>list_price</a:t>
            </a:r>
            <a:r>
              <a:rPr lang="en-GB" dirty="0"/>
              <a:t> DESC;</a:t>
            </a:r>
          </a:p>
        </p:txBody>
      </p:sp>
      <p:sp>
        <p:nvSpPr>
          <p:cNvPr id="7" name="TextBox 6">
            <a:extLst>
              <a:ext uri="{FF2B5EF4-FFF2-40B4-BE49-F238E27FC236}">
                <a16:creationId xmlns:a16="http://schemas.microsoft.com/office/drawing/2014/main" id="{64B047A4-E3A3-7EB4-5EE8-38E6474030CE}"/>
              </a:ext>
            </a:extLst>
          </p:cNvPr>
          <p:cNvSpPr txBox="1"/>
          <p:nvPr/>
        </p:nvSpPr>
        <p:spPr>
          <a:xfrm>
            <a:off x="544782" y="1765550"/>
            <a:ext cx="5042202" cy="1200329"/>
          </a:xfrm>
          <a:prstGeom prst="rect">
            <a:avLst/>
          </a:prstGeom>
          <a:noFill/>
        </p:spPr>
        <p:txBody>
          <a:bodyPr wrap="square">
            <a:spAutoFit/>
          </a:bodyPr>
          <a:lstStyle/>
          <a:p>
            <a:r>
              <a:rPr lang="en-GB" dirty="0" err="1"/>
              <a:t>boolean_expression</a:t>
            </a:r>
            <a:r>
              <a:rPr lang="en-GB" dirty="0"/>
              <a:t> AND</a:t>
            </a:r>
          </a:p>
          <a:p>
            <a:r>
              <a:rPr lang="en-GB" dirty="0"/>
              <a:t>…………………………….. </a:t>
            </a:r>
            <a:r>
              <a:rPr lang="en-GB" dirty="0" err="1"/>
              <a:t>boolean_expression</a:t>
            </a:r>
            <a:r>
              <a:rPr lang="en-GB" dirty="0"/>
              <a:t> AND </a:t>
            </a:r>
            <a:r>
              <a:rPr lang="en-GB" dirty="0" err="1"/>
              <a:t>boolean_expression</a:t>
            </a:r>
            <a:r>
              <a:rPr lang="en-GB" dirty="0"/>
              <a:t> </a:t>
            </a:r>
            <a:endParaRPr lang="it-IT" dirty="0"/>
          </a:p>
        </p:txBody>
      </p:sp>
    </p:spTree>
    <p:extLst>
      <p:ext uri="{BB962C8B-B14F-4D97-AF65-F5344CB8AC3E}">
        <p14:creationId xmlns:p14="http://schemas.microsoft.com/office/powerpoint/2010/main" val="218521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33562"/>
            <a:ext cx="5042202" cy="646331"/>
          </a:xfrm>
          <a:prstGeom prst="rect">
            <a:avLst/>
          </a:prstGeom>
          <a:noFill/>
        </p:spPr>
        <p:txBody>
          <a:bodyPr wrap="square">
            <a:spAutoFit/>
          </a:bodyPr>
          <a:lstStyle/>
          <a:p>
            <a:r>
              <a:rPr lang="en-GB" dirty="0" err="1"/>
              <a:t>boolean_expression</a:t>
            </a:r>
            <a:r>
              <a:rPr lang="en-GB" dirty="0"/>
              <a:t> OR </a:t>
            </a:r>
            <a:r>
              <a:rPr lang="en-GB" dirty="0" err="1"/>
              <a:t>boolean_expression</a:t>
            </a:r>
            <a:r>
              <a:rPr lang="en-GB" dirty="0"/>
              <a:t> </a:t>
            </a:r>
            <a:endParaRPr lang="it-IT" dirty="0"/>
          </a:p>
        </p:txBody>
      </p:sp>
      <p:sp>
        <p:nvSpPr>
          <p:cNvPr id="8" name="TextBox 7">
            <a:extLst>
              <a:ext uri="{FF2B5EF4-FFF2-40B4-BE49-F238E27FC236}">
                <a16:creationId xmlns:a16="http://schemas.microsoft.com/office/drawing/2014/main" id="{B16F7B1C-053E-F8D5-0ACD-24875DDEEB6B}"/>
              </a:ext>
            </a:extLst>
          </p:cNvPr>
          <p:cNvSpPr txBox="1"/>
          <p:nvPr/>
        </p:nvSpPr>
        <p:spPr>
          <a:xfrm>
            <a:off x="459619" y="3249691"/>
            <a:ext cx="5054213" cy="2585323"/>
          </a:xfrm>
          <a:prstGeom prst="rect">
            <a:avLst/>
          </a:prstGeom>
          <a:noFill/>
        </p:spPr>
        <p:txBody>
          <a:bodyPr wrap="square">
            <a:spAutoFit/>
          </a:bodyPr>
          <a:lstStyle/>
          <a:p>
            <a:r>
              <a:rPr lang="en-GB" dirty="0"/>
              <a:t>SELECT    </a:t>
            </a:r>
            <a:r>
              <a:rPr lang="en-GB" dirty="0" err="1"/>
              <a:t>product_name</a:t>
            </a:r>
            <a:r>
              <a:rPr lang="en-GB" dirty="0"/>
              <a:t>,    </a:t>
            </a:r>
            <a:r>
              <a:rPr lang="en-GB" dirty="0" err="1"/>
              <a:t>brand_id</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brand_id</a:t>
            </a:r>
            <a:r>
              <a:rPr lang="en-GB" dirty="0"/>
              <a:t> = 1</a:t>
            </a:r>
          </a:p>
          <a:p>
            <a:r>
              <a:rPr lang="en-GB" dirty="0"/>
              <a:t>OR </a:t>
            </a:r>
            <a:r>
              <a:rPr lang="en-GB" dirty="0" err="1"/>
              <a:t>brand_id</a:t>
            </a:r>
            <a:r>
              <a:rPr lang="en-GB" dirty="0"/>
              <a:t> = 2</a:t>
            </a:r>
          </a:p>
          <a:p>
            <a:r>
              <a:rPr lang="en-GB" dirty="0"/>
              <a:t>OR </a:t>
            </a:r>
            <a:r>
              <a:rPr lang="en-GB" dirty="0" err="1"/>
              <a:t>brand_id</a:t>
            </a:r>
            <a:r>
              <a:rPr lang="en-GB" dirty="0"/>
              <a:t> = 4</a:t>
            </a:r>
          </a:p>
          <a:p>
            <a:r>
              <a:rPr lang="en-GB" dirty="0"/>
              <a:t>ORDER BY</a:t>
            </a:r>
          </a:p>
          <a:p>
            <a:r>
              <a:rPr lang="en-GB" dirty="0"/>
              <a:t>    </a:t>
            </a:r>
            <a:r>
              <a:rPr lang="en-GB" dirty="0" err="1"/>
              <a:t>brand_id</a:t>
            </a:r>
            <a:r>
              <a:rPr lang="en-GB" dirty="0"/>
              <a:t> DESC;</a:t>
            </a:r>
          </a:p>
        </p:txBody>
      </p:sp>
      <p:sp>
        <p:nvSpPr>
          <p:cNvPr id="25" name="TextBox 24">
            <a:extLst>
              <a:ext uri="{FF2B5EF4-FFF2-40B4-BE49-F238E27FC236}">
                <a16:creationId xmlns:a16="http://schemas.microsoft.com/office/drawing/2014/main" id="{090E3F22-CB85-CBDB-6533-F71CEE91ACCB}"/>
              </a:ext>
            </a:extLst>
          </p:cNvPr>
          <p:cNvSpPr txBox="1"/>
          <p:nvPr/>
        </p:nvSpPr>
        <p:spPr>
          <a:xfrm>
            <a:off x="6096000" y="3249691"/>
            <a:ext cx="5526653" cy="2585323"/>
          </a:xfrm>
          <a:prstGeom prst="rect">
            <a:avLst/>
          </a:prstGeom>
          <a:noFill/>
        </p:spPr>
        <p:txBody>
          <a:bodyPr wrap="square">
            <a:spAutoFit/>
          </a:bodyPr>
          <a:lstStyle/>
          <a:p>
            <a:r>
              <a:rPr lang="en-GB" dirty="0"/>
              <a:t>SELECT</a:t>
            </a:r>
          </a:p>
          <a:p>
            <a:r>
              <a:rPr lang="en-GB" dirty="0"/>
              <a:t>    </a:t>
            </a:r>
            <a:r>
              <a:rPr lang="en-GB" dirty="0" err="1"/>
              <a:t>product_name</a:t>
            </a:r>
            <a:r>
              <a:rPr lang="en-GB" dirty="0"/>
              <a:t>,</a:t>
            </a:r>
          </a:p>
          <a:p>
            <a:r>
              <a:rPr lang="en-GB" dirty="0"/>
              <a:t>    </a:t>
            </a:r>
            <a:r>
              <a:rPr lang="en-GB" dirty="0" err="1"/>
              <a:t>brand_id</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brand_id</a:t>
            </a:r>
            <a:r>
              <a:rPr lang="en-GB" dirty="0"/>
              <a:t> IN (1, 2, 3)</a:t>
            </a:r>
          </a:p>
          <a:p>
            <a:r>
              <a:rPr lang="en-GB" dirty="0"/>
              <a:t>ORDER BY</a:t>
            </a:r>
          </a:p>
          <a:p>
            <a:r>
              <a:rPr lang="en-GB" dirty="0"/>
              <a:t>    </a:t>
            </a:r>
            <a:r>
              <a:rPr lang="en-GB" dirty="0" err="1"/>
              <a:t>brand_id</a:t>
            </a:r>
            <a:r>
              <a:rPr lang="en-GB" dirty="0"/>
              <a:t> DESC;</a:t>
            </a:r>
          </a:p>
        </p:txBody>
      </p:sp>
      <p:sp>
        <p:nvSpPr>
          <p:cNvPr id="27" name="TextBox 26">
            <a:extLst>
              <a:ext uri="{FF2B5EF4-FFF2-40B4-BE49-F238E27FC236}">
                <a16:creationId xmlns:a16="http://schemas.microsoft.com/office/drawing/2014/main" id="{73E5C4E9-F7E2-5469-9684-6CA1DD59E28B}"/>
              </a:ext>
            </a:extLst>
          </p:cNvPr>
          <p:cNvSpPr txBox="1"/>
          <p:nvPr/>
        </p:nvSpPr>
        <p:spPr>
          <a:xfrm>
            <a:off x="291053" y="255958"/>
            <a:ext cx="6158484" cy="584775"/>
          </a:xfrm>
          <a:prstGeom prst="rect">
            <a:avLst/>
          </a:prstGeom>
          <a:noFill/>
        </p:spPr>
        <p:txBody>
          <a:bodyPr wrap="square">
            <a:spAutoFit/>
          </a:bodyPr>
          <a:lstStyle/>
          <a:p>
            <a:r>
              <a:rPr lang="en-GB" sz="3200" b="1" dirty="0"/>
              <a:t>OR operator</a:t>
            </a:r>
            <a:endParaRPr lang="en-IN" sz="3200" b="1" dirty="0"/>
          </a:p>
        </p:txBody>
      </p:sp>
      <p:sp>
        <p:nvSpPr>
          <p:cNvPr id="2" name="TextBox 1">
            <a:extLst>
              <a:ext uri="{FF2B5EF4-FFF2-40B4-BE49-F238E27FC236}">
                <a16:creationId xmlns:a16="http://schemas.microsoft.com/office/drawing/2014/main" id="{617057ED-1C04-87E6-6CFD-1D59B8804157}"/>
              </a:ext>
            </a:extLst>
          </p:cNvPr>
          <p:cNvSpPr txBox="1"/>
          <p:nvPr/>
        </p:nvSpPr>
        <p:spPr>
          <a:xfrm>
            <a:off x="5926060" y="525869"/>
            <a:ext cx="6097554" cy="2308324"/>
          </a:xfrm>
          <a:prstGeom prst="rect">
            <a:avLst/>
          </a:prstGeom>
          <a:noFill/>
        </p:spPr>
        <p:txBody>
          <a:bodyPr wrap="square">
            <a:spAutoFit/>
          </a:bodyPr>
          <a:lstStyle/>
          <a:p>
            <a:r>
              <a:rPr lang="en-GB" dirty="0"/>
              <a:t>SELECT    </a:t>
            </a:r>
            <a:r>
              <a:rPr lang="en-GB" dirty="0" err="1"/>
              <a:t>product_name</a:t>
            </a:r>
            <a:r>
              <a:rPr lang="en-GB" dirty="0"/>
              <a:t>,    </a:t>
            </a:r>
            <a:r>
              <a:rPr lang="en-GB" dirty="0" err="1"/>
              <a:t>list_price</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list_price</a:t>
            </a:r>
            <a:r>
              <a:rPr lang="en-GB" dirty="0"/>
              <a:t> &lt; 200</a:t>
            </a:r>
          </a:p>
          <a:p>
            <a:r>
              <a:rPr lang="en-GB" dirty="0"/>
              <a:t>OR </a:t>
            </a:r>
            <a:r>
              <a:rPr lang="en-GB" dirty="0" err="1"/>
              <a:t>list_price</a:t>
            </a:r>
            <a:r>
              <a:rPr lang="en-GB" dirty="0"/>
              <a:t> &gt; 6000</a:t>
            </a:r>
          </a:p>
          <a:p>
            <a:r>
              <a:rPr lang="en-GB" dirty="0"/>
              <a:t>ORDER BY</a:t>
            </a:r>
          </a:p>
          <a:p>
            <a:r>
              <a:rPr lang="en-GB" dirty="0"/>
              <a:t>    </a:t>
            </a:r>
            <a:r>
              <a:rPr lang="en-GB" dirty="0" err="1"/>
              <a:t>list_price</a:t>
            </a:r>
            <a:r>
              <a:rPr lang="en-GB" dirty="0"/>
              <a:t>;</a:t>
            </a:r>
          </a:p>
        </p:txBody>
      </p:sp>
      <p:sp>
        <p:nvSpPr>
          <p:cNvPr id="7" name="TextBox 6">
            <a:extLst>
              <a:ext uri="{FF2B5EF4-FFF2-40B4-BE49-F238E27FC236}">
                <a16:creationId xmlns:a16="http://schemas.microsoft.com/office/drawing/2014/main" id="{64B047A4-E3A3-7EB4-5EE8-38E6474030CE}"/>
              </a:ext>
            </a:extLst>
          </p:cNvPr>
          <p:cNvSpPr txBox="1"/>
          <p:nvPr/>
        </p:nvSpPr>
        <p:spPr>
          <a:xfrm>
            <a:off x="544782" y="1765550"/>
            <a:ext cx="5042202" cy="1200329"/>
          </a:xfrm>
          <a:prstGeom prst="rect">
            <a:avLst/>
          </a:prstGeom>
          <a:noFill/>
        </p:spPr>
        <p:txBody>
          <a:bodyPr wrap="square">
            <a:spAutoFit/>
          </a:bodyPr>
          <a:lstStyle/>
          <a:p>
            <a:r>
              <a:rPr lang="en-GB" dirty="0" err="1"/>
              <a:t>boolean_expression</a:t>
            </a:r>
            <a:r>
              <a:rPr lang="en-GB" dirty="0"/>
              <a:t> OR</a:t>
            </a:r>
          </a:p>
          <a:p>
            <a:r>
              <a:rPr lang="en-GB" dirty="0"/>
              <a:t>…………………………….. </a:t>
            </a:r>
            <a:r>
              <a:rPr lang="en-GB" dirty="0" err="1"/>
              <a:t>boolean_expression</a:t>
            </a:r>
            <a:r>
              <a:rPr lang="en-GB" dirty="0"/>
              <a:t> OR </a:t>
            </a:r>
            <a:r>
              <a:rPr lang="en-GB" dirty="0" err="1"/>
              <a:t>boolean_expression</a:t>
            </a:r>
            <a:r>
              <a:rPr lang="en-GB" dirty="0"/>
              <a:t> </a:t>
            </a:r>
            <a:endParaRPr lang="it-IT" dirty="0"/>
          </a:p>
        </p:txBody>
      </p:sp>
    </p:spTree>
    <p:extLst>
      <p:ext uri="{BB962C8B-B14F-4D97-AF65-F5344CB8AC3E}">
        <p14:creationId xmlns:p14="http://schemas.microsoft.com/office/powerpoint/2010/main" val="201792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Server Data Types">
            <a:extLst>
              <a:ext uri="{FF2B5EF4-FFF2-40B4-BE49-F238E27FC236}">
                <a16:creationId xmlns:a16="http://schemas.microsoft.com/office/drawing/2014/main" id="{715492E3-9A4B-7053-E72E-C09A0101076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82519" y="794269"/>
            <a:ext cx="5164072" cy="52694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31D1029-781B-9B3A-0476-5A062D1C4850}"/>
              </a:ext>
            </a:extLst>
          </p:cNvPr>
          <p:cNvSpPr txBox="1"/>
          <p:nvPr/>
        </p:nvSpPr>
        <p:spPr>
          <a:xfrm>
            <a:off x="949264" y="707551"/>
            <a:ext cx="2001061" cy="1077218"/>
          </a:xfrm>
          <a:prstGeom prst="rect">
            <a:avLst/>
          </a:prstGeom>
          <a:noFill/>
        </p:spPr>
        <p:txBody>
          <a:bodyPr wrap="none" rtlCol="0">
            <a:spAutoFit/>
          </a:bodyPr>
          <a:lstStyle/>
          <a:p>
            <a:r>
              <a:rPr lang="en-IN" sz="3200" b="1" i="0" dirty="0">
                <a:effectLst/>
                <a:latin typeface="-apple-system"/>
              </a:rPr>
              <a:t>Data types</a:t>
            </a:r>
          </a:p>
          <a:p>
            <a:endParaRPr lang="en-IN" sz="3200" b="1" dirty="0"/>
          </a:p>
        </p:txBody>
      </p:sp>
      <p:sp>
        <p:nvSpPr>
          <p:cNvPr id="5" name="TextBox 4">
            <a:extLst>
              <a:ext uri="{FF2B5EF4-FFF2-40B4-BE49-F238E27FC236}">
                <a16:creationId xmlns:a16="http://schemas.microsoft.com/office/drawing/2014/main" id="{1AB8662F-005D-5D5F-D07F-85ABC8901003}"/>
              </a:ext>
            </a:extLst>
          </p:cNvPr>
          <p:cNvSpPr txBox="1"/>
          <p:nvPr/>
        </p:nvSpPr>
        <p:spPr>
          <a:xfrm>
            <a:off x="949264" y="1449865"/>
            <a:ext cx="4864858" cy="3693319"/>
          </a:xfrm>
          <a:prstGeom prst="rect">
            <a:avLst/>
          </a:prstGeom>
          <a:noFill/>
        </p:spPr>
        <p:txBody>
          <a:bodyPr wrap="square" rtlCol="0">
            <a:spAutoFit/>
          </a:bodyPr>
          <a:lstStyle/>
          <a:p>
            <a:pPr algn="l"/>
            <a:r>
              <a:rPr lang="en-GB" b="0" i="0" dirty="0">
                <a:solidFill>
                  <a:srgbClr val="000000"/>
                </a:solidFill>
                <a:effectLst/>
                <a:latin typeface="-apple-system"/>
              </a:rPr>
              <a:t>In SQL Server, a column, </a:t>
            </a:r>
            <a:r>
              <a:rPr lang="en-GB" b="0" i="0" u="none" strike="noStrike" dirty="0">
                <a:solidFill>
                  <a:srgbClr val="000000"/>
                </a:solidFill>
                <a:effectLst/>
                <a:latin typeface="-apple-system"/>
                <a:hlinkClick r:id="rId3"/>
              </a:rPr>
              <a:t>variable</a:t>
            </a:r>
            <a:r>
              <a:rPr lang="en-GB" b="0" i="0" dirty="0">
                <a:solidFill>
                  <a:srgbClr val="000000"/>
                </a:solidFill>
                <a:effectLst/>
                <a:latin typeface="-apple-system"/>
              </a:rPr>
              <a:t>, and </a:t>
            </a:r>
            <a:r>
              <a:rPr lang="en-GB" b="0" i="0" u="none" strike="noStrike" dirty="0">
                <a:solidFill>
                  <a:srgbClr val="000000"/>
                </a:solidFill>
                <a:effectLst/>
                <a:latin typeface="-apple-system"/>
                <a:hlinkClick r:id="rId4"/>
              </a:rPr>
              <a:t>parameter</a:t>
            </a:r>
            <a:r>
              <a:rPr lang="en-GB" b="0" i="0" dirty="0">
                <a:solidFill>
                  <a:srgbClr val="000000"/>
                </a:solidFill>
                <a:effectLst/>
                <a:latin typeface="-apple-system"/>
              </a:rPr>
              <a:t> holds a value that associated with a type, or also known as a data type. A data type is an attribute that specifies the type of data that these objects can store. It can be an integer, character string, monetary, date and time, and so on.</a:t>
            </a:r>
          </a:p>
          <a:p>
            <a:pPr algn="l"/>
            <a:endParaRPr lang="en-GB" dirty="0">
              <a:solidFill>
                <a:srgbClr val="000000"/>
              </a:solidFill>
              <a:latin typeface="-apple-system"/>
            </a:endParaRPr>
          </a:p>
          <a:p>
            <a:pPr algn="l"/>
            <a:endParaRPr lang="en-GB" b="0" i="0" dirty="0">
              <a:solidFill>
                <a:srgbClr val="000000"/>
              </a:solidFill>
              <a:effectLst/>
              <a:latin typeface="-apple-system"/>
            </a:endParaRPr>
          </a:p>
          <a:p>
            <a:pPr algn="l"/>
            <a:r>
              <a:rPr lang="en-GB" b="0" i="0" dirty="0">
                <a:solidFill>
                  <a:srgbClr val="000000"/>
                </a:solidFill>
                <a:effectLst/>
                <a:latin typeface="-apple-system"/>
              </a:rPr>
              <a:t>SQL Server provides a list of data types that define all types of data that you can use e.g., defining a column or declaring a variable.</a:t>
            </a:r>
          </a:p>
          <a:p>
            <a:endParaRPr lang="en-IN" dirty="0"/>
          </a:p>
        </p:txBody>
      </p:sp>
    </p:spTree>
    <p:extLst>
      <p:ext uri="{BB962C8B-B14F-4D97-AF65-F5344CB8AC3E}">
        <p14:creationId xmlns:p14="http://schemas.microsoft.com/office/powerpoint/2010/main" val="3465349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18900" y="967709"/>
            <a:ext cx="10107012" cy="369332"/>
          </a:xfrm>
          <a:prstGeom prst="rect">
            <a:avLst/>
          </a:prstGeom>
          <a:noFill/>
        </p:spPr>
        <p:txBody>
          <a:bodyPr wrap="square">
            <a:spAutoFit/>
          </a:bodyPr>
          <a:lstStyle/>
          <a:p>
            <a:r>
              <a:rPr lang="en-GB" dirty="0"/>
              <a:t>column | expression BETWEEN </a:t>
            </a:r>
            <a:r>
              <a:rPr lang="en-GB" dirty="0" err="1"/>
              <a:t>start_expression</a:t>
            </a:r>
            <a:r>
              <a:rPr lang="en-GB" dirty="0"/>
              <a:t> AND </a:t>
            </a:r>
            <a:r>
              <a:rPr lang="en-GB" dirty="0" err="1"/>
              <a:t>end_expression</a:t>
            </a:r>
            <a:endParaRPr lang="en-GB" dirty="0"/>
          </a:p>
        </p:txBody>
      </p:sp>
      <p:sp>
        <p:nvSpPr>
          <p:cNvPr id="8" name="TextBox 7">
            <a:extLst>
              <a:ext uri="{FF2B5EF4-FFF2-40B4-BE49-F238E27FC236}">
                <a16:creationId xmlns:a16="http://schemas.microsoft.com/office/drawing/2014/main" id="{B16F7B1C-053E-F8D5-0ACD-24875DDEEB6B}"/>
              </a:ext>
            </a:extLst>
          </p:cNvPr>
          <p:cNvSpPr txBox="1"/>
          <p:nvPr/>
        </p:nvSpPr>
        <p:spPr>
          <a:xfrm>
            <a:off x="459619" y="3249691"/>
            <a:ext cx="5054213" cy="2862322"/>
          </a:xfrm>
          <a:prstGeom prst="rect">
            <a:avLst/>
          </a:prstGeom>
          <a:noFill/>
        </p:spPr>
        <p:txBody>
          <a:bodyPr wrap="square">
            <a:spAutoFit/>
          </a:bodyPr>
          <a:lstStyle/>
          <a:p>
            <a:r>
              <a:rPr lang="en-GB" dirty="0"/>
              <a:t>SELECT</a:t>
            </a:r>
          </a:p>
          <a:p>
            <a:r>
              <a:rPr lang="en-GB" dirty="0"/>
              <a:t>    </a:t>
            </a:r>
            <a:r>
              <a:rPr lang="en-GB" dirty="0" err="1"/>
              <a:t>product_id</a:t>
            </a:r>
            <a:r>
              <a:rPr lang="en-GB" dirty="0"/>
              <a: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list_price</a:t>
            </a:r>
            <a:r>
              <a:rPr lang="en-GB" dirty="0"/>
              <a:t> BETWEEN 149.99 AND 199.99</a:t>
            </a:r>
          </a:p>
          <a:p>
            <a:r>
              <a:rPr lang="en-GB" dirty="0"/>
              <a:t>ORDER BY</a:t>
            </a:r>
          </a:p>
          <a:p>
            <a:r>
              <a:rPr lang="en-GB" dirty="0"/>
              <a:t>    </a:t>
            </a:r>
            <a:r>
              <a:rPr lang="en-GB" dirty="0" err="1"/>
              <a:t>list_price</a:t>
            </a:r>
            <a:r>
              <a:rPr lang="en-GB" dirty="0"/>
              <a:t>;</a:t>
            </a:r>
          </a:p>
        </p:txBody>
      </p:sp>
      <p:sp>
        <p:nvSpPr>
          <p:cNvPr id="25" name="TextBox 24">
            <a:extLst>
              <a:ext uri="{FF2B5EF4-FFF2-40B4-BE49-F238E27FC236}">
                <a16:creationId xmlns:a16="http://schemas.microsoft.com/office/drawing/2014/main" id="{090E3F22-CB85-CBDB-6533-F71CEE91ACCB}"/>
              </a:ext>
            </a:extLst>
          </p:cNvPr>
          <p:cNvSpPr txBox="1"/>
          <p:nvPr/>
        </p:nvSpPr>
        <p:spPr>
          <a:xfrm>
            <a:off x="6096000" y="3249691"/>
            <a:ext cx="5526653" cy="2862322"/>
          </a:xfrm>
          <a:prstGeom prst="rect">
            <a:avLst/>
          </a:prstGeom>
          <a:noFill/>
        </p:spPr>
        <p:txBody>
          <a:bodyPr wrap="square">
            <a:spAutoFit/>
          </a:bodyPr>
          <a:lstStyle/>
          <a:p>
            <a:r>
              <a:rPr lang="en-GB" dirty="0"/>
              <a:t>SELECT</a:t>
            </a:r>
          </a:p>
          <a:p>
            <a:r>
              <a:rPr lang="en-GB" dirty="0"/>
              <a:t>    </a:t>
            </a:r>
            <a:r>
              <a:rPr lang="en-GB" dirty="0" err="1"/>
              <a:t>product_id</a:t>
            </a:r>
            <a:r>
              <a:rPr lang="en-GB" dirty="0"/>
              <a:t>,</a:t>
            </a:r>
          </a:p>
          <a:p>
            <a:r>
              <a:rPr lang="en-GB" dirty="0"/>
              <a:t>    </a:t>
            </a:r>
            <a:r>
              <a:rPr lang="en-GB" dirty="0" err="1"/>
              <a:t>product_name</a:t>
            </a:r>
            <a:r>
              <a:rPr lang="en-GB" dirty="0"/>
              <a:t>,</a:t>
            </a:r>
          </a:p>
          <a:p>
            <a:r>
              <a:rPr lang="en-GB" dirty="0"/>
              <a:t>    </a:t>
            </a:r>
            <a:r>
              <a:rPr lang="en-GB" dirty="0" err="1"/>
              <a:t>list_price</a:t>
            </a:r>
            <a:endParaRPr lang="en-GB" dirty="0"/>
          </a:p>
          <a:p>
            <a:r>
              <a:rPr lang="en-GB" dirty="0"/>
              <a:t>FROM</a:t>
            </a:r>
          </a:p>
          <a:p>
            <a:r>
              <a:rPr lang="en-GB" dirty="0"/>
              <a:t>    </a:t>
            </a:r>
            <a:r>
              <a:rPr lang="en-GB" dirty="0" err="1"/>
              <a:t>production.products</a:t>
            </a:r>
            <a:endParaRPr lang="en-GB" dirty="0"/>
          </a:p>
          <a:p>
            <a:r>
              <a:rPr lang="en-GB" dirty="0"/>
              <a:t>WHERE</a:t>
            </a:r>
          </a:p>
          <a:p>
            <a:r>
              <a:rPr lang="en-GB" dirty="0"/>
              <a:t>    </a:t>
            </a:r>
            <a:r>
              <a:rPr lang="en-GB" dirty="0" err="1"/>
              <a:t>list_price</a:t>
            </a:r>
            <a:r>
              <a:rPr lang="en-GB" dirty="0"/>
              <a:t> NOT BETWEEN 149.99 AND 199.99</a:t>
            </a:r>
          </a:p>
          <a:p>
            <a:r>
              <a:rPr lang="en-GB" dirty="0"/>
              <a:t>ORDER BY</a:t>
            </a:r>
          </a:p>
          <a:p>
            <a:r>
              <a:rPr lang="en-GB" dirty="0"/>
              <a:t>    </a:t>
            </a:r>
            <a:r>
              <a:rPr lang="en-GB" dirty="0" err="1"/>
              <a:t>list_price</a:t>
            </a:r>
            <a:r>
              <a:rPr lang="en-GB" dirty="0"/>
              <a:t>;</a:t>
            </a:r>
          </a:p>
        </p:txBody>
      </p:sp>
      <p:sp>
        <p:nvSpPr>
          <p:cNvPr id="27" name="TextBox 26">
            <a:extLst>
              <a:ext uri="{FF2B5EF4-FFF2-40B4-BE49-F238E27FC236}">
                <a16:creationId xmlns:a16="http://schemas.microsoft.com/office/drawing/2014/main" id="{73E5C4E9-F7E2-5469-9684-6CA1DD59E28B}"/>
              </a:ext>
            </a:extLst>
          </p:cNvPr>
          <p:cNvSpPr txBox="1"/>
          <p:nvPr/>
        </p:nvSpPr>
        <p:spPr>
          <a:xfrm>
            <a:off x="364205" y="242979"/>
            <a:ext cx="6158484" cy="523220"/>
          </a:xfrm>
          <a:prstGeom prst="rect">
            <a:avLst/>
          </a:prstGeom>
          <a:noFill/>
        </p:spPr>
        <p:txBody>
          <a:bodyPr wrap="square">
            <a:spAutoFit/>
          </a:bodyPr>
          <a:lstStyle/>
          <a:p>
            <a:r>
              <a:rPr lang="en-GB" sz="2800" b="1" dirty="0"/>
              <a:t>BETWEEN operator</a:t>
            </a:r>
            <a:endParaRPr lang="en-IN" sz="2800" b="1" dirty="0"/>
          </a:p>
        </p:txBody>
      </p:sp>
      <p:sp>
        <p:nvSpPr>
          <p:cNvPr id="5" name="TextBox 4">
            <a:extLst>
              <a:ext uri="{FF2B5EF4-FFF2-40B4-BE49-F238E27FC236}">
                <a16:creationId xmlns:a16="http://schemas.microsoft.com/office/drawing/2014/main" id="{98D17FEE-15A3-4B7E-05C7-E9582B51A498}"/>
              </a:ext>
            </a:extLst>
          </p:cNvPr>
          <p:cNvSpPr txBox="1"/>
          <p:nvPr/>
        </p:nvSpPr>
        <p:spPr>
          <a:xfrm>
            <a:off x="618900" y="1382123"/>
            <a:ext cx="10107012" cy="369332"/>
          </a:xfrm>
          <a:prstGeom prst="rect">
            <a:avLst/>
          </a:prstGeom>
          <a:noFill/>
        </p:spPr>
        <p:txBody>
          <a:bodyPr wrap="square">
            <a:spAutoFit/>
          </a:bodyPr>
          <a:lstStyle/>
          <a:p>
            <a:r>
              <a:rPr lang="en-GB" dirty="0"/>
              <a:t>column | expression &lt;= </a:t>
            </a:r>
            <a:r>
              <a:rPr lang="en-GB" dirty="0" err="1"/>
              <a:t>end_expression</a:t>
            </a:r>
            <a:r>
              <a:rPr lang="en-GB" dirty="0"/>
              <a:t> AND column | expression &gt;= </a:t>
            </a:r>
            <a:r>
              <a:rPr lang="en-GB" dirty="0" err="1"/>
              <a:t>start_expression</a:t>
            </a:r>
            <a:r>
              <a:rPr lang="en-GB" dirty="0"/>
              <a:t> </a:t>
            </a:r>
          </a:p>
        </p:txBody>
      </p:sp>
      <p:sp>
        <p:nvSpPr>
          <p:cNvPr id="6" name="TextBox 5">
            <a:extLst>
              <a:ext uri="{FF2B5EF4-FFF2-40B4-BE49-F238E27FC236}">
                <a16:creationId xmlns:a16="http://schemas.microsoft.com/office/drawing/2014/main" id="{217C24CD-150A-B775-AA88-B5F95D9B63CA}"/>
              </a:ext>
            </a:extLst>
          </p:cNvPr>
          <p:cNvSpPr txBox="1"/>
          <p:nvPr/>
        </p:nvSpPr>
        <p:spPr>
          <a:xfrm>
            <a:off x="638525" y="1776927"/>
            <a:ext cx="10107012" cy="369332"/>
          </a:xfrm>
          <a:prstGeom prst="rect">
            <a:avLst/>
          </a:prstGeom>
          <a:noFill/>
        </p:spPr>
        <p:txBody>
          <a:bodyPr wrap="square">
            <a:spAutoFit/>
          </a:bodyPr>
          <a:lstStyle/>
          <a:p>
            <a:r>
              <a:rPr lang="en-GB" dirty="0"/>
              <a:t>column | expression NOT BETWEEN </a:t>
            </a:r>
            <a:r>
              <a:rPr lang="en-GB" dirty="0" err="1"/>
              <a:t>start_expression</a:t>
            </a:r>
            <a:r>
              <a:rPr lang="en-GB" dirty="0"/>
              <a:t> AND </a:t>
            </a:r>
            <a:r>
              <a:rPr lang="en-GB" dirty="0" err="1"/>
              <a:t>end_expresion</a:t>
            </a:r>
            <a:endParaRPr lang="en-GB" dirty="0"/>
          </a:p>
        </p:txBody>
      </p:sp>
      <p:sp>
        <p:nvSpPr>
          <p:cNvPr id="9" name="TextBox 8">
            <a:extLst>
              <a:ext uri="{FF2B5EF4-FFF2-40B4-BE49-F238E27FC236}">
                <a16:creationId xmlns:a16="http://schemas.microsoft.com/office/drawing/2014/main" id="{62EAC864-5F8F-1AC2-2EEE-521533A157FF}"/>
              </a:ext>
            </a:extLst>
          </p:cNvPr>
          <p:cNvSpPr txBox="1"/>
          <p:nvPr/>
        </p:nvSpPr>
        <p:spPr>
          <a:xfrm>
            <a:off x="638525" y="2216813"/>
            <a:ext cx="10107012" cy="369332"/>
          </a:xfrm>
          <a:prstGeom prst="rect">
            <a:avLst/>
          </a:prstGeom>
          <a:noFill/>
        </p:spPr>
        <p:txBody>
          <a:bodyPr wrap="square">
            <a:spAutoFit/>
          </a:bodyPr>
          <a:lstStyle/>
          <a:p>
            <a:r>
              <a:rPr lang="en-GB" dirty="0"/>
              <a:t>column | expression &lt; </a:t>
            </a:r>
            <a:r>
              <a:rPr lang="en-GB" dirty="0" err="1"/>
              <a:t>start_expression</a:t>
            </a:r>
            <a:r>
              <a:rPr lang="en-GB" dirty="0"/>
              <a:t> AND column | expression &gt; </a:t>
            </a:r>
            <a:r>
              <a:rPr lang="en-GB" dirty="0" err="1"/>
              <a:t>end_expression</a:t>
            </a:r>
            <a:endParaRPr lang="en-GB" dirty="0"/>
          </a:p>
        </p:txBody>
      </p:sp>
    </p:spTree>
    <p:extLst>
      <p:ext uri="{BB962C8B-B14F-4D97-AF65-F5344CB8AC3E}">
        <p14:creationId xmlns:p14="http://schemas.microsoft.com/office/powerpoint/2010/main" val="28028158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720821" y="4689317"/>
            <a:ext cx="7344187" cy="1754326"/>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r>
              <a:rPr lang="en-GB" dirty="0" err="1"/>
              <a:t>hr.candidates</a:t>
            </a:r>
            <a:r>
              <a:rPr lang="en-GB" dirty="0"/>
              <a:t> c</a:t>
            </a:r>
          </a:p>
          <a:p>
            <a:r>
              <a:rPr lang="en-GB" dirty="0"/>
              <a:t>    LEFT JOIN </a:t>
            </a:r>
            <a:r>
              <a:rPr lang="en-GB" dirty="0" err="1"/>
              <a:t>hr.employees</a:t>
            </a:r>
            <a:r>
              <a:rPr lang="en-GB" dirty="0"/>
              <a:t> e         ON </a:t>
            </a:r>
            <a:r>
              <a:rPr lang="en-GB" dirty="0" err="1"/>
              <a:t>e.fullname</a:t>
            </a:r>
            <a:r>
              <a:rPr lang="en-GB" dirty="0"/>
              <a:t> = </a:t>
            </a:r>
            <a:r>
              <a:rPr lang="en-GB" dirty="0" err="1"/>
              <a:t>c.fullname</a:t>
            </a:r>
            <a:endParaRPr lang="en-GB" dirty="0"/>
          </a:p>
          <a:p>
            <a:r>
              <a:rPr lang="en-GB" dirty="0"/>
              <a:t>WHERE </a:t>
            </a:r>
          </a:p>
          <a:p>
            <a:r>
              <a:rPr lang="en-GB" dirty="0"/>
              <a:t>    e.id IS NULL;</a:t>
            </a:r>
          </a:p>
        </p:txBody>
      </p:sp>
      <p:pic>
        <p:nvPicPr>
          <p:cNvPr id="30722" name="Picture 2" descr="SQL Server Joins - Left Join with only rows in the left table">
            <a:extLst>
              <a:ext uri="{FF2B5EF4-FFF2-40B4-BE49-F238E27FC236}">
                <a16:creationId xmlns:a16="http://schemas.microsoft.com/office/drawing/2014/main" id="{82789B55-B605-2BEE-EC19-AE10F0094E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2056" y="4384985"/>
            <a:ext cx="2381250" cy="1485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3B458D9-F51E-4F85-864F-C9B6FB3691CA}"/>
              </a:ext>
            </a:extLst>
          </p:cNvPr>
          <p:cNvSpPr txBox="1"/>
          <p:nvPr/>
        </p:nvSpPr>
        <p:spPr>
          <a:xfrm>
            <a:off x="623254" y="1229297"/>
            <a:ext cx="7344187" cy="1754326"/>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p>
          <a:p>
            <a:r>
              <a:rPr lang="en-GB" dirty="0"/>
              <a:t>	</a:t>
            </a:r>
            <a:r>
              <a:rPr lang="en-GB" dirty="0" err="1"/>
              <a:t>hr.candidates</a:t>
            </a:r>
            <a:r>
              <a:rPr lang="en-GB" dirty="0"/>
              <a:t> c</a:t>
            </a:r>
          </a:p>
          <a:p>
            <a:r>
              <a:rPr lang="en-GB" dirty="0"/>
              <a:t>	LEFT JOIN </a:t>
            </a:r>
            <a:r>
              <a:rPr lang="en-GB" dirty="0" err="1"/>
              <a:t>hr.employees</a:t>
            </a:r>
            <a:r>
              <a:rPr lang="en-GB" dirty="0"/>
              <a:t> e </a:t>
            </a:r>
          </a:p>
          <a:p>
            <a:r>
              <a:rPr lang="en-GB" dirty="0"/>
              <a:t>		ON </a:t>
            </a:r>
            <a:r>
              <a:rPr lang="en-GB" dirty="0" err="1"/>
              <a:t>e.fullname</a:t>
            </a:r>
            <a:r>
              <a:rPr lang="en-GB" dirty="0"/>
              <a:t> = </a:t>
            </a:r>
            <a:r>
              <a:rPr lang="en-GB" dirty="0" err="1"/>
              <a:t>c.fullname</a:t>
            </a:r>
            <a:r>
              <a:rPr lang="en-GB" dirty="0"/>
              <a:t>;</a:t>
            </a:r>
          </a:p>
        </p:txBody>
      </p:sp>
      <p:sp>
        <p:nvSpPr>
          <p:cNvPr id="5" name="TextBox 4">
            <a:extLst>
              <a:ext uri="{FF2B5EF4-FFF2-40B4-BE49-F238E27FC236}">
                <a16:creationId xmlns:a16="http://schemas.microsoft.com/office/drawing/2014/main" id="{0DBC2258-0705-084B-4A56-A792DC06B5F5}"/>
              </a:ext>
            </a:extLst>
          </p:cNvPr>
          <p:cNvSpPr txBox="1"/>
          <p:nvPr/>
        </p:nvSpPr>
        <p:spPr>
          <a:xfrm>
            <a:off x="431230" y="414357"/>
            <a:ext cx="6158484" cy="523220"/>
          </a:xfrm>
          <a:prstGeom prst="rect">
            <a:avLst/>
          </a:prstGeom>
          <a:noFill/>
        </p:spPr>
        <p:txBody>
          <a:bodyPr wrap="square">
            <a:spAutoFit/>
          </a:bodyPr>
          <a:lstStyle/>
          <a:p>
            <a:r>
              <a:rPr lang="en-GB" sz="2800" b="1" dirty="0"/>
              <a:t>Left Join</a:t>
            </a:r>
            <a:endParaRPr lang="en-IN" sz="2800" b="1" dirty="0"/>
          </a:p>
        </p:txBody>
      </p:sp>
      <p:pic>
        <p:nvPicPr>
          <p:cNvPr id="6" name="Picture 5">
            <a:extLst>
              <a:ext uri="{FF2B5EF4-FFF2-40B4-BE49-F238E27FC236}">
                <a16:creationId xmlns:a16="http://schemas.microsoft.com/office/drawing/2014/main" id="{545D4938-4CA8-5AE1-6510-35D425DC14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9020" y="1053664"/>
            <a:ext cx="2495550" cy="1504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80421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67709"/>
            <a:ext cx="7344187" cy="1754326"/>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p>
          <a:p>
            <a:r>
              <a:rPr lang="en-GB" dirty="0"/>
              <a:t>    </a:t>
            </a:r>
            <a:r>
              <a:rPr lang="en-GB" dirty="0" err="1"/>
              <a:t>hr.candidates</a:t>
            </a:r>
            <a:r>
              <a:rPr lang="en-GB" dirty="0"/>
              <a:t> c</a:t>
            </a:r>
          </a:p>
          <a:p>
            <a:r>
              <a:rPr lang="en-GB" dirty="0"/>
              <a:t>    RIGHT JOIN </a:t>
            </a:r>
            <a:r>
              <a:rPr lang="en-GB" dirty="0" err="1"/>
              <a:t>hr.employees</a:t>
            </a:r>
            <a:r>
              <a:rPr lang="en-GB" dirty="0"/>
              <a:t> e </a:t>
            </a:r>
          </a:p>
          <a:p>
            <a:r>
              <a:rPr lang="en-GB" dirty="0"/>
              <a:t>        ON </a:t>
            </a:r>
            <a:r>
              <a:rPr lang="en-GB" dirty="0" err="1"/>
              <a:t>e.fullname</a:t>
            </a:r>
            <a:r>
              <a:rPr lang="en-GB" dirty="0"/>
              <a:t> = </a:t>
            </a:r>
            <a:r>
              <a:rPr lang="en-GB" dirty="0" err="1"/>
              <a:t>c.fullname</a:t>
            </a:r>
            <a:r>
              <a:rPr lang="en-GB" dirty="0"/>
              <a:t>;</a:t>
            </a:r>
          </a:p>
        </p:txBody>
      </p:sp>
      <p:sp>
        <p:nvSpPr>
          <p:cNvPr id="27" name="TextBox 26">
            <a:extLst>
              <a:ext uri="{FF2B5EF4-FFF2-40B4-BE49-F238E27FC236}">
                <a16:creationId xmlns:a16="http://schemas.microsoft.com/office/drawing/2014/main" id="{73E5C4E9-F7E2-5469-9684-6CA1DD59E28B}"/>
              </a:ext>
            </a:extLst>
          </p:cNvPr>
          <p:cNvSpPr txBox="1"/>
          <p:nvPr/>
        </p:nvSpPr>
        <p:spPr>
          <a:xfrm>
            <a:off x="638525" y="323101"/>
            <a:ext cx="6158484" cy="584775"/>
          </a:xfrm>
          <a:prstGeom prst="rect">
            <a:avLst/>
          </a:prstGeom>
          <a:noFill/>
        </p:spPr>
        <p:txBody>
          <a:bodyPr wrap="square">
            <a:spAutoFit/>
          </a:bodyPr>
          <a:lstStyle/>
          <a:p>
            <a:r>
              <a:rPr lang="en-GB" sz="3200" b="1" dirty="0"/>
              <a:t>Right Join</a:t>
            </a:r>
            <a:endParaRPr lang="en-IN" sz="3200" b="1" dirty="0"/>
          </a:p>
        </p:txBody>
      </p:sp>
      <p:sp>
        <p:nvSpPr>
          <p:cNvPr id="13" name="TextBox 12">
            <a:extLst>
              <a:ext uri="{FF2B5EF4-FFF2-40B4-BE49-F238E27FC236}">
                <a16:creationId xmlns:a16="http://schemas.microsoft.com/office/drawing/2014/main" id="{36539850-22B6-041C-4C36-27B79FC11EE8}"/>
              </a:ext>
            </a:extLst>
          </p:cNvPr>
          <p:cNvSpPr txBox="1"/>
          <p:nvPr/>
        </p:nvSpPr>
        <p:spPr>
          <a:xfrm>
            <a:off x="638525" y="4037861"/>
            <a:ext cx="7344187" cy="1754326"/>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r>
              <a:rPr lang="en-GB" dirty="0" err="1"/>
              <a:t>hr.candidates</a:t>
            </a:r>
            <a:r>
              <a:rPr lang="en-GB" dirty="0"/>
              <a:t> c</a:t>
            </a:r>
          </a:p>
          <a:p>
            <a:r>
              <a:rPr lang="en-GB" dirty="0"/>
              <a:t>    RIGHT JOIN </a:t>
            </a:r>
            <a:r>
              <a:rPr lang="en-GB" dirty="0" err="1"/>
              <a:t>hr.employees</a:t>
            </a:r>
            <a:r>
              <a:rPr lang="en-GB" dirty="0"/>
              <a:t> e         ON </a:t>
            </a:r>
            <a:r>
              <a:rPr lang="en-GB" dirty="0" err="1"/>
              <a:t>e.fullname</a:t>
            </a:r>
            <a:r>
              <a:rPr lang="en-GB" dirty="0"/>
              <a:t> = </a:t>
            </a:r>
            <a:r>
              <a:rPr lang="en-GB" dirty="0" err="1"/>
              <a:t>c.fullname</a:t>
            </a:r>
            <a:endParaRPr lang="en-GB" dirty="0"/>
          </a:p>
          <a:p>
            <a:r>
              <a:rPr lang="en-GB" dirty="0"/>
              <a:t>WHERE</a:t>
            </a:r>
          </a:p>
          <a:p>
            <a:r>
              <a:rPr lang="en-GB" dirty="0"/>
              <a:t>    c.id IS NULL;</a:t>
            </a:r>
          </a:p>
        </p:txBody>
      </p:sp>
      <p:pic>
        <p:nvPicPr>
          <p:cNvPr id="31746" name="Picture 2">
            <a:extLst>
              <a:ext uri="{FF2B5EF4-FFF2-40B4-BE49-F238E27FC236}">
                <a16:creationId xmlns:a16="http://schemas.microsoft.com/office/drawing/2014/main" id="{DA956E4D-5B9A-3FD5-C08D-2D9C707C3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1540" y="797466"/>
            <a:ext cx="24003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SQL Server Joins - Right Join with only rows in the right table">
            <a:extLst>
              <a:ext uri="{FF2B5EF4-FFF2-40B4-BE49-F238E27FC236}">
                <a16:creationId xmlns:a16="http://schemas.microsoft.com/office/drawing/2014/main" id="{94C54DD0-253F-43FF-C8BE-9466C2738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5813" y="3733529"/>
            <a:ext cx="2428875" cy="148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921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4" y="539847"/>
            <a:ext cx="7344187" cy="1200329"/>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r>
              <a:rPr lang="en-GB" dirty="0" err="1"/>
              <a:t>hr.candidates</a:t>
            </a:r>
            <a:r>
              <a:rPr lang="en-GB" dirty="0"/>
              <a:t> c</a:t>
            </a:r>
          </a:p>
          <a:p>
            <a:r>
              <a:rPr lang="en-GB" dirty="0"/>
              <a:t>    INNER JOIN </a:t>
            </a:r>
            <a:r>
              <a:rPr lang="en-GB" dirty="0" err="1"/>
              <a:t>hr.employees</a:t>
            </a:r>
            <a:r>
              <a:rPr lang="en-GB" dirty="0"/>
              <a:t> e         ON </a:t>
            </a:r>
            <a:r>
              <a:rPr lang="en-GB" dirty="0" err="1"/>
              <a:t>e.fullname</a:t>
            </a:r>
            <a:r>
              <a:rPr lang="en-GB" dirty="0"/>
              <a:t> = </a:t>
            </a:r>
            <a:r>
              <a:rPr lang="en-GB" dirty="0" err="1"/>
              <a:t>c.fullname</a:t>
            </a:r>
            <a:r>
              <a:rPr lang="en-GB" dirty="0"/>
              <a:t>;</a:t>
            </a:r>
          </a:p>
        </p:txBody>
      </p:sp>
      <p:sp>
        <p:nvSpPr>
          <p:cNvPr id="27" name="TextBox 26">
            <a:extLst>
              <a:ext uri="{FF2B5EF4-FFF2-40B4-BE49-F238E27FC236}">
                <a16:creationId xmlns:a16="http://schemas.microsoft.com/office/drawing/2014/main" id="{73E5C4E9-F7E2-5469-9684-6CA1DD59E28B}"/>
              </a:ext>
            </a:extLst>
          </p:cNvPr>
          <p:cNvSpPr txBox="1"/>
          <p:nvPr/>
        </p:nvSpPr>
        <p:spPr>
          <a:xfrm>
            <a:off x="638525" y="170515"/>
            <a:ext cx="6158484" cy="523220"/>
          </a:xfrm>
          <a:prstGeom prst="rect">
            <a:avLst/>
          </a:prstGeom>
          <a:noFill/>
        </p:spPr>
        <p:txBody>
          <a:bodyPr wrap="square">
            <a:spAutoFit/>
          </a:bodyPr>
          <a:lstStyle/>
          <a:p>
            <a:r>
              <a:rPr lang="en-GB" sz="2800" b="1" dirty="0"/>
              <a:t>Inner Join</a:t>
            </a:r>
            <a:endParaRPr lang="en-IN" sz="2800" b="1" dirty="0"/>
          </a:p>
        </p:txBody>
      </p:sp>
      <p:pic>
        <p:nvPicPr>
          <p:cNvPr id="27651" name="Picture 3" descr="SQL Server Joins - Inner Join">
            <a:extLst>
              <a:ext uri="{FF2B5EF4-FFF2-40B4-BE49-F238E27FC236}">
                <a16:creationId xmlns:a16="http://schemas.microsoft.com/office/drawing/2014/main" id="{A32F37F4-F4A1-491C-89C6-DB8337F789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511" y="211447"/>
            <a:ext cx="2457450" cy="150495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FB823B3-EAD4-0A72-5F3B-6C44359437B4}"/>
              </a:ext>
            </a:extLst>
          </p:cNvPr>
          <p:cNvSpPr txBox="1"/>
          <p:nvPr/>
        </p:nvSpPr>
        <p:spPr>
          <a:xfrm>
            <a:off x="559965" y="5066509"/>
            <a:ext cx="8432323" cy="1477328"/>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r>
              <a:rPr lang="en-GB" dirty="0" err="1"/>
              <a:t>hr.candidates</a:t>
            </a:r>
            <a:r>
              <a:rPr lang="en-GB" dirty="0"/>
              <a:t> c</a:t>
            </a:r>
          </a:p>
          <a:p>
            <a:r>
              <a:rPr lang="en-GB" dirty="0"/>
              <a:t>    FULL JOIN </a:t>
            </a:r>
            <a:r>
              <a:rPr lang="en-GB" dirty="0" err="1"/>
              <a:t>hr.employees</a:t>
            </a:r>
            <a:r>
              <a:rPr lang="en-GB" dirty="0"/>
              <a:t> e </a:t>
            </a:r>
          </a:p>
          <a:p>
            <a:r>
              <a:rPr lang="en-GB" dirty="0"/>
              <a:t>        ON </a:t>
            </a:r>
            <a:r>
              <a:rPr lang="en-GB" dirty="0" err="1"/>
              <a:t>e.fullname</a:t>
            </a:r>
            <a:r>
              <a:rPr lang="en-GB" dirty="0"/>
              <a:t> = </a:t>
            </a:r>
            <a:r>
              <a:rPr lang="en-GB" dirty="0" err="1"/>
              <a:t>c.fullname</a:t>
            </a:r>
            <a:r>
              <a:rPr lang="en-GB" dirty="0"/>
              <a:t>;</a:t>
            </a:r>
          </a:p>
        </p:txBody>
      </p:sp>
      <p:sp>
        <p:nvSpPr>
          <p:cNvPr id="18" name="TextBox 17">
            <a:extLst>
              <a:ext uri="{FF2B5EF4-FFF2-40B4-BE49-F238E27FC236}">
                <a16:creationId xmlns:a16="http://schemas.microsoft.com/office/drawing/2014/main" id="{0C5105E6-2463-AA6F-EA79-A7ADC1804BBA}"/>
              </a:ext>
            </a:extLst>
          </p:cNvPr>
          <p:cNvSpPr txBox="1"/>
          <p:nvPr/>
        </p:nvSpPr>
        <p:spPr>
          <a:xfrm>
            <a:off x="638525" y="4551733"/>
            <a:ext cx="6158484" cy="369332"/>
          </a:xfrm>
          <a:prstGeom prst="rect">
            <a:avLst/>
          </a:prstGeom>
          <a:noFill/>
        </p:spPr>
        <p:txBody>
          <a:bodyPr wrap="square">
            <a:spAutoFit/>
          </a:bodyPr>
          <a:lstStyle/>
          <a:p>
            <a:r>
              <a:rPr lang="en-GB" dirty="0"/>
              <a:t>Full Join</a:t>
            </a:r>
            <a:endParaRPr lang="en-IN" dirty="0"/>
          </a:p>
        </p:txBody>
      </p:sp>
      <p:pic>
        <p:nvPicPr>
          <p:cNvPr id="27655" name="Picture 7" descr="SQL Server Joins - full outer Join">
            <a:extLst>
              <a:ext uri="{FF2B5EF4-FFF2-40B4-BE49-F238E27FC236}">
                <a16:creationId xmlns:a16="http://schemas.microsoft.com/office/drawing/2014/main" id="{1EF37F38-7825-8CA1-9328-96FC07B0FF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8311" y="4447105"/>
            <a:ext cx="2533650" cy="1466850"/>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0B992788-D949-50BE-2950-1907872D7E32}"/>
              </a:ext>
            </a:extLst>
          </p:cNvPr>
          <p:cNvSpPr txBox="1"/>
          <p:nvPr/>
        </p:nvSpPr>
        <p:spPr>
          <a:xfrm>
            <a:off x="670141" y="2474312"/>
            <a:ext cx="7344187" cy="1477328"/>
          </a:xfrm>
          <a:prstGeom prst="rect">
            <a:avLst/>
          </a:prstGeom>
          <a:noFill/>
        </p:spPr>
        <p:txBody>
          <a:bodyPr wrap="square">
            <a:spAutoFit/>
          </a:bodyPr>
          <a:lstStyle/>
          <a:p>
            <a:r>
              <a:rPr lang="en-GB" dirty="0"/>
              <a:t>SELECT      c.id </a:t>
            </a:r>
            <a:r>
              <a:rPr lang="en-GB" dirty="0" err="1"/>
              <a:t>candidate_id</a:t>
            </a:r>
            <a:r>
              <a:rPr lang="en-GB" dirty="0"/>
              <a:t>,    </a:t>
            </a:r>
            <a:r>
              <a:rPr lang="en-GB" dirty="0" err="1"/>
              <a:t>c.fullname</a:t>
            </a:r>
            <a:r>
              <a:rPr lang="en-GB" dirty="0"/>
              <a:t> </a:t>
            </a:r>
            <a:r>
              <a:rPr lang="en-GB" dirty="0" err="1"/>
              <a:t>candidate_name</a:t>
            </a:r>
            <a:r>
              <a:rPr lang="en-GB" dirty="0"/>
              <a:t>,</a:t>
            </a:r>
          </a:p>
          <a:p>
            <a:r>
              <a:rPr lang="en-GB" dirty="0"/>
              <a:t>    e.id </a:t>
            </a:r>
            <a:r>
              <a:rPr lang="en-GB" dirty="0" err="1"/>
              <a:t>employee_id</a:t>
            </a:r>
            <a:r>
              <a:rPr lang="en-GB" dirty="0"/>
              <a:t>,    </a:t>
            </a:r>
            <a:r>
              <a:rPr lang="en-GB" dirty="0" err="1"/>
              <a:t>e.fullname</a:t>
            </a:r>
            <a:r>
              <a:rPr lang="en-GB" dirty="0"/>
              <a:t> </a:t>
            </a:r>
            <a:r>
              <a:rPr lang="en-GB" dirty="0" err="1"/>
              <a:t>employee_name</a:t>
            </a:r>
            <a:endParaRPr lang="en-GB" dirty="0"/>
          </a:p>
          <a:p>
            <a:r>
              <a:rPr lang="en-GB" dirty="0"/>
              <a:t>FROM     </a:t>
            </a:r>
            <a:r>
              <a:rPr lang="en-GB" dirty="0" err="1"/>
              <a:t>hr.candidates</a:t>
            </a:r>
            <a:r>
              <a:rPr lang="en-GB" dirty="0"/>
              <a:t> c</a:t>
            </a:r>
          </a:p>
          <a:p>
            <a:r>
              <a:rPr lang="en-GB" dirty="0"/>
              <a:t>    FULL JOIN </a:t>
            </a:r>
            <a:r>
              <a:rPr lang="en-GB" dirty="0" err="1"/>
              <a:t>hr.employees</a:t>
            </a:r>
            <a:r>
              <a:rPr lang="en-GB" dirty="0"/>
              <a:t> e         ON </a:t>
            </a:r>
            <a:r>
              <a:rPr lang="en-GB" dirty="0" err="1"/>
              <a:t>e.fullname</a:t>
            </a:r>
            <a:r>
              <a:rPr lang="en-GB" dirty="0"/>
              <a:t> = </a:t>
            </a:r>
            <a:r>
              <a:rPr lang="en-GB" dirty="0" err="1"/>
              <a:t>c.fullname</a:t>
            </a:r>
            <a:endParaRPr lang="en-GB" dirty="0"/>
          </a:p>
          <a:p>
            <a:r>
              <a:rPr lang="en-GB" dirty="0"/>
              <a:t>WHERE    c.id IS NULL OR    e.id IS NULL;</a:t>
            </a:r>
          </a:p>
        </p:txBody>
      </p:sp>
      <p:sp>
        <p:nvSpPr>
          <p:cNvPr id="29" name="TextBox 28">
            <a:extLst>
              <a:ext uri="{FF2B5EF4-FFF2-40B4-BE49-F238E27FC236}">
                <a16:creationId xmlns:a16="http://schemas.microsoft.com/office/drawing/2014/main" id="{6F18794F-8187-977F-8545-7825C6D36694}"/>
              </a:ext>
            </a:extLst>
          </p:cNvPr>
          <p:cNvSpPr txBox="1"/>
          <p:nvPr/>
        </p:nvSpPr>
        <p:spPr>
          <a:xfrm>
            <a:off x="638525" y="2046448"/>
            <a:ext cx="6158484" cy="369332"/>
          </a:xfrm>
          <a:prstGeom prst="rect">
            <a:avLst/>
          </a:prstGeom>
          <a:noFill/>
        </p:spPr>
        <p:txBody>
          <a:bodyPr wrap="square">
            <a:spAutoFit/>
          </a:bodyPr>
          <a:lstStyle/>
          <a:p>
            <a:r>
              <a:rPr lang="en-GB" dirty="0"/>
              <a:t>Full Join</a:t>
            </a:r>
            <a:endParaRPr lang="en-IN" dirty="0"/>
          </a:p>
        </p:txBody>
      </p:sp>
      <p:pic>
        <p:nvPicPr>
          <p:cNvPr id="27657" name="Picture 9" descr="SQL Server Joins - full outer Join with rows unique to both tables">
            <a:extLst>
              <a:ext uri="{FF2B5EF4-FFF2-40B4-BE49-F238E27FC236}">
                <a16:creationId xmlns:a16="http://schemas.microsoft.com/office/drawing/2014/main" id="{2E0B41FF-BB2B-31E5-7FBB-EE370BA77A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648" y="2260067"/>
            <a:ext cx="2466975" cy="147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842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67709"/>
            <a:ext cx="4363243" cy="2308324"/>
          </a:xfrm>
          <a:prstGeom prst="rect">
            <a:avLst/>
          </a:prstGeom>
          <a:noFill/>
        </p:spPr>
        <p:txBody>
          <a:bodyPr wrap="square">
            <a:spAutoFit/>
          </a:bodyPr>
          <a:lstStyle/>
          <a:p>
            <a:pPr algn="l"/>
            <a:r>
              <a:rPr lang="en-GB" b="0" i="0">
                <a:solidFill>
                  <a:srgbClr val="000000"/>
                </a:solidFill>
                <a:effectLst/>
                <a:latin typeface="-apple-system"/>
              </a:rPr>
              <a:t>A self join allows you to join a table to itself. It helps query hierarchical data or compare rows within the same table.</a:t>
            </a:r>
          </a:p>
          <a:p>
            <a:pPr algn="l"/>
            <a:r>
              <a:rPr lang="en-GB" b="0" i="0">
                <a:solidFill>
                  <a:srgbClr val="000000"/>
                </a:solidFill>
                <a:effectLst/>
                <a:latin typeface="-apple-system"/>
              </a:rPr>
              <a:t>A self join uses the </a:t>
            </a:r>
            <a:r>
              <a:rPr lang="en-GB" b="0" i="0" u="none" strike="noStrike">
                <a:solidFill>
                  <a:srgbClr val="000000"/>
                </a:solidFill>
                <a:effectLst/>
                <a:latin typeface="-apple-system"/>
                <a:hlinkClick r:id="rId2"/>
              </a:rPr>
              <a:t>inner join</a:t>
            </a:r>
            <a:r>
              <a:rPr lang="en-GB" b="0" i="0">
                <a:solidFill>
                  <a:srgbClr val="000000"/>
                </a:solidFill>
                <a:effectLst/>
                <a:latin typeface="-apple-system"/>
              </a:rPr>
              <a:t> or </a:t>
            </a:r>
            <a:r>
              <a:rPr lang="en-GB" b="0" i="0" u="none" strike="noStrike">
                <a:solidFill>
                  <a:srgbClr val="000000"/>
                </a:solidFill>
                <a:effectLst/>
                <a:latin typeface="-apple-system"/>
                <a:hlinkClick r:id="rId3"/>
              </a:rPr>
              <a:t>left join</a:t>
            </a:r>
            <a:r>
              <a:rPr lang="en-GB" b="0" i="0">
                <a:solidFill>
                  <a:srgbClr val="000000"/>
                </a:solidFill>
                <a:effectLst/>
                <a:latin typeface="-apple-system"/>
              </a:rPr>
              <a:t> clause. Because the query that uses the self join references the same table, the </a:t>
            </a:r>
            <a:r>
              <a:rPr lang="en-GB" b="0" i="0" u="none" strike="noStrike">
                <a:solidFill>
                  <a:srgbClr val="000000"/>
                </a:solidFill>
                <a:effectLst/>
                <a:latin typeface="-apple-system"/>
                <a:hlinkClick r:id="rId4"/>
              </a:rPr>
              <a:t>table alias</a:t>
            </a:r>
            <a:r>
              <a:rPr lang="en-GB" b="0" i="0">
                <a:solidFill>
                  <a:srgbClr val="000000"/>
                </a:solidFill>
                <a:effectLst/>
                <a:latin typeface="-apple-system"/>
              </a:rPr>
              <a:t> is used to assign different names to the same table within the query.</a:t>
            </a:r>
            <a:endParaRPr lang="en-GB" b="0" i="0" dirty="0">
              <a:solidFill>
                <a:srgbClr val="000000"/>
              </a:solidFill>
              <a:effectLst/>
              <a:latin typeface="-apple-system"/>
            </a:endParaRPr>
          </a:p>
        </p:txBody>
      </p:sp>
      <p:sp>
        <p:nvSpPr>
          <p:cNvPr id="27" name="TextBox 26">
            <a:extLst>
              <a:ext uri="{FF2B5EF4-FFF2-40B4-BE49-F238E27FC236}">
                <a16:creationId xmlns:a16="http://schemas.microsoft.com/office/drawing/2014/main" id="{73E5C4E9-F7E2-5469-9684-6CA1DD59E28B}"/>
              </a:ext>
            </a:extLst>
          </p:cNvPr>
          <p:cNvSpPr txBox="1"/>
          <p:nvPr/>
        </p:nvSpPr>
        <p:spPr>
          <a:xfrm>
            <a:off x="638525" y="478711"/>
            <a:ext cx="6158484" cy="523220"/>
          </a:xfrm>
          <a:prstGeom prst="rect">
            <a:avLst/>
          </a:prstGeom>
          <a:noFill/>
        </p:spPr>
        <p:txBody>
          <a:bodyPr wrap="square">
            <a:spAutoFit/>
          </a:bodyPr>
          <a:lstStyle/>
          <a:p>
            <a:r>
              <a:rPr lang="en-GB" sz="2800" b="1" dirty="0"/>
              <a:t>Self Join</a:t>
            </a:r>
            <a:endParaRPr lang="en-IN" sz="2800" b="1" dirty="0"/>
          </a:p>
        </p:txBody>
      </p:sp>
      <p:sp>
        <p:nvSpPr>
          <p:cNvPr id="2" name="TextBox 1">
            <a:extLst>
              <a:ext uri="{FF2B5EF4-FFF2-40B4-BE49-F238E27FC236}">
                <a16:creationId xmlns:a16="http://schemas.microsoft.com/office/drawing/2014/main" id="{B0E4EF12-E3CC-1F97-9704-477757D6B030}"/>
              </a:ext>
            </a:extLst>
          </p:cNvPr>
          <p:cNvSpPr txBox="1"/>
          <p:nvPr/>
        </p:nvSpPr>
        <p:spPr>
          <a:xfrm>
            <a:off x="702533" y="3581968"/>
            <a:ext cx="3320827" cy="1754326"/>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select_list</a:t>
            </a:r>
          </a:p>
          <a:p>
            <a:pPr algn="l"/>
            <a:r>
              <a:rPr lang="en-GB" b="0" i="0">
                <a:solidFill>
                  <a:srgbClr val="000000"/>
                </a:solidFill>
                <a:effectLst/>
                <a:latin typeface="-apple-system"/>
              </a:rPr>
              <a:t>FROM</a:t>
            </a:r>
          </a:p>
          <a:p>
            <a:pPr algn="l"/>
            <a:r>
              <a:rPr lang="en-GB" b="0" i="0">
                <a:solidFill>
                  <a:srgbClr val="000000"/>
                </a:solidFill>
                <a:effectLst/>
                <a:latin typeface="-apple-system"/>
              </a:rPr>
              <a:t>    T t1</a:t>
            </a:r>
          </a:p>
          <a:p>
            <a:pPr algn="l"/>
            <a:r>
              <a:rPr lang="en-GB" b="0" i="0">
                <a:solidFill>
                  <a:srgbClr val="000000"/>
                </a:solidFill>
                <a:effectLst/>
                <a:latin typeface="-apple-system"/>
              </a:rPr>
              <a:t>[INNER | LEFT]  JOIN T t2 ON</a:t>
            </a:r>
          </a:p>
          <a:p>
            <a:pPr algn="l"/>
            <a:r>
              <a:rPr lang="en-GB" b="0" i="0">
                <a:solidFill>
                  <a:srgbClr val="000000"/>
                </a:solidFill>
                <a:effectLst/>
                <a:latin typeface="-apple-system"/>
              </a:rPr>
              <a:t>    join_predicate; </a:t>
            </a:r>
            <a:endParaRPr lang="en-GB" b="0" i="0" dirty="0">
              <a:solidFill>
                <a:srgbClr val="000000"/>
              </a:solidFill>
              <a:effectLst/>
              <a:latin typeface="-apple-system"/>
            </a:endParaRPr>
          </a:p>
        </p:txBody>
      </p:sp>
      <p:sp>
        <p:nvSpPr>
          <p:cNvPr id="3" name="TextBox 2">
            <a:extLst>
              <a:ext uri="{FF2B5EF4-FFF2-40B4-BE49-F238E27FC236}">
                <a16:creationId xmlns:a16="http://schemas.microsoft.com/office/drawing/2014/main" id="{FAC7E4A4-B226-5A6B-50E3-E9ABB47CB40A}"/>
              </a:ext>
            </a:extLst>
          </p:cNvPr>
          <p:cNvSpPr txBox="1"/>
          <p:nvPr/>
        </p:nvSpPr>
        <p:spPr>
          <a:xfrm>
            <a:off x="5542757" y="848043"/>
            <a:ext cx="7344187" cy="2308324"/>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e.first_name + ' ' + e.last_name employee,</a:t>
            </a:r>
          </a:p>
          <a:p>
            <a:pPr algn="l"/>
            <a:r>
              <a:rPr lang="en-GB" b="0" i="0">
                <a:solidFill>
                  <a:srgbClr val="000000"/>
                </a:solidFill>
                <a:effectLst/>
                <a:latin typeface="-apple-system"/>
              </a:rPr>
              <a:t>    m.first_name + ' ' + m.last_name manager</a:t>
            </a:r>
          </a:p>
          <a:p>
            <a:pPr algn="l"/>
            <a:r>
              <a:rPr lang="en-GB" b="0" i="0">
                <a:solidFill>
                  <a:srgbClr val="000000"/>
                </a:solidFill>
                <a:effectLst/>
                <a:latin typeface="-apple-system"/>
              </a:rPr>
              <a:t>FROM</a:t>
            </a:r>
          </a:p>
          <a:p>
            <a:pPr algn="l"/>
            <a:r>
              <a:rPr lang="en-GB" b="0" i="0">
                <a:solidFill>
                  <a:srgbClr val="000000"/>
                </a:solidFill>
                <a:effectLst/>
                <a:latin typeface="-apple-system"/>
              </a:rPr>
              <a:t>    sales.staffs e</a:t>
            </a:r>
          </a:p>
          <a:p>
            <a:pPr algn="l"/>
            <a:r>
              <a:rPr lang="en-GB" b="0" i="0">
                <a:solidFill>
                  <a:srgbClr val="000000"/>
                </a:solidFill>
                <a:effectLst/>
                <a:latin typeface="-apple-system"/>
              </a:rPr>
              <a:t>INNER JOIN sales.staffs m ON m.staff_id = e.manager_id</a:t>
            </a:r>
          </a:p>
          <a:p>
            <a:pPr algn="l"/>
            <a:r>
              <a:rPr lang="en-GB" b="0" i="0">
                <a:solidFill>
                  <a:srgbClr val="000000"/>
                </a:solidFill>
                <a:effectLst/>
                <a:latin typeface="-apple-system"/>
              </a:rPr>
              <a:t>ORDER BY</a:t>
            </a:r>
          </a:p>
          <a:p>
            <a:pPr algn="l"/>
            <a:r>
              <a:rPr lang="en-GB" b="0" i="0">
                <a:solidFill>
                  <a:srgbClr val="000000"/>
                </a:solidFill>
                <a:effectLst/>
                <a:latin typeface="-apple-system"/>
              </a:rPr>
              <a:t>    manager;</a:t>
            </a:r>
            <a:endParaRPr lang="en-GB" b="0" i="0" dirty="0">
              <a:solidFill>
                <a:srgbClr val="000000"/>
              </a:solidFill>
              <a:effectLst/>
              <a:latin typeface="-apple-system"/>
            </a:endParaRPr>
          </a:p>
        </p:txBody>
      </p:sp>
      <p:sp>
        <p:nvSpPr>
          <p:cNvPr id="5" name="TextBox 4">
            <a:extLst>
              <a:ext uri="{FF2B5EF4-FFF2-40B4-BE49-F238E27FC236}">
                <a16:creationId xmlns:a16="http://schemas.microsoft.com/office/drawing/2014/main" id="{29C32885-9CE2-3273-11E9-62005703FCAB}"/>
              </a:ext>
            </a:extLst>
          </p:cNvPr>
          <p:cNvSpPr txBox="1"/>
          <p:nvPr/>
        </p:nvSpPr>
        <p:spPr>
          <a:xfrm>
            <a:off x="5429981" y="3304969"/>
            <a:ext cx="7344187" cy="2308324"/>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e.first_name + ' ' + e.last_name employee,</a:t>
            </a:r>
          </a:p>
          <a:p>
            <a:pPr algn="l"/>
            <a:r>
              <a:rPr lang="en-GB" b="0" i="0">
                <a:solidFill>
                  <a:srgbClr val="000000"/>
                </a:solidFill>
                <a:effectLst/>
                <a:latin typeface="-apple-system"/>
              </a:rPr>
              <a:t>    m.first_name + ' ' + m.last_name manager</a:t>
            </a:r>
          </a:p>
          <a:p>
            <a:pPr algn="l"/>
            <a:r>
              <a:rPr lang="en-GB" b="0" i="0">
                <a:solidFill>
                  <a:srgbClr val="000000"/>
                </a:solidFill>
                <a:effectLst/>
                <a:latin typeface="-apple-system"/>
              </a:rPr>
              <a:t>FROM</a:t>
            </a:r>
          </a:p>
          <a:p>
            <a:pPr algn="l"/>
            <a:r>
              <a:rPr lang="en-GB" b="0" i="0">
                <a:solidFill>
                  <a:srgbClr val="000000"/>
                </a:solidFill>
                <a:effectLst/>
                <a:latin typeface="-apple-system"/>
              </a:rPr>
              <a:t>    sales.staffs e</a:t>
            </a:r>
          </a:p>
          <a:p>
            <a:pPr algn="l"/>
            <a:r>
              <a:rPr lang="en-GB" b="0" i="0">
                <a:solidFill>
                  <a:srgbClr val="000000"/>
                </a:solidFill>
                <a:effectLst/>
                <a:latin typeface="-apple-system"/>
              </a:rPr>
              <a:t>LEFT JOIN sales.staffs m ON m.staff_id = e.manager_id</a:t>
            </a:r>
          </a:p>
          <a:p>
            <a:pPr algn="l"/>
            <a:r>
              <a:rPr lang="en-GB" b="0" i="0">
                <a:solidFill>
                  <a:srgbClr val="000000"/>
                </a:solidFill>
                <a:effectLst/>
                <a:latin typeface="-apple-system"/>
              </a:rPr>
              <a:t>ORDER BY</a:t>
            </a:r>
          </a:p>
          <a:p>
            <a:pPr algn="l"/>
            <a:r>
              <a:rPr lang="en-GB" b="0" i="0">
                <a:solidFill>
                  <a:srgbClr val="000000"/>
                </a:solidFill>
                <a:effectLst/>
                <a:latin typeface="-apple-system"/>
              </a:rPr>
              <a:t>    manager;</a:t>
            </a:r>
            <a:endParaRPr lang="en-GB" b="0" i="0" dirty="0">
              <a:solidFill>
                <a:srgbClr val="000000"/>
              </a:solidFill>
              <a:effectLst/>
              <a:latin typeface="-apple-system"/>
            </a:endParaRPr>
          </a:p>
        </p:txBody>
      </p:sp>
    </p:spTree>
    <p:extLst>
      <p:ext uri="{BB962C8B-B14F-4D97-AF65-F5344CB8AC3E}">
        <p14:creationId xmlns:p14="http://schemas.microsoft.com/office/powerpoint/2010/main" val="259893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67709"/>
            <a:ext cx="4363243" cy="4247317"/>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c1.city,</a:t>
            </a:r>
          </a:p>
          <a:p>
            <a:pPr algn="l"/>
            <a:r>
              <a:rPr lang="en-GB" b="0" i="0">
                <a:solidFill>
                  <a:srgbClr val="000000"/>
                </a:solidFill>
                <a:effectLst/>
                <a:latin typeface="-apple-system"/>
              </a:rPr>
              <a:t>    c1.first_name + ' ' + c1.last_name customer_1,</a:t>
            </a:r>
          </a:p>
          <a:p>
            <a:pPr algn="l"/>
            <a:r>
              <a:rPr lang="en-GB" b="0" i="0">
                <a:solidFill>
                  <a:srgbClr val="000000"/>
                </a:solidFill>
                <a:effectLst/>
                <a:latin typeface="-apple-system"/>
              </a:rPr>
              <a:t>    c2.first_name + ' ' + c2.last_name customer_2</a:t>
            </a:r>
          </a:p>
          <a:p>
            <a:pPr algn="l"/>
            <a:r>
              <a:rPr lang="en-GB" b="0" i="0">
                <a:solidFill>
                  <a:srgbClr val="000000"/>
                </a:solidFill>
                <a:effectLst/>
                <a:latin typeface="-apple-system"/>
              </a:rPr>
              <a:t>FROM</a:t>
            </a:r>
          </a:p>
          <a:p>
            <a:pPr algn="l"/>
            <a:r>
              <a:rPr lang="en-GB" b="0" i="0">
                <a:solidFill>
                  <a:srgbClr val="000000"/>
                </a:solidFill>
                <a:effectLst/>
                <a:latin typeface="-apple-system"/>
              </a:rPr>
              <a:t>    sales.customers c1</a:t>
            </a:r>
          </a:p>
          <a:p>
            <a:pPr algn="l"/>
            <a:r>
              <a:rPr lang="en-GB" b="0" i="0">
                <a:solidFill>
                  <a:srgbClr val="000000"/>
                </a:solidFill>
                <a:effectLst/>
                <a:latin typeface="-apple-system"/>
              </a:rPr>
              <a:t>INNER JOIN sales.customers c2 ON c1.customer_id &gt; c2.customer_id</a:t>
            </a:r>
          </a:p>
          <a:p>
            <a:pPr algn="l"/>
            <a:r>
              <a:rPr lang="en-GB" b="0" i="0">
                <a:solidFill>
                  <a:srgbClr val="000000"/>
                </a:solidFill>
                <a:effectLst/>
                <a:latin typeface="-apple-system"/>
              </a:rPr>
              <a:t>AND c1.city = c2.city</a:t>
            </a:r>
          </a:p>
          <a:p>
            <a:pPr algn="l"/>
            <a:r>
              <a:rPr lang="en-GB" b="0" i="0">
                <a:solidFill>
                  <a:srgbClr val="000000"/>
                </a:solidFill>
                <a:effectLst/>
                <a:latin typeface="-apple-system"/>
              </a:rPr>
              <a:t>ORDER BY</a:t>
            </a:r>
          </a:p>
          <a:p>
            <a:pPr algn="l"/>
            <a:r>
              <a:rPr lang="en-GB" b="0" i="0">
                <a:solidFill>
                  <a:srgbClr val="000000"/>
                </a:solidFill>
                <a:effectLst/>
                <a:latin typeface="-apple-system"/>
              </a:rPr>
              <a:t>    city,</a:t>
            </a:r>
          </a:p>
          <a:p>
            <a:pPr algn="l"/>
            <a:r>
              <a:rPr lang="en-GB" b="0" i="0">
                <a:solidFill>
                  <a:srgbClr val="000000"/>
                </a:solidFill>
                <a:effectLst/>
                <a:latin typeface="-apple-system"/>
              </a:rPr>
              <a:t>    customer_1,</a:t>
            </a:r>
          </a:p>
          <a:p>
            <a:pPr algn="l"/>
            <a:r>
              <a:rPr lang="en-GB" b="0" i="0">
                <a:solidFill>
                  <a:srgbClr val="000000"/>
                </a:solidFill>
                <a:effectLst/>
                <a:latin typeface="-apple-system"/>
              </a:rPr>
              <a:t>    customer_2;</a:t>
            </a:r>
            <a:endParaRPr lang="en-GB" b="0" i="0" dirty="0">
              <a:solidFill>
                <a:srgbClr val="000000"/>
              </a:solidFill>
              <a:effectLst/>
              <a:latin typeface="-apple-system"/>
            </a:endParaRPr>
          </a:p>
        </p:txBody>
      </p:sp>
      <p:sp>
        <p:nvSpPr>
          <p:cNvPr id="27" name="TextBox 26">
            <a:extLst>
              <a:ext uri="{FF2B5EF4-FFF2-40B4-BE49-F238E27FC236}">
                <a16:creationId xmlns:a16="http://schemas.microsoft.com/office/drawing/2014/main" id="{73E5C4E9-F7E2-5469-9684-6CA1DD59E28B}"/>
              </a:ext>
            </a:extLst>
          </p:cNvPr>
          <p:cNvSpPr txBox="1"/>
          <p:nvPr/>
        </p:nvSpPr>
        <p:spPr>
          <a:xfrm>
            <a:off x="508207" y="324823"/>
            <a:ext cx="8706643" cy="523220"/>
          </a:xfrm>
          <a:prstGeom prst="rect">
            <a:avLst/>
          </a:prstGeom>
          <a:noFill/>
        </p:spPr>
        <p:txBody>
          <a:bodyPr wrap="square">
            <a:spAutoFit/>
          </a:bodyPr>
          <a:lstStyle/>
          <a:p>
            <a:pPr algn="l"/>
            <a:r>
              <a:rPr lang="en-GB" sz="2800" b="1" i="0" dirty="0">
                <a:effectLst/>
                <a:latin typeface="-apple-system"/>
              </a:rPr>
              <a:t> Using self join to compare rows within a table</a:t>
            </a:r>
          </a:p>
        </p:txBody>
      </p:sp>
      <p:sp>
        <p:nvSpPr>
          <p:cNvPr id="3" name="TextBox 2">
            <a:extLst>
              <a:ext uri="{FF2B5EF4-FFF2-40B4-BE49-F238E27FC236}">
                <a16:creationId xmlns:a16="http://schemas.microsoft.com/office/drawing/2014/main" id="{FAC7E4A4-B226-5A6B-50E3-E9ABB47CB40A}"/>
              </a:ext>
            </a:extLst>
          </p:cNvPr>
          <p:cNvSpPr txBox="1"/>
          <p:nvPr/>
        </p:nvSpPr>
        <p:spPr>
          <a:xfrm>
            <a:off x="5542757" y="848043"/>
            <a:ext cx="7344187" cy="3693319"/>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c1.city,</a:t>
            </a:r>
          </a:p>
          <a:p>
            <a:pPr algn="l"/>
            <a:r>
              <a:rPr lang="en-GB" b="0" i="0">
                <a:solidFill>
                  <a:srgbClr val="000000"/>
                </a:solidFill>
                <a:effectLst/>
                <a:latin typeface="-apple-system"/>
              </a:rPr>
              <a:t>	c1.first_name + ' ' + c1.last_name customer_1,</a:t>
            </a:r>
          </a:p>
          <a:p>
            <a:pPr algn="l"/>
            <a:r>
              <a:rPr lang="en-GB" b="0" i="0">
                <a:solidFill>
                  <a:srgbClr val="000000"/>
                </a:solidFill>
                <a:effectLst/>
                <a:latin typeface="-apple-system"/>
              </a:rPr>
              <a:t>    c2.first_name + ' ' + c2.last_name customer_2</a:t>
            </a:r>
          </a:p>
          <a:p>
            <a:pPr algn="l"/>
            <a:r>
              <a:rPr lang="en-GB" b="0" i="0">
                <a:solidFill>
                  <a:srgbClr val="000000"/>
                </a:solidFill>
                <a:effectLst/>
                <a:latin typeface="-apple-system"/>
              </a:rPr>
              <a:t>FROM</a:t>
            </a:r>
          </a:p>
          <a:p>
            <a:pPr algn="l"/>
            <a:r>
              <a:rPr lang="en-GB" b="0" i="0">
                <a:solidFill>
                  <a:srgbClr val="000000"/>
                </a:solidFill>
                <a:effectLst/>
                <a:latin typeface="-apple-system"/>
              </a:rPr>
              <a:t>    sales.customers c1</a:t>
            </a:r>
          </a:p>
          <a:p>
            <a:pPr algn="l"/>
            <a:r>
              <a:rPr lang="en-GB" b="0" i="0">
                <a:solidFill>
                  <a:srgbClr val="000000"/>
                </a:solidFill>
                <a:effectLst/>
                <a:latin typeface="-apple-system"/>
              </a:rPr>
              <a:t>INNER JOIN sales.customers c2 ON c1.customer_id &lt;&gt; c2.customer_id</a:t>
            </a:r>
          </a:p>
          <a:p>
            <a:pPr algn="l"/>
            <a:r>
              <a:rPr lang="en-GB" b="0" i="0">
                <a:solidFill>
                  <a:srgbClr val="000000"/>
                </a:solidFill>
                <a:effectLst/>
                <a:latin typeface="-apple-system"/>
              </a:rPr>
              <a:t>AND c1.city = c2.city</a:t>
            </a:r>
          </a:p>
          <a:p>
            <a:pPr algn="l"/>
            <a:r>
              <a:rPr lang="en-GB" b="0" i="0">
                <a:solidFill>
                  <a:srgbClr val="000000"/>
                </a:solidFill>
                <a:effectLst/>
                <a:latin typeface="-apple-system"/>
              </a:rPr>
              <a:t>WHERE c1.city = 'Albany'</a:t>
            </a:r>
          </a:p>
          <a:p>
            <a:pPr algn="l"/>
            <a:r>
              <a:rPr lang="en-GB" b="0" i="0">
                <a:solidFill>
                  <a:srgbClr val="000000"/>
                </a:solidFill>
                <a:effectLst/>
                <a:latin typeface="-apple-system"/>
              </a:rPr>
              <a:t>ORDER BY</a:t>
            </a:r>
          </a:p>
          <a:p>
            <a:pPr algn="l"/>
            <a:r>
              <a:rPr lang="en-GB" b="0" i="0">
                <a:solidFill>
                  <a:srgbClr val="000000"/>
                </a:solidFill>
                <a:effectLst/>
                <a:latin typeface="-apple-system"/>
              </a:rPr>
              <a:t>	c1.city,</a:t>
            </a:r>
          </a:p>
          <a:p>
            <a:pPr algn="l"/>
            <a:r>
              <a:rPr lang="en-GB" b="0" i="0">
                <a:solidFill>
                  <a:srgbClr val="000000"/>
                </a:solidFill>
                <a:effectLst/>
                <a:latin typeface="-apple-system"/>
              </a:rPr>
              <a:t>    customer_1,</a:t>
            </a:r>
          </a:p>
          <a:p>
            <a:pPr algn="l"/>
            <a:r>
              <a:rPr lang="en-GB" b="0" i="0">
                <a:solidFill>
                  <a:srgbClr val="000000"/>
                </a:solidFill>
                <a:effectLst/>
                <a:latin typeface="-apple-system"/>
              </a:rPr>
              <a:t>    customer_2;</a:t>
            </a:r>
            <a:endParaRPr lang="en-GB" b="0" i="0" dirty="0">
              <a:solidFill>
                <a:srgbClr val="000000"/>
              </a:solidFill>
              <a:effectLst/>
              <a:latin typeface="-apple-system"/>
            </a:endParaRPr>
          </a:p>
        </p:txBody>
      </p:sp>
    </p:spTree>
    <p:extLst>
      <p:ext uri="{BB962C8B-B14F-4D97-AF65-F5344CB8AC3E}">
        <p14:creationId xmlns:p14="http://schemas.microsoft.com/office/powerpoint/2010/main" val="3633331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638525" y="967709"/>
            <a:ext cx="4363243" cy="5355312"/>
          </a:xfrm>
          <a:prstGeom prst="rect">
            <a:avLst/>
          </a:prstGeom>
          <a:noFill/>
        </p:spPr>
        <p:txBody>
          <a:bodyPr wrap="square">
            <a:spAutoFit/>
          </a:bodyPr>
          <a:lstStyle/>
          <a:p>
            <a:pPr algn="l"/>
            <a:r>
              <a:rPr lang="en-GB" b="0" i="0">
                <a:solidFill>
                  <a:srgbClr val="000000"/>
                </a:solidFill>
                <a:effectLst/>
                <a:latin typeface="-apple-system"/>
              </a:rPr>
              <a:t>The CROSS JOIN joined every row from the first table (T1) with every row from the second table (T2). In other words, the cross join returns a Cartesian product of rows from both tables.</a:t>
            </a:r>
          </a:p>
          <a:p>
            <a:pPr algn="l"/>
            <a:endParaRPr lang="en-GB" b="0" i="0">
              <a:solidFill>
                <a:srgbClr val="000000"/>
              </a:solidFill>
              <a:effectLst/>
              <a:latin typeface="-apple-system"/>
            </a:endParaRPr>
          </a:p>
          <a:p>
            <a:pPr algn="l"/>
            <a:r>
              <a:rPr lang="en-GB" b="0" i="0">
                <a:solidFill>
                  <a:srgbClr val="000000"/>
                </a:solidFill>
                <a:effectLst/>
                <a:latin typeface="-apple-system"/>
              </a:rPr>
              <a:t>Unlike the INNER JOIN or LEFT JOIN, the cross join does not establish a relationship between the joined tables.</a:t>
            </a:r>
          </a:p>
          <a:p>
            <a:pPr algn="l"/>
            <a:endParaRPr lang="en-GB" b="0" i="0">
              <a:solidFill>
                <a:srgbClr val="000000"/>
              </a:solidFill>
              <a:effectLst/>
              <a:latin typeface="-apple-system"/>
            </a:endParaRPr>
          </a:p>
          <a:p>
            <a:pPr algn="l"/>
            <a:r>
              <a:rPr lang="en-GB" b="0" i="0">
                <a:solidFill>
                  <a:srgbClr val="000000"/>
                </a:solidFill>
                <a:effectLst/>
                <a:latin typeface="-apple-system"/>
              </a:rPr>
              <a:t>Suppose the T1 table contains three rows 1, 2, and 3 and the T2 table contains three rows A, B, and C.</a:t>
            </a:r>
          </a:p>
          <a:p>
            <a:pPr algn="l"/>
            <a:endParaRPr lang="en-GB" b="0" i="0">
              <a:solidFill>
                <a:srgbClr val="000000"/>
              </a:solidFill>
              <a:effectLst/>
              <a:latin typeface="-apple-system"/>
            </a:endParaRPr>
          </a:p>
          <a:p>
            <a:pPr algn="l"/>
            <a:r>
              <a:rPr lang="en-GB" b="0" i="0">
                <a:solidFill>
                  <a:srgbClr val="000000"/>
                </a:solidFill>
                <a:effectLst/>
                <a:latin typeface="-apple-system"/>
              </a:rPr>
              <a:t>The CROSS JOIN gets a row from the first table (T1) and then creates a new row for every row in the second table (T2). It then does the same for the next row for in the first table (T1) and so on.</a:t>
            </a:r>
            <a:endParaRPr lang="en-GB" b="0" i="0" dirty="0">
              <a:solidFill>
                <a:srgbClr val="000000"/>
              </a:solidFill>
              <a:effectLst/>
              <a:latin typeface="-apple-system"/>
            </a:endParaRPr>
          </a:p>
        </p:txBody>
      </p:sp>
      <p:sp>
        <p:nvSpPr>
          <p:cNvPr id="27" name="TextBox 26">
            <a:extLst>
              <a:ext uri="{FF2B5EF4-FFF2-40B4-BE49-F238E27FC236}">
                <a16:creationId xmlns:a16="http://schemas.microsoft.com/office/drawing/2014/main" id="{73E5C4E9-F7E2-5469-9684-6CA1DD59E28B}"/>
              </a:ext>
            </a:extLst>
          </p:cNvPr>
          <p:cNvSpPr txBox="1"/>
          <p:nvPr/>
        </p:nvSpPr>
        <p:spPr>
          <a:xfrm>
            <a:off x="638525" y="478711"/>
            <a:ext cx="6158484" cy="523220"/>
          </a:xfrm>
          <a:prstGeom prst="rect">
            <a:avLst/>
          </a:prstGeom>
          <a:noFill/>
        </p:spPr>
        <p:txBody>
          <a:bodyPr wrap="square">
            <a:spAutoFit/>
          </a:bodyPr>
          <a:lstStyle/>
          <a:p>
            <a:r>
              <a:rPr lang="en-GB" sz="2800" b="1" dirty="0"/>
              <a:t>Cross Join</a:t>
            </a:r>
            <a:endParaRPr lang="en-IN" sz="2800" b="1" dirty="0"/>
          </a:p>
        </p:txBody>
      </p:sp>
      <p:sp>
        <p:nvSpPr>
          <p:cNvPr id="3" name="TextBox 2">
            <a:extLst>
              <a:ext uri="{FF2B5EF4-FFF2-40B4-BE49-F238E27FC236}">
                <a16:creationId xmlns:a16="http://schemas.microsoft.com/office/drawing/2014/main" id="{FAC7E4A4-B226-5A6B-50E3-E9ABB47CB40A}"/>
              </a:ext>
            </a:extLst>
          </p:cNvPr>
          <p:cNvSpPr txBox="1"/>
          <p:nvPr/>
        </p:nvSpPr>
        <p:spPr>
          <a:xfrm>
            <a:off x="5542757" y="848043"/>
            <a:ext cx="7344187" cy="1477328"/>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select_list</a:t>
            </a:r>
          </a:p>
          <a:p>
            <a:pPr algn="l"/>
            <a:r>
              <a:rPr lang="en-GB" b="0" i="0">
                <a:solidFill>
                  <a:srgbClr val="000000"/>
                </a:solidFill>
                <a:effectLst/>
                <a:latin typeface="-apple-system"/>
              </a:rPr>
              <a:t>FROM</a:t>
            </a:r>
          </a:p>
          <a:p>
            <a:pPr algn="l"/>
            <a:r>
              <a:rPr lang="en-GB" b="0" i="0">
                <a:solidFill>
                  <a:srgbClr val="000000"/>
                </a:solidFill>
                <a:effectLst/>
                <a:latin typeface="-apple-system"/>
              </a:rPr>
              <a:t>	T1</a:t>
            </a:r>
          </a:p>
          <a:p>
            <a:pPr algn="l"/>
            <a:r>
              <a:rPr lang="en-GB" b="0" i="0">
                <a:solidFill>
                  <a:srgbClr val="000000"/>
                </a:solidFill>
                <a:effectLst/>
                <a:latin typeface="-apple-system"/>
              </a:rPr>
              <a:t>CROSS JOIN T2;</a:t>
            </a:r>
            <a:endParaRPr lang="en-GB" b="0" i="0" dirty="0">
              <a:solidFill>
                <a:srgbClr val="000000"/>
              </a:solidFill>
              <a:effectLst/>
              <a:latin typeface="-apple-system"/>
            </a:endParaRPr>
          </a:p>
        </p:txBody>
      </p:sp>
      <p:sp>
        <p:nvSpPr>
          <p:cNvPr id="5" name="TextBox 4">
            <a:extLst>
              <a:ext uri="{FF2B5EF4-FFF2-40B4-BE49-F238E27FC236}">
                <a16:creationId xmlns:a16="http://schemas.microsoft.com/office/drawing/2014/main" id="{29C32885-9CE2-3273-11E9-62005703FCAB}"/>
              </a:ext>
            </a:extLst>
          </p:cNvPr>
          <p:cNvSpPr txBox="1"/>
          <p:nvPr/>
        </p:nvSpPr>
        <p:spPr>
          <a:xfrm>
            <a:off x="5457413" y="2666423"/>
            <a:ext cx="7344187" cy="3139321"/>
          </a:xfrm>
          <a:prstGeom prst="rect">
            <a:avLst/>
          </a:prstGeom>
          <a:noFill/>
        </p:spPr>
        <p:txBody>
          <a:bodyPr wrap="square">
            <a:spAutoFit/>
          </a:bodyPr>
          <a:lstStyle/>
          <a:p>
            <a:pPr algn="l"/>
            <a:r>
              <a:rPr lang="en-GB" b="0" i="0">
                <a:solidFill>
                  <a:srgbClr val="000000"/>
                </a:solidFill>
                <a:effectLst/>
                <a:latin typeface="-apple-system"/>
              </a:rPr>
              <a:t>SELECT</a:t>
            </a:r>
          </a:p>
          <a:p>
            <a:pPr algn="l"/>
            <a:r>
              <a:rPr lang="en-GB" b="0" i="0">
                <a:solidFill>
                  <a:srgbClr val="000000"/>
                </a:solidFill>
                <a:effectLst/>
                <a:latin typeface="-apple-system"/>
              </a:rPr>
              <a:t>    product_id,</a:t>
            </a:r>
          </a:p>
          <a:p>
            <a:pPr algn="l"/>
            <a:r>
              <a:rPr lang="en-GB" b="0" i="0">
                <a:solidFill>
                  <a:srgbClr val="000000"/>
                </a:solidFill>
                <a:effectLst/>
                <a:latin typeface="-apple-system"/>
              </a:rPr>
              <a:t>    product_name,</a:t>
            </a:r>
          </a:p>
          <a:p>
            <a:pPr algn="l"/>
            <a:r>
              <a:rPr lang="en-GB" b="0" i="0">
                <a:solidFill>
                  <a:srgbClr val="000000"/>
                </a:solidFill>
                <a:effectLst/>
                <a:latin typeface="-apple-system"/>
              </a:rPr>
              <a:t>    store_id,</a:t>
            </a:r>
          </a:p>
          <a:p>
            <a:pPr algn="l"/>
            <a:r>
              <a:rPr lang="en-GB" b="0" i="0">
                <a:solidFill>
                  <a:srgbClr val="000000"/>
                </a:solidFill>
                <a:effectLst/>
                <a:latin typeface="-apple-system"/>
              </a:rPr>
              <a:t>    0 AS quantity</a:t>
            </a:r>
          </a:p>
          <a:p>
            <a:pPr algn="l"/>
            <a:r>
              <a:rPr lang="en-GB" b="0" i="0">
                <a:solidFill>
                  <a:srgbClr val="000000"/>
                </a:solidFill>
                <a:effectLst/>
                <a:latin typeface="-apple-system"/>
              </a:rPr>
              <a:t>FROM</a:t>
            </a:r>
          </a:p>
          <a:p>
            <a:pPr algn="l"/>
            <a:r>
              <a:rPr lang="en-GB" b="0" i="0">
                <a:solidFill>
                  <a:srgbClr val="000000"/>
                </a:solidFill>
                <a:effectLst/>
                <a:latin typeface="-apple-system"/>
              </a:rPr>
              <a:t>    production.products</a:t>
            </a:r>
          </a:p>
          <a:p>
            <a:pPr algn="l"/>
            <a:r>
              <a:rPr lang="en-GB" b="0" i="0">
                <a:solidFill>
                  <a:srgbClr val="000000"/>
                </a:solidFill>
                <a:effectLst/>
                <a:latin typeface="-apple-system"/>
              </a:rPr>
              <a:t>CROSS JOIN sales.stores</a:t>
            </a:r>
          </a:p>
          <a:p>
            <a:pPr algn="l"/>
            <a:r>
              <a:rPr lang="en-GB" b="0" i="0">
                <a:solidFill>
                  <a:srgbClr val="000000"/>
                </a:solidFill>
                <a:effectLst/>
                <a:latin typeface="-apple-system"/>
              </a:rPr>
              <a:t>ORDER BY</a:t>
            </a:r>
          </a:p>
          <a:p>
            <a:pPr algn="l"/>
            <a:r>
              <a:rPr lang="en-GB" b="0" i="0">
                <a:solidFill>
                  <a:srgbClr val="000000"/>
                </a:solidFill>
                <a:effectLst/>
                <a:latin typeface="-apple-system"/>
              </a:rPr>
              <a:t>    product_name,</a:t>
            </a:r>
          </a:p>
          <a:p>
            <a:pPr algn="l"/>
            <a:r>
              <a:rPr lang="en-GB" b="0" i="0">
                <a:solidFill>
                  <a:srgbClr val="000000"/>
                </a:solidFill>
                <a:effectLst/>
                <a:latin typeface="-apple-system"/>
              </a:rPr>
              <a:t>    store_id;</a:t>
            </a:r>
            <a:endParaRPr lang="en-GB" b="0" i="0" dirty="0">
              <a:solidFill>
                <a:srgbClr val="000000"/>
              </a:solidFill>
              <a:effectLst/>
              <a:latin typeface="-apple-system"/>
            </a:endParaRPr>
          </a:p>
        </p:txBody>
      </p:sp>
    </p:spTree>
    <p:extLst>
      <p:ext uri="{BB962C8B-B14F-4D97-AF65-F5344CB8AC3E}">
        <p14:creationId xmlns:p14="http://schemas.microsoft.com/office/powerpoint/2010/main" val="2419410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912320" y="1068674"/>
            <a:ext cx="3693155" cy="2177695"/>
          </a:xfrm>
          <a:prstGeom prst="rect">
            <a:avLst/>
          </a:prstGeom>
          <a:noFill/>
        </p:spPr>
        <p:txBody>
          <a:bodyPr wrap="square">
            <a:spAutoFit/>
          </a:bodyPr>
          <a:lstStyle/>
          <a:p>
            <a:pPr defTabSz="385831">
              <a:spcAft>
                <a:spcPts val="582"/>
              </a:spcAft>
            </a:pPr>
            <a:r>
              <a:rPr lang="en-GB" sz="1519" kern="1200">
                <a:solidFill>
                  <a:srgbClr val="000000"/>
                </a:solidFill>
                <a:latin typeface="-apple-system"/>
                <a:ea typeface="+mn-ea"/>
                <a:cs typeface="+mn-cs"/>
              </a:rPr>
              <a:t>SELECT</a:t>
            </a:r>
          </a:p>
          <a:p>
            <a:pPr defTabSz="385831">
              <a:spcAft>
                <a:spcPts val="582"/>
              </a:spcAft>
            </a:pPr>
            <a:r>
              <a:rPr lang="en-GB" sz="1519" kern="1200">
                <a:solidFill>
                  <a:srgbClr val="000000"/>
                </a:solidFill>
                <a:latin typeface="-apple-system"/>
                <a:ea typeface="+mn-ea"/>
                <a:cs typeface="+mn-cs"/>
              </a:rPr>
              <a:t>    </a:t>
            </a:r>
            <a:r>
              <a:rPr lang="en-GB" sz="1519" kern="1200" err="1">
                <a:solidFill>
                  <a:srgbClr val="000000"/>
                </a:solidFill>
                <a:latin typeface="-apple-system"/>
                <a:ea typeface="+mn-ea"/>
                <a:cs typeface="+mn-cs"/>
              </a:rPr>
              <a:t>select_list</a:t>
            </a:r>
            <a:endParaRPr lang="en-GB" sz="1519" kern="1200">
              <a:solidFill>
                <a:srgbClr val="000000"/>
              </a:solidFill>
              <a:latin typeface="-apple-system"/>
              <a:ea typeface="+mn-ea"/>
              <a:cs typeface="+mn-cs"/>
            </a:endParaRPr>
          </a:p>
          <a:p>
            <a:pPr defTabSz="385831">
              <a:spcAft>
                <a:spcPts val="582"/>
              </a:spcAft>
            </a:pPr>
            <a:r>
              <a:rPr lang="en-GB" sz="1519" kern="1200">
                <a:solidFill>
                  <a:srgbClr val="000000"/>
                </a:solidFill>
                <a:latin typeface="-apple-system"/>
                <a:ea typeface="+mn-ea"/>
                <a:cs typeface="+mn-cs"/>
              </a:rPr>
              <a:t>FROM</a:t>
            </a:r>
          </a:p>
          <a:p>
            <a:pPr defTabSz="385831">
              <a:spcAft>
                <a:spcPts val="582"/>
              </a:spcAft>
            </a:pPr>
            <a:r>
              <a:rPr lang="en-GB" sz="1519" kern="1200">
                <a:solidFill>
                  <a:srgbClr val="000000"/>
                </a:solidFill>
                <a:latin typeface="-apple-system"/>
                <a:ea typeface="+mn-ea"/>
                <a:cs typeface="+mn-cs"/>
              </a:rPr>
              <a:t>    </a:t>
            </a:r>
            <a:r>
              <a:rPr lang="en-GB" sz="1519" kern="1200" err="1">
                <a:solidFill>
                  <a:srgbClr val="000000"/>
                </a:solidFill>
                <a:latin typeface="-apple-system"/>
                <a:ea typeface="+mn-ea"/>
                <a:cs typeface="+mn-cs"/>
              </a:rPr>
              <a:t>table_name</a:t>
            </a:r>
            <a:endParaRPr lang="en-GB" sz="1519" kern="1200">
              <a:solidFill>
                <a:srgbClr val="000000"/>
              </a:solidFill>
              <a:latin typeface="-apple-system"/>
              <a:ea typeface="+mn-ea"/>
              <a:cs typeface="+mn-cs"/>
            </a:endParaRPr>
          </a:p>
          <a:p>
            <a:pPr defTabSz="385831">
              <a:spcAft>
                <a:spcPts val="582"/>
              </a:spcAft>
            </a:pPr>
            <a:r>
              <a:rPr lang="en-GB" sz="1519" kern="1200">
                <a:solidFill>
                  <a:srgbClr val="000000"/>
                </a:solidFill>
                <a:latin typeface="-apple-system"/>
                <a:ea typeface="+mn-ea"/>
                <a:cs typeface="+mn-cs"/>
              </a:rPr>
              <a:t>GROUP BY</a:t>
            </a:r>
          </a:p>
          <a:p>
            <a:pPr defTabSz="385831">
              <a:spcAft>
                <a:spcPts val="582"/>
              </a:spcAft>
            </a:pPr>
            <a:r>
              <a:rPr lang="en-GB" sz="1519" kern="1200">
                <a:solidFill>
                  <a:srgbClr val="000000"/>
                </a:solidFill>
                <a:latin typeface="-apple-system"/>
                <a:ea typeface="+mn-ea"/>
                <a:cs typeface="+mn-cs"/>
              </a:rPr>
              <a:t>    column_name1,</a:t>
            </a:r>
          </a:p>
          <a:p>
            <a:pPr defTabSz="385831">
              <a:spcAft>
                <a:spcPts val="582"/>
              </a:spcAft>
            </a:pPr>
            <a:r>
              <a:rPr lang="en-GB" sz="1519" kern="1200">
                <a:solidFill>
                  <a:srgbClr val="000000"/>
                </a:solidFill>
                <a:latin typeface="-apple-system"/>
                <a:ea typeface="+mn-ea"/>
                <a:cs typeface="+mn-cs"/>
              </a:rPr>
              <a:t>    column_name2 ,...;</a:t>
            </a:r>
            <a:endParaRPr lang="en-GB" sz="1566" kern="1200">
              <a:solidFill>
                <a:srgbClr val="000000"/>
              </a:solidFill>
              <a:latin typeface="-apple-system"/>
              <a:ea typeface="+mn-ea"/>
              <a:cs typeface="+mn-cs"/>
            </a:endParaRPr>
          </a:p>
        </p:txBody>
      </p:sp>
      <p:sp>
        <p:nvSpPr>
          <p:cNvPr id="27" name="TextBox 26">
            <a:extLst>
              <a:ext uri="{FF2B5EF4-FFF2-40B4-BE49-F238E27FC236}">
                <a16:creationId xmlns:a16="http://schemas.microsoft.com/office/drawing/2014/main" id="{73E5C4E9-F7E2-5469-9684-6CA1DD59E28B}"/>
              </a:ext>
            </a:extLst>
          </p:cNvPr>
          <p:cNvSpPr txBox="1"/>
          <p:nvPr/>
        </p:nvSpPr>
        <p:spPr>
          <a:xfrm>
            <a:off x="457200" y="210279"/>
            <a:ext cx="5212691" cy="523220"/>
          </a:xfrm>
          <a:prstGeom prst="rect">
            <a:avLst/>
          </a:prstGeom>
          <a:noFill/>
        </p:spPr>
        <p:txBody>
          <a:bodyPr wrap="square">
            <a:spAutoFit/>
          </a:bodyPr>
          <a:lstStyle/>
          <a:p>
            <a:pPr defTabSz="385831">
              <a:spcAft>
                <a:spcPts val="582"/>
              </a:spcAft>
            </a:pPr>
            <a:r>
              <a:rPr lang="en-GB" sz="2800" b="1" kern="1200" dirty="0">
                <a:solidFill>
                  <a:schemeClr val="tx1"/>
                </a:solidFill>
                <a:latin typeface="+mn-lt"/>
                <a:ea typeface="+mn-ea"/>
                <a:cs typeface="+mn-cs"/>
              </a:rPr>
              <a:t>Group By</a:t>
            </a:r>
            <a:endParaRPr lang="en-IN" sz="3600" b="1" dirty="0"/>
          </a:p>
        </p:txBody>
      </p:sp>
      <p:sp>
        <p:nvSpPr>
          <p:cNvPr id="2" name="TextBox 1">
            <a:extLst>
              <a:ext uri="{FF2B5EF4-FFF2-40B4-BE49-F238E27FC236}">
                <a16:creationId xmlns:a16="http://schemas.microsoft.com/office/drawing/2014/main" id="{B0E4EF12-E3CC-1F97-9704-477757D6B030}"/>
              </a:ext>
            </a:extLst>
          </p:cNvPr>
          <p:cNvSpPr txBox="1"/>
          <p:nvPr/>
        </p:nvSpPr>
        <p:spPr>
          <a:xfrm>
            <a:off x="457200" y="3472330"/>
            <a:ext cx="3831336" cy="3045706"/>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order_year</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    </a:t>
            </a:r>
            <a:r>
              <a:rPr lang="en-GB" sz="1519" kern="1200" dirty="0" err="1">
                <a:solidFill>
                  <a:srgbClr val="000000"/>
                </a:solidFill>
                <a:latin typeface="-apple-system"/>
                <a:ea typeface="+mn-ea"/>
                <a:cs typeface="+mn-cs"/>
              </a:rPr>
              <a:t>sales.orders</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WHERE</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IN (1, 2)</a:t>
            </a:r>
          </a:p>
          <a:p>
            <a:pPr defTabSz="385831">
              <a:spcAft>
                <a:spcPts val="582"/>
              </a:spcAft>
            </a:pPr>
            <a:r>
              <a:rPr lang="en-GB" sz="1519" kern="1200" dirty="0">
                <a:solidFill>
                  <a:srgbClr val="000000"/>
                </a:solidFill>
                <a:latin typeface="-apple-system"/>
                <a:ea typeface="+mn-ea"/>
                <a:cs typeface="+mn-cs"/>
              </a:rPr>
              <a:t>GROUP BY</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ORDER BY</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a:t>
            </a:r>
          </a:p>
        </p:txBody>
      </p:sp>
      <p:sp>
        <p:nvSpPr>
          <p:cNvPr id="3" name="TextBox 2">
            <a:extLst>
              <a:ext uri="{FF2B5EF4-FFF2-40B4-BE49-F238E27FC236}">
                <a16:creationId xmlns:a16="http://schemas.microsoft.com/office/drawing/2014/main" id="{FAC7E4A4-B226-5A6B-50E3-E9ABB47CB40A}"/>
              </a:ext>
            </a:extLst>
          </p:cNvPr>
          <p:cNvSpPr txBox="1"/>
          <p:nvPr/>
        </p:nvSpPr>
        <p:spPr>
          <a:xfrm>
            <a:off x="5028832" y="390644"/>
            <a:ext cx="6812648" cy="1879745"/>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order_year</a:t>
            </a:r>
            <a:r>
              <a:rPr lang="en-GB" sz="1519" kern="1200" dirty="0">
                <a:solidFill>
                  <a:srgbClr val="000000"/>
                </a:solidFill>
                <a:latin typeface="-apple-system"/>
                <a:ea typeface="+mn-ea"/>
                <a:cs typeface="+mn-cs"/>
              </a:rPr>
              <a:t>,    </a:t>
            </a:r>
          </a:p>
          <a:p>
            <a:pPr defTabSz="385831">
              <a:spcAft>
                <a:spcPts val="582"/>
              </a:spcAft>
            </a:pPr>
            <a:r>
              <a:rPr lang="en-GB" sz="1519" kern="1200" dirty="0">
                <a:solidFill>
                  <a:srgbClr val="000000"/>
                </a:solidFill>
                <a:latin typeface="-apple-system"/>
                <a:ea typeface="+mn-ea"/>
                <a:cs typeface="+mn-cs"/>
              </a:rPr>
              <a:t>COUNT (</a:t>
            </a:r>
            <a:r>
              <a:rPr lang="en-GB" sz="1519" kern="1200" dirty="0" err="1">
                <a:solidFill>
                  <a:srgbClr val="000000"/>
                </a:solidFill>
                <a:latin typeface="-apple-system"/>
                <a:ea typeface="+mn-ea"/>
                <a:cs typeface="+mn-cs"/>
              </a:rPr>
              <a:t>order_id</a:t>
            </a: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order_placed</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    </a:t>
            </a:r>
            <a:r>
              <a:rPr lang="en-GB" sz="1519" kern="1200" dirty="0" err="1">
                <a:solidFill>
                  <a:srgbClr val="000000"/>
                </a:solidFill>
                <a:latin typeface="-apple-system"/>
                <a:ea typeface="+mn-ea"/>
                <a:cs typeface="+mn-cs"/>
              </a:rPr>
              <a:t>sales.orders</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WHERE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IN (1, 2)</a:t>
            </a:r>
          </a:p>
          <a:p>
            <a:pPr defTabSz="385831">
              <a:spcAft>
                <a:spcPts val="582"/>
              </a:spcAft>
            </a:pPr>
            <a:r>
              <a:rPr lang="en-GB" sz="1519" kern="1200" dirty="0">
                <a:solidFill>
                  <a:srgbClr val="000000"/>
                </a:solidFill>
                <a:latin typeface="-apple-system"/>
                <a:ea typeface="+mn-ea"/>
                <a:cs typeface="+mn-cs"/>
              </a:rPr>
              <a:t>GROUP BY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ORDER BY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a:t>
            </a:r>
          </a:p>
        </p:txBody>
      </p:sp>
      <p:sp>
        <p:nvSpPr>
          <p:cNvPr id="5" name="TextBox 4">
            <a:extLst>
              <a:ext uri="{FF2B5EF4-FFF2-40B4-BE49-F238E27FC236}">
                <a16:creationId xmlns:a16="http://schemas.microsoft.com/office/drawing/2014/main" id="{29C32885-9CE2-3273-11E9-62005703FCAB}"/>
              </a:ext>
            </a:extLst>
          </p:cNvPr>
          <p:cNvSpPr txBox="1"/>
          <p:nvPr/>
        </p:nvSpPr>
        <p:spPr>
          <a:xfrm>
            <a:off x="4867341" y="2940740"/>
            <a:ext cx="6216299" cy="1258293"/>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    city,    state,    COUNT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customer_count</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    </a:t>
            </a:r>
            <a:r>
              <a:rPr lang="en-GB" sz="1519" kern="1200" dirty="0" err="1">
                <a:solidFill>
                  <a:srgbClr val="000000"/>
                </a:solidFill>
                <a:latin typeface="-apple-system"/>
                <a:ea typeface="+mn-ea"/>
                <a:cs typeface="+mn-cs"/>
              </a:rPr>
              <a:t>sales.customers</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GROUP BY    state,    city</a:t>
            </a:r>
          </a:p>
          <a:p>
            <a:pPr defTabSz="385831">
              <a:spcAft>
                <a:spcPts val="582"/>
              </a:spcAft>
            </a:pPr>
            <a:r>
              <a:rPr lang="en-GB" sz="1519" kern="1200" dirty="0">
                <a:solidFill>
                  <a:srgbClr val="000000"/>
                </a:solidFill>
                <a:latin typeface="-apple-system"/>
                <a:ea typeface="+mn-ea"/>
                <a:cs typeface="+mn-cs"/>
              </a:rPr>
              <a:t>ORDER BY    city,    state;</a:t>
            </a:r>
            <a:endParaRPr lang="en-GB" b="0" i="0" dirty="0">
              <a:solidFill>
                <a:srgbClr val="000000"/>
              </a:solidFill>
              <a:effectLst/>
              <a:latin typeface="-apple-system"/>
            </a:endParaRPr>
          </a:p>
        </p:txBody>
      </p:sp>
      <p:sp>
        <p:nvSpPr>
          <p:cNvPr id="7" name="TextBox 6">
            <a:extLst>
              <a:ext uri="{FF2B5EF4-FFF2-40B4-BE49-F238E27FC236}">
                <a16:creationId xmlns:a16="http://schemas.microsoft.com/office/drawing/2014/main" id="{F877DDF8-0A5E-DB7A-8204-86DD2A4295AB}"/>
              </a:ext>
            </a:extLst>
          </p:cNvPr>
          <p:cNvSpPr txBox="1"/>
          <p:nvPr/>
        </p:nvSpPr>
        <p:spPr>
          <a:xfrm>
            <a:off x="4766310" y="4824675"/>
            <a:ext cx="7075170" cy="947567"/>
          </a:xfrm>
          <a:prstGeom prst="rect">
            <a:avLst/>
          </a:prstGeom>
          <a:noFill/>
        </p:spPr>
        <p:txBody>
          <a:bodyPr wrap="square">
            <a:spAutoFit/>
          </a:bodyPr>
          <a:lstStyle/>
          <a:p>
            <a:pPr defTabSz="385831">
              <a:spcAft>
                <a:spcPts val="582"/>
              </a:spcAft>
            </a:pPr>
            <a:r>
              <a:rPr lang="en-IN" sz="1519" dirty="0">
                <a:solidFill>
                  <a:srgbClr val="000000"/>
                </a:solidFill>
                <a:latin typeface="-apple-system"/>
              </a:rPr>
              <a:t>SELECT    </a:t>
            </a:r>
            <a:r>
              <a:rPr lang="en-IN" sz="1519" dirty="0" err="1">
                <a:solidFill>
                  <a:srgbClr val="000000"/>
                </a:solidFill>
                <a:latin typeface="-apple-system"/>
              </a:rPr>
              <a:t>order_id</a:t>
            </a:r>
            <a:r>
              <a:rPr lang="en-IN" sz="1519" dirty="0">
                <a:solidFill>
                  <a:srgbClr val="000000"/>
                </a:solidFill>
                <a:latin typeface="-apple-system"/>
              </a:rPr>
              <a:t>,    SUM (  quantity * </a:t>
            </a:r>
            <a:r>
              <a:rPr lang="en-IN" sz="1519" dirty="0" err="1">
                <a:solidFill>
                  <a:srgbClr val="000000"/>
                </a:solidFill>
                <a:latin typeface="-apple-system"/>
              </a:rPr>
              <a:t>list_price</a:t>
            </a:r>
            <a:r>
              <a:rPr lang="en-IN" sz="1519" dirty="0">
                <a:solidFill>
                  <a:srgbClr val="000000"/>
                </a:solidFill>
                <a:latin typeface="-apple-system"/>
              </a:rPr>
              <a:t> * (1 - discount)    ) </a:t>
            </a:r>
            <a:r>
              <a:rPr lang="en-IN" sz="1519" dirty="0" err="1">
                <a:solidFill>
                  <a:srgbClr val="000000"/>
                </a:solidFill>
                <a:latin typeface="-apple-system"/>
              </a:rPr>
              <a:t>net_value</a:t>
            </a:r>
            <a:endParaRPr lang="en-IN" sz="1519" dirty="0">
              <a:solidFill>
                <a:srgbClr val="000000"/>
              </a:solidFill>
              <a:latin typeface="-apple-system"/>
            </a:endParaRPr>
          </a:p>
          <a:p>
            <a:pPr defTabSz="385831">
              <a:spcAft>
                <a:spcPts val="582"/>
              </a:spcAft>
            </a:pPr>
            <a:r>
              <a:rPr lang="en-IN" sz="1519" dirty="0">
                <a:solidFill>
                  <a:srgbClr val="000000"/>
                </a:solidFill>
                <a:latin typeface="-apple-system"/>
              </a:rPr>
              <a:t>FROM    </a:t>
            </a:r>
            <a:r>
              <a:rPr lang="en-IN" sz="1519" dirty="0" err="1">
                <a:solidFill>
                  <a:srgbClr val="000000"/>
                </a:solidFill>
                <a:latin typeface="-apple-system"/>
              </a:rPr>
              <a:t>sales.order_items</a:t>
            </a:r>
            <a:endParaRPr lang="en-IN" sz="1519" dirty="0">
              <a:solidFill>
                <a:srgbClr val="000000"/>
              </a:solidFill>
              <a:latin typeface="-apple-system"/>
            </a:endParaRPr>
          </a:p>
          <a:p>
            <a:pPr defTabSz="385831">
              <a:spcAft>
                <a:spcPts val="582"/>
              </a:spcAft>
            </a:pPr>
            <a:r>
              <a:rPr lang="en-IN" sz="1519" dirty="0">
                <a:solidFill>
                  <a:srgbClr val="000000"/>
                </a:solidFill>
                <a:latin typeface="-apple-system"/>
              </a:rPr>
              <a:t>GROUP BY    </a:t>
            </a:r>
            <a:r>
              <a:rPr lang="en-IN" sz="1519" dirty="0" err="1">
                <a:solidFill>
                  <a:srgbClr val="000000"/>
                </a:solidFill>
                <a:latin typeface="-apple-system"/>
              </a:rPr>
              <a:t>order_id</a:t>
            </a:r>
            <a:r>
              <a:rPr lang="en-IN" sz="1519" dirty="0">
                <a:solidFill>
                  <a:srgbClr val="000000"/>
                </a:solidFill>
                <a:latin typeface="-apple-system"/>
              </a:rPr>
              <a:t>;</a:t>
            </a:r>
          </a:p>
        </p:txBody>
      </p:sp>
    </p:spTree>
    <p:extLst>
      <p:ext uri="{BB962C8B-B14F-4D97-AF65-F5344CB8AC3E}">
        <p14:creationId xmlns:p14="http://schemas.microsoft.com/office/powerpoint/2010/main" val="844276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392BAA-C80F-9E71-8660-0046816E8F58}"/>
              </a:ext>
            </a:extLst>
          </p:cNvPr>
          <p:cNvSpPr txBox="1"/>
          <p:nvPr/>
        </p:nvSpPr>
        <p:spPr>
          <a:xfrm>
            <a:off x="457200" y="1068688"/>
            <a:ext cx="3693155" cy="1258293"/>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    </a:t>
            </a:r>
            <a:r>
              <a:rPr lang="en-GB" sz="1519" kern="1200" dirty="0" err="1">
                <a:solidFill>
                  <a:srgbClr val="000000"/>
                </a:solidFill>
                <a:latin typeface="-apple-system"/>
                <a:ea typeface="+mn-ea"/>
                <a:cs typeface="+mn-cs"/>
              </a:rPr>
              <a:t>select_list</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    </a:t>
            </a:r>
            <a:r>
              <a:rPr lang="en-GB" sz="1519" kern="1200" dirty="0" err="1">
                <a:solidFill>
                  <a:srgbClr val="000000"/>
                </a:solidFill>
                <a:latin typeface="-apple-system"/>
                <a:ea typeface="+mn-ea"/>
                <a:cs typeface="+mn-cs"/>
              </a:rPr>
              <a:t>table_name</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GROUP BY    </a:t>
            </a:r>
            <a:r>
              <a:rPr lang="en-GB" sz="1519" kern="1200" dirty="0" err="1">
                <a:solidFill>
                  <a:srgbClr val="000000"/>
                </a:solidFill>
                <a:latin typeface="-apple-system"/>
                <a:ea typeface="+mn-ea"/>
                <a:cs typeface="+mn-cs"/>
              </a:rPr>
              <a:t>group_list</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HAVING    conditions;</a:t>
            </a:r>
          </a:p>
        </p:txBody>
      </p:sp>
      <p:sp>
        <p:nvSpPr>
          <p:cNvPr id="27" name="TextBox 26">
            <a:extLst>
              <a:ext uri="{FF2B5EF4-FFF2-40B4-BE49-F238E27FC236}">
                <a16:creationId xmlns:a16="http://schemas.microsoft.com/office/drawing/2014/main" id="{73E5C4E9-F7E2-5469-9684-6CA1DD59E28B}"/>
              </a:ext>
            </a:extLst>
          </p:cNvPr>
          <p:cNvSpPr txBox="1"/>
          <p:nvPr/>
        </p:nvSpPr>
        <p:spPr>
          <a:xfrm>
            <a:off x="457200" y="227586"/>
            <a:ext cx="5212691" cy="646331"/>
          </a:xfrm>
          <a:prstGeom prst="rect">
            <a:avLst/>
          </a:prstGeom>
          <a:noFill/>
        </p:spPr>
        <p:txBody>
          <a:bodyPr wrap="square">
            <a:spAutoFit/>
          </a:bodyPr>
          <a:lstStyle/>
          <a:p>
            <a:pPr defTabSz="385831">
              <a:spcAft>
                <a:spcPts val="582"/>
              </a:spcAft>
            </a:pPr>
            <a:r>
              <a:rPr lang="en-GB" sz="3600" b="1" dirty="0"/>
              <a:t>Having</a:t>
            </a:r>
            <a:endParaRPr lang="en-IN" sz="4400" b="1" dirty="0"/>
          </a:p>
        </p:txBody>
      </p:sp>
      <p:sp>
        <p:nvSpPr>
          <p:cNvPr id="2" name="TextBox 1">
            <a:extLst>
              <a:ext uri="{FF2B5EF4-FFF2-40B4-BE49-F238E27FC236}">
                <a16:creationId xmlns:a16="http://schemas.microsoft.com/office/drawing/2014/main" id="{B0E4EF12-E3CC-1F97-9704-477757D6B030}"/>
              </a:ext>
            </a:extLst>
          </p:cNvPr>
          <p:cNvSpPr txBox="1"/>
          <p:nvPr/>
        </p:nvSpPr>
        <p:spPr>
          <a:xfrm>
            <a:off x="350520" y="3746650"/>
            <a:ext cx="3831336" cy="1802801"/>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    column_name1,    column_name2,</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aggregate_function</a:t>
            </a:r>
            <a:r>
              <a:rPr lang="en-GB" sz="1519" kern="1200" dirty="0">
                <a:solidFill>
                  <a:srgbClr val="000000"/>
                </a:solidFill>
                <a:latin typeface="-apple-system"/>
                <a:ea typeface="+mn-ea"/>
                <a:cs typeface="+mn-cs"/>
              </a:rPr>
              <a:t> (column_name3) </a:t>
            </a:r>
            <a:r>
              <a:rPr lang="en-GB" sz="1519" kern="1200" dirty="0" err="1">
                <a:solidFill>
                  <a:srgbClr val="000000"/>
                </a:solidFill>
                <a:latin typeface="-apple-system"/>
                <a:ea typeface="+mn-ea"/>
                <a:cs typeface="+mn-cs"/>
              </a:rPr>
              <a:t>column_alias</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    </a:t>
            </a:r>
            <a:r>
              <a:rPr lang="en-GB" sz="1519" kern="1200" dirty="0" err="1">
                <a:solidFill>
                  <a:srgbClr val="000000"/>
                </a:solidFill>
                <a:latin typeface="-apple-system"/>
                <a:ea typeface="+mn-ea"/>
                <a:cs typeface="+mn-cs"/>
              </a:rPr>
              <a:t>table_name</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GROUP BY    column_name1,    column_name2</a:t>
            </a:r>
          </a:p>
          <a:p>
            <a:pPr defTabSz="385831">
              <a:spcAft>
                <a:spcPts val="582"/>
              </a:spcAft>
            </a:pPr>
            <a:r>
              <a:rPr lang="en-GB" sz="1519" kern="1200" dirty="0">
                <a:solidFill>
                  <a:srgbClr val="000000"/>
                </a:solidFill>
                <a:latin typeface="-apple-system"/>
                <a:ea typeface="+mn-ea"/>
                <a:cs typeface="+mn-cs"/>
              </a:rPr>
              <a:t>HAVING    </a:t>
            </a:r>
            <a:r>
              <a:rPr lang="en-GB" sz="1519" kern="1200" dirty="0" err="1">
                <a:solidFill>
                  <a:srgbClr val="000000"/>
                </a:solidFill>
                <a:latin typeface="-apple-system"/>
                <a:ea typeface="+mn-ea"/>
                <a:cs typeface="+mn-cs"/>
              </a:rPr>
              <a:t>column_alias</a:t>
            </a:r>
            <a:r>
              <a:rPr lang="en-GB" sz="1519" kern="1200" dirty="0">
                <a:solidFill>
                  <a:srgbClr val="000000"/>
                </a:solidFill>
                <a:latin typeface="-apple-system"/>
                <a:ea typeface="+mn-ea"/>
                <a:cs typeface="+mn-cs"/>
              </a:rPr>
              <a:t> &gt; value;</a:t>
            </a:r>
          </a:p>
        </p:txBody>
      </p:sp>
      <p:sp>
        <p:nvSpPr>
          <p:cNvPr id="3" name="TextBox 2">
            <a:extLst>
              <a:ext uri="{FF2B5EF4-FFF2-40B4-BE49-F238E27FC236}">
                <a16:creationId xmlns:a16="http://schemas.microsoft.com/office/drawing/2014/main" id="{FAC7E4A4-B226-5A6B-50E3-E9ABB47CB40A}"/>
              </a:ext>
            </a:extLst>
          </p:cNvPr>
          <p:cNvSpPr txBox="1"/>
          <p:nvPr/>
        </p:nvSpPr>
        <p:spPr>
          <a:xfrm>
            <a:off x="5028832" y="390644"/>
            <a:ext cx="6812648" cy="4054828"/>
          </a:xfrm>
          <a:prstGeom prst="rect">
            <a:avLst/>
          </a:prstGeom>
          <a:noFill/>
        </p:spPr>
        <p:txBody>
          <a:bodyPr wrap="square">
            <a:spAutoFit/>
          </a:bodyPr>
          <a:lstStyle/>
          <a:p>
            <a:pPr defTabSz="385831">
              <a:spcAft>
                <a:spcPts val="582"/>
              </a:spcAft>
            </a:pPr>
            <a:r>
              <a:rPr lang="en-GB" sz="1519" kern="1200" dirty="0">
                <a:solidFill>
                  <a:srgbClr val="000000"/>
                </a:solidFill>
                <a:latin typeface="-apple-system"/>
                <a:ea typeface="+mn-ea"/>
                <a:cs typeface="+mn-cs"/>
              </a:rPr>
              <a:t>SELECT</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    COUNT (</a:t>
            </a:r>
            <a:r>
              <a:rPr lang="en-GB" sz="1519" kern="1200" dirty="0" err="1">
                <a:solidFill>
                  <a:srgbClr val="000000"/>
                </a:solidFill>
                <a:latin typeface="-apple-system"/>
                <a:ea typeface="+mn-ea"/>
                <a:cs typeface="+mn-cs"/>
              </a:rPr>
              <a:t>order_id</a:t>
            </a: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order_count</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FROM</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sales.orders</a:t>
            </a:r>
            <a:endParaRPr lang="en-GB" sz="1519" kern="1200" dirty="0">
              <a:solidFill>
                <a:srgbClr val="000000"/>
              </a:solidFill>
              <a:latin typeface="-apple-system"/>
              <a:ea typeface="+mn-ea"/>
              <a:cs typeface="+mn-cs"/>
            </a:endParaRPr>
          </a:p>
          <a:p>
            <a:pPr defTabSz="385831">
              <a:spcAft>
                <a:spcPts val="582"/>
              </a:spcAft>
            </a:pPr>
            <a:r>
              <a:rPr lang="en-GB" sz="1519" kern="1200" dirty="0">
                <a:solidFill>
                  <a:srgbClr val="000000"/>
                </a:solidFill>
                <a:latin typeface="-apple-system"/>
                <a:ea typeface="+mn-ea"/>
                <a:cs typeface="+mn-cs"/>
              </a:rPr>
              <a:t>GROUP BY</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    YEAR (</a:t>
            </a:r>
            <a:r>
              <a:rPr lang="en-GB" sz="1519" kern="1200" dirty="0" err="1">
                <a:solidFill>
                  <a:srgbClr val="000000"/>
                </a:solidFill>
                <a:latin typeface="-apple-system"/>
                <a:ea typeface="+mn-ea"/>
                <a:cs typeface="+mn-cs"/>
              </a:rPr>
              <a:t>order_date</a:t>
            </a:r>
            <a:r>
              <a:rPr lang="en-GB" sz="1519" kern="1200" dirty="0">
                <a:solidFill>
                  <a:srgbClr val="000000"/>
                </a:solidFill>
                <a:latin typeface="-apple-system"/>
                <a:ea typeface="+mn-ea"/>
                <a:cs typeface="+mn-cs"/>
              </a:rPr>
              <a:t>)</a:t>
            </a:r>
          </a:p>
          <a:p>
            <a:pPr defTabSz="385831">
              <a:spcAft>
                <a:spcPts val="582"/>
              </a:spcAft>
            </a:pPr>
            <a:r>
              <a:rPr lang="en-GB" sz="1519" kern="1200" dirty="0">
                <a:solidFill>
                  <a:srgbClr val="000000"/>
                </a:solidFill>
                <a:latin typeface="-apple-system"/>
                <a:ea typeface="+mn-ea"/>
                <a:cs typeface="+mn-cs"/>
              </a:rPr>
              <a:t>HAVING</a:t>
            </a:r>
          </a:p>
          <a:p>
            <a:pPr defTabSz="385831">
              <a:spcAft>
                <a:spcPts val="582"/>
              </a:spcAft>
            </a:pPr>
            <a:r>
              <a:rPr lang="en-GB" sz="1519" kern="1200" dirty="0">
                <a:solidFill>
                  <a:srgbClr val="000000"/>
                </a:solidFill>
                <a:latin typeface="-apple-system"/>
                <a:ea typeface="+mn-ea"/>
                <a:cs typeface="+mn-cs"/>
              </a:rPr>
              <a:t>    COUNT (</a:t>
            </a:r>
            <a:r>
              <a:rPr lang="en-GB" sz="1519" kern="1200" dirty="0" err="1">
                <a:solidFill>
                  <a:srgbClr val="000000"/>
                </a:solidFill>
                <a:latin typeface="-apple-system"/>
                <a:ea typeface="+mn-ea"/>
                <a:cs typeface="+mn-cs"/>
              </a:rPr>
              <a:t>order_id</a:t>
            </a:r>
            <a:r>
              <a:rPr lang="en-GB" sz="1519" kern="1200" dirty="0">
                <a:solidFill>
                  <a:srgbClr val="000000"/>
                </a:solidFill>
                <a:latin typeface="-apple-system"/>
                <a:ea typeface="+mn-ea"/>
                <a:cs typeface="+mn-cs"/>
              </a:rPr>
              <a:t>) &gt;= 2</a:t>
            </a:r>
          </a:p>
          <a:p>
            <a:pPr defTabSz="385831">
              <a:spcAft>
                <a:spcPts val="582"/>
              </a:spcAft>
            </a:pPr>
            <a:r>
              <a:rPr lang="en-GB" sz="1519" kern="1200" dirty="0">
                <a:solidFill>
                  <a:srgbClr val="000000"/>
                </a:solidFill>
                <a:latin typeface="-apple-system"/>
                <a:ea typeface="+mn-ea"/>
                <a:cs typeface="+mn-cs"/>
              </a:rPr>
              <a:t>ORDER BY</a:t>
            </a:r>
          </a:p>
          <a:p>
            <a:pPr defTabSz="385831">
              <a:spcAft>
                <a:spcPts val="582"/>
              </a:spcAft>
            </a:pPr>
            <a:r>
              <a:rPr lang="en-GB" sz="1519" kern="1200" dirty="0">
                <a:solidFill>
                  <a:srgbClr val="000000"/>
                </a:solidFill>
                <a:latin typeface="-apple-system"/>
                <a:ea typeface="+mn-ea"/>
                <a:cs typeface="+mn-cs"/>
              </a:rPr>
              <a:t>    </a:t>
            </a:r>
            <a:r>
              <a:rPr lang="en-GB" sz="1519" kern="1200" dirty="0" err="1">
                <a:solidFill>
                  <a:srgbClr val="000000"/>
                </a:solidFill>
                <a:latin typeface="-apple-system"/>
                <a:ea typeface="+mn-ea"/>
                <a:cs typeface="+mn-cs"/>
              </a:rPr>
              <a:t>customer_id</a:t>
            </a:r>
            <a:r>
              <a:rPr lang="en-GB" sz="1519" kern="1200" dirty="0">
                <a:solidFill>
                  <a:srgbClr val="000000"/>
                </a:solidFill>
                <a:latin typeface="-apple-system"/>
                <a:ea typeface="+mn-ea"/>
                <a:cs typeface="+mn-cs"/>
              </a:rPr>
              <a:t>;</a:t>
            </a:r>
          </a:p>
        </p:txBody>
      </p:sp>
    </p:spTree>
    <p:extLst>
      <p:ext uri="{BB962C8B-B14F-4D97-AF65-F5344CB8AC3E}">
        <p14:creationId xmlns:p14="http://schemas.microsoft.com/office/powerpoint/2010/main" val="2421798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73E5C4E9-F7E2-5469-9684-6CA1DD59E28B}"/>
              </a:ext>
            </a:extLst>
          </p:cNvPr>
          <p:cNvSpPr txBox="1"/>
          <p:nvPr/>
        </p:nvSpPr>
        <p:spPr>
          <a:xfrm>
            <a:off x="457200" y="305139"/>
            <a:ext cx="5212691" cy="584775"/>
          </a:xfrm>
          <a:prstGeom prst="rect">
            <a:avLst/>
          </a:prstGeom>
          <a:noFill/>
        </p:spPr>
        <p:txBody>
          <a:bodyPr wrap="square">
            <a:spAutoFit/>
          </a:bodyPr>
          <a:lstStyle/>
          <a:p>
            <a:pPr defTabSz="385831">
              <a:spcAft>
                <a:spcPts val="582"/>
              </a:spcAft>
            </a:pPr>
            <a:r>
              <a:rPr lang="en-GB" sz="3200" b="1" dirty="0"/>
              <a:t>Sub Query</a:t>
            </a:r>
            <a:endParaRPr lang="en-IN" sz="4000" b="1" dirty="0"/>
          </a:p>
        </p:txBody>
      </p:sp>
      <p:pic>
        <p:nvPicPr>
          <p:cNvPr id="1026" name="Picture 2" descr="SQL Server Subquery">
            <a:extLst>
              <a:ext uri="{FF2B5EF4-FFF2-40B4-BE49-F238E27FC236}">
                <a16:creationId xmlns:a16="http://schemas.microsoft.com/office/drawing/2014/main" id="{FC7D5E73-BBFA-FC7E-12C8-AD3619B9D5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36" y="1290447"/>
            <a:ext cx="5457825" cy="36004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71717CFC-42DD-2438-E5A6-CB31D1B3D6AF}"/>
              </a:ext>
            </a:extLst>
          </p:cNvPr>
          <p:cNvPicPr>
            <a:picLocks noChangeAspect="1"/>
          </p:cNvPicPr>
          <p:nvPr/>
        </p:nvPicPr>
        <p:blipFill>
          <a:blip r:embed="rId3"/>
          <a:stretch>
            <a:fillRect/>
          </a:stretch>
        </p:blipFill>
        <p:spPr>
          <a:xfrm>
            <a:off x="7094495" y="32863"/>
            <a:ext cx="4239217" cy="6792273"/>
          </a:xfrm>
          <a:prstGeom prst="rect">
            <a:avLst/>
          </a:prstGeom>
        </p:spPr>
      </p:pic>
    </p:spTree>
    <p:extLst>
      <p:ext uri="{BB962C8B-B14F-4D97-AF65-F5344CB8AC3E}">
        <p14:creationId xmlns:p14="http://schemas.microsoft.com/office/powerpoint/2010/main" val="268338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949264" y="707551"/>
            <a:ext cx="4445641" cy="1077218"/>
          </a:xfrm>
          <a:prstGeom prst="rect">
            <a:avLst/>
          </a:prstGeom>
          <a:noFill/>
        </p:spPr>
        <p:txBody>
          <a:bodyPr wrap="none" rtlCol="0">
            <a:spAutoFit/>
          </a:bodyPr>
          <a:lstStyle/>
          <a:p>
            <a:r>
              <a:rPr lang="en-IN" sz="3200" b="1" i="0" dirty="0">
                <a:effectLst/>
                <a:latin typeface="-apple-system"/>
              </a:rPr>
              <a:t>Exact numeric data types</a:t>
            </a:r>
          </a:p>
          <a:p>
            <a:endParaRPr lang="en-IN" sz="3200" b="1" dirty="0"/>
          </a:p>
        </p:txBody>
      </p:sp>
      <p:graphicFrame>
        <p:nvGraphicFramePr>
          <p:cNvPr id="4" name="Table 3">
            <a:extLst>
              <a:ext uri="{FF2B5EF4-FFF2-40B4-BE49-F238E27FC236}">
                <a16:creationId xmlns:a16="http://schemas.microsoft.com/office/drawing/2014/main" id="{6563160F-A344-BA91-00D2-6B3461ED7D02}"/>
              </a:ext>
            </a:extLst>
          </p:cNvPr>
          <p:cNvGraphicFramePr>
            <a:graphicFrameLocks noGrp="1"/>
          </p:cNvGraphicFramePr>
          <p:nvPr>
            <p:extLst>
              <p:ext uri="{D42A27DB-BD31-4B8C-83A1-F6EECF244321}">
                <p14:modId xmlns:p14="http://schemas.microsoft.com/office/powerpoint/2010/main" val="3112393082"/>
              </p:ext>
            </p:extLst>
          </p:nvPr>
        </p:nvGraphicFramePr>
        <p:xfrm>
          <a:off x="6511453" y="1462881"/>
          <a:ext cx="4178004" cy="3932237"/>
        </p:xfrm>
        <a:graphic>
          <a:graphicData uri="http://schemas.openxmlformats.org/drawingml/2006/table">
            <a:tbl>
              <a:tblPr/>
              <a:tblGrid>
                <a:gridCol w="1044501">
                  <a:extLst>
                    <a:ext uri="{9D8B030D-6E8A-4147-A177-3AD203B41FA5}">
                      <a16:colId xmlns:a16="http://schemas.microsoft.com/office/drawing/2014/main" val="2229881836"/>
                    </a:ext>
                  </a:extLst>
                </a:gridCol>
                <a:gridCol w="1044501">
                  <a:extLst>
                    <a:ext uri="{9D8B030D-6E8A-4147-A177-3AD203B41FA5}">
                      <a16:colId xmlns:a16="http://schemas.microsoft.com/office/drawing/2014/main" val="2933825762"/>
                    </a:ext>
                  </a:extLst>
                </a:gridCol>
                <a:gridCol w="1044501">
                  <a:extLst>
                    <a:ext uri="{9D8B030D-6E8A-4147-A177-3AD203B41FA5}">
                      <a16:colId xmlns:a16="http://schemas.microsoft.com/office/drawing/2014/main" val="2995861233"/>
                    </a:ext>
                  </a:extLst>
                </a:gridCol>
                <a:gridCol w="1044501">
                  <a:extLst>
                    <a:ext uri="{9D8B030D-6E8A-4147-A177-3AD203B41FA5}">
                      <a16:colId xmlns:a16="http://schemas.microsoft.com/office/drawing/2014/main" val="4101697323"/>
                    </a:ext>
                  </a:extLst>
                </a:gridCol>
              </a:tblGrid>
              <a:tr h="224699">
                <a:tc>
                  <a:txBody>
                    <a:bodyPr/>
                    <a:lstStyle/>
                    <a:p>
                      <a:pPr algn="l" fontAlgn="t"/>
                      <a:r>
                        <a:rPr lang="en-IN" sz="1100" b="1">
                          <a:effectLst/>
                        </a:rPr>
                        <a:t>Data Type</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Lower limit</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Upper limit</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b="1">
                          <a:effectLst/>
                        </a:rPr>
                        <a:t>Memory</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7999295"/>
                  </a:ext>
                </a:extLst>
              </a:tr>
              <a:tr h="730273">
                <a:tc>
                  <a:txBody>
                    <a:bodyPr/>
                    <a:lstStyle/>
                    <a:p>
                      <a:pPr algn="l" fontAlgn="t"/>
                      <a:r>
                        <a:rPr lang="en-IN" sz="1100">
                          <a:effectLst/>
                        </a:rPr>
                        <a:t>bigint</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−2^63 (−9,223,372, 036,854,775,808)</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2^63−1 (−9,223,372, 036,854,775,807)</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8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98813810"/>
                  </a:ext>
                </a:extLst>
              </a:tr>
              <a:tr h="561748">
                <a:tc>
                  <a:txBody>
                    <a:bodyPr/>
                    <a:lstStyle/>
                    <a:p>
                      <a:pPr algn="l" fontAlgn="t"/>
                      <a:r>
                        <a:rPr lang="en-IN" sz="1100" u="none" strike="noStrike">
                          <a:effectLst/>
                          <a:hlinkClick r:id="rId2"/>
                        </a:rPr>
                        <a:t>int</a:t>
                      </a:r>
                      <a:endParaRPr lang="en-IN" sz="1100">
                        <a:effectLst/>
                      </a:endParaRP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−2^31 (−2,147, 483,648)</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2^31−1 (−2,147, 483,647)</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4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47306649"/>
                  </a:ext>
                </a:extLst>
              </a:tr>
              <a:tr h="393224">
                <a:tc>
                  <a:txBody>
                    <a:bodyPr/>
                    <a:lstStyle/>
                    <a:p>
                      <a:pPr algn="l" fontAlgn="t"/>
                      <a:r>
                        <a:rPr lang="en-IN" sz="1100">
                          <a:effectLst/>
                        </a:rPr>
                        <a:t>smallint</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−2^15 (−32,767)</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2^15 (−32,768)</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39213559"/>
                  </a:ext>
                </a:extLst>
              </a:tr>
              <a:tr h="224699">
                <a:tc>
                  <a:txBody>
                    <a:bodyPr/>
                    <a:lstStyle/>
                    <a:p>
                      <a:pPr algn="l" fontAlgn="t"/>
                      <a:r>
                        <a:rPr lang="en-IN" sz="1100">
                          <a:effectLst/>
                        </a:rPr>
                        <a:t>tinyint</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0</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255</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 byte</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389696057"/>
                  </a:ext>
                </a:extLst>
              </a:tr>
              <a:tr h="393224">
                <a:tc>
                  <a:txBody>
                    <a:bodyPr/>
                    <a:lstStyle/>
                    <a:p>
                      <a:pPr algn="l" fontAlgn="t"/>
                      <a:r>
                        <a:rPr lang="en-IN" sz="1100" u="none" strike="noStrike">
                          <a:effectLst/>
                          <a:hlinkClick r:id="rId3"/>
                        </a:rPr>
                        <a:t>bit</a:t>
                      </a:r>
                      <a:endParaRPr lang="en-IN" sz="1100">
                        <a:effectLst/>
                      </a:endParaRP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0</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 byte/8bit column</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985720358"/>
                  </a:ext>
                </a:extLst>
              </a:tr>
              <a:tr h="224699">
                <a:tc>
                  <a:txBody>
                    <a:bodyPr/>
                    <a:lstStyle/>
                    <a:p>
                      <a:pPr algn="l" fontAlgn="t"/>
                      <a:r>
                        <a:rPr lang="en-IN" sz="1100" u="none" strike="noStrike">
                          <a:effectLst/>
                          <a:hlinkClick r:id="rId4"/>
                        </a:rPr>
                        <a:t>decimal</a:t>
                      </a:r>
                      <a:endParaRPr lang="en-IN" sz="1100">
                        <a:effectLst/>
                      </a:endParaRP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10^381−1</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5 to 17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149261374"/>
                  </a:ext>
                </a:extLst>
              </a:tr>
              <a:tr h="224699">
                <a:tc>
                  <a:txBody>
                    <a:bodyPr/>
                    <a:lstStyle/>
                    <a:p>
                      <a:pPr algn="l" fontAlgn="t"/>
                      <a:r>
                        <a:rPr lang="en-IN" sz="1100">
                          <a:effectLst/>
                        </a:rPr>
                        <a:t>numeric</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10^381−1</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5 to 17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195954730"/>
                  </a:ext>
                </a:extLst>
              </a:tr>
              <a:tr h="561748">
                <a:tc>
                  <a:txBody>
                    <a:bodyPr/>
                    <a:lstStyle/>
                    <a:p>
                      <a:pPr algn="l" fontAlgn="t"/>
                      <a:r>
                        <a:rPr lang="en-IN" sz="1100">
                          <a:effectLst/>
                        </a:rPr>
                        <a:t>money</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−922,337, 203, 685,477.5808</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+922,337, 203, 685,477.5807</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8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24746022"/>
                  </a:ext>
                </a:extLst>
              </a:tr>
              <a:tr h="393224">
                <a:tc>
                  <a:txBody>
                    <a:bodyPr/>
                    <a:lstStyle/>
                    <a:p>
                      <a:pPr algn="l" fontAlgn="t"/>
                      <a:r>
                        <a:rPr lang="en-IN" sz="1100">
                          <a:effectLst/>
                        </a:rPr>
                        <a:t>smallmoney</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−214,478.3648</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a:effectLst/>
                        </a:rPr>
                        <a:t>+214,478.3647</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sz="1100" dirty="0">
                          <a:effectLst/>
                        </a:rPr>
                        <a:t>4 bytes</a:t>
                      </a:r>
                    </a:p>
                  </a:txBody>
                  <a:tcPr marL="56175" marR="56175" marT="28087" marB="28087">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01203259"/>
                  </a:ext>
                </a:extLst>
              </a:tr>
            </a:tbl>
          </a:graphicData>
        </a:graphic>
      </p:graphicFrame>
      <p:sp>
        <p:nvSpPr>
          <p:cNvPr id="3" name="TextBox 2">
            <a:extLst>
              <a:ext uri="{FF2B5EF4-FFF2-40B4-BE49-F238E27FC236}">
                <a16:creationId xmlns:a16="http://schemas.microsoft.com/office/drawing/2014/main" id="{8013045C-3099-868E-7FD8-DB68B5020E66}"/>
              </a:ext>
            </a:extLst>
          </p:cNvPr>
          <p:cNvSpPr txBox="1"/>
          <p:nvPr/>
        </p:nvSpPr>
        <p:spPr>
          <a:xfrm>
            <a:off x="720665" y="1674673"/>
            <a:ext cx="5616128" cy="3416320"/>
          </a:xfrm>
          <a:prstGeom prst="rect">
            <a:avLst/>
          </a:prstGeom>
          <a:noFill/>
        </p:spPr>
        <p:txBody>
          <a:bodyPr wrap="square" rtlCol="0">
            <a:spAutoFit/>
          </a:bodyPr>
          <a:lstStyle/>
          <a:p>
            <a:pPr algn="l"/>
            <a:r>
              <a:rPr lang="en-GB" b="0" i="0" dirty="0">
                <a:solidFill>
                  <a:srgbClr val="000000"/>
                </a:solidFill>
                <a:effectLst/>
                <a:latin typeface="-apple-system"/>
              </a:rPr>
              <a:t>Exact numeric data types store exact numbers such as integer, decimal, or monetary amount.</a:t>
            </a:r>
          </a:p>
          <a:p>
            <a:pPr algn="l"/>
            <a:endParaRPr lang="en-GB" b="0" i="0" dirty="0">
              <a:solidFill>
                <a:srgbClr val="000000"/>
              </a:solidFill>
              <a:effectLst/>
              <a:latin typeface="-apple-system"/>
            </a:endParaRPr>
          </a:p>
          <a:p>
            <a:pPr algn="l">
              <a:buFont typeface="Arial" panose="020B0604020202020204" pitchFamily="34" charset="0"/>
              <a:buChar char="•"/>
            </a:pPr>
            <a:r>
              <a:rPr lang="en-GB" b="0" i="0" dirty="0">
                <a:solidFill>
                  <a:srgbClr val="000000"/>
                </a:solidFill>
                <a:effectLst/>
                <a:latin typeface="-apple-system"/>
              </a:rPr>
              <a:t>The bit store one of three values 0, 1, and NULL</a:t>
            </a:r>
          </a:p>
          <a:p>
            <a:pPr algn="l">
              <a:buFont typeface="Arial" panose="020B0604020202020204" pitchFamily="34" charset="0"/>
              <a:buChar char="•"/>
            </a:pPr>
            <a:r>
              <a:rPr lang="en-GB" b="0" i="0" dirty="0">
                <a:solidFill>
                  <a:srgbClr val="000000"/>
                </a:solidFill>
                <a:effectLst/>
                <a:latin typeface="-apple-system"/>
              </a:rPr>
              <a:t>The int, </a:t>
            </a:r>
            <a:r>
              <a:rPr lang="en-GB" b="0" i="0" dirty="0" err="1">
                <a:solidFill>
                  <a:srgbClr val="000000"/>
                </a:solidFill>
                <a:effectLst/>
                <a:latin typeface="-apple-system"/>
              </a:rPr>
              <a:t>bigint</a:t>
            </a:r>
            <a:r>
              <a:rPr lang="en-GB" b="0" i="0" dirty="0">
                <a:solidFill>
                  <a:srgbClr val="000000"/>
                </a:solidFill>
                <a:effectLst/>
                <a:latin typeface="-apple-system"/>
              </a:rPr>
              <a:t>, </a:t>
            </a:r>
            <a:r>
              <a:rPr lang="en-GB" b="0" i="0" dirty="0" err="1">
                <a:solidFill>
                  <a:srgbClr val="000000"/>
                </a:solidFill>
                <a:effectLst/>
                <a:latin typeface="-apple-system"/>
              </a:rPr>
              <a:t>smallint</a:t>
            </a:r>
            <a:r>
              <a:rPr lang="en-GB" b="0" i="0" dirty="0">
                <a:solidFill>
                  <a:srgbClr val="000000"/>
                </a:solidFill>
                <a:effectLst/>
                <a:latin typeface="-apple-system"/>
              </a:rPr>
              <a:t>, and </a:t>
            </a:r>
            <a:r>
              <a:rPr lang="en-GB" b="0" i="0" dirty="0" err="1">
                <a:solidFill>
                  <a:srgbClr val="000000"/>
                </a:solidFill>
                <a:effectLst/>
                <a:latin typeface="-apple-system"/>
              </a:rPr>
              <a:t>tinyint</a:t>
            </a:r>
            <a:r>
              <a:rPr lang="en-GB" b="0" i="0" dirty="0">
                <a:solidFill>
                  <a:srgbClr val="000000"/>
                </a:solidFill>
                <a:effectLst/>
                <a:latin typeface="-apple-system"/>
              </a:rPr>
              <a:t> data types store integer data.</a:t>
            </a:r>
          </a:p>
          <a:p>
            <a:pPr algn="l">
              <a:buFont typeface="Arial" panose="020B0604020202020204" pitchFamily="34" charset="0"/>
              <a:buChar char="•"/>
            </a:pPr>
            <a:r>
              <a:rPr lang="en-GB" b="0" i="0" dirty="0">
                <a:solidFill>
                  <a:srgbClr val="000000"/>
                </a:solidFill>
                <a:effectLst/>
                <a:latin typeface="-apple-system"/>
              </a:rPr>
              <a:t>The decimal and numeric data types store numbers that have fixed precision and scale. Note that decimal and numeric are synonyms.</a:t>
            </a:r>
          </a:p>
          <a:p>
            <a:pPr algn="l">
              <a:buFont typeface="Arial" panose="020B0604020202020204" pitchFamily="34" charset="0"/>
              <a:buChar char="•"/>
            </a:pPr>
            <a:r>
              <a:rPr lang="en-GB" b="0" i="0" dirty="0">
                <a:solidFill>
                  <a:srgbClr val="000000"/>
                </a:solidFill>
                <a:effectLst/>
                <a:latin typeface="-apple-system"/>
              </a:rPr>
              <a:t>The money and </a:t>
            </a:r>
            <a:r>
              <a:rPr lang="en-GB" b="0" i="0" dirty="0" err="1">
                <a:solidFill>
                  <a:srgbClr val="000000"/>
                </a:solidFill>
                <a:effectLst/>
                <a:latin typeface="-apple-system"/>
              </a:rPr>
              <a:t>smallmoney</a:t>
            </a:r>
            <a:r>
              <a:rPr lang="en-GB" b="0" i="0" dirty="0">
                <a:solidFill>
                  <a:srgbClr val="000000"/>
                </a:solidFill>
                <a:effectLst/>
                <a:latin typeface="-apple-system"/>
              </a:rPr>
              <a:t> data type store currency values.</a:t>
            </a:r>
          </a:p>
          <a:p>
            <a:endParaRPr lang="en-IN" dirty="0"/>
          </a:p>
        </p:txBody>
      </p:sp>
    </p:spTree>
    <p:extLst>
      <p:ext uri="{BB962C8B-B14F-4D97-AF65-F5344CB8AC3E}">
        <p14:creationId xmlns:p14="http://schemas.microsoft.com/office/powerpoint/2010/main" val="1669579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EF2DE-0C28-712B-5954-F40314E34FD1}"/>
              </a:ext>
            </a:extLst>
          </p:cNvPr>
          <p:cNvSpPr txBox="1"/>
          <p:nvPr/>
        </p:nvSpPr>
        <p:spPr>
          <a:xfrm>
            <a:off x="7657354" y="811566"/>
            <a:ext cx="6097554" cy="4247317"/>
          </a:xfrm>
          <a:prstGeom prst="rect">
            <a:avLst/>
          </a:prstGeom>
          <a:noFill/>
        </p:spPr>
        <p:txBody>
          <a:bodyPr wrap="square">
            <a:spAutoFit/>
          </a:bodyPr>
          <a:lstStyle/>
          <a:p>
            <a:r>
              <a:rPr lang="en-IN" dirty="0"/>
              <a:t>SELECT</a:t>
            </a:r>
          </a:p>
          <a:p>
            <a:r>
              <a:rPr lang="en-IN" dirty="0"/>
              <a:t>    </a:t>
            </a:r>
            <a:r>
              <a:rPr lang="en-IN" dirty="0" err="1"/>
              <a:t>product_id</a:t>
            </a:r>
            <a:r>
              <a:rPr lang="en-IN" dirty="0"/>
              <a:t>,</a:t>
            </a:r>
          </a:p>
          <a:p>
            <a:r>
              <a:rPr lang="en-IN" dirty="0"/>
              <a:t>    </a:t>
            </a:r>
            <a:r>
              <a:rPr lang="en-IN" dirty="0" err="1"/>
              <a:t>product_name</a:t>
            </a:r>
            <a:endParaRPr lang="en-IN" dirty="0"/>
          </a:p>
          <a:p>
            <a:r>
              <a:rPr lang="en-IN" dirty="0"/>
              <a:t>FROM</a:t>
            </a:r>
          </a:p>
          <a:p>
            <a:r>
              <a:rPr lang="en-IN" dirty="0"/>
              <a:t>    </a:t>
            </a:r>
            <a:r>
              <a:rPr lang="en-IN" dirty="0" err="1"/>
              <a:t>production.products</a:t>
            </a:r>
            <a:endParaRPr lang="en-IN" dirty="0"/>
          </a:p>
          <a:p>
            <a:r>
              <a:rPr lang="en-IN" dirty="0"/>
              <a:t>WHERE</a:t>
            </a:r>
          </a:p>
          <a:p>
            <a:r>
              <a:rPr lang="en-IN" dirty="0"/>
              <a:t>    </a:t>
            </a:r>
            <a:r>
              <a:rPr lang="en-IN" dirty="0" err="1"/>
              <a:t>category_id</a:t>
            </a:r>
            <a:r>
              <a:rPr lang="en-IN" dirty="0"/>
              <a:t> IN (</a:t>
            </a:r>
          </a:p>
          <a:p>
            <a:r>
              <a:rPr lang="en-IN" dirty="0"/>
              <a:t>        SELECT</a:t>
            </a:r>
          </a:p>
          <a:p>
            <a:r>
              <a:rPr lang="en-IN" dirty="0"/>
              <a:t>            </a:t>
            </a:r>
            <a:r>
              <a:rPr lang="en-IN" dirty="0" err="1"/>
              <a:t>category_id</a:t>
            </a:r>
            <a:endParaRPr lang="en-IN" dirty="0"/>
          </a:p>
          <a:p>
            <a:r>
              <a:rPr lang="en-IN" dirty="0"/>
              <a:t>        FROM</a:t>
            </a:r>
          </a:p>
          <a:p>
            <a:r>
              <a:rPr lang="en-IN" dirty="0"/>
              <a:t>            </a:t>
            </a:r>
            <a:r>
              <a:rPr lang="en-IN" dirty="0" err="1"/>
              <a:t>production.categories</a:t>
            </a:r>
            <a:endParaRPr lang="en-IN" dirty="0"/>
          </a:p>
          <a:p>
            <a:r>
              <a:rPr lang="en-IN" dirty="0"/>
              <a:t>        WHERE</a:t>
            </a:r>
          </a:p>
          <a:p>
            <a:r>
              <a:rPr lang="en-IN" dirty="0"/>
              <a:t>            </a:t>
            </a:r>
            <a:r>
              <a:rPr lang="en-IN" dirty="0" err="1"/>
              <a:t>category_name</a:t>
            </a:r>
            <a:r>
              <a:rPr lang="en-IN" dirty="0"/>
              <a:t> = 'Mountain Bikes'</a:t>
            </a:r>
          </a:p>
          <a:p>
            <a:r>
              <a:rPr lang="en-IN" dirty="0"/>
              <a:t>        OR </a:t>
            </a:r>
            <a:r>
              <a:rPr lang="en-IN" dirty="0" err="1"/>
              <a:t>category_name</a:t>
            </a:r>
            <a:r>
              <a:rPr lang="en-IN" dirty="0"/>
              <a:t> = 'Road Bikes'</a:t>
            </a:r>
          </a:p>
          <a:p>
            <a:r>
              <a:rPr lang="en-IN" dirty="0"/>
              <a:t>    );</a:t>
            </a:r>
          </a:p>
        </p:txBody>
      </p:sp>
      <p:sp>
        <p:nvSpPr>
          <p:cNvPr id="7" name="TextBox 6">
            <a:extLst>
              <a:ext uri="{FF2B5EF4-FFF2-40B4-BE49-F238E27FC236}">
                <a16:creationId xmlns:a16="http://schemas.microsoft.com/office/drawing/2014/main" id="{3287CBA0-0B60-E965-2B4C-A0FB31D4DDA5}"/>
              </a:ext>
            </a:extLst>
          </p:cNvPr>
          <p:cNvSpPr txBox="1"/>
          <p:nvPr/>
        </p:nvSpPr>
        <p:spPr>
          <a:xfrm>
            <a:off x="1453896" y="1088565"/>
            <a:ext cx="6876288" cy="3970318"/>
          </a:xfrm>
          <a:prstGeom prst="rect">
            <a:avLst/>
          </a:prstGeom>
          <a:noFill/>
        </p:spPr>
        <p:txBody>
          <a:bodyPr wrap="square">
            <a:spAutoFit/>
          </a:bodyPr>
          <a:lstStyle/>
          <a:p>
            <a:r>
              <a:rPr lang="en-IN" dirty="0"/>
              <a:t>SELECT</a:t>
            </a:r>
          </a:p>
          <a:p>
            <a:r>
              <a:rPr lang="en-IN" dirty="0"/>
              <a:t>    </a:t>
            </a:r>
            <a:r>
              <a:rPr lang="en-IN" dirty="0" err="1"/>
              <a:t>order_id</a:t>
            </a:r>
            <a:r>
              <a:rPr lang="en-IN" dirty="0"/>
              <a:t>,</a:t>
            </a:r>
          </a:p>
          <a:p>
            <a:r>
              <a:rPr lang="en-IN" dirty="0"/>
              <a:t>    </a:t>
            </a:r>
            <a:r>
              <a:rPr lang="en-IN" dirty="0" err="1"/>
              <a:t>order_date</a:t>
            </a:r>
            <a:r>
              <a:rPr lang="en-IN" dirty="0"/>
              <a:t>,</a:t>
            </a:r>
          </a:p>
          <a:p>
            <a:r>
              <a:rPr lang="en-IN" dirty="0"/>
              <a:t>    (</a:t>
            </a:r>
          </a:p>
          <a:p>
            <a:r>
              <a:rPr lang="en-IN" dirty="0"/>
              <a:t>        SELECT</a:t>
            </a:r>
          </a:p>
          <a:p>
            <a:r>
              <a:rPr lang="en-IN" dirty="0"/>
              <a:t>            MAX (</a:t>
            </a:r>
            <a:r>
              <a:rPr lang="en-IN" dirty="0" err="1"/>
              <a:t>list_price</a:t>
            </a:r>
            <a:r>
              <a:rPr lang="en-IN" dirty="0"/>
              <a:t>)</a:t>
            </a:r>
          </a:p>
          <a:p>
            <a:r>
              <a:rPr lang="en-IN" dirty="0"/>
              <a:t>        FROM</a:t>
            </a:r>
          </a:p>
          <a:p>
            <a:r>
              <a:rPr lang="en-IN" dirty="0"/>
              <a:t>            </a:t>
            </a:r>
            <a:r>
              <a:rPr lang="en-IN" dirty="0" err="1"/>
              <a:t>sales.order_items</a:t>
            </a:r>
            <a:r>
              <a:rPr lang="en-IN" dirty="0"/>
              <a:t> </a:t>
            </a:r>
            <a:r>
              <a:rPr lang="en-IN" dirty="0" err="1"/>
              <a:t>i</a:t>
            </a:r>
            <a:endParaRPr lang="en-IN" dirty="0"/>
          </a:p>
          <a:p>
            <a:r>
              <a:rPr lang="en-IN" dirty="0"/>
              <a:t>        WHERE</a:t>
            </a:r>
          </a:p>
          <a:p>
            <a:r>
              <a:rPr lang="en-IN" dirty="0"/>
              <a:t>            </a:t>
            </a:r>
            <a:r>
              <a:rPr lang="en-IN" dirty="0" err="1"/>
              <a:t>i.order_id</a:t>
            </a:r>
            <a:r>
              <a:rPr lang="en-IN" dirty="0"/>
              <a:t> = </a:t>
            </a:r>
            <a:r>
              <a:rPr lang="en-IN" dirty="0" err="1"/>
              <a:t>o.order_id</a:t>
            </a:r>
            <a:endParaRPr lang="en-IN" dirty="0"/>
          </a:p>
          <a:p>
            <a:r>
              <a:rPr lang="en-IN" dirty="0"/>
              <a:t>    ) AS </a:t>
            </a:r>
            <a:r>
              <a:rPr lang="en-IN" dirty="0" err="1"/>
              <a:t>max_list_price</a:t>
            </a:r>
            <a:endParaRPr lang="en-IN" dirty="0"/>
          </a:p>
          <a:p>
            <a:r>
              <a:rPr lang="en-IN" dirty="0"/>
              <a:t>FROM</a:t>
            </a:r>
          </a:p>
          <a:p>
            <a:r>
              <a:rPr lang="en-IN" dirty="0"/>
              <a:t>    </a:t>
            </a:r>
            <a:r>
              <a:rPr lang="en-IN" dirty="0" err="1"/>
              <a:t>sales.orders</a:t>
            </a:r>
            <a:r>
              <a:rPr lang="en-IN" dirty="0"/>
              <a:t> o</a:t>
            </a:r>
          </a:p>
          <a:p>
            <a:r>
              <a:rPr lang="en-IN" dirty="0"/>
              <a:t>order by </a:t>
            </a:r>
            <a:r>
              <a:rPr lang="en-IN" dirty="0" err="1"/>
              <a:t>order_date</a:t>
            </a:r>
            <a:r>
              <a:rPr lang="en-IN" dirty="0"/>
              <a:t> </a:t>
            </a:r>
            <a:r>
              <a:rPr lang="en-IN" dirty="0" err="1"/>
              <a:t>desc</a:t>
            </a:r>
            <a:r>
              <a:rPr lang="en-IN" dirty="0"/>
              <a:t>;</a:t>
            </a:r>
          </a:p>
        </p:txBody>
      </p:sp>
    </p:spTree>
    <p:extLst>
      <p:ext uri="{BB962C8B-B14F-4D97-AF65-F5344CB8AC3E}">
        <p14:creationId xmlns:p14="http://schemas.microsoft.com/office/powerpoint/2010/main" val="11707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CCC47-1CC8-AEA0-9187-323055E5500F}"/>
              </a:ext>
            </a:extLst>
          </p:cNvPr>
          <p:cNvSpPr txBox="1"/>
          <p:nvPr/>
        </p:nvSpPr>
        <p:spPr>
          <a:xfrm>
            <a:off x="395478" y="309110"/>
            <a:ext cx="6094476" cy="523220"/>
          </a:xfrm>
          <a:prstGeom prst="rect">
            <a:avLst/>
          </a:prstGeom>
          <a:noFill/>
        </p:spPr>
        <p:txBody>
          <a:bodyPr wrap="square">
            <a:spAutoFit/>
          </a:bodyPr>
          <a:lstStyle/>
          <a:p>
            <a:pPr algn="l"/>
            <a:r>
              <a:rPr lang="en-GB" sz="2800" b="1" i="0" dirty="0">
                <a:effectLst/>
                <a:latin typeface="-apple-system"/>
              </a:rPr>
              <a:t>CTE in SQL Server</a:t>
            </a:r>
          </a:p>
        </p:txBody>
      </p:sp>
      <p:sp>
        <p:nvSpPr>
          <p:cNvPr id="6" name="TextBox 5">
            <a:extLst>
              <a:ext uri="{FF2B5EF4-FFF2-40B4-BE49-F238E27FC236}">
                <a16:creationId xmlns:a16="http://schemas.microsoft.com/office/drawing/2014/main" id="{43DD304A-95CC-A80C-E0AF-DE8D617891EB}"/>
              </a:ext>
            </a:extLst>
          </p:cNvPr>
          <p:cNvSpPr txBox="1"/>
          <p:nvPr/>
        </p:nvSpPr>
        <p:spPr>
          <a:xfrm>
            <a:off x="496062" y="960781"/>
            <a:ext cx="4578858" cy="2585323"/>
          </a:xfrm>
          <a:prstGeom prst="rect">
            <a:avLst/>
          </a:prstGeom>
          <a:noFill/>
        </p:spPr>
        <p:txBody>
          <a:bodyPr wrap="square">
            <a:spAutoFit/>
          </a:bodyPr>
          <a:lstStyle/>
          <a:p>
            <a:r>
              <a:rPr lang="en-GB" dirty="0"/>
              <a:t>CTE stands for common table expression. A CTE allows you to define a temporary named result set that available temporarily in the execution scope of a statement such as SELECT, INSERT, UPDATE, DELETE, or MERGE.</a:t>
            </a:r>
          </a:p>
          <a:p>
            <a:endParaRPr lang="en-GB" dirty="0"/>
          </a:p>
          <a:p>
            <a:r>
              <a:rPr lang="en-GB" dirty="0"/>
              <a:t>The following shows the common syntax of a CTE in SQL Server:</a:t>
            </a:r>
            <a:endParaRPr lang="en-IN" dirty="0"/>
          </a:p>
        </p:txBody>
      </p:sp>
      <p:sp>
        <p:nvSpPr>
          <p:cNvPr id="8" name="TextBox 7">
            <a:extLst>
              <a:ext uri="{FF2B5EF4-FFF2-40B4-BE49-F238E27FC236}">
                <a16:creationId xmlns:a16="http://schemas.microsoft.com/office/drawing/2014/main" id="{50FCFA6D-942D-CEA5-2D7B-D8A4DCB812D6}"/>
              </a:ext>
            </a:extLst>
          </p:cNvPr>
          <p:cNvSpPr txBox="1"/>
          <p:nvPr/>
        </p:nvSpPr>
        <p:spPr>
          <a:xfrm>
            <a:off x="436626" y="4383316"/>
            <a:ext cx="4638294" cy="1200329"/>
          </a:xfrm>
          <a:prstGeom prst="rect">
            <a:avLst/>
          </a:prstGeom>
          <a:noFill/>
        </p:spPr>
        <p:txBody>
          <a:bodyPr wrap="square">
            <a:spAutoFit/>
          </a:bodyPr>
          <a:lstStyle/>
          <a:p>
            <a:r>
              <a:rPr lang="en-IN" dirty="0"/>
              <a:t>WITH </a:t>
            </a:r>
            <a:r>
              <a:rPr lang="en-IN" dirty="0" err="1"/>
              <a:t>expression_name</a:t>
            </a:r>
            <a:r>
              <a:rPr lang="en-IN" dirty="0"/>
              <a:t>[(</a:t>
            </a:r>
            <a:r>
              <a:rPr lang="en-IN" dirty="0" err="1"/>
              <a:t>column_name</a:t>
            </a:r>
            <a:r>
              <a:rPr lang="en-IN" dirty="0"/>
              <a:t> [,...])]</a:t>
            </a:r>
          </a:p>
          <a:p>
            <a:r>
              <a:rPr lang="en-IN" dirty="0"/>
              <a:t>AS</a:t>
            </a:r>
          </a:p>
          <a:p>
            <a:r>
              <a:rPr lang="en-IN" dirty="0"/>
              <a:t>    (</a:t>
            </a:r>
            <a:r>
              <a:rPr lang="en-IN" dirty="0" err="1"/>
              <a:t>CTE_definition</a:t>
            </a:r>
            <a:r>
              <a:rPr lang="en-IN" dirty="0"/>
              <a:t>)</a:t>
            </a:r>
          </a:p>
          <a:p>
            <a:r>
              <a:rPr lang="en-IN" dirty="0" err="1"/>
              <a:t>SQL_statement</a:t>
            </a:r>
            <a:r>
              <a:rPr lang="en-IN" dirty="0"/>
              <a:t>;</a:t>
            </a:r>
          </a:p>
        </p:txBody>
      </p:sp>
      <p:sp>
        <p:nvSpPr>
          <p:cNvPr id="11" name="TextBox 10">
            <a:extLst>
              <a:ext uri="{FF2B5EF4-FFF2-40B4-BE49-F238E27FC236}">
                <a16:creationId xmlns:a16="http://schemas.microsoft.com/office/drawing/2014/main" id="{324ED784-B873-EB4A-8451-297F9ADCF56D}"/>
              </a:ext>
            </a:extLst>
          </p:cNvPr>
          <p:cNvSpPr txBox="1"/>
          <p:nvPr/>
        </p:nvSpPr>
        <p:spPr>
          <a:xfrm>
            <a:off x="5363718" y="1106175"/>
            <a:ext cx="6158484" cy="5078313"/>
          </a:xfrm>
          <a:prstGeom prst="rect">
            <a:avLst/>
          </a:prstGeom>
          <a:noFill/>
        </p:spPr>
        <p:txBody>
          <a:bodyPr wrap="square">
            <a:spAutoFit/>
          </a:bodyPr>
          <a:lstStyle/>
          <a:p>
            <a:r>
              <a:rPr lang="en-GB" dirty="0"/>
              <a:t>In this syntax:</a:t>
            </a:r>
          </a:p>
          <a:p>
            <a:endParaRPr lang="en-GB" dirty="0"/>
          </a:p>
          <a:p>
            <a:r>
              <a:rPr lang="en-GB" dirty="0"/>
              <a:t>First, specify the expression name (</a:t>
            </a:r>
            <a:r>
              <a:rPr lang="en-GB" dirty="0" err="1"/>
              <a:t>expression_name</a:t>
            </a:r>
            <a:r>
              <a:rPr lang="en-GB" dirty="0"/>
              <a:t>) to which you can refer later in a query.</a:t>
            </a:r>
          </a:p>
          <a:p>
            <a:endParaRPr lang="en-GB" dirty="0"/>
          </a:p>
          <a:p>
            <a:r>
              <a:rPr lang="en-GB" dirty="0"/>
              <a:t>Next, specify a list of comma-separated columns after the </a:t>
            </a:r>
            <a:r>
              <a:rPr lang="en-GB" dirty="0" err="1"/>
              <a:t>expression_name</a:t>
            </a:r>
            <a:r>
              <a:rPr lang="en-GB" dirty="0"/>
              <a:t>. The number of columns must be the same as the number of columns defined in the </a:t>
            </a:r>
            <a:r>
              <a:rPr lang="en-GB" dirty="0" err="1"/>
              <a:t>CTE_definition</a:t>
            </a:r>
            <a:r>
              <a:rPr lang="en-GB" dirty="0"/>
              <a:t>.</a:t>
            </a:r>
          </a:p>
          <a:p>
            <a:endParaRPr lang="en-GB" dirty="0"/>
          </a:p>
          <a:p>
            <a:r>
              <a:rPr lang="en-GB" dirty="0"/>
              <a:t>Then, use the AS keyword after the expression name or column list if the column list is specified.</a:t>
            </a:r>
          </a:p>
          <a:p>
            <a:endParaRPr lang="en-GB" dirty="0"/>
          </a:p>
          <a:p>
            <a:r>
              <a:rPr lang="en-GB" dirty="0"/>
              <a:t>After, define a SELECT statement whose result set populates the common table expression.</a:t>
            </a:r>
          </a:p>
          <a:p>
            <a:endParaRPr lang="en-GB" dirty="0"/>
          </a:p>
          <a:p>
            <a:r>
              <a:rPr lang="en-GB" dirty="0"/>
              <a:t>Finally, refer to the common table expression in a query (</a:t>
            </a:r>
            <a:r>
              <a:rPr lang="en-GB" dirty="0" err="1"/>
              <a:t>SQL_statement</a:t>
            </a:r>
            <a:r>
              <a:rPr lang="en-GB" dirty="0"/>
              <a:t>) such as SELECT, INSERT, UPDATE, DELETE, or MERGE.</a:t>
            </a:r>
            <a:endParaRPr lang="en-IN" dirty="0"/>
          </a:p>
        </p:txBody>
      </p:sp>
    </p:spTree>
    <p:extLst>
      <p:ext uri="{BB962C8B-B14F-4D97-AF65-F5344CB8AC3E}">
        <p14:creationId xmlns:p14="http://schemas.microsoft.com/office/powerpoint/2010/main" val="408316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1A27D6-5EEA-758D-9A73-46799DE2F036}"/>
              </a:ext>
            </a:extLst>
          </p:cNvPr>
          <p:cNvSpPr txBox="1"/>
          <p:nvPr/>
        </p:nvSpPr>
        <p:spPr>
          <a:xfrm>
            <a:off x="313182" y="346329"/>
            <a:ext cx="6094476" cy="5909310"/>
          </a:xfrm>
          <a:prstGeom prst="rect">
            <a:avLst/>
          </a:prstGeom>
          <a:noFill/>
        </p:spPr>
        <p:txBody>
          <a:bodyPr wrap="square">
            <a:spAutoFit/>
          </a:bodyPr>
          <a:lstStyle/>
          <a:p>
            <a:r>
              <a:rPr lang="en-IN" dirty="0"/>
              <a:t>WITH </a:t>
            </a:r>
            <a:r>
              <a:rPr lang="en-IN" dirty="0" err="1"/>
              <a:t>cte_sales_amounts</a:t>
            </a:r>
            <a:r>
              <a:rPr lang="en-IN" dirty="0"/>
              <a:t> (staff, sales, year) AS (</a:t>
            </a:r>
          </a:p>
          <a:p>
            <a:r>
              <a:rPr lang="en-IN" dirty="0"/>
              <a:t>    SELECT    </a:t>
            </a:r>
          </a:p>
          <a:p>
            <a:r>
              <a:rPr lang="en-IN" dirty="0"/>
              <a:t>        </a:t>
            </a:r>
            <a:r>
              <a:rPr lang="en-IN" dirty="0" err="1"/>
              <a:t>first_name</a:t>
            </a:r>
            <a:r>
              <a:rPr lang="en-IN" dirty="0"/>
              <a:t> + ' ' + </a:t>
            </a:r>
            <a:r>
              <a:rPr lang="en-IN" dirty="0" err="1"/>
              <a:t>last_name</a:t>
            </a:r>
            <a:r>
              <a:rPr lang="en-IN" dirty="0"/>
              <a:t>, </a:t>
            </a:r>
          </a:p>
          <a:p>
            <a:r>
              <a:rPr lang="en-IN" dirty="0"/>
              <a:t>        SUM(quantity * </a:t>
            </a:r>
            <a:r>
              <a:rPr lang="en-IN" dirty="0" err="1"/>
              <a:t>list_price</a:t>
            </a:r>
            <a:r>
              <a:rPr lang="en-IN" dirty="0"/>
              <a:t> * (1 - discount)),</a:t>
            </a:r>
          </a:p>
          <a:p>
            <a:r>
              <a:rPr lang="en-IN" dirty="0"/>
              <a:t>        YEAR(</a:t>
            </a:r>
            <a:r>
              <a:rPr lang="en-IN" dirty="0" err="1"/>
              <a:t>order_date</a:t>
            </a:r>
            <a:r>
              <a:rPr lang="en-IN" dirty="0"/>
              <a:t>)</a:t>
            </a:r>
          </a:p>
          <a:p>
            <a:r>
              <a:rPr lang="en-IN" dirty="0"/>
              <a:t>    FROM    </a:t>
            </a:r>
          </a:p>
          <a:p>
            <a:r>
              <a:rPr lang="en-IN" dirty="0"/>
              <a:t>        </a:t>
            </a:r>
            <a:r>
              <a:rPr lang="en-IN" dirty="0" err="1"/>
              <a:t>sales.orders</a:t>
            </a:r>
            <a:r>
              <a:rPr lang="en-IN" dirty="0"/>
              <a:t> o</a:t>
            </a:r>
          </a:p>
          <a:p>
            <a:r>
              <a:rPr lang="en-IN" dirty="0"/>
              <a:t>    INNER JOIN </a:t>
            </a:r>
            <a:r>
              <a:rPr lang="en-IN" dirty="0" err="1"/>
              <a:t>sales.order_items</a:t>
            </a:r>
            <a:r>
              <a:rPr lang="en-IN" dirty="0"/>
              <a:t> </a:t>
            </a:r>
            <a:r>
              <a:rPr lang="en-IN" dirty="0" err="1"/>
              <a:t>i</a:t>
            </a:r>
            <a:r>
              <a:rPr lang="en-IN" dirty="0"/>
              <a:t> ON </a:t>
            </a:r>
            <a:r>
              <a:rPr lang="en-IN" dirty="0" err="1"/>
              <a:t>i.order_id</a:t>
            </a:r>
            <a:r>
              <a:rPr lang="en-IN" dirty="0"/>
              <a:t> = </a:t>
            </a:r>
            <a:r>
              <a:rPr lang="en-IN" dirty="0" err="1"/>
              <a:t>o.order_id</a:t>
            </a:r>
            <a:endParaRPr lang="en-IN" dirty="0"/>
          </a:p>
          <a:p>
            <a:r>
              <a:rPr lang="en-IN" dirty="0"/>
              <a:t>    INNER JOIN </a:t>
            </a:r>
            <a:r>
              <a:rPr lang="en-IN" dirty="0" err="1"/>
              <a:t>sales.staffs</a:t>
            </a:r>
            <a:r>
              <a:rPr lang="en-IN" dirty="0"/>
              <a:t> s ON </a:t>
            </a:r>
            <a:r>
              <a:rPr lang="en-IN" dirty="0" err="1"/>
              <a:t>s.staff_id</a:t>
            </a:r>
            <a:r>
              <a:rPr lang="en-IN" dirty="0"/>
              <a:t> = </a:t>
            </a:r>
            <a:r>
              <a:rPr lang="en-IN" dirty="0" err="1"/>
              <a:t>o.staff_id</a:t>
            </a:r>
            <a:endParaRPr lang="en-IN" dirty="0"/>
          </a:p>
          <a:p>
            <a:r>
              <a:rPr lang="en-IN" dirty="0"/>
              <a:t>    GROUP BY </a:t>
            </a:r>
          </a:p>
          <a:p>
            <a:r>
              <a:rPr lang="en-IN" dirty="0"/>
              <a:t>        </a:t>
            </a:r>
            <a:r>
              <a:rPr lang="en-IN" dirty="0" err="1"/>
              <a:t>first_name</a:t>
            </a:r>
            <a:r>
              <a:rPr lang="en-IN" dirty="0"/>
              <a:t> + ' ' + </a:t>
            </a:r>
            <a:r>
              <a:rPr lang="en-IN" dirty="0" err="1"/>
              <a:t>last_name</a:t>
            </a:r>
            <a:r>
              <a:rPr lang="en-IN" dirty="0"/>
              <a:t>,</a:t>
            </a:r>
          </a:p>
          <a:p>
            <a:r>
              <a:rPr lang="en-IN" dirty="0"/>
              <a:t>        year(</a:t>
            </a:r>
            <a:r>
              <a:rPr lang="en-IN" dirty="0" err="1"/>
              <a:t>order_date</a:t>
            </a:r>
            <a:r>
              <a:rPr lang="en-IN" dirty="0"/>
              <a:t>)</a:t>
            </a:r>
          </a:p>
          <a:p>
            <a:r>
              <a:rPr lang="en-IN" dirty="0"/>
              <a:t>)</a:t>
            </a:r>
          </a:p>
          <a:p>
            <a:endParaRPr lang="en-IN" dirty="0"/>
          </a:p>
          <a:p>
            <a:r>
              <a:rPr lang="en-IN" dirty="0"/>
              <a:t>SELECT</a:t>
            </a:r>
          </a:p>
          <a:p>
            <a:r>
              <a:rPr lang="en-IN" dirty="0"/>
              <a:t>    staff, </a:t>
            </a:r>
          </a:p>
          <a:p>
            <a:r>
              <a:rPr lang="en-IN" dirty="0"/>
              <a:t>    sales</a:t>
            </a:r>
          </a:p>
          <a:p>
            <a:r>
              <a:rPr lang="en-IN" dirty="0"/>
              <a:t>FROM </a:t>
            </a:r>
          </a:p>
          <a:p>
            <a:r>
              <a:rPr lang="en-IN" dirty="0"/>
              <a:t>    </a:t>
            </a:r>
            <a:r>
              <a:rPr lang="en-IN" dirty="0" err="1"/>
              <a:t>cte_sales_amounts</a:t>
            </a:r>
            <a:endParaRPr lang="en-IN" dirty="0"/>
          </a:p>
          <a:p>
            <a:r>
              <a:rPr lang="en-IN" dirty="0"/>
              <a:t>WHERE</a:t>
            </a:r>
          </a:p>
          <a:p>
            <a:r>
              <a:rPr lang="en-IN" dirty="0"/>
              <a:t>    year = 2018;</a:t>
            </a:r>
          </a:p>
        </p:txBody>
      </p:sp>
      <p:sp>
        <p:nvSpPr>
          <p:cNvPr id="5" name="TextBox 4">
            <a:extLst>
              <a:ext uri="{FF2B5EF4-FFF2-40B4-BE49-F238E27FC236}">
                <a16:creationId xmlns:a16="http://schemas.microsoft.com/office/drawing/2014/main" id="{50E558E6-40DE-B312-65D9-14043C1E39BE}"/>
              </a:ext>
            </a:extLst>
          </p:cNvPr>
          <p:cNvSpPr txBox="1"/>
          <p:nvPr/>
        </p:nvSpPr>
        <p:spPr>
          <a:xfrm>
            <a:off x="6407658" y="727931"/>
            <a:ext cx="6094476" cy="4524315"/>
          </a:xfrm>
          <a:prstGeom prst="rect">
            <a:avLst/>
          </a:prstGeom>
          <a:noFill/>
        </p:spPr>
        <p:txBody>
          <a:bodyPr wrap="square">
            <a:spAutoFit/>
          </a:bodyPr>
          <a:lstStyle/>
          <a:p>
            <a:r>
              <a:rPr lang="en-IN" dirty="0"/>
              <a:t>WITH </a:t>
            </a:r>
            <a:r>
              <a:rPr lang="en-IN" dirty="0" err="1"/>
              <a:t>cte_sales</a:t>
            </a:r>
            <a:r>
              <a:rPr lang="en-IN" dirty="0"/>
              <a:t> AS (</a:t>
            </a:r>
          </a:p>
          <a:p>
            <a:r>
              <a:rPr lang="en-IN" dirty="0"/>
              <a:t>    SELECT </a:t>
            </a:r>
          </a:p>
          <a:p>
            <a:r>
              <a:rPr lang="en-IN" dirty="0"/>
              <a:t>        </a:t>
            </a:r>
            <a:r>
              <a:rPr lang="en-IN" dirty="0" err="1"/>
              <a:t>staff_id</a:t>
            </a:r>
            <a:r>
              <a:rPr lang="en-IN" dirty="0"/>
              <a:t>, </a:t>
            </a:r>
          </a:p>
          <a:p>
            <a:r>
              <a:rPr lang="en-IN" dirty="0"/>
              <a:t>        COUNT(*) </a:t>
            </a:r>
            <a:r>
              <a:rPr lang="en-IN" dirty="0" err="1"/>
              <a:t>order_count</a:t>
            </a:r>
            <a:r>
              <a:rPr lang="en-IN" dirty="0"/>
              <a:t>  </a:t>
            </a:r>
          </a:p>
          <a:p>
            <a:r>
              <a:rPr lang="en-IN" dirty="0"/>
              <a:t>    FROM</a:t>
            </a:r>
          </a:p>
          <a:p>
            <a:r>
              <a:rPr lang="en-IN" dirty="0"/>
              <a:t>        </a:t>
            </a:r>
            <a:r>
              <a:rPr lang="en-IN" dirty="0" err="1"/>
              <a:t>sales.orders</a:t>
            </a:r>
            <a:endParaRPr lang="en-IN" dirty="0"/>
          </a:p>
          <a:p>
            <a:r>
              <a:rPr lang="en-IN" dirty="0"/>
              <a:t>    WHERE </a:t>
            </a:r>
          </a:p>
          <a:p>
            <a:r>
              <a:rPr lang="en-IN" dirty="0"/>
              <a:t>        YEAR(</a:t>
            </a:r>
            <a:r>
              <a:rPr lang="en-IN" dirty="0" err="1"/>
              <a:t>order_date</a:t>
            </a:r>
            <a:r>
              <a:rPr lang="en-IN" dirty="0"/>
              <a:t>) = 2018</a:t>
            </a:r>
          </a:p>
          <a:p>
            <a:r>
              <a:rPr lang="en-IN" dirty="0"/>
              <a:t>    GROUP BY</a:t>
            </a:r>
          </a:p>
          <a:p>
            <a:r>
              <a:rPr lang="en-IN" dirty="0"/>
              <a:t>        </a:t>
            </a:r>
            <a:r>
              <a:rPr lang="en-IN" dirty="0" err="1"/>
              <a:t>staff_id</a:t>
            </a:r>
            <a:endParaRPr lang="en-IN" dirty="0"/>
          </a:p>
          <a:p>
            <a:endParaRPr lang="en-IN" dirty="0"/>
          </a:p>
          <a:p>
            <a:r>
              <a:rPr lang="en-IN" dirty="0"/>
              <a:t>)</a:t>
            </a:r>
          </a:p>
          <a:p>
            <a:r>
              <a:rPr lang="en-IN" dirty="0"/>
              <a:t>SELECT</a:t>
            </a:r>
          </a:p>
          <a:p>
            <a:r>
              <a:rPr lang="en-IN" dirty="0"/>
              <a:t>    AVG(</a:t>
            </a:r>
            <a:r>
              <a:rPr lang="en-IN" dirty="0" err="1"/>
              <a:t>order_count</a:t>
            </a:r>
            <a:r>
              <a:rPr lang="en-IN" dirty="0"/>
              <a:t>) </a:t>
            </a:r>
            <a:r>
              <a:rPr lang="en-IN" dirty="0" err="1"/>
              <a:t>average_orders_by_staff</a:t>
            </a:r>
            <a:endParaRPr lang="en-IN" dirty="0"/>
          </a:p>
          <a:p>
            <a:r>
              <a:rPr lang="en-IN" dirty="0"/>
              <a:t>FROM </a:t>
            </a:r>
          </a:p>
          <a:p>
            <a:r>
              <a:rPr lang="en-IN" dirty="0"/>
              <a:t>    </a:t>
            </a:r>
            <a:r>
              <a:rPr lang="en-IN" dirty="0" err="1"/>
              <a:t>cte_sales</a:t>
            </a:r>
            <a:r>
              <a:rPr lang="en-IN" dirty="0"/>
              <a:t>;</a:t>
            </a:r>
          </a:p>
        </p:txBody>
      </p:sp>
    </p:spTree>
    <p:extLst>
      <p:ext uri="{BB962C8B-B14F-4D97-AF65-F5344CB8AC3E}">
        <p14:creationId xmlns:p14="http://schemas.microsoft.com/office/powerpoint/2010/main" val="941824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5806B2-A4D3-DBE3-4B63-DF049021098A}"/>
              </a:ext>
            </a:extLst>
          </p:cNvPr>
          <p:cNvSpPr txBox="1"/>
          <p:nvPr/>
        </p:nvSpPr>
        <p:spPr>
          <a:xfrm>
            <a:off x="508254" y="655011"/>
            <a:ext cx="9787890" cy="5078313"/>
          </a:xfrm>
          <a:prstGeom prst="rect">
            <a:avLst/>
          </a:prstGeom>
          <a:noFill/>
        </p:spPr>
        <p:txBody>
          <a:bodyPr wrap="square">
            <a:spAutoFit/>
          </a:bodyPr>
          <a:lstStyle/>
          <a:p>
            <a:r>
              <a:rPr lang="en-IN" dirty="0"/>
              <a:t>WITH </a:t>
            </a:r>
            <a:r>
              <a:rPr lang="en-IN" dirty="0" err="1"/>
              <a:t>cte_category_counts</a:t>
            </a:r>
            <a:r>
              <a:rPr lang="en-IN" dirty="0"/>
              <a:t> (    </a:t>
            </a:r>
            <a:r>
              <a:rPr lang="en-IN" dirty="0" err="1"/>
              <a:t>category_id</a:t>
            </a:r>
            <a:r>
              <a:rPr lang="en-IN" dirty="0"/>
              <a:t>,     </a:t>
            </a:r>
            <a:r>
              <a:rPr lang="en-IN" dirty="0" err="1"/>
              <a:t>category_name</a:t>
            </a:r>
            <a:r>
              <a:rPr lang="en-IN" dirty="0"/>
              <a:t>,    </a:t>
            </a:r>
            <a:r>
              <a:rPr lang="en-IN" dirty="0" err="1"/>
              <a:t>product_count</a:t>
            </a:r>
            <a:r>
              <a:rPr lang="en-IN" dirty="0"/>
              <a:t> </a:t>
            </a:r>
          </a:p>
          <a:p>
            <a:r>
              <a:rPr lang="en-IN" dirty="0"/>
              <a:t>AS (    SELECT         </a:t>
            </a:r>
            <a:r>
              <a:rPr lang="en-IN" dirty="0" err="1"/>
              <a:t>c.category_id</a:t>
            </a:r>
            <a:r>
              <a:rPr lang="en-IN" dirty="0"/>
              <a:t>,         </a:t>
            </a:r>
            <a:r>
              <a:rPr lang="en-IN" dirty="0" err="1"/>
              <a:t>c.category_name</a:t>
            </a:r>
            <a:r>
              <a:rPr lang="en-IN" dirty="0"/>
              <a:t>,         COUNT(</a:t>
            </a:r>
            <a:r>
              <a:rPr lang="en-IN" dirty="0" err="1"/>
              <a:t>p.product_id</a:t>
            </a:r>
            <a:r>
              <a:rPr lang="en-IN" dirty="0"/>
              <a:t>)</a:t>
            </a:r>
          </a:p>
          <a:p>
            <a:r>
              <a:rPr lang="en-IN" dirty="0"/>
              <a:t>    FROM         </a:t>
            </a:r>
            <a:r>
              <a:rPr lang="en-IN" dirty="0" err="1"/>
              <a:t>production.products</a:t>
            </a:r>
            <a:r>
              <a:rPr lang="en-IN" dirty="0"/>
              <a:t> p</a:t>
            </a:r>
          </a:p>
          <a:p>
            <a:r>
              <a:rPr lang="en-IN" dirty="0"/>
              <a:t>        INNER JOIN </a:t>
            </a:r>
            <a:r>
              <a:rPr lang="en-IN" dirty="0" err="1"/>
              <a:t>production.categories</a:t>
            </a:r>
            <a:r>
              <a:rPr lang="en-IN" dirty="0"/>
              <a:t> c             ON </a:t>
            </a:r>
            <a:r>
              <a:rPr lang="en-IN" dirty="0" err="1"/>
              <a:t>c.category_id</a:t>
            </a:r>
            <a:r>
              <a:rPr lang="en-IN" dirty="0"/>
              <a:t> = </a:t>
            </a:r>
            <a:r>
              <a:rPr lang="en-IN" dirty="0" err="1"/>
              <a:t>p.category_id</a:t>
            </a:r>
            <a:endParaRPr lang="en-IN" dirty="0"/>
          </a:p>
          <a:p>
            <a:r>
              <a:rPr lang="en-IN" dirty="0"/>
              <a:t>    GROUP BY         </a:t>
            </a:r>
            <a:r>
              <a:rPr lang="en-IN" dirty="0" err="1"/>
              <a:t>c.category_id</a:t>
            </a:r>
            <a:r>
              <a:rPr lang="en-IN" dirty="0"/>
              <a:t>,         </a:t>
            </a:r>
            <a:r>
              <a:rPr lang="en-IN" dirty="0" err="1"/>
              <a:t>c.category_name</a:t>
            </a:r>
            <a:endParaRPr lang="en-IN" dirty="0"/>
          </a:p>
          <a:p>
            <a:r>
              <a:rPr lang="en-IN" dirty="0"/>
              <a:t>),</a:t>
            </a:r>
          </a:p>
          <a:p>
            <a:r>
              <a:rPr lang="en-IN" dirty="0" err="1"/>
              <a:t>cte_category_sales</a:t>
            </a:r>
            <a:r>
              <a:rPr lang="en-IN" dirty="0"/>
              <a:t>(</a:t>
            </a:r>
            <a:r>
              <a:rPr lang="en-IN" dirty="0" err="1"/>
              <a:t>category_id</a:t>
            </a:r>
            <a:r>
              <a:rPr lang="en-IN" dirty="0"/>
              <a:t>, sales) AS (    SELECT            </a:t>
            </a:r>
            <a:r>
              <a:rPr lang="en-IN" dirty="0" err="1"/>
              <a:t>p.category_id</a:t>
            </a:r>
            <a:r>
              <a:rPr lang="en-IN" dirty="0"/>
              <a:t>, </a:t>
            </a:r>
          </a:p>
          <a:p>
            <a:r>
              <a:rPr lang="en-IN" dirty="0"/>
              <a:t>        SUM(</a:t>
            </a:r>
            <a:r>
              <a:rPr lang="en-IN" dirty="0" err="1"/>
              <a:t>i.quantity</a:t>
            </a:r>
            <a:r>
              <a:rPr lang="en-IN" dirty="0"/>
              <a:t> * </a:t>
            </a:r>
            <a:r>
              <a:rPr lang="en-IN" dirty="0" err="1"/>
              <a:t>i.list_price</a:t>
            </a:r>
            <a:r>
              <a:rPr lang="en-IN" dirty="0"/>
              <a:t> * (1 - </a:t>
            </a:r>
            <a:r>
              <a:rPr lang="en-IN" dirty="0" err="1"/>
              <a:t>i.discount</a:t>
            </a:r>
            <a:r>
              <a:rPr lang="en-IN" dirty="0"/>
              <a:t>))</a:t>
            </a:r>
          </a:p>
          <a:p>
            <a:r>
              <a:rPr lang="en-IN" dirty="0"/>
              <a:t>    FROM            </a:t>
            </a:r>
            <a:r>
              <a:rPr lang="en-IN" dirty="0" err="1"/>
              <a:t>sales.order_items</a:t>
            </a:r>
            <a:r>
              <a:rPr lang="en-IN" dirty="0"/>
              <a:t> </a:t>
            </a:r>
            <a:r>
              <a:rPr lang="en-IN" dirty="0" err="1"/>
              <a:t>i</a:t>
            </a:r>
            <a:endParaRPr lang="en-IN" dirty="0"/>
          </a:p>
          <a:p>
            <a:r>
              <a:rPr lang="en-IN" dirty="0"/>
              <a:t>        INNER JOIN </a:t>
            </a:r>
            <a:r>
              <a:rPr lang="en-IN" dirty="0" err="1"/>
              <a:t>production.products</a:t>
            </a:r>
            <a:r>
              <a:rPr lang="en-IN" dirty="0"/>
              <a:t> p             ON </a:t>
            </a:r>
            <a:r>
              <a:rPr lang="en-IN" dirty="0" err="1"/>
              <a:t>p.product_id</a:t>
            </a:r>
            <a:r>
              <a:rPr lang="en-IN" dirty="0"/>
              <a:t> = </a:t>
            </a:r>
            <a:r>
              <a:rPr lang="en-IN" dirty="0" err="1"/>
              <a:t>i.product_id</a:t>
            </a:r>
            <a:endParaRPr lang="en-IN" dirty="0"/>
          </a:p>
          <a:p>
            <a:r>
              <a:rPr lang="en-IN" dirty="0"/>
              <a:t>        INNER JOIN </a:t>
            </a:r>
            <a:r>
              <a:rPr lang="en-IN" dirty="0" err="1"/>
              <a:t>sales.orders</a:t>
            </a:r>
            <a:r>
              <a:rPr lang="en-IN" dirty="0"/>
              <a:t> o             ON </a:t>
            </a:r>
            <a:r>
              <a:rPr lang="en-IN" dirty="0" err="1"/>
              <a:t>o.order_id</a:t>
            </a:r>
            <a:r>
              <a:rPr lang="en-IN" dirty="0"/>
              <a:t> = </a:t>
            </a:r>
            <a:r>
              <a:rPr lang="en-IN" dirty="0" err="1"/>
              <a:t>i.order_id</a:t>
            </a:r>
            <a:endParaRPr lang="en-IN" dirty="0"/>
          </a:p>
          <a:p>
            <a:r>
              <a:rPr lang="en-IN" dirty="0"/>
              <a:t>    WHERE </a:t>
            </a:r>
            <a:r>
              <a:rPr lang="en-IN" dirty="0" err="1"/>
              <a:t>order_status</a:t>
            </a:r>
            <a:r>
              <a:rPr lang="en-IN" dirty="0"/>
              <a:t> = 4 -- completed</a:t>
            </a:r>
          </a:p>
          <a:p>
            <a:r>
              <a:rPr lang="en-IN" dirty="0"/>
              <a:t>    GROUP BY         </a:t>
            </a:r>
            <a:r>
              <a:rPr lang="en-IN" dirty="0" err="1"/>
              <a:t>p.category_id</a:t>
            </a:r>
            <a:endParaRPr lang="en-IN" dirty="0"/>
          </a:p>
          <a:p>
            <a:r>
              <a:rPr lang="en-IN" dirty="0"/>
              <a:t>) </a:t>
            </a:r>
          </a:p>
          <a:p>
            <a:r>
              <a:rPr lang="en-IN" dirty="0"/>
              <a:t>SELECT     </a:t>
            </a:r>
            <a:r>
              <a:rPr lang="en-IN" dirty="0" err="1"/>
              <a:t>c.category_id</a:t>
            </a:r>
            <a:r>
              <a:rPr lang="en-IN" dirty="0"/>
              <a:t>,     </a:t>
            </a:r>
            <a:r>
              <a:rPr lang="en-IN" dirty="0" err="1"/>
              <a:t>c.category_name</a:t>
            </a:r>
            <a:r>
              <a:rPr lang="en-IN" dirty="0"/>
              <a:t>,     </a:t>
            </a:r>
            <a:r>
              <a:rPr lang="en-IN" dirty="0" err="1"/>
              <a:t>c.product_count</a:t>
            </a:r>
            <a:r>
              <a:rPr lang="en-IN" dirty="0"/>
              <a:t>,     </a:t>
            </a:r>
            <a:r>
              <a:rPr lang="en-IN" dirty="0" err="1"/>
              <a:t>s.sales</a:t>
            </a:r>
            <a:endParaRPr lang="en-IN" dirty="0"/>
          </a:p>
          <a:p>
            <a:r>
              <a:rPr lang="en-IN" dirty="0"/>
              <a:t>FROM    </a:t>
            </a:r>
            <a:r>
              <a:rPr lang="en-IN" dirty="0" err="1"/>
              <a:t>cte_category_counts</a:t>
            </a:r>
            <a:r>
              <a:rPr lang="en-IN" dirty="0"/>
              <a:t> c</a:t>
            </a:r>
          </a:p>
          <a:p>
            <a:r>
              <a:rPr lang="en-IN" dirty="0"/>
              <a:t>    INNER JOIN </a:t>
            </a:r>
            <a:r>
              <a:rPr lang="en-IN" dirty="0" err="1"/>
              <a:t>cte_category_sales</a:t>
            </a:r>
            <a:r>
              <a:rPr lang="en-IN" dirty="0"/>
              <a:t> s         ON </a:t>
            </a:r>
            <a:r>
              <a:rPr lang="en-IN" dirty="0" err="1"/>
              <a:t>s.category_id</a:t>
            </a:r>
            <a:r>
              <a:rPr lang="en-IN" dirty="0"/>
              <a:t> = </a:t>
            </a:r>
            <a:r>
              <a:rPr lang="en-IN" dirty="0" err="1"/>
              <a:t>c.category_id</a:t>
            </a:r>
            <a:endParaRPr lang="en-IN" dirty="0"/>
          </a:p>
          <a:p>
            <a:r>
              <a:rPr lang="en-IN" dirty="0"/>
              <a:t>ORDER BY     </a:t>
            </a:r>
            <a:r>
              <a:rPr lang="en-IN" dirty="0" err="1"/>
              <a:t>c.category_name</a:t>
            </a:r>
            <a:r>
              <a:rPr lang="en-IN" dirty="0"/>
              <a:t>;</a:t>
            </a:r>
          </a:p>
        </p:txBody>
      </p:sp>
    </p:spTree>
    <p:extLst>
      <p:ext uri="{BB962C8B-B14F-4D97-AF65-F5344CB8AC3E}">
        <p14:creationId xmlns:p14="http://schemas.microsoft.com/office/powerpoint/2010/main" val="1319546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E400BF-2DAF-8321-F37A-14CA072A5E29}"/>
              </a:ext>
            </a:extLst>
          </p:cNvPr>
          <p:cNvSpPr txBox="1"/>
          <p:nvPr/>
        </p:nvSpPr>
        <p:spPr>
          <a:xfrm>
            <a:off x="5561838" y="1444074"/>
            <a:ext cx="6094476" cy="3416320"/>
          </a:xfrm>
          <a:prstGeom prst="rect">
            <a:avLst/>
          </a:prstGeom>
          <a:noFill/>
        </p:spPr>
        <p:txBody>
          <a:bodyPr wrap="square">
            <a:spAutoFit/>
          </a:bodyPr>
          <a:lstStyle/>
          <a:p>
            <a:r>
              <a:rPr lang="en-IN" dirty="0"/>
              <a:t>WITH </a:t>
            </a:r>
            <a:r>
              <a:rPr lang="en-IN" dirty="0" err="1"/>
              <a:t>expression_name</a:t>
            </a:r>
            <a:r>
              <a:rPr lang="en-IN" dirty="0"/>
              <a:t> (</a:t>
            </a:r>
            <a:r>
              <a:rPr lang="en-IN" dirty="0" err="1"/>
              <a:t>column_list</a:t>
            </a:r>
            <a:r>
              <a:rPr lang="en-IN" dirty="0"/>
              <a:t>)</a:t>
            </a:r>
          </a:p>
          <a:p>
            <a:r>
              <a:rPr lang="en-IN" dirty="0"/>
              <a:t>AS</a:t>
            </a:r>
          </a:p>
          <a:p>
            <a:r>
              <a:rPr lang="en-IN" dirty="0"/>
              <a:t>(</a:t>
            </a:r>
          </a:p>
          <a:p>
            <a:r>
              <a:rPr lang="en-IN" dirty="0"/>
              <a:t>    -- Anchor member</a:t>
            </a:r>
          </a:p>
          <a:p>
            <a:r>
              <a:rPr lang="en-IN" dirty="0"/>
              <a:t>    </a:t>
            </a:r>
            <a:r>
              <a:rPr lang="en-IN" dirty="0" err="1"/>
              <a:t>initial_query</a:t>
            </a:r>
            <a:r>
              <a:rPr lang="en-IN" dirty="0"/>
              <a:t>  </a:t>
            </a:r>
          </a:p>
          <a:p>
            <a:r>
              <a:rPr lang="en-IN" dirty="0"/>
              <a:t>    UNION ALL</a:t>
            </a:r>
          </a:p>
          <a:p>
            <a:r>
              <a:rPr lang="en-IN" dirty="0"/>
              <a:t>    -- Recursive member that references </a:t>
            </a:r>
            <a:r>
              <a:rPr lang="en-IN" dirty="0" err="1"/>
              <a:t>expression_name</a:t>
            </a:r>
            <a:r>
              <a:rPr lang="en-IN" dirty="0"/>
              <a:t>.</a:t>
            </a:r>
          </a:p>
          <a:p>
            <a:r>
              <a:rPr lang="en-IN" dirty="0"/>
              <a:t>    </a:t>
            </a:r>
            <a:r>
              <a:rPr lang="en-IN" dirty="0" err="1"/>
              <a:t>recursive_query</a:t>
            </a:r>
            <a:r>
              <a:rPr lang="en-IN" dirty="0"/>
              <a:t>  </a:t>
            </a:r>
          </a:p>
          <a:p>
            <a:r>
              <a:rPr lang="en-IN" dirty="0"/>
              <a:t>)</a:t>
            </a:r>
          </a:p>
          <a:p>
            <a:r>
              <a:rPr lang="en-IN" dirty="0"/>
              <a:t>-- references expression name</a:t>
            </a:r>
          </a:p>
          <a:p>
            <a:r>
              <a:rPr lang="en-IN" dirty="0"/>
              <a:t>SELECT *</a:t>
            </a:r>
          </a:p>
          <a:p>
            <a:r>
              <a:rPr lang="en-IN" dirty="0"/>
              <a:t>FROM   </a:t>
            </a:r>
            <a:r>
              <a:rPr lang="en-IN" dirty="0" err="1"/>
              <a:t>expression_name</a:t>
            </a:r>
            <a:endParaRPr lang="en-IN" dirty="0"/>
          </a:p>
        </p:txBody>
      </p:sp>
      <p:sp>
        <p:nvSpPr>
          <p:cNvPr id="5" name="TextBox 4">
            <a:extLst>
              <a:ext uri="{FF2B5EF4-FFF2-40B4-BE49-F238E27FC236}">
                <a16:creationId xmlns:a16="http://schemas.microsoft.com/office/drawing/2014/main" id="{F1A3DC18-1A3B-85A6-6BDF-221B6FAAFF22}"/>
              </a:ext>
            </a:extLst>
          </p:cNvPr>
          <p:cNvSpPr txBox="1"/>
          <p:nvPr/>
        </p:nvSpPr>
        <p:spPr>
          <a:xfrm>
            <a:off x="395478" y="363974"/>
            <a:ext cx="6974586" cy="523220"/>
          </a:xfrm>
          <a:prstGeom prst="rect">
            <a:avLst/>
          </a:prstGeom>
          <a:noFill/>
        </p:spPr>
        <p:txBody>
          <a:bodyPr wrap="square">
            <a:spAutoFit/>
          </a:bodyPr>
          <a:lstStyle/>
          <a:p>
            <a:pPr algn="l"/>
            <a:r>
              <a:rPr lang="en-GB" sz="2800" b="1" dirty="0">
                <a:latin typeface="-apple-system"/>
              </a:rPr>
              <a:t>R</a:t>
            </a:r>
            <a:r>
              <a:rPr lang="en-GB" sz="2800" b="1" i="0" dirty="0">
                <a:effectLst/>
                <a:latin typeface="-apple-system"/>
              </a:rPr>
              <a:t>ecursive CTE</a:t>
            </a:r>
          </a:p>
        </p:txBody>
      </p:sp>
      <p:sp>
        <p:nvSpPr>
          <p:cNvPr id="7" name="TextBox 6">
            <a:extLst>
              <a:ext uri="{FF2B5EF4-FFF2-40B4-BE49-F238E27FC236}">
                <a16:creationId xmlns:a16="http://schemas.microsoft.com/office/drawing/2014/main" id="{3A3F958C-CF4C-1030-E614-F6C093588CCC}"/>
              </a:ext>
            </a:extLst>
          </p:cNvPr>
          <p:cNvSpPr txBox="1"/>
          <p:nvPr/>
        </p:nvSpPr>
        <p:spPr>
          <a:xfrm>
            <a:off x="395478" y="1167075"/>
            <a:ext cx="4011930" cy="3970318"/>
          </a:xfrm>
          <a:prstGeom prst="rect">
            <a:avLst/>
          </a:prstGeom>
          <a:noFill/>
        </p:spPr>
        <p:txBody>
          <a:bodyPr wrap="square">
            <a:spAutoFit/>
          </a:bodyPr>
          <a:lstStyle/>
          <a:p>
            <a:pPr algn="l"/>
            <a:r>
              <a:rPr lang="en-GB" b="0" i="0" dirty="0">
                <a:solidFill>
                  <a:srgbClr val="000000"/>
                </a:solidFill>
                <a:effectLst/>
                <a:latin typeface="-apple-system"/>
              </a:rPr>
              <a:t>A recursive </a:t>
            </a:r>
            <a:r>
              <a:rPr lang="en-GB" b="0" i="0" u="none" strike="noStrike" dirty="0">
                <a:solidFill>
                  <a:srgbClr val="000000"/>
                </a:solidFill>
                <a:effectLst/>
                <a:latin typeface="-apple-system"/>
                <a:hlinkClick r:id="rId2"/>
              </a:rPr>
              <a:t>common table expression</a:t>
            </a:r>
            <a:r>
              <a:rPr lang="en-GB" b="0" i="0" dirty="0">
                <a:solidFill>
                  <a:srgbClr val="000000"/>
                </a:solidFill>
                <a:effectLst/>
                <a:latin typeface="-apple-system"/>
              </a:rPr>
              <a:t> (CTE) is a CTE that references itself. By doing so, the CTE repeatedly executes, returns subsets of data, until it returns the complete result set.</a:t>
            </a:r>
          </a:p>
          <a:p>
            <a:pPr algn="l"/>
            <a:r>
              <a:rPr lang="en-GB" b="0" i="0" dirty="0">
                <a:solidFill>
                  <a:srgbClr val="000000"/>
                </a:solidFill>
                <a:effectLst/>
                <a:latin typeface="-apple-system"/>
              </a:rPr>
              <a:t>A recursive CTE is useful in querying hierarchical data such as organization charts where one employee reports to a manager or multi-level bill of materials when a product consists of many components, and each component itself also consists of many other components.</a:t>
            </a:r>
          </a:p>
          <a:p>
            <a:pPr algn="l"/>
            <a:r>
              <a:rPr lang="en-GB" b="0" i="0" dirty="0">
                <a:solidFill>
                  <a:srgbClr val="000000"/>
                </a:solidFill>
                <a:effectLst/>
                <a:latin typeface="-apple-system"/>
              </a:rPr>
              <a:t>The following shows the syntax of a recursive CTE:</a:t>
            </a:r>
          </a:p>
        </p:txBody>
      </p:sp>
    </p:spTree>
    <p:extLst>
      <p:ext uri="{BB962C8B-B14F-4D97-AF65-F5344CB8AC3E}">
        <p14:creationId xmlns:p14="http://schemas.microsoft.com/office/powerpoint/2010/main" val="3542127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QL Server Recursive CTE execution flow">
            <a:extLst>
              <a:ext uri="{FF2B5EF4-FFF2-40B4-BE49-F238E27FC236}">
                <a16:creationId xmlns:a16="http://schemas.microsoft.com/office/drawing/2014/main" id="{40217A41-7900-56B4-D05E-A3827CB9D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6189" y="551688"/>
            <a:ext cx="4552950" cy="5334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43041F-B6D0-68A5-5D24-7ADE6C8C0F4E}"/>
              </a:ext>
            </a:extLst>
          </p:cNvPr>
          <p:cNvSpPr txBox="1"/>
          <p:nvPr/>
        </p:nvSpPr>
        <p:spPr>
          <a:xfrm>
            <a:off x="552839" y="450417"/>
            <a:ext cx="6162868" cy="3693319"/>
          </a:xfrm>
          <a:prstGeom prst="rect">
            <a:avLst/>
          </a:prstGeom>
          <a:noFill/>
        </p:spPr>
        <p:txBody>
          <a:bodyPr wrap="square">
            <a:spAutoFit/>
          </a:bodyPr>
          <a:lstStyle/>
          <a:p>
            <a:r>
              <a:rPr lang="en-GB" dirty="0"/>
              <a:t>The execution order of a recursive CTE is as follows:</a:t>
            </a:r>
          </a:p>
          <a:p>
            <a:endParaRPr lang="en-GB" dirty="0"/>
          </a:p>
          <a:p>
            <a:r>
              <a:rPr lang="en-GB" dirty="0"/>
              <a:t>First, execute the anchor member to form the base result set (R0), use this result for the next iteration.</a:t>
            </a:r>
          </a:p>
          <a:p>
            <a:r>
              <a:rPr lang="en-GB" dirty="0"/>
              <a:t>Second, execute the recursive member with the input result set from the previous iteration (Ri-1) and return a sub-result set (Ri) until the termination condition is met.</a:t>
            </a:r>
          </a:p>
          <a:p>
            <a:r>
              <a:rPr lang="en-GB" dirty="0"/>
              <a:t>Third, combine all result sets R0, R1, … Rn using UNION ALL operator to produce the final result set.</a:t>
            </a:r>
          </a:p>
          <a:p>
            <a:endParaRPr lang="en-GB" dirty="0"/>
          </a:p>
          <a:p>
            <a:endParaRPr lang="en-GB" dirty="0"/>
          </a:p>
          <a:p>
            <a:r>
              <a:rPr lang="en-GB" dirty="0"/>
              <a:t>The following flowchart illustrates the execution of a recursive CTE:</a:t>
            </a:r>
            <a:endParaRPr lang="en-IN" dirty="0"/>
          </a:p>
        </p:txBody>
      </p:sp>
    </p:spTree>
    <p:extLst>
      <p:ext uri="{BB962C8B-B14F-4D97-AF65-F5344CB8AC3E}">
        <p14:creationId xmlns:p14="http://schemas.microsoft.com/office/powerpoint/2010/main" val="3495948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DF2FD3-3B43-7DE6-F844-DC1520A2EB18}"/>
              </a:ext>
            </a:extLst>
          </p:cNvPr>
          <p:cNvSpPr txBox="1"/>
          <p:nvPr/>
        </p:nvSpPr>
        <p:spPr>
          <a:xfrm>
            <a:off x="413766" y="333399"/>
            <a:ext cx="6094476" cy="4801314"/>
          </a:xfrm>
          <a:prstGeom prst="rect">
            <a:avLst/>
          </a:prstGeom>
          <a:noFill/>
        </p:spPr>
        <p:txBody>
          <a:bodyPr wrap="square">
            <a:spAutoFit/>
          </a:bodyPr>
          <a:lstStyle/>
          <a:p>
            <a:r>
              <a:rPr lang="en-IN" dirty="0"/>
              <a:t>WITH </a:t>
            </a:r>
            <a:r>
              <a:rPr lang="en-IN" dirty="0" err="1"/>
              <a:t>cte_numbers</a:t>
            </a:r>
            <a:r>
              <a:rPr lang="en-IN" dirty="0"/>
              <a:t>(n, weekday) </a:t>
            </a:r>
          </a:p>
          <a:p>
            <a:r>
              <a:rPr lang="en-IN" dirty="0"/>
              <a:t>AS (</a:t>
            </a:r>
          </a:p>
          <a:p>
            <a:r>
              <a:rPr lang="en-IN" dirty="0"/>
              <a:t>    SELECT </a:t>
            </a:r>
          </a:p>
          <a:p>
            <a:r>
              <a:rPr lang="en-IN" dirty="0"/>
              <a:t>        0, </a:t>
            </a:r>
          </a:p>
          <a:p>
            <a:r>
              <a:rPr lang="en-IN" dirty="0"/>
              <a:t>        DATENAME(DW, 0)</a:t>
            </a:r>
          </a:p>
          <a:p>
            <a:r>
              <a:rPr lang="en-IN" dirty="0"/>
              <a:t>    UNION ALL</a:t>
            </a:r>
          </a:p>
          <a:p>
            <a:r>
              <a:rPr lang="en-IN" dirty="0"/>
              <a:t>    SELECT    </a:t>
            </a:r>
          </a:p>
          <a:p>
            <a:r>
              <a:rPr lang="en-IN" dirty="0"/>
              <a:t>        n + 1, </a:t>
            </a:r>
          </a:p>
          <a:p>
            <a:r>
              <a:rPr lang="en-IN" dirty="0"/>
              <a:t>        DATENAME(DW, n + 1)</a:t>
            </a:r>
          </a:p>
          <a:p>
            <a:r>
              <a:rPr lang="en-IN" dirty="0"/>
              <a:t>    FROM    </a:t>
            </a:r>
          </a:p>
          <a:p>
            <a:r>
              <a:rPr lang="en-IN" dirty="0"/>
              <a:t>        </a:t>
            </a:r>
            <a:r>
              <a:rPr lang="en-IN" dirty="0" err="1"/>
              <a:t>cte_numbers</a:t>
            </a:r>
            <a:endParaRPr lang="en-IN" dirty="0"/>
          </a:p>
          <a:p>
            <a:r>
              <a:rPr lang="en-IN" dirty="0"/>
              <a:t>    WHERE n &lt; 6</a:t>
            </a:r>
          </a:p>
          <a:p>
            <a:r>
              <a:rPr lang="en-IN" dirty="0"/>
              <a:t>)</a:t>
            </a:r>
          </a:p>
          <a:p>
            <a:r>
              <a:rPr lang="en-IN" dirty="0"/>
              <a:t>SELECT </a:t>
            </a:r>
          </a:p>
          <a:p>
            <a:r>
              <a:rPr lang="en-IN" dirty="0"/>
              <a:t>    weekday</a:t>
            </a:r>
          </a:p>
          <a:p>
            <a:r>
              <a:rPr lang="en-IN" dirty="0"/>
              <a:t>FROM </a:t>
            </a:r>
          </a:p>
          <a:p>
            <a:r>
              <a:rPr lang="en-IN" dirty="0"/>
              <a:t>    </a:t>
            </a:r>
            <a:r>
              <a:rPr lang="en-IN" dirty="0" err="1"/>
              <a:t>cte_numbers</a:t>
            </a:r>
            <a:r>
              <a:rPr lang="en-IN" dirty="0"/>
              <a:t>;</a:t>
            </a:r>
          </a:p>
        </p:txBody>
      </p:sp>
      <p:sp>
        <p:nvSpPr>
          <p:cNvPr id="5" name="TextBox 4">
            <a:extLst>
              <a:ext uri="{FF2B5EF4-FFF2-40B4-BE49-F238E27FC236}">
                <a16:creationId xmlns:a16="http://schemas.microsoft.com/office/drawing/2014/main" id="{7D913AC4-017B-9FD2-B81F-3CE125DFE074}"/>
              </a:ext>
            </a:extLst>
          </p:cNvPr>
          <p:cNvSpPr txBox="1"/>
          <p:nvPr/>
        </p:nvSpPr>
        <p:spPr>
          <a:xfrm>
            <a:off x="5683758" y="333399"/>
            <a:ext cx="6094476" cy="5632311"/>
          </a:xfrm>
          <a:prstGeom prst="rect">
            <a:avLst/>
          </a:prstGeom>
          <a:noFill/>
        </p:spPr>
        <p:txBody>
          <a:bodyPr wrap="square">
            <a:spAutoFit/>
          </a:bodyPr>
          <a:lstStyle/>
          <a:p>
            <a:r>
              <a:rPr lang="en-IN" dirty="0"/>
              <a:t>WITH </a:t>
            </a:r>
            <a:r>
              <a:rPr lang="en-IN" dirty="0" err="1"/>
              <a:t>cte_org</a:t>
            </a:r>
            <a:r>
              <a:rPr lang="en-IN" dirty="0"/>
              <a:t> AS (</a:t>
            </a:r>
          </a:p>
          <a:p>
            <a:r>
              <a:rPr lang="en-IN" dirty="0"/>
              <a:t>    SELECT       </a:t>
            </a:r>
          </a:p>
          <a:p>
            <a:r>
              <a:rPr lang="en-IN" dirty="0"/>
              <a:t>        </a:t>
            </a:r>
            <a:r>
              <a:rPr lang="en-IN" dirty="0" err="1"/>
              <a:t>staff_id</a:t>
            </a:r>
            <a:r>
              <a:rPr lang="en-IN" dirty="0"/>
              <a:t>, </a:t>
            </a:r>
          </a:p>
          <a:p>
            <a:r>
              <a:rPr lang="en-IN" dirty="0"/>
              <a:t>        </a:t>
            </a:r>
            <a:r>
              <a:rPr lang="en-IN" dirty="0" err="1"/>
              <a:t>first_name</a:t>
            </a:r>
            <a:r>
              <a:rPr lang="en-IN" dirty="0"/>
              <a:t>,</a:t>
            </a:r>
          </a:p>
          <a:p>
            <a:r>
              <a:rPr lang="en-IN" dirty="0"/>
              <a:t>        </a:t>
            </a:r>
            <a:r>
              <a:rPr lang="en-IN" dirty="0" err="1"/>
              <a:t>manager_id</a:t>
            </a:r>
            <a:endParaRPr lang="en-IN" dirty="0"/>
          </a:p>
          <a:p>
            <a:r>
              <a:rPr lang="en-IN" dirty="0"/>
              <a:t>        </a:t>
            </a:r>
          </a:p>
          <a:p>
            <a:r>
              <a:rPr lang="en-IN" dirty="0"/>
              <a:t>    FROM       </a:t>
            </a:r>
          </a:p>
          <a:p>
            <a:r>
              <a:rPr lang="en-IN" dirty="0"/>
              <a:t>        </a:t>
            </a:r>
            <a:r>
              <a:rPr lang="en-IN" dirty="0" err="1"/>
              <a:t>sales.staffs</a:t>
            </a:r>
            <a:endParaRPr lang="en-IN" dirty="0"/>
          </a:p>
          <a:p>
            <a:r>
              <a:rPr lang="en-IN" dirty="0"/>
              <a:t>    WHERE </a:t>
            </a:r>
            <a:r>
              <a:rPr lang="en-IN" dirty="0" err="1"/>
              <a:t>manager_id</a:t>
            </a:r>
            <a:r>
              <a:rPr lang="en-IN" dirty="0"/>
              <a:t> IS NULL</a:t>
            </a:r>
          </a:p>
          <a:p>
            <a:r>
              <a:rPr lang="en-IN" dirty="0"/>
              <a:t>    UNION ALL</a:t>
            </a:r>
          </a:p>
          <a:p>
            <a:r>
              <a:rPr lang="en-IN" dirty="0"/>
              <a:t>    SELECT </a:t>
            </a:r>
          </a:p>
          <a:p>
            <a:r>
              <a:rPr lang="en-IN" dirty="0"/>
              <a:t>        </a:t>
            </a:r>
            <a:r>
              <a:rPr lang="en-IN" dirty="0" err="1"/>
              <a:t>e.staff_id</a:t>
            </a:r>
            <a:r>
              <a:rPr lang="en-IN" dirty="0"/>
              <a:t>, </a:t>
            </a:r>
          </a:p>
          <a:p>
            <a:r>
              <a:rPr lang="en-IN" dirty="0"/>
              <a:t>        </a:t>
            </a:r>
            <a:r>
              <a:rPr lang="en-IN" dirty="0" err="1"/>
              <a:t>e.first_name</a:t>
            </a:r>
            <a:r>
              <a:rPr lang="en-IN" dirty="0"/>
              <a:t>,</a:t>
            </a:r>
          </a:p>
          <a:p>
            <a:r>
              <a:rPr lang="en-IN" dirty="0"/>
              <a:t>        </a:t>
            </a:r>
            <a:r>
              <a:rPr lang="en-IN" dirty="0" err="1"/>
              <a:t>e.manager_id</a:t>
            </a:r>
            <a:endParaRPr lang="en-IN" dirty="0"/>
          </a:p>
          <a:p>
            <a:r>
              <a:rPr lang="en-IN" dirty="0"/>
              <a:t>    FROM </a:t>
            </a:r>
          </a:p>
          <a:p>
            <a:r>
              <a:rPr lang="en-IN" dirty="0"/>
              <a:t>        </a:t>
            </a:r>
            <a:r>
              <a:rPr lang="en-IN" dirty="0" err="1"/>
              <a:t>sales.staffs</a:t>
            </a:r>
            <a:r>
              <a:rPr lang="en-IN" dirty="0"/>
              <a:t> e</a:t>
            </a:r>
          </a:p>
          <a:p>
            <a:r>
              <a:rPr lang="en-IN" dirty="0"/>
              <a:t>        INNER JOIN </a:t>
            </a:r>
            <a:r>
              <a:rPr lang="en-IN" dirty="0" err="1"/>
              <a:t>cte_org</a:t>
            </a:r>
            <a:r>
              <a:rPr lang="en-IN" dirty="0"/>
              <a:t> o </a:t>
            </a:r>
          </a:p>
          <a:p>
            <a:r>
              <a:rPr lang="en-IN" dirty="0"/>
              <a:t>            ON </a:t>
            </a:r>
            <a:r>
              <a:rPr lang="en-IN" dirty="0" err="1"/>
              <a:t>o.staff_id</a:t>
            </a:r>
            <a:r>
              <a:rPr lang="en-IN" dirty="0"/>
              <a:t> = </a:t>
            </a:r>
            <a:r>
              <a:rPr lang="en-IN" dirty="0" err="1"/>
              <a:t>e.manager_id</a:t>
            </a:r>
            <a:endParaRPr lang="en-IN" dirty="0"/>
          </a:p>
          <a:p>
            <a:r>
              <a:rPr lang="en-IN" dirty="0"/>
              <a:t>)</a:t>
            </a:r>
          </a:p>
          <a:p>
            <a:r>
              <a:rPr lang="en-IN" dirty="0"/>
              <a:t>SELECT * FROM </a:t>
            </a:r>
            <a:r>
              <a:rPr lang="en-IN" dirty="0" err="1"/>
              <a:t>cte_org</a:t>
            </a:r>
            <a:r>
              <a:rPr lang="en-IN" dirty="0"/>
              <a:t>;</a:t>
            </a:r>
          </a:p>
        </p:txBody>
      </p:sp>
    </p:spTree>
    <p:extLst>
      <p:ext uri="{BB962C8B-B14F-4D97-AF65-F5344CB8AC3E}">
        <p14:creationId xmlns:p14="http://schemas.microsoft.com/office/powerpoint/2010/main" val="26553871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F0DFB1-531B-C059-232C-51EC1CF81D62}"/>
              </a:ext>
            </a:extLst>
          </p:cNvPr>
          <p:cNvSpPr txBox="1"/>
          <p:nvPr/>
        </p:nvSpPr>
        <p:spPr>
          <a:xfrm>
            <a:off x="477774" y="478274"/>
            <a:ext cx="7066026" cy="523220"/>
          </a:xfrm>
          <a:prstGeom prst="rect">
            <a:avLst/>
          </a:prstGeom>
          <a:noFill/>
        </p:spPr>
        <p:txBody>
          <a:bodyPr wrap="square">
            <a:spAutoFit/>
          </a:bodyPr>
          <a:lstStyle/>
          <a:p>
            <a:r>
              <a:rPr lang="en-GB" sz="2800" b="1" dirty="0"/>
              <a:t>PIVOT operator</a:t>
            </a:r>
            <a:endParaRPr lang="en-IN" sz="2800" b="1" dirty="0"/>
          </a:p>
        </p:txBody>
      </p:sp>
      <p:sp>
        <p:nvSpPr>
          <p:cNvPr id="8" name="TextBox 7">
            <a:extLst>
              <a:ext uri="{FF2B5EF4-FFF2-40B4-BE49-F238E27FC236}">
                <a16:creationId xmlns:a16="http://schemas.microsoft.com/office/drawing/2014/main" id="{BB0134AC-70F7-14EC-5E61-1329388CDBDE}"/>
              </a:ext>
            </a:extLst>
          </p:cNvPr>
          <p:cNvSpPr txBox="1"/>
          <p:nvPr/>
        </p:nvSpPr>
        <p:spPr>
          <a:xfrm>
            <a:off x="406908" y="1166842"/>
            <a:ext cx="6236208" cy="4524315"/>
          </a:xfrm>
          <a:prstGeom prst="rect">
            <a:avLst/>
          </a:prstGeom>
          <a:noFill/>
        </p:spPr>
        <p:txBody>
          <a:bodyPr wrap="square">
            <a:spAutoFit/>
          </a:bodyPr>
          <a:lstStyle/>
          <a:p>
            <a:r>
              <a:rPr lang="en-GB" dirty="0"/>
              <a:t>SQL Server PIVOT operator rotates a table-valued expression. It turns the unique values in one column into multiple columns in the output and performs aggregations on any remaining column values.</a:t>
            </a:r>
          </a:p>
          <a:p>
            <a:endParaRPr lang="en-GB" dirty="0"/>
          </a:p>
          <a:p>
            <a:r>
              <a:rPr lang="en-GB" dirty="0"/>
              <a:t>You follow these steps to make a query a pivot table:</a:t>
            </a:r>
          </a:p>
          <a:p>
            <a:endParaRPr lang="en-GB" dirty="0"/>
          </a:p>
          <a:p>
            <a:r>
              <a:rPr lang="en-GB" dirty="0"/>
              <a:t>First, select a base dataset for pivoting.</a:t>
            </a:r>
          </a:p>
          <a:p>
            <a:r>
              <a:rPr lang="en-GB" dirty="0"/>
              <a:t>Second, create a temporary result by using a derived table or common table expression (CTE)</a:t>
            </a:r>
          </a:p>
          <a:p>
            <a:r>
              <a:rPr lang="en-GB" dirty="0"/>
              <a:t>Third, apply the PIVOT operator.</a:t>
            </a:r>
          </a:p>
          <a:p>
            <a:r>
              <a:rPr lang="en-GB" dirty="0"/>
              <a:t>Let’s apply these steps in the following example.</a:t>
            </a:r>
          </a:p>
          <a:p>
            <a:endParaRPr lang="en-GB" dirty="0"/>
          </a:p>
          <a:p>
            <a:r>
              <a:rPr lang="en-GB" dirty="0"/>
              <a:t>First, select category name and product id from the </a:t>
            </a:r>
            <a:r>
              <a:rPr lang="en-GB" dirty="0" err="1"/>
              <a:t>production.products</a:t>
            </a:r>
            <a:r>
              <a:rPr lang="en-GB" dirty="0"/>
              <a:t> and </a:t>
            </a:r>
            <a:r>
              <a:rPr lang="en-GB" dirty="0" err="1"/>
              <a:t>production.categories</a:t>
            </a:r>
            <a:r>
              <a:rPr lang="en-GB" dirty="0"/>
              <a:t> tables as the base data for pivoting:</a:t>
            </a:r>
            <a:endParaRPr lang="en-IN" dirty="0"/>
          </a:p>
        </p:txBody>
      </p:sp>
      <p:sp>
        <p:nvSpPr>
          <p:cNvPr id="10" name="TextBox 9">
            <a:extLst>
              <a:ext uri="{FF2B5EF4-FFF2-40B4-BE49-F238E27FC236}">
                <a16:creationId xmlns:a16="http://schemas.microsoft.com/office/drawing/2014/main" id="{7121A022-4BDB-A63E-C7FB-2971382ED45B}"/>
              </a:ext>
            </a:extLst>
          </p:cNvPr>
          <p:cNvSpPr txBox="1"/>
          <p:nvPr/>
        </p:nvSpPr>
        <p:spPr>
          <a:xfrm>
            <a:off x="7043166" y="662940"/>
            <a:ext cx="6094476" cy="2031325"/>
          </a:xfrm>
          <a:prstGeom prst="rect">
            <a:avLst/>
          </a:prstGeom>
          <a:noFill/>
        </p:spPr>
        <p:txBody>
          <a:bodyPr wrap="square">
            <a:spAutoFit/>
          </a:bodyPr>
          <a:lstStyle/>
          <a:p>
            <a:r>
              <a:rPr lang="en-IN" dirty="0"/>
              <a:t>SELECT </a:t>
            </a:r>
          </a:p>
          <a:p>
            <a:r>
              <a:rPr lang="en-IN" dirty="0"/>
              <a:t>    </a:t>
            </a:r>
            <a:r>
              <a:rPr lang="en-IN" dirty="0" err="1"/>
              <a:t>category_name</a:t>
            </a:r>
            <a:r>
              <a:rPr lang="en-IN" dirty="0"/>
              <a:t>, </a:t>
            </a:r>
          </a:p>
          <a:p>
            <a:r>
              <a:rPr lang="en-IN" dirty="0"/>
              <a:t>    </a:t>
            </a:r>
            <a:r>
              <a:rPr lang="en-IN" dirty="0" err="1"/>
              <a:t>product_id</a:t>
            </a:r>
            <a:endParaRPr lang="en-IN" dirty="0"/>
          </a:p>
          <a:p>
            <a:r>
              <a:rPr lang="en-IN" dirty="0"/>
              <a:t>FROM </a:t>
            </a:r>
          </a:p>
          <a:p>
            <a:r>
              <a:rPr lang="en-IN" dirty="0"/>
              <a:t>    </a:t>
            </a:r>
            <a:r>
              <a:rPr lang="en-IN" dirty="0" err="1"/>
              <a:t>production.products</a:t>
            </a:r>
            <a:r>
              <a:rPr lang="en-IN" dirty="0"/>
              <a:t> p</a:t>
            </a:r>
          </a:p>
          <a:p>
            <a:r>
              <a:rPr lang="en-IN" dirty="0"/>
              <a:t>    INNER JOIN </a:t>
            </a:r>
            <a:r>
              <a:rPr lang="en-IN" dirty="0" err="1"/>
              <a:t>production.categories</a:t>
            </a:r>
            <a:r>
              <a:rPr lang="en-IN" dirty="0"/>
              <a:t> c </a:t>
            </a:r>
          </a:p>
          <a:p>
            <a:r>
              <a:rPr lang="en-IN" dirty="0"/>
              <a:t>        ON </a:t>
            </a:r>
            <a:r>
              <a:rPr lang="en-IN" dirty="0" err="1"/>
              <a:t>c.category_id</a:t>
            </a:r>
            <a:r>
              <a:rPr lang="en-IN" dirty="0"/>
              <a:t> = </a:t>
            </a:r>
            <a:r>
              <a:rPr lang="en-IN" dirty="0" err="1"/>
              <a:t>p.category_id</a:t>
            </a:r>
            <a:endParaRPr lang="en-IN" dirty="0"/>
          </a:p>
        </p:txBody>
      </p:sp>
      <p:sp>
        <p:nvSpPr>
          <p:cNvPr id="12" name="TextBox 11">
            <a:extLst>
              <a:ext uri="{FF2B5EF4-FFF2-40B4-BE49-F238E27FC236}">
                <a16:creationId xmlns:a16="http://schemas.microsoft.com/office/drawing/2014/main" id="{F7E48482-EE9C-FB9B-083A-76139BF695A9}"/>
              </a:ext>
            </a:extLst>
          </p:cNvPr>
          <p:cNvSpPr txBox="1"/>
          <p:nvPr/>
        </p:nvSpPr>
        <p:spPr>
          <a:xfrm>
            <a:off x="7372350" y="3251907"/>
            <a:ext cx="6569964" cy="2585323"/>
          </a:xfrm>
          <a:prstGeom prst="rect">
            <a:avLst/>
          </a:prstGeom>
          <a:noFill/>
        </p:spPr>
        <p:txBody>
          <a:bodyPr wrap="square">
            <a:spAutoFit/>
          </a:bodyPr>
          <a:lstStyle/>
          <a:p>
            <a:r>
              <a:rPr lang="en-IN" dirty="0"/>
              <a:t>SELECT * FROM (</a:t>
            </a:r>
          </a:p>
          <a:p>
            <a:r>
              <a:rPr lang="en-IN" dirty="0"/>
              <a:t>    SELECT </a:t>
            </a:r>
          </a:p>
          <a:p>
            <a:r>
              <a:rPr lang="en-IN" dirty="0"/>
              <a:t>        </a:t>
            </a:r>
            <a:r>
              <a:rPr lang="en-IN" dirty="0" err="1"/>
              <a:t>category_name</a:t>
            </a:r>
            <a:r>
              <a:rPr lang="en-IN" dirty="0"/>
              <a:t>, </a:t>
            </a:r>
          </a:p>
          <a:p>
            <a:r>
              <a:rPr lang="en-IN" dirty="0"/>
              <a:t>        </a:t>
            </a:r>
            <a:r>
              <a:rPr lang="en-IN" dirty="0" err="1"/>
              <a:t>product_id</a:t>
            </a:r>
            <a:endParaRPr lang="en-IN" dirty="0"/>
          </a:p>
          <a:p>
            <a:r>
              <a:rPr lang="en-IN" dirty="0"/>
              <a:t>    FROM </a:t>
            </a:r>
          </a:p>
          <a:p>
            <a:r>
              <a:rPr lang="en-IN" dirty="0"/>
              <a:t>        </a:t>
            </a:r>
            <a:r>
              <a:rPr lang="en-IN" dirty="0" err="1"/>
              <a:t>production.products</a:t>
            </a:r>
            <a:r>
              <a:rPr lang="en-IN" dirty="0"/>
              <a:t> p</a:t>
            </a:r>
          </a:p>
          <a:p>
            <a:r>
              <a:rPr lang="en-IN" dirty="0"/>
              <a:t>        INNER JOIN </a:t>
            </a:r>
            <a:r>
              <a:rPr lang="en-IN" dirty="0" err="1"/>
              <a:t>production.categories</a:t>
            </a:r>
            <a:r>
              <a:rPr lang="en-IN" dirty="0"/>
              <a:t> c </a:t>
            </a:r>
          </a:p>
          <a:p>
            <a:r>
              <a:rPr lang="en-IN" dirty="0"/>
              <a:t>            ON </a:t>
            </a:r>
            <a:r>
              <a:rPr lang="en-IN" dirty="0" err="1"/>
              <a:t>c.category_id</a:t>
            </a:r>
            <a:r>
              <a:rPr lang="en-IN" dirty="0"/>
              <a:t> = </a:t>
            </a:r>
            <a:r>
              <a:rPr lang="en-IN" dirty="0" err="1"/>
              <a:t>p.category_id</a:t>
            </a:r>
            <a:endParaRPr lang="en-IN" dirty="0"/>
          </a:p>
          <a:p>
            <a:r>
              <a:rPr lang="en-IN" dirty="0"/>
              <a:t>) t</a:t>
            </a:r>
          </a:p>
        </p:txBody>
      </p:sp>
    </p:spTree>
    <p:extLst>
      <p:ext uri="{BB962C8B-B14F-4D97-AF65-F5344CB8AC3E}">
        <p14:creationId xmlns:p14="http://schemas.microsoft.com/office/powerpoint/2010/main" val="3451585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4FC648-EA98-5546-407A-8D80DB3B66DA}"/>
              </a:ext>
            </a:extLst>
          </p:cNvPr>
          <p:cNvSpPr txBox="1"/>
          <p:nvPr/>
        </p:nvSpPr>
        <p:spPr>
          <a:xfrm>
            <a:off x="587502" y="236601"/>
            <a:ext cx="6094476" cy="5909310"/>
          </a:xfrm>
          <a:prstGeom prst="rect">
            <a:avLst/>
          </a:prstGeom>
          <a:noFill/>
        </p:spPr>
        <p:txBody>
          <a:bodyPr wrap="square">
            <a:spAutoFit/>
          </a:bodyPr>
          <a:lstStyle/>
          <a:p>
            <a:r>
              <a:rPr lang="en-IN" dirty="0"/>
              <a:t>SELECT * FROM   </a:t>
            </a:r>
          </a:p>
          <a:p>
            <a:r>
              <a:rPr lang="en-IN" dirty="0"/>
              <a:t>(</a:t>
            </a:r>
          </a:p>
          <a:p>
            <a:r>
              <a:rPr lang="en-IN" dirty="0"/>
              <a:t>    SELECT </a:t>
            </a:r>
          </a:p>
          <a:p>
            <a:r>
              <a:rPr lang="en-IN" dirty="0"/>
              <a:t>        </a:t>
            </a:r>
            <a:r>
              <a:rPr lang="en-IN" dirty="0" err="1"/>
              <a:t>category_name</a:t>
            </a:r>
            <a:r>
              <a:rPr lang="en-IN" dirty="0"/>
              <a:t>, </a:t>
            </a:r>
          </a:p>
          <a:p>
            <a:r>
              <a:rPr lang="en-IN" dirty="0"/>
              <a:t>        </a:t>
            </a:r>
            <a:r>
              <a:rPr lang="en-IN" dirty="0" err="1"/>
              <a:t>product_id</a:t>
            </a:r>
            <a:endParaRPr lang="en-IN" dirty="0"/>
          </a:p>
          <a:p>
            <a:r>
              <a:rPr lang="en-IN" dirty="0"/>
              <a:t>    FROM </a:t>
            </a:r>
          </a:p>
          <a:p>
            <a:r>
              <a:rPr lang="en-IN" dirty="0"/>
              <a:t>        </a:t>
            </a:r>
            <a:r>
              <a:rPr lang="en-IN" dirty="0" err="1"/>
              <a:t>production.products</a:t>
            </a:r>
            <a:r>
              <a:rPr lang="en-IN" dirty="0"/>
              <a:t> p</a:t>
            </a:r>
          </a:p>
          <a:p>
            <a:r>
              <a:rPr lang="en-IN" dirty="0"/>
              <a:t>        INNER JOIN </a:t>
            </a:r>
            <a:r>
              <a:rPr lang="en-IN" dirty="0" err="1"/>
              <a:t>production.categories</a:t>
            </a:r>
            <a:r>
              <a:rPr lang="en-IN" dirty="0"/>
              <a:t> c </a:t>
            </a:r>
          </a:p>
          <a:p>
            <a:r>
              <a:rPr lang="en-IN" dirty="0"/>
              <a:t>            ON </a:t>
            </a:r>
            <a:r>
              <a:rPr lang="en-IN" dirty="0" err="1"/>
              <a:t>c.category_id</a:t>
            </a:r>
            <a:r>
              <a:rPr lang="en-IN" dirty="0"/>
              <a:t> = </a:t>
            </a:r>
            <a:r>
              <a:rPr lang="en-IN" dirty="0" err="1"/>
              <a:t>p.category_id</a:t>
            </a:r>
            <a:endParaRPr lang="en-IN" dirty="0"/>
          </a:p>
          <a:p>
            <a:r>
              <a:rPr lang="en-IN" dirty="0"/>
              <a:t>) t </a:t>
            </a:r>
          </a:p>
          <a:p>
            <a:r>
              <a:rPr lang="en-IN" dirty="0"/>
              <a:t>PIVOT(</a:t>
            </a:r>
          </a:p>
          <a:p>
            <a:r>
              <a:rPr lang="en-IN" dirty="0"/>
              <a:t>    COUNT(</a:t>
            </a:r>
            <a:r>
              <a:rPr lang="en-IN" dirty="0" err="1"/>
              <a:t>product_id</a:t>
            </a:r>
            <a:r>
              <a:rPr lang="en-IN" dirty="0"/>
              <a:t>) </a:t>
            </a:r>
          </a:p>
          <a:p>
            <a:r>
              <a:rPr lang="en-IN" dirty="0"/>
              <a:t>    FOR </a:t>
            </a:r>
            <a:r>
              <a:rPr lang="en-IN" dirty="0" err="1"/>
              <a:t>category_name</a:t>
            </a:r>
            <a:r>
              <a:rPr lang="en-IN" dirty="0"/>
              <a:t> IN (</a:t>
            </a:r>
          </a:p>
          <a:p>
            <a:r>
              <a:rPr lang="en-IN" dirty="0"/>
              <a:t>        [Children Bicycles], </a:t>
            </a:r>
          </a:p>
          <a:p>
            <a:r>
              <a:rPr lang="en-IN" dirty="0"/>
              <a:t>        [Comfort Bicycles], </a:t>
            </a:r>
          </a:p>
          <a:p>
            <a:r>
              <a:rPr lang="en-IN" dirty="0"/>
              <a:t>        [Cruisers Bicycles], </a:t>
            </a:r>
          </a:p>
          <a:p>
            <a:r>
              <a:rPr lang="en-IN" dirty="0"/>
              <a:t>        [Cyclocross Bicycles], </a:t>
            </a:r>
          </a:p>
          <a:p>
            <a:r>
              <a:rPr lang="en-IN" dirty="0"/>
              <a:t>        [Electric Bikes], </a:t>
            </a:r>
          </a:p>
          <a:p>
            <a:r>
              <a:rPr lang="en-IN" dirty="0"/>
              <a:t>        [Mountain Bikes], </a:t>
            </a:r>
          </a:p>
          <a:p>
            <a:r>
              <a:rPr lang="en-IN" dirty="0"/>
              <a:t>        [Road Bikes])</a:t>
            </a:r>
          </a:p>
          <a:p>
            <a:r>
              <a:rPr lang="en-IN" dirty="0"/>
              <a:t>) AS </a:t>
            </a:r>
            <a:r>
              <a:rPr lang="en-IN" dirty="0" err="1"/>
              <a:t>pivot_table</a:t>
            </a:r>
            <a:r>
              <a:rPr lang="en-IN" dirty="0"/>
              <a:t>;</a:t>
            </a:r>
          </a:p>
        </p:txBody>
      </p:sp>
    </p:spTree>
    <p:extLst>
      <p:ext uri="{BB962C8B-B14F-4D97-AF65-F5344CB8AC3E}">
        <p14:creationId xmlns:p14="http://schemas.microsoft.com/office/powerpoint/2010/main" val="2285851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B82483-DAFB-784B-03E0-741500AB5570}"/>
              </a:ext>
            </a:extLst>
          </p:cNvPr>
          <p:cNvSpPr txBox="1"/>
          <p:nvPr/>
        </p:nvSpPr>
        <p:spPr>
          <a:xfrm>
            <a:off x="345186" y="951637"/>
            <a:ext cx="6158484" cy="1754326"/>
          </a:xfrm>
          <a:prstGeom prst="rect">
            <a:avLst/>
          </a:prstGeom>
          <a:noFill/>
        </p:spPr>
        <p:txBody>
          <a:bodyPr wrap="square">
            <a:spAutoFit/>
          </a:bodyPr>
          <a:lstStyle/>
          <a:p>
            <a:r>
              <a:rPr lang="en-GB" dirty="0"/>
              <a:t>When you use the SELECT statement to query data from one or more tables, you get a result set.</a:t>
            </a:r>
          </a:p>
          <a:p>
            <a:endParaRPr lang="en-GB" dirty="0"/>
          </a:p>
          <a:p>
            <a:r>
              <a:rPr lang="en-GB" dirty="0"/>
              <a:t>For example, the following statement returns the product name, brand, and list price of all products from the products and brands tables:</a:t>
            </a:r>
            <a:endParaRPr lang="en-IN" dirty="0"/>
          </a:p>
        </p:txBody>
      </p:sp>
      <p:sp>
        <p:nvSpPr>
          <p:cNvPr id="6" name="TextBox 5">
            <a:extLst>
              <a:ext uri="{FF2B5EF4-FFF2-40B4-BE49-F238E27FC236}">
                <a16:creationId xmlns:a16="http://schemas.microsoft.com/office/drawing/2014/main" id="{5D858264-5ACD-F0C2-2C6F-B58FEDB0C749}"/>
              </a:ext>
            </a:extLst>
          </p:cNvPr>
          <p:cNvSpPr txBox="1"/>
          <p:nvPr/>
        </p:nvSpPr>
        <p:spPr>
          <a:xfrm>
            <a:off x="596646" y="263390"/>
            <a:ext cx="6094476" cy="369332"/>
          </a:xfrm>
          <a:prstGeom prst="rect">
            <a:avLst/>
          </a:prstGeom>
          <a:noFill/>
        </p:spPr>
        <p:txBody>
          <a:bodyPr wrap="square">
            <a:spAutoFit/>
          </a:bodyPr>
          <a:lstStyle/>
          <a:p>
            <a:pPr algn="l"/>
            <a:r>
              <a:rPr lang="en-IN" b="0" i="0" dirty="0">
                <a:effectLst/>
                <a:latin typeface="-apple-system"/>
              </a:rPr>
              <a:t>SQL Server Views</a:t>
            </a:r>
          </a:p>
        </p:txBody>
      </p:sp>
      <p:sp>
        <p:nvSpPr>
          <p:cNvPr id="8" name="TextBox 7">
            <a:extLst>
              <a:ext uri="{FF2B5EF4-FFF2-40B4-BE49-F238E27FC236}">
                <a16:creationId xmlns:a16="http://schemas.microsoft.com/office/drawing/2014/main" id="{D3FA880C-F152-A20B-959C-689E25E242F9}"/>
              </a:ext>
            </a:extLst>
          </p:cNvPr>
          <p:cNvSpPr txBox="1"/>
          <p:nvPr/>
        </p:nvSpPr>
        <p:spPr>
          <a:xfrm>
            <a:off x="409194" y="2997876"/>
            <a:ext cx="6094476" cy="2308324"/>
          </a:xfrm>
          <a:prstGeom prst="rect">
            <a:avLst/>
          </a:prstGeom>
          <a:noFill/>
        </p:spPr>
        <p:txBody>
          <a:bodyPr wrap="square">
            <a:spAutoFit/>
          </a:bodyPr>
          <a:lstStyle/>
          <a:p>
            <a:r>
              <a:rPr lang="en-IN" dirty="0"/>
              <a:t>SELECT</a:t>
            </a:r>
          </a:p>
          <a:p>
            <a:r>
              <a:rPr lang="en-IN" dirty="0"/>
              <a:t>    </a:t>
            </a:r>
            <a:r>
              <a:rPr lang="en-IN" dirty="0" err="1"/>
              <a:t>product_name</a:t>
            </a:r>
            <a:r>
              <a:rPr lang="en-IN" dirty="0"/>
              <a:t>, </a:t>
            </a:r>
          </a:p>
          <a:p>
            <a:r>
              <a:rPr lang="en-IN" dirty="0"/>
              <a:t>    </a:t>
            </a:r>
            <a:r>
              <a:rPr lang="en-IN" dirty="0" err="1"/>
              <a:t>brand_name</a:t>
            </a:r>
            <a:r>
              <a:rPr lang="en-IN" dirty="0"/>
              <a:t>, </a:t>
            </a:r>
          </a:p>
          <a:p>
            <a:r>
              <a:rPr lang="en-IN" dirty="0"/>
              <a:t>    </a:t>
            </a:r>
            <a:r>
              <a:rPr lang="en-IN" dirty="0" err="1"/>
              <a:t>list_price</a:t>
            </a:r>
            <a:endParaRPr lang="en-IN" dirty="0"/>
          </a:p>
          <a:p>
            <a:r>
              <a:rPr lang="en-IN" dirty="0"/>
              <a:t>FROM</a:t>
            </a:r>
          </a:p>
          <a:p>
            <a:r>
              <a:rPr lang="en-IN" dirty="0"/>
              <a:t>    </a:t>
            </a:r>
            <a:r>
              <a:rPr lang="en-IN" dirty="0" err="1"/>
              <a:t>production.products</a:t>
            </a:r>
            <a:r>
              <a:rPr lang="en-IN" dirty="0"/>
              <a:t> p</a:t>
            </a:r>
          </a:p>
          <a:p>
            <a:r>
              <a:rPr lang="en-IN" dirty="0"/>
              <a:t>INNER JOIN </a:t>
            </a:r>
            <a:r>
              <a:rPr lang="en-IN" dirty="0" err="1"/>
              <a:t>production.brands</a:t>
            </a:r>
            <a:r>
              <a:rPr lang="en-IN" dirty="0"/>
              <a:t> b </a:t>
            </a:r>
          </a:p>
          <a:p>
            <a:r>
              <a:rPr lang="en-IN" dirty="0"/>
              <a:t>        ON </a:t>
            </a:r>
            <a:r>
              <a:rPr lang="en-IN" dirty="0" err="1"/>
              <a:t>b.brand_id</a:t>
            </a:r>
            <a:r>
              <a:rPr lang="en-IN" dirty="0"/>
              <a:t> = </a:t>
            </a:r>
            <a:r>
              <a:rPr lang="en-IN" dirty="0" err="1"/>
              <a:t>p.brand_id</a:t>
            </a:r>
            <a:r>
              <a:rPr lang="en-IN" dirty="0"/>
              <a:t>;</a:t>
            </a:r>
          </a:p>
        </p:txBody>
      </p:sp>
    </p:spTree>
    <p:extLst>
      <p:ext uri="{BB962C8B-B14F-4D97-AF65-F5344CB8AC3E}">
        <p14:creationId xmlns:p14="http://schemas.microsoft.com/office/powerpoint/2010/main" val="2632101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6579450" y="727627"/>
            <a:ext cx="4957553" cy="16459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i="0">
                <a:solidFill>
                  <a:schemeClr val="tx1">
                    <a:lumMod val="85000"/>
                    <a:lumOff val="15000"/>
                  </a:schemeClr>
                </a:solidFill>
                <a:latin typeface="+mj-lt"/>
              </a:rPr>
              <a:t>Approximate numeric data types</a:t>
            </a:r>
          </a:p>
        </p:txBody>
      </p:sp>
      <p:sp>
        <p:nvSpPr>
          <p:cNvPr id="5" name="TextBox 4">
            <a:extLst>
              <a:ext uri="{FF2B5EF4-FFF2-40B4-BE49-F238E27FC236}">
                <a16:creationId xmlns:a16="http://schemas.microsoft.com/office/drawing/2014/main" id="{B43C3952-B6A9-B745-7AEC-DB195DFD0977}"/>
              </a:ext>
            </a:extLst>
          </p:cNvPr>
          <p:cNvSpPr txBox="1"/>
          <p:nvPr/>
        </p:nvSpPr>
        <p:spPr>
          <a:xfrm>
            <a:off x="6579450" y="2538919"/>
            <a:ext cx="4957554" cy="3496120"/>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b="0" i="0">
                <a:effectLst/>
              </a:rPr>
              <a:t>The approximate numeric data type stores floating point numeric data. They are often used in scientific calculations.</a:t>
            </a:r>
            <a:endParaRPr lang="en-US"/>
          </a:p>
        </p:txBody>
      </p:sp>
      <p:graphicFrame>
        <p:nvGraphicFramePr>
          <p:cNvPr id="3" name="Table 2">
            <a:extLst>
              <a:ext uri="{FF2B5EF4-FFF2-40B4-BE49-F238E27FC236}">
                <a16:creationId xmlns:a16="http://schemas.microsoft.com/office/drawing/2014/main" id="{69FA9874-485F-7B62-FFE8-DF78009F114E}"/>
              </a:ext>
            </a:extLst>
          </p:cNvPr>
          <p:cNvGraphicFramePr>
            <a:graphicFrameLocks noGrp="1"/>
          </p:cNvGraphicFramePr>
          <p:nvPr>
            <p:extLst>
              <p:ext uri="{D42A27DB-BD31-4B8C-83A1-F6EECF244321}">
                <p14:modId xmlns:p14="http://schemas.microsoft.com/office/powerpoint/2010/main" val="1200306877"/>
              </p:ext>
            </p:extLst>
          </p:nvPr>
        </p:nvGraphicFramePr>
        <p:xfrm>
          <a:off x="1204017" y="2663862"/>
          <a:ext cx="4414441" cy="1543086"/>
        </p:xfrm>
        <a:graphic>
          <a:graphicData uri="http://schemas.openxmlformats.org/drawingml/2006/table">
            <a:tbl>
              <a:tblPr>
                <a:solidFill>
                  <a:schemeClr val="bg1"/>
                </a:solidFill>
              </a:tblPr>
              <a:tblGrid>
                <a:gridCol w="704445">
                  <a:extLst>
                    <a:ext uri="{9D8B030D-6E8A-4147-A177-3AD203B41FA5}">
                      <a16:colId xmlns:a16="http://schemas.microsoft.com/office/drawing/2014/main" val="3808739749"/>
                    </a:ext>
                  </a:extLst>
                </a:gridCol>
                <a:gridCol w="1032446">
                  <a:extLst>
                    <a:ext uri="{9D8B030D-6E8A-4147-A177-3AD203B41FA5}">
                      <a16:colId xmlns:a16="http://schemas.microsoft.com/office/drawing/2014/main" val="2482358755"/>
                    </a:ext>
                  </a:extLst>
                </a:gridCol>
                <a:gridCol w="950108">
                  <a:extLst>
                    <a:ext uri="{9D8B030D-6E8A-4147-A177-3AD203B41FA5}">
                      <a16:colId xmlns:a16="http://schemas.microsoft.com/office/drawing/2014/main" val="1557537830"/>
                    </a:ext>
                  </a:extLst>
                </a:gridCol>
                <a:gridCol w="828626">
                  <a:extLst>
                    <a:ext uri="{9D8B030D-6E8A-4147-A177-3AD203B41FA5}">
                      <a16:colId xmlns:a16="http://schemas.microsoft.com/office/drawing/2014/main" val="1354105957"/>
                    </a:ext>
                  </a:extLst>
                </a:gridCol>
                <a:gridCol w="898816">
                  <a:extLst>
                    <a:ext uri="{9D8B030D-6E8A-4147-A177-3AD203B41FA5}">
                      <a16:colId xmlns:a16="http://schemas.microsoft.com/office/drawing/2014/main" val="3977015275"/>
                    </a:ext>
                  </a:extLst>
                </a:gridCol>
              </a:tblGrid>
              <a:tr h="514362">
                <a:tc>
                  <a:txBody>
                    <a:bodyPr/>
                    <a:lstStyle/>
                    <a:p>
                      <a:pPr algn="l" fontAlgn="t"/>
                      <a:r>
                        <a:rPr lang="en-IN" sz="1100" b="1" cap="none" spc="0">
                          <a:solidFill>
                            <a:schemeClr val="tx1"/>
                          </a:solidFill>
                          <a:effectLst/>
                        </a:rPr>
                        <a:t>Data Type</a:t>
                      </a:r>
                    </a:p>
                  </a:txBody>
                  <a:tcPr marL="95130" marR="73177" marT="73177" marB="7317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t"/>
                      <a:r>
                        <a:rPr lang="en-IN" sz="1100" b="1" cap="none" spc="0">
                          <a:solidFill>
                            <a:schemeClr val="tx1"/>
                          </a:solidFill>
                          <a:effectLst/>
                        </a:rPr>
                        <a:t>Lower limit</a:t>
                      </a:r>
                    </a:p>
                  </a:txBody>
                  <a:tcPr marL="95130" marR="73177" marT="73177" marB="7317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t"/>
                      <a:r>
                        <a:rPr lang="en-IN" sz="1100" b="1" cap="none" spc="0">
                          <a:solidFill>
                            <a:schemeClr val="tx1"/>
                          </a:solidFill>
                          <a:effectLst/>
                        </a:rPr>
                        <a:t>Upper limit</a:t>
                      </a:r>
                    </a:p>
                  </a:txBody>
                  <a:tcPr marL="95130" marR="73177" marT="73177" marB="7317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t"/>
                      <a:r>
                        <a:rPr lang="en-IN" sz="1100" b="1" cap="none" spc="0">
                          <a:solidFill>
                            <a:schemeClr val="tx1"/>
                          </a:solidFill>
                          <a:effectLst/>
                        </a:rPr>
                        <a:t>Memory</a:t>
                      </a:r>
                    </a:p>
                  </a:txBody>
                  <a:tcPr marL="95130" marR="73177" marT="73177" marB="7317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tc>
                  <a:txBody>
                    <a:bodyPr/>
                    <a:lstStyle/>
                    <a:p>
                      <a:pPr algn="l" fontAlgn="t"/>
                      <a:r>
                        <a:rPr lang="en-IN" sz="1100" b="1" cap="none" spc="0">
                          <a:solidFill>
                            <a:schemeClr val="tx1"/>
                          </a:solidFill>
                          <a:effectLst/>
                        </a:rPr>
                        <a:t>Precision</a:t>
                      </a:r>
                    </a:p>
                  </a:txBody>
                  <a:tcPr marL="95130" marR="73177" marT="73177" marB="73177">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059113769"/>
                  </a:ext>
                </a:extLst>
              </a:tr>
              <a:tr h="682816">
                <a:tc>
                  <a:txBody>
                    <a:bodyPr/>
                    <a:lstStyle/>
                    <a:p>
                      <a:pPr algn="l" fontAlgn="t"/>
                      <a:r>
                        <a:rPr lang="en-IN" sz="1100" cap="none" spc="0">
                          <a:solidFill>
                            <a:schemeClr val="tx1"/>
                          </a:solidFill>
                          <a:effectLst/>
                        </a:rPr>
                        <a:t>float(n)</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t"/>
                      <a:r>
                        <a:rPr lang="en-IN" sz="1100" cap="none" spc="0">
                          <a:solidFill>
                            <a:schemeClr val="tx1"/>
                          </a:solidFill>
                          <a:effectLst/>
                        </a:rPr>
                        <a:t>−1.79E+308</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t"/>
                      <a:r>
                        <a:rPr lang="en-IN" sz="1100" cap="none" spc="0">
                          <a:solidFill>
                            <a:schemeClr val="tx1"/>
                          </a:solidFill>
                          <a:effectLst/>
                        </a:rPr>
                        <a:t>1.79E+308</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t"/>
                      <a:r>
                        <a:rPr lang="en-GB" sz="1100" cap="none" spc="0">
                          <a:solidFill>
                            <a:schemeClr val="tx1"/>
                          </a:solidFill>
                          <a:effectLst/>
                        </a:rPr>
                        <a:t>Depends on the value of n</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t"/>
                      <a:r>
                        <a:rPr lang="en-IN" sz="1100" cap="none" spc="0">
                          <a:solidFill>
                            <a:schemeClr val="tx1"/>
                          </a:solidFill>
                          <a:effectLst/>
                        </a:rPr>
                        <a:t>7 Digit</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672628723"/>
                  </a:ext>
                </a:extLst>
              </a:tr>
              <a:tr h="345908">
                <a:tc>
                  <a:txBody>
                    <a:bodyPr/>
                    <a:lstStyle/>
                    <a:p>
                      <a:pPr algn="l" fontAlgn="t"/>
                      <a:r>
                        <a:rPr lang="en-IN" sz="1100" cap="none" spc="0">
                          <a:solidFill>
                            <a:schemeClr val="tx1"/>
                          </a:solidFill>
                          <a:effectLst/>
                        </a:rPr>
                        <a:t>real</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t"/>
                      <a:r>
                        <a:rPr lang="en-IN" sz="1100" cap="none" spc="0">
                          <a:solidFill>
                            <a:schemeClr val="tx1"/>
                          </a:solidFill>
                          <a:effectLst/>
                        </a:rPr>
                        <a:t>−3.40E+38</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t"/>
                      <a:r>
                        <a:rPr lang="en-IN" sz="1100" cap="none" spc="0">
                          <a:solidFill>
                            <a:schemeClr val="tx1"/>
                          </a:solidFill>
                          <a:effectLst/>
                        </a:rPr>
                        <a:t>3.40E+38</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t"/>
                      <a:r>
                        <a:rPr lang="en-IN" sz="1100" cap="none" spc="0">
                          <a:solidFill>
                            <a:schemeClr val="tx1"/>
                          </a:solidFill>
                          <a:effectLst/>
                        </a:rPr>
                        <a:t>4 bytes</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l" fontAlgn="t"/>
                      <a:r>
                        <a:rPr lang="en-IN" sz="1100" cap="none" spc="0">
                          <a:solidFill>
                            <a:schemeClr val="tx1"/>
                          </a:solidFill>
                          <a:effectLst/>
                        </a:rPr>
                        <a:t>15 Digit</a:t>
                      </a:r>
                    </a:p>
                  </a:txBody>
                  <a:tcPr marL="95130" marR="73177" marT="73177" marB="73177">
                    <a:lnL w="19050" cap="flat" cmpd="sng" algn="ctr">
                      <a:solidFill>
                        <a:schemeClr val="tx1"/>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2478376056"/>
                  </a:ext>
                </a:extLst>
              </a:tr>
            </a:tbl>
          </a:graphicData>
        </a:graphic>
      </p:graphicFrame>
    </p:spTree>
    <p:extLst>
      <p:ext uri="{BB962C8B-B14F-4D97-AF65-F5344CB8AC3E}">
        <p14:creationId xmlns:p14="http://schemas.microsoft.com/office/powerpoint/2010/main" val="1000541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605590-22DB-5C2F-8761-4B2D57F2E84D}"/>
              </a:ext>
            </a:extLst>
          </p:cNvPr>
          <p:cNvSpPr txBox="1"/>
          <p:nvPr/>
        </p:nvSpPr>
        <p:spPr>
          <a:xfrm>
            <a:off x="462153" y="368868"/>
            <a:ext cx="11267694" cy="2031325"/>
          </a:xfrm>
          <a:prstGeom prst="rect">
            <a:avLst/>
          </a:prstGeom>
          <a:noFill/>
        </p:spPr>
        <p:txBody>
          <a:bodyPr wrap="square">
            <a:spAutoFit/>
          </a:bodyPr>
          <a:lstStyle/>
          <a:p>
            <a:r>
              <a:rPr lang="en-GB" dirty="0"/>
              <a:t>Next time, if you want to get the same result set, you can save this query into a text file, open it, and execute it again.</a:t>
            </a:r>
          </a:p>
          <a:p>
            <a:endParaRPr lang="en-GB" dirty="0"/>
          </a:p>
          <a:p>
            <a:r>
              <a:rPr lang="en-GB" dirty="0"/>
              <a:t>SQL Server provides a better way to save this query in the database </a:t>
            </a:r>
            <a:r>
              <a:rPr lang="en-GB" dirty="0" err="1"/>
              <a:t>catalog</a:t>
            </a:r>
            <a:r>
              <a:rPr lang="en-GB" dirty="0"/>
              <a:t> through a view.</a:t>
            </a:r>
          </a:p>
          <a:p>
            <a:endParaRPr lang="en-GB" dirty="0"/>
          </a:p>
          <a:p>
            <a:r>
              <a:rPr lang="en-GB" dirty="0"/>
              <a:t>A view is a named query stored in the database </a:t>
            </a:r>
            <a:r>
              <a:rPr lang="en-GB" dirty="0" err="1"/>
              <a:t>catalog</a:t>
            </a:r>
            <a:r>
              <a:rPr lang="en-GB" dirty="0"/>
              <a:t> that allows you to refer to it later.</a:t>
            </a:r>
          </a:p>
          <a:p>
            <a:endParaRPr lang="en-GB" dirty="0"/>
          </a:p>
          <a:p>
            <a:r>
              <a:rPr lang="en-GB" dirty="0"/>
              <a:t>So the query above can be stored as a view using the CREATE VIEW statement as follows:</a:t>
            </a:r>
            <a:endParaRPr lang="en-IN" dirty="0"/>
          </a:p>
        </p:txBody>
      </p:sp>
      <p:sp>
        <p:nvSpPr>
          <p:cNvPr id="4" name="TextBox 3">
            <a:extLst>
              <a:ext uri="{FF2B5EF4-FFF2-40B4-BE49-F238E27FC236}">
                <a16:creationId xmlns:a16="http://schemas.microsoft.com/office/drawing/2014/main" id="{9DCA7311-2B97-8EB8-298F-98D82D871BD3}"/>
              </a:ext>
            </a:extLst>
          </p:cNvPr>
          <p:cNvSpPr txBox="1"/>
          <p:nvPr/>
        </p:nvSpPr>
        <p:spPr>
          <a:xfrm>
            <a:off x="624078" y="3026647"/>
            <a:ext cx="6094476" cy="3416320"/>
          </a:xfrm>
          <a:prstGeom prst="rect">
            <a:avLst/>
          </a:prstGeom>
          <a:noFill/>
        </p:spPr>
        <p:txBody>
          <a:bodyPr wrap="square">
            <a:spAutoFit/>
          </a:bodyPr>
          <a:lstStyle/>
          <a:p>
            <a:r>
              <a:rPr lang="en-GB"/>
              <a:t>SELECT </a:t>
            </a:r>
          </a:p>
          <a:p>
            <a:r>
              <a:rPr lang="en-GB"/>
              <a:t>    *</a:t>
            </a:r>
          </a:p>
          <a:p>
            <a:r>
              <a:rPr lang="en-GB"/>
              <a:t>FROM (</a:t>
            </a:r>
          </a:p>
          <a:p>
            <a:r>
              <a:rPr lang="en-GB"/>
              <a:t>    SELECT</a:t>
            </a:r>
          </a:p>
          <a:p>
            <a:r>
              <a:rPr lang="en-GB"/>
              <a:t>        product_name, </a:t>
            </a:r>
          </a:p>
          <a:p>
            <a:r>
              <a:rPr lang="en-GB"/>
              <a:t>        brand_name, </a:t>
            </a:r>
          </a:p>
          <a:p>
            <a:r>
              <a:rPr lang="en-GB"/>
              <a:t>        list_price</a:t>
            </a:r>
          </a:p>
          <a:p>
            <a:r>
              <a:rPr lang="en-GB"/>
              <a:t>    FROM</a:t>
            </a:r>
          </a:p>
          <a:p>
            <a:r>
              <a:rPr lang="en-GB"/>
              <a:t>        production.products p</a:t>
            </a:r>
          </a:p>
          <a:p>
            <a:r>
              <a:rPr lang="en-GB"/>
              <a:t>    INNER JOIN production.brands b </a:t>
            </a:r>
          </a:p>
          <a:p>
            <a:r>
              <a:rPr lang="en-GB"/>
              <a:t>        ON b.brand_id = p.brand_id;</a:t>
            </a:r>
          </a:p>
          <a:p>
            <a:r>
              <a:rPr lang="en-GB"/>
              <a:t>);</a:t>
            </a:r>
            <a:endParaRPr lang="en-GB" dirty="0"/>
          </a:p>
        </p:txBody>
      </p:sp>
      <p:sp>
        <p:nvSpPr>
          <p:cNvPr id="6" name="TextBox 5">
            <a:extLst>
              <a:ext uri="{FF2B5EF4-FFF2-40B4-BE49-F238E27FC236}">
                <a16:creationId xmlns:a16="http://schemas.microsoft.com/office/drawing/2014/main" id="{572B33F0-F3A0-6AF2-C096-3BC4B5E27949}"/>
              </a:ext>
            </a:extLst>
          </p:cNvPr>
          <p:cNvSpPr txBox="1"/>
          <p:nvPr/>
        </p:nvSpPr>
        <p:spPr>
          <a:xfrm>
            <a:off x="5735574" y="2906006"/>
            <a:ext cx="6094476" cy="369332"/>
          </a:xfrm>
          <a:prstGeom prst="rect">
            <a:avLst/>
          </a:prstGeom>
          <a:noFill/>
        </p:spPr>
        <p:txBody>
          <a:bodyPr wrap="square">
            <a:spAutoFit/>
          </a:bodyPr>
          <a:lstStyle/>
          <a:p>
            <a:r>
              <a:rPr lang="en-IN" dirty="0"/>
              <a:t>SELECT * FROM </a:t>
            </a:r>
            <a:r>
              <a:rPr lang="en-IN" dirty="0" err="1"/>
              <a:t>sales.product_info</a:t>
            </a:r>
            <a:r>
              <a:rPr lang="en-IN" dirty="0"/>
              <a:t>;</a:t>
            </a:r>
          </a:p>
        </p:txBody>
      </p:sp>
    </p:spTree>
    <p:extLst>
      <p:ext uri="{BB962C8B-B14F-4D97-AF65-F5344CB8AC3E}">
        <p14:creationId xmlns:p14="http://schemas.microsoft.com/office/powerpoint/2010/main" val="3398123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27160-BC92-6DA1-4E1D-26DF80D2EBA0}"/>
              </a:ext>
            </a:extLst>
          </p:cNvPr>
          <p:cNvSpPr txBox="1"/>
          <p:nvPr/>
        </p:nvSpPr>
        <p:spPr>
          <a:xfrm>
            <a:off x="651510" y="1894576"/>
            <a:ext cx="6094476" cy="3416320"/>
          </a:xfrm>
          <a:prstGeom prst="rect">
            <a:avLst/>
          </a:prstGeom>
          <a:noFill/>
        </p:spPr>
        <p:txBody>
          <a:bodyPr wrap="square">
            <a:spAutoFit/>
          </a:bodyPr>
          <a:lstStyle/>
          <a:p>
            <a:r>
              <a:rPr lang="en-IN" dirty="0"/>
              <a:t>SELECT </a:t>
            </a:r>
          </a:p>
          <a:p>
            <a:r>
              <a:rPr lang="en-IN" dirty="0"/>
              <a:t>    *</a:t>
            </a:r>
          </a:p>
          <a:p>
            <a:r>
              <a:rPr lang="en-IN" dirty="0"/>
              <a:t>FROM (</a:t>
            </a:r>
          </a:p>
          <a:p>
            <a:r>
              <a:rPr lang="en-IN" dirty="0"/>
              <a:t>    SELECT</a:t>
            </a:r>
          </a:p>
          <a:p>
            <a:r>
              <a:rPr lang="en-IN" dirty="0"/>
              <a:t>        </a:t>
            </a:r>
            <a:r>
              <a:rPr lang="en-IN" dirty="0" err="1"/>
              <a:t>product_name</a:t>
            </a:r>
            <a:r>
              <a:rPr lang="en-IN" dirty="0"/>
              <a:t>, </a:t>
            </a:r>
          </a:p>
          <a:p>
            <a:r>
              <a:rPr lang="en-IN" dirty="0"/>
              <a:t>        </a:t>
            </a:r>
            <a:r>
              <a:rPr lang="en-IN" dirty="0" err="1"/>
              <a:t>brand_name</a:t>
            </a:r>
            <a:r>
              <a:rPr lang="en-IN" dirty="0"/>
              <a:t>, </a:t>
            </a:r>
          </a:p>
          <a:p>
            <a:r>
              <a:rPr lang="en-IN" dirty="0"/>
              <a:t>        </a:t>
            </a:r>
            <a:r>
              <a:rPr lang="en-IN" dirty="0" err="1"/>
              <a:t>list_price</a:t>
            </a:r>
            <a:endParaRPr lang="en-IN" dirty="0"/>
          </a:p>
          <a:p>
            <a:r>
              <a:rPr lang="en-IN" dirty="0"/>
              <a:t>    FROM</a:t>
            </a:r>
          </a:p>
          <a:p>
            <a:r>
              <a:rPr lang="en-IN" dirty="0"/>
              <a:t>        </a:t>
            </a:r>
            <a:r>
              <a:rPr lang="en-IN" dirty="0" err="1"/>
              <a:t>production.products</a:t>
            </a:r>
            <a:r>
              <a:rPr lang="en-IN" dirty="0"/>
              <a:t> p</a:t>
            </a:r>
          </a:p>
          <a:p>
            <a:r>
              <a:rPr lang="en-IN" dirty="0"/>
              <a:t>    INNER JOIN </a:t>
            </a:r>
            <a:r>
              <a:rPr lang="en-IN" dirty="0" err="1"/>
              <a:t>production.brands</a:t>
            </a:r>
            <a:r>
              <a:rPr lang="en-IN" dirty="0"/>
              <a:t> b </a:t>
            </a:r>
          </a:p>
          <a:p>
            <a:r>
              <a:rPr lang="en-IN" dirty="0"/>
              <a:t>        ON </a:t>
            </a:r>
            <a:r>
              <a:rPr lang="en-IN" dirty="0" err="1"/>
              <a:t>b.brand_id</a:t>
            </a:r>
            <a:r>
              <a:rPr lang="en-IN" dirty="0"/>
              <a:t> = </a:t>
            </a:r>
            <a:r>
              <a:rPr lang="en-IN" dirty="0" err="1"/>
              <a:t>p.brand_id</a:t>
            </a:r>
            <a:r>
              <a:rPr lang="en-IN" dirty="0"/>
              <a:t>;</a:t>
            </a:r>
          </a:p>
          <a:p>
            <a:r>
              <a:rPr lang="en-IN" dirty="0"/>
              <a:t>);</a:t>
            </a:r>
          </a:p>
        </p:txBody>
      </p:sp>
      <p:sp>
        <p:nvSpPr>
          <p:cNvPr id="5" name="TextBox 4">
            <a:extLst>
              <a:ext uri="{FF2B5EF4-FFF2-40B4-BE49-F238E27FC236}">
                <a16:creationId xmlns:a16="http://schemas.microsoft.com/office/drawing/2014/main" id="{6C81FE64-6E8A-914F-B7EC-BBCA6408B1AA}"/>
              </a:ext>
            </a:extLst>
          </p:cNvPr>
          <p:cNvSpPr txBox="1"/>
          <p:nvPr/>
        </p:nvSpPr>
        <p:spPr>
          <a:xfrm>
            <a:off x="980694" y="636955"/>
            <a:ext cx="6094476" cy="646331"/>
          </a:xfrm>
          <a:prstGeom prst="rect">
            <a:avLst/>
          </a:prstGeom>
          <a:noFill/>
        </p:spPr>
        <p:txBody>
          <a:bodyPr wrap="square">
            <a:spAutoFit/>
          </a:bodyPr>
          <a:lstStyle/>
          <a:p>
            <a:r>
              <a:rPr lang="en-GB" b="0" i="0" dirty="0">
                <a:solidFill>
                  <a:srgbClr val="000000"/>
                </a:solidFill>
                <a:effectLst/>
                <a:latin typeface="-apple-system"/>
              </a:rPr>
              <a:t>When receiving this query, SQL Server executes the following query:</a:t>
            </a:r>
            <a:endParaRPr lang="en-IN" dirty="0"/>
          </a:p>
        </p:txBody>
      </p:sp>
    </p:spTree>
    <p:extLst>
      <p:ext uri="{BB962C8B-B14F-4D97-AF65-F5344CB8AC3E}">
        <p14:creationId xmlns:p14="http://schemas.microsoft.com/office/powerpoint/2010/main" val="4066844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QL Server Views">
            <a:extLst>
              <a:ext uri="{FF2B5EF4-FFF2-40B4-BE49-F238E27FC236}">
                <a16:creationId xmlns:a16="http://schemas.microsoft.com/office/drawing/2014/main" id="{682C2875-5008-975F-6522-3BE4B7AA3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0801" y="653987"/>
            <a:ext cx="4324350" cy="3648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DCBB7F0-3BE2-3221-BFD0-1BB7609C7A71}"/>
              </a:ext>
            </a:extLst>
          </p:cNvPr>
          <p:cNvSpPr txBox="1"/>
          <p:nvPr/>
        </p:nvSpPr>
        <p:spPr>
          <a:xfrm>
            <a:off x="313182" y="329845"/>
            <a:ext cx="6094476" cy="2031325"/>
          </a:xfrm>
          <a:prstGeom prst="rect">
            <a:avLst/>
          </a:prstGeom>
          <a:noFill/>
        </p:spPr>
        <p:txBody>
          <a:bodyPr wrap="square">
            <a:spAutoFit/>
          </a:bodyPr>
          <a:lstStyle/>
          <a:p>
            <a:pPr algn="l"/>
            <a:r>
              <a:rPr lang="en-GB" b="0" i="0" dirty="0">
                <a:solidFill>
                  <a:srgbClr val="000000"/>
                </a:solidFill>
                <a:effectLst/>
                <a:latin typeface="-apple-system"/>
              </a:rPr>
              <a:t>By definition, views do not store data except for </a:t>
            </a:r>
            <a:r>
              <a:rPr lang="en-GB" b="0" i="0" u="none" strike="noStrike" dirty="0">
                <a:solidFill>
                  <a:srgbClr val="000000"/>
                </a:solidFill>
                <a:effectLst/>
                <a:latin typeface="-apple-system"/>
                <a:hlinkClick r:id="rId3"/>
              </a:rPr>
              <a:t>indexed views</a:t>
            </a:r>
            <a:r>
              <a:rPr lang="en-GB" b="0" i="0" dirty="0">
                <a:solidFill>
                  <a:srgbClr val="000000"/>
                </a:solidFill>
                <a:effectLst/>
                <a:latin typeface="-apple-system"/>
              </a:rPr>
              <a:t>.</a:t>
            </a:r>
          </a:p>
          <a:p>
            <a:pPr algn="l"/>
            <a:r>
              <a:rPr lang="en-GB" b="0" i="0" dirty="0">
                <a:solidFill>
                  <a:srgbClr val="000000"/>
                </a:solidFill>
                <a:effectLst/>
                <a:latin typeface="-apple-system"/>
              </a:rPr>
              <a:t>A view may consist of columns from multiple tables using joins or just a subset of columns of a single table. This makes views useful for abstracting or hiding complex queries.</a:t>
            </a:r>
          </a:p>
          <a:p>
            <a:pPr algn="l"/>
            <a:endParaRPr lang="en-GB" b="0" i="0" dirty="0">
              <a:solidFill>
                <a:srgbClr val="000000"/>
              </a:solidFill>
              <a:effectLst/>
              <a:latin typeface="-apple-system"/>
            </a:endParaRPr>
          </a:p>
          <a:p>
            <a:pPr algn="l"/>
            <a:r>
              <a:rPr lang="en-GB" b="0" i="0" dirty="0">
                <a:solidFill>
                  <a:srgbClr val="000000"/>
                </a:solidFill>
                <a:effectLst/>
                <a:latin typeface="-apple-system"/>
              </a:rPr>
              <a:t>The following picture illustrates a view that includes columns from multiple tables:</a:t>
            </a:r>
          </a:p>
        </p:txBody>
      </p:sp>
    </p:spTree>
    <p:extLst>
      <p:ext uri="{BB962C8B-B14F-4D97-AF65-F5344CB8AC3E}">
        <p14:creationId xmlns:p14="http://schemas.microsoft.com/office/powerpoint/2010/main" val="259520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D73ADB-F08A-D204-16E8-944E42128F3E}"/>
              </a:ext>
            </a:extLst>
          </p:cNvPr>
          <p:cNvSpPr txBox="1"/>
          <p:nvPr/>
        </p:nvSpPr>
        <p:spPr>
          <a:xfrm>
            <a:off x="477774" y="487972"/>
            <a:ext cx="6094476" cy="1200329"/>
          </a:xfrm>
          <a:prstGeom prst="rect">
            <a:avLst/>
          </a:prstGeom>
          <a:noFill/>
        </p:spPr>
        <p:txBody>
          <a:bodyPr wrap="square">
            <a:spAutoFit/>
          </a:bodyPr>
          <a:lstStyle/>
          <a:p>
            <a:r>
              <a:rPr lang="en-IN" dirty="0"/>
              <a:t>CREATE VIEW [OR ALTER] </a:t>
            </a:r>
            <a:r>
              <a:rPr lang="en-IN" dirty="0" err="1"/>
              <a:t>schema_name.view_name</a:t>
            </a:r>
            <a:r>
              <a:rPr lang="en-IN" dirty="0"/>
              <a:t> [(</a:t>
            </a:r>
            <a:r>
              <a:rPr lang="en-IN" dirty="0" err="1"/>
              <a:t>column_list</a:t>
            </a:r>
            <a:r>
              <a:rPr lang="en-IN" dirty="0"/>
              <a:t>)]</a:t>
            </a:r>
          </a:p>
          <a:p>
            <a:r>
              <a:rPr lang="en-IN" dirty="0"/>
              <a:t>AS</a:t>
            </a:r>
          </a:p>
          <a:p>
            <a:r>
              <a:rPr lang="en-IN" dirty="0"/>
              <a:t>    </a:t>
            </a:r>
            <a:r>
              <a:rPr lang="en-IN" dirty="0" err="1"/>
              <a:t>select_statement</a:t>
            </a:r>
            <a:r>
              <a:rPr lang="en-IN" dirty="0"/>
              <a:t>;</a:t>
            </a:r>
          </a:p>
        </p:txBody>
      </p:sp>
      <p:sp>
        <p:nvSpPr>
          <p:cNvPr id="3" name="TextBox 2">
            <a:extLst>
              <a:ext uri="{FF2B5EF4-FFF2-40B4-BE49-F238E27FC236}">
                <a16:creationId xmlns:a16="http://schemas.microsoft.com/office/drawing/2014/main" id="{1A0A2DDA-E583-9D18-D9F0-4D83F2C1A3EA}"/>
              </a:ext>
            </a:extLst>
          </p:cNvPr>
          <p:cNvSpPr txBox="1"/>
          <p:nvPr/>
        </p:nvSpPr>
        <p:spPr>
          <a:xfrm>
            <a:off x="477774" y="2055383"/>
            <a:ext cx="6094476" cy="4247317"/>
          </a:xfrm>
          <a:prstGeom prst="rect">
            <a:avLst/>
          </a:prstGeom>
          <a:noFill/>
        </p:spPr>
        <p:txBody>
          <a:bodyPr wrap="square">
            <a:spAutoFit/>
          </a:bodyPr>
          <a:lstStyle/>
          <a:p>
            <a:r>
              <a:rPr lang="en-IN" dirty="0"/>
              <a:t>CREATE VIEW </a:t>
            </a:r>
            <a:r>
              <a:rPr lang="en-IN" dirty="0" err="1"/>
              <a:t>sales.daily_sales</a:t>
            </a:r>
            <a:endParaRPr lang="en-IN" dirty="0"/>
          </a:p>
          <a:p>
            <a:r>
              <a:rPr lang="en-IN" dirty="0"/>
              <a:t>AS</a:t>
            </a:r>
          </a:p>
          <a:p>
            <a:r>
              <a:rPr lang="en-IN" dirty="0"/>
              <a:t>SELECT</a:t>
            </a:r>
          </a:p>
          <a:p>
            <a:r>
              <a:rPr lang="en-IN" dirty="0"/>
              <a:t>    year(</a:t>
            </a:r>
            <a:r>
              <a:rPr lang="en-IN" dirty="0" err="1"/>
              <a:t>order_date</a:t>
            </a:r>
            <a:r>
              <a:rPr lang="en-IN" dirty="0"/>
              <a:t>) AS y,</a:t>
            </a:r>
          </a:p>
          <a:p>
            <a:r>
              <a:rPr lang="en-IN" dirty="0"/>
              <a:t>    month(</a:t>
            </a:r>
            <a:r>
              <a:rPr lang="en-IN" dirty="0" err="1"/>
              <a:t>order_date</a:t>
            </a:r>
            <a:r>
              <a:rPr lang="en-IN" dirty="0"/>
              <a:t>) AS m,</a:t>
            </a:r>
          </a:p>
          <a:p>
            <a:r>
              <a:rPr lang="en-IN" dirty="0"/>
              <a:t>    day(</a:t>
            </a:r>
            <a:r>
              <a:rPr lang="en-IN" dirty="0" err="1"/>
              <a:t>order_date</a:t>
            </a:r>
            <a:r>
              <a:rPr lang="en-IN" dirty="0"/>
              <a:t>) AS d,</a:t>
            </a:r>
          </a:p>
          <a:p>
            <a:r>
              <a:rPr lang="en-IN" dirty="0"/>
              <a:t>    </a:t>
            </a:r>
            <a:r>
              <a:rPr lang="en-IN" dirty="0" err="1"/>
              <a:t>p.product_id</a:t>
            </a:r>
            <a:r>
              <a:rPr lang="en-IN" dirty="0"/>
              <a:t>,</a:t>
            </a:r>
          </a:p>
          <a:p>
            <a:r>
              <a:rPr lang="en-IN" dirty="0"/>
              <a:t>    </a:t>
            </a:r>
            <a:r>
              <a:rPr lang="en-IN" dirty="0" err="1"/>
              <a:t>product_name</a:t>
            </a:r>
            <a:r>
              <a:rPr lang="en-IN" dirty="0"/>
              <a:t>,</a:t>
            </a:r>
          </a:p>
          <a:p>
            <a:r>
              <a:rPr lang="en-IN" dirty="0"/>
              <a:t>    quantity * </a:t>
            </a:r>
            <a:r>
              <a:rPr lang="en-IN" dirty="0" err="1"/>
              <a:t>i.list_price</a:t>
            </a:r>
            <a:r>
              <a:rPr lang="en-IN" dirty="0"/>
              <a:t> AS sales</a:t>
            </a:r>
          </a:p>
          <a:p>
            <a:r>
              <a:rPr lang="en-IN" dirty="0"/>
              <a:t>FROM</a:t>
            </a:r>
          </a:p>
          <a:p>
            <a:r>
              <a:rPr lang="en-IN" dirty="0"/>
              <a:t>    </a:t>
            </a:r>
            <a:r>
              <a:rPr lang="en-IN" dirty="0" err="1"/>
              <a:t>sales.orders</a:t>
            </a:r>
            <a:r>
              <a:rPr lang="en-IN" dirty="0"/>
              <a:t> AS o</a:t>
            </a:r>
          </a:p>
          <a:p>
            <a:r>
              <a:rPr lang="en-IN" dirty="0"/>
              <a:t>INNER JOIN </a:t>
            </a:r>
            <a:r>
              <a:rPr lang="en-IN" dirty="0" err="1"/>
              <a:t>sales.order_items</a:t>
            </a:r>
            <a:r>
              <a:rPr lang="en-IN" dirty="0"/>
              <a:t> AS </a:t>
            </a:r>
            <a:r>
              <a:rPr lang="en-IN" dirty="0" err="1"/>
              <a:t>i</a:t>
            </a:r>
            <a:endParaRPr lang="en-IN" dirty="0"/>
          </a:p>
          <a:p>
            <a:r>
              <a:rPr lang="en-IN" dirty="0"/>
              <a:t>    ON </a:t>
            </a:r>
            <a:r>
              <a:rPr lang="en-IN" dirty="0" err="1"/>
              <a:t>o.order_id</a:t>
            </a:r>
            <a:r>
              <a:rPr lang="en-IN" dirty="0"/>
              <a:t> = </a:t>
            </a:r>
            <a:r>
              <a:rPr lang="en-IN" dirty="0" err="1"/>
              <a:t>i.order_id</a:t>
            </a:r>
            <a:endParaRPr lang="en-IN" dirty="0"/>
          </a:p>
          <a:p>
            <a:r>
              <a:rPr lang="en-IN" dirty="0"/>
              <a:t>INNER JOIN </a:t>
            </a:r>
            <a:r>
              <a:rPr lang="en-IN" dirty="0" err="1"/>
              <a:t>production.products</a:t>
            </a:r>
            <a:r>
              <a:rPr lang="en-IN" dirty="0"/>
              <a:t> AS p</a:t>
            </a:r>
          </a:p>
          <a:p>
            <a:r>
              <a:rPr lang="en-IN" dirty="0"/>
              <a:t>    ON </a:t>
            </a:r>
            <a:r>
              <a:rPr lang="en-IN" dirty="0" err="1"/>
              <a:t>p.product_id</a:t>
            </a:r>
            <a:r>
              <a:rPr lang="en-IN" dirty="0"/>
              <a:t> = </a:t>
            </a:r>
            <a:r>
              <a:rPr lang="en-IN" dirty="0" err="1"/>
              <a:t>i.product_id</a:t>
            </a:r>
            <a:r>
              <a:rPr lang="en-IN" dirty="0"/>
              <a:t>;</a:t>
            </a:r>
          </a:p>
        </p:txBody>
      </p:sp>
      <p:sp>
        <p:nvSpPr>
          <p:cNvPr id="5" name="TextBox 4">
            <a:extLst>
              <a:ext uri="{FF2B5EF4-FFF2-40B4-BE49-F238E27FC236}">
                <a16:creationId xmlns:a16="http://schemas.microsoft.com/office/drawing/2014/main" id="{4B89C672-E64B-0F26-5724-B9BA296BBCB4}"/>
              </a:ext>
            </a:extLst>
          </p:cNvPr>
          <p:cNvSpPr txBox="1"/>
          <p:nvPr/>
        </p:nvSpPr>
        <p:spPr>
          <a:xfrm>
            <a:off x="6357366" y="555300"/>
            <a:ext cx="6094476" cy="369332"/>
          </a:xfrm>
          <a:prstGeom prst="rect">
            <a:avLst/>
          </a:prstGeom>
          <a:noFill/>
        </p:spPr>
        <p:txBody>
          <a:bodyPr wrap="square">
            <a:spAutoFit/>
          </a:bodyPr>
          <a:lstStyle/>
          <a:p>
            <a:r>
              <a:rPr lang="en-IN" dirty="0"/>
              <a:t>DROP VIEW [IF EXISTS] </a:t>
            </a:r>
            <a:r>
              <a:rPr lang="en-IN" dirty="0" err="1"/>
              <a:t>schema_name.view_name</a:t>
            </a:r>
            <a:r>
              <a:rPr lang="en-IN" dirty="0"/>
              <a:t>;</a:t>
            </a:r>
          </a:p>
        </p:txBody>
      </p:sp>
      <p:sp>
        <p:nvSpPr>
          <p:cNvPr id="7" name="TextBox 6">
            <a:extLst>
              <a:ext uri="{FF2B5EF4-FFF2-40B4-BE49-F238E27FC236}">
                <a16:creationId xmlns:a16="http://schemas.microsoft.com/office/drawing/2014/main" id="{C011FE88-7BDD-AE68-1820-3637DE8E6FDA}"/>
              </a:ext>
            </a:extLst>
          </p:cNvPr>
          <p:cNvSpPr txBox="1"/>
          <p:nvPr/>
        </p:nvSpPr>
        <p:spPr>
          <a:xfrm>
            <a:off x="6398514" y="1053347"/>
            <a:ext cx="6227064" cy="1200329"/>
          </a:xfrm>
          <a:prstGeom prst="rect">
            <a:avLst/>
          </a:prstGeom>
          <a:noFill/>
        </p:spPr>
        <p:txBody>
          <a:bodyPr wrap="square">
            <a:spAutoFit/>
          </a:bodyPr>
          <a:lstStyle/>
          <a:p>
            <a:r>
              <a:rPr lang="en-IN" dirty="0"/>
              <a:t>DROP VIEW [IF EXISTS] </a:t>
            </a:r>
          </a:p>
          <a:p>
            <a:r>
              <a:rPr lang="en-IN" dirty="0"/>
              <a:t>    schema_name.view_name1, </a:t>
            </a:r>
          </a:p>
          <a:p>
            <a:r>
              <a:rPr lang="en-IN" dirty="0"/>
              <a:t>    schema_name.view_name2,</a:t>
            </a:r>
          </a:p>
          <a:p>
            <a:r>
              <a:rPr lang="en-IN" dirty="0"/>
              <a:t>    ...;</a:t>
            </a:r>
          </a:p>
        </p:txBody>
      </p:sp>
      <p:sp>
        <p:nvSpPr>
          <p:cNvPr id="9" name="TextBox 8">
            <a:extLst>
              <a:ext uri="{FF2B5EF4-FFF2-40B4-BE49-F238E27FC236}">
                <a16:creationId xmlns:a16="http://schemas.microsoft.com/office/drawing/2014/main" id="{F26A10CE-B09D-D6BE-21A9-A093DBC6A8D8}"/>
              </a:ext>
            </a:extLst>
          </p:cNvPr>
          <p:cNvSpPr txBox="1"/>
          <p:nvPr/>
        </p:nvSpPr>
        <p:spPr>
          <a:xfrm>
            <a:off x="6247638" y="2764478"/>
            <a:ext cx="6313932" cy="369332"/>
          </a:xfrm>
          <a:prstGeom prst="rect">
            <a:avLst/>
          </a:prstGeom>
          <a:noFill/>
        </p:spPr>
        <p:txBody>
          <a:bodyPr wrap="square">
            <a:spAutoFit/>
          </a:bodyPr>
          <a:lstStyle/>
          <a:p>
            <a:r>
              <a:rPr lang="en-IN" dirty="0"/>
              <a:t>DROP VIEW IF EXISTS </a:t>
            </a:r>
            <a:r>
              <a:rPr lang="en-IN" dirty="0" err="1"/>
              <a:t>sales.daily_sales</a:t>
            </a:r>
            <a:r>
              <a:rPr lang="en-IN" dirty="0"/>
              <a:t>;</a:t>
            </a:r>
          </a:p>
        </p:txBody>
      </p:sp>
      <p:sp>
        <p:nvSpPr>
          <p:cNvPr id="11" name="TextBox 10">
            <a:extLst>
              <a:ext uri="{FF2B5EF4-FFF2-40B4-BE49-F238E27FC236}">
                <a16:creationId xmlns:a16="http://schemas.microsoft.com/office/drawing/2014/main" id="{D9B94C30-F650-4AAB-0D8F-AC5DC08F23E2}"/>
              </a:ext>
            </a:extLst>
          </p:cNvPr>
          <p:cNvSpPr txBox="1"/>
          <p:nvPr/>
        </p:nvSpPr>
        <p:spPr>
          <a:xfrm>
            <a:off x="6137910" y="4179041"/>
            <a:ext cx="6313932" cy="1477328"/>
          </a:xfrm>
          <a:prstGeom prst="rect">
            <a:avLst/>
          </a:prstGeom>
          <a:noFill/>
        </p:spPr>
        <p:txBody>
          <a:bodyPr wrap="square">
            <a:spAutoFit/>
          </a:bodyPr>
          <a:lstStyle/>
          <a:p>
            <a:r>
              <a:rPr lang="en-IN" dirty="0"/>
              <a:t>SELECT </a:t>
            </a:r>
          </a:p>
          <a:p>
            <a:r>
              <a:rPr lang="en-IN" dirty="0"/>
              <a:t>	OBJECT_SCHEMA_NAME(</a:t>
            </a:r>
            <a:r>
              <a:rPr lang="en-IN" dirty="0" err="1"/>
              <a:t>v.object_id</a:t>
            </a:r>
            <a:r>
              <a:rPr lang="en-IN" dirty="0"/>
              <a:t>) </a:t>
            </a:r>
            <a:r>
              <a:rPr lang="en-IN" dirty="0" err="1"/>
              <a:t>schema_name</a:t>
            </a:r>
            <a:r>
              <a:rPr lang="en-IN" dirty="0"/>
              <a:t>,</a:t>
            </a:r>
          </a:p>
          <a:p>
            <a:r>
              <a:rPr lang="en-IN" dirty="0"/>
              <a:t>	v.name</a:t>
            </a:r>
          </a:p>
          <a:p>
            <a:r>
              <a:rPr lang="en-IN" dirty="0"/>
              <a:t>FROM </a:t>
            </a:r>
          </a:p>
          <a:p>
            <a:r>
              <a:rPr lang="en-IN" dirty="0"/>
              <a:t>	</a:t>
            </a:r>
            <a:r>
              <a:rPr lang="en-IN" dirty="0" err="1"/>
              <a:t>sys.views</a:t>
            </a:r>
            <a:r>
              <a:rPr lang="en-IN" dirty="0"/>
              <a:t> as v;</a:t>
            </a:r>
          </a:p>
        </p:txBody>
      </p:sp>
    </p:spTree>
    <p:extLst>
      <p:ext uri="{BB962C8B-B14F-4D97-AF65-F5344CB8AC3E}">
        <p14:creationId xmlns:p14="http://schemas.microsoft.com/office/powerpoint/2010/main" val="35087559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4FDA45-1CAF-9AA1-132A-5FD57E73DC8A}"/>
              </a:ext>
            </a:extLst>
          </p:cNvPr>
          <p:cNvSpPr txBox="1"/>
          <p:nvPr/>
        </p:nvSpPr>
        <p:spPr>
          <a:xfrm>
            <a:off x="249174" y="254246"/>
            <a:ext cx="6094476" cy="369332"/>
          </a:xfrm>
          <a:prstGeom prst="rect">
            <a:avLst/>
          </a:prstGeom>
          <a:noFill/>
        </p:spPr>
        <p:txBody>
          <a:bodyPr wrap="square">
            <a:spAutoFit/>
          </a:bodyPr>
          <a:lstStyle/>
          <a:p>
            <a:pPr algn="l"/>
            <a:r>
              <a:rPr lang="en-GB" b="0" i="0" dirty="0">
                <a:effectLst/>
                <a:latin typeface="-apple-system"/>
              </a:rPr>
              <a:t>Creating an SQL Server indexed view example</a:t>
            </a:r>
          </a:p>
        </p:txBody>
      </p:sp>
      <p:sp>
        <p:nvSpPr>
          <p:cNvPr id="5" name="TextBox 4">
            <a:extLst>
              <a:ext uri="{FF2B5EF4-FFF2-40B4-BE49-F238E27FC236}">
                <a16:creationId xmlns:a16="http://schemas.microsoft.com/office/drawing/2014/main" id="{7873259E-DAB6-5591-EB3B-3CCFE438A10E}"/>
              </a:ext>
            </a:extLst>
          </p:cNvPr>
          <p:cNvSpPr txBox="1"/>
          <p:nvPr/>
        </p:nvSpPr>
        <p:spPr>
          <a:xfrm>
            <a:off x="3467862" y="1066259"/>
            <a:ext cx="6094476" cy="4524315"/>
          </a:xfrm>
          <a:prstGeom prst="rect">
            <a:avLst/>
          </a:prstGeom>
          <a:noFill/>
        </p:spPr>
        <p:txBody>
          <a:bodyPr wrap="square">
            <a:spAutoFit/>
          </a:bodyPr>
          <a:lstStyle/>
          <a:p>
            <a:r>
              <a:rPr lang="en-IN" dirty="0"/>
              <a:t>CREATE VIEW </a:t>
            </a:r>
            <a:r>
              <a:rPr lang="en-IN" dirty="0" err="1"/>
              <a:t>product_master</a:t>
            </a:r>
            <a:endParaRPr lang="en-IN" dirty="0"/>
          </a:p>
          <a:p>
            <a:r>
              <a:rPr lang="en-IN" dirty="0"/>
              <a:t>WITH SCHEMABINDING</a:t>
            </a:r>
          </a:p>
          <a:p>
            <a:r>
              <a:rPr lang="en-IN" dirty="0"/>
              <a:t>AS </a:t>
            </a:r>
          </a:p>
          <a:p>
            <a:r>
              <a:rPr lang="en-IN" dirty="0"/>
              <a:t>SELECT</a:t>
            </a:r>
          </a:p>
          <a:p>
            <a:r>
              <a:rPr lang="en-IN" dirty="0"/>
              <a:t>    </a:t>
            </a:r>
            <a:r>
              <a:rPr lang="en-IN" dirty="0" err="1"/>
              <a:t>product_id</a:t>
            </a:r>
            <a:r>
              <a:rPr lang="en-IN" dirty="0"/>
              <a:t>,</a:t>
            </a:r>
          </a:p>
          <a:p>
            <a:r>
              <a:rPr lang="en-IN" dirty="0"/>
              <a:t>    </a:t>
            </a:r>
            <a:r>
              <a:rPr lang="en-IN" dirty="0" err="1"/>
              <a:t>product_name</a:t>
            </a:r>
            <a:r>
              <a:rPr lang="en-IN" dirty="0"/>
              <a:t>,</a:t>
            </a:r>
          </a:p>
          <a:p>
            <a:r>
              <a:rPr lang="en-IN" dirty="0"/>
              <a:t>    </a:t>
            </a:r>
            <a:r>
              <a:rPr lang="en-IN" dirty="0" err="1"/>
              <a:t>model_year</a:t>
            </a:r>
            <a:r>
              <a:rPr lang="en-IN" dirty="0"/>
              <a:t>,</a:t>
            </a:r>
          </a:p>
          <a:p>
            <a:r>
              <a:rPr lang="en-IN" dirty="0"/>
              <a:t>    </a:t>
            </a:r>
            <a:r>
              <a:rPr lang="en-IN" dirty="0" err="1"/>
              <a:t>list_price</a:t>
            </a:r>
            <a:r>
              <a:rPr lang="en-IN" dirty="0"/>
              <a:t>,</a:t>
            </a:r>
          </a:p>
          <a:p>
            <a:r>
              <a:rPr lang="en-IN" dirty="0"/>
              <a:t>    </a:t>
            </a:r>
            <a:r>
              <a:rPr lang="en-IN" dirty="0" err="1"/>
              <a:t>brand_name</a:t>
            </a:r>
            <a:r>
              <a:rPr lang="en-IN" dirty="0"/>
              <a:t>,</a:t>
            </a:r>
          </a:p>
          <a:p>
            <a:r>
              <a:rPr lang="en-IN" dirty="0"/>
              <a:t>    </a:t>
            </a:r>
            <a:r>
              <a:rPr lang="en-IN" dirty="0" err="1"/>
              <a:t>category_name</a:t>
            </a:r>
            <a:endParaRPr lang="en-IN" dirty="0"/>
          </a:p>
          <a:p>
            <a:r>
              <a:rPr lang="en-IN" dirty="0"/>
              <a:t>FROM</a:t>
            </a:r>
          </a:p>
          <a:p>
            <a:r>
              <a:rPr lang="en-IN" dirty="0"/>
              <a:t>    </a:t>
            </a:r>
            <a:r>
              <a:rPr lang="en-IN" dirty="0" err="1"/>
              <a:t>production.products</a:t>
            </a:r>
            <a:r>
              <a:rPr lang="en-IN" dirty="0"/>
              <a:t> p</a:t>
            </a:r>
          </a:p>
          <a:p>
            <a:r>
              <a:rPr lang="en-IN" dirty="0"/>
              <a:t>INNER JOIN </a:t>
            </a:r>
            <a:r>
              <a:rPr lang="en-IN" dirty="0" err="1"/>
              <a:t>production.brands</a:t>
            </a:r>
            <a:r>
              <a:rPr lang="en-IN" dirty="0"/>
              <a:t> b </a:t>
            </a:r>
          </a:p>
          <a:p>
            <a:r>
              <a:rPr lang="en-IN" dirty="0"/>
              <a:t>    ON </a:t>
            </a:r>
            <a:r>
              <a:rPr lang="en-IN" dirty="0" err="1"/>
              <a:t>b.brand_id</a:t>
            </a:r>
            <a:r>
              <a:rPr lang="en-IN" dirty="0"/>
              <a:t> = </a:t>
            </a:r>
            <a:r>
              <a:rPr lang="en-IN" dirty="0" err="1"/>
              <a:t>p.brand_id</a:t>
            </a:r>
            <a:endParaRPr lang="en-IN" dirty="0"/>
          </a:p>
          <a:p>
            <a:r>
              <a:rPr lang="en-IN" dirty="0"/>
              <a:t>INNER JOIN </a:t>
            </a:r>
            <a:r>
              <a:rPr lang="en-IN" dirty="0" err="1"/>
              <a:t>production.categories</a:t>
            </a:r>
            <a:r>
              <a:rPr lang="en-IN" dirty="0"/>
              <a:t> c </a:t>
            </a:r>
          </a:p>
          <a:p>
            <a:r>
              <a:rPr lang="en-IN" dirty="0"/>
              <a:t>    ON </a:t>
            </a:r>
            <a:r>
              <a:rPr lang="en-IN" dirty="0" err="1"/>
              <a:t>c.category_id</a:t>
            </a:r>
            <a:r>
              <a:rPr lang="en-IN" dirty="0"/>
              <a:t> = </a:t>
            </a:r>
            <a:r>
              <a:rPr lang="en-IN" dirty="0" err="1"/>
              <a:t>p.category_id</a:t>
            </a:r>
            <a:r>
              <a:rPr lang="en-IN" dirty="0"/>
              <a:t>;</a:t>
            </a:r>
          </a:p>
        </p:txBody>
      </p:sp>
    </p:spTree>
    <p:extLst>
      <p:ext uri="{BB962C8B-B14F-4D97-AF65-F5344CB8AC3E}">
        <p14:creationId xmlns:p14="http://schemas.microsoft.com/office/powerpoint/2010/main" val="14459195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3F9DD2-4E23-8465-5EB0-39102587DFA6}"/>
              </a:ext>
            </a:extLst>
          </p:cNvPr>
          <p:cNvSpPr txBox="1"/>
          <p:nvPr/>
        </p:nvSpPr>
        <p:spPr>
          <a:xfrm>
            <a:off x="5168646" y="1168182"/>
            <a:ext cx="6094476" cy="4247317"/>
          </a:xfrm>
          <a:prstGeom prst="rect">
            <a:avLst/>
          </a:prstGeom>
          <a:noFill/>
        </p:spPr>
        <p:txBody>
          <a:bodyPr wrap="square">
            <a:spAutoFit/>
          </a:bodyPr>
          <a:lstStyle/>
          <a:p>
            <a:r>
              <a:rPr lang="en-IN" dirty="0"/>
              <a:t>Table 'Worktable'. Scan count 0, logical reads 0, physical reads 0, read-ahead reads 0, lob logical reads 0, lob physical reads 0, lob read-ahead reads 0.</a:t>
            </a:r>
          </a:p>
          <a:p>
            <a:r>
              <a:rPr lang="en-IN" dirty="0"/>
              <a:t>Table '</a:t>
            </a:r>
            <a:r>
              <a:rPr lang="en-IN" dirty="0" err="1"/>
              <a:t>Workfile</a:t>
            </a:r>
            <a:r>
              <a:rPr lang="en-IN" dirty="0"/>
              <a:t>'. Scan count 0, logical reads 0, physical reads 0, read-ahead reads 0, lob logical reads 0, lob physical reads 0, lob read-ahead reads 0.</a:t>
            </a:r>
          </a:p>
          <a:p>
            <a:r>
              <a:rPr lang="en-IN" dirty="0"/>
              <a:t>Table 'products'. Scan count 1, logical reads 5, physical reads 1, read-ahead reads 3, lob logical reads 0, lob physical reads 0, lob read-ahead reads 0.</a:t>
            </a:r>
          </a:p>
          <a:p>
            <a:r>
              <a:rPr lang="en-IN" dirty="0"/>
              <a:t>Table 'categories'. Scan count 1, logical reads 2, physical reads 1, read-ahead reads 0, lob logical reads 0, lob physical reads 0, lob read-ahead reads 0.</a:t>
            </a:r>
          </a:p>
          <a:p>
            <a:r>
              <a:rPr lang="en-IN" dirty="0"/>
              <a:t>Table 'brands'. Scan count 1, logical reads 2, physical reads 1, read-ahead reads 0, lob logical reads 0, lob physical reads 0, lob read-ahead reads 0.</a:t>
            </a:r>
          </a:p>
        </p:txBody>
      </p:sp>
      <p:sp>
        <p:nvSpPr>
          <p:cNvPr id="4" name="TextBox 3">
            <a:extLst>
              <a:ext uri="{FF2B5EF4-FFF2-40B4-BE49-F238E27FC236}">
                <a16:creationId xmlns:a16="http://schemas.microsoft.com/office/drawing/2014/main" id="{35FDE1A4-1FBA-B26C-4967-C37F7EFE37BC}"/>
              </a:ext>
            </a:extLst>
          </p:cNvPr>
          <p:cNvSpPr txBox="1"/>
          <p:nvPr/>
        </p:nvSpPr>
        <p:spPr>
          <a:xfrm>
            <a:off x="928878" y="1442501"/>
            <a:ext cx="6094476" cy="2862322"/>
          </a:xfrm>
          <a:prstGeom prst="rect">
            <a:avLst/>
          </a:prstGeom>
          <a:noFill/>
        </p:spPr>
        <p:txBody>
          <a:bodyPr wrap="square">
            <a:spAutoFit/>
          </a:bodyPr>
          <a:lstStyle/>
          <a:p>
            <a:r>
              <a:rPr lang="en-IN" dirty="0"/>
              <a:t>SET STATISTICS IO ON</a:t>
            </a:r>
          </a:p>
          <a:p>
            <a:r>
              <a:rPr lang="en-IN" dirty="0"/>
              <a:t>GO</a:t>
            </a:r>
          </a:p>
          <a:p>
            <a:endParaRPr lang="en-IN" dirty="0"/>
          </a:p>
          <a:p>
            <a:r>
              <a:rPr lang="en-IN" dirty="0"/>
              <a:t>SELECT </a:t>
            </a:r>
          </a:p>
          <a:p>
            <a:r>
              <a:rPr lang="en-IN" dirty="0"/>
              <a:t>    * </a:t>
            </a:r>
          </a:p>
          <a:p>
            <a:r>
              <a:rPr lang="en-IN" dirty="0"/>
              <a:t>FROM</a:t>
            </a:r>
          </a:p>
          <a:p>
            <a:r>
              <a:rPr lang="en-IN" dirty="0"/>
              <a:t>    </a:t>
            </a:r>
            <a:r>
              <a:rPr lang="en-IN" dirty="0" err="1"/>
              <a:t>production.product_master</a:t>
            </a:r>
            <a:endParaRPr lang="en-IN" dirty="0"/>
          </a:p>
          <a:p>
            <a:r>
              <a:rPr lang="en-IN" dirty="0"/>
              <a:t>ORDER BY</a:t>
            </a:r>
          </a:p>
          <a:p>
            <a:r>
              <a:rPr lang="en-IN" dirty="0"/>
              <a:t>    </a:t>
            </a:r>
            <a:r>
              <a:rPr lang="en-IN" dirty="0" err="1"/>
              <a:t>product_name</a:t>
            </a:r>
            <a:r>
              <a:rPr lang="en-IN" dirty="0"/>
              <a:t>;</a:t>
            </a:r>
          </a:p>
          <a:p>
            <a:r>
              <a:rPr lang="en-IN" dirty="0"/>
              <a:t>GO </a:t>
            </a:r>
          </a:p>
        </p:txBody>
      </p:sp>
    </p:spTree>
    <p:extLst>
      <p:ext uri="{BB962C8B-B14F-4D97-AF65-F5344CB8AC3E}">
        <p14:creationId xmlns:p14="http://schemas.microsoft.com/office/powerpoint/2010/main" val="16514496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C3128D-9C8A-668E-453A-FB8DC9400DBC}"/>
              </a:ext>
            </a:extLst>
          </p:cNvPr>
          <p:cNvSpPr txBox="1"/>
          <p:nvPr/>
        </p:nvSpPr>
        <p:spPr>
          <a:xfrm>
            <a:off x="541782" y="352151"/>
            <a:ext cx="6094476" cy="923330"/>
          </a:xfrm>
          <a:prstGeom prst="rect">
            <a:avLst/>
          </a:prstGeom>
          <a:noFill/>
        </p:spPr>
        <p:txBody>
          <a:bodyPr wrap="square">
            <a:spAutoFit/>
          </a:bodyPr>
          <a:lstStyle/>
          <a:p>
            <a:r>
              <a:rPr lang="en-IN" dirty="0"/>
              <a:t>CREATE UNIQUE CLUSTERED INDEX </a:t>
            </a:r>
          </a:p>
          <a:p>
            <a:r>
              <a:rPr lang="en-IN" dirty="0"/>
              <a:t>    </a:t>
            </a:r>
            <a:r>
              <a:rPr lang="en-IN" dirty="0" err="1"/>
              <a:t>ucidx_product_id</a:t>
            </a:r>
            <a:r>
              <a:rPr lang="en-IN" dirty="0"/>
              <a:t> </a:t>
            </a:r>
          </a:p>
          <a:p>
            <a:r>
              <a:rPr lang="en-IN" dirty="0"/>
              <a:t>ON </a:t>
            </a:r>
            <a:r>
              <a:rPr lang="en-IN" dirty="0" err="1"/>
              <a:t>production.product_master</a:t>
            </a:r>
            <a:r>
              <a:rPr lang="en-IN" dirty="0"/>
              <a:t>(</a:t>
            </a:r>
            <a:r>
              <a:rPr lang="en-IN" dirty="0" err="1"/>
              <a:t>product_id</a:t>
            </a:r>
            <a:r>
              <a:rPr lang="en-IN" dirty="0"/>
              <a:t>);</a:t>
            </a:r>
          </a:p>
        </p:txBody>
      </p:sp>
      <p:sp>
        <p:nvSpPr>
          <p:cNvPr id="5" name="TextBox 4">
            <a:extLst>
              <a:ext uri="{FF2B5EF4-FFF2-40B4-BE49-F238E27FC236}">
                <a16:creationId xmlns:a16="http://schemas.microsoft.com/office/drawing/2014/main" id="{5EF1B55E-EB44-506D-D29D-B828537FE1C4}"/>
              </a:ext>
            </a:extLst>
          </p:cNvPr>
          <p:cNvSpPr txBox="1"/>
          <p:nvPr/>
        </p:nvSpPr>
        <p:spPr>
          <a:xfrm>
            <a:off x="6019038" y="352151"/>
            <a:ext cx="6094476" cy="923330"/>
          </a:xfrm>
          <a:prstGeom prst="rect">
            <a:avLst/>
          </a:prstGeom>
          <a:noFill/>
        </p:spPr>
        <p:txBody>
          <a:bodyPr wrap="square">
            <a:spAutoFit/>
          </a:bodyPr>
          <a:lstStyle/>
          <a:p>
            <a:r>
              <a:rPr lang="en-IN" dirty="0"/>
              <a:t>CREATE NONCLUSTERED INDEX </a:t>
            </a:r>
          </a:p>
          <a:p>
            <a:r>
              <a:rPr lang="en-IN" dirty="0"/>
              <a:t>    </a:t>
            </a:r>
            <a:r>
              <a:rPr lang="en-IN" dirty="0" err="1"/>
              <a:t>ucidx_product_name</a:t>
            </a:r>
            <a:endParaRPr lang="en-IN" dirty="0"/>
          </a:p>
          <a:p>
            <a:r>
              <a:rPr lang="en-IN" dirty="0"/>
              <a:t>ON </a:t>
            </a:r>
            <a:r>
              <a:rPr lang="en-IN" dirty="0" err="1"/>
              <a:t>production.product_master</a:t>
            </a:r>
            <a:r>
              <a:rPr lang="en-IN" dirty="0"/>
              <a:t>(</a:t>
            </a:r>
            <a:r>
              <a:rPr lang="en-IN" dirty="0" err="1"/>
              <a:t>product_name</a:t>
            </a:r>
            <a:r>
              <a:rPr lang="en-IN" dirty="0"/>
              <a:t>);</a:t>
            </a:r>
          </a:p>
        </p:txBody>
      </p:sp>
      <p:sp>
        <p:nvSpPr>
          <p:cNvPr id="7" name="TextBox 6">
            <a:extLst>
              <a:ext uri="{FF2B5EF4-FFF2-40B4-BE49-F238E27FC236}">
                <a16:creationId xmlns:a16="http://schemas.microsoft.com/office/drawing/2014/main" id="{0407FF45-3373-A08A-55AB-17DB498548F9}"/>
              </a:ext>
            </a:extLst>
          </p:cNvPr>
          <p:cNvSpPr txBox="1"/>
          <p:nvPr/>
        </p:nvSpPr>
        <p:spPr>
          <a:xfrm>
            <a:off x="413766" y="1674674"/>
            <a:ext cx="11235690" cy="1200329"/>
          </a:xfrm>
          <a:prstGeom prst="rect">
            <a:avLst/>
          </a:prstGeom>
          <a:noFill/>
        </p:spPr>
        <p:txBody>
          <a:bodyPr wrap="square">
            <a:spAutoFit/>
          </a:bodyPr>
          <a:lstStyle/>
          <a:p>
            <a:r>
              <a:rPr lang="en-IN" dirty="0"/>
              <a:t>Table 'Worktable'. Scan count 0, logical reads 0, physical reads 0, read-ahead reads 0, lob logical reads 0, lob physical reads 0, lob read-ahead reads 0.</a:t>
            </a:r>
          </a:p>
          <a:p>
            <a:r>
              <a:rPr lang="en-IN" dirty="0"/>
              <a:t>Table '</a:t>
            </a:r>
            <a:r>
              <a:rPr lang="en-IN" dirty="0" err="1"/>
              <a:t>product_master</a:t>
            </a:r>
            <a:r>
              <a:rPr lang="en-IN" dirty="0"/>
              <a:t>'. Scan count 1, logical reads 6, physical reads 1, read-ahead reads 11, lob logical reads 0, lob physical reads 0, lob read-ahead reads 0.</a:t>
            </a:r>
          </a:p>
        </p:txBody>
      </p:sp>
      <p:sp>
        <p:nvSpPr>
          <p:cNvPr id="9" name="Rectangle 2">
            <a:extLst>
              <a:ext uri="{FF2B5EF4-FFF2-40B4-BE49-F238E27FC236}">
                <a16:creationId xmlns:a16="http://schemas.microsoft.com/office/drawing/2014/main" id="{143A00DC-9969-2E51-CC40-9DA65F0E7A56}"/>
              </a:ext>
            </a:extLst>
          </p:cNvPr>
          <p:cNvSpPr>
            <a:spLocks noChangeArrowheads="1"/>
          </p:cNvSpPr>
          <p:nvPr/>
        </p:nvSpPr>
        <p:spPr bwMode="auto">
          <a:xfrm>
            <a:off x="541782" y="3244111"/>
            <a:ext cx="112356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apple-system"/>
              </a:rPr>
              <a:t>Note that this feature is only available on SQL Server Enterprise Edition. If you use the SQL Server Standard or Developer Edition, you must use the </a:t>
            </a:r>
            <a:r>
              <a:rPr kumimoji="0" lang="en-US" altLang="en-US" sz="1000" b="0" i="0" u="none" strike="noStrike" cap="none" normalizeH="0" baseline="0" dirty="0">
                <a:ln>
                  <a:noFill/>
                </a:ln>
                <a:solidFill>
                  <a:schemeClr val="tx1"/>
                </a:solidFill>
                <a:effectLst/>
                <a:latin typeface="var(--font-family-code)"/>
              </a:rPr>
              <a:t>WITH (NOEXPAND)</a:t>
            </a:r>
            <a:r>
              <a:rPr kumimoji="0" lang="en-US" altLang="en-US" sz="1200" b="0" i="0" u="none" strike="noStrike" cap="none" normalizeH="0" baseline="0" dirty="0">
                <a:ln>
                  <a:noFill/>
                </a:ln>
                <a:solidFill>
                  <a:srgbClr val="000000"/>
                </a:solidFill>
                <a:effectLst/>
                <a:latin typeface="-apple-system"/>
              </a:rPr>
              <a:t> table hint directly in the </a:t>
            </a:r>
            <a:r>
              <a:rPr kumimoji="0" lang="en-US" altLang="en-US" sz="1000" b="0" i="0" u="none" strike="noStrike" cap="none" normalizeH="0" baseline="0" dirty="0">
                <a:ln>
                  <a:noFill/>
                </a:ln>
                <a:solidFill>
                  <a:schemeClr val="tx1"/>
                </a:solidFill>
                <a:effectLst/>
                <a:latin typeface="var(--font-family-code)"/>
              </a:rPr>
              <a:t>FROM</a:t>
            </a:r>
            <a:r>
              <a:rPr kumimoji="0" lang="en-US" altLang="en-US" sz="1200" b="0" i="0" u="none" strike="noStrike" cap="none" normalizeH="0" baseline="0" dirty="0">
                <a:ln>
                  <a:noFill/>
                </a:ln>
                <a:solidFill>
                  <a:srgbClr val="000000"/>
                </a:solidFill>
                <a:effectLst/>
                <a:latin typeface="-apple-system"/>
              </a:rPr>
              <a:t> clause of the query which you wan</a:t>
            </a:r>
            <a:r>
              <a:rPr kumimoji="0" lang="en-GB" altLang="en-US" sz="1200" b="0" i="0" u="none" strike="noStrike" cap="none" normalizeH="0" baseline="0" dirty="0">
                <a:ln>
                  <a:noFill/>
                </a:ln>
                <a:solidFill>
                  <a:srgbClr val="000000"/>
                </a:solidFill>
                <a:effectLst/>
                <a:latin typeface="-apple-system"/>
              </a:rPr>
              <a:t>Note that this feature is only available on SQL Server Enterprise Edition. If you use the SQL Server Standard or Developer Edition, you must use the WITH (NOEXPAND) table hint directly in the FROM clause of the query which you want to use the view like the following query:</a:t>
            </a:r>
            <a:r>
              <a:rPr kumimoji="0" lang="en-US" altLang="en-US" sz="1200" b="0" i="0" u="none" strike="noStrike" cap="none" normalizeH="0" baseline="0" dirty="0">
                <a:ln>
                  <a:noFill/>
                </a:ln>
                <a:solidFill>
                  <a:srgbClr val="000000"/>
                </a:solidFill>
                <a:effectLst/>
                <a:latin typeface="-apple-system"/>
              </a:rPr>
              <a:t>t to use the view like the following query: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C4727397-7502-B5AA-671F-A2CA130F7275}"/>
              </a:ext>
            </a:extLst>
          </p:cNvPr>
          <p:cNvSpPr txBox="1"/>
          <p:nvPr/>
        </p:nvSpPr>
        <p:spPr>
          <a:xfrm>
            <a:off x="2891790" y="4444216"/>
            <a:ext cx="6094476" cy="1200329"/>
          </a:xfrm>
          <a:prstGeom prst="rect">
            <a:avLst/>
          </a:prstGeom>
          <a:noFill/>
        </p:spPr>
        <p:txBody>
          <a:bodyPr wrap="square">
            <a:spAutoFit/>
          </a:bodyPr>
          <a:lstStyle/>
          <a:p>
            <a:r>
              <a:rPr lang="en-IN" dirty="0"/>
              <a:t>SELECT * </a:t>
            </a:r>
          </a:p>
          <a:p>
            <a:r>
              <a:rPr lang="en-IN" dirty="0"/>
              <a:t>FROM </a:t>
            </a:r>
            <a:r>
              <a:rPr lang="en-IN" dirty="0" err="1"/>
              <a:t>production.product_master</a:t>
            </a:r>
            <a:r>
              <a:rPr lang="en-IN" dirty="0"/>
              <a:t> </a:t>
            </a:r>
          </a:p>
          <a:p>
            <a:r>
              <a:rPr lang="en-IN" dirty="0"/>
              <a:t>   WITH (NOEXPAND)</a:t>
            </a:r>
          </a:p>
          <a:p>
            <a:r>
              <a:rPr lang="en-IN" dirty="0"/>
              <a:t>ORDER BY </a:t>
            </a:r>
            <a:r>
              <a:rPr lang="en-IN" dirty="0" err="1"/>
              <a:t>product_name</a:t>
            </a:r>
            <a:r>
              <a:rPr lang="en-IN" dirty="0"/>
              <a:t>;</a:t>
            </a:r>
          </a:p>
        </p:txBody>
      </p:sp>
    </p:spTree>
    <p:extLst>
      <p:ext uri="{BB962C8B-B14F-4D97-AF65-F5344CB8AC3E}">
        <p14:creationId xmlns:p14="http://schemas.microsoft.com/office/powerpoint/2010/main" val="1925912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C048FE-945E-1969-84A7-6225E6C26E95}"/>
              </a:ext>
            </a:extLst>
          </p:cNvPr>
          <p:cNvSpPr txBox="1"/>
          <p:nvPr/>
        </p:nvSpPr>
        <p:spPr>
          <a:xfrm>
            <a:off x="256032" y="483811"/>
            <a:ext cx="11210544" cy="1477328"/>
          </a:xfrm>
          <a:prstGeom prst="rect">
            <a:avLst/>
          </a:prstGeom>
          <a:noFill/>
        </p:spPr>
        <p:txBody>
          <a:bodyPr wrap="square">
            <a:spAutoFit/>
          </a:bodyPr>
          <a:lstStyle/>
          <a:p>
            <a:r>
              <a:rPr lang="en-GB" dirty="0"/>
              <a:t>Indexes are special data structures associated with tables or views that help speed up the query. SQL Server provides two types of indexes: clustered index and non-clustered index.</a:t>
            </a:r>
          </a:p>
          <a:p>
            <a:endParaRPr lang="en-GB" dirty="0"/>
          </a:p>
          <a:p>
            <a:r>
              <a:rPr lang="en-GB" dirty="0"/>
              <a:t>Clustered indexes</a:t>
            </a:r>
          </a:p>
          <a:p>
            <a:r>
              <a:rPr lang="en-GB" dirty="0"/>
              <a:t>Non clustered indexes</a:t>
            </a:r>
            <a:endParaRPr lang="en-IN" dirty="0"/>
          </a:p>
        </p:txBody>
      </p:sp>
      <p:sp>
        <p:nvSpPr>
          <p:cNvPr id="6" name="TextBox 5">
            <a:extLst>
              <a:ext uri="{FF2B5EF4-FFF2-40B4-BE49-F238E27FC236}">
                <a16:creationId xmlns:a16="http://schemas.microsoft.com/office/drawing/2014/main" id="{A8997EF0-BAA3-13C2-8432-DCF2AE39AD9F}"/>
              </a:ext>
            </a:extLst>
          </p:cNvPr>
          <p:cNvSpPr txBox="1"/>
          <p:nvPr/>
        </p:nvSpPr>
        <p:spPr>
          <a:xfrm>
            <a:off x="256032" y="2273731"/>
            <a:ext cx="6094476" cy="646331"/>
          </a:xfrm>
          <a:prstGeom prst="rect">
            <a:avLst/>
          </a:prstGeom>
          <a:noFill/>
        </p:spPr>
        <p:txBody>
          <a:bodyPr wrap="square">
            <a:spAutoFit/>
          </a:bodyPr>
          <a:lstStyle/>
          <a:p>
            <a:r>
              <a:rPr lang="en-IN" dirty="0"/>
              <a:t>CREATE CLUSTERED INDEX </a:t>
            </a:r>
            <a:r>
              <a:rPr lang="en-IN" dirty="0" err="1"/>
              <a:t>index_name</a:t>
            </a:r>
            <a:endParaRPr lang="en-IN" dirty="0"/>
          </a:p>
          <a:p>
            <a:r>
              <a:rPr lang="en-IN" dirty="0"/>
              <a:t>ON </a:t>
            </a:r>
            <a:r>
              <a:rPr lang="en-IN" dirty="0" err="1"/>
              <a:t>schema_name.table_name</a:t>
            </a:r>
            <a:r>
              <a:rPr lang="en-IN" dirty="0"/>
              <a:t> (</a:t>
            </a:r>
            <a:r>
              <a:rPr lang="en-IN" dirty="0" err="1"/>
              <a:t>column_list</a:t>
            </a:r>
            <a:r>
              <a:rPr lang="en-IN" dirty="0"/>
              <a:t>); </a:t>
            </a:r>
          </a:p>
        </p:txBody>
      </p:sp>
      <p:sp>
        <p:nvSpPr>
          <p:cNvPr id="8" name="TextBox 7">
            <a:extLst>
              <a:ext uri="{FF2B5EF4-FFF2-40B4-BE49-F238E27FC236}">
                <a16:creationId xmlns:a16="http://schemas.microsoft.com/office/drawing/2014/main" id="{B9186A39-89A9-4891-5F5A-89699696A3C3}"/>
              </a:ext>
            </a:extLst>
          </p:cNvPr>
          <p:cNvSpPr txBox="1"/>
          <p:nvPr/>
        </p:nvSpPr>
        <p:spPr>
          <a:xfrm>
            <a:off x="148590" y="3937939"/>
            <a:ext cx="6094476" cy="646331"/>
          </a:xfrm>
          <a:prstGeom prst="rect">
            <a:avLst/>
          </a:prstGeom>
          <a:noFill/>
        </p:spPr>
        <p:txBody>
          <a:bodyPr wrap="square">
            <a:spAutoFit/>
          </a:bodyPr>
          <a:lstStyle/>
          <a:p>
            <a:r>
              <a:rPr lang="en-IN" dirty="0"/>
              <a:t>CREATE [NONCLUSTERED] INDEX </a:t>
            </a:r>
            <a:r>
              <a:rPr lang="en-IN" dirty="0" err="1"/>
              <a:t>index_name</a:t>
            </a:r>
            <a:endParaRPr lang="en-IN" dirty="0"/>
          </a:p>
          <a:p>
            <a:r>
              <a:rPr lang="en-IN" dirty="0"/>
              <a:t>ON </a:t>
            </a:r>
            <a:r>
              <a:rPr lang="en-IN" dirty="0" err="1"/>
              <a:t>table_name</a:t>
            </a:r>
            <a:r>
              <a:rPr lang="en-IN" dirty="0"/>
              <a:t>(</a:t>
            </a:r>
            <a:r>
              <a:rPr lang="en-IN" dirty="0" err="1"/>
              <a:t>column_list</a:t>
            </a:r>
            <a:r>
              <a:rPr lang="en-IN" dirty="0"/>
              <a:t>);</a:t>
            </a:r>
          </a:p>
        </p:txBody>
      </p:sp>
    </p:spTree>
    <p:extLst>
      <p:ext uri="{BB962C8B-B14F-4D97-AF65-F5344CB8AC3E}">
        <p14:creationId xmlns:p14="http://schemas.microsoft.com/office/powerpoint/2010/main" val="1051392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ABC111-B90F-5AEA-9023-AED36CB07F7F}"/>
              </a:ext>
            </a:extLst>
          </p:cNvPr>
          <p:cNvSpPr txBox="1"/>
          <p:nvPr/>
        </p:nvSpPr>
        <p:spPr>
          <a:xfrm>
            <a:off x="395478" y="363974"/>
            <a:ext cx="6094476" cy="523220"/>
          </a:xfrm>
          <a:prstGeom prst="rect">
            <a:avLst/>
          </a:prstGeom>
          <a:noFill/>
        </p:spPr>
        <p:txBody>
          <a:bodyPr wrap="square">
            <a:spAutoFit/>
          </a:bodyPr>
          <a:lstStyle/>
          <a:p>
            <a:pPr algn="l"/>
            <a:r>
              <a:rPr lang="en-IN" sz="2800" b="1" i="0" dirty="0">
                <a:effectLst/>
                <a:latin typeface="-apple-system"/>
              </a:rPr>
              <a:t>Stored Procedures</a:t>
            </a:r>
            <a:endParaRPr lang="en-IN" b="1" i="0" dirty="0">
              <a:effectLst/>
              <a:latin typeface="-apple-system"/>
            </a:endParaRPr>
          </a:p>
        </p:txBody>
      </p:sp>
      <p:sp>
        <p:nvSpPr>
          <p:cNvPr id="5" name="TextBox 4">
            <a:extLst>
              <a:ext uri="{FF2B5EF4-FFF2-40B4-BE49-F238E27FC236}">
                <a16:creationId xmlns:a16="http://schemas.microsoft.com/office/drawing/2014/main" id="{8E69BC0E-04FB-0074-0448-1E5AE81CB220}"/>
              </a:ext>
            </a:extLst>
          </p:cNvPr>
          <p:cNvSpPr txBox="1"/>
          <p:nvPr/>
        </p:nvSpPr>
        <p:spPr>
          <a:xfrm>
            <a:off x="468630" y="920187"/>
            <a:ext cx="11464290" cy="1754326"/>
          </a:xfrm>
          <a:prstGeom prst="rect">
            <a:avLst/>
          </a:prstGeom>
          <a:noFill/>
        </p:spPr>
        <p:txBody>
          <a:bodyPr wrap="square">
            <a:spAutoFit/>
          </a:bodyPr>
          <a:lstStyle/>
          <a:p>
            <a:pPr algn="l"/>
            <a:r>
              <a:rPr lang="en-GB" b="0" i="0" dirty="0">
                <a:solidFill>
                  <a:srgbClr val="000000"/>
                </a:solidFill>
                <a:effectLst/>
                <a:latin typeface="-apple-system"/>
              </a:rPr>
              <a:t>SQL Server stored procedures are used to group one or more Transact-SQL statements into logical units. The stored procedure is stored as a named object in the SQL Server Database Server.</a:t>
            </a:r>
          </a:p>
          <a:p>
            <a:pPr algn="l"/>
            <a:endParaRPr lang="en-GB" b="0" i="0" dirty="0">
              <a:solidFill>
                <a:srgbClr val="000000"/>
              </a:solidFill>
              <a:effectLst/>
              <a:latin typeface="-apple-system"/>
            </a:endParaRPr>
          </a:p>
          <a:p>
            <a:pPr algn="l"/>
            <a:r>
              <a:rPr lang="en-GB" b="0" i="0" dirty="0">
                <a:solidFill>
                  <a:srgbClr val="000000"/>
                </a:solidFill>
                <a:effectLst/>
                <a:latin typeface="-apple-system"/>
              </a:rPr>
              <a:t>When you call a stored procedure for the first time, SQL Server creates an execution plan and stores it in the cache. In the subsequent executions of the stored procedure, SQL Server reuses the plan to execute the stored procedure very fast with reliable performance.</a:t>
            </a:r>
          </a:p>
        </p:txBody>
      </p:sp>
      <p:sp>
        <p:nvSpPr>
          <p:cNvPr id="7" name="TextBox 6">
            <a:extLst>
              <a:ext uri="{FF2B5EF4-FFF2-40B4-BE49-F238E27FC236}">
                <a16:creationId xmlns:a16="http://schemas.microsoft.com/office/drawing/2014/main" id="{03F40A02-F6B7-0079-8A69-EF4C97930259}"/>
              </a:ext>
            </a:extLst>
          </p:cNvPr>
          <p:cNvSpPr txBox="1"/>
          <p:nvPr/>
        </p:nvSpPr>
        <p:spPr>
          <a:xfrm>
            <a:off x="1364742" y="3102924"/>
            <a:ext cx="6094476" cy="3139321"/>
          </a:xfrm>
          <a:prstGeom prst="rect">
            <a:avLst/>
          </a:prstGeom>
          <a:noFill/>
        </p:spPr>
        <p:txBody>
          <a:bodyPr wrap="square">
            <a:spAutoFit/>
          </a:bodyPr>
          <a:lstStyle/>
          <a:p>
            <a:r>
              <a:rPr lang="en-IN" dirty="0"/>
              <a:t>CREATE PROCEDURE </a:t>
            </a:r>
            <a:r>
              <a:rPr lang="en-IN" dirty="0" err="1"/>
              <a:t>uspProductList</a:t>
            </a:r>
            <a:endParaRPr lang="en-IN" dirty="0"/>
          </a:p>
          <a:p>
            <a:r>
              <a:rPr lang="en-IN" dirty="0"/>
              <a:t>AS</a:t>
            </a:r>
          </a:p>
          <a:p>
            <a:r>
              <a:rPr lang="en-IN" dirty="0"/>
              <a:t>BEGIN</a:t>
            </a:r>
          </a:p>
          <a:p>
            <a:r>
              <a:rPr lang="en-IN" dirty="0"/>
              <a:t>    SELECT </a:t>
            </a:r>
          </a:p>
          <a:p>
            <a:r>
              <a:rPr lang="en-IN" dirty="0"/>
              <a:t>        </a:t>
            </a:r>
            <a:r>
              <a:rPr lang="en-IN" dirty="0" err="1"/>
              <a:t>product_name</a:t>
            </a:r>
            <a:r>
              <a:rPr lang="en-IN" dirty="0"/>
              <a:t>, </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ORDER BY </a:t>
            </a:r>
          </a:p>
          <a:p>
            <a:r>
              <a:rPr lang="en-IN" dirty="0"/>
              <a:t>        </a:t>
            </a:r>
            <a:r>
              <a:rPr lang="en-IN" dirty="0" err="1"/>
              <a:t>product_name</a:t>
            </a:r>
            <a:r>
              <a:rPr lang="en-IN" dirty="0"/>
              <a:t>;</a:t>
            </a:r>
          </a:p>
          <a:p>
            <a:r>
              <a:rPr lang="en-IN" dirty="0"/>
              <a:t>END;</a:t>
            </a:r>
          </a:p>
        </p:txBody>
      </p:sp>
      <p:sp>
        <p:nvSpPr>
          <p:cNvPr id="9" name="TextBox 8">
            <a:extLst>
              <a:ext uri="{FF2B5EF4-FFF2-40B4-BE49-F238E27FC236}">
                <a16:creationId xmlns:a16="http://schemas.microsoft.com/office/drawing/2014/main" id="{BE5F36E7-DC13-BAEC-BCC7-A6B2F28F42E5}"/>
              </a:ext>
            </a:extLst>
          </p:cNvPr>
          <p:cNvSpPr txBox="1"/>
          <p:nvPr/>
        </p:nvSpPr>
        <p:spPr>
          <a:xfrm>
            <a:off x="6622542" y="3171182"/>
            <a:ext cx="6094476" cy="369332"/>
          </a:xfrm>
          <a:prstGeom prst="rect">
            <a:avLst/>
          </a:prstGeom>
          <a:noFill/>
        </p:spPr>
        <p:txBody>
          <a:bodyPr wrap="square">
            <a:spAutoFit/>
          </a:bodyPr>
          <a:lstStyle/>
          <a:p>
            <a:r>
              <a:rPr lang="en-IN" dirty="0"/>
              <a:t>EXECUTE </a:t>
            </a:r>
            <a:r>
              <a:rPr lang="en-IN" dirty="0" err="1"/>
              <a:t>sp_name</a:t>
            </a:r>
            <a:r>
              <a:rPr lang="en-IN" dirty="0"/>
              <a:t>;</a:t>
            </a:r>
          </a:p>
        </p:txBody>
      </p:sp>
    </p:spTree>
    <p:extLst>
      <p:ext uri="{BB962C8B-B14F-4D97-AF65-F5344CB8AC3E}">
        <p14:creationId xmlns:p14="http://schemas.microsoft.com/office/powerpoint/2010/main" val="17848193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1DE0D-B1B0-9D3D-FF2E-1901C3779444}"/>
              </a:ext>
            </a:extLst>
          </p:cNvPr>
          <p:cNvSpPr txBox="1"/>
          <p:nvPr/>
        </p:nvSpPr>
        <p:spPr>
          <a:xfrm>
            <a:off x="468630" y="378012"/>
            <a:ext cx="6094476" cy="3139321"/>
          </a:xfrm>
          <a:prstGeom prst="rect">
            <a:avLst/>
          </a:prstGeom>
          <a:noFill/>
        </p:spPr>
        <p:txBody>
          <a:bodyPr wrap="square">
            <a:spAutoFit/>
          </a:bodyPr>
          <a:lstStyle/>
          <a:p>
            <a:r>
              <a:rPr lang="en-IN" dirty="0"/>
              <a:t> ALTER PROCEDURE </a:t>
            </a:r>
            <a:r>
              <a:rPr lang="en-IN" dirty="0" err="1"/>
              <a:t>uspProductList</a:t>
            </a:r>
            <a:endParaRPr lang="en-IN" dirty="0"/>
          </a:p>
          <a:p>
            <a:r>
              <a:rPr lang="en-IN" dirty="0"/>
              <a:t>    AS</a:t>
            </a:r>
          </a:p>
          <a:p>
            <a:r>
              <a:rPr lang="en-IN" dirty="0"/>
              <a:t>    BEGIN</a:t>
            </a:r>
          </a:p>
          <a:p>
            <a:r>
              <a:rPr lang="en-IN" dirty="0"/>
              <a:t>        SELECT </a:t>
            </a:r>
          </a:p>
          <a:p>
            <a:r>
              <a:rPr lang="en-IN" dirty="0"/>
              <a:t>            </a:t>
            </a:r>
            <a:r>
              <a:rPr lang="en-IN" dirty="0" err="1"/>
              <a:t>product_name</a:t>
            </a:r>
            <a:r>
              <a:rPr lang="en-IN" dirty="0"/>
              <a:t>, </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ORDER BY </a:t>
            </a:r>
          </a:p>
          <a:p>
            <a:r>
              <a:rPr lang="en-IN" dirty="0"/>
              <a:t>            </a:t>
            </a:r>
            <a:r>
              <a:rPr lang="en-IN" dirty="0" err="1"/>
              <a:t>list_price</a:t>
            </a:r>
            <a:r>
              <a:rPr lang="en-IN" dirty="0"/>
              <a:t> </a:t>
            </a:r>
          </a:p>
          <a:p>
            <a:r>
              <a:rPr lang="en-IN" dirty="0"/>
              <a:t>    END;</a:t>
            </a:r>
          </a:p>
        </p:txBody>
      </p:sp>
      <p:sp>
        <p:nvSpPr>
          <p:cNvPr id="5" name="TextBox 4">
            <a:extLst>
              <a:ext uri="{FF2B5EF4-FFF2-40B4-BE49-F238E27FC236}">
                <a16:creationId xmlns:a16="http://schemas.microsoft.com/office/drawing/2014/main" id="{9E2EAC91-927E-10EE-9BF1-421275AF3361}"/>
              </a:ext>
            </a:extLst>
          </p:cNvPr>
          <p:cNvSpPr txBox="1"/>
          <p:nvPr/>
        </p:nvSpPr>
        <p:spPr>
          <a:xfrm>
            <a:off x="761238" y="4369046"/>
            <a:ext cx="6094476" cy="369332"/>
          </a:xfrm>
          <a:prstGeom prst="rect">
            <a:avLst/>
          </a:prstGeom>
          <a:noFill/>
        </p:spPr>
        <p:txBody>
          <a:bodyPr wrap="square">
            <a:spAutoFit/>
          </a:bodyPr>
          <a:lstStyle/>
          <a:p>
            <a:r>
              <a:rPr lang="en-IN" dirty="0"/>
              <a:t>DROP PROCEDURE </a:t>
            </a:r>
            <a:r>
              <a:rPr lang="en-IN" dirty="0" err="1"/>
              <a:t>sp_name</a:t>
            </a:r>
            <a:r>
              <a:rPr lang="en-IN" dirty="0"/>
              <a:t>;</a:t>
            </a:r>
          </a:p>
        </p:txBody>
      </p:sp>
    </p:spTree>
    <p:extLst>
      <p:ext uri="{BB962C8B-B14F-4D97-AF65-F5344CB8AC3E}">
        <p14:creationId xmlns:p14="http://schemas.microsoft.com/office/powerpoint/2010/main" val="1350151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7631010" y="654475"/>
            <a:ext cx="4957553" cy="16459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dirty="0">
                <a:solidFill>
                  <a:schemeClr val="tx1">
                    <a:lumMod val="85000"/>
                    <a:lumOff val="15000"/>
                  </a:schemeClr>
                </a:solidFill>
                <a:latin typeface="+mj-lt"/>
              </a:rPr>
              <a:t>Date &amp; Time data types</a:t>
            </a:r>
          </a:p>
          <a:p>
            <a:pPr defTabSz="914400">
              <a:lnSpc>
                <a:spcPct val="90000"/>
              </a:lnSpc>
              <a:spcBef>
                <a:spcPct val="0"/>
              </a:spcBef>
              <a:spcAft>
                <a:spcPts val="600"/>
              </a:spcAft>
            </a:pPr>
            <a:endParaRPr lang="en-US" sz="3700" i="0" dirty="0">
              <a:solidFill>
                <a:schemeClr val="tx1">
                  <a:lumMod val="85000"/>
                  <a:lumOff val="15000"/>
                </a:schemeClr>
              </a:solidFill>
              <a:latin typeface="+mj-lt"/>
            </a:endParaRPr>
          </a:p>
        </p:txBody>
      </p:sp>
      <p:graphicFrame>
        <p:nvGraphicFramePr>
          <p:cNvPr id="4" name="Table 3">
            <a:extLst>
              <a:ext uri="{FF2B5EF4-FFF2-40B4-BE49-F238E27FC236}">
                <a16:creationId xmlns:a16="http://schemas.microsoft.com/office/drawing/2014/main" id="{540BBF1F-31AC-FD07-02E4-E4EAFBEABBD0}"/>
              </a:ext>
            </a:extLst>
          </p:cNvPr>
          <p:cNvGraphicFramePr>
            <a:graphicFrameLocks noGrp="1"/>
          </p:cNvGraphicFramePr>
          <p:nvPr>
            <p:extLst>
              <p:ext uri="{D42A27DB-BD31-4B8C-83A1-F6EECF244321}">
                <p14:modId xmlns:p14="http://schemas.microsoft.com/office/powerpoint/2010/main" val="1693240658"/>
              </p:ext>
            </p:extLst>
          </p:nvPr>
        </p:nvGraphicFramePr>
        <p:xfrm>
          <a:off x="643192" y="1176568"/>
          <a:ext cx="6909389" cy="4496974"/>
        </p:xfrm>
        <a:graphic>
          <a:graphicData uri="http://schemas.openxmlformats.org/drawingml/2006/table">
            <a:tbl>
              <a:tblPr>
                <a:noFill/>
              </a:tblPr>
              <a:tblGrid>
                <a:gridCol w="1320239">
                  <a:extLst>
                    <a:ext uri="{9D8B030D-6E8A-4147-A177-3AD203B41FA5}">
                      <a16:colId xmlns:a16="http://schemas.microsoft.com/office/drawing/2014/main" val="968835143"/>
                    </a:ext>
                  </a:extLst>
                </a:gridCol>
                <a:gridCol w="870048">
                  <a:extLst>
                    <a:ext uri="{9D8B030D-6E8A-4147-A177-3AD203B41FA5}">
                      <a16:colId xmlns:a16="http://schemas.microsoft.com/office/drawing/2014/main" val="2353936027"/>
                    </a:ext>
                  </a:extLst>
                </a:gridCol>
                <a:gridCol w="1439644">
                  <a:extLst>
                    <a:ext uri="{9D8B030D-6E8A-4147-A177-3AD203B41FA5}">
                      <a16:colId xmlns:a16="http://schemas.microsoft.com/office/drawing/2014/main" val="979152122"/>
                    </a:ext>
                  </a:extLst>
                </a:gridCol>
                <a:gridCol w="1639729">
                  <a:extLst>
                    <a:ext uri="{9D8B030D-6E8A-4147-A177-3AD203B41FA5}">
                      <a16:colId xmlns:a16="http://schemas.microsoft.com/office/drawing/2014/main" val="47576939"/>
                    </a:ext>
                  </a:extLst>
                </a:gridCol>
                <a:gridCol w="1639729">
                  <a:extLst>
                    <a:ext uri="{9D8B030D-6E8A-4147-A177-3AD203B41FA5}">
                      <a16:colId xmlns:a16="http://schemas.microsoft.com/office/drawing/2014/main" val="156932957"/>
                    </a:ext>
                  </a:extLst>
                </a:gridCol>
              </a:tblGrid>
              <a:tr h="611444">
                <a:tc>
                  <a:txBody>
                    <a:bodyPr/>
                    <a:lstStyle/>
                    <a:p>
                      <a:pPr algn="l" fontAlgn="t"/>
                      <a:r>
                        <a:rPr lang="en-IN" sz="1400" b="1" cap="none" spc="0">
                          <a:solidFill>
                            <a:schemeClr val="tx1"/>
                          </a:solidFill>
                          <a:effectLst/>
                        </a:rPr>
                        <a:t>Data Type</a:t>
                      </a:r>
                    </a:p>
                  </a:txBody>
                  <a:tcPr marL="0" marR="69385" marT="32431" marB="108103">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l" fontAlgn="t"/>
                      <a:r>
                        <a:rPr lang="en-IN" sz="1400" b="1" cap="none" spc="0">
                          <a:solidFill>
                            <a:schemeClr val="tx1"/>
                          </a:solidFill>
                          <a:effectLst/>
                        </a:rPr>
                        <a:t>Storage size</a:t>
                      </a:r>
                    </a:p>
                  </a:txBody>
                  <a:tcPr marL="0" marR="69385" marT="32431" marB="108103">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l" fontAlgn="t"/>
                      <a:r>
                        <a:rPr lang="en-IN" sz="1400" b="1" cap="none" spc="0">
                          <a:solidFill>
                            <a:schemeClr val="tx1"/>
                          </a:solidFill>
                          <a:effectLst/>
                        </a:rPr>
                        <a:t>Accuracy</a:t>
                      </a:r>
                    </a:p>
                  </a:txBody>
                  <a:tcPr marL="0" marR="69385" marT="32431" marB="108103">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l" fontAlgn="t"/>
                      <a:r>
                        <a:rPr lang="en-IN" sz="1400" b="1" cap="none" spc="0">
                          <a:solidFill>
                            <a:schemeClr val="tx1"/>
                          </a:solidFill>
                          <a:effectLst/>
                        </a:rPr>
                        <a:t>Lower Range</a:t>
                      </a:r>
                    </a:p>
                  </a:txBody>
                  <a:tcPr marL="0" marR="69385" marT="32431" marB="108103">
                    <a:lnL w="12700" cmpd="sng">
                      <a:noFill/>
                      <a:prstDash val="solid"/>
                    </a:lnL>
                    <a:lnR w="12700" cmpd="sng">
                      <a:noFill/>
                      <a:prstDash val="solid"/>
                    </a:lnR>
                    <a:lnT w="9525" cap="flat" cmpd="sng" algn="ctr">
                      <a:solidFill>
                        <a:schemeClr val="tx1"/>
                      </a:solidFill>
                      <a:prstDash val="solid"/>
                    </a:lnT>
                    <a:lnB w="12700" cmpd="sng">
                      <a:noFill/>
                      <a:prstDash val="solid"/>
                    </a:lnB>
                    <a:noFill/>
                  </a:tcPr>
                </a:tc>
                <a:tc>
                  <a:txBody>
                    <a:bodyPr/>
                    <a:lstStyle/>
                    <a:p>
                      <a:pPr algn="l" fontAlgn="t"/>
                      <a:r>
                        <a:rPr lang="en-IN" sz="1400" b="1" cap="none" spc="0">
                          <a:solidFill>
                            <a:schemeClr val="tx1"/>
                          </a:solidFill>
                          <a:effectLst/>
                        </a:rPr>
                        <a:t>Upper Range</a:t>
                      </a:r>
                    </a:p>
                  </a:txBody>
                  <a:tcPr marL="0" marR="69385" marT="32431" marB="108103">
                    <a:lnL w="12700" cmpd="sng">
                      <a:noFill/>
                      <a:prstDash val="solid"/>
                    </a:lnL>
                    <a:lnR w="12700" cmpd="sng">
                      <a:noFill/>
                      <a:prstDash val="solid"/>
                    </a:lnR>
                    <a:lnT w="9525" cap="flat" cmpd="sng" algn="ctr">
                      <a:solidFill>
                        <a:schemeClr val="tx1"/>
                      </a:solidFill>
                      <a:prstDash val="solid"/>
                    </a:lnT>
                    <a:lnB w="12700" cmpd="sng">
                      <a:noFill/>
                      <a:prstDash val="solid"/>
                    </a:lnB>
                    <a:noFill/>
                  </a:tcPr>
                </a:tc>
                <a:extLst>
                  <a:ext uri="{0D108BD9-81ED-4DB2-BD59-A6C34878D82A}">
                    <a16:rowId xmlns:a16="http://schemas.microsoft.com/office/drawing/2014/main" val="2217207294"/>
                  </a:ext>
                </a:extLst>
              </a:tr>
              <a:tr h="828310">
                <a:tc>
                  <a:txBody>
                    <a:bodyPr/>
                    <a:lstStyle/>
                    <a:p>
                      <a:pPr algn="l" fontAlgn="t"/>
                      <a:r>
                        <a:rPr lang="en-IN" sz="1400" cap="none" spc="0" dirty="0">
                          <a:solidFill>
                            <a:schemeClr val="tx1"/>
                          </a:solidFill>
                          <a:effectLst/>
                        </a:rPr>
                        <a:t>datetime</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8 bytes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GB" sz="1400" cap="none" spc="0">
                          <a:solidFill>
                            <a:schemeClr val="tx1"/>
                          </a:solidFill>
                          <a:effectLst/>
                        </a:rPr>
                        <a:t>Rounded to increments of .000, .003, .007</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1753-01-01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9999-12-31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83386370"/>
                  </a:ext>
                </a:extLst>
              </a:tr>
              <a:tr h="611444">
                <a:tc>
                  <a:txBody>
                    <a:bodyPr/>
                    <a:lstStyle/>
                    <a:p>
                      <a:pPr algn="l" fontAlgn="t"/>
                      <a:r>
                        <a:rPr lang="en-IN" sz="1400" cap="none" spc="0">
                          <a:solidFill>
                            <a:schemeClr val="tx1"/>
                          </a:solidFill>
                          <a:effectLst/>
                        </a:rPr>
                        <a:t>smalldatetime</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4 bytes, fixed</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 minute</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1900-01-01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2079-06-06</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72762223"/>
                  </a:ext>
                </a:extLst>
              </a:tr>
              <a:tr h="611444">
                <a:tc>
                  <a:txBody>
                    <a:bodyPr/>
                    <a:lstStyle/>
                    <a:p>
                      <a:pPr algn="l" fontAlgn="t"/>
                      <a:r>
                        <a:rPr lang="en-IN" sz="1400" u="none" strike="noStrike" cap="none" spc="0">
                          <a:solidFill>
                            <a:schemeClr val="tx1"/>
                          </a:solidFill>
                          <a:effectLst/>
                          <a:hlinkClick r:id="rId2">
                            <a:extLst>
                              <a:ext uri="{A12FA001-AC4F-418D-AE19-62706E023703}">
                                <ahyp:hlinkClr xmlns:ahyp="http://schemas.microsoft.com/office/drawing/2018/hyperlinkcolor" val="tx"/>
                              </a:ext>
                            </a:extLst>
                          </a:hlinkClick>
                        </a:rPr>
                        <a:t>date</a:t>
                      </a:r>
                      <a:endParaRPr lang="en-IN" sz="1400" cap="none" spc="0">
                        <a:solidFill>
                          <a:schemeClr val="tx1"/>
                        </a:solidFill>
                        <a:effectLst/>
                      </a:endParaRP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3 bytes, fixed</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 day</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0001-01-01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9999-12-31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06917348"/>
                  </a:ext>
                </a:extLst>
              </a:tr>
              <a:tr h="611444">
                <a:tc>
                  <a:txBody>
                    <a:bodyPr/>
                    <a:lstStyle/>
                    <a:p>
                      <a:pPr algn="l" fontAlgn="t"/>
                      <a:r>
                        <a:rPr lang="en-IN" sz="1400" u="none" strike="noStrike" cap="none" spc="0">
                          <a:solidFill>
                            <a:schemeClr val="tx1"/>
                          </a:solidFill>
                          <a:effectLst/>
                          <a:hlinkClick r:id="rId3">
                            <a:extLst>
                              <a:ext uri="{A12FA001-AC4F-418D-AE19-62706E023703}">
                                <ahyp:hlinkClr xmlns:ahyp="http://schemas.microsoft.com/office/drawing/2018/hyperlinkcolor" val="tx"/>
                              </a:ext>
                            </a:extLst>
                          </a:hlinkClick>
                        </a:rPr>
                        <a:t>time</a:t>
                      </a:r>
                      <a:endParaRPr lang="en-IN" sz="1400" cap="none" spc="0">
                        <a:solidFill>
                          <a:schemeClr val="tx1"/>
                        </a:solidFill>
                        <a:effectLst/>
                      </a:endParaRP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5 bytes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100 nanoseconds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00:00:00.0000000</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23:59:59.9999999</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91288776"/>
                  </a:ext>
                </a:extLst>
              </a:tr>
              <a:tr h="611444">
                <a:tc>
                  <a:txBody>
                    <a:bodyPr/>
                    <a:lstStyle/>
                    <a:p>
                      <a:pPr algn="l" fontAlgn="t"/>
                      <a:r>
                        <a:rPr lang="en-IN" sz="1400" u="none" strike="noStrike" cap="none" spc="0">
                          <a:solidFill>
                            <a:schemeClr val="tx1"/>
                          </a:solidFill>
                          <a:effectLst/>
                          <a:hlinkClick r:id="rId4">
                            <a:extLst>
                              <a:ext uri="{A12FA001-AC4F-418D-AE19-62706E023703}">
                                <ahyp:hlinkClr xmlns:ahyp="http://schemas.microsoft.com/office/drawing/2018/hyperlinkcolor" val="tx"/>
                              </a:ext>
                            </a:extLst>
                          </a:hlinkClick>
                        </a:rPr>
                        <a:t>datetimeoffset</a:t>
                      </a:r>
                      <a:endParaRPr lang="en-IN" sz="1400" cap="none" spc="0">
                        <a:solidFill>
                          <a:schemeClr val="tx1"/>
                        </a:solidFill>
                        <a:effectLst/>
                      </a:endParaRP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10 bytes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100 nanoseconds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0001-01-01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9999-12-31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2131418"/>
                  </a:ext>
                </a:extLst>
              </a:tr>
              <a:tr h="611444">
                <a:tc>
                  <a:txBody>
                    <a:bodyPr/>
                    <a:lstStyle/>
                    <a:p>
                      <a:pPr algn="l" fontAlgn="t"/>
                      <a:r>
                        <a:rPr lang="en-IN" sz="1400" u="none" strike="noStrike" cap="none" spc="0">
                          <a:solidFill>
                            <a:schemeClr val="tx1"/>
                          </a:solidFill>
                          <a:effectLst/>
                          <a:hlinkClick r:id="rId5">
                            <a:extLst>
                              <a:ext uri="{A12FA001-AC4F-418D-AE19-62706E023703}">
                                <ahyp:hlinkClr xmlns:ahyp="http://schemas.microsoft.com/office/drawing/2018/hyperlinkcolor" val="tx"/>
                              </a:ext>
                            </a:extLst>
                          </a:hlinkClick>
                        </a:rPr>
                        <a:t>datetime2</a:t>
                      </a:r>
                      <a:endParaRPr lang="en-IN" sz="1400" cap="none" spc="0">
                        <a:solidFill>
                          <a:schemeClr val="tx1"/>
                        </a:solidFill>
                        <a:effectLst/>
                      </a:endParaRP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6 bytes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100 nanoseconds</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a:solidFill>
                            <a:schemeClr val="tx1"/>
                          </a:solidFill>
                          <a:effectLst/>
                        </a:rPr>
                        <a:t>0001-01-01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400" cap="none" spc="0" dirty="0">
                          <a:solidFill>
                            <a:schemeClr val="tx1"/>
                          </a:solidFill>
                          <a:effectLst/>
                        </a:rPr>
                        <a:t>9999-12-31</a:t>
                      </a:r>
                    </a:p>
                  </a:txBody>
                  <a:tcPr marL="0" marR="69385" marT="32431" marB="10810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165077975"/>
                  </a:ext>
                </a:extLst>
              </a:tr>
            </a:tbl>
          </a:graphicData>
        </a:graphic>
      </p:graphicFrame>
      <p:sp>
        <p:nvSpPr>
          <p:cNvPr id="6" name="TextBox 5">
            <a:extLst>
              <a:ext uri="{FF2B5EF4-FFF2-40B4-BE49-F238E27FC236}">
                <a16:creationId xmlns:a16="http://schemas.microsoft.com/office/drawing/2014/main" id="{1BD166D6-A0E9-EF30-2974-66F0D84F908D}"/>
              </a:ext>
            </a:extLst>
          </p:cNvPr>
          <p:cNvSpPr txBox="1"/>
          <p:nvPr/>
        </p:nvSpPr>
        <p:spPr>
          <a:xfrm>
            <a:off x="7881009" y="2300395"/>
            <a:ext cx="3238830" cy="923330"/>
          </a:xfrm>
          <a:prstGeom prst="rect">
            <a:avLst/>
          </a:prstGeom>
          <a:noFill/>
        </p:spPr>
        <p:txBody>
          <a:bodyPr wrap="square" rtlCol="0">
            <a:spAutoFit/>
          </a:bodyPr>
          <a:lstStyle/>
          <a:p>
            <a:r>
              <a:rPr lang="en-GB" b="0" i="0" dirty="0">
                <a:solidFill>
                  <a:srgbClr val="000000"/>
                </a:solidFill>
                <a:effectLst/>
                <a:latin typeface="-apple-system"/>
              </a:rPr>
              <a:t>The date and time data types store data and time data, and the date time offset.</a:t>
            </a:r>
            <a:endParaRPr lang="en-IN" dirty="0"/>
          </a:p>
        </p:txBody>
      </p:sp>
    </p:spTree>
    <p:extLst>
      <p:ext uri="{BB962C8B-B14F-4D97-AF65-F5344CB8AC3E}">
        <p14:creationId xmlns:p14="http://schemas.microsoft.com/office/powerpoint/2010/main" val="11333975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C65FCE-815F-F874-C599-DBC13C87A75C}"/>
              </a:ext>
            </a:extLst>
          </p:cNvPr>
          <p:cNvSpPr txBox="1"/>
          <p:nvPr/>
        </p:nvSpPr>
        <p:spPr>
          <a:xfrm>
            <a:off x="459486" y="1290626"/>
            <a:ext cx="6094476" cy="3139321"/>
          </a:xfrm>
          <a:prstGeom prst="rect">
            <a:avLst/>
          </a:prstGeom>
          <a:noFill/>
        </p:spPr>
        <p:txBody>
          <a:bodyPr wrap="square">
            <a:spAutoFit/>
          </a:bodyPr>
          <a:lstStyle/>
          <a:p>
            <a:r>
              <a:rPr lang="en-IN" dirty="0"/>
              <a:t>CREATE PROCEDURE </a:t>
            </a:r>
            <a:r>
              <a:rPr lang="en-IN" dirty="0" err="1"/>
              <a:t>uspFindProducts</a:t>
            </a:r>
            <a:endParaRPr lang="en-IN" dirty="0"/>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ORDER BY</a:t>
            </a:r>
          </a:p>
          <a:p>
            <a:r>
              <a:rPr lang="en-IN" dirty="0"/>
              <a:t>        </a:t>
            </a:r>
            <a:r>
              <a:rPr lang="en-IN" dirty="0" err="1"/>
              <a:t>list_price</a:t>
            </a:r>
            <a:r>
              <a:rPr lang="en-IN" dirty="0"/>
              <a:t>;</a:t>
            </a:r>
          </a:p>
          <a:p>
            <a:r>
              <a:rPr lang="en-IN" dirty="0"/>
              <a:t>END;</a:t>
            </a:r>
          </a:p>
        </p:txBody>
      </p:sp>
      <p:sp>
        <p:nvSpPr>
          <p:cNvPr id="5" name="TextBox 4">
            <a:extLst>
              <a:ext uri="{FF2B5EF4-FFF2-40B4-BE49-F238E27FC236}">
                <a16:creationId xmlns:a16="http://schemas.microsoft.com/office/drawing/2014/main" id="{1B69F2EA-3EF4-3C5A-50D6-97BEB0F30726}"/>
              </a:ext>
            </a:extLst>
          </p:cNvPr>
          <p:cNvSpPr txBox="1"/>
          <p:nvPr/>
        </p:nvSpPr>
        <p:spPr>
          <a:xfrm>
            <a:off x="5095494" y="1204079"/>
            <a:ext cx="6094476" cy="3970318"/>
          </a:xfrm>
          <a:prstGeom prst="rect">
            <a:avLst/>
          </a:prstGeom>
          <a:noFill/>
        </p:spPr>
        <p:txBody>
          <a:bodyPr wrap="square">
            <a:spAutoFit/>
          </a:bodyPr>
          <a:lstStyle/>
          <a:p>
            <a:r>
              <a:rPr lang="en-IN" dirty="0"/>
              <a:t>ALTER PROCEDURE </a:t>
            </a:r>
            <a:r>
              <a:rPr lang="en-IN" dirty="0" err="1"/>
              <a:t>uspFindProducts</a:t>
            </a:r>
            <a:r>
              <a:rPr lang="en-IN" dirty="0"/>
              <a:t>(@min_list_price AS DECIMAL)</a:t>
            </a:r>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list_price</a:t>
            </a:r>
            <a:r>
              <a:rPr lang="en-IN" dirty="0"/>
              <a:t> &gt;= @min_list_price</a:t>
            </a:r>
          </a:p>
          <a:p>
            <a:r>
              <a:rPr lang="en-IN" dirty="0"/>
              <a:t>    ORDER BY</a:t>
            </a:r>
          </a:p>
          <a:p>
            <a:r>
              <a:rPr lang="en-IN" dirty="0"/>
              <a:t>        </a:t>
            </a:r>
            <a:r>
              <a:rPr lang="en-IN" dirty="0" err="1"/>
              <a:t>list_price</a:t>
            </a:r>
            <a:r>
              <a:rPr lang="en-IN" dirty="0"/>
              <a:t>;</a:t>
            </a:r>
          </a:p>
          <a:p>
            <a:r>
              <a:rPr lang="en-IN" dirty="0"/>
              <a:t>END;</a:t>
            </a:r>
          </a:p>
        </p:txBody>
      </p:sp>
      <p:sp>
        <p:nvSpPr>
          <p:cNvPr id="7" name="TextBox 6">
            <a:extLst>
              <a:ext uri="{FF2B5EF4-FFF2-40B4-BE49-F238E27FC236}">
                <a16:creationId xmlns:a16="http://schemas.microsoft.com/office/drawing/2014/main" id="{2936A015-FD12-FE17-17C7-1084D4C2BE57}"/>
              </a:ext>
            </a:extLst>
          </p:cNvPr>
          <p:cNvSpPr txBox="1"/>
          <p:nvPr/>
        </p:nvSpPr>
        <p:spPr>
          <a:xfrm>
            <a:off x="3625596" y="6032147"/>
            <a:ext cx="6094476" cy="369332"/>
          </a:xfrm>
          <a:prstGeom prst="rect">
            <a:avLst/>
          </a:prstGeom>
          <a:noFill/>
        </p:spPr>
        <p:txBody>
          <a:bodyPr wrap="square">
            <a:spAutoFit/>
          </a:bodyPr>
          <a:lstStyle/>
          <a:p>
            <a:r>
              <a:rPr lang="en-IN" dirty="0"/>
              <a:t>EXEC </a:t>
            </a:r>
            <a:r>
              <a:rPr lang="en-IN" dirty="0" err="1"/>
              <a:t>uspFindProducts</a:t>
            </a:r>
            <a:r>
              <a:rPr lang="en-IN" dirty="0"/>
              <a:t> 100;</a:t>
            </a:r>
          </a:p>
        </p:txBody>
      </p:sp>
      <p:sp>
        <p:nvSpPr>
          <p:cNvPr id="9" name="TextBox 8">
            <a:extLst>
              <a:ext uri="{FF2B5EF4-FFF2-40B4-BE49-F238E27FC236}">
                <a16:creationId xmlns:a16="http://schemas.microsoft.com/office/drawing/2014/main" id="{D9917DC9-8B2A-08E8-A2B9-EDA00A8F6076}"/>
              </a:ext>
            </a:extLst>
          </p:cNvPr>
          <p:cNvSpPr txBox="1"/>
          <p:nvPr/>
        </p:nvSpPr>
        <p:spPr>
          <a:xfrm>
            <a:off x="578358" y="456521"/>
            <a:ext cx="6094476" cy="369332"/>
          </a:xfrm>
          <a:prstGeom prst="rect">
            <a:avLst/>
          </a:prstGeom>
          <a:noFill/>
        </p:spPr>
        <p:txBody>
          <a:bodyPr wrap="square">
            <a:spAutoFit/>
          </a:bodyPr>
          <a:lstStyle/>
          <a:p>
            <a:pPr algn="l"/>
            <a:r>
              <a:rPr lang="en-GB" b="0" i="0" dirty="0">
                <a:effectLst/>
                <a:latin typeface="-apple-system"/>
              </a:rPr>
              <a:t>Creating a stored procedure with one parameter</a:t>
            </a:r>
          </a:p>
        </p:txBody>
      </p:sp>
    </p:spTree>
    <p:extLst>
      <p:ext uri="{BB962C8B-B14F-4D97-AF65-F5344CB8AC3E}">
        <p14:creationId xmlns:p14="http://schemas.microsoft.com/office/powerpoint/2010/main" val="37521987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8D1561-996A-D265-6B09-CC91F55145C8}"/>
              </a:ext>
            </a:extLst>
          </p:cNvPr>
          <p:cNvSpPr txBox="1"/>
          <p:nvPr/>
        </p:nvSpPr>
        <p:spPr>
          <a:xfrm>
            <a:off x="486918" y="281678"/>
            <a:ext cx="6094476" cy="369332"/>
          </a:xfrm>
          <a:prstGeom prst="rect">
            <a:avLst/>
          </a:prstGeom>
          <a:noFill/>
        </p:spPr>
        <p:txBody>
          <a:bodyPr wrap="square">
            <a:spAutoFit/>
          </a:bodyPr>
          <a:lstStyle/>
          <a:p>
            <a:pPr algn="l"/>
            <a:r>
              <a:rPr lang="en-GB" b="0" i="0" dirty="0">
                <a:effectLst/>
                <a:latin typeface="-apple-system"/>
              </a:rPr>
              <a:t>Creating a stored procedure with multiple parameters</a:t>
            </a:r>
          </a:p>
        </p:txBody>
      </p:sp>
      <p:sp>
        <p:nvSpPr>
          <p:cNvPr id="5" name="TextBox 4">
            <a:extLst>
              <a:ext uri="{FF2B5EF4-FFF2-40B4-BE49-F238E27FC236}">
                <a16:creationId xmlns:a16="http://schemas.microsoft.com/office/drawing/2014/main" id="{42A766BE-89CE-AE80-13E2-4F800C8D7E71}"/>
              </a:ext>
            </a:extLst>
          </p:cNvPr>
          <p:cNvSpPr txBox="1"/>
          <p:nvPr/>
        </p:nvSpPr>
        <p:spPr>
          <a:xfrm>
            <a:off x="669798" y="1028343"/>
            <a:ext cx="6094476" cy="4801314"/>
          </a:xfrm>
          <a:prstGeom prst="rect">
            <a:avLst/>
          </a:prstGeom>
          <a:noFill/>
        </p:spPr>
        <p:txBody>
          <a:bodyPr wrap="square">
            <a:spAutoFit/>
          </a:bodyPr>
          <a:lstStyle/>
          <a:p>
            <a:r>
              <a:rPr lang="en-IN" dirty="0"/>
              <a:t>ALTER PROCEDURE </a:t>
            </a:r>
            <a:r>
              <a:rPr lang="en-IN" dirty="0" err="1"/>
              <a:t>uspFindProducts</a:t>
            </a:r>
            <a:r>
              <a:rPr lang="en-IN" dirty="0"/>
              <a:t>(</a:t>
            </a:r>
          </a:p>
          <a:p>
            <a:r>
              <a:rPr lang="en-IN" dirty="0"/>
              <a:t>    @min_list_price AS DECIMAL</a:t>
            </a:r>
          </a:p>
          <a:p>
            <a:r>
              <a:rPr lang="en-IN" dirty="0"/>
              <a:t>    ,@</a:t>
            </a:r>
            <a:r>
              <a:rPr lang="en-IN" dirty="0" err="1"/>
              <a:t>max_list_price</a:t>
            </a:r>
            <a:r>
              <a:rPr lang="en-IN" dirty="0"/>
              <a:t> AS DECIMAL</a:t>
            </a:r>
          </a:p>
          <a:p>
            <a:r>
              <a:rPr lang="en-IN" dirty="0"/>
              <a:t>)</a:t>
            </a:r>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list_price</a:t>
            </a:r>
            <a:r>
              <a:rPr lang="en-IN" dirty="0"/>
              <a:t> &gt;= @min_list_price AND</a:t>
            </a:r>
          </a:p>
          <a:p>
            <a:r>
              <a:rPr lang="en-IN" dirty="0"/>
              <a:t>        </a:t>
            </a:r>
            <a:r>
              <a:rPr lang="en-IN" dirty="0" err="1"/>
              <a:t>list_price</a:t>
            </a:r>
            <a:r>
              <a:rPr lang="en-IN" dirty="0"/>
              <a:t> &lt;= @max_list_price</a:t>
            </a:r>
          </a:p>
          <a:p>
            <a:r>
              <a:rPr lang="en-IN" dirty="0"/>
              <a:t>    ORDER BY</a:t>
            </a:r>
          </a:p>
          <a:p>
            <a:r>
              <a:rPr lang="en-IN" dirty="0"/>
              <a:t>        </a:t>
            </a:r>
            <a:r>
              <a:rPr lang="en-IN" dirty="0" err="1"/>
              <a:t>list_price</a:t>
            </a:r>
            <a:r>
              <a:rPr lang="en-IN" dirty="0"/>
              <a:t>;</a:t>
            </a:r>
          </a:p>
          <a:p>
            <a:r>
              <a:rPr lang="en-IN" dirty="0"/>
              <a:t>END;</a:t>
            </a:r>
          </a:p>
        </p:txBody>
      </p:sp>
      <p:sp>
        <p:nvSpPr>
          <p:cNvPr id="7" name="TextBox 6">
            <a:extLst>
              <a:ext uri="{FF2B5EF4-FFF2-40B4-BE49-F238E27FC236}">
                <a16:creationId xmlns:a16="http://schemas.microsoft.com/office/drawing/2014/main" id="{96CCC086-A966-528D-D5ED-65BD781C81AF}"/>
              </a:ext>
            </a:extLst>
          </p:cNvPr>
          <p:cNvSpPr txBox="1"/>
          <p:nvPr/>
        </p:nvSpPr>
        <p:spPr>
          <a:xfrm>
            <a:off x="6663690" y="2379869"/>
            <a:ext cx="6094476" cy="369332"/>
          </a:xfrm>
          <a:prstGeom prst="rect">
            <a:avLst/>
          </a:prstGeom>
          <a:noFill/>
        </p:spPr>
        <p:txBody>
          <a:bodyPr wrap="square">
            <a:spAutoFit/>
          </a:bodyPr>
          <a:lstStyle/>
          <a:p>
            <a:r>
              <a:rPr lang="en-IN" dirty="0"/>
              <a:t>EXECUTE </a:t>
            </a:r>
            <a:r>
              <a:rPr lang="en-IN" dirty="0" err="1"/>
              <a:t>uspFindProducts</a:t>
            </a:r>
            <a:r>
              <a:rPr lang="en-IN" dirty="0"/>
              <a:t> 900, 1000;</a:t>
            </a:r>
          </a:p>
        </p:txBody>
      </p:sp>
      <p:sp>
        <p:nvSpPr>
          <p:cNvPr id="9" name="TextBox 8">
            <a:extLst>
              <a:ext uri="{FF2B5EF4-FFF2-40B4-BE49-F238E27FC236}">
                <a16:creationId xmlns:a16="http://schemas.microsoft.com/office/drawing/2014/main" id="{CE888977-3195-3251-DE33-2130FB7BC2F7}"/>
              </a:ext>
            </a:extLst>
          </p:cNvPr>
          <p:cNvSpPr txBox="1"/>
          <p:nvPr/>
        </p:nvSpPr>
        <p:spPr>
          <a:xfrm>
            <a:off x="6663690" y="3735431"/>
            <a:ext cx="6094476" cy="923330"/>
          </a:xfrm>
          <a:prstGeom prst="rect">
            <a:avLst/>
          </a:prstGeom>
          <a:noFill/>
        </p:spPr>
        <p:txBody>
          <a:bodyPr wrap="square">
            <a:spAutoFit/>
          </a:bodyPr>
          <a:lstStyle/>
          <a:p>
            <a:r>
              <a:rPr lang="en-IN" dirty="0"/>
              <a:t>EXECUTE </a:t>
            </a:r>
            <a:r>
              <a:rPr lang="en-IN" dirty="0" err="1"/>
              <a:t>uspFindProducts</a:t>
            </a:r>
            <a:r>
              <a:rPr lang="en-IN" dirty="0"/>
              <a:t> </a:t>
            </a:r>
          </a:p>
          <a:p>
            <a:r>
              <a:rPr lang="en-IN" dirty="0"/>
              <a:t>    @min_list_price = 900, </a:t>
            </a:r>
          </a:p>
          <a:p>
            <a:r>
              <a:rPr lang="en-IN" dirty="0"/>
              <a:t>    @max_list_price = 1000;</a:t>
            </a:r>
          </a:p>
        </p:txBody>
      </p:sp>
    </p:spTree>
    <p:extLst>
      <p:ext uri="{BB962C8B-B14F-4D97-AF65-F5344CB8AC3E}">
        <p14:creationId xmlns:p14="http://schemas.microsoft.com/office/powerpoint/2010/main" val="30767590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49BF77-37BC-83E8-3669-2279105D649B}"/>
              </a:ext>
            </a:extLst>
          </p:cNvPr>
          <p:cNvSpPr txBox="1"/>
          <p:nvPr/>
        </p:nvSpPr>
        <p:spPr>
          <a:xfrm>
            <a:off x="550926" y="1373136"/>
            <a:ext cx="6094476" cy="5355312"/>
          </a:xfrm>
          <a:prstGeom prst="rect">
            <a:avLst/>
          </a:prstGeom>
          <a:noFill/>
        </p:spPr>
        <p:txBody>
          <a:bodyPr wrap="square">
            <a:spAutoFit/>
          </a:bodyPr>
          <a:lstStyle/>
          <a:p>
            <a:r>
              <a:rPr lang="en-IN" dirty="0"/>
              <a:t>ALTER PROCEDURE </a:t>
            </a:r>
            <a:r>
              <a:rPr lang="en-IN" dirty="0" err="1"/>
              <a:t>uspFindProducts</a:t>
            </a:r>
            <a:r>
              <a:rPr lang="en-IN" dirty="0"/>
              <a:t>(</a:t>
            </a:r>
          </a:p>
          <a:p>
            <a:r>
              <a:rPr lang="en-IN" dirty="0"/>
              <a:t>    @min_list_price AS DECIMAL</a:t>
            </a:r>
          </a:p>
          <a:p>
            <a:r>
              <a:rPr lang="en-IN" dirty="0"/>
              <a:t>    ,@</a:t>
            </a:r>
            <a:r>
              <a:rPr lang="en-IN" dirty="0" err="1"/>
              <a:t>max_list_price</a:t>
            </a:r>
            <a:r>
              <a:rPr lang="en-IN" dirty="0"/>
              <a:t> AS DECIMAL</a:t>
            </a:r>
          </a:p>
          <a:p>
            <a:r>
              <a:rPr lang="en-IN" dirty="0"/>
              <a:t>    ,@name AS VARCHAR(max)</a:t>
            </a:r>
          </a:p>
          <a:p>
            <a:r>
              <a:rPr lang="en-IN" dirty="0"/>
              <a:t>)</a:t>
            </a:r>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list_price</a:t>
            </a:r>
            <a:r>
              <a:rPr lang="en-IN" dirty="0"/>
              <a:t> &gt;= @min_list_price AND</a:t>
            </a:r>
          </a:p>
          <a:p>
            <a:r>
              <a:rPr lang="en-IN" dirty="0"/>
              <a:t>        </a:t>
            </a:r>
            <a:r>
              <a:rPr lang="en-IN" dirty="0" err="1"/>
              <a:t>list_price</a:t>
            </a:r>
            <a:r>
              <a:rPr lang="en-IN" dirty="0"/>
              <a:t> &lt;= @max_list_price AND</a:t>
            </a:r>
          </a:p>
          <a:p>
            <a:r>
              <a:rPr lang="en-IN" dirty="0"/>
              <a:t>        </a:t>
            </a:r>
            <a:r>
              <a:rPr lang="en-IN" dirty="0" err="1"/>
              <a:t>product_name</a:t>
            </a:r>
            <a:r>
              <a:rPr lang="en-IN" dirty="0"/>
              <a:t> LIKE '%' + @name + '%'</a:t>
            </a:r>
          </a:p>
          <a:p>
            <a:r>
              <a:rPr lang="en-IN" dirty="0"/>
              <a:t>    ORDER BY</a:t>
            </a:r>
          </a:p>
          <a:p>
            <a:r>
              <a:rPr lang="en-IN" dirty="0"/>
              <a:t>        </a:t>
            </a:r>
            <a:r>
              <a:rPr lang="en-IN" dirty="0" err="1"/>
              <a:t>list_price</a:t>
            </a:r>
            <a:r>
              <a:rPr lang="en-IN" dirty="0"/>
              <a:t>;</a:t>
            </a:r>
          </a:p>
          <a:p>
            <a:r>
              <a:rPr lang="en-IN" dirty="0"/>
              <a:t>END;</a:t>
            </a:r>
          </a:p>
        </p:txBody>
      </p:sp>
      <p:sp>
        <p:nvSpPr>
          <p:cNvPr id="5" name="TextBox 4">
            <a:extLst>
              <a:ext uri="{FF2B5EF4-FFF2-40B4-BE49-F238E27FC236}">
                <a16:creationId xmlns:a16="http://schemas.microsoft.com/office/drawing/2014/main" id="{1D92524A-14E3-9045-44FF-37DC0E92F0A4}"/>
              </a:ext>
            </a:extLst>
          </p:cNvPr>
          <p:cNvSpPr txBox="1"/>
          <p:nvPr/>
        </p:nvSpPr>
        <p:spPr>
          <a:xfrm>
            <a:off x="550926" y="336542"/>
            <a:ext cx="6094476" cy="369332"/>
          </a:xfrm>
          <a:prstGeom prst="rect">
            <a:avLst/>
          </a:prstGeom>
          <a:noFill/>
        </p:spPr>
        <p:txBody>
          <a:bodyPr wrap="square">
            <a:spAutoFit/>
          </a:bodyPr>
          <a:lstStyle/>
          <a:p>
            <a:pPr algn="l"/>
            <a:r>
              <a:rPr lang="en-IN" b="0" i="0" dirty="0">
                <a:effectLst/>
                <a:latin typeface="-apple-system"/>
              </a:rPr>
              <a:t>Creating text parameters</a:t>
            </a:r>
          </a:p>
        </p:txBody>
      </p:sp>
      <p:sp>
        <p:nvSpPr>
          <p:cNvPr id="7" name="TextBox 6">
            <a:extLst>
              <a:ext uri="{FF2B5EF4-FFF2-40B4-BE49-F238E27FC236}">
                <a16:creationId xmlns:a16="http://schemas.microsoft.com/office/drawing/2014/main" id="{30C138F8-CE85-BF3E-2AD5-AF3F39014D4C}"/>
              </a:ext>
            </a:extLst>
          </p:cNvPr>
          <p:cNvSpPr txBox="1"/>
          <p:nvPr/>
        </p:nvSpPr>
        <p:spPr>
          <a:xfrm>
            <a:off x="5546598" y="1192060"/>
            <a:ext cx="6094476" cy="1200329"/>
          </a:xfrm>
          <a:prstGeom prst="rect">
            <a:avLst/>
          </a:prstGeom>
          <a:noFill/>
        </p:spPr>
        <p:txBody>
          <a:bodyPr wrap="square">
            <a:spAutoFit/>
          </a:bodyPr>
          <a:lstStyle/>
          <a:p>
            <a:r>
              <a:rPr lang="en-IN" dirty="0"/>
              <a:t>EXECUTE </a:t>
            </a:r>
            <a:r>
              <a:rPr lang="en-IN" dirty="0" err="1"/>
              <a:t>uspFindProducts</a:t>
            </a:r>
            <a:r>
              <a:rPr lang="en-IN" dirty="0"/>
              <a:t> </a:t>
            </a:r>
          </a:p>
          <a:p>
            <a:r>
              <a:rPr lang="en-IN" dirty="0"/>
              <a:t>    @min_list_price = 900, </a:t>
            </a:r>
          </a:p>
          <a:p>
            <a:r>
              <a:rPr lang="en-IN" dirty="0"/>
              <a:t>    @max_list_price = 1000,</a:t>
            </a:r>
          </a:p>
          <a:p>
            <a:r>
              <a:rPr lang="en-IN" dirty="0"/>
              <a:t>    @name = 'Trek';</a:t>
            </a:r>
          </a:p>
        </p:txBody>
      </p:sp>
    </p:spTree>
    <p:extLst>
      <p:ext uri="{BB962C8B-B14F-4D97-AF65-F5344CB8AC3E}">
        <p14:creationId xmlns:p14="http://schemas.microsoft.com/office/powerpoint/2010/main" val="21313469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EA400D-7C50-830B-7E60-7A5C574D0C66}"/>
              </a:ext>
            </a:extLst>
          </p:cNvPr>
          <p:cNvSpPr txBox="1"/>
          <p:nvPr/>
        </p:nvSpPr>
        <p:spPr>
          <a:xfrm>
            <a:off x="459486" y="309110"/>
            <a:ext cx="6094476" cy="369332"/>
          </a:xfrm>
          <a:prstGeom prst="rect">
            <a:avLst/>
          </a:prstGeom>
          <a:noFill/>
        </p:spPr>
        <p:txBody>
          <a:bodyPr wrap="square">
            <a:spAutoFit/>
          </a:bodyPr>
          <a:lstStyle/>
          <a:p>
            <a:pPr algn="l"/>
            <a:r>
              <a:rPr lang="en-IN" b="0" i="0" dirty="0">
                <a:effectLst/>
                <a:latin typeface="-apple-system"/>
              </a:rPr>
              <a:t>Creating optional parameters</a:t>
            </a:r>
          </a:p>
        </p:txBody>
      </p:sp>
      <p:sp>
        <p:nvSpPr>
          <p:cNvPr id="5" name="TextBox 4">
            <a:extLst>
              <a:ext uri="{FF2B5EF4-FFF2-40B4-BE49-F238E27FC236}">
                <a16:creationId xmlns:a16="http://schemas.microsoft.com/office/drawing/2014/main" id="{59E1375E-2D80-BBE2-5487-867BCFE6B28E}"/>
              </a:ext>
            </a:extLst>
          </p:cNvPr>
          <p:cNvSpPr txBox="1"/>
          <p:nvPr/>
        </p:nvSpPr>
        <p:spPr>
          <a:xfrm>
            <a:off x="624078" y="1053096"/>
            <a:ext cx="6094476" cy="5355312"/>
          </a:xfrm>
          <a:prstGeom prst="rect">
            <a:avLst/>
          </a:prstGeom>
          <a:noFill/>
        </p:spPr>
        <p:txBody>
          <a:bodyPr wrap="square">
            <a:spAutoFit/>
          </a:bodyPr>
          <a:lstStyle/>
          <a:p>
            <a:r>
              <a:rPr lang="en-IN" dirty="0"/>
              <a:t>ALTER PROCEDURE </a:t>
            </a:r>
            <a:r>
              <a:rPr lang="en-IN" dirty="0" err="1"/>
              <a:t>uspFindProducts</a:t>
            </a:r>
            <a:r>
              <a:rPr lang="en-IN" dirty="0"/>
              <a:t>(</a:t>
            </a:r>
          </a:p>
          <a:p>
            <a:r>
              <a:rPr lang="en-IN" dirty="0"/>
              <a:t>    @min_list_price AS DECIMAL = 0</a:t>
            </a:r>
          </a:p>
          <a:p>
            <a:r>
              <a:rPr lang="en-IN" dirty="0"/>
              <a:t>    ,@</a:t>
            </a:r>
            <a:r>
              <a:rPr lang="en-IN" dirty="0" err="1"/>
              <a:t>max_list_price</a:t>
            </a:r>
            <a:r>
              <a:rPr lang="en-IN" dirty="0"/>
              <a:t> AS DECIMAL = 999999</a:t>
            </a:r>
          </a:p>
          <a:p>
            <a:r>
              <a:rPr lang="en-IN" dirty="0"/>
              <a:t>    ,@name AS VARCHAR(max)</a:t>
            </a:r>
          </a:p>
          <a:p>
            <a:r>
              <a:rPr lang="en-IN" dirty="0"/>
              <a:t>)</a:t>
            </a:r>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list_price</a:t>
            </a:r>
            <a:r>
              <a:rPr lang="en-IN" dirty="0"/>
              <a:t> &gt;= @min_list_price AND</a:t>
            </a:r>
          </a:p>
          <a:p>
            <a:r>
              <a:rPr lang="en-IN" dirty="0"/>
              <a:t>        </a:t>
            </a:r>
            <a:r>
              <a:rPr lang="en-IN" dirty="0" err="1"/>
              <a:t>list_price</a:t>
            </a:r>
            <a:r>
              <a:rPr lang="en-IN" dirty="0"/>
              <a:t> &lt;= @max_list_price AND</a:t>
            </a:r>
          </a:p>
          <a:p>
            <a:r>
              <a:rPr lang="en-IN" dirty="0"/>
              <a:t>        </a:t>
            </a:r>
            <a:r>
              <a:rPr lang="en-IN" dirty="0" err="1"/>
              <a:t>product_name</a:t>
            </a:r>
            <a:r>
              <a:rPr lang="en-IN" dirty="0"/>
              <a:t> LIKE '%' + @name + '%'</a:t>
            </a:r>
          </a:p>
          <a:p>
            <a:r>
              <a:rPr lang="en-IN" dirty="0"/>
              <a:t>    ORDER BY</a:t>
            </a:r>
          </a:p>
          <a:p>
            <a:r>
              <a:rPr lang="en-IN" dirty="0"/>
              <a:t>        </a:t>
            </a:r>
            <a:r>
              <a:rPr lang="en-IN" dirty="0" err="1"/>
              <a:t>list_price</a:t>
            </a:r>
            <a:r>
              <a:rPr lang="en-IN" dirty="0"/>
              <a:t>;</a:t>
            </a:r>
          </a:p>
          <a:p>
            <a:r>
              <a:rPr lang="en-IN" dirty="0"/>
              <a:t>END;</a:t>
            </a:r>
          </a:p>
        </p:txBody>
      </p:sp>
      <p:sp>
        <p:nvSpPr>
          <p:cNvPr id="7" name="TextBox 6">
            <a:extLst>
              <a:ext uri="{FF2B5EF4-FFF2-40B4-BE49-F238E27FC236}">
                <a16:creationId xmlns:a16="http://schemas.microsoft.com/office/drawing/2014/main" id="{5069596A-A7A8-B288-EE97-4D6E34291AAA}"/>
              </a:ext>
            </a:extLst>
          </p:cNvPr>
          <p:cNvSpPr txBox="1"/>
          <p:nvPr/>
        </p:nvSpPr>
        <p:spPr>
          <a:xfrm>
            <a:off x="5872734" y="1313611"/>
            <a:ext cx="6094476" cy="646331"/>
          </a:xfrm>
          <a:prstGeom prst="rect">
            <a:avLst/>
          </a:prstGeom>
          <a:noFill/>
        </p:spPr>
        <p:txBody>
          <a:bodyPr wrap="square">
            <a:spAutoFit/>
          </a:bodyPr>
          <a:lstStyle/>
          <a:p>
            <a:r>
              <a:rPr lang="en-IN" dirty="0"/>
              <a:t>EXECUTE </a:t>
            </a:r>
            <a:r>
              <a:rPr lang="en-IN" dirty="0" err="1"/>
              <a:t>uspFindProducts</a:t>
            </a:r>
            <a:r>
              <a:rPr lang="en-IN" dirty="0"/>
              <a:t> </a:t>
            </a:r>
          </a:p>
          <a:p>
            <a:r>
              <a:rPr lang="en-IN" dirty="0"/>
              <a:t>    @name = 'Trek';</a:t>
            </a:r>
          </a:p>
        </p:txBody>
      </p:sp>
      <p:sp>
        <p:nvSpPr>
          <p:cNvPr id="9" name="TextBox 8">
            <a:extLst>
              <a:ext uri="{FF2B5EF4-FFF2-40B4-BE49-F238E27FC236}">
                <a16:creationId xmlns:a16="http://schemas.microsoft.com/office/drawing/2014/main" id="{0586620B-A768-7692-7939-2B885D4F6696}"/>
              </a:ext>
            </a:extLst>
          </p:cNvPr>
          <p:cNvSpPr txBox="1"/>
          <p:nvPr/>
        </p:nvSpPr>
        <p:spPr>
          <a:xfrm>
            <a:off x="5982462" y="2629007"/>
            <a:ext cx="6094476" cy="923330"/>
          </a:xfrm>
          <a:prstGeom prst="rect">
            <a:avLst/>
          </a:prstGeom>
          <a:noFill/>
        </p:spPr>
        <p:txBody>
          <a:bodyPr wrap="square">
            <a:spAutoFit/>
          </a:bodyPr>
          <a:lstStyle/>
          <a:p>
            <a:r>
              <a:rPr lang="en-IN" dirty="0"/>
              <a:t>EXECUTE </a:t>
            </a:r>
            <a:r>
              <a:rPr lang="en-IN" dirty="0" err="1"/>
              <a:t>uspFindProducts</a:t>
            </a:r>
            <a:r>
              <a:rPr lang="en-IN" dirty="0"/>
              <a:t> </a:t>
            </a:r>
          </a:p>
          <a:p>
            <a:r>
              <a:rPr lang="en-IN" dirty="0"/>
              <a:t>    @min_list_price = 6000,</a:t>
            </a:r>
          </a:p>
          <a:p>
            <a:r>
              <a:rPr lang="en-IN" dirty="0"/>
              <a:t>    @name = 'Trek';</a:t>
            </a:r>
          </a:p>
        </p:txBody>
      </p:sp>
    </p:spTree>
    <p:extLst>
      <p:ext uri="{BB962C8B-B14F-4D97-AF65-F5344CB8AC3E}">
        <p14:creationId xmlns:p14="http://schemas.microsoft.com/office/powerpoint/2010/main" val="15728353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30F4D-58FF-6933-5E31-3005B8558668}"/>
              </a:ext>
            </a:extLst>
          </p:cNvPr>
          <p:cNvSpPr txBox="1"/>
          <p:nvPr/>
        </p:nvSpPr>
        <p:spPr>
          <a:xfrm>
            <a:off x="377190" y="400550"/>
            <a:ext cx="6094476" cy="369332"/>
          </a:xfrm>
          <a:prstGeom prst="rect">
            <a:avLst/>
          </a:prstGeom>
          <a:noFill/>
        </p:spPr>
        <p:txBody>
          <a:bodyPr wrap="square">
            <a:spAutoFit/>
          </a:bodyPr>
          <a:lstStyle/>
          <a:p>
            <a:pPr algn="l"/>
            <a:r>
              <a:rPr lang="en-GB" b="0" i="0" dirty="0">
                <a:effectLst/>
                <a:latin typeface="-apple-system"/>
              </a:rPr>
              <a:t>Using NULL as the default value</a:t>
            </a:r>
          </a:p>
        </p:txBody>
      </p:sp>
      <p:sp>
        <p:nvSpPr>
          <p:cNvPr id="5" name="TextBox 4">
            <a:extLst>
              <a:ext uri="{FF2B5EF4-FFF2-40B4-BE49-F238E27FC236}">
                <a16:creationId xmlns:a16="http://schemas.microsoft.com/office/drawing/2014/main" id="{D5FDD055-9C87-D2F7-FA8D-218234382059}"/>
              </a:ext>
            </a:extLst>
          </p:cNvPr>
          <p:cNvSpPr txBox="1"/>
          <p:nvPr/>
        </p:nvSpPr>
        <p:spPr>
          <a:xfrm>
            <a:off x="459486" y="1134053"/>
            <a:ext cx="6094476" cy="5632311"/>
          </a:xfrm>
          <a:prstGeom prst="rect">
            <a:avLst/>
          </a:prstGeom>
          <a:noFill/>
        </p:spPr>
        <p:txBody>
          <a:bodyPr wrap="square">
            <a:spAutoFit/>
          </a:bodyPr>
          <a:lstStyle/>
          <a:p>
            <a:r>
              <a:rPr lang="en-IN" dirty="0"/>
              <a:t>ALTER PROCEDURE </a:t>
            </a:r>
            <a:r>
              <a:rPr lang="en-IN" dirty="0" err="1"/>
              <a:t>uspFindProducts</a:t>
            </a:r>
            <a:r>
              <a:rPr lang="en-IN" dirty="0"/>
              <a:t>(</a:t>
            </a:r>
          </a:p>
          <a:p>
            <a:r>
              <a:rPr lang="en-IN" dirty="0"/>
              <a:t>    @min_list_price AS DECIMAL = 0</a:t>
            </a:r>
          </a:p>
          <a:p>
            <a:r>
              <a:rPr lang="en-IN" dirty="0"/>
              <a:t>    ,@</a:t>
            </a:r>
            <a:r>
              <a:rPr lang="en-IN" dirty="0" err="1"/>
              <a:t>max_list_price</a:t>
            </a:r>
            <a:r>
              <a:rPr lang="en-IN" dirty="0"/>
              <a:t> AS DECIMAL = NULL</a:t>
            </a:r>
          </a:p>
          <a:p>
            <a:r>
              <a:rPr lang="en-IN" dirty="0"/>
              <a:t>    ,@name AS VARCHAR(max)</a:t>
            </a:r>
          </a:p>
          <a:p>
            <a:r>
              <a:rPr lang="en-IN" dirty="0"/>
              <a:t>)</a:t>
            </a:r>
          </a:p>
          <a:p>
            <a:r>
              <a:rPr lang="en-IN" dirty="0"/>
              <a:t>AS</a:t>
            </a:r>
          </a:p>
          <a:p>
            <a:r>
              <a:rPr lang="en-IN" dirty="0"/>
              <a:t>BEGIN</a:t>
            </a:r>
          </a:p>
          <a:p>
            <a:r>
              <a:rPr lang="en-IN" dirty="0"/>
              <a:t>    SELECT</a:t>
            </a:r>
          </a:p>
          <a:p>
            <a:r>
              <a:rPr lang="en-IN" dirty="0"/>
              <a:t>        </a:t>
            </a:r>
            <a:r>
              <a:rPr lang="en-IN" dirty="0" err="1"/>
              <a:t>product_name</a:t>
            </a:r>
            <a:r>
              <a:rPr lang="en-IN" dirty="0"/>
              <a:t>,</a:t>
            </a:r>
          </a:p>
          <a:p>
            <a:r>
              <a:rPr lang="en-IN" dirty="0"/>
              <a:t>        </a:t>
            </a:r>
            <a:r>
              <a:rPr lang="en-IN" dirty="0" err="1"/>
              <a:t>list_price</a:t>
            </a:r>
            <a:endParaRPr lang="en-IN" dirty="0"/>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list_price</a:t>
            </a:r>
            <a:r>
              <a:rPr lang="en-IN" dirty="0"/>
              <a:t> &gt;= @min_list_price AND</a:t>
            </a:r>
          </a:p>
          <a:p>
            <a:r>
              <a:rPr lang="en-IN" dirty="0"/>
              <a:t>        (@max_list_price IS NULL OR </a:t>
            </a:r>
            <a:r>
              <a:rPr lang="en-IN" dirty="0" err="1"/>
              <a:t>list_price</a:t>
            </a:r>
            <a:r>
              <a:rPr lang="en-IN" dirty="0"/>
              <a:t> &lt;= @max_list_price) AND</a:t>
            </a:r>
          </a:p>
          <a:p>
            <a:r>
              <a:rPr lang="en-IN" dirty="0"/>
              <a:t>        </a:t>
            </a:r>
            <a:r>
              <a:rPr lang="en-IN" dirty="0" err="1"/>
              <a:t>product_name</a:t>
            </a:r>
            <a:r>
              <a:rPr lang="en-IN" dirty="0"/>
              <a:t> LIKE '%' + @name + '%'</a:t>
            </a:r>
          </a:p>
          <a:p>
            <a:r>
              <a:rPr lang="en-IN" dirty="0"/>
              <a:t>    ORDER BY</a:t>
            </a:r>
          </a:p>
          <a:p>
            <a:r>
              <a:rPr lang="en-IN" dirty="0"/>
              <a:t>        </a:t>
            </a:r>
            <a:r>
              <a:rPr lang="en-IN" dirty="0" err="1"/>
              <a:t>list_price</a:t>
            </a:r>
            <a:r>
              <a:rPr lang="en-IN" dirty="0"/>
              <a:t>;</a:t>
            </a:r>
          </a:p>
          <a:p>
            <a:r>
              <a:rPr lang="en-IN" dirty="0"/>
              <a:t>END;</a:t>
            </a:r>
          </a:p>
        </p:txBody>
      </p:sp>
      <p:sp>
        <p:nvSpPr>
          <p:cNvPr id="7" name="TextBox 6">
            <a:extLst>
              <a:ext uri="{FF2B5EF4-FFF2-40B4-BE49-F238E27FC236}">
                <a16:creationId xmlns:a16="http://schemas.microsoft.com/office/drawing/2014/main" id="{20F9262C-AF6F-4A48-6C0E-FCCA02FD5C58}"/>
              </a:ext>
            </a:extLst>
          </p:cNvPr>
          <p:cNvSpPr txBox="1"/>
          <p:nvPr/>
        </p:nvSpPr>
        <p:spPr>
          <a:xfrm>
            <a:off x="5909310" y="836783"/>
            <a:ext cx="6094476" cy="923330"/>
          </a:xfrm>
          <a:prstGeom prst="rect">
            <a:avLst/>
          </a:prstGeom>
          <a:noFill/>
        </p:spPr>
        <p:txBody>
          <a:bodyPr wrap="square">
            <a:spAutoFit/>
          </a:bodyPr>
          <a:lstStyle/>
          <a:p>
            <a:r>
              <a:rPr lang="en-IN" dirty="0"/>
              <a:t>EXECUTE </a:t>
            </a:r>
            <a:r>
              <a:rPr lang="en-IN" dirty="0" err="1"/>
              <a:t>uspFindProducts</a:t>
            </a:r>
            <a:r>
              <a:rPr lang="en-IN" dirty="0"/>
              <a:t> </a:t>
            </a:r>
          </a:p>
          <a:p>
            <a:r>
              <a:rPr lang="en-IN" dirty="0"/>
              <a:t>    @min_list_price = 500,</a:t>
            </a:r>
          </a:p>
          <a:p>
            <a:r>
              <a:rPr lang="en-IN" dirty="0"/>
              <a:t>    @name = '</a:t>
            </a:r>
            <a:r>
              <a:rPr lang="en-IN" dirty="0" err="1"/>
              <a:t>Haro</a:t>
            </a:r>
            <a:r>
              <a:rPr lang="en-IN" dirty="0"/>
              <a:t>';</a:t>
            </a:r>
          </a:p>
        </p:txBody>
      </p:sp>
    </p:spTree>
    <p:extLst>
      <p:ext uri="{BB962C8B-B14F-4D97-AF65-F5344CB8AC3E}">
        <p14:creationId xmlns:p14="http://schemas.microsoft.com/office/powerpoint/2010/main" val="34915655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20CE5A8-DECA-FF2C-624B-3A3361E94782}"/>
              </a:ext>
            </a:extLst>
          </p:cNvPr>
          <p:cNvSpPr txBox="1"/>
          <p:nvPr/>
        </p:nvSpPr>
        <p:spPr>
          <a:xfrm>
            <a:off x="427482" y="500670"/>
            <a:ext cx="6158484" cy="5078313"/>
          </a:xfrm>
          <a:prstGeom prst="rect">
            <a:avLst/>
          </a:prstGeom>
          <a:noFill/>
        </p:spPr>
        <p:txBody>
          <a:bodyPr wrap="square">
            <a:spAutoFit/>
          </a:bodyPr>
          <a:lstStyle/>
          <a:p>
            <a:r>
              <a:rPr lang="en-GB" sz="3600" b="1" dirty="0"/>
              <a:t>What is a variable</a:t>
            </a:r>
          </a:p>
          <a:p>
            <a:endParaRPr lang="en-GB" sz="3600" b="1" dirty="0"/>
          </a:p>
          <a:p>
            <a:r>
              <a:rPr lang="en-GB" dirty="0"/>
              <a:t>A variable is an object that holds a single value of a specific type e.g., integer, date, or varying character string.</a:t>
            </a:r>
          </a:p>
          <a:p>
            <a:endParaRPr lang="en-GB" dirty="0"/>
          </a:p>
          <a:p>
            <a:r>
              <a:rPr lang="en-GB" dirty="0"/>
              <a:t>We typically use variables in the following cases:</a:t>
            </a:r>
          </a:p>
          <a:p>
            <a:endParaRPr lang="en-GB" dirty="0"/>
          </a:p>
          <a:p>
            <a:r>
              <a:rPr lang="en-GB" dirty="0"/>
              <a:t>As a loop counter to count the number of times a loop is performed.</a:t>
            </a:r>
          </a:p>
          <a:p>
            <a:r>
              <a:rPr lang="en-GB" dirty="0"/>
              <a:t>To hold a value to be tested by a control-of-flow statement such as WHILE.</a:t>
            </a:r>
          </a:p>
          <a:p>
            <a:r>
              <a:rPr lang="en-GB" dirty="0"/>
              <a:t>To store the value returned by a stored procedure or a function</a:t>
            </a:r>
          </a:p>
          <a:p>
            <a:r>
              <a:rPr lang="en-GB" dirty="0"/>
              <a:t>Declaring a variable</a:t>
            </a:r>
          </a:p>
          <a:p>
            <a:r>
              <a:rPr lang="en-GB" dirty="0"/>
              <a:t>To declare a variable, you use the DECLARE statement. For example, the following statement declares a variable named @model_year:</a:t>
            </a:r>
            <a:endParaRPr lang="en-IN" dirty="0"/>
          </a:p>
        </p:txBody>
      </p:sp>
      <p:sp>
        <p:nvSpPr>
          <p:cNvPr id="6" name="TextBox 5">
            <a:extLst>
              <a:ext uri="{FF2B5EF4-FFF2-40B4-BE49-F238E27FC236}">
                <a16:creationId xmlns:a16="http://schemas.microsoft.com/office/drawing/2014/main" id="{C88372AA-3053-F39E-C033-523998CEE969}"/>
              </a:ext>
            </a:extLst>
          </p:cNvPr>
          <p:cNvSpPr txBox="1"/>
          <p:nvPr/>
        </p:nvSpPr>
        <p:spPr>
          <a:xfrm>
            <a:off x="6851142" y="197346"/>
            <a:ext cx="6094476" cy="369332"/>
          </a:xfrm>
          <a:prstGeom prst="rect">
            <a:avLst/>
          </a:prstGeom>
          <a:noFill/>
        </p:spPr>
        <p:txBody>
          <a:bodyPr wrap="square">
            <a:spAutoFit/>
          </a:bodyPr>
          <a:lstStyle/>
          <a:p>
            <a:r>
              <a:rPr lang="en-IN" dirty="0"/>
              <a:t>DECLARE @model_year SMALLINT;</a:t>
            </a:r>
          </a:p>
        </p:txBody>
      </p:sp>
      <p:sp>
        <p:nvSpPr>
          <p:cNvPr id="8" name="TextBox 7">
            <a:extLst>
              <a:ext uri="{FF2B5EF4-FFF2-40B4-BE49-F238E27FC236}">
                <a16:creationId xmlns:a16="http://schemas.microsoft.com/office/drawing/2014/main" id="{0C8133D9-57F3-FFE1-DA42-A5593C97C033}"/>
              </a:ext>
            </a:extLst>
          </p:cNvPr>
          <p:cNvSpPr txBox="1"/>
          <p:nvPr/>
        </p:nvSpPr>
        <p:spPr>
          <a:xfrm>
            <a:off x="6851142" y="576599"/>
            <a:ext cx="6473952" cy="369332"/>
          </a:xfrm>
          <a:prstGeom prst="rect">
            <a:avLst/>
          </a:prstGeom>
          <a:noFill/>
        </p:spPr>
        <p:txBody>
          <a:bodyPr wrap="square">
            <a:spAutoFit/>
          </a:bodyPr>
          <a:lstStyle/>
          <a:p>
            <a:r>
              <a:rPr lang="en-IN" dirty="0"/>
              <a:t>DECLARE @model_year AS SMALLINT;</a:t>
            </a:r>
          </a:p>
        </p:txBody>
      </p:sp>
      <p:sp>
        <p:nvSpPr>
          <p:cNvPr id="10" name="TextBox 9">
            <a:extLst>
              <a:ext uri="{FF2B5EF4-FFF2-40B4-BE49-F238E27FC236}">
                <a16:creationId xmlns:a16="http://schemas.microsoft.com/office/drawing/2014/main" id="{A4B1679A-56A5-2E09-EDAE-CD6CC11B8285}"/>
              </a:ext>
            </a:extLst>
          </p:cNvPr>
          <p:cNvSpPr txBox="1"/>
          <p:nvPr/>
        </p:nvSpPr>
        <p:spPr>
          <a:xfrm>
            <a:off x="6851142" y="945931"/>
            <a:ext cx="6661404" cy="646331"/>
          </a:xfrm>
          <a:prstGeom prst="rect">
            <a:avLst/>
          </a:prstGeom>
          <a:noFill/>
        </p:spPr>
        <p:txBody>
          <a:bodyPr wrap="square">
            <a:spAutoFit/>
          </a:bodyPr>
          <a:lstStyle/>
          <a:p>
            <a:r>
              <a:rPr lang="en-IN" dirty="0"/>
              <a:t>DECLARE @model_year SMALLINT, </a:t>
            </a:r>
          </a:p>
          <a:p>
            <a:r>
              <a:rPr lang="en-IN" dirty="0"/>
              <a:t>        @product_name VARCHAR(MAX);</a:t>
            </a:r>
          </a:p>
        </p:txBody>
      </p:sp>
      <p:sp>
        <p:nvSpPr>
          <p:cNvPr id="12" name="TextBox 11">
            <a:extLst>
              <a:ext uri="{FF2B5EF4-FFF2-40B4-BE49-F238E27FC236}">
                <a16:creationId xmlns:a16="http://schemas.microsoft.com/office/drawing/2014/main" id="{1D295017-77C8-E7B7-2841-A0754A38D7CF}"/>
              </a:ext>
            </a:extLst>
          </p:cNvPr>
          <p:cNvSpPr txBox="1"/>
          <p:nvPr/>
        </p:nvSpPr>
        <p:spPr>
          <a:xfrm>
            <a:off x="6851142" y="3419079"/>
            <a:ext cx="6757416" cy="2862322"/>
          </a:xfrm>
          <a:prstGeom prst="rect">
            <a:avLst/>
          </a:prstGeom>
          <a:noFill/>
        </p:spPr>
        <p:txBody>
          <a:bodyPr wrap="square">
            <a:spAutoFit/>
          </a:bodyPr>
          <a:lstStyle/>
          <a:p>
            <a:r>
              <a:rPr lang="en-IN" dirty="0"/>
              <a:t>SELECT</a:t>
            </a:r>
          </a:p>
          <a:p>
            <a:r>
              <a:rPr lang="en-IN" dirty="0"/>
              <a:t>    </a:t>
            </a:r>
            <a:r>
              <a:rPr lang="en-IN" dirty="0" err="1"/>
              <a:t>product_name</a:t>
            </a:r>
            <a:r>
              <a:rPr lang="en-IN" dirty="0"/>
              <a:t>,</a:t>
            </a:r>
          </a:p>
          <a:p>
            <a:r>
              <a:rPr lang="en-IN" dirty="0"/>
              <a:t>    </a:t>
            </a:r>
            <a:r>
              <a:rPr lang="en-IN" dirty="0" err="1"/>
              <a:t>model_year</a:t>
            </a:r>
            <a:r>
              <a:rPr lang="en-IN" dirty="0"/>
              <a:t>,</a:t>
            </a:r>
          </a:p>
          <a:p>
            <a:r>
              <a:rPr lang="en-IN" dirty="0"/>
              <a:t>    </a:t>
            </a:r>
            <a:r>
              <a:rPr lang="en-IN" dirty="0" err="1"/>
              <a:t>list_price</a:t>
            </a:r>
            <a:r>
              <a:rPr lang="en-IN" dirty="0"/>
              <a:t> </a:t>
            </a:r>
          </a:p>
          <a:p>
            <a:r>
              <a:rPr lang="en-IN" dirty="0"/>
              <a:t>FROM </a:t>
            </a:r>
          </a:p>
          <a:p>
            <a:r>
              <a:rPr lang="en-IN" dirty="0"/>
              <a:t>    </a:t>
            </a:r>
            <a:r>
              <a:rPr lang="en-IN" dirty="0" err="1"/>
              <a:t>production.products</a:t>
            </a:r>
            <a:endParaRPr lang="en-IN" dirty="0"/>
          </a:p>
          <a:p>
            <a:r>
              <a:rPr lang="en-IN" dirty="0"/>
              <a:t>WHERE </a:t>
            </a:r>
          </a:p>
          <a:p>
            <a:r>
              <a:rPr lang="en-IN" dirty="0"/>
              <a:t>    </a:t>
            </a:r>
            <a:r>
              <a:rPr lang="en-IN" dirty="0" err="1"/>
              <a:t>model_year</a:t>
            </a:r>
            <a:r>
              <a:rPr lang="en-IN" dirty="0"/>
              <a:t> = @model_year</a:t>
            </a:r>
          </a:p>
          <a:p>
            <a:r>
              <a:rPr lang="en-IN" dirty="0"/>
              <a:t>ORDER BY</a:t>
            </a:r>
          </a:p>
          <a:p>
            <a:r>
              <a:rPr lang="en-IN" dirty="0"/>
              <a:t>    </a:t>
            </a:r>
            <a:r>
              <a:rPr lang="en-IN" dirty="0" err="1"/>
              <a:t>product_name</a:t>
            </a:r>
            <a:r>
              <a:rPr lang="en-IN" dirty="0"/>
              <a:t>;</a:t>
            </a:r>
          </a:p>
        </p:txBody>
      </p:sp>
      <p:sp>
        <p:nvSpPr>
          <p:cNvPr id="14" name="TextBox 13">
            <a:extLst>
              <a:ext uri="{FF2B5EF4-FFF2-40B4-BE49-F238E27FC236}">
                <a16:creationId xmlns:a16="http://schemas.microsoft.com/office/drawing/2014/main" id="{9765B3FC-ACA1-6FA3-F86C-0D8576D4B601}"/>
              </a:ext>
            </a:extLst>
          </p:cNvPr>
          <p:cNvSpPr txBox="1"/>
          <p:nvPr/>
        </p:nvSpPr>
        <p:spPr>
          <a:xfrm>
            <a:off x="6851142" y="2208829"/>
            <a:ext cx="6803136" cy="369332"/>
          </a:xfrm>
          <a:prstGeom prst="rect">
            <a:avLst/>
          </a:prstGeom>
          <a:noFill/>
        </p:spPr>
        <p:txBody>
          <a:bodyPr wrap="square">
            <a:spAutoFit/>
          </a:bodyPr>
          <a:lstStyle/>
          <a:p>
            <a:r>
              <a:rPr lang="en-IN" dirty="0"/>
              <a:t>SET @model_year = 2018;</a:t>
            </a:r>
          </a:p>
        </p:txBody>
      </p:sp>
    </p:spTree>
    <p:extLst>
      <p:ext uri="{BB962C8B-B14F-4D97-AF65-F5344CB8AC3E}">
        <p14:creationId xmlns:p14="http://schemas.microsoft.com/office/powerpoint/2010/main" val="9602942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05ACF6-B4BF-0938-DBDF-AD6D14178A37}"/>
              </a:ext>
            </a:extLst>
          </p:cNvPr>
          <p:cNvSpPr txBox="1"/>
          <p:nvPr/>
        </p:nvSpPr>
        <p:spPr>
          <a:xfrm>
            <a:off x="523494" y="418838"/>
            <a:ext cx="6094476" cy="369332"/>
          </a:xfrm>
          <a:prstGeom prst="rect">
            <a:avLst/>
          </a:prstGeom>
          <a:noFill/>
        </p:spPr>
        <p:txBody>
          <a:bodyPr wrap="square">
            <a:spAutoFit/>
          </a:bodyPr>
          <a:lstStyle/>
          <a:p>
            <a:pPr algn="l"/>
            <a:r>
              <a:rPr lang="en-GB" b="0" i="0" dirty="0">
                <a:effectLst/>
                <a:latin typeface="-apple-system"/>
              </a:rPr>
              <a:t>Storing query result in a variable</a:t>
            </a:r>
          </a:p>
        </p:txBody>
      </p:sp>
      <p:sp>
        <p:nvSpPr>
          <p:cNvPr id="5" name="TextBox 4">
            <a:extLst>
              <a:ext uri="{FF2B5EF4-FFF2-40B4-BE49-F238E27FC236}">
                <a16:creationId xmlns:a16="http://schemas.microsoft.com/office/drawing/2014/main" id="{012E930C-F765-B248-7D34-EE43A0D4D9A4}"/>
              </a:ext>
            </a:extLst>
          </p:cNvPr>
          <p:cNvSpPr txBox="1"/>
          <p:nvPr/>
        </p:nvSpPr>
        <p:spPr>
          <a:xfrm>
            <a:off x="523494" y="1232654"/>
            <a:ext cx="6094476" cy="369332"/>
          </a:xfrm>
          <a:prstGeom prst="rect">
            <a:avLst/>
          </a:prstGeom>
          <a:noFill/>
        </p:spPr>
        <p:txBody>
          <a:bodyPr wrap="square">
            <a:spAutoFit/>
          </a:bodyPr>
          <a:lstStyle/>
          <a:p>
            <a:r>
              <a:rPr lang="en-IN" dirty="0"/>
              <a:t>DECLARE @product_count INT;</a:t>
            </a:r>
          </a:p>
        </p:txBody>
      </p:sp>
      <p:sp>
        <p:nvSpPr>
          <p:cNvPr id="7" name="TextBox 6">
            <a:extLst>
              <a:ext uri="{FF2B5EF4-FFF2-40B4-BE49-F238E27FC236}">
                <a16:creationId xmlns:a16="http://schemas.microsoft.com/office/drawing/2014/main" id="{810828F6-FF3F-C211-5FD8-736D01650B55}"/>
              </a:ext>
            </a:extLst>
          </p:cNvPr>
          <p:cNvSpPr txBox="1"/>
          <p:nvPr/>
        </p:nvSpPr>
        <p:spPr>
          <a:xfrm>
            <a:off x="340614" y="1892344"/>
            <a:ext cx="6094476" cy="1754326"/>
          </a:xfrm>
          <a:prstGeom prst="rect">
            <a:avLst/>
          </a:prstGeom>
          <a:noFill/>
        </p:spPr>
        <p:txBody>
          <a:bodyPr wrap="square">
            <a:spAutoFit/>
          </a:bodyPr>
          <a:lstStyle/>
          <a:p>
            <a:r>
              <a:rPr lang="en-IN" dirty="0"/>
              <a:t>SET @product_count = (</a:t>
            </a:r>
          </a:p>
          <a:p>
            <a:r>
              <a:rPr lang="en-IN" dirty="0"/>
              <a:t>    SELECT </a:t>
            </a:r>
          </a:p>
          <a:p>
            <a:r>
              <a:rPr lang="en-IN" dirty="0"/>
              <a:t>        COUNT(*) </a:t>
            </a:r>
          </a:p>
          <a:p>
            <a:r>
              <a:rPr lang="en-IN" dirty="0"/>
              <a:t>    FROM </a:t>
            </a:r>
          </a:p>
          <a:p>
            <a:r>
              <a:rPr lang="en-IN" dirty="0"/>
              <a:t>        </a:t>
            </a:r>
            <a:r>
              <a:rPr lang="en-IN" dirty="0" err="1"/>
              <a:t>production.products</a:t>
            </a:r>
            <a:r>
              <a:rPr lang="en-IN" dirty="0"/>
              <a:t> </a:t>
            </a:r>
          </a:p>
          <a:p>
            <a:r>
              <a:rPr lang="en-IN" dirty="0"/>
              <a:t>);</a:t>
            </a:r>
          </a:p>
        </p:txBody>
      </p:sp>
      <p:sp>
        <p:nvSpPr>
          <p:cNvPr id="9" name="TextBox 8">
            <a:extLst>
              <a:ext uri="{FF2B5EF4-FFF2-40B4-BE49-F238E27FC236}">
                <a16:creationId xmlns:a16="http://schemas.microsoft.com/office/drawing/2014/main" id="{ABDABB87-DE77-1C80-2FEE-02C6987269A0}"/>
              </a:ext>
            </a:extLst>
          </p:cNvPr>
          <p:cNvSpPr txBox="1"/>
          <p:nvPr/>
        </p:nvSpPr>
        <p:spPr>
          <a:xfrm>
            <a:off x="340614" y="4460486"/>
            <a:ext cx="6094476" cy="369332"/>
          </a:xfrm>
          <a:prstGeom prst="rect">
            <a:avLst/>
          </a:prstGeom>
          <a:noFill/>
        </p:spPr>
        <p:txBody>
          <a:bodyPr wrap="square">
            <a:spAutoFit/>
          </a:bodyPr>
          <a:lstStyle/>
          <a:p>
            <a:r>
              <a:rPr lang="en-IN" dirty="0"/>
              <a:t>SELECT @product_count;</a:t>
            </a:r>
          </a:p>
        </p:txBody>
      </p:sp>
      <p:sp>
        <p:nvSpPr>
          <p:cNvPr id="11" name="TextBox 10">
            <a:extLst>
              <a:ext uri="{FF2B5EF4-FFF2-40B4-BE49-F238E27FC236}">
                <a16:creationId xmlns:a16="http://schemas.microsoft.com/office/drawing/2014/main" id="{98ADF5E3-9023-14DA-796E-023FD7EF4236}"/>
              </a:ext>
            </a:extLst>
          </p:cNvPr>
          <p:cNvSpPr txBox="1"/>
          <p:nvPr/>
        </p:nvSpPr>
        <p:spPr>
          <a:xfrm>
            <a:off x="340614" y="5018270"/>
            <a:ext cx="6094476" cy="369332"/>
          </a:xfrm>
          <a:prstGeom prst="rect">
            <a:avLst/>
          </a:prstGeom>
          <a:noFill/>
        </p:spPr>
        <p:txBody>
          <a:bodyPr wrap="square">
            <a:spAutoFit/>
          </a:bodyPr>
          <a:lstStyle/>
          <a:p>
            <a:r>
              <a:rPr lang="en-IN" dirty="0"/>
              <a:t>PRINT @product_count;</a:t>
            </a:r>
          </a:p>
        </p:txBody>
      </p:sp>
      <p:sp>
        <p:nvSpPr>
          <p:cNvPr id="13" name="TextBox 12">
            <a:extLst>
              <a:ext uri="{FF2B5EF4-FFF2-40B4-BE49-F238E27FC236}">
                <a16:creationId xmlns:a16="http://schemas.microsoft.com/office/drawing/2014/main" id="{AABABD9D-4DC9-C8E8-5CFF-7E75510B11D3}"/>
              </a:ext>
            </a:extLst>
          </p:cNvPr>
          <p:cNvSpPr txBox="1"/>
          <p:nvPr/>
        </p:nvSpPr>
        <p:spPr>
          <a:xfrm>
            <a:off x="340614" y="5643634"/>
            <a:ext cx="6094476" cy="646331"/>
          </a:xfrm>
          <a:prstGeom prst="rect">
            <a:avLst/>
          </a:prstGeom>
          <a:noFill/>
        </p:spPr>
        <p:txBody>
          <a:bodyPr wrap="square">
            <a:spAutoFit/>
          </a:bodyPr>
          <a:lstStyle/>
          <a:p>
            <a:r>
              <a:rPr lang="en-IN" dirty="0"/>
              <a:t>PRINT 'The number of products is ' + CAST(@product_count AS VARCHAR(MAX));</a:t>
            </a:r>
          </a:p>
        </p:txBody>
      </p:sp>
      <p:sp>
        <p:nvSpPr>
          <p:cNvPr id="15" name="TextBox 14">
            <a:extLst>
              <a:ext uri="{FF2B5EF4-FFF2-40B4-BE49-F238E27FC236}">
                <a16:creationId xmlns:a16="http://schemas.microsoft.com/office/drawing/2014/main" id="{D6DE977B-DAFF-1FC5-CD5F-6878B66D7145}"/>
              </a:ext>
            </a:extLst>
          </p:cNvPr>
          <p:cNvSpPr txBox="1"/>
          <p:nvPr/>
        </p:nvSpPr>
        <p:spPr>
          <a:xfrm>
            <a:off x="6750558" y="418838"/>
            <a:ext cx="6094476" cy="923330"/>
          </a:xfrm>
          <a:prstGeom prst="rect">
            <a:avLst/>
          </a:prstGeom>
          <a:noFill/>
        </p:spPr>
        <p:txBody>
          <a:bodyPr wrap="square">
            <a:spAutoFit/>
          </a:bodyPr>
          <a:lstStyle/>
          <a:p>
            <a:r>
              <a:rPr lang="en-IN" dirty="0"/>
              <a:t>DECLARE </a:t>
            </a:r>
          </a:p>
          <a:p>
            <a:r>
              <a:rPr lang="en-IN" dirty="0"/>
              <a:t>    @product_name VARCHAR(MAX),</a:t>
            </a:r>
          </a:p>
          <a:p>
            <a:r>
              <a:rPr lang="en-IN" dirty="0"/>
              <a:t>    @list_price DECIMAL(10,2);</a:t>
            </a:r>
          </a:p>
        </p:txBody>
      </p:sp>
      <p:sp>
        <p:nvSpPr>
          <p:cNvPr id="17" name="TextBox 16">
            <a:extLst>
              <a:ext uri="{FF2B5EF4-FFF2-40B4-BE49-F238E27FC236}">
                <a16:creationId xmlns:a16="http://schemas.microsoft.com/office/drawing/2014/main" id="{D1578949-586E-A99E-A7B1-1D0B4E949901}"/>
              </a:ext>
            </a:extLst>
          </p:cNvPr>
          <p:cNvSpPr txBox="1"/>
          <p:nvPr/>
        </p:nvSpPr>
        <p:spPr>
          <a:xfrm>
            <a:off x="6750558" y="1753844"/>
            <a:ext cx="6423660" cy="2031325"/>
          </a:xfrm>
          <a:prstGeom prst="rect">
            <a:avLst/>
          </a:prstGeom>
          <a:noFill/>
        </p:spPr>
        <p:txBody>
          <a:bodyPr wrap="square">
            <a:spAutoFit/>
          </a:bodyPr>
          <a:lstStyle/>
          <a:p>
            <a:r>
              <a:rPr lang="en-IN" dirty="0"/>
              <a:t>SELECT </a:t>
            </a:r>
          </a:p>
          <a:p>
            <a:r>
              <a:rPr lang="en-IN" dirty="0"/>
              <a:t>    @product_name = </a:t>
            </a:r>
            <a:r>
              <a:rPr lang="en-IN" dirty="0" err="1"/>
              <a:t>product_name</a:t>
            </a:r>
            <a:r>
              <a:rPr lang="en-IN" dirty="0"/>
              <a:t>,</a:t>
            </a:r>
          </a:p>
          <a:p>
            <a:r>
              <a:rPr lang="en-IN" dirty="0"/>
              <a:t>    @list_price = </a:t>
            </a:r>
            <a:r>
              <a:rPr lang="en-IN" dirty="0" err="1"/>
              <a:t>list_price</a:t>
            </a:r>
            <a:endParaRPr lang="en-IN" dirty="0"/>
          </a:p>
          <a:p>
            <a:r>
              <a:rPr lang="en-IN" dirty="0"/>
              <a:t>FROM</a:t>
            </a:r>
          </a:p>
          <a:p>
            <a:r>
              <a:rPr lang="en-IN" dirty="0"/>
              <a:t>    </a:t>
            </a:r>
            <a:r>
              <a:rPr lang="en-IN" dirty="0" err="1"/>
              <a:t>production.products</a:t>
            </a:r>
            <a:endParaRPr lang="en-IN" dirty="0"/>
          </a:p>
          <a:p>
            <a:r>
              <a:rPr lang="en-IN" dirty="0"/>
              <a:t>WHERE</a:t>
            </a:r>
          </a:p>
          <a:p>
            <a:r>
              <a:rPr lang="en-IN" dirty="0"/>
              <a:t>    </a:t>
            </a:r>
            <a:r>
              <a:rPr lang="en-IN" dirty="0" err="1"/>
              <a:t>product_id</a:t>
            </a:r>
            <a:r>
              <a:rPr lang="en-IN" dirty="0"/>
              <a:t> = 100;</a:t>
            </a:r>
          </a:p>
        </p:txBody>
      </p:sp>
      <p:sp>
        <p:nvSpPr>
          <p:cNvPr id="19" name="TextBox 18">
            <a:extLst>
              <a:ext uri="{FF2B5EF4-FFF2-40B4-BE49-F238E27FC236}">
                <a16:creationId xmlns:a16="http://schemas.microsoft.com/office/drawing/2014/main" id="{0681D3B0-31A9-3FD3-F9D3-B33088E48533}"/>
              </a:ext>
            </a:extLst>
          </p:cNvPr>
          <p:cNvSpPr txBox="1"/>
          <p:nvPr/>
        </p:nvSpPr>
        <p:spPr>
          <a:xfrm>
            <a:off x="6750558" y="4368153"/>
            <a:ext cx="6588252" cy="923330"/>
          </a:xfrm>
          <a:prstGeom prst="rect">
            <a:avLst/>
          </a:prstGeom>
          <a:noFill/>
        </p:spPr>
        <p:txBody>
          <a:bodyPr wrap="square">
            <a:spAutoFit/>
          </a:bodyPr>
          <a:lstStyle/>
          <a:p>
            <a:r>
              <a:rPr lang="en-IN" dirty="0"/>
              <a:t>SELECT </a:t>
            </a:r>
          </a:p>
          <a:p>
            <a:r>
              <a:rPr lang="en-IN" dirty="0"/>
              <a:t>    @product_name AS </a:t>
            </a:r>
            <a:r>
              <a:rPr lang="en-IN" dirty="0" err="1"/>
              <a:t>product_name</a:t>
            </a:r>
            <a:r>
              <a:rPr lang="en-IN" dirty="0"/>
              <a:t>, </a:t>
            </a:r>
          </a:p>
          <a:p>
            <a:r>
              <a:rPr lang="en-IN" dirty="0"/>
              <a:t>    @list_price AS </a:t>
            </a:r>
            <a:r>
              <a:rPr lang="en-IN" dirty="0" err="1"/>
              <a:t>list_price</a:t>
            </a:r>
            <a:r>
              <a:rPr lang="en-IN" dirty="0"/>
              <a:t>;</a:t>
            </a:r>
          </a:p>
        </p:txBody>
      </p:sp>
    </p:spTree>
    <p:extLst>
      <p:ext uri="{BB962C8B-B14F-4D97-AF65-F5344CB8AC3E}">
        <p14:creationId xmlns:p14="http://schemas.microsoft.com/office/powerpoint/2010/main" val="39964551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FE2963-1AAB-FBA8-29BD-8EC81C20E58D}"/>
              </a:ext>
            </a:extLst>
          </p:cNvPr>
          <p:cNvSpPr txBox="1"/>
          <p:nvPr/>
        </p:nvSpPr>
        <p:spPr>
          <a:xfrm>
            <a:off x="349758" y="464558"/>
            <a:ext cx="6094476" cy="369332"/>
          </a:xfrm>
          <a:prstGeom prst="rect">
            <a:avLst/>
          </a:prstGeom>
          <a:noFill/>
        </p:spPr>
        <p:txBody>
          <a:bodyPr wrap="square">
            <a:spAutoFit/>
          </a:bodyPr>
          <a:lstStyle/>
          <a:p>
            <a:pPr algn="l"/>
            <a:r>
              <a:rPr lang="en-GB" b="0" i="0" dirty="0">
                <a:effectLst/>
                <a:latin typeface="-apple-system"/>
              </a:rPr>
              <a:t>Accumulating values into a variable</a:t>
            </a:r>
          </a:p>
        </p:txBody>
      </p:sp>
      <p:sp>
        <p:nvSpPr>
          <p:cNvPr id="5" name="TextBox 4">
            <a:extLst>
              <a:ext uri="{FF2B5EF4-FFF2-40B4-BE49-F238E27FC236}">
                <a16:creationId xmlns:a16="http://schemas.microsoft.com/office/drawing/2014/main" id="{C96F1F91-DBB0-EECF-23B6-159BB84E7816}"/>
              </a:ext>
            </a:extLst>
          </p:cNvPr>
          <p:cNvSpPr txBox="1"/>
          <p:nvPr/>
        </p:nvSpPr>
        <p:spPr>
          <a:xfrm>
            <a:off x="349758" y="1033469"/>
            <a:ext cx="6094476" cy="5632311"/>
          </a:xfrm>
          <a:prstGeom prst="rect">
            <a:avLst/>
          </a:prstGeom>
          <a:noFill/>
        </p:spPr>
        <p:txBody>
          <a:bodyPr wrap="square">
            <a:spAutoFit/>
          </a:bodyPr>
          <a:lstStyle/>
          <a:p>
            <a:r>
              <a:rPr lang="en-IN" dirty="0"/>
              <a:t>CREATE  PROC </a:t>
            </a:r>
            <a:r>
              <a:rPr lang="en-IN" dirty="0" err="1"/>
              <a:t>uspGetProductList</a:t>
            </a:r>
            <a:r>
              <a:rPr lang="en-IN" dirty="0"/>
              <a:t>(</a:t>
            </a:r>
          </a:p>
          <a:p>
            <a:r>
              <a:rPr lang="en-IN" dirty="0"/>
              <a:t>    @model_year SMALLINT</a:t>
            </a:r>
          </a:p>
          <a:p>
            <a:r>
              <a:rPr lang="en-IN" dirty="0"/>
              <a:t>) AS </a:t>
            </a:r>
          </a:p>
          <a:p>
            <a:r>
              <a:rPr lang="en-IN" dirty="0"/>
              <a:t>BEGIN</a:t>
            </a:r>
          </a:p>
          <a:p>
            <a:r>
              <a:rPr lang="en-IN" dirty="0"/>
              <a:t>    DECLARE @product_list VARCHAR(MAX);</a:t>
            </a:r>
          </a:p>
          <a:p>
            <a:endParaRPr lang="en-IN" dirty="0"/>
          </a:p>
          <a:p>
            <a:r>
              <a:rPr lang="en-IN" dirty="0"/>
              <a:t>    SET @product_list = '';</a:t>
            </a:r>
          </a:p>
          <a:p>
            <a:endParaRPr lang="en-IN" dirty="0"/>
          </a:p>
          <a:p>
            <a:r>
              <a:rPr lang="en-IN" dirty="0"/>
              <a:t>    SELECT</a:t>
            </a:r>
          </a:p>
          <a:p>
            <a:r>
              <a:rPr lang="en-IN" dirty="0"/>
              <a:t>        @product_list = @product_list + </a:t>
            </a:r>
            <a:r>
              <a:rPr lang="en-IN" dirty="0" err="1"/>
              <a:t>product_name</a:t>
            </a:r>
            <a:r>
              <a:rPr lang="en-IN" dirty="0"/>
              <a:t> </a:t>
            </a:r>
          </a:p>
          <a:p>
            <a:r>
              <a:rPr lang="en-IN" dirty="0"/>
              <a:t>                        + CHAR(10)</a:t>
            </a:r>
          </a:p>
          <a:p>
            <a:r>
              <a:rPr lang="en-IN" dirty="0"/>
              <a:t>    FROM </a:t>
            </a:r>
          </a:p>
          <a:p>
            <a:r>
              <a:rPr lang="en-IN" dirty="0"/>
              <a:t>        </a:t>
            </a:r>
            <a:r>
              <a:rPr lang="en-IN" dirty="0" err="1"/>
              <a:t>production.products</a:t>
            </a:r>
            <a:endParaRPr lang="en-IN" dirty="0"/>
          </a:p>
          <a:p>
            <a:r>
              <a:rPr lang="en-IN" dirty="0"/>
              <a:t>    WHERE</a:t>
            </a:r>
          </a:p>
          <a:p>
            <a:r>
              <a:rPr lang="en-IN" dirty="0"/>
              <a:t>        </a:t>
            </a:r>
            <a:r>
              <a:rPr lang="en-IN" dirty="0" err="1"/>
              <a:t>model_year</a:t>
            </a:r>
            <a:r>
              <a:rPr lang="en-IN" dirty="0"/>
              <a:t> = @model_year</a:t>
            </a:r>
          </a:p>
          <a:p>
            <a:r>
              <a:rPr lang="en-IN" dirty="0"/>
              <a:t>    ORDER BY </a:t>
            </a:r>
          </a:p>
          <a:p>
            <a:r>
              <a:rPr lang="en-IN" dirty="0"/>
              <a:t>        </a:t>
            </a:r>
            <a:r>
              <a:rPr lang="en-IN" dirty="0" err="1"/>
              <a:t>product_name</a:t>
            </a:r>
            <a:r>
              <a:rPr lang="en-IN" dirty="0"/>
              <a:t>;</a:t>
            </a:r>
          </a:p>
          <a:p>
            <a:endParaRPr lang="en-IN" dirty="0"/>
          </a:p>
          <a:p>
            <a:r>
              <a:rPr lang="en-IN" dirty="0"/>
              <a:t>    PRINT @product_list;</a:t>
            </a:r>
          </a:p>
          <a:p>
            <a:r>
              <a:rPr lang="en-IN" dirty="0"/>
              <a:t>END;</a:t>
            </a:r>
          </a:p>
        </p:txBody>
      </p:sp>
    </p:spTree>
    <p:extLst>
      <p:ext uri="{BB962C8B-B14F-4D97-AF65-F5344CB8AC3E}">
        <p14:creationId xmlns:p14="http://schemas.microsoft.com/office/powerpoint/2010/main" val="11896280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BF5AE0-A0EE-5F02-912F-CCE9BFD05BA7}"/>
              </a:ext>
            </a:extLst>
          </p:cNvPr>
          <p:cNvSpPr txBox="1"/>
          <p:nvPr/>
        </p:nvSpPr>
        <p:spPr>
          <a:xfrm>
            <a:off x="413766" y="400550"/>
            <a:ext cx="6094476" cy="369332"/>
          </a:xfrm>
          <a:prstGeom prst="rect">
            <a:avLst/>
          </a:prstGeom>
          <a:noFill/>
        </p:spPr>
        <p:txBody>
          <a:bodyPr wrap="square">
            <a:spAutoFit/>
          </a:bodyPr>
          <a:lstStyle/>
          <a:p>
            <a:pPr algn="l"/>
            <a:r>
              <a:rPr lang="en-IN" b="0" i="0" dirty="0">
                <a:effectLst/>
                <a:latin typeface="-apple-system"/>
              </a:rPr>
              <a:t>The IF statement</a:t>
            </a:r>
          </a:p>
        </p:txBody>
      </p:sp>
      <p:sp>
        <p:nvSpPr>
          <p:cNvPr id="8" name="TextBox 7">
            <a:extLst>
              <a:ext uri="{FF2B5EF4-FFF2-40B4-BE49-F238E27FC236}">
                <a16:creationId xmlns:a16="http://schemas.microsoft.com/office/drawing/2014/main" id="{9A94E5E0-4C81-6E86-5D66-CB8EAA00A030}"/>
              </a:ext>
            </a:extLst>
          </p:cNvPr>
          <p:cNvSpPr txBox="1"/>
          <p:nvPr/>
        </p:nvSpPr>
        <p:spPr>
          <a:xfrm>
            <a:off x="322326" y="982176"/>
            <a:ext cx="6094476" cy="1200329"/>
          </a:xfrm>
          <a:prstGeom prst="rect">
            <a:avLst/>
          </a:prstGeom>
          <a:noFill/>
        </p:spPr>
        <p:txBody>
          <a:bodyPr wrap="square">
            <a:spAutoFit/>
          </a:bodyPr>
          <a:lstStyle/>
          <a:p>
            <a:r>
              <a:rPr lang="en-IN" dirty="0"/>
              <a:t>IF </a:t>
            </a:r>
            <a:r>
              <a:rPr lang="en-IN" dirty="0" err="1"/>
              <a:t>boolean_expression</a:t>
            </a:r>
            <a:r>
              <a:rPr lang="en-IN" dirty="0"/>
              <a:t>   </a:t>
            </a:r>
          </a:p>
          <a:p>
            <a:r>
              <a:rPr lang="en-IN" dirty="0"/>
              <a:t>BEGIN</a:t>
            </a:r>
          </a:p>
          <a:p>
            <a:r>
              <a:rPr lang="en-IN" dirty="0"/>
              <a:t>    { </a:t>
            </a:r>
            <a:r>
              <a:rPr lang="en-IN" dirty="0" err="1"/>
              <a:t>statement_block</a:t>
            </a:r>
            <a:r>
              <a:rPr lang="en-IN" dirty="0"/>
              <a:t> }</a:t>
            </a:r>
          </a:p>
          <a:p>
            <a:r>
              <a:rPr lang="en-IN" dirty="0"/>
              <a:t>END</a:t>
            </a:r>
          </a:p>
        </p:txBody>
      </p:sp>
      <p:sp>
        <p:nvSpPr>
          <p:cNvPr id="10" name="TextBox 9">
            <a:extLst>
              <a:ext uri="{FF2B5EF4-FFF2-40B4-BE49-F238E27FC236}">
                <a16:creationId xmlns:a16="http://schemas.microsoft.com/office/drawing/2014/main" id="{6E463431-D9C0-A767-EAF5-3B5E9F25EC12}"/>
              </a:ext>
            </a:extLst>
          </p:cNvPr>
          <p:cNvSpPr txBox="1"/>
          <p:nvPr/>
        </p:nvSpPr>
        <p:spPr>
          <a:xfrm>
            <a:off x="5772150" y="585216"/>
            <a:ext cx="6094476" cy="5355312"/>
          </a:xfrm>
          <a:prstGeom prst="rect">
            <a:avLst/>
          </a:prstGeom>
          <a:noFill/>
        </p:spPr>
        <p:txBody>
          <a:bodyPr wrap="square">
            <a:spAutoFit/>
          </a:bodyPr>
          <a:lstStyle/>
          <a:p>
            <a:r>
              <a:rPr lang="en-IN" dirty="0"/>
              <a:t>BEGIN</a:t>
            </a:r>
          </a:p>
          <a:p>
            <a:r>
              <a:rPr lang="en-IN" dirty="0"/>
              <a:t>    DECLARE @sales INT;</a:t>
            </a:r>
          </a:p>
          <a:p>
            <a:endParaRPr lang="en-IN" dirty="0"/>
          </a:p>
          <a:p>
            <a:r>
              <a:rPr lang="en-IN" dirty="0"/>
              <a:t>    SELECT </a:t>
            </a:r>
          </a:p>
          <a:p>
            <a:r>
              <a:rPr lang="en-IN" dirty="0"/>
              <a:t>        @sales = SUM(</a:t>
            </a:r>
            <a:r>
              <a:rPr lang="en-IN" dirty="0" err="1"/>
              <a:t>list_price</a:t>
            </a:r>
            <a:r>
              <a:rPr lang="en-IN" dirty="0"/>
              <a:t> * quantity)</a:t>
            </a:r>
          </a:p>
          <a:p>
            <a:r>
              <a:rPr lang="en-IN" dirty="0"/>
              <a:t>    FROM</a:t>
            </a:r>
          </a:p>
          <a:p>
            <a:r>
              <a:rPr lang="en-IN" dirty="0"/>
              <a:t>        </a:t>
            </a:r>
            <a:r>
              <a:rPr lang="en-IN" dirty="0" err="1"/>
              <a:t>sales.order_items</a:t>
            </a:r>
            <a:r>
              <a:rPr lang="en-IN" dirty="0"/>
              <a:t> </a:t>
            </a:r>
            <a:r>
              <a:rPr lang="en-IN" dirty="0" err="1"/>
              <a:t>i</a:t>
            </a:r>
            <a:endParaRPr lang="en-IN" dirty="0"/>
          </a:p>
          <a:p>
            <a:r>
              <a:rPr lang="en-IN" dirty="0"/>
              <a:t>        INNER JOIN </a:t>
            </a:r>
            <a:r>
              <a:rPr lang="en-IN" dirty="0" err="1"/>
              <a:t>sales.orders</a:t>
            </a:r>
            <a:r>
              <a:rPr lang="en-IN" dirty="0"/>
              <a:t> o ON </a:t>
            </a:r>
            <a:r>
              <a:rPr lang="en-IN" dirty="0" err="1"/>
              <a:t>o.order_id</a:t>
            </a:r>
            <a:r>
              <a:rPr lang="en-IN" dirty="0"/>
              <a:t> = </a:t>
            </a:r>
            <a:r>
              <a:rPr lang="en-IN" dirty="0" err="1"/>
              <a:t>i.order_id</a:t>
            </a:r>
            <a:endParaRPr lang="en-IN" dirty="0"/>
          </a:p>
          <a:p>
            <a:r>
              <a:rPr lang="en-IN" dirty="0"/>
              <a:t>    WHERE</a:t>
            </a:r>
          </a:p>
          <a:p>
            <a:r>
              <a:rPr lang="en-IN" dirty="0"/>
              <a:t>        YEAR(</a:t>
            </a:r>
            <a:r>
              <a:rPr lang="en-IN" dirty="0" err="1"/>
              <a:t>order_date</a:t>
            </a:r>
            <a:r>
              <a:rPr lang="en-IN" dirty="0"/>
              <a:t>) = 2018;</a:t>
            </a:r>
          </a:p>
          <a:p>
            <a:endParaRPr lang="en-IN" dirty="0"/>
          </a:p>
          <a:p>
            <a:r>
              <a:rPr lang="en-IN" dirty="0"/>
              <a:t>    SELECT @sales;</a:t>
            </a:r>
          </a:p>
          <a:p>
            <a:endParaRPr lang="en-IN" dirty="0"/>
          </a:p>
          <a:p>
            <a:r>
              <a:rPr lang="en-IN" dirty="0"/>
              <a:t>    IF @sales &gt; 1000000</a:t>
            </a:r>
          </a:p>
          <a:p>
            <a:r>
              <a:rPr lang="en-IN" dirty="0"/>
              <a:t>    BEGIN</a:t>
            </a:r>
          </a:p>
          <a:p>
            <a:r>
              <a:rPr lang="en-IN" dirty="0"/>
              <a:t>        PRINT 'Great! The sales amount in 2018 is greater than 1,000,000';</a:t>
            </a:r>
          </a:p>
          <a:p>
            <a:r>
              <a:rPr lang="en-IN" dirty="0"/>
              <a:t>    END</a:t>
            </a:r>
          </a:p>
          <a:p>
            <a:r>
              <a:rPr lang="en-IN" dirty="0"/>
              <a:t>END</a:t>
            </a:r>
          </a:p>
        </p:txBody>
      </p:sp>
      <p:sp>
        <p:nvSpPr>
          <p:cNvPr id="12" name="TextBox 11">
            <a:extLst>
              <a:ext uri="{FF2B5EF4-FFF2-40B4-BE49-F238E27FC236}">
                <a16:creationId xmlns:a16="http://schemas.microsoft.com/office/drawing/2014/main" id="{C4D3FE7B-3B98-912C-5257-DB208B60A8EC}"/>
              </a:ext>
            </a:extLst>
          </p:cNvPr>
          <p:cNvSpPr txBox="1"/>
          <p:nvPr/>
        </p:nvSpPr>
        <p:spPr>
          <a:xfrm>
            <a:off x="322326" y="2729359"/>
            <a:ext cx="4624578" cy="2862322"/>
          </a:xfrm>
          <a:prstGeom prst="rect">
            <a:avLst/>
          </a:prstGeom>
          <a:noFill/>
        </p:spPr>
        <p:txBody>
          <a:bodyPr wrap="square">
            <a:spAutoFit/>
          </a:bodyPr>
          <a:lstStyle/>
          <a:p>
            <a:r>
              <a:rPr lang="en-IN" dirty="0"/>
              <a:t>IF </a:t>
            </a:r>
            <a:r>
              <a:rPr lang="en-IN" dirty="0" err="1"/>
              <a:t>Boolean_expression</a:t>
            </a:r>
            <a:endParaRPr lang="en-IN" dirty="0"/>
          </a:p>
          <a:p>
            <a:r>
              <a:rPr lang="en-IN" dirty="0"/>
              <a:t>BEGIN</a:t>
            </a:r>
          </a:p>
          <a:p>
            <a:r>
              <a:rPr lang="en-IN" dirty="0"/>
              <a:t>    -- Statement block executes when the Boolean expression is TRUE</a:t>
            </a:r>
          </a:p>
          <a:p>
            <a:r>
              <a:rPr lang="en-IN" dirty="0"/>
              <a:t>END</a:t>
            </a:r>
          </a:p>
          <a:p>
            <a:r>
              <a:rPr lang="en-IN" dirty="0"/>
              <a:t>ELSE</a:t>
            </a:r>
          </a:p>
          <a:p>
            <a:r>
              <a:rPr lang="en-IN" dirty="0"/>
              <a:t>BEGIN</a:t>
            </a:r>
          </a:p>
          <a:p>
            <a:r>
              <a:rPr lang="en-IN" dirty="0"/>
              <a:t>    -- Statement block executes when the Boolean expression is FALSE</a:t>
            </a:r>
          </a:p>
          <a:p>
            <a:r>
              <a:rPr lang="en-IN" dirty="0"/>
              <a:t>END</a:t>
            </a:r>
          </a:p>
        </p:txBody>
      </p:sp>
    </p:spTree>
    <p:extLst>
      <p:ext uri="{BB962C8B-B14F-4D97-AF65-F5344CB8AC3E}">
        <p14:creationId xmlns:p14="http://schemas.microsoft.com/office/powerpoint/2010/main" val="42427530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293013-12D4-9457-33F0-B6D0E48A6210}"/>
              </a:ext>
            </a:extLst>
          </p:cNvPr>
          <p:cNvSpPr txBox="1"/>
          <p:nvPr/>
        </p:nvSpPr>
        <p:spPr>
          <a:xfrm>
            <a:off x="322326" y="197346"/>
            <a:ext cx="6094476" cy="6463308"/>
          </a:xfrm>
          <a:prstGeom prst="rect">
            <a:avLst/>
          </a:prstGeom>
          <a:noFill/>
        </p:spPr>
        <p:txBody>
          <a:bodyPr wrap="square">
            <a:spAutoFit/>
          </a:bodyPr>
          <a:lstStyle/>
          <a:p>
            <a:r>
              <a:rPr lang="en-IN" dirty="0"/>
              <a:t>BEGIN</a:t>
            </a:r>
          </a:p>
          <a:p>
            <a:r>
              <a:rPr lang="en-IN" dirty="0"/>
              <a:t>    DECLARE @sales INT;</a:t>
            </a:r>
          </a:p>
          <a:p>
            <a:endParaRPr lang="en-IN" dirty="0"/>
          </a:p>
          <a:p>
            <a:r>
              <a:rPr lang="en-IN" dirty="0"/>
              <a:t>    SELECT </a:t>
            </a:r>
          </a:p>
          <a:p>
            <a:r>
              <a:rPr lang="en-IN" dirty="0"/>
              <a:t>        @sales = SUM(</a:t>
            </a:r>
            <a:r>
              <a:rPr lang="en-IN" dirty="0" err="1"/>
              <a:t>list_price</a:t>
            </a:r>
            <a:r>
              <a:rPr lang="en-IN" dirty="0"/>
              <a:t> * quantity)</a:t>
            </a:r>
          </a:p>
          <a:p>
            <a:r>
              <a:rPr lang="en-IN" dirty="0"/>
              <a:t>    FROM</a:t>
            </a:r>
          </a:p>
          <a:p>
            <a:r>
              <a:rPr lang="en-IN" dirty="0"/>
              <a:t>        </a:t>
            </a:r>
            <a:r>
              <a:rPr lang="en-IN" dirty="0" err="1"/>
              <a:t>sales.order_items</a:t>
            </a:r>
            <a:r>
              <a:rPr lang="en-IN" dirty="0"/>
              <a:t> </a:t>
            </a:r>
            <a:r>
              <a:rPr lang="en-IN" dirty="0" err="1"/>
              <a:t>i</a:t>
            </a:r>
            <a:endParaRPr lang="en-IN" dirty="0"/>
          </a:p>
          <a:p>
            <a:r>
              <a:rPr lang="en-IN" dirty="0"/>
              <a:t>        INNER JOIN </a:t>
            </a:r>
            <a:r>
              <a:rPr lang="en-IN" dirty="0" err="1"/>
              <a:t>sales.orders</a:t>
            </a:r>
            <a:r>
              <a:rPr lang="en-IN" dirty="0"/>
              <a:t> o ON </a:t>
            </a:r>
            <a:r>
              <a:rPr lang="en-IN" dirty="0" err="1"/>
              <a:t>o.order_id</a:t>
            </a:r>
            <a:r>
              <a:rPr lang="en-IN" dirty="0"/>
              <a:t> = </a:t>
            </a:r>
            <a:r>
              <a:rPr lang="en-IN" dirty="0" err="1"/>
              <a:t>i.order_id</a:t>
            </a:r>
            <a:endParaRPr lang="en-IN" dirty="0"/>
          </a:p>
          <a:p>
            <a:r>
              <a:rPr lang="en-IN" dirty="0"/>
              <a:t>    WHERE</a:t>
            </a:r>
          </a:p>
          <a:p>
            <a:r>
              <a:rPr lang="en-IN" dirty="0"/>
              <a:t>        YEAR(</a:t>
            </a:r>
            <a:r>
              <a:rPr lang="en-IN" dirty="0" err="1"/>
              <a:t>order_date</a:t>
            </a:r>
            <a:r>
              <a:rPr lang="en-IN" dirty="0"/>
              <a:t>) = 2017;</a:t>
            </a:r>
          </a:p>
          <a:p>
            <a:endParaRPr lang="en-IN" dirty="0"/>
          </a:p>
          <a:p>
            <a:r>
              <a:rPr lang="en-IN" dirty="0"/>
              <a:t>    SELECT @sales;</a:t>
            </a:r>
          </a:p>
          <a:p>
            <a:endParaRPr lang="en-IN" dirty="0"/>
          </a:p>
          <a:p>
            <a:r>
              <a:rPr lang="en-IN" dirty="0"/>
              <a:t>    IF @sales &gt; 10000000</a:t>
            </a:r>
          </a:p>
          <a:p>
            <a:r>
              <a:rPr lang="en-IN" dirty="0"/>
              <a:t>    BEGIN</a:t>
            </a:r>
          </a:p>
          <a:p>
            <a:r>
              <a:rPr lang="en-IN" dirty="0"/>
              <a:t>        PRINT 'Great! The sales amount in 2018 is greater than 10,000,000';</a:t>
            </a:r>
          </a:p>
          <a:p>
            <a:r>
              <a:rPr lang="en-IN" dirty="0"/>
              <a:t>    END</a:t>
            </a:r>
          </a:p>
          <a:p>
            <a:r>
              <a:rPr lang="en-IN" dirty="0"/>
              <a:t>    ELSE</a:t>
            </a:r>
          </a:p>
          <a:p>
            <a:r>
              <a:rPr lang="en-IN" dirty="0"/>
              <a:t>    BEGIN</a:t>
            </a:r>
          </a:p>
          <a:p>
            <a:r>
              <a:rPr lang="en-IN" dirty="0"/>
              <a:t>        PRINT 'Sales amount in 2017 did not reach 10,000,000';</a:t>
            </a:r>
          </a:p>
          <a:p>
            <a:r>
              <a:rPr lang="en-IN" dirty="0"/>
              <a:t>    END</a:t>
            </a:r>
          </a:p>
          <a:p>
            <a:r>
              <a:rPr lang="en-IN" dirty="0"/>
              <a:t>END</a:t>
            </a:r>
          </a:p>
        </p:txBody>
      </p:sp>
      <p:sp>
        <p:nvSpPr>
          <p:cNvPr id="5" name="TextBox 4">
            <a:extLst>
              <a:ext uri="{FF2B5EF4-FFF2-40B4-BE49-F238E27FC236}">
                <a16:creationId xmlns:a16="http://schemas.microsoft.com/office/drawing/2014/main" id="{F1B28485-5FDF-9AB2-7F9E-76E282E2D7BC}"/>
              </a:ext>
            </a:extLst>
          </p:cNvPr>
          <p:cNvSpPr txBox="1"/>
          <p:nvPr/>
        </p:nvSpPr>
        <p:spPr>
          <a:xfrm>
            <a:off x="7792974" y="769864"/>
            <a:ext cx="6094476" cy="3416320"/>
          </a:xfrm>
          <a:prstGeom prst="rect">
            <a:avLst/>
          </a:prstGeom>
          <a:noFill/>
        </p:spPr>
        <p:txBody>
          <a:bodyPr wrap="square">
            <a:spAutoFit/>
          </a:bodyPr>
          <a:lstStyle/>
          <a:p>
            <a:r>
              <a:rPr lang="en-IN" dirty="0"/>
              <a:t>BEGIN</a:t>
            </a:r>
          </a:p>
          <a:p>
            <a:r>
              <a:rPr lang="en-IN" dirty="0"/>
              <a:t>    DECLARE @x INT = 10,</a:t>
            </a:r>
          </a:p>
          <a:p>
            <a:r>
              <a:rPr lang="en-IN" dirty="0"/>
              <a:t>            @y INT = 20;</a:t>
            </a:r>
          </a:p>
          <a:p>
            <a:endParaRPr lang="en-IN" dirty="0"/>
          </a:p>
          <a:p>
            <a:r>
              <a:rPr lang="en-IN" dirty="0"/>
              <a:t>    IF (@x &gt; 0)</a:t>
            </a:r>
          </a:p>
          <a:p>
            <a:r>
              <a:rPr lang="en-IN" dirty="0"/>
              <a:t>    BEGIN</a:t>
            </a:r>
          </a:p>
          <a:p>
            <a:r>
              <a:rPr lang="en-IN" dirty="0"/>
              <a:t>        IF (@x &lt; @y)</a:t>
            </a:r>
          </a:p>
          <a:p>
            <a:r>
              <a:rPr lang="en-IN" dirty="0"/>
              <a:t>            PRINT 'x &gt; 0 and x &lt; y';</a:t>
            </a:r>
          </a:p>
          <a:p>
            <a:r>
              <a:rPr lang="en-IN" dirty="0"/>
              <a:t>        ELSE</a:t>
            </a:r>
          </a:p>
          <a:p>
            <a:r>
              <a:rPr lang="en-IN" dirty="0"/>
              <a:t>            PRINT 'x &gt; 0 and x &gt;= y';</a:t>
            </a:r>
          </a:p>
          <a:p>
            <a:r>
              <a:rPr lang="en-IN" dirty="0"/>
              <a:t>    END			</a:t>
            </a:r>
          </a:p>
          <a:p>
            <a:r>
              <a:rPr lang="en-IN" dirty="0"/>
              <a:t>END</a:t>
            </a:r>
          </a:p>
        </p:txBody>
      </p:sp>
    </p:spTree>
    <p:extLst>
      <p:ext uri="{BB962C8B-B14F-4D97-AF65-F5344CB8AC3E}">
        <p14:creationId xmlns:p14="http://schemas.microsoft.com/office/powerpoint/2010/main" val="309998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6579450" y="727627"/>
            <a:ext cx="4957553" cy="16459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i="0">
                <a:solidFill>
                  <a:schemeClr val="tx1">
                    <a:lumMod val="85000"/>
                    <a:lumOff val="15000"/>
                  </a:schemeClr>
                </a:solidFill>
                <a:latin typeface="+mj-lt"/>
              </a:rPr>
              <a:t>Character strings data types</a:t>
            </a:r>
          </a:p>
        </p:txBody>
      </p:sp>
      <p:sp>
        <p:nvSpPr>
          <p:cNvPr id="5" name="TextBox 4">
            <a:extLst>
              <a:ext uri="{FF2B5EF4-FFF2-40B4-BE49-F238E27FC236}">
                <a16:creationId xmlns:a16="http://schemas.microsoft.com/office/drawing/2014/main" id="{9D1A6AF9-7E01-645E-F10E-0834AAFEF4CE}"/>
              </a:ext>
            </a:extLst>
          </p:cNvPr>
          <p:cNvSpPr txBox="1"/>
          <p:nvPr/>
        </p:nvSpPr>
        <p:spPr>
          <a:xfrm>
            <a:off x="6579450" y="2538919"/>
            <a:ext cx="4957554" cy="3496120"/>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b="0" i="0">
                <a:effectLst/>
              </a:rPr>
              <a:t>Character strings data types allow you to store either fixed-length (char) or variable-length data (varchar). The text data type can store non-Unicode data in the code page of the server.</a:t>
            </a:r>
            <a:endParaRPr lang="en-US"/>
          </a:p>
        </p:txBody>
      </p:sp>
      <p:graphicFrame>
        <p:nvGraphicFramePr>
          <p:cNvPr id="3" name="Table 2">
            <a:extLst>
              <a:ext uri="{FF2B5EF4-FFF2-40B4-BE49-F238E27FC236}">
                <a16:creationId xmlns:a16="http://schemas.microsoft.com/office/drawing/2014/main" id="{C38B1D28-1CA1-B01D-DA8A-93ED7BA51F57}"/>
              </a:ext>
            </a:extLst>
          </p:cNvPr>
          <p:cNvGraphicFramePr>
            <a:graphicFrameLocks noGrp="1"/>
          </p:cNvGraphicFramePr>
          <p:nvPr>
            <p:extLst>
              <p:ext uri="{D42A27DB-BD31-4B8C-83A1-F6EECF244321}">
                <p14:modId xmlns:p14="http://schemas.microsoft.com/office/powerpoint/2010/main" val="1279352418"/>
              </p:ext>
            </p:extLst>
          </p:nvPr>
        </p:nvGraphicFramePr>
        <p:xfrm>
          <a:off x="1204017" y="2250920"/>
          <a:ext cx="4414440" cy="2368972"/>
        </p:xfrm>
        <a:graphic>
          <a:graphicData uri="http://schemas.openxmlformats.org/drawingml/2006/table">
            <a:tbl>
              <a:tblPr/>
              <a:tblGrid>
                <a:gridCol w="819266">
                  <a:extLst>
                    <a:ext uri="{9D8B030D-6E8A-4147-A177-3AD203B41FA5}">
                      <a16:colId xmlns:a16="http://schemas.microsoft.com/office/drawing/2014/main" val="920281308"/>
                    </a:ext>
                  </a:extLst>
                </a:gridCol>
                <a:gridCol w="809850">
                  <a:extLst>
                    <a:ext uri="{9D8B030D-6E8A-4147-A177-3AD203B41FA5}">
                      <a16:colId xmlns:a16="http://schemas.microsoft.com/office/drawing/2014/main" val="1389657186"/>
                    </a:ext>
                  </a:extLst>
                </a:gridCol>
                <a:gridCol w="1833172">
                  <a:extLst>
                    <a:ext uri="{9D8B030D-6E8A-4147-A177-3AD203B41FA5}">
                      <a16:colId xmlns:a16="http://schemas.microsoft.com/office/drawing/2014/main" val="3039045299"/>
                    </a:ext>
                  </a:extLst>
                </a:gridCol>
                <a:gridCol w="952152">
                  <a:extLst>
                    <a:ext uri="{9D8B030D-6E8A-4147-A177-3AD203B41FA5}">
                      <a16:colId xmlns:a16="http://schemas.microsoft.com/office/drawing/2014/main" val="2729680975"/>
                    </a:ext>
                  </a:extLst>
                </a:gridCol>
              </a:tblGrid>
              <a:tr h="515983">
                <a:tc>
                  <a:txBody>
                    <a:bodyPr/>
                    <a:lstStyle/>
                    <a:p>
                      <a:pPr algn="l" fontAlgn="t">
                        <a:spcBef>
                          <a:spcPts val="0"/>
                        </a:spcBef>
                        <a:spcAft>
                          <a:spcPts val="0"/>
                        </a:spcAft>
                      </a:pPr>
                      <a:r>
                        <a:rPr lang="en-IN" sz="1400" b="1" i="0" u="none" strike="noStrike">
                          <a:effectLst/>
                          <a:latin typeface="Arial" panose="020B0604020202020204" pitchFamily="34" charset="0"/>
                        </a:rPr>
                        <a:t>Data Type</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1" i="0" u="none" strike="noStrike">
                          <a:effectLst/>
                          <a:latin typeface="Arial" panose="020B0604020202020204" pitchFamily="34" charset="0"/>
                        </a:rPr>
                        <a:t>Lower limit</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1" i="0" u="none" strike="noStrike">
                          <a:effectLst/>
                          <a:latin typeface="Arial" panose="020B0604020202020204" pitchFamily="34" charset="0"/>
                        </a:rPr>
                        <a:t>Upper limit</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1" i="0" u="none" strike="noStrike">
                          <a:effectLst/>
                          <a:latin typeface="Arial" panose="020B0604020202020204" pitchFamily="34" charset="0"/>
                        </a:rPr>
                        <a:t>Memory</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09221285"/>
                  </a:ext>
                </a:extLst>
              </a:tr>
              <a:tr h="305040">
                <a:tc>
                  <a:txBody>
                    <a:bodyPr/>
                    <a:lstStyle/>
                    <a:p>
                      <a:pPr algn="l" fontAlgn="t">
                        <a:spcBef>
                          <a:spcPts val="0"/>
                        </a:spcBef>
                        <a:spcAft>
                          <a:spcPts val="0"/>
                        </a:spcAft>
                      </a:pPr>
                      <a:r>
                        <a:rPr lang="en-IN" sz="1400" b="0" i="0" u="none" strike="noStrike">
                          <a:effectLst/>
                          <a:latin typeface="Arial" panose="020B0604020202020204" pitchFamily="34" charset="0"/>
                          <a:hlinkClick r:id="rId2"/>
                        </a:rPr>
                        <a:t>char</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8000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n bytes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3472224399"/>
                  </a:ext>
                </a:extLst>
              </a:tr>
              <a:tr h="515983">
                <a:tc>
                  <a:txBody>
                    <a:bodyPr/>
                    <a:lstStyle/>
                    <a:p>
                      <a:pPr algn="l" fontAlgn="t">
                        <a:spcBef>
                          <a:spcPts val="0"/>
                        </a:spcBef>
                        <a:spcAft>
                          <a:spcPts val="0"/>
                        </a:spcAft>
                      </a:pPr>
                      <a:r>
                        <a:rPr lang="en-IN" sz="1400" b="0" i="0" u="none" strike="noStrike">
                          <a:effectLst/>
                          <a:latin typeface="Arial" panose="020B0604020202020204" pitchFamily="34" charset="0"/>
                          <a:hlinkClick r:id="rId3"/>
                        </a:rPr>
                        <a:t>varchar</a:t>
                      </a:r>
                      <a:endParaRPr lang="en-IN" sz="1400" b="0" i="0" u="none" strike="noStrike">
                        <a:effectLst/>
                        <a:latin typeface="Arial" panose="020B0604020202020204" pitchFamily="34" charset="0"/>
                      </a:endParaRP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8000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n bytes + 2 bytes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295858682"/>
                  </a:ext>
                </a:extLst>
              </a:tr>
              <a:tr h="515983">
                <a:tc>
                  <a:txBody>
                    <a:bodyPr/>
                    <a:lstStyle/>
                    <a:p>
                      <a:pPr algn="l" fontAlgn="t">
                        <a:spcBef>
                          <a:spcPts val="0"/>
                        </a:spcBef>
                        <a:spcAft>
                          <a:spcPts val="0"/>
                        </a:spcAft>
                      </a:pPr>
                      <a:r>
                        <a:rPr lang="en-IN" sz="1400" b="0" i="0" u="none" strike="noStrike">
                          <a:effectLst/>
                          <a:latin typeface="Arial" panose="020B0604020202020204" pitchFamily="34" charset="0"/>
                        </a:rPr>
                        <a:t>varchar (max)</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2^31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n bytes + 2 bytes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397380346"/>
                  </a:ext>
                </a:extLst>
              </a:tr>
              <a:tr h="515983">
                <a:tc>
                  <a:txBody>
                    <a:bodyPr/>
                    <a:lstStyle/>
                    <a:p>
                      <a:pPr algn="l" fontAlgn="t">
                        <a:spcBef>
                          <a:spcPts val="0"/>
                        </a:spcBef>
                        <a:spcAft>
                          <a:spcPts val="0"/>
                        </a:spcAft>
                      </a:pPr>
                      <a:r>
                        <a:rPr lang="en-IN" sz="1400" b="0" i="0" u="none" strike="noStrike">
                          <a:effectLst/>
                          <a:latin typeface="Arial" panose="020B0604020202020204" pitchFamily="34" charset="0"/>
                        </a:rPr>
                        <a:t>text</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0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2,147,483,647 chars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tc>
                  <a:txBody>
                    <a:bodyPr/>
                    <a:lstStyle/>
                    <a:p>
                      <a:pPr algn="l" fontAlgn="t">
                        <a:spcBef>
                          <a:spcPts val="0"/>
                        </a:spcBef>
                        <a:spcAft>
                          <a:spcPts val="0"/>
                        </a:spcAft>
                      </a:pPr>
                      <a:r>
                        <a:rPr lang="en-IN" sz="1400" b="0" i="0" u="none" strike="noStrike">
                          <a:effectLst/>
                          <a:latin typeface="Arial" panose="020B0604020202020204" pitchFamily="34" charset="0"/>
                        </a:rPr>
                        <a:t>n bytes + 4 bytes</a:t>
                      </a:r>
                    </a:p>
                  </a:txBody>
                  <a:tcPr marL="69991" marR="69991" marT="34995" marB="34995">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tcPr>
                </a:tc>
                <a:extLst>
                  <a:ext uri="{0D108BD9-81ED-4DB2-BD59-A6C34878D82A}">
                    <a16:rowId xmlns:a16="http://schemas.microsoft.com/office/drawing/2014/main" val="2736543513"/>
                  </a:ext>
                </a:extLst>
              </a:tr>
            </a:tbl>
          </a:graphicData>
        </a:graphic>
      </p:graphicFrame>
    </p:spTree>
    <p:extLst>
      <p:ext uri="{BB962C8B-B14F-4D97-AF65-F5344CB8AC3E}">
        <p14:creationId xmlns:p14="http://schemas.microsoft.com/office/powerpoint/2010/main" val="448237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E4E079-8DDF-9560-F394-E01782D2A87A}"/>
              </a:ext>
            </a:extLst>
          </p:cNvPr>
          <p:cNvSpPr txBox="1"/>
          <p:nvPr/>
        </p:nvSpPr>
        <p:spPr>
          <a:xfrm>
            <a:off x="418338" y="464558"/>
            <a:ext cx="6158484" cy="369332"/>
          </a:xfrm>
          <a:prstGeom prst="rect">
            <a:avLst/>
          </a:prstGeom>
          <a:noFill/>
        </p:spPr>
        <p:txBody>
          <a:bodyPr wrap="square">
            <a:spAutoFit/>
          </a:bodyPr>
          <a:lstStyle/>
          <a:p>
            <a:r>
              <a:rPr lang="en-IN" dirty="0"/>
              <a:t>Overview of WHILE statement</a:t>
            </a:r>
          </a:p>
        </p:txBody>
      </p:sp>
      <p:sp>
        <p:nvSpPr>
          <p:cNvPr id="6" name="TextBox 5">
            <a:extLst>
              <a:ext uri="{FF2B5EF4-FFF2-40B4-BE49-F238E27FC236}">
                <a16:creationId xmlns:a16="http://schemas.microsoft.com/office/drawing/2014/main" id="{4214555C-12C2-92C6-6DDC-C0099FEEDBD2}"/>
              </a:ext>
            </a:extLst>
          </p:cNvPr>
          <p:cNvSpPr txBox="1"/>
          <p:nvPr/>
        </p:nvSpPr>
        <p:spPr>
          <a:xfrm>
            <a:off x="482346" y="1039291"/>
            <a:ext cx="6094476" cy="646331"/>
          </a:xfrm>
          <a:prstGeom prst="rect">
            <a:avLst/>
          </a:prstGeom>
          <a:noFill/>
        </p:spPr>
        <p:txBody>
          <a:bodyPr wrap="square">
            <a:spAutoFit/>
          </a:bodyPr>
          <a:lstStyle/>
          <a:p>
            <a:r>
              <a:rPr lang="en-IN" dirty="0"/>
              <a:t>WHILE </a:t>
            </a:r>
            <a:r>
              <a:rPr lang="en-IN" dirty="0" err="1"/>
              <a:t>Boolean_expression</a:t>
            </a:r>
            <a:r>
              <a:rPr lang="en-IN" dirty="0"/>
              <a:t>   </a:t>
            </a:r>
          </a:p>
          <a:p>
            <a:r>
              <a:rPr lang="en-IN" dirty="0"/>
              <a:t>     { </a:t>
            </a:r>
            <a:r>
              <a:rPr lang="en-IN" dirty="0" err="1"/>
              <a:t>sql_statement</a:t>
            </a:r>
            <a:r>
              <a:rPr lang="en-IN" dirty="0"/>
              <a:t> | </a:t>
            </a:r>
            <a:r>
              <a:rPr lang="en-IN" dirty="0" err="1"/>
              <a:t>statement_block</a:t>
            </a:r>
            <a:r>
              <a:rPr lang="en-IN" dirty="0"/>
              <a:t>}  </a:t>
            </a:r>
          </a:p>
        </p:txBody>
      </p:sp>
      <p:sp>
        <p:nvSpPr>
          <p:cNvPr id="8" name="TextBox 7">
            <a:extLst>
              <a:ext uri="{FF2B5EF4-FFF2-40B4-BE49-F238E27FC236}">
                <a16:creationId xmlns:a16="http://schemas.microsoft.com/office/drawing/2014/main" id="{5EBD2051-98A3-9077-7671-149AFDE6C3A9}"/>
              </a:ext>
            </a:extLst>
          </p:cNvPr>
          <p:cNvSpPr txBox="1"/>
          <p:nvPr/>
        </p:nvSpPr>
        <p:spPr>
          <a:xfrm>
            <a:off x="450342" y="2413337"/>
            <a:ext cx="6094476" cy="2031325"/>
          </a:xfrm>
          <a:prstGeom prst="rect">
            <a:avLst/>
          </a:prstGeom>
          <a:noFill/>
        </p:spPr>
        <p:txBody>
          <a:bodyPr wrap="square">
            <a:spAutoFit/>
          </a:bodyPr>
          <a:lstStyle/>
          <a:p>
            <a:r>
              <a:rPr lang="en-IN" dirty="0"/>
              <a:t>DECLARE @counter INT = 1;</a:t>
            </a:r>
          </a:p>
          <a:p>
            <a:endParaRPr lang="en-IN" dirty="0"/>
          </a:p>
          <a:p>
            <a:r>
              <a:rPr lang="en-IN" dirty="0"/>
              <a:t>WHILE @counter &lt;= 5</a:t>
            </a:r>
          </a:p>
          <a:p>
            <a:r>
              <a:rPr lang="en-IN" dirty="0"/>
              <a:t>BEGIN</a:t>
            </a:r>
          </a:p>
          <a:p>
            <a:r>
              <a:rPr lang="en-IN" dirty="0"/>
              <a:t>    PRINT @counter;</a:t>
            </a:r>
          </a:p>
          <a:p>
            <a:r>
              <a:rPr lang="en-IN" dirty="0"/>
              <a:t>    SET @counter = @counter + 1;</a:t>
            </a:r>
          </a:p>
          <a:p>
            <a:r>
              <a:rPr lang="en-IN" dirty="0"/>
              <a:t>END</a:t>
            </a:r>
          </a:p>
        </p:txBody>
      </p:sp>
    </p:spTree>
    <p:extLst>
      <p:ext uri="{BB962C8B-B14F-4D97-AF65-F5344CB8AC3E}">
        <p14:creationId xmlns:p14="http://schemas.microsoft.com/office/powerpoint/2010/main" val="6297080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586989-553A-937B-BF04-7CAADD5952D7}"/>
              </a:ext>
            </a:extLst>
          </p:cNvPr>
          <p:cNvSpPr txBox="1"/>
          <p:nvPr/>
        </p:nvSpPr>
        <p:spPr>
          <a:xfrm>
            <a:off x="281178" y="345686"/>
            <a:ext cx="6158484" cy="369332"/>
          </a:xfrm>
          <a:prstGeom prst="rect">
            <a:avLst/>
          </a:prstGeom>
          <a:noFill/>
        </p:spPr>
        <p:txBody>
          <a:bodyPr wrap="square">
            <a:spAutoFit/>
          </a:bodyPr>
          <a:lstStyle/>
          <a:p>
            <a:r>
              <a:rPr lang="en-GB" dirty="0"/>
              <a:t>SQL Server BREAK statement overview</a:t>
            </a:r>
            <a:endParaRPr lang="en-IN" dirty="0"/>
          </a:p>
        </p:txBody>
      </p:sp>
      <p:sp>
        <p:nvSpPr>
          <p:cNvPr id="6" name="TextBox 5">
            <a:extLst>
              <a:ext uri="{FF2B5EF4-FFF2-40B4-BE49-F238E27FC236}">
                <a16:creationId xmlns:a16="http://schemas.microsoft.com/office/drawing/2014/main" id="{74261896-AAB6-CA1E-B87D-6101DACBFA1D}"/>
              </a:ext>
            </a:extLst>
          </p:cNvPr>
          <p:cNvSpPr txBox="1"/>
          <p:nvPr/>
        </p:nvSpPr>
        <p:spPr>
          <a:xfrm>
            <a:off x="678942" y="1087458"/>
            <a:ext cx="6094476" cy="2031325"/>
          </a:xfrm>
          <a:prstGeom prst="rect">
            <a:avLst/>
          </a:prstGeom>
          <a:noFill/>
        </p:spPr>
        <p:txBody>
          <a:bodyPr wrap="square">
            <a:spAutoFit/>
          </a:bodyPr>
          <a:lstStyle/>
          <a:p>
            <a:r>
              <a:rPr lang="en-IN" dirty="0"/>
              <a:t>WHILE </a:t>
            </a:r>
            <a:r>
              <a:rPr lang="en-IN" dirty="0" err="1"/>
              <a:t>Boolean_expression</a:t>
            </a:r>
            <a:endParaRPr lang="en-IN" dirty="0"/>
          </a:p>
          <a:p>
            <a:r>
              <a:rPr lang="en-IN" dirty="0"/>
              <a:t>BEGIN</a:t>
            </a:r>
          </a:p>
          <a:p>
            <a:r>
              <a:rPr lang="en-IN" dirty="0"/>
              <a:t>    -- statements</a:t>
            </a:r>
          </a:p>
          <a:p>
            <a:r>
              <a:rPr lang="en-IN" dirty="0"/>
              <a:t>   IF condition</a:t>
            </a:r>
          </a:p>
          <a:p>
            <a:r>
              <a:rPr lang="en-IN" dirty="0"/>
              <a:t>        BREAK;</a:t>
            </a:r>
          </a:p>
          <a:p>
            <a:r>
              <a:rPr lang="en-IN" dirty="0"/>
              <a:t>    -- other statements    </a:t>
            </a:r>
          </a:p>
          <a:p>
            <a:r>
              <a:rPr lang="en-IN" dirty="0"/>
              <a:t>END</a:t>
            </a:r>
          </a:p>
        </p:txBody>
      </p:sp>
      <p:sp>
        <p:nvSpPr>
          <p:cNvPr id="8" name="TextBox 7">
            <a:extLst>
              <a:ext uri="{FF2B5EF4-FFF2-40B4-BE49-F238E27FC236}">
                <a16:creationId xmlns:a16="http://schemas.microsoft.com/office/drawing/2014/main" id="{BB1BB0B5-5177-C287-15CC-0876B0FBB42F}"/>
              </a:ext>
            </a:extLst>
          </p:cNvPr>
          <p:cNvSpPr txBox="1"/>
          <p:nvPr/>
        </p:nvSpPr>
        <p:spPr>
          <a:xfrm>
            <a:off x="560070" y="3491223"/>
            <a:ext cx="6094476" cy="2585323"/>
          </a:xfrm>
          <a:prstGeom prst="rect">
            <a:avLst/>
          </a:prstGeom>
          <a:noFill/>
        </p:spPr>
        <p:txBody>
          <a:bodyPr wrap="square">
            <a:spAutoFit/>
          </a:bodyPr>
          <a:lstStyle/>
          <a:p>
            <a:r>
              <a:rPr lang="en-IN" dirty="0"/>
              <a:t>WHILE Boolean_expression1</a:t>
            </a:r>
          </a:p>
          <a:p>
            <a:r>
              <a:rPr lang="en-IN" dirty="0"/>
              <a:t>BEGIN</a:t>
            </a:r>
          </a:p>
          <a:p>
            <a:r>
              <a:rPr lang="en-IN" dirty="0"/>
              <a:t>    -- statement</a:t>
            </a:r>
          </a:p>
          <a:p>
            <a:r>
              <a:rPr lang="en-IN" dirty="0"/>
              <a:t>    WHILE Boolean_expression2</a:t>
            </a:r>
          </a:p>
          <a:p>
            <a:r>
              <a:rPr lang="en-IN" dirty="0"/>
              <a:t>    BEGIN</a:t>
            </a:r>
          </a:p>
          <a:p>
            <a:r>
              <a:rPr lang="en-IN" dirty="0"/>
              <a:t>        IF condition</a:t>
            </a:r>
          </a:p>
          <a:p>
            <a:r>
              <a:rPr lang="en-IN" dirty="0"/>
              <a:t>            BREAK;</a:t>
            </a:r>
          </a:p>
          <a:p>
            <a:r>
              <a:rPr lang="en-IN" dirty="0"/>
              <a:t>    END</a:t>
            </a:r>
          </a:p>
          <a:p>
            <a:r>
              <a:rPr lang="en-IN" dirty="0"/>
              <a:t>END</a:t>
            </a:r>
          </a:p>
        </p:txBody>
      </p:sp>
      <p:sp>
        <p:nvSpPr>
          <p:cNvPr id="10" name="TextBox 9">
            <a:extLst>
              <a:ext uri="{FF2B5EF4-FFF2-40B4-BE49-F238E27FC236}">
                <a16:creationId xmlns:a16="http://schemas.microsoft.com/office/drawing/2014/main" id="{A5E4E51E-65B9-3D4D-A985-3827043607CA}"/>
              </a:ext>
            </a:extLst>
          </p:cNvPr>
          <p:cNvSpPr txBox="1"/>
          <p:nvPr/>
        </p:nvSpPr>
        <p:spPr>
          <a:xfrm>
            <a:off x="6096000" y="825389"/>
            <a:ext cx="6094476" cy="2585323"/>
          </a:xfrm>
          <a:prstGeom prst="rect">
            <a:avLst/>
          </a:prstGeom>
          <a:noFill/>
        </p:spPr>
        <p:txBody>
          <a:bodyPr wrap="square">
            <a:spAutoFit/>
          </a:bodyPr>
          <a:lstStyle/>
          <a:p>
            <a:r>
              <a:rPr lang="en-IN" dirty="0"/>
              <a:t>DECLARE @counter INT = 0;</a:t>
            </a:r>
          </a:p>
          <a:p>
            <a:endParaRPr lang="en-IN" dirty="0"/>
          </a:p>
          <a:p>
            <a:r>
              <a:rPr lang="en-IN" dirty="0"/>
              <a:t>WHILE @counter &lt;= 5</a:t>
            </a:r>
          </a:p>
          <a:p>
            <a:r>
              <a:rPr lang="en-IN" dirty="0"/>
              <a:t>BEGIN</a:t>
            </a:r>
          </a:p>
          <a:p>
            <a:r>
              <a:rPr lang="en-IN" dirty="0"/>
              <a:t>    SET @counter = @counter + 1;</a:t>
            </a:r>
          </a:p>
          <a:p>
            <a:r>
              <a:rPr lang="en-IN" dirty="0"/>
              <a:t>    IF @counter = 4</a:t>
            </a:r>
          </a:p>
          <a:p>
            <a:r>
              <a:rPr lang="en-IN" dirty="0"/>
              <a:t>        BREAK;</a:t>
            </a:r>
          </a:p>
          <a:p>
            <a:r>
              <a:rPr lang="en-IN" dirty="0"/>
              <a:t>    PRINT @counter;</a:t>
            </a:r>
          </a:p>
          <a:p>
            <a:r>
              <a:rPr lang="en-IN" dirty="0"/>
              <a:t>END</a:t>
            </a:r>
          </a:p>
        </p:txBody>
      </p:sp>
    </p:spTree>
    <p:extLst>
      <p:ext uri="{BB962C8B-B14F-4D97-AF65-F5344CB8AC3E}">
        <p14:creationId xmlns:p14="http://schemas.microsoft.com/office/powerpoint/2010/main" val="17632421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E95065-FF0A-6F17-EFD5-708D0F66D5DF}"/>
              </a:ext>
            </a:extLst>
          </p:cNvPr>
          <p:cNvSpPr txBox="1"/>
          <p:nvPr/>
        </p:nvSpPr>
        <p:spPr>
          <a:xfrm>
            <a:off x="336042" y="446270"/>
            <a:ext cx="6158484" cy="369332"/>
          </a:xfrm>
          <a:prstGeom prst="rect">
            <a:avLst/>
          </a:prstGeom>
          <a:noFill/>
        </p:spPr>
        <p:txBody>
          <a:bodyPr wrap="square">
            <a:spAutoFit/>
          </a:bodyPr>
          <a:lstStyle/>
          <a:p>
            <a:r>
              <a:rPr lang="en-GB" dirty="0"/>
              <a:t>Introduction to the SQL Server CONTINUE statement</a:t>
            </a:r>
            <a:endParaRPr lang="en-IN" dirty="0"/>
          </a:p>
        </p:txBody>
      </p:sp>
      <p:sp>
        <p:nvSpPr>
          <p:cNvPr id="6" name="TextBox 5">
            <a:extLst>
              <a:ext uri="{FF2B5EF4-FFF2-40B4-BE49-F238E27FC236}">
                <a16:creationId xmlns:a16="http://schemas.microsoft.com/office/drawing/2014/main" id="{D05E8FDD-A11F-689A-4487-67E9306C3E37}"/>
              </a:ext>
            </a:extLst>
          </p:cNvPr>
          <p:cNvSpPr txBox="1"/>
          <p:nvPr/>
        </p:nvSpPr>
        <p:spPr>
          <a:xfrm>
            <a:off x="569214" y="1078314"/>
            <a:ext cx="6094476" cy="2031325"/>
          </a:xfrm>
          <a:prstGeom prst="rect">
            <a:avLst/>
          </a:prstGeom>
          <a:noFill/>
        </p:spPr>
        <p:txBody>
          <a:bodyPr wrap="square">
            <a:spAutoFit/>
          </a:bodyPr>
          <a:lstStyle/>
          <a:p>
            <a:r>
              <a:rPr lang="en-IN" dirty="0"/>
              <a:t>WHILE </a:t>
            </a:r>
            <a:r>
              <a:rPr lang="en-IN" dirty="0" err="1"/>
              <a:t>Boolean_expression</a:t>
            </a:r>
            <a:endParaRPr lang="en-IN" dirty="0"/>
          </a:p>
          <a:p>
            <a:r>
              <a:rPr lang="en-IN" dirty="0"/>
              <a:t>BEGIN</a:t>
            </a:r>
          </a:p>
          <a:p>
            <a:r>
              <a:rPr lang="en-IN" dirty="0"/>
              <a:t>    -- code to be executed</a:t>
            </a:r>
          </a:p>
          <a:p>
            <a:r>
              <a:rPr lang="en-IN" dirty="0"/>
              <a:t>    IF condition</a:t>
            </a:r>
          </a:p>
          <a:p>
            <a:r>
              <a:rPr lang="en-IN" dirty="0"/>
              <a:t>        CONTINUE;</a:t>
            </a:r>
          </a:p>
          <a:p>
            <a:r>
              <a:rPr lang="en-IN" dirty="0"/>
              <a:t>    -- code will be skipped if the condition is met</a:t>
            </a:r>
          </a:p>
          <a:p>
            <a:r>
              <a:rPr lang="en-IN" dirty="0"/>
              <a:t>END</a:t>
            </a:r>
          </a:p>
        </p:txBody>
      </p:sp>
      <p:sp>
        <p:nvSpPr>
          <p:cNvPr id="8" name="TextBox 7">
            <a:extLst>
              <a:ext uri="{FF2B5EF4-FFF2-40B4-BE49-F238E27FC236}">
                <a16:creationId xmlns:a16="http://schemas.microsoft.com/office/drawing/2014/main" id="{3BE98AB8-A9FD-213A-3E1A-C76294DA34F5}"/>
              </a:ext>
            </a:extLst>
          </p:cNvPr>
          <p:cNvSpPr txBox="1"/>
          <p:nvPr/>
        </p:nvSpPr>
        <p:spPr>
          <a:xfrm>
            <a:off x="6256782" y="1078314"/>
            <a:ext cx="6094476" cy="2585323"/>
          </a:xfrm>
          <a:prstGeom prst="rect">
            <a:avLst/>
          </a:prstGeom>
          <a:noFill/>
        </p:spPr>
        <p:txBody>
          <a:bodyPr wrap="square">
            <a:spAutoFit/>
          </a:bodyPr>
          <a:lstStyle/>
          <a:p>
            <a:r>
              <a:rPr lang="en-IN" dirty="0"/>
              <a:t>DECLARE @counter INT = 0;</a:t>
            </a:r>
          </a:p>
          <a:p>
            <a:endParaRPr lang="en-IN" dirty="0"/>
          </a:p>
          <a:p>
            <a:r>
              <a:rPr lang="en-IN" dirty="0"/>
              <a:t>WHILE @counter &lt; 5</a:t>
            </a:r>
          </a:p>
          <a:p>
            <a:r>
              <a:rPr lang="en-IN" dirty="0"/>
              <a:t>BEGIN</a:t>
            </a:r>
          </a:p>
          <a:p>
            <a:r>
              <a:rPr lang="en-IN" dirty="0"/>
              <a:t>    SET @counter = @counter + 1;</a:t>
            </a:r>
          </a:p>
          <a:p>
            <a:r>
              <a:rPr lang="en-IN" dirty="0"/>
              <a:t>    IF @counter = 3</a:t>
            </a:r>
          </a:p>
          <a:p>
            <a:r>
              <a:rPr lang="en-IN" dirty="0"/>
              <a:t>        CONTINUE;	</a:t>
            </a:r>
          </a:p>
          <a:p>
            <a:r>
              <a:rPr lang="en-IN" dirty="0"/>
              <a:t>    PRINT @counter;</a:t>
            </a:r>
          </a:p>
          <a:p>
            <a:r>
              <a:rPr lang="en-IN" dirty="0"/>
              <a:t>END</a:t>
            </a:r>
          </a:p>
        </p:txBody>
      </p:sp>
    </p:spTree>
    <p:extLst>
      <p:ext uri="{BB962C8B-B14F-4D97-AF65-F5344CB8AC3E}">
        <p14:creationId xmlns:p14="http://schemas.microsoft.com/office/powerpoint/2010/main" val="3759732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003302-BA2C-2F04-6D3A-D626C8374076}"/>
              </a:ext>
            </a:extLst>
          </p:cNvPr>
          <p:cNvSpPr txBox="1"/>
          <p:nvPr/>
        </p:nvSpPr>
        <p:spPr>
          <a:xfrm>
            <a:off x="413766" y="521869"/>
            <a:ext cx="6094476" cy="2646878"/>
          </a:xfrm>
          <a:prstGeom prst="rect">
            <a:avLst/>
          </a:prstGeom>
          <a:noFill/>
        </p:spPr>
        <p:txBody>
          <a:bodyPr wrap="square">
            <a:spAutoFit/>
          </a:bodyPr>
          <a:lstStyle/>
          <a:p>
            <a:pPr algn="l"/>
            <a:r>
              <a:rPr lang="en-GB" sz="4000" b="1" i="0" dirty="0">
                <a:effectLst/>
                <a:latin typeface="-apple-system"/>
              </a:rPr>
              <a:t>What is a database cursor</a:t>
            </a:r>
          </a:p>
          <a:p>
            <a:pPr algn="l"/>
            <a:endParaRPr lang="en-GB" b="0" i="0" dirty="0">
              <a:solidFill>
                <a:srgbClr val="000000"/>
              </a:solidFill>
              <a:effectLst/>
              <a:latin typeface="-apple-system"/>
            </a:endParaRPr>
          </a:p>
          <a:p>
            <a:pPr algn="l"/>
            <a:endParaRPr lang="en-GB" dirty="0">
              <a:solidFill>
                <a:srgbClr val="000000"/>
              </a:solidFill>
              <a:latin typeface="-apple-system"/>
            </a:endParaRPr>
          </a:p>
          <a:p>
            <a:pPr algn="l"/>
            <a:r>
              <a:rPr lang="en-GB" b="0" i="0" dirty="0">
                <a:solidFill>
                  <a:srgbClr val="000000"/>
                </a:solidFill>
                <a:effectLst/>
                <a:latin typeface="-apple-system"/>
              </a:rPr>
              <a:t>A database cursor is an object that enables traversal over the rows of a result set. It allows you to process individual row returned by a query.</a:t>
            </a:r>
          </a:p>
          <a:p>
            <a:pPr algn="l"/>
            <a:r>
              <a:rPr lang="en-GB" b="0" i="0" dirty="0">
                <a:effectLst/>
                <a:latin typeface="-apple-system"/>
              </a:rPr>
              <a:t>SQL Server cursor life cycle</a:t>
            </a:r>
          </a:p>
          <a:p>
            <a:pPr algn="l"/>
            <a:r>
              <a:rPr lang="en-GB" b="0" i="0" dirty="0">
                <a:solidFill>
                  <a:srgbClr val="000000"/>
                </a:solidFill>
                <a:effectLst/>
                <a:latin typeface="-apple-system"/>
              </a:rPr>
              <a:t>These are steps for using a cursor:</a:t>
            </a:r>
          </a:p>
        </p:txBody>
      </p:sp>
      <p:pic>
        <p:nvPicPr>
          <p:cNvPr id="16386" name="Picture 2" descr="SQL Server Cursor">
            <a:extLst>
              <a:ext uri="{FF2B5EF4-FFF2-40B4-BE49-F238E27FC236}">
                <a16:creationId xmlns:a16="http://schemas.microsoft.com/office/drawing/2014/main" id="{3D022619-3912-4996-5C1A-34127DEB3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7976" y="3689254"/>
            <a:ext cx="8201025" cy="1647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0885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19D91-5247-0E27-195B-B2F05304C6FC}"/>
              </a:ext>
            </a:extLst>
          </p:cNvPr>
          <p:cNvSpPr txBox="1"/>
          <p:nvPr/>
        </p:nvSpPr>
        <p:spPr>
          <a:xfrm>
            <a:off x="560070" y="490651"/>
            <a:ext cx="6094476" cy="646331"/>
          </a:xfrm>
          <a:prstGeom prst="rect">
            <a:avLst/>
          </a:prstGeom>
          <a:noFill/>
        </p:spPr>
        <p:txBody>
          <a:bodyPr wrap="square">
            <a:spAutoFit/>
          </a:bodyPr>
          <a:lstStyle/>
          <a:p>
            <a:r>
              <a:rPr lang="en-IN" dirty="0"/>
              <a:t>DECLARE </a:t>
            </a:r>
            <a:r>
              <a:rPr lang="en-IN" dirty="0" err="1"/>
              <a:t>cursor_name</a:t>
            </a:r>
            <a:r>
              <a:rPr lang="en-IN" dirty="0"/>
              <a:t> CURSOR</a:t>
            </a:r>
          </a:p>
          <a:p>
            <a:r>
              <a:rPr lang="en-IN" dirty="0"/>
              <a:t>    FOR </a:t>
            </a:r>
            <a:r>
              <a:rPr lang="en-IN" dirty="0" err="1"/>
              <a:t>select_statement</a:t>
            </a:r>
            <a:r>
              <a:rPr lang="en-IN" dirty="0"/>
              <a:t>;</a:t>
            </a:r>
          </a:p>
        </p:txBody>
      </p:sp>
      <p:sp>
        <p:nvSpPr>
          <p:cNvPr id="5" name="TextBox 4">
            <a:extLst>
              <a:ext uri="{FF2B5EF4-FFF2-40B4-BE49-F238E27FC236}">
                <a16:creationId xmlns:a16="http://schemas.microsoft.com/office/drawing/2014/main" id="{EDD36694-CBD0-D009-E475-B3965D4FFE85}"/>
              </a:ext>
            </a:extLst>
          </p:cNvPr>
          <p:cNvSpPr txBox="1"/>
          <p:nvPr/>
        </p:nvSpPr>
        <p:spPr>
          <a:xfrm>
            <a:off x="633222" y="1534406"/>
            <a:ext cx="6094476" cy="369332"/>
          </a:xfrm>
          <a:prstGeom prst="rect">
            <a:avLst/>
          </a:prstGeom>
          <a:noFill/>
        </p:spPr>
        <p:txBody>
          <a:bodyPr wrap="square">
            <a:spAutoFit/>
          </a:bodyPr>
          <a:lstStyle/>
          <a:p>
            <a:r>
              <a:rPr lang="en-IN" dirty="0"/>
              <a:t>OPEN </a:t>
            </a:r>
            <a:r>
              <a:rPr lang="en-IN" dirty="0" err="1"/>
              <a:t>cursor_name</a:t>
            </a:r>
            <a:r>
              <a:rPr lang="en-IN" dirty="0"/>
              <a:t>;</a:t>
            </a:r>
          </a:p>
        </p:txBody>
      </p:sp>
      <p:sp>
        <p:nvSpPr>
          <p:cNvPr id="7" name="TextBox 6">
            <a:extLst>
              <a:ext uri="{FF2B5EF4-FFF2-40B4-BE49-F238E27FC236}">
                <a16:creationId xmlns:a16="http://schemas.microsoft.com/office/drawing/2014/main" id="{C2BD3D0E-64EA-1B6C-D9A5-3F82000A51F4}"/>
              </a:ext>
            </a:extLst>
          </p:cNvPr>
          <p:cNvSpPr txBox="1"/>
          <p:nvPr/>
        </p:nvSpPr>
        <p:spPr>
          <a:xfrm>
            <a:off x="560070" y="2301162"/>
            <a:ext cx="6094476" cy="369332"/>
          </a:xfrm>
          <a:prstGeom prst="rect">
            <a:avLst/>
          </a:prstGeom>
          <a:noFill/>
        </p:spPr>
        <p:txBody>
          <a:bodyPr wrap="square">
            <a:spAutoFit/>
          </a:bodyPr>
          <a:lstStyle/>
          <a:p>
            <a:r>
              <a:rPr lang="en-IN" dirty="0"/>
              <a:t>FETCH NEXT FROM cursor INTO </a:t>
            </a:r>
            <a:r>
              <a:rPr lang="en-IN" dirty="0" err="1"/>
              <a:t>variable_list</a:t>
            </a:r>
            <a:r>
              <a:rPr lang="en-IN" dirty="0"/>
              <a:t>;</a:t>
            </a:r>
          </a:p>
        </p:txBody>
      </p:sp>
      <p:sp>
        <p:nvSpPr>
          <p:cNvPr id="8" name="Rectangle 1">
            <a:extLst>
              <a:ext uri="{FF2B5EF4-FFF2-40B4-BE49-F238E27FC236}">
                <a16:creationId xmlns:a16="http://schemas.microsoft.com/office/drawing/2014/main" id="{2A625130-1AB9-A015-D967-54C5122F3279}"/>
              </a:ext>
            </a:extLst>
          </p:cNvPr>
          <p:cNvSpPr>
            <a:spLocks noChangeArrowheads="1"/>
          </p:cNvSpPr>
          <p:nvPr/>
        </p:nvSpPr>
        <p:spPr bwMode="auto">
          <a:xfrm>
            <a:off x="6858000" y="845026"/>
            <a:ext cx="443560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defTabSz="914400"/>
            <a:r>
              <a:rPr lang="en-GB" altLang="en-US" sz="2400" dirty="0">
                <a:solidFill>
                  <a:srgbClr val="000000"/>
                </a:solidFill>
                <a:latin typeface="-apple-system"/>
              </a:rPr>
              <a:t>SQL Server provides the @@FETCHSTATUS function that returns the status of the last cursor FETCH statement executed against the cursor; If @@FETCHSTATUS returns 0, meaning the FETCH statement was successful. You can use the WHILE statement to fetch all rows from the cursor as shown in the following code: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1DFD5E84-066D-BB4D-7EB1-FE09A8C3B962}"/>
              </a:ext>
            </a:extLst>
          </p:cNvPr>
          <p:cNvSpPr txBox="1"/>
          <p:nvPr/>
        </p:nvSpPr>
        <p:spPr>
          <a:xfrm>
            <a:off x="633222" y="2922518"/>
            <a:ext cx="6094476" cy="1200329"/>
          </a:xfrm>
          <a:prstGeom prst="rect">
            <a:avLst/>
          </a:prstGeom>
          <a:noFill/>
        </p:spPr>
        <p:txBody>
          <a:bodyPr wrap="square">
            <a:spAutoFit/>
          </a:bodyPr>
          <a:lstStyle/>
          <a:p>
            <a:r>
              <a:rPr lang="en-IN" dirty="0"/>
              <a:t>WHILE @@FETCH_STATUS = 0  </a:t>
            </a:r>
          </a:p>
          <a:p>
            <a:r>
              <a:rPr lang="en-IN" dirty="0"/>
              <a:t>    BEGIN</a:t>
            </a:r>
          </a:p>
          <a:p>
            <a:r>
              <a:rPr lang="en-IN" dirty="0"/>
              <a:t>        FETCH NEXT FROM </a:t>
            </a:r>
            <a:r>
              <a:rPr lang="en-IN" dirty="0" err="1"/>
              <a:t>cursor_name</a:t>
            </a:r>
            <a:r>
              <a:rPr lang="en-IN" dirty="0"/>
              <a:t>;  </a:t>
            </a:r>
          </a:p>
          <a:p>
            <a:r>
              <a:rPr lang="en-IN" dirty="0"/>
              <a:t>    END;</a:t>
            </a:r>
          </a:p>
        </p:txBody>
      </p:sp>
      <p:sp>
        <p:nvSpPr>
          <p:cNvPr id="12" name="TextBox 11">
            <a:extLst>
              <a:ext uri="{FF2B5EF4-FFF2-40B4-BE49-F238E27FC236}">
                <a16:creationId xmlns:a16="http://schemas.microsoft.com/office/drawing/2014/main" id="{E7186A44-2283-12AD-DF5A-993FAA4A5DBD}"/>
              </a:ext>
            </a:extLst>
          </p:cNvPr>
          <p:cNvSpPr txBox="1"/>
          <p:nvPr/>
        </p:nvSpPr>
        <p:spPr>
          <a:xfrm>
            <a:off x="560070" y="4533638"/>
            <a:ext cx="6094476" cy="369332"/>
          </a:xfrm>
          <a:prstGeom prst="rect">
            <a:avLst/>
          </a:prstGeom>
          <a:noFill/>
        </p:spPr>
        <p:txBody>
          <a:bodyPr wrap="square">
            <a:spAutoFit/>
          </a:bodyPr>
          <a:lstStyle/>
          <a:p>
            <a:r>
              <a:rPr lang="en-IN" dirty="0"/>
              <a:t>CLOSE </a:t>
            </a:r>
            <a:r>
              <a:rPr lang="en-IN" dirty="0" err="1"/>
              <a:t>cursor_name</a:t>
            </a:r>
            <a:r>
              <a:rPr lang="en-IN" dirty="0"/>
              <a:t>;</a:t>
            </a:r>
          </a:p>
        </p:txBody>
      </p:sp>
      <p:sp>
        <p:nvSpPr>
          <p:cNvPr id="14" name="TextBox 13">
            <a:extLst>
              <a:ext uri="{FF2B5EF4-FFF2-40B4-BE49-F238E27FC236}">
                <a16:creationId xmlns:a16="http://schemas.microsoft.com/office/drawing/2014/main" id="{513D85FF-252B-640C-375E-E9C0FB4E925B}"/>
              </a:ext>
            </a:extLst>
          </p:cNvPr>
          <p:cNvSpPr txBox="1"/>
          <p:nvPr/>
        </p:nvSpPr>
        <p:spPr>
          <a:xfrm>
            <a:off x="560070" y="5313761"/>
            <a:ext cx="6094476" cy="369332"/>
          </a:xfrm>
          <a:prstGeom prst="rect">
            <a:avLst/>
          </a:prstGeom>
          <a:noFill/>
        </p:spPr>
        <p:txBody>
          <a:bodyPr wrap="square">
            <a:spAutoFit/>
          </a:bodyPr>
          <a:lstStyle/>
          <a:p>
            <a:r>
              <a:rPr lang="en-IN" dirty="0"/>
              <a:t>DEALLOCATE </a:t>
            </a:r>
            <a:r>
              <a:rPr lang="en-IN" dirty="0" err="1"/>
              <a:t>cursor_name</a:t>
            </a:r>
            <a:r>
              <a:rPr lang="en-IN" dirty="0"/>
              <a:t>;</a:t>
            </a:r>
          </a:p>
        </p:txBody>
      </p:sp>
    </p:spTree>
    <p:extLst>
      <p:ext uri="{BB962C8B-B14F-4D97-AF65-F5344CB8AC3E}">
        <p14:creationId xmlns:p14="http://schemas.microsoft.com/office/powerpoint/2010/main" val="925159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BCB5F4-4D27-0049-4B6E-3AC6AA7B8389}"/>
              </a:ext>
            </a:extLst>
          </p:cNvPr>
          <p:cNvSpPr txBox="1"/>
          <p:nvPr/>
        </p:nvSpPr>
        <p:spPr>
          <a:xfrm>
            <a:off x="432054" y="260479"/>
            <a:ext cx="3829050" cy="2862322"/>
          </a:xfrm>
          <a:prstGeom prst="rect">
            <a:avLst/>
          </a:prstGeom>
          <a:noFill/>
        </p:spPr>
        <p:txBody>
          <a:bodyPr wrap="square">
            <a:spAutoFit/>
          </a:bodyPr>
          <a:lstStyle/>
          <a:p>
            <a:r>
              <a:rPr lang="en-IN" dirty="0"/>
              <a:t>DECLARE </a:t>
            </a:r>
          </a:p>
          <a:p>
            <a:r>
              <a:rPr lang="en-IN" dirty="0"/>
              <a:t>    @product_name VARCHAR(MAX), </a:t>
            </a:r>
          </a:p>
          <a:p>
            <a:r>
              <a:rPr lang="en-IN" dirty="0"/>
              <a:t>    @list_price   DECIMAL;</a:t>
            </a:r>
          </a:p>
          <a:p>
            <a:endParaRPr lang="en-IN" dirty="0"/>
          </a:p>
          <a:p>
            <a:r>
              <a:rPr lang="en-IN" dirty="0"/>
              <a:t>DECLARE </a:t>
            </a:r>
            <a:r>
              <a:rPr lang="en-IN" dirty="0" err="1"/>
              <a:t>cursor_product</a:t>
            </a:r>
            <a:r>
              <a:rPr lang="en-IN" dirty="0"/>
              <a:t> CURSOR</a:t>
            </a:r>
          </a:p>
          <a:p>
            <a:r>
              <a:rPr lang="en-IN" dirty="0"/>
              <a:t>FOR SELECT </a:t>
            </a:r>
          </a:p>
          <a:p>
            <a:r>
              <a:rPr lang="en-IN" dirty="0"/>
              <a:t>        </a:t>
            </a:r>
            <a:r>
              <a:rPr lang="en-IN" dirty="0" err="1"/>
              <a:t>product_name</a:t>
            </a:r>
            <a:r>
              <a:rPr lang="en-IN" dirty="0"/>
              <a:t>, </a:t>
            </a:r>
          </a:p>
          <a:p>
            <a:r>
              <a:rPr lang="en-IN" dirty="0"/>
              <a:t>        </a:t>
            </a:r>
            <a:r>
              <a:rPr lang="en-IN" dirty="0" err="1"/>
              <a:t>list_price</a:t>
            </a:r>
            <a:endParaRPr lang="en-IN" dirty="0"/>
          </a:p>
          <a:p>
            <a:r>
              <a:rPr lang="en-IN" dirty="0"/>
              <a:t>    FROM </a:t>
            </a:r>
          </a:p>
          <a:p>
            <a:r>
              <a:rPr lang="en-IN" dirty="0"/>
              <a:t>        </a:t>
            </a:r>
            <a:r>
              <a:rPr lang="en-IN" dirty="0" err="1"/>
              <a:t>production.products</a:t>
            </a:r>
            <a:r>
              <a:rPr lang="en-IN" dirty="0"/>
              <a:t>;</a:t>
            </a:r>
          </a:p>
        </p:txBody>
      </p:sp>
      <p:sp>
        <p:nvSpPr>
          <p:cNvPr id="5" name="TextBox 4">
            <a:extLst>
              <a:ext uri="{FF2B5EF4-FFF2-40B4-BE49-F238E27FC236}">
                <a16:creationId xmlns:a16="http://schemas.microsoft.com/office/drawing/2014/main" id="{8B071BDB-5836-8879-F679-D267C53014C4}"/>
              </a:ext>
            </a:extLst>
          </p:cNvPr>
          <p:cNvSpPr txBox="1"/>
          <p:nvPr/>
        </p:nvSpPr>
        <p:spPr>
          <a:xfrm>
            <a:off x="569214" y="3735200"/>
            <a:ext cx="2768346" cy="369332"/>
          </a:xfrm>
          <a:prstGeom prst="rect">
            <a:avLst/>
          </a:prstGeom>
          <a:noFill/>
        </p:spPr>
        <p:txBody>
          <a:bodyPr wrap="square">
            <a:spAutoFit/>
          </a:bodyPr>
          <a:lstStyle/>
          <a:p>
            <a:r>
              <a:rPr lang="en-IN" dirty="0"/>
              <a:t>OPEN </a:t>
            </a:r>
            <a:r>
              <a:rPr lang="en-IN" dirty="0" err="1"/>
              <a:t>cursor_product</a:t>
            </a:r>
            <a:r>
              <a:rPr lang="en-IN" dirty="0"/>
              <a:t>;</a:t>
            </a:r>
          </a:p>
        </p:txBody>
      </p:sp>
      <p:sp>
        <p:nvSpPr>
          <p:cNvPr id="7" name="TextBox 6">
            <a:extLst>
              <a:ext uri="{FF2B5EF4-FFF2-40B4-BE49-F238E27FC236}">
                <a16:creationId xmlns:a16="http://schemas.microsoft.com/office/drawing/2014/main" id="{808ECD00-B5D1-2CAD-4B6C-E09FD25B9F1D}"/>
              </a:ext>
            </a:extLst>
          </p:cNvPr>
          <p:cNvSpPr txBox="1"/>
          <p:nvPr/>
        </p:nvSpPr>
        <p:spPr>
          <a:xfrm>
            <a:off x="5665470" y="289679"/>
            <a:ext cx="6094476" cy="3139321"/>
          </a:xfrm>
          <a:prstGeom prst="rect">
            <a:avLst/>
          </a:prstGeom>
          <a:noFill/>
        </p:spPr>
        <p:txBody>
          <a:bodyPr wrap="square">
            <a:spAutoFit/>
          </a:bodyPr>
          <a:lstStyle/>
          <a:p>
            <a:r>
              <a:rPr lang="en-IN" dirty="0"/>
              <a:t>FETCH NEXT FROM </a:t>
            </a:r>
            <a:r>
              <a:rPr lang="en-IN" dirty="0" err="1"/>
              <a:t>cursor_product</a:t>
            </a:r>
            <a:r>
              <a:rPr lang="en-IN" dirty="0"/>
              <a:t> INTO </a:t>
            </a:r>
          </a:p>
          <a:p>
            <a:r>
              <a:rPr lang="en-IN" dirty="0"/>
              <a:t>    @product_name, </a:t>
            </a:r>
          </a:p>
          <a:p>
            <a:r>
              <a:rPr lang="en-IN" dirty="0"/>
              <a:t>    @list_price;</a:t>
            </a:r>
          </a:p>
          <a:p>
            <a:endParaRPr lang="en-IN" dirty="0"/>
          </a:p>
          <a:p>
            <a:r>
              <a:rPr lang="en-IN" dirty="0"/>
              <a:t>WHILE @@FETCH_STATUS = 0</a:t>
            </a:r>
          </a:p>
          <a:p>
            <a:r>
              <a:rPr lang="en-IN" dirty="0"/>
              <a:t>    BEGIN</a:t>
            </a:r>
          </a:p>
          <a:p>
            <a:r>
              <a:rPr lang="en-IN" dirty="0"/>
              <a:t>        PRINT @product_name + CAST(@list_price AS varchar);</a:t>
            </a:r>
          </a:p>
          <a:p>
            <a:r>
              <a:rPr lang="en-IN" dirty="0"/>
              <a:t>        FETCH NEXT FROM </a:t>
            </a:r>
            <a:r>
              <a:rPr lang="en-IN" dirty="0" err="1"/>
              <a:t>cursor_product</a:t>
            </a:r>
            <a:r>
              <a:rPr lang="en-IN" dirty="0"/>
              <a:t> INTO </a:t>
            </a:r>
          </a:p>
          <a:p>
            <a:r>
              <a:rPr lang="en-IN" dirty="0"/>
              <a:t>            @product_name, </a:t>
            </a:r>
          </a:p>
          <a:p>
            <a:r>
              <a:rPr lang="en-IN" dirty="0"/>
              <a:t>            @list_price;</a:t>
            </a:r>
          </a:p>
          <a:p>
            <a:r>
              <a:rPr lang="en-IN" dirty="0"/>
              <a:t>    END;</a:t>
            </a:r>
          </a:p>
        </p:txBody>
      </p:sp>
      <p:sp>
        <p:nvSpPr>
          <p:cNvPr id="9" name="TextBox 8">
            <a:extLst>
              <a:ext uri="{FF2B5EF4-FFF2-40B4-BE49-F238E27FC236}">
                <a16:creationId xmlns:a16="http://schemas.microsoft.com/office/drawing/2014/main" id="{59090B79-62BA-5132-9BC2-D356F080303F}"/>
              </a:ext>
            </a:extLst>
          </p:cNvPr>
          <p:cNvSpPr txBox="1"/>
          <p:nvPr/>
        </p:nvSpPr>
        <p:spPr>
          <a:xfrm>
            <a:off x="5528310" y="4104532"/>
            <a:ext cx="6094476" cy="369332"/>
          </a:xfrm>
          <a:prstGeom prst="rect">
            <a:avLst/>
          </a:prstGeom>
          <a:noFill/>
        </p:spPr>
        <p:txBody>
          <a:bodyPr wrap="square">
            <a:spAutoFit/>
          </a:bodyPr>
          <a:lstStyle/>
          <a:p>
            <a:r>
              <a:rPr lang="en-IN" dirty="0"/>
              <a:t>CLOSE </a:t>
            </a:r>
            <a:r>
              <a:rPr lang="en-IN" dirty="0" err="1"/>
              <a:t>cursor_product</a:t>
            </a:r>
            <a:r>
              <a:rPr lang="en-IN" dirty="0"/>
              <a:t>;</a:t>
            </a:r>
          </a:p>
        </p:txBody>
      </p:sp>
      <p:sp>
        <p:nvSpPr>
          <p:cNvPr id="11" name="TextBox 10">
            <a:extLst>
              <a:ext uri="{FF2B5EF4-FFF2-40B4-BE49-F238E27FC236}">
                <a16:creationId xmlns:a16="http://schemas.microsoft.com/office/drawing/2014/main" id="{65D989DD-DF34-8716-C032-B0DD2827B43B}"/>
              </a:ext>
            </a:extLst>
          </p:cNvPr>
          <p:cNvSpPr txBox="1"/>
          <p:nvPr/>
        </p:nvSpPr>
        <p:spPr>
          <a:xfrm>
            <a:off x="5598414" y="4964730"/>
            <a:ext cx="6094476" cy="369332"/>
          </a:xfrm>
          <a:prstGeom prst="rect">
            <a:avLst/>
          </a:prstGeom>
          <a:noFill/>
        </p:spPr>
        <p:txBody>
          <a:bodyPr wrap="square">
            <a:spAutoFit/>
          </a:bodyPr>
          <a:lstStyle/>
          <a:p>
            <a:r>
              <a:rPr lang="en-IN" dirty="0"/>
              <a:t>DEALLOCATE </a:t>
            </a:r>
            <a:r>
              <a:rPr lang="en-IN" dirty="0" err="1"/>
              <a:t>cursor_product</a:t>
            </a:r>
            <a:r>
              <a:rPr lang="en-IN" dirty="0"/>
              <a:t>;</a:t>
            </a:r>
          </a:p>
        </p:txBody>
      </p:sp>
    </p:spTree>
    <p:extLst>
      <p:ext uri="{BB962C8B-B14F-4D97-AF65-F5344CB8AC3E}">
        <p14:creationId xmlns:p14="http://schemas.microsoft.com/office/powerpoint/2010/main" val="292963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4840E5-02B3-80D1-9649-B4D535C9078A}"/>
              </a:ext>
            </a:extLst>
          </p:cNvPr>
          <p:cNvSpPr txBox="1"/>
          <p:nvPr/>
        </p:nvSpPr>
        <p:spPr>
          <a:xfrm>
            <a:off x="436626" y="382262"/>
            <a:ext cx="6158484" cy="369332"/>
          </a:xfrm>
          <a:prstGeom prst="rect">
            <a:avLst/>
          </a:prstGeom>
          <a:noFill/>
        </p:spPr>
        <p:txBody>
          <a:bodyPr wrap="square">
            <a:spAutoFit/>
          </a:bodyPr>
          <a:lstStyle/>
          <a:p>
            <a:r>
              <a:rPr lang="en-GB" dirty="0"/>
              <a:t>SQL Server TRY CATCH overview</a:t>
            </a:r>
            <a:endParaRPr lang="en-IN" dirty="0"/>
          </a:p>
        </p:txBody>
      </p:sp>
      <p:sp>
        <p:nvSpPr>
          <p:cNvPr id="6" name="TextBox 5">
            <a:extLst>
              <a:ext uri="{FF2B5EF4-FFF2-40B4-BE49-F238E27FC236}">
                <a16:creationId xmlns:a16="http://schemas.microsoft.com/office/drawing/2014/main" id="{7EE40037-142B-ACC2-CF47-1D34FEF9D282}"/>
              </a:ext>
            </a:extLst>
          </p:cNvPr>
          <p:cNvSpPr txBox="1"/>
          <p:nvPr/>
        </p:nvSpPr>
        <p:spPr>
          <a:xfrm>
            <a:off x="578358" y="1202543"/>
            <a:ext cx="6094476" cy="923330"/>
          </a:xfrm>
          <a:prstGeom prst="rect">
            <a:avLst/>
          </a:prstGeom>
          <a:noFill/>
        </p:spPr>
        <p:txBody>
          <a:bodyPr wrap="square">
            <a:spAutoFit/>
          </a:bodyPr>
          <a:lstStyle/>
          <a:p>
            <a:r>
              <a:rPr lang="en-IN" dirty="0"/>
              <a:t>BEGIN TRY  </a:t>
            </a:r>
          </a:p>
          <a:p>
            <a:r>
              <a:rPr lang="en-IN" dirty="0"/>
              <a:t>   -- statements that may cause exceptions</a:t>
            </a:r>
          </a:p>
          <a:p>
            <a:r>
              <a:rPr lang="en-IN" dirty="0"/>
              <a:t>END TRY  </a:t>
            </a:r>
          </a:p>
        </p:txBody>
      </p:sp>
      <p:sp>
        <p:nvSpPr>
          <p:cNvPr id="8" name="TextBox 7">
            <a:extLst>
              <a:ext uri="{FF2B5EF4-FFF2-40B4-BE49-F238E27FC236}">
                <a16:creationId xmlns:a16="http://schemas.microsoft.com/office/drawing/2014/main" id="{96E2064A-8FB3-19B3-25F2-61E0589B4CBD}"/>
              </a:ext>
            </a:extLst>
          </p:cNvPr>
          <p:cNvSpPr txBox="1"/>
          <p:nvPr/>
        </p:nvSpPr>
        <p:spPr>
          <a:xfrm>
            <a:off x="436626" y="3012592"/>
            <a:ext cx="6094476" cy="1754326"/>
          </a:xfrm>
          <a:prstGeom prst="rect">
            <a:avLst/>
          </a:prstGeom>
          <a:noFill/>
        </p:spPr>
        <p:txBody>
          <a:bodyPr wrap="square">
            <a:spAutoFit/>
          </a:bodyPr>
          <a:lstStyle/>
          <a:p>
            <a:r>
              <a:rPr lang="en-IN" dirty="0"/>
              <a:t>BEGIN TRY  </a:t>
            </a:r>
          </a:p>
          <a:p>
            <a:r>
              <a:rPr lang="en-IN" dirty="0"/>
              <a:t>   -- statements that may cause exceptions</a:t>
            </a:r>
          </a:p>
          <a:p>
            <a:r>
              <a:rPr lang="en-IN" dirty="0"/>
              <a:t>END TRY </a:t>
            </a:r>
          </a:p>
          <a:p>
            <a:r>
              <a:rPr lang="en-IN" dirty="0"/>
              <a:t>BEGIN CATCH  </a:t>
            </a:r>
          </a:p>
          <a:p>
            <a:r>
              <a:rPr lang="en-IN" dirty="0"/>
              <a:t>   -- statements that handle exception</a:t>
            </a:r>
          </a:p>
          <a:p>
            <a:r>
              <a:rPr lang="en-IN" dirty="0"/>
              <a:t>END CATCH  </a:t>
            </a:r>
          </a:p>
        </p:txBody>
      </p:sp>
      <p:sp>
        <p:nvSpPr>
          <p:cNvPr id="10" name="TextBox 9">
            <a:extLst>
              <a:ext uri="{FF2B5EF4-FFF2-40B4-BE49-F238E27FC236}">
                <a16:creationId xmlns:a16="http://schemas.microsoft.com/office/drawing/2014/main" id="{740B5EE9-E1D0-9D60-1A46-5BCFEE696639}"/>
              </a:ext>
            </a:extLst>
          </p:cNvPr>
          <p:cNvSpPr txBox="1"/>
          <p:nvPr/>
        </p:nvSpPr>
        <p:spPr>
          <a:xfrm>
            <a:off x="6672834" y="650992"/>
            <a:ext cx="6094476" cy="3416320"/>
          </a:xfrm>
          <a:prstGeom prst="rect">
            <a:avLst/>
          </a:prstGeom>
          <a:noFill/>
        </p:spPr>
        <p:txBody>
          <a:bodyPr wrap="square">
            <a:spAutoFit/>
          </a:bodyPr>
          <a:lstStyle/>
          <a:p>
            <a:r>
              <a:rPr lang="en-IN" dirty="0"/>
              <a:t>BEGIN TRY</a:t>
            </a:r>
          </a:p>
          <a:p>
            <a:r>
              <a:rPr lang="en-IN" dirty="0"/>
              <a:t>    --- statements that may cause exceptions</a:t>
            </a:r>
          </a:p>
          <a:p>
            <a:r>
              <a:rPr lang="en-IN" dirty="0"/>
              <a:t>END TRY</a:t>
            </a:r>
          </a:p>
          <a:p>
            <a:r>
              <a:rPr lang="en-IN" dirty="0"/>
              <a:t>BEGIN CATCH</a:t>
            </a:r>
          </a:p>
          <a:p>
            <a:r>
              <a:rPr lang="en-IN" dirty="0"/>
              <a:t>    -- statements to handle exception</a:t>
            </a:r>
          </a:p>
          <a:p>
            <a:r>
              <a:rPr lang="en-IN" dirty="0"/>
              <a:t>    BEGIN TRY</a:t>
            </a:r>
          </a:p>
          <a:p>
            <a:r>
              <a:rPr lang="en-IN" dirty="0"/>
              <a:t>        --- nested TRY block</a:t>
            </a:r>
          </a:p>
          <a:p>
            <a:r>
              <a:rPr lang="en-IN" dirty="0"/>
              <a:t>    END TRY</a:t>
            </a:r>
          </a:p>
          <a:p>
            <a:r>
              <a:rPr lang="en-IN" dirty="0"/>
              <a:t>    BEGIN CATCH</a:t>
            </a:r>
          </a:p>
          <a:p>
            <a:r>
              <a:rPr lang="en-IN" dirty="0"/>
              <a:t>        --- nested CATCH block</a:t>
            </a:r>
          </a:p>
          <a:p>
            <a:r>
              <a:rPr lang="en-IN" dirty="0"/>
              <a:t>    END CATCH</a:t>
            </a:r>
          </a:p>
          <a:p>
            <a:r>
              <a:rPr lang="en-IN" dirty="0"/>
              <a:t>END CATCH</a:t>
            </a:r>
          </a:p>
        </p:txBody>
      </p:sp>
    </p:spTree>
    <p:extLst>
      <p:ext uri="{BB962C8B-B14F-4D97-AF65-F5344CB8AC3E}">
        <p14:creationId xmlns:p14="http://schemas.microsoft.com/office/powerpoint/2010/main" val="1358739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7009F0-7819-7BD1-4471-CDDC2F29B99B}"/>
              </a:ext>
            </a:extLst>
          </p:cNvPr>
          <p:cNvSpPr txBox="1"/>
          <p:nvPr/>
        </p:nvSpPr>
        <p:spPr>
          <a:xfrm>
            <a:off x="368046" y="544175"/>
            <a:ext cx="6094476" cy="5632311"/>
          </a:xfrm>
          <a:prstGeom prst="rect">
            <a:avLst/>
          </a:prstGeom>
          <a:noFill/>
        </p:spPr>
        <p:txBody>
          <a:bodyPr wrap="square">
            <a:spAutoFit/>
          </a:bodyPr>
          <a:lstStyle/>
          <a:p>
            <a:r>
              <a:rPr lang="en-IN" dirty="0"/>
              <a:t>CREATE PROC </a:t>
            </a:r>
            <a:r>
              <a:rPr lang="en-IN" dirty="0" err="1"/>
              <a:t>usp_divide</a:t>
            </a:r>
            <a:r>
              <a:rPr lang="en-IN" dirty="0"/>
              <a:t>(</a:t>
            </a:r>
          </a:p>
          <a:p>
            <a:r>
              <a:rPr lang="en-IN" dirty="0"/>
              <a:t>    @a decimal,</a:t>
            </a:r>
          </a:p>
          <a:p>
            <a:r>
              <a:rPr lang="en-IN" dirty="0"/>
              <a:t>    @b decimal,</a:t>
            </a:r>
          </a:p>
          <a:p>
            <a:r>
              <a:rPr lang="en-IN" dirty="0"/>
              <a:t>    @c decimal output</a:t>
            </a:r>
          </a:p>
          <a:p>
            <a:r>
              <a:rPr lang="en-IN" dirty="0"/>
              <a:t>) AS</a:t>
            </a:r>
          </a:p>
          <a:p>
            <a:r>
              <a:rPr lang="en-IN" dirty="0"/>
              <a:t>BEGIN</a:t>
            </a:r>
          </a:p>
          <a:p>
            <a:r>
              <a:rPr lang="en-IN" dirty="0"/>
              <a:t>    BEGIN TRY</a:t>
            </a:r>
          </a:p>
          <a:p>
            <a:r>
              <a:rPr lang="en-IN" dirty="0"/>
              <a:t>        SET @c = @a / @b;</a:t>
            </a:r>
          </a:p>
          <a:p>
            <a:r>
              <a:rPr lang="en-IN" dirty="0"/>
              <a:t>    END TRY</a:t>
            </a:r>
          </a:p>
          <a:p>
            <a:r>
              <a:rPr lang="en-IN" dirty="0"/>
              <a:t>    BEGIN CATCH</a:t>
            </a:r>
          </a:p>
          <a:p>
            <a:r>
              <a:rPr lang="en-IN" dirty="0"/>
              <a:t>        SELECT  </a:t>
            </a:r>
          </a:p>
          <a:p>
            <a:r>
              <a:rPr lang="en-IN" dirty="0"/>
              <a:t>            ERROR_NUMBER() AS </a:t>
            </a:r>
            <a:r>
              <a:rPr lang="en-IN" dirty="0" err="1"/>
              <a:t>ErrorNumber</a:t>
            </a:r>
            <a:r>
              <a:rPr lang="en-IN" dirty="0"/>
              <a:t>  </a:t>
            </a:r>
          </a:p>
          <a:p>
            <a:r>
              <a:rPr lang="en-IN" dirty="0"/>
              <a:t>            ,ERROR_SEVERITY() AS </a:t>
            </a:r>
            <a:r>
              <a:rPr lang="en-IN" dirty="0" err="1"/>
              <a:t>ErrorSeverity</a:t>
            </a:r>
            <a:r>
              <a:rPr lang="en-IN" dirty="0"/>
              <a:t>  </a:t>
            </a:r>
          </a:p>
          <a:p>
            <a:r>
              <a:rPr lang="en-IN" dirty="0"/>
              <a:t>            ,ERROR_STATE() AS </a:t>
            </a:r>
            <a:r>
              <a:rPr lang="en-IN" dirty="0" err="1"/>
              <a:t>ErrorState</a:t>
            </a:r>
            <a:r>
              <a:rPr lang="en-IN" dirty="0"/>
              <a:t>  </a:t>
            </a:r>
          </a:p>
          <a:p>
            <a:r>
              <a:rPr lang="en-IN" dirty="0"/>
              <a:t>            ,ERROR_PROCEDURE() AS </a:t>
            </a:r>
            <a:r>
              <a:rPr lang="en-IN" dirty="0" err="1"/>
              <a:t>ErrorProcedure</a:t>
            </a:r>
            <a:r>
              <a:rPr lang="en-IN" dirty="0"/>
              <a:t>  </a:t>
            </a:r>
          </a:p>
          <a:p>
            <a:r>
              <a:rPr lang="en-IN" dirty="0"/>
              <a:t>            ,ERROR_LINE() AS </a:t>
            </a:r>
            <a:r>
              <a:rPr lang="en-IN" dirty="0" err="1"/>
              <a:t>ErrorLine</a:t>
            </a:r>
            <a:r>
              <a:rPr lang="en-IN" dirty="0"/>
              <a:t>  </a:t>
            </a:r>
          </a:p>
          <a:p>
            <a:r>
              <a:rPr lang="en-IN" dirty="0"/>
              <a:t>            ,ERROR_MESSAGE() AS </a:t>
            </a:r>
            <a:r>
              <a:rPr lang="en-IN" dirty="0" err="1"/>
              <a:t>ErrorMessage</a:t>
            </a:r>
            <a:r>
              <a:rPr lang="en-IN" dirty="0"/>
              <a:t>;  </a:t>
            </a:r>
          </a:p>
          <a:p>
            <a:r>
              <a:rPr lang="en-IN" dirty="0"/>
              <a:t>    END CATCH</a:t>
            </a:r>
          </a:p>
          <a:p>
            <a:r>
              <a:rPr lang="en-IN" dirty="0"/>
              <a:t>END;</a:t>
            </a:r>
          </a:p>
          <a:p>
            <a:r>
              <a:rPr lang="en-IN" dirty="0"/>
              <a:t>GO</a:t>
            </a:r>
          </a:p>
        </p:txBody>
      </p:sp>
      <p:sp>
        <p:nvSpPr>
          <p:cNvPr id="5" name="TextBox 4">
            <a:extLst>
              <a:ext uri="{FF2B5EF4-FFF2-40B4-BE49-F238E27FC236}">
                <a16:creationId xmlns:a16="http://schemas.microsoft.com/office/drawing/2014/main" id="{B2FA0460-EF1D-A626-F277-17AFFD01668F}"/>
              </a:ext>
            </a:extLst>
          </p:cNvPr>
          <p:cNvSpPr txBox="1"/>
          <p:nvPr/>
        </p:nvSpPr>
        <p:spPr>
          <a:xfrm>
            <a:off x="6604254" y="544175"/>
            <a:ext cx="6094476" cy="923330"/>
          </a:xfrm>
          <a:prstGeom prst="rect">
            <a:avLst/>
          </a:prstGeom>
          <a:noFill/>
        </p:spPr>
        <p:txBody>
          <a:bodyPr wrap="square">
            <a:spAutoFit/>
          </a:bodyPr>
          <a:lstStyle/>
          <a:p>
            <a:r>
              <a:rPr lang="en-IN" dirty="0"/>
              <a:t>DECLARE @r decimal;</a:t>
            </a:r>
          </a:p>
          <a:p>
            <a:r>
              <a:rPr lang="en-IN" dirty="0"/>
              <a:t>EXEC </a:t>
            </a:r>
            <a:r>
              <a:rPr lang="en-IN" dirty="0" err="1"/>
              <a:t>usp_divide</a:t>
            </a:r>
            <a:r>
              <a:rPr lang="en-IN" dirty="0"/>
              <a:t> 10, 2, @r output;</a:t>
            </a:r>
          </a:p>
          <a:p>
            <a:r>
              <a:rPr lang="en-IN" dirty="0"/>
              <a:t>PRINT @r;</a:t>
            </a:r>
          </a:p>
        </p:txBody>
      </p:sp>
      <p:sp>
        <p:nvSpPr>
          <p:cNvPr id="7" name="TextBox 6">
            <a:extLst>
              <a:ext uri="{FF2B5EF4-FFF2-40B4-BE49-F238E27FC236}">
                <a16:creationId xmlns:a16="http://schemas.microsoft.com/office/drawing/2014/main" id="{CF21A52A-9DF7-987A-2A85-C6CBD5ADA254}"/>
              </a:ext>
            </a:extLst>
          </p:cNvPr>
          <p:cNvSpPr txBox="1"/>
          <p:nvPr/>
        </p:nvSpPr>
        <p:spPr>
          <a:xfrm>
            <a:off x="6476238" y="2135231"/>
            <a:ext cx="6350508" cy="923330"/>
          </a:xfrm>
          <a:prstGeom prst="rect">
            <a:avLst/>
          </a:prstGeom>
          <a:noFill/>
        </p:spPr>
        <p:txBody>
          <a:bodyPr wrap="square">
            <a:spAutoFit/>
          </a:bodyPr>
          <a:lstStyle/>
          <a:p>
            <a:r>
              <a:rPr lang="en-IN" dirty="0"/>
              <a:t>DECLARE @r2 decimal;</a:t>
            </a:r>
          </a:p>
          <a:p>
            <a:r>
              <a:rPr lang="en-IN" dirty="0"/>
              <a:t>EXEC </a:t>
            </a:r>
            <a:r>
              <a:rPr lang="en-IN" dirty="0" err="1"/>
              <a:t>usp_divide</a:t>
            </a:r>
            <a:r>
              <a:rPr lang="en-IN" dirty="0"/>
              <a:t> 10, 0, @r2 output;</a:t>
            </a:r>
          </a:p>
          <a:p>
            <a:r>
              <a:rPr lang="en-IN" dirty="0"/>
              <a:t>PRINT @r2;</a:t>
            </a:r>
          </a:p>
        </p:txBody>
      </p:sp>
    </p:spTree>
    <p:extLst>
      <p:ext uri="{BB962C8B-B14F-4D97-AF65-F5344CB8AC3E}">
        <p14:creationId xmlns:p14="http://schemas.microsoft.com/office/powerpoint/2010/main" val="262395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85140-DFCA-3546-1E9C-145FA928951D}"/>
              </a:ext>
            </a:extLst>
          </p:cNvPr>
          <p:cNvSpPr txBox="1"/>
          <p:nvPr/>
        </p:nvSpPr>
        <p:spPr>
          <a:xfrm>
            <a:off x="715518" y="1432251"/>
            <a:ext cx="6094476" cy="2585323"/>
          </a:xfrm>
          <a:prstGeom prst="rect">
            <a:avLst/>
          </a:prstGeom>
          <a:noFill/>
        </p:spPr>
        <p:txBody>
          <a:bodyPr wrap="square">
            <a:spAutoFit/>
          </a:bodyPr>
          <a:lstStyle/>
          <a:p>
            <a:r>
              <a:rPr lang="en-IN" dirty="0"/>
              <a:t>DECLARE </a:t>
            </a:r>
          </a:p>
          <a:p>
            <a:r>
              <a:rPr lang="en-IN" dirty="0"/>
              <a:t>    @table NVARCHAR(128),</a:t>
            </a:r>
          </a:p>
          <a:p>
            <a:r>
              <a:rPr lang="en-IN" dirty="0"/>
              <a:t>    @sql NVARCHAR(MAX);</a:t>
            </a:r>
          </a:p>
          <a:p>
            <a:endParaRPr lang="en-IN" dirty="0"/>
          </a:p>
          <a:p>
            <a:r>
              <a:rPr lang="en-IN" dirty="0"/>
              <a:t>SET @table = </a:t>
            </a:r>
            <a:r>
              <a:rPr lang="en-IN" dirty="0" err="1"/>
              <a:t>N'production.products</a:t>
            </a:r>
            <a:r>
              <a:rPr lang="en-IN" dirty="0"/>
              <a:t>';</a:t>
            </a:r>
          </a:p>
          <a:p>
            <a:endParaRPr lang="en-IN" dirty="0"/>
          </a:p>
          <a:p>
            <a:r>
              <a:rPr lang="en-IN" dirty="0"/>
              <a:t>SET @sql = N'SELECT * FROM ' + @table;</a:t>
            </a:r>
          </a:p>
          <a:p>
            <a:endParaRPr lang="en-IN" dirty="0"/>
          </a:p>
          <a:p>
            <a:r>
              <a:rPr lang="en-IN" dirty="0"/>
              <a:t>EXEC </a:t>
            </a:r>
            <a:r>
              <a:rPr lang="en-IN" dirty="0" err="1"/>
              <a:t>sp_executesql</a:t>
            </a:r>
            <a:r>
              <a:rPr lang="en-IN" dirty="0"/>
              <a:t> @sql;</a:t>
            </a:r>
          </a:p>
        </p:txBody>
      </p:sp>
      <p:sp>
        <p:nvSpPr>
          <p:cNvPr id="5" name="TextBox 4">
            <a:extLst>
              <a:ext uri="{FF2B5EF4-FFF2-40B4-BE49-F238E27FC236}">
                <a16:creationId xmlns:a16="http://schemas.microsoft.com/office/drawing/2014/main" id="{38205780-7FE0-F002-3DE8-EB1D301BBADB}"/>
              </a:ext>
            </a:extLst>
          </p:cNvPr>
          <p:cNvSpPr txBox="1"/>
          <p:nvPr/>
        </p:nvSpPr>
        <p:spPr>
          <a:xfrm>
            <a:off x="569214" y="473702"/>
            <a:ext cx="6094476" cy="369332"/>
          </a:xfrm>
          <a:prstGeom prst="rect">
            <a:avLst/>
          </a:prstGeom>
          <a:noFill/>
        </p:spPr>
        <p:txBody>
          <a:bodyPr wrap="square">
            <a:spAutoFit/>
          </a:bodyPr>
          <a:lstStyle/>
          <a:p>
            <a:pPr algn="l"/>
            <a:r>
              <a:rPr lang="en-IN" b="0" i="0" dirty="0">
                <a:effectLst/>
                <a:latin typeface="-apple-system"/>
              </a:rPr>
              <a:t>Introduction to Dynamic SQL</a:t>
            </a:r>
          </a:p>
        </p:txBody>
      </p:sp>
      <p:sp>
        <p:nvSpPr>
          <p:cNvPr id="7" name="TextBox 6">
            <a:extLst>
              <a:ext uri="{FF2B5EF4-FFF2-40B4-BE49-F238E27FC236}">
                <a16:creationId xmlns:a16="http://schemas.microsoft.com/office/drawing/2014/main" id="{009E2884-C037-EDB9-B414-CD774A427ED8}"/>
              </a:ext>
            </a:extLst>
          </p:cNvPr>
          <p:cNvSpPr txBox="1"/>
          <p:nvPr/>
        </p:nvSpPr>
        <p:spPr>
          <a:xfrm>
            <a:off x="6293358" y="997125"/>
            <a:ext cx="6094476" cy="3693319"/>
          </a:xfrm>
          <a:prstGeom prst="rect">
            <a:avLst/>
          </a:prstGeom>
          <a:noFill/>
        </p:spPr>
        <p:txBody>
          <a:bodyPr wrap="square">
            <a:spAutoFit/>
          </a:bodyPr>
          <a:lstStyle/>
          <a:p>
            <a:r>
              <a:rPr lang="en-IN" dirty="0"/>
              <a:t>CREATE PROC </a:t>
            </a:r>
            <a:r>
              <a:rPr lang="en-IN" dirty="0" err="1"/>
              <a:t>usp_query</a:t>
            </a:r>
            <a:r>
              <a:rPr lang="en-IN" dirty="0"/>
              <a:t> (</a:t>
            </a:r>
          </a:p>
          <a:p>
            <a:r>
              <a:rPr lang="en-IN" dirty="0"/>
              <a:t>    @table NVARCHAR(128)</a:t>
            </a:r>
          </a:p>
          <a:p>
            <a:r>
              <a:rPr lang="en-IN" dirty="0"/>
              <a:t>)</a:t>
            </a:r>
          </a:p>
          <a:p>
            <a:r>
              <a:rPr lang="en-IN" dirty="0"/>
              <a:t>AS</a:t>
            </a:r>
          </a:p>
          <a:p>
            <a:r>
              <a:rPr lang="en-IN" dirty="0"/>
              <a:t>BEGIN</a:t>
            </a:r>
          </a:p>
          <a:p>
            <a:endParaRPr lang="en-IN" dirty="0"/>
          </a:p>
          <a:p>
            <a:r>
              <a:rPr lang="en-IN" dirty="0"/>
              <a:t>    DECLARE @sql NVARCHAR(MAX);</a:t>
            </a:r>
          </a:p>
          <a:p>
            <a:r>
              <a:rPr lang="en-IN" dirty="0"/>
              <a:t>    -- construct SQL</a:t>
            </a:r>
          </a:p>
          <a:p>
            <a:r>
              <a:rPr lang="en-IN" dirty="0"/>
              <a:t>    SET @sql = N'SELECT * FROM ' + @table;</a:t>
            </a:r>
          </a:p>
          <a:p>
            <a:r>
              <a:rPr lang="en-IN" dirty="0"/>
              <a:t>    -- execute the SQL</a:t>
            </a:r>
          </a:p>
          <a:p>
            <a:r>
              <a:rPr lang="en-IN" dirty="0"/>
              <a:t>    EXEC </a:t>
            </a:r>
            <a:r>
              <a:rPr lang="en-IN" dirty="0" err="1"/>
              <a:t>sp_executesql</a:t>
            </a:r>
            <a:r>
              <a:rPr lang="en-IN" dirty="0"/>
              <a:t> @sql;</a:t>
            </a:r>
          </a:p>
          <a:p>
            <a:r>
              <a:rPr lang="en-IN" dirty="0"/>
              <a:t>    </a:t>
            </a:r>
          </a:p>
          <a:p>
            <a:r>
              <a:rPr lang="en-IN" dirty="0"/>
              <a:t>END;</a:t>
            </a:r>
          </a:p>
        </p:txBody>
      </p:sp>
    </p:spTree>
    <p:extLst>
      <p:ext uri="{BB962C8B-B14F-4D97-AF65-F5344CB8AC3E}">
        <p14:creationId xmlns:p14="http://schemas.microsoft.com/office/powerpoint/2010/main" val="3000915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89C5FD-E3E1-08CB-B787-B0EBB3B5A7F7}"/>
              </a:ext>
            </a:extLst>
          </p:cNvPr>
          <p:cNvSpPr txBox="1"/>
          <p:nvPr/>
        </p:nvSpPr>
        <p:spPr>
          <a:xfrm>
            <a:off x="459486" y="401193"/>
            <a:ext cx="6094476" cy="5909310"/>
          </a:xfrm>
          <a:prstGeom prst="rect">
            <a:avLst/>
          </a:prstGeom>
          <a:noFill/>
        </p:spPr>
        <p:txBody>
          <a:bodyPr wrap="square">
            <a:spAutoFit/>
          </a:bodyPr>
          <a:lstStyle/>
          <a:p>
            <a:r>
              <a:rPr lang="en-IN" dirty="0"/>
              <a:t>CREATE OR ALTER PROC </a:t>
            </a:r>
            <a:r>
              <a:rPr lang="en-IN" dirty="0" err="1"/>
              <a:t>usp_query_topn</a:t>
            </a:r>
            <a:r>
              <a:rPr lang="en-IN" dirty="0"/>
              <a:t>(</a:t>
            </a:r>
          </a:p>
          <a:p>
            <a:r>
              <a:rPr lang="en-IN" dirty="0"/>
              <a:t>    @table NVARCHAR(128),</a:t>
            </a:r>
          </a:p>
          <a:p>
            <a:r>
              <a:rPr lang="en-IN" dirty="0"/>
              <a:t>    @topN INT,</a:t>
            </a:r>
          </a:p>
          <a:p>
            <a:r>
              <a:rPr lang="en-IN" dirty="0"/>
              <a:t>    @byColumn NVARCHAR(128)</a:t>
            </a:r>
          </a:p>
          <a:p>
            <a:r>
              <a:rPr lang="en-IN" dirty="0"/>
              <a:t>)</a:t>
            </a:r>
          </a:p>
          <a:p>
            <a:r>
              <a:rPr lang="en-IN" dirty="0"/>
              <a:t>AS</a:t>
            </a:r>
          </a:p>
          <a:p>
            <a:r>
              <a:rPr lang="en-IN" dirty="0"/>
              <a:t>BEGIN</a:t>
            </a:r>
          </a:p>
          <a:p>
            <a:r>
              <a:rPr lang="en-IN" dirty="0"/>
              <a:t>    DECLARE </a:t>
            </a:r>
          </a:p>
          <a:p>
            <a:r>
              <a:rPr lang="en-IN" dirty="0"/>
              <a:t>        @sql NVARCHAR(MAX),</a:t>
            </a:r>
          </a:p>
          <a:p>
            <a:r>
              <a:rPr lang="en-IN" dirty="0"/>
              <a:t>        @topNStr NVARCHAR(MAX);</a:t>
            </a:r>
          </a:p>
          <a:p>
            <a:endParaRPr lang="en-IN" dirty="0"/>
          </a:p>
          <a:p>
            <a:r>
              <a:rPr lang="en-IN" dirty="0"/>
              <a:t>    SET @topNStr  = CAST(@topN as </a:t>
            </a:r>
            <a:r>
              <a:rPr lang="en-IN" dirty="0" err="1"/>
              <a:t>nvarchar</a:t>
            </a:r>
            <a:r>
              <a:rPr lang="en-IN" dirty="0"/>
              <a:t>(max));</a:t>
            </a:r>
          </a:p>
          <a:p>
            <a:endParaRPr lang="en-IN" dirty="0"/>
          </a:p>
          <a:p>
            <a:r>
              <a:rPr lang="en-IN" dirty="0"/>
              <a:t>    -- construct SQL</a:t>
            </a:r>
          </a:p>
          <a:p>
            <a:r>
              <a:rPr lang="en-IN" dirty="0"/>
              <a:t>    SET @sql = N'SELECT TOP ' +  @topNStr  + </a:t>
            </a:r>
          </a:p>
          <a:p>
            <a:r>
              <a:rPr lang="en-IN" dirty="0"/>
              <a:t>                ' * FROM ' + @table + </a:t>
            </a:r>
          </a:p>
          <a:p>
            <a:r>
              <a:rPr lang="en-IN" dirty="0"/>
              <a:t>                    ' ORDER BY ' + @byColumn + ' DESC';</a:t>
            </a:r>
          </a:p>
          <a:p>
            <a:r>
              <a:rPr lang="en-IN" dirty="0"/>
              <a:t>    -- execute the SQL</a:t>
            </a:r>
          </a:p>
          <a:p>
            <a:r>
              <a:rPr lang="en-IN" dirty="0"/>
              <a:t>    EXEC </a:t>
            </a:r>
            <a:r>
              <a:rPr lang="en-IN" dirty="0" err="1"/>
              <a:t>sp_executesql</a:t>
            </a:r>
            <a:r>
              <a:rPr lang="en-IN" dirty="0"/>
              <a:t> @sql;</a:t>
            </a:r>
          </a:p>
          <a:p>
            <a:r>
              <a:rPr lang="en-IN" dirty="0"/>
              <a:t>    </a:t>
            </a:r>
          </a:p>
          <a:p>
            <a:r>
              <a:rPr lang="en-IN" dirty="0"/>
              <a:t>END;</a:t>
            </a:r>
          </a:p>
        </p:txBody>
      </p:sp>
      <p:sp>
        <p:nvSpPr>
          <p:cNvPr id="5" name="TextBox 4">
            <a:extLst>
              <a:ext uri="{FF2B5EF4-FFF2-40B4-BE49-F238E27FC236}">
                <a16:creationId xmlns:a16="http://schemas.microsoft.com/office/drawing/2014/main" id="{CEB4F9C3-B67D-C92B-937D-7F6621C1157E}"/>
              </a:ext>
            </a:extLst>
          </p:cNvPr>
          <p:cNvSpPr txBox="1"/>
          <p:nvPr/>
        </p:nvSpPr>
        <p:spPr>
          <a:xfrm>
            <a:off x="6211062" y="780580"/>
            <a:ext cx="6094476" cy="1200329"/>
          </a:xfrm>
          <a:prstGeom prst="rect">
            <a:avLst/>
          </a:prstGeom>
          <a:noFill/>
        </p:spPr>
        <p:txBody>
          <a:bodyPr wrap="square">
            <a:spAutoFit/>
          </a:bodyPr>
          <a:lstStyle/>
          <a:p>
            <a:r>
              <a:rPr lang="en-IN" dirty="0"/>
              <a:t>EXEC </a:t>
            </a:r>
            <a:r>
              <a:rPr lang="en-IN" dirty="0" err="1"/>
              <a:t>usp_query_topn</a:t>
            </a:r>
            <a:r>
              <a:rPr lang="en-IN" dirty="0"/>
              <a:t> </a:t>
            </a:r>
          </a:p>
          <a:p>
            <a:r>
              <a:rPr lang="en-IN" dirty="0"/>
              <a:t>        '</a:t>
            </a:r>
            <a:r>
              <a:rPr lang="en-IN" dirty="0" err="1"/>
              <a:t>production.products</a:t>
            </a:r>
            <a:r>
              <a:rPr lang="en-IN" dirty="0"/>
              <a:t>',</a:t>
            </a:r>
          </a:p>
          <a:p>
            <a:r>
              <a:rPr lang="en-IN" dirty="0"/>
              <a:t>        10, </a:t>
            </a:r>
          </a:p>
          <a:p>
            <a:r>
              <a:rPr lang="en-IN" dirty="0"/>
              <a:t>        '</a:t>
            </a:r>
            <a:r>
              <a:rPr lang="en-IN" dirty="0" err="1"/>
              <a:t>list_price</a:t>
            </a:r>
            <a:r>
              <a:rPr lang="en-IN" dirty="0"/>
              <a:t>';</a:t>
            </a:r>
          </a:p>
        </p:txBody>
      </p:sp>
    </p:spTree>
    <p:extLst>
      <p:ext uri="{BB962C8B-B14F-4D97-AF65-F5344CB8AC3E}">
        <p14:creationId xmlns:p14="http://schemas.microsoft.com/office/powerpoint/2010/main" val="898496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6579450" y="727627"/>
            <a:ext cx="4957553" cy="1645920"/>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700" i="0">
                <a:solidFill>
                  <a:schemeClr val="tx1">
                    <a:lumMod val="85000"/>
                    <a:lumOff val="15000"/>
                  </a:schemeClr>
                </a:solidFill>
                <a:latin typeface="+mj-lt"/>
              </a:rPr>
              <a:t>Unicode character string data types</a:t>
            </a:r>
          </a:p>
        </p:txBody>
      </p:sp>
      <p:sp>
        <p:nvSpPr>
          <p:cNvPr id="5" name="TextBox 4">
            <a:extLst>
              <a:ext uri="{FF2B5EF4-FFF2-40B4-BE49-F238E27FC236}">
                <a16:creationId xmlns:a16="http://schemas.microsoft.com/office/drawing/2014/main" id="{09590D89-A1E8-AAF2-741F-E9E3FC7357D8}"/>
              </a:ext>
            </a:extLst>
          </p:cNvPr>
          <p:cNvSpPr txBox="1"/>
          <p:nvPr/>
        </p:nvSpPr>
        <p:spPr>
          <a:xfrm>
            <a:off x="6579450" y="2538919"/>
            <a:ext cx="4957554" cy="3496120"/>
          </a:xfrm>
          <a:prstGeom prst="rect">
            <a:avLst/>
          </a:prstGeom>
        </p:spPr>
        <p:txBody>
          <a:bodyPr vert="horz" lIns="91440" tIns="45720" rIns="91440" bIns="45720" rtlCol="0">
            <a:normAutofit/>
          </a:bodyPr>
          <a:lstStyle/>
          <a:p>
            <a:pPr indent="-182880" defTabSz="914400">
              <a:spcAft>
                <a:spcPts val="600"/>
              </a:spcAft>
              <a:buClr>
                <a:schemeClr val="tx1">
                  <a:lumMod val="85000"/>
                  <a:lumOff val="15000"/>
                </a:schemeClr>
              </a:buClr>
              <a:buFont typeface="Garamond" pitchFamily="18" charset="0"/>
              <a:buChar char="◦"/>
            </a:pPr>
            <a:r>
              <a:rPr lang="en-US" b="0" i="0">
                <a:effectLst/>
              </a:rPr>
              <a:t>Unicode character string data types store either fixed-length (nchar) or variable-length (nvarchar) Unicode character data.</a:t>
            </a:r>
            <a:endParaRPr lang="en-US"/>
          </a:p>
        </p:txBody>
      </p:sp>
      <p:graphicFrame>
        <p:nvGraphicFramePr>
          <p:cNvPr id="3" name="Table 2">
            <a:extLst>
              <a:ext uri="{FF2B5EF4-FFF2-40B4-BE49-F238E27FC236}">
                <a16:creationId xmlns:a16="http://schemas.microsoft.com/office/drawing/2014/main" id="{DC987D48-2B97-644F-FD7C-430E67A5DAF3}"/>
              </a:ext>
            </a:extLst>
          </p:cNvPr>
          <p:cNvGraphicFramePr>
            <a:graphicFrameLocks noGrp="1"/>
          </p:cNvGraphicFramePr>
          <p:nvPr>
            <p:extLst>
              <p:ext uri="{D42A27DB-BD31-4B8C-83A1-F6EECF244321}">
                <p14:modId xmlns:p14="http://schemas.microsoft.com/office/powerpoint/2010/main" val="1393845312"/>
              </p:ext>
            </p:extLst>
          </p:nvPr>
        </p:nvGraphicFramePr>
        <p:xfrm>
          <a:off x="1204017" y="2254115"/>
          <a:ext cx="4414439" cy="2362582"/>
        </p:xfrm>
        <a:graphic>
          <a:graphicData uri="http://schemas.openxmlformats.org/drawingml/2006/table">
            <a:tbl>
              <a:tblPr>
                <a:noFill/>
                <a:tableStyleId>{69012ECD-51FC-41F1-AA8D-1B2483CD663E}</a:tableStyleId>
              </a:tblPr>
              <a:tblGrid>
                <a:gridCol w="928230">
                  <a:extLst>
                    <a:ext uri="{9D8B030D-6E8A-4147-A177-3AD203B41FA5}">
                      <a16:colId xmlns:a16="http://schemas.microsoft.com/office/drawing/2014/main" val="3649164983"/>
                    </a:ext>
                  </a:extLst>
                </a:gridCol>
                <a:gridCol w="836976">
                  <a:extLst>
                    <a:ext uri="{9D8B030D-6E8A-4147-A177-3AD203B41FA5}">
                      <a16:colId xmlns:a16="http://schemas.microsoft.com/office/drawing/2014/main" val="2809769423"/>
                    </a:ext>
                  </a:extLst>
                </a:gridCol>
                <a:gridCol w="1300377">
                  <a:extLst>
                    <a:ext uri="{9D8B030D-6E8A-4147-A177-3AD203B41FA5}">
                      <a16:colId xmlns:a16="http://schemas.microsoft.com/office/drawing/2014/main" val="2487207546"/>
                    </a:ext>
                  </a:extLst>
                </a:gridCol>
                <a:gridCol w="1348856">
                  <a:extLst>
                    <a:ext uri="{9D8B030D-6E8A-4147-A177-3AD203B41FA5}">
                      <a16:colId xmlns:a16="http://schemas.microsoft.com/office/drawing/2014/main" val="2562496344"/>
                    </a:ext>
                  </a:extLst>
                </a:gridCol>
              </a:tblGrid>
              <a:tr h="635132">
                <a:tc>
                  <a:txBody>
                    <a:bodyPr/>
                    <a:lstStyle/>
                    <a:p>
                      <a:pPr algn="l" fontAlgn="t"/>
                      <a:r>
                        <a:rPr lang="en-IN" sz="1200" b="1" cap="none" spc="0">
                          <a:solidFill>
                            <a:schemeClr val="tx1"/>
                          </a:solidFill>
                          <a:effectLst/>
                        </a:rPr>
                        <a:t>Data Type</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b="1" cap="none" spc="0">
                          <a:solidFill>
                            <a:schemeClr val="tx1"/>
                          </a:solidFill>
                          <a:effectLst/>
                        </a:rPr>
                        <a:t>Lower limit</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b="1" cap="none" spc="0">
                          <a:solidFill>
                            <a:schemeClr val="tx1"/>
                          </a:solidFill>
                          <a:effectLst/>
                        </a:rPr>
                        <a:t>Upper limit</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b="1" cap="none" spc="0">
                          <a:solidFill>
                            <a:schemeClr val="tx1"/>
                          </a:solidFill>
                          <a:effectLst/>
                        </a:rPr>
                        <a:t>Memory</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62822231"/>
                  </a:ext>
                </a:extLst>
              </a:tr>
              <a:tr h="457186">
                <a:tc>
                  <a:txBody>
                    <a:bodyPr/>
                    <a:lstStyle/>
                    <a:p>
                      <a:pPr algn="l" fontAlgn="t"/>
                      <a:r>
                        <a:rPr lang="en-IN" sz="1200" u="none" strike="noStrike" cap="none" spc="0">
                          <a:solidFill>
                            <a:schemeClr val="tx1"/>
                          </a:solidFill>
                          <a:effectLst/>
                          <a:hlinkClick r:id="rId2">
                            <a:extLst>
                              <a:ext uri="{A12FA001-AC4F-418D-AE19-62706E023703}">
                                <ahyp:hlinkClr xmlns:ahyp="http://schemas.microsoft.com/office/drawing/2018/hyperlinkcolor" val="tx"/>
                              </a:ext>
                            </a:extLst>
                          </a:hlinkClick>
                        </a:rPr>
                        <a:t>nchar</a:t>
                      </a:r>
                      <a:endParaRPr lang="en-IN" sz="1200" cap="none" spc="0">
                        <a:solidFill>
                          <a:schemeClr val="tx1"/>
                        </a:solidFill>
                        <a:effectLst/>
                      </a:endParaRP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0 chars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4000 chars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2 times n bytes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799354805"/>
                  </a:ext>
                </a:extLst>
              </a:tr>
              <a:tr h="635132">
                <a:tc>
                  <a:txBody>
                    <a:bodyPr/>
                    <a:lstStyle/>
                    <a:p>
                      <a:pPr algn="l" fontAlgn="t"/>
                      <a:r>
                        <a:rPr lang="en-IN" sz="1200" u="none" strike="noStrike" cap="none" spc="0">
                          <a:solidFill>
                            <a:schemeClr val="tx1"/>
                          </a:solidFill>
                          <a:effectLst/>
                          <a:hlinkClick r:id="rId3">
                            <a:extLst>
                              <a:ext uri="{A12FA001-AC4F-418D-AE19-62706E023703}">
                                <ahyp:hlinkClr xmlns:ahyp="http://schemas.microsoft.com/office/drawing/2018/hyperlinkcolor" val="tx"/>
                              </a:ext>
                            </a:extLst>
                          </a:hlinkClick>
                        </a:rPr>
                        <a:t>nvarchar</a:t>
                      </a:r>
                      <a:endParaRPr lang="en-IN" sz="1200" cap="none" spc="0">
                        <a:solidFill>
                          <a:schemeClr val="tx1"/>
                        </a:solidFill>
                        <a:effectLst/>
                      </a:endParaRP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0 chars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4000 chars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GB" sz="1200" cap="none" spc="0">
                          <a:solidFill>
                            <a:schemeClr val="tx1"/>
                          </a:solidFill>
                          <a:effectLst/>
                        </a:rPr>
                        <a:t>2 times n bytes + 2 bytes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98283630"/>
                  </a:ext>
                </a:extLst>
              </a:tr>
              <a:tr h="635132">
                <a:tc>
                  <a:txBody>
                    <a:bodyPr/>
                    <a:lstStyle/>
                    <a:p>
                      <a:pPr algn="l" fontAlgn="t"/>
                      <a:r>
                        <a:rPr lang="en-IN" sz="1200" cap="none" spc="0">
                          <a:solidFill>
                            <a:schemeClr val="tx1"/>
                          </a:solidFill>
                          <a:effectLst/>
                        </a:rPr>
                        <a:t>ntext</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0 chars</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200" cap="none" spc="0">
                          <a:solidFill>
                            <a:schemeClr val="tx1"/>
                          </a:solidFill>
                          <a:effectLst/>
                        </a:rPr>
                        <a:t>1,073,741,823 char</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GB" sz="1200" cap="none" spc="0">
                          <a:solidFill>
                            <a:schemeClr val="tx1"/>
                          </a:solidFill>
                          <a:effectLst/>
                        </a:rPr>
                        <a:t>2 times the string length</a:t>
                      </a:r>
                    </a:p>
                  </a:txBody>
                  <a:tcPr marL="123194" marR="123194" marT="123194" marB="12319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42197464"/>
                  </a:ext>
                </a:extLst>
              </a:tr>
            </a:tbl>
          </a:graphicData>
        </a:graphic>
      </p:graphicFrame>
    </p:spTree>
    <p:extLst>
      <p:ext uri="{BB962C8B-B14F-4D97-AF65-F5344CB8AC3E}">
        <p14:creationId xmlns:p14="http://schemas.microsoft.com/office/powerpoint/2010/main" val="35309809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AF63BB-F4EB-DE32-757A-09E5345634E8}"/>
              </a:ext>
            </a:extLst>
          </p:cNvPr>
          <p:cNvSpPr txBox="1"/>
          <p:nvPr/>
        </p:nvSpPr>
        <p:spPr>
          <a:xfrm>
            <a:off x="368046" y="373118"/>
            <a:ext cx="6094476" cy="369332"/>
          </a:xfrm>
          <a:prstGeom prst="rect">
            <a:avLst/>
          </a:prstGeom>
          <a:noFill/>
        </p:spPr>
        <p:txBody>
          <a:bodyPr wrap="square">
            <a:spAutoFit/>
          </a:bodyPr>
          <a:lstStyle/>
          <a:p>
            <a:pPr algn="l"/>
            <a:r>
              <a:rPr lang="en-IN" b="0" i="0" dirty="0">
                <a:effectLst/>
                <a:latin typeface="-apple-system"/>
              </a:rPr>
              <a:t>SQL Server User-defined Functions</a:t>
            </a:r>
          </a:p>
        </p:txBody>
      </p:sp>
      <p:sp>
        <p:nvSpPr>
          <p:cNvPr id="7" name="TextBox 6">
            <a:extLst>
              <a:ext uri="{FF2B5EF4-FFF2-40B4-BE49-F238E27FC236}">
                <a16:creationId xmlns:a16="http://schemas.microsoft.com/office/drawing/2014/main" id="{FB0EBD60-896D-8F6A-264D-EF3447003A16}"/>
              </a:ext>
            </a:extLst>
          </p:cNvPr>
          <p:cNvSpPr txBox="1"/>
          <p:nvPr/>
        </p:nvSpPr>
        <p:spPr>
          <a:xfrm>
            <a:off x="496062" y="1184255"/>
            <a:ext cx="6094476" cy="923330"/>
          </a:xfrm>
          <a:prstGeom prst="rect">
            <a:avLst/>
          </a:prstGeom>
          <a:noFill/>
        </p:spPr>
        <p:txBody>
          <a:bodyPr wrap="square">
            <a:spAutoFit/>
          </a:bodyPr>
          <a:lstStyle/>
          <a:p>
            <a:pPr algn="l"/>
            <a:r>
              <a:rPr lang="en-GB" b="0" i="0" dirty="0">
                <a:effectLst/>
                <a:latin typeface="-apple-system"/>
              </a:rPr>
              <a:t>What are table variables</a:t>
            </a:r>
          </a:p>
          <a:p>
            <a:pPr algn="l"/>
            <a:r>
              <a:rPr lang="en-GB" b="0" i="0" dirty="0">
                <a:solidFill>
                  <a:srgbClr val="000000"/>
                </a:solidFill>
                <a:effectLst/>
                <a:latin typeface="-apple-system"/>
              </a:rPr>
              <a:t>Table variables are kinds of variables that allow you to hold rows of data, which are similar to </a:t>
            </a:r>
            <a:r>
              <a:rPr lang="en-GB" b="0" i="0" u="none" strike="noStrike" dirty="0">
                <a:solidFill>
                  <a:srgbClr val="000000"/>
                </a:solidFill>
                <a:effectLst/>
                <a:latin typeface="-apple-system"/>
              </a:rPr>
              <a:t>temporary tables</a:t>
            </a:r>
            <a:r>
              <a:rPr lang="en-GB" b="0" i="0" dirty="0">
                <a:solidFill>
                  <a:srgbClr val="000000"/>
                </a:solidFill>
                <a:effectLst/>
                <a:latin typeface="-apple-system"/>
              </a:rPr>
              <a:t>.</a:t>
            </a:r>
          </a:p>
        </p:txBody>
      </p:sp>
      <p:sp>
        <p:nvSpPr>
          <p:cNvPr id="9" name="TextBox 8">
            <a:extLst>
              <a:ext uri="{FF2B5EF4-FFF2-40B4-BE49-F238E27FC236}">
                <a16:creationId xmlns:a16="http://schemas.microsoft.com/office/drawing/2014/main" id="{B77C290B-A191-D88A-A75B-F3B050ED8180}"/>
              </a:ext>
            </a:extLst>
          </p:cNvPr>
          <p:cNvSpPr txBox="1"/>
          <p:nvPr/>
        </p:nvSpPr>
        <p:spPr>
          <a:xfrm>
            <a:off x="605790" y="2665583"/>
            <a:ext cx="6094476" cy="923330"/>
          </a:xfrm>
          <a:prstGeom prst="rect">
            <a:avLst/>
          </a:prstGeom>
          <a:noFill/>
        </p:spPr>
        <p:txBody>
          <a:bodyPr wrap="square">
            <a:spAutoFit/>
          </a:bodyPr>
          <a:lstStyle/>
          <a:p>
            <a:r>
              <a:rPr lang="en-IN" dirty="0"/>
              <a:t>DECLARE @table_variable_name TABLE (</a:t>
            </a:r>
          </a:p>
          <a:p>
            <a:r>
              <a:rPr lang="en-IN" dirty="0"/>
              <a:t>    </a:t>
            </a:r>
            <a:r>
              <a:rPr lang="en-IN" dirty="0" err="1"/>
              <a:t>column_list</a:t>
            </a:r>
            <a:endParaRPr lang="en-IN" dirty="0"/>
          </a:p>
          <a:p>
            <a:r>
              <a:rPr lang="en-IN" dirty="0"/>
              <a:t>);</a:t>
            </a:r>
          </a:p>
        </p:txBody>
      </p:sp>
      <p:sp>
        <p:nvSpPr>
          <p:cNvPr id="11" name="TextBox 10">
            <a:extLst>
              <a:ext uri="{FF2B5EF4-FFF2-40B4-BE49-F238E27FC236}">
                <a16:creationId xmlns:a16="http://schemas.microsoft.com/office/drawing/2014/main" id="{05119E7D-BF35-F46B-5DF2-1BAF606AF15C}"/>
              </a:ext>
            </a:extLst>
          </p:cNvPr>
          <p:cNvSpPr txBox="1"/>
          <p:nvPr/>
        </p:nvSpPr>
        <p:spPr>
          <a:xfrm>
            <a:off x="368046" y="4272248"/>
            <a:ext cx="6094476" cy="1477328"/>
          </a:xfrm>
          <a:prstGeom prst="rect">
            <a:avLst/>
          </a:prstGeom>
          <a:noFill/>
        </p:spPr>
        <p:txBody>
          <a:bodyPr wrap="square">
            <a:spAutoFit/>
          </a:bodyPr>
          <a:lstStyle/>
          <a:p>
            <a:r>
              <a:rPr lang="en-IN" dirty="0"/>
              <a:t>DECLARE @product_table TABLE (</a:t>
            </a:r>
          </a:p>
          <a:p>
            <a:r>
              <a:rPr lang="en-IN" dirty="0"/>
              <a:t>    </a:t>
            </a:r>
            <a:r>
              <a:rPr lang="en-IN" dirty="0" err="1"/>
              <a:t>product_name</a:t>
            </a:r>
            <a:r>
              <a:rPr lang="en-IN" dirty="0"/>
              <a:t> VARCHAR(MAX) NOT NULL,</a:t>
            </a:r>
          </a:p>
          <a:p>
            <a:r>
              <a:rPr lang="en-IN" dirty="0"/>
              <a:t>    </a:t>
            </a:r>
            <a:r>
              <a:rPr lang="en-IN" dirty="0" err="1"/>
              <a:t>brand_id</a:t>
            </a:r>
            <a:r>
              <a:rPr lang="en-IN" dirty="0"/>
              <a:t> INT NOT NULL,</a:t>
            </a:r>
          </a:p>
          <a:p>
            <a:r>
              <a:rPr lang="en-IN" dirty="0"/>
              <a:t>    </a:t>
            </a:r>
            <a:r>
              <a:rPr lang="en-IN" dirty="0" err="1"/>
              <a:t>list_price</a:t>
            </a:r>
            <a:r>
              <a:rPr lang="en-IN" dirty="0"/>
              <a:t> DEC(11,2) NOT NULL</a:t>
            </a:r>
          </a:p>
          <a:p>
            <a:r>
              <a:rPr lang="en-IN" dirty="0"/>
              <a:t>);</a:t>
            </a:r>
          </a:p>
        </p:txBody>
      </p:sp>
      <p:sp>
        <p:nvSpPr>
          <p:cNvPr id="13" name="TextBox 12">
            <a:extLst>
              <a:ext uri="{FF2B5EF4-FFF2-40B4-BE49-F238E27FC236}">
                <a16:creationId xmlns:a16="http://schemas.microsoft.com/office/drawing/2014/main" id="{959E4EB4-970B-1CD7-267E-E237D688A658}"/>
              </a:ext>
            </a:extLst>
          </p:cNvPr>
          <p:cNvSpPr txBox="1"/>
          <p:nvPr/>
        </p:nvSpPr>
        <p:spPr>
          <a:xfrm>
            <a:off x="5836158" y="2174237"/>
            <a:ext cx="6094476" cy="2585323"/>
          </a:xfrm>
          <a:prstGeom prst="rect">
            <a:avLst/>
          </a:prstGeom>
          <a:noFill/>
        </p:spPr>
        <p:txBody>
          <a:bodyPr wrap="square">
            <a:spAutoFit/>
          </a:bodyPr>
          <a:lstStyle/>
          <a:p>
            <a:r>
              <a:rPr lang="en-IN" dirty="0"/>
              <a:t>INSERT INTO @product_table</a:t>
            </a:r>
          </a:p>
          <a:p>
            <a:r>
              <a:rPr lang="en-IN" dirty="0"/>
              <a:t>SELECT</a:t>
            </a:r>
          </a:p>
          <a:p>
            <a:r>
              <a:rPr lang="en-IN" dirty="0"/>
              <a:t>    </a:t>
            </a:r>
            <a:r>
              <a:rPr lang="en-IN" dirty="0" err="1"/>
              <a:t>product_name</a:t>
            </a:r>
            <a:r>
              <a:rPr lang="en-IN" dirty="0"/>
              <a:t>,</a:t>
            </a:r>
          </a:p>
          <a:p>
            <a:r>
              <a:rPr lang="en-IN" dirty="0"/>
              <a:t>    </a:t>
            </a:r>
            <a:r>
              <a:rPr lang="en-IN" dirty="0" err="1"/>
              <a:t>brand_id</a:t>
            </a:r>
            <a:r>
              <a:rPr lang="en-IN" dirty="0"/>
              <a:t>,</a:t>
            </a:r>
          </a:p>
          <a:p>
            <a:r>
              <a:rPr lang="en-IN" dirty="0"/>
              <a:t>    </a:t>
            </a:r>
            <a:r>
              <a:rPr lang="en-IN" dirty="0" err="1"/>
              <a:t>list_price</a:t>
            </a:r>
            <a:endParaRPr lang="en-IN" dirty="0"/>
          </a:p>
          <a:p>
            <a:r>
              <a:rPr lang="en-IN" dirty="0"/>
              <a:t>FROM</a:t>
            </a:r>
          </a:p>
          <a:p>
            <a:r>
              <a:rPr lang="en-IN" dirty="0"/>
              <a:t>    </a:t>
            </a:r>
            <a:r>
              <a:rPr lang="en-IN" dirty="0" err="1"/>
              <a:t>production.products</a:t>
            </a:r>
            <a:endParaRPr lang="en-IN" dirty="0"/>
          </a:p>
          <a:p>
            <a:r>
              <a:rPr lang="en-IN" dirty="0"/>
              <a:t>WHERE</a:t>
            </a:r>
          </a:p>
          <a:p>
            <a:r>
              <a:rPr lang="en-IN" dirty="0"/>
              <a:t>    </a:t>
            </a:r>
            <a:r>
              <a:rPr lang="en-IN" dirty="0" err="1"/>
              <a:t>category_id</a:t>
            </a:r>
            <a:r>
              <a:rPr lang="en-IN" dirty="0"/>
              <a:t> = 1;</a:t>
            </a:r>
          </a:p>
        </p:txBody>
      </p:sp>
      <p:sp>
        <p:nvSpPr>
          <p:cNvPr id="15" name="TextBox 14">
            <a:extLst>
              <a:ext uri="{FF2B5EF4-FFF2-40B4-BE49-F238E27FC236}">
                <a16:creationId xmlns:a16="http://schemas.microsoft.com/office/drawing/2014/main" id="{95515BFB-5A93-788E-C4A7-9353703925B6}"/>
              </a:ext>
            </a:extLst>
          </p:cNvPr>
          <p:cNvSpPr txBox="1"/>
          <p:nvPr/>
        </p:nvSpPr>
        <p:spPr>
          <a:xfrm>
            <a:off x="6000750" y="5010912"/>
            <a:ext cx="6094476" cy="1200329"/>
          </a:xfrm>
          <a:prstGeom prst="rect">
            <a:avLst/>
          </a:prstGeom>
          <a:noFill/>
        </p:spPr>
        <p:txBody>
          <a:bodyPr wrap="square">
            <a:spAutoFit/>
          </a:bodyPr>
          <a:lstStyle/>
          <a:p>
            <a:r>
              <a:rPr lang="en-IN" dirty="0"/>
              <a:t>SELECT</a:t>
            </a:r>
          </a:p>
          <a:p>
            <a:r>
              <a:rPr lang="en-IN" dirty="0"/>
              <a:t>    *</a:t>
            </a:r>
          </a:p>
          <a:p>
            <a:r>
              <a:rPr lang="en-IN" dirty="0"/>
              <a:t>FROM</a:t>
            </a:r>
          </a:p>
          <a:p>
            <a:r>
              <a:rPr lang="en-IN" dirty="0"/>
              <a:t>    @product_table;</a:t>
            </a:r>
          </a:p>
        </p:txBody>
      </p:sp>
    </p:spTree>
    <p:extLst>
      <p:ext uri="{BB962C8B-B14F-4D97-AF65-F5344CB8AC3E}">
        <p14:creationId xmlns:p14="http://schemas.microsoft.com/office/powerpoint/2010/main" val="4689797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D29C46-88B7-5A87-8583-3AB091DD10C2}"/>
              </a:ext>
            </a:extLst>
          </p:cNvPr>
          <p:cNvSpPr txBox="1"/>
          <p:nvPr/>
        </p:nvSpPr>
        <p:spPr>
          <a:xfrm>
            <a:off x="497641" y="457499"/>
            <a:ext cx="8314440" cy="3816429"/>
          </a:xfrm>
          <a:prstGeom prst="rect">
            <a:avLst/>
          </a:prstGeom>
          <a:noFill/>
        </p:spPr>
        <p:txBody>
          <a:bodyPr wrap="square">
            <a:spAutoFit/>
          </a:bodyPr>
          <a:lstStyle/>
          <a:p>
            <a:r>
              <a:rPr lang="en-GB" sz="4000" b="1" dirty="0"/>
              <a:t>What are scalar functions</a:t>
            </a:r>
          </a:p>
          <a:p>
            <a:endParaRPr lang="en-GB" sz="4000" b="1" dirty="0"/>
          </a:p>
          <a:p>
            <a:r>
              <a:rPr lang="en-GB" dirty="0"/>
              <a:t>SQL Server scalar function takes one or more parameters and returns a single value.</a:t>
            </a:r>
          </a:p>
          <a:p>
            <a:endParaRPr lang="en-GB" dirty="0"/>
          </a:p>
          <a:p>
            <a:r>
              <a:rPr lang="en-GB" dirty="0"/>
              <a:t>The scalar functions help you simplify your code. For example, you may have a complex calculation that appears in many queries. Instead of including the formula in every query, you can create a scalar function that encapsulates the formula and uses it in each query.</a:t>
            </a:r>
          </a:p>
          <a:p>
            <a:endParaRPr lang="en-GB" dirty="0"/>
          </a:p>
          <a:p>
            <a:r>
              <a:rPr lang="en-GB" dirty="0"/>
              <a:t>Creating a scalar function</a:t>
            </a:r>
          </a:p>
          <a:p>
            <a:r>
              <a:rPr lang="en-GB" dirty="0"/>
              <a:t>To create a scalar function, you use the CREATE FUNCTION statement as follows:</a:t>
            </a:r>
            <a:endParaRPr lang="en-IN" dirty="0"/>
          </a:p>
        </p:txBody>
      </p:sp>
      <p:sp>
        <p:nvSpPr>
          <p:cNvPr id="6" name="TextBox 5">
            <a:extLst>
              <a:ext uri="{FF2B5EF4-FFF2-40B4-BE49-F238E27FC236}">
                <a16:creationId xmlns:a16="http://schemas.microsoft.com/office/drawing/2014/main" id="{5E35C42B-7AE8-4F2F-D2F2-3369724F5083}"/>
              </a:ext>
            </a:extLst>
          </p:cNvPr>
          <p:cNvSpPr txBox="1"/>
          <p:nvPr/>
        </p:nvSpPr>
        <p:spPr>
          <a:xfrm>
            <a:off x="605790" y="4543890"/>
            <a:ext cx="6094476" cy="2031325"/>
          </a:xfrm>
          <a:prstGeom prst="rect">
            <a:avLst/>
          </a:prstGeom>
          <a:noFill/>
        </p:spPr>
        <p:txBody>
          <a:bodyPr wrap="square">
            <a:spAutoFit/>
          </a:bodyPr>
          <a:lstStyle/>
          <a:p>
            <a:r>
              <a:rPr lang="en-IN" dirty="0"/>
              <a:t>CREATE FUNCTION [</a:t>
            </a:r>
            <a:r>
              <a:rPr lang="en-IN" dirty="0" err="1"/>
              <a:t>schema_name</a:t>
            </a:r>
            <a:r>
              <a:rPr lang="en-IN" dirty="0"/>
              <a:t>.]</a:t>
            </a:r>
            <a:r>
              <a:rPr lang="en-IN" dirty="0" err="1"/>
              <a:t>function_name</a:t>
            </a:r>
            <a:r>
              <a:rPr lang="en-IN" dirty="0"/>
              <a:t> (</a:t>
            </a:r>
            <a:r>
              <a:rPr lang="en-IN" dirty="0" err="1"/>
              <a:t>parameter_list</a:t>
            </a:r>
            <a:r>
              <a:rPr lang="en-IN" dirty="0"/>
              <a:t>)</a:t>
            </a:r>
          </a:p>
          <a:p>
            <a:r>
              <a:rPr lang="en-IN" dirty="0"/>
              <a:t>RETURNS </a:t>
            </a:r>
            <a:r>
              <a:rPr lang="en-IN" dirty="0" err="1"/>
              <a:t>data_type</a:t>
            </a:r>
            <a:r>
              <a:rPr lang="en-IN" dirty="0"/>
              <a:t> AS</a:t>
            </a:r>
          </a:p>
          <a:p>
            <a:r>
              <a:rPr lang="en-IN" dirty="0"/>
              <a:t>BEGIN</a:t>
            </a:r>
          </a:p>
          <a:p>
            <a:r>
              <a:rPr lang="en-IN" dirty="0"/>
              <a:t>    statements</a:t>
            </a:r>
          </a:p>
          <a:p>
            <a:r>
              <a:rPr lang="en-IN" dirty="0"/>
              <a:t>    RETURN value</a:t>
            </a:r>
          </a:p>
          <a:p>
            <a:r>
              <a:rPr lang="en-IN" dirty="0"/>
              <a:t>END</a:t>
            </a:r>
          </a:p>
        </p:txBody>
      </p:sp>
    </p:spTree>
    <p:extLst>
      <p:ext uri="{BB962C8B-B14F-4D97-AF65-F5344CB8AC3E}">
        <p14:creationId xmlns:p14="http://schemas.microsoft.com/office/powerpoint/2010/main" val="837662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18C4C9-EDFD-0638-9B39-E1344BC961B1}"/>
              </a:ext>
            </a:extLst>
          </p:cNvPr>
          <p:cNvSpPr txBox="1"/>
          <p:nvPr/>
        </p:nvSpPr>
        <p:spPr>
          <a:xfrm>
            <a:off x="651510" y="370207"/>
            <a:ext cx="6094476" cy="2862322"/>
          </a:xfrm>
          <a:prstGeom prst="rect">
            <a:avLst/>
          </a:prstGeom>
          <a:noFill/>
        </p:spPr>
        <p:txBody>
          <a:bodyPr wrap="square">
            <a:spAutoFit/>
          </a:bodyPr>
          <a:lstStyle/>
          <a:p>
            <a:r>
              <a:rPr lang="en-IN" dirty="0"/>
              <a:t>CREATE FUNCTION </a:t>
            </a:r>
            <a:r>
              <a:rPr lang="en-IN" dirty="0" err="1"/>
              <a:t>sales.udfNetSale</a:t>
            </a:r>
            <a:r>
              <a:rPr lang="en-IN" dirty="0"/>
              <a:t>(</a:t>
            </a:r>
          </a:p>
          <a:p>
            <a:r>
              <a:rPr lang="en-IN" dirty="0"/>
              <a:t>    @quantity INT,</a:t>
            </a:r>
          </a:p>
          <a:p>
            <a:r>
              <a:rPr lang="en-IN" dirty="0"/>
              <a:t>    @list_price DEC(10,2),</a:t>
            </a:r>
          </a:p>
          <a:p>
            <a:r>
              <a:rPr lang="en-IN" dirty="0"/>
              <a:t>    @discount DEC(4,2)</a:t>
            </a:r>
          </a:p>
          <a:p>
            <a:r>
              <a:rPr lang="en-IN" dirty="0"/>
              <a:t>)</a:t>
            </a:r>
          </a:p>
          <a:p>
            <a:r>
              <a:rPr lang="en-IN" dirty="0"/>
              <a:t>RETURNS DEC(10,2)</a:t>
            </a:r>
          </a:p>
          <a:p>
            <a:r>
              <a:rPr lang="en-IN" dirty="0"/>
              <a:t>AS </a:t>
            </a:r>
          </a:p>
          <a:p>
            <a:r>
              <a:rPr lang="en-IN" dirty="0"/>
              <a:t>BEGIN</a:t>
            </a:r>
          </a:p>
          <a:p>
            <a:r>
              <a:rPr lang="en-IN" dirty="0"/>
              <a:t>    RETURN @quantity * @list_price * (1 - @discount);</a:t>
            </a:r>
          </a:p>
          <a:p>
            <a:r>
              <a:rPr lang="en-IN" dirty="0"/>
              <a:t>END;</a:t>
            </a:r>
          </a:p>
        </p:txBody>
      </p:sp>
      <p:sp>
        <p:nvSpPr>
          <p:cNvPr id="5" name="TextBox 4">
            <a:extLst>
              <a:ext uri="{FF2B5EF4-FFF2-40B4-BE49-F238E27FC236}">
                <a16:creationId xmlns:a16="http://schemas.microsoft.com/office/drawing/2014/main" id="{CF530DCD-CEDC-31B5-D28A-80D262F4AAB8}"/>
              </a:ext>
            </a:extLst>
          </p:cNvPr>
          <p:cNvSpPr txBox="1"/>
          <p:nvPr/>
        </p:nvSpPr>
        <p:spPr>
          <a:xfrm>
            <a:off x="651510" y="4075099"/>
            <a:ext cx="6094476" cy="646331"/>
          </a:xfrm>
          <a:prstGeom prst="rect">
            <a:avLst/>
          </a:prstGeom>
          <a:noFill/>
        </p:spPr>
        <p:txBody>
          <a:bodyPr wrap="square">
            <a:spAutoFit/>
          </a:bodyPr>
          <a:lstStyle/>
          <a:p>
            <a:r>
              <a:rPr lang="en-IN" dirty="0"/>
              <a:t>SELECT </a:t>
            </a:r>
          </a:p>
          <a:p>
            <a:r>
              <a:rPr lang="en-IN" dirty="0"/>
              <a:t>    </a:t>
            </a:r>
            <a:r>
              <a:rPr lang="en-IN" dirty="0" err="1"/>
              <a:t>sales.udfNetSale</a:t>
            </a:r>
            <a:r>
              <a:rPr lang="en-IN" dirty="0"/>
              <a:t>(10,100,0.1) </a:t>
            </a:r>
            <a:r>
              <a:rPr lang="en-IN" dirty="0" err="1"/>
              <a:t>net_sale</a:t>
            </a:r>
            <a:r>
              <a:rPr lang="en-IN" dirty="0"/>
              <a:t>;</a:t>
            </a:r>
          </a:p>
        </p:txBody>
      </p:sp>
    </p:spTree>
    <p:extLst>
      <p:ext uri="{BB962C8B-B14F-4D97-AF65-F5344CB8AC3E}">
        <p14:creationId xmlns:p14="http://schemas.microsoft.com/office/powerpoint/2010/main" val="39716890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48F77-EF90-450C-D5CD-D182DF9E8B2E}"/>
              </a:ext>
            </a:extLst>
          </p:cNvPr>
          <p:cNvSpPr txBox="1"/>
          <p:nvPr/>
        </p:nvSpPr>
        <p:spPr>
          <a:xfrm>
            <a:off x="340614" y="261819"/>
            <a:ext cx="11851386" cy="2031325"/>
          </a:xfrm>
          <a:prstGeom prst="rect">
            <a:avLst/>
          </a:prstGeom>
          <a:noFill/>
        </p:spPr>
        <p:txBody>
          <a:bodyPr wrap="square">
            <a:spAutoFit/>
          </a:bodyPr>
          <a:lstStyle/>
          <a:p>
            <a:pPr algn="l"/>
            <a:r>
              <a:rPr lang="en-GB" sz="3600" b="1" i="0" dirty="0">
                <a:effectLst/>
                <a:latin typeface="-apple-system"/>
              </a:rPr>
              <a:t>What is a table-valued function in SQL Server</a:t>
            </a:r>
          </a:p>
          <a:p>
            <a:pPr algn="l"/>
            <a:r>
              <a:rPr lang="en-GB" b="0" i="0" dirty="0">
                <a:solidFill>
                  <a:srgbClr val="000000"/>
                </a:solidFill>
                <a:effectLst/>
                <a:latin typeface="-apple-system"/>
              </a:rPr>
              <a:t>A table-valued function is a </a:t>
            </a:r>
            <a:r>
              <a:rPr lang="en-GB" b="0" i="0" u="none" strike="noStrike" dirty="0">
                <a:solidFill>
                  <a:srgbClr val="000000"/>
                </a:solidFill>
                <a:effectLst/>
                <a:latin typeface="-apple-system"/>
                <a:hlinkClick r:id="rId2"/>
              </a:rPr>
              <a:t>user-defined function</a:t>
            </a:r>
            <a:r>
              <a:rPr lang="en-GB" b="0" i="0" dirty="0">
                <a:solidFill>
                  <a:srgbClr val="000000"/>
                </a:solidFill>
                <a:effectLst/>
                <a:latin typeface="-apple-system"/>
              </a:rPr>
              <a:t> that returns data of a table type. The return type of a table-valued function is a table, therefore, you can use the table-valued function just like you would use a table.</a:t>
            </a:r>
          </a:p>
          <a:p>
            <a:pPr algn="l"/>
            <a:r>
              <a:rPr lang="en-GB" b="0" i="0" dirty="0">
                <a:effectLst/>
                <a:latin typeface="-apple-system"/>
              </a:rPr>
              <a:t>Creating a table-valued function</a:t>
            </a:r>
          </a:p>
          <a:p>
            <a:pPr algn="l"/>
            <a:r>
              <a:rPr lang="en-GB" b="0" i="0" dirty="0">
                <a:solidFill>
                  <a:srgbClr val="000000"/>
                </a:solidFill>
                <a:effectLst/>
                <a:latin typeface="-apple-system"/>
              </a:rPr>
              <a:t>The following statement example creates a table-valued function that returns a list of products including product name, model year and the list price for a specific model year:</a:t>
            </a:r>
          </a:p>
        </p:txBody>
      </p:sp>
      <p:sp>
        <p:nvSpPr>
          <p:cNvPr id="5" name="TextBox 4">
            <a:extLst>
              <a:ext uri="{FF2B5EF4-FFF2-40B4-BE49-F238E27FC236}">
                <a16:creationId xmlns:a16="http://schemas.microsoft.com/office/drawing/2014/main" id="{47DCBCF4-F521-4992-8037-EA81DB884FB1}"/>
              </a:ext>
            </a:extLst>
          </p:cNvPr>
          <p:cNvSpPr txBox="1"/>
          <p:nvPr/>
        </p:nvSpPr>
        <p:spPr>
          <a:xfrm>
            <a:off x="840486" y="2515690"/>
            <a:ext cx="6121908" cy="3970318"/>
          </a:xfrm>
          <a:prstGeom prst="rect">
            <a:avLst/>
          </a:prstGeom>
          <a:noFill/>
        </p:spPr>
        <p:txBody>
          <a:bodyPr wrap="square">
            <a:spAutoFit/>
          </a:bodyPr>
          <a:lstStyle/>
          <a:p>
            <a:r>
              <a:rPr lang="en-IN" dirty="0"/>
              <a:t>CREATE FUNCTION </a:t>
            </a:r>
            <a:r>
              <a:rPr lang="en-IN" dirty="0" err="1"/>
              <a:t>udfProductInYear</a:t>
            </a:r>
            <a:r>
              <a:rPr lang="en-IN" dirty="0"/>
              <a:t> (</a:t>
            </a:r>
          </a:p>
          <a:p>
            <a:r>
              <a:rPr lang="en-IN" dirty="0"/>
              <a:t>    @model_year INT</a:t>
            </a:r>
          </a:p>
          <a:p>
            <a:r>
              <a:rPr lang="en-IN" dirty="0"/>
              <a:t>)</a:t>
            </a:r>
          </a:p>
          <a:p>
            <a:r>
              <a:rPr lang="en-IN" dirty="0"/>
              <a:t>RETURNS TABLE</a:t>
            </a:r>
          </a:p>
          <a:p>
            <a:r>
              <a:rPr lang="en-IN" dirty="0"/>
              <a:t>AS</a:t>
            </a:r>
          </a:p>
          <a:p>
            <a:r>
              <a:rPr lang="en-IN" dirty="0"/>
              <a:t>RETURN</a:t>
            </a:r>
          </a:p>
          <a:p>
            <a:r>
              <a:rPr lang="en-IN" dirty="0"/>
              <a:t>    SELECT </a:t>
            </a:r>
          </a:p>
          <a:p>
            <a:r>
              <a:rPr lang="en-IN" dirty="0"/>
              <a:t>        </a:t>
            </a:r>
            <a:r>
              <a:rPr lang="en-IN" dirty="0" err="1"/>
              <a:t>product_name</a:t>
            </a:r>
            <a:r>
              <a:rPr lang="en-IN" dirty="0"/>
              <a:t>,</a:t>
            </a:r>
          </a:p>
          <a:p>
            <a:r>
              <a:rPr lang="en-IN" dirty="0"/>
              <a:t>        </a:t>
            </a:r>
            <a:r>
              <a:rPr lang="en-IN" dirty="0" err="1"/>
              <a:t>model_year</a:t>
            </a:r>
            <a:r>
              <a:rPr lang="en-IN" dirty="0"/>
              <a:t>,</a:t>
            </a:r>
          </a:p>
          <a:p>
            <a:r>
              <a:rPr lang="en-IN" dirty="0"/>
              <a:t>        </a:t>
            </a:r>
            <a:r>
              <a:rPr lang="en-IN" dirty="0" err="1"/>
              <a:t>list_price</a:t>
            </a:r>
            <a:endParaRPr lang="en-IN" dirty="0"/>
          </a:p>
          <a:p>
            <a:r>
              <a:rPr lang="en-IN" dirty="0"/>
              <a:t>    FROM</a:t>
            </a:r>
          </a:p>
          <a:p>
            <a:r>
              <a:rPr lang="en-IN" dirty="0"/>
              <a:t>        </a:t>
            </a:r>
            <a:r>
              <a:rPr lang="en-IN" dirty="0" err="1"/>
              <a:t>production.products</a:t>
            </a:r>
            <a:endParaRPr lang="en-IN" dirty="0"/>
          </a:p>
          <a:p>
            <a:r>
              <a:rPr lang="en-IN" dirty="0"/>
              <a:t>    WHERE</a:t>
            </a:r>
          </a:p>
          <a:p>
            <a:r>
              <a:rPr lang="en-IN" dirty="0"/>
              <a:t>        </a:t>
            </a:r>
            <a:r>
              <a:rPr lang="en-IN" dirty="0" err="1"/>
              <a:t>model_year</a:t>
            </a:r>
            <a:r>
              <a:rPr lang="en-IN" dirty="0"/>
              <a:t> = @model_year;</a:t>
            </a:r>
          </a:p>
        </p:txBody>
      </p:sp>
      <p:sp>
        <p:nvSpPr>
          <p:cNvPr id="7" name="TextBox 6">
            <a:extLst>
              <a:ext uri="{FF2B5EF4-FFF2-40B4-BE49-F238E27FC236}">
                <a16:creationId xmlns:a16="http://schemas.microsoft.com/office/drawing/2014/main" id="{F7B1CF5E-DC28-D92A-00BF-223AD66AA925}"/>
              </a:ext>
            </a:extLst>
          </p:cNvPr>
          <p:cNvSpPr txBox="1"/>
          <p:nvPr/>
        </p:nvSpPr>
        <p:spPr>
          <a:xfrm>
            <a:off x="7367778" y="2892844"/>
            <a:ext cx="6121908" cy="1200329"/>
          </a:xfrm>
          <a:prstGeom prst="rect">
            <a:avLst/>
          </a:prstGeom>
          <a:noFill/>
        </p:spPr>
        <p:txBody>
          <a:bodyPr wrap="square">
            <a:spAutoFit/>
          </a:bodyPr>
          <a:lstStyle/>
          <a:p>
            <a:r>
              <a:rPr lang="en-IN" dirty="0"/>
              <a:t>SELECT </a:t>
            </a:r>
          </a:p>
          <a:p>
            <a:r>
              <a:rPr lang="en-IN" dirty="0"/>
              <a:t>    * </a:t>
            </a:r>
          </a:p>
          <a:p>
            <a:r>
              <a:rPr lang="en-IN" dirty="0"/>
              <a:t>FROM </a:t>
            </a:r>
          </a:p>
          <a:p>
            <a:r>
              <a:rPr lang="en-IN" dirty="0"/>
              <a:t>    </a:t>
            </a:r>
            <a:r>
              <a:rPr lang="en-IN" dirty="0" err="1"/>
              <a:t>udfProductInYear</a:t>
            </a:r>
            <a:r>
              <a:rPr lang="en-IN" dirty="0"/>
              <a:t>(2017);</a:t>
            </a:r>
          </a:p>
        </p:txBody>
      </p:sp>
    </p:spTree>
    <p:extLst>
      <p:ext uri="{BB962C8B-B14F-4D97-AF65-F5344CB8AC3E}">
        <p14:creationId xmlns:p14="http://schemas.microsoft.com/office/powerpoint/2010/main" val="40166357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B56CF2-518C-A922-2928-2A863A36D17E}"/>
              </a:ext>
            </a:extLst>
          </p:cNvPr>
          <p:cNvSpPr txBox="1"/>
          <p:nvPr/>
        </p:nvSpPr>
        <p:spPr>
          <a:xfrm>
            <a:off x="368046" y="309110"/>
            <a:ext cx="6094476" cy="369332"/>
          </a:xfrm>
          <a:prstGeom prst="rect">
            <a:avLst/>
          </a:prstGeom>
          <a:noFill/>
        </p:spPr>
        <p:txBody>
          <a:bodyPr wrap="square">
            <a:spAutoFit/>
          </a:bodyPr>
          <a:lstStyle/>
          <a:p>
            <a:pPr algn="l"/>
            <a:r>
              <a:rPr lang="en-IN" b="0" i="0" dirty="0">
                <a:effectLst/>
                <a:latin typeface="-apple-system"/>
              </a:rPr>
              <a:t>Multi-statement table-valued functions (MSTVF)</a:t>
            </a:r>
          </a:p>
        </p:txBody>
      </p:sp>
      <p:sp>
        <p:nvSpPr>
          <p:cNvPr id="5" name="TextBox 4">
            <a:extLst>
              <a:ext uri="{FF2B5EF4-FFF2-40B4-BE49-F238E27FC236}">
                <a16:creationId xmlns:a16="http://schemas.microsoft.com/office/drawing/2014/main" id="{B53F39CC-A23A-E2E1-4F23-551000FFF84F}"/>
              </a:ext>
            </a:extLst>
          </p:cNvPr>
          <p:cNvSpPr txBox="1"/>
          <p:nvPr/>
        </p:nvSpPr>
        <p:spPr>
          <a:xfrm>
            <a:off x="368046" y="1000447"/>
            <a:ext cx="4606290" cy="5355312"/>
          </a:xfrm>
          <a:prstGeom prst="rect">
            <a:avLst/>
          </a:prstGeom>
          <a:noFill/>
        </p:spPr>
        <p:txBody>
          <a:bodyPr wrap="square">
            <a:spAutoFit/>
          </a:bodyPr>
          <a:lstStyle/>
          <a:p>
            <a:r>
              <a:rPr lang="en-IN" dirty="0"/>
              <a:t>CREATE FUNCTION </a:t>
            </a:r>
            <a:r>
              <a:rPr lang="en-IN" dirty="0" err="1"/>
              <a:t>udfContacts</a:t>
            </a:r>
            <a:r>
              <a:rPr lang="en-IN" dirty="0"/>
              <a:t>()</a:t>
            </a:r>
          </a:p>
          <a:p>
            <a:r>
              <a:rPr lang="en-IN" dirty="0"/>
              <a:t>    RETURNS @contacts TABLE (</a:t>
            </a:r>
          </a:p>
          <a:p>
            <a:r>
              <a:rPr lang="en-IN" dirty="0"/>
              <a:t>        </a:t>
            </a:r>
            <a:r>
              <a:rPr lang="en-IN" dirty="0" err="1"/>
              <a:t>first_name</a:t>
            </a:r>
            <a:r>
              <a:rPr lang="en-IN" dirty="0"/>
              <a:t> VARCHAR(50),</a:t>
            </a:r>
          </a:p>
          <a:p>
            <a:r>
              <a:rPr lang="en-IN" dirty="0"/>
              <a:t>        </a:t>
            </a:r>
            <a:r>
              <a:rPr lang="en-IN" dirty="0" err="1"/>
              <a:t>last_name</a:t>
            </a:r>
            <a:r>
              <a:rPr lang="en-IN" dirty="0"/>
              <a:t> VARCHAR(50),</a:t>
            </a:r>
          </a:p>
          <a:p>
            <a:r>
              <a:rPr lang="en-IN" dirty="0"/>
              <a:t>        email VARCHAR(255),</a:t>
            </a:r>
          </a:p>
          <a:p>
            <a:r>
              <a:rPr lang="en-IN" dirty="0"/>
              <a:t>        phone VARCHAR(25),</a:t>
            </a:r>
          </a:p>
          <a:p>
            <a:r>
              <a:rPr lang="en-IN" dirty="0"/>
              <a:t>        </a:t>
            </a:r>
            <a:r>
              <a:rPr lang="en-IN" dirty="0" err="1"/>
              <a:t>contact_type</a:t>
            </a:r>
            <a:r>
              <a:rPr lang="en-IN" dirty="0"/>
              <a:t> VARCHAR(20)</a:t>
            </a:r>
          </a:p>
          <a:p>
            <a:r>
              <a:rPr lang="en-IN" dirty="0"/>
              <a:t>    )</a:t>
            </a:r>
          </a:p>
          <a:p>
            <a:r>
              <a:rPr lang="en-IN" dirty="0"/>
              <a:t>AS</a:t>
            </a:r>
          </a:p>
          <a:p>
            <a:r>
              <a:rPr lang="en-IN" dirty="0"/>
              <a:t>BEGIN</a:t>
            </a:r>
          </a:p>
          <a:p>
            <a:r>
              <a:rPr lang="en-IN" dirty="0"/>
              <a:t>    INSERT INTO @contacts</a:t>
            </a:r>
          </a:p>
          <a:p>
            <a:r>
              <a:rPr lang="en-IN" dirty="0"/>
              <a:t>    SELECT </a:t>
            </a:r>
          </a:p>
          <a:p>
            <a:r>
              <a:rPr lang="en-IN" dirty="0"/>
              <a:t>        </a:t>
            </a:r>
            <a:r>
              <a:rPr lang="en-IN" dirty="0" err="1"/>
              <a:t>first_name</a:t>
            </a:r>
            <a:r>
              <a:rPr lang="en-IN" dirty="0"/>
              <a:t>, </a:t>
            </a:r>
          </a:p>
          <a:p>
            <a:r>
              <a:rPr lang="en-IN" dirty="0"/>
              <a:t>        </a:t>
            </a:r>
            <a:r>
              <a:rPr lang="en-IN" dirty="0" err="1"/>
              <a:t>last_name</a:t>
            </a:r>
            <a:r>
              <a:rPr lang="en-IN" dirty="0"/>
              <a:t>, </a:t>
            </a:r>
          </a:p>
          <a:p>
            <a:r>
              <a:rPr lang="en-IN" dirty="0"/>
              <a:t>        email, </a:t>
            </a:r>
          </a:p>
          <a:p>
            <a:r>
              <a:rPr lang="en-IN" dirty="0"/>
              <a:t>        phone,</a:t>
            </a:r>
          </a:p>
          <a:p>
            <a:r>
              <a:rPr lang="en-IN" dirty="0"/>
              <a:t>        'Staff'</a:t>
            </a:r>
          </a:p>
          <a:p>
            <a:r>
              <a:rPr lang="en-IN" dirty="0"/>
              <a:t>    FROM</a:t>
            </a:r>
          </a:p>
          <a:p>
            <a:r>
              <a:rPr lang="en-IN" dirty="0"/>
              <a:t>        </a:t>
            </a:r>
            <a:r>
              <a:rPr lang="en-IN" dirty="0" err="1"/>
              <a:t>sales.staffs</a:t>
            </a:r>
            <a:r>
              <a:rPr lang="en-IN" dirty="0"/>
              <a:t>;</a:t>
            </a:r>
          </a:p>
        </p:txBody>
      </p:sp>
      <p:sp>
        <p:nvSpPr>
          <p:cNvPr id="6" name="TextBox 5">
            <a:extLst>
              <a:ext uri="{FF2B5EF4-FFF2-40B4-BE49-F238E27FC236}">
                <a16:creationId xmlns:a16="http://schemas.microsoft.com/office/drawing/2014/main" id="{140B48F2-0AA4-C9CB-4A1B-CC7AE67BFE02}"/>
              </a:ext>
            </a:extLst>
          </p:cNvPr>
          <p:cNvSpPr txBox="1"/>
          <p:nvPr/>
        </p:nvSpPr>
        <p:spPr>
          <a:xfrm>
            <a:off x="6214872" y="493776"/>
            <a:ext cx="4606290" cy="3416320"/>
          </a:xfrm>
          <a:prstGeom prst="rect">
            <a:avLst/>
          </a:prstGeom>
          <a:noFill/>
        </p:spPr>
        <p:txBody>
          <a:bodyPr wrap="square">
            <a:spAutoFit/>
          </a:bodyPr>
          <a:lstStyle/>
          <a:p>
            <a:endParaRPr lang="en-IN" dirty="0"/>
          </a:p>
          <a:p>
            <a:r>
              <a:rPr lang="en-IN" dirty="0"/>
              <a:t>    INSERT INTO @contacts</a:t>
            </a:r>
          </a:p>
          <a:p>
            <a:r>
              <a:rPr lang="en-IN" dirty="0"/>
              <a:t>    SELECT </a:t>
            </a:r>
          </a:p>
          <a:p>
            <a:r>
              <a:rPr lang="en-IN" dirty="0"/>
              <a:t>        </a:t>
            </a:r>
            <a:r>
              <a:rPr lang="en-IN" dirty="0" err="1"/>
              <a:t>first_name</a:t>
            </a:r>
            <a:r>
              <a:rPr lang="en-IN" dirty="0"/>
              <a:t>, </a:t>
            </a:r>
          </a:p>
          <a:p>
            <a:r>
              <a:rPr lang="en-IN" dirty="0"/>
              <a:t>        </a:t>
            </a:r>
            <a:r>
              <a:rPr lang="en-IN" dirty="0" err="1"/>
              <a:t>last_name</a:t>
            </a:r>
            <a:r>
              <a:rPr lang="en-IN" dirty="0"/>
              <a:t>, </a:t>
            </a:r>
          </a:p>
          <a:p>
            <a:r>
              <a:rPr lang="en-IN" dirty="0"/>
              <a:t>        email, </a:t>
            </a:r>
          </a:p>
          <a:p>
            <a:r>
              <a:rPr lang="en-IN" dirty="0"/>
              <a:t>        phone,</a:t>
            </a:r>
          </a:p>
          <a:p>
            <a:r>
              <a:rPr lang="en-IN" dirty="0"/>
              <a:t>        'Customer'</a:t>
            </a:r>
          </a:p>
          <a:p>
            <a:r>
              <a:rPr lang="en-IN" dirty="0"/>
              <a:t>    FROM</a:t>
            </a:r>
          </a:p>
          <a:p>
            <a:r>
              <a:rPr lang="en-IN" dirty="0"/>
              <a:t>        </a:t>
            </a:r>
            <a:r>
              <a:rPr lang="en-IN" dirty="0" err="1"/>
              <a:t>sales.customers</a:t>
            </a:r>
            <a:r>
              <a:rPr lang="en-IN" dirty="0"/>
              <a:t>;</a:t>
            </a:r>
          </a:p>
          <a:p>
            <a:r>
              <a:rPr lang="en-IN" dirty="0"/>
              <a:t>    RETURN;</a:t>
            </a:r>
          </a:p>
          <a:p>
            <a:r>
              <a:rPr lang="en-IN" dirty="0"/>
              <a:t>END;</a:t>
            </a:r>
          </a:p>
        </p:txBody>
      </p:sp>
      <p:sp>
        <p:nvSpPr>
          <p:cNvPr id="8" name="TextBox 7">
            <a:extLst>
              <a:ext uri="{FF2B5EF4-FFF2-40B4-BE49-F238E27FC236}">
                <a16:creationId xmlns:a16="http://schemas.microsoft.com/office/drawing/2014/main" id="{29EA3C0C-2486-AA9A-5AE5-B9DF3AFDAAF3}"/>
              </a:ext>
            </a:extLst>
          </p:cNvPr>
          <p:cNvSpPr txBox="1"/>
          <p:nvPr/>
        </p:nvSpPr>
        <p:spPr>
          <a:xfrm>
            <a:off x="6284214" y="4968532"/>
            <a:ext cx="6094476" cy="1200329"/>
          </a:xfrm>
          <a:prstGeom prst="rect">
            <a:avLst/>
          </a:prstGeom>
          <a:noFill/>
        </p:spPr>
        <p:txBody>
          <a:bodyPr wrap="square">
            <a:spAutoFit/>
          </a:bodyPr>
          <a:lstStyle/>
          <a:p>
            <a:r>
              <a:rPr lang="en-IN" dirty="0"/>
              <a:t>SELECT </a:t>
            </a:r>
          </a:p>
          <a:p>
            <a:r>
              <a:rPr lang="en-IN" dirty="0"/>
              <a:t>    * </a:t>
            </a:r>
          </a:p>
          <a:p>
            <a:r>
              <a:rPr lang="en-IN" dirty="0"/>
              <a:t>FROM</a:t>
            </a:r>
          </a:p>
          <a:p>
            <a:r>
              <a:rPr lang="en-IN" dirty="0"/>
              <a:t>    </a:t>
            </a:r>
            <a:r>
              <a:rPr lang="en-IN" dirty="0" err="1"/>
              <a:t>udfContacts</a:t>
            </a:r>
            <a:r>
              <a:rPr lang="en-IN" dirty="0"/>
              <a:t>();</a:t>
            </a:r>
          </a:p>
        </p:txBody>
      </p:sp>
    </p:spTree>
    <p:extLst>
      <p:ext uri="{BB962C8B-B14F-4D97-AF65-F5344CB8AC3E}">
        <p14:creationId xmlns:p14="http://schemas.microsoft.com/office/powerpoint/2010/main" val="28896832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D1CA98-E697-E821-BC2D-5CD391368566}"/>
              </a:ext>
            </a:extLst>
          </p:cNvPr>
          <p:cNvSpPr txBox="1"/>
          <p:nvPr/>
        </p:nvSpPr>
        <p:spPr>
          <a:xfrm>
            <a:off x="768096" y="1865805"/>
            <a:ext cx="6419088" cy="3693319"/>
          </a:xfrm>
          <a:prstGeom prst="rect">
            <a:avLst/>
          </a:prstGeom>
          <a:noFill/>
        </p:spPr>
        <p:txBody>
          <a:bodyPr wrap="square">
            <a:spAutoFit/>
          </a:bodyPr>
          <a:lstStyle/>
          <a:p>
            <a:r>
              <a:rPr lang="en-GB" dirty="0"/>
              <a:t>SQL Server triggers are special stored procedures that are executed automatically in response to the database object, database, and server events. SQL Server provides three type of triggers:</a:t>
            </a:r>
          </a:p>
          <a:p>
            <a:endParaRPr lang="en-GB" dirty="0"/>
          </a:p>
          <a:p>
            <a:r>
              <a:rPr lang="en-GB" dirty="0"/>
              <a:t>Data manipulation language (DML) triggers which are invoked automatically in response to INSERT, UPDATE, and DELETE events against tables.</a:t>
            </a:r>
          </a:p>
          <a:p>
            <a:r>
              <a:rPr lang="en-GB" dirty="0"/>
              <a:t>Data definition language (DDL) triggers which fire in response to CREATE, ALTER, and DROP statements. DDL triggers also fire in response to some system stored procedures that perform DDL-like operations.</a:t>
            </a:r>
          </a:p>
          <a:p>
            <a:r>
              <a:rPr lang="en-GB" dirty="0"/>
              <a:t>Logon triggers which fire in response to LOGON events</a:t>
            </a:r>
            <a:endParaRPr lang="en-IN" dirty="0"/>
          </a:p>
        </p:txBody>
      </p:sp>
      <p:sp>
        <p:nvSpPr>
          <p:cNvPr id="6" name="TextBox 5">
            <a:extLst>
              <a:ext uri="{FF2B5EF4-FFF2-40B4-BE49-F238E27FC236}">
                <a16:creationId xmlns:a16="http://schemas.microsoft.com/office/drawing/2014/main" id="{F135C317-1FA3-1EAA-BB08-0196508815E7}"/>
              </a:ext>
            </a:extLst>
          </p:cNvPr>
          <p:cNvSpPr txBox="1"/>
          <p:nvPr/>
        </p:nvSpPr>
        <p:spPr>
          <a:xfrm>
            <a:off x="768096" y="711446"/>
            <a:ext cx="6094476" cy="369332"/>
          </a:xfrm>
          <a:prstGeom prst="rect">
            <a:avLst/>
          </a:prstGeom>
          <a:noFill/>
        </p:spPr>
        <p:txBody>
          <a:bodyPr wrap="square">
            <a:spAutoFit/>
          </a:bodyPr>
          <a:lstStyle/>
          <a:p>
            <a:pPr algn="l"/>
            <a:r>
              <a:rPr lang="en-IN" b="0" i="0" dirty="0">
                <a:effectLst/>
                <a:latin typeface="-apple-system"/>
              </a:rPr>
              <a:t>SQL Server Triggers</a:t>
            </a:r>
          </a:p>
        </p:txBody>
      </p:sp>
    </p:spTree>
    <p:extLst>
      <p:ext uri="{BB962C8B-B14F-4D97-AF65-F5344CB8AC3E}">
        <p14:creationId xmlns:p14="http://schemas.microsoft.com/office/powerpoint/2010/main" val="6102035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52BBE-6ABD-1AF8-6AFE-915E794838A4}"/>
              </a:ext>
            </a:extLst>
          </p:cNvPr>
          <p:cNvSpPr txBox="1"/>
          <p:nvPr/>
        </p:nvSpPr>
        <p:spPr>
          <a:xfrm>
            <a:off x="660654" y="393853"/>
            <a:ext cx="6094476" cy="1754326"/>
          </a:xfrm>
          <a:prstGeom prst="rect">
            <a:avLst/>
          </a:prstGeom>
          <a:noFill/>
        </p:spPr>
        <p:txBody>
          <a:bodyPr wrap="square">
            <a:spAutoFit/>
          </a:bodyPr>
          <a:lstStyle/>
          <a:p>
            <a:r>
              <a:rPr lang="en-IN" dirty="0"/>
              <a:t>CREATE TRIGGER [</a:t>
            </a:r>
            <a:r>
              <a:rPr lang="en-IN" dirty="0" err="1"/>
              <a:t>schema_name</a:t>
            </a:r>
            <a:r>
              <a:rPr lang="en-IN" dirty="0"/>
              <a:t>.]</a:t>
            </a:r>
            <a:r>
              <a:rPr lang="en-IN" dirty="0" err="1"/>
              <a:t>trigger_name</a:t>
            </a:r>
            <a:endParaRPr lang="en-IN" dirty="0"/>
          </a:p>
          <a:p>
            <a:r>
              <a:rPr lang="en-IN" dirty="0"/>
              <a:t>ON </a:t>
            </a:r>
            <a:r>
              <a:rPr lang="en-IN" dirty="0" err="1"/>
              <a:t>table_name</a:t>
            </a:r>
            <a:endParaRPr lang="en-IN" dirty="0"/>
          </a:p>
          <a:p>
            <a:r>
              <a:rPr lang="en-IN" dirty="0"/>
              <a:t>AFTER  {[INSERT],[UPDATE],[DELETE]}</a:t>
            </a:r>
          </a:p>
          <a:p>
            <a:r>
              <a:rPr lang="en-IN" dirty="0"/>
              <a:t>[NOT FOR REPLICATION]</a:t>
            </a:r>
          </a:p>
          <a:p>
            <a:r>
              <a:rPr lang="en-IN" dirty="0"/>
              <a:t>AS</a:t>
            </a:r>
          </a:p>
          <a:p>
            <a:r>
              <a:rPr lang="en-IN" dirty="0"/>
              <a:t>{</a:t>
            </a:r>
            <a:r>
              <a:rPr lang="en-IN" dirty="0" err="1"/>
              <a:t>sql_statements</a:t>
            </a:r>
            <a:r>
              <a:rPr lang="en-IN" dirty="0"/>
              <a:t>}</a:t>
            </a:r>
          </a:p>
        </p:txBody>
      </p:sp>
      <p:sp>
        <p:nvSpPr>
          <p:cNvPr id="4" name="Rectangle 1">
            <a:extLst>
              <a:ext uri="{FF2B5EF4-FFF2-40B4-BE49-F238E27FC236}">
                <a16:creationId xmlns:a16="http://schemas.microsoft.com/office/drawing/2014/main" id="{64877E47-0354-4AF2-F4E0-198787FBBFA5}"/>
              </a:ext>
            </a:extLst>
          </p:cNvPr>
          <p:cNvSpPr>
            <a:spLocks noChangeArrowheads="1"/>
          </p:cNvSpPr>
          <p:nvPr/>
        </p:nvSpPr>
        <p:spPr bwMode="auto">
          <a:xfrm>
            <a:off x="559576" y="2529744"/>
            <a:ext cx="10385792" cy="3970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altLang="en-US" dirty="0">
                <a:latin typeface="Arial" panose="020B0604020202020204" pitchFamily="34" charset="0"/>
              </a:rPr>
              <a:t>The </a:t>
            </a:r>
            <a:r>
              <a:rPr lang="en-GB" altLang="en-US" dirty="0" err="1">
                <a:latin typeface="Arial" panose="020B0604020202020204" pitchFamily="34" charset="0"/>
              </a:rPr>
              <a:t>schema_name</a:t>
            </a:r>
            <a:r>
              <a:rPr lang="en-GB" altLang="en-US" dirty="0">
                <a:latin typeface="Arial" panose="020B0604020202020204" pitchFamily="34" charset="0"/>
              </a:rPr>
              <a:t> is the name of the schema to which the new trigger belongs. The schema name is optional.</a:t>
            </a:r>
          </a:p>
          <a:p>
            <a:pPr lvl="0" defTabSz="914400" eaLnBrk="0" fontAlgn="base" hangingPunct="0">
              <a:spcBef>
                <a:spcPct val="0"/>
              </a:spcBef>
              <a:spcAft>
                <a:spcPct val="0"/>
              </a:spcAft>
            </a:pPr>
            <a:endParaRPr lang="en-GB" altLang="en-US" dirty="0">
              <a:latin typeface="Arial" panose="020B0604020202020204" pitchFamily="34" charset="0"/>
            </a:endParaRPr>
          </a:p>
          <a:p>
            <a:pPr lvl="0" defTabSz="914400" eaLnBrk="0" fontAlgn="base" hangingPunct="0">
              <a:spcBef>
                <a:spcPct val="0"/>
              </a:spcBef>
              <a:spcAft>
                <a:spcPct val="0"/>
              </a:spcAft>
            </a:pPr>
            <a:r>
              <a:rPr lang="en-GB" altLang="en-US" dirty="0">
                <a:latin typeface="Arial" panose="020B0604020202020204" pitchFamily="34" charset="0"/>
              </a:rPr>
              <a:t>The </a:t>
            </a:r>
            <a:r>
              <a:rPr lang="en-GB" altLang="en-US" dirty="0" err="1">
                <a:latin typeface="Arial" panose="020B0604020202020204" pitchFamily="34" charset="0"/>
              </a:rPr>
              <a:t>trigger_name</a:t>
            </a:r>
            <a:r>
              <a:rPr lang="en-GB" altLang="en-US" dirty="0">
                <a:latin typeface="Arial" panose="020B0604020202020204" pitchFamily="34" charset="0"/>
              </a:rPr>
              <a:t> is the user-defined name for the new trigger.</a:t>
            </a:r>
          </a:p>
          <a:p>
            <a:pPr lvl="0" defTabSz="914400" eaLnBrk="0" fontAlgn="base" hangingPunct="0">
              <a:spcBef>
                <a:spcPct val="0"/>
              </a:spcBef>
              <a:spcAft>
                <a:spcPct val="0"/>
              </a:spcAft>
            </a:pPr>
            <a:endParaRPr lang="en-GB" altLang="en-US" dirty="0">
              <a:latin typeface="Arial" panose="020B0604020202020204" pitchFamily="34" charset="0"/>
            </a:endParaRPr>
          </a:p>
          <a:p>
            <a:pPr lvl="0" defTabSz="914400" eaLnBrk="0" fontAlgn="base" hangingPunct="0">
              <a:spcBef>
                <a:spcPct val="0"/>
              </a:spcBef>
              <a:spcAft>
                <a:spcPct val="0"/>
              </a:spcAft>
            </a:pPr>
            <a:r>
              <a:rPr lang="en-GB" altLang="en-US" dirty="0">
                <a:latin typeface="Arial" panose="020B0604020202020204" pitchFamily="34" charset="0"/>
              </a:rPr>
              <a:t>The </a:t>
            </a:r>
            <a:r>
              <a:rPr lang="en-GB" altLang="en-US" dirty="0" err="1">
                <a:latin typeface="Arial" panose="020B0604020202020204" pitchFamily="34" charset="0"/>
              </a:rPr>
              <a:t>table_name</a:t>
            </a:r>
            <a:r>
              <a:rPr lang="en-GB" altLang="en-US" dirty="0">
                <a:latin typeface="Arial" panose="020B0604020202020204" pitchFamily="34" charset="0"/>
              </a:rPr>
              <a:t> is the table to which the trigger applies.</a:t>
            </a:r>
          </a:p>
          <a:p>
            <a:pPr lvl="0" defTabSz="914400" eaLnBrk="0" fontAlgn="base" hangingPunct="0">
              <a:spcBef>
                <a:spcPct val="0"/>
              </a:spcBef>
              <a:spcAft>
                <a:spcPct val="0"/>
              </a:spcAft>
            </a:pPr>
            <a:endParaRPr lang="en-GB" altLang="en-US" dirty="0">
              <a:latin typeface="Arial" panose="020B0604020202020204" pitchFamily="34" charset="0"/>
            </a:endParaRPr>
          </a:p>
          <a:p>
            <a:pPr lvl="0" defTabSz="914400" eaLnBrk="0" fontAlgn="base" hangingPunct="0">
              <a:spcBef>
                <a:spcPct val="0"/>
              </a:spcBef>
              <a:spcAft>
                <a:spcPct val="0"/>
              </a:spcAft>
            </a:pPr>
            <a:r>
              <a:rPr lang="en-GB" altLang="en-US" dirty="0">
                <a:latin typeface="Arial" panose="020B0604020202020204" pitchFamily="34" charset="0"/>
              </a:rPr>
              <a:t>The event is listed in the AFTER clause. The event could be INSERT, UPDATE, or DELETE. A single trigger can fire in response to one or more actions against the table.</a:t>
            </a:r>
          </a:p>
          <a:p>
            <a:pPr lvl="0" defTabSz="914400" eaLnBrk="0" fontAlgn="base" hangingPunct="0">
              <a:spcBef>
                <a:spcPct val="0"/>
              </a:spcBef>
              <a:spcAft>
                <a:spcPct val="0"/>
              </a:spcAft>
            </a:pPr>
            <a:endParaRPr lang="en-GB" altLang="en-US" dirty="0">
              <a:latin typeface="Arial" panose="020B0604020202020204" pitchFamily="34" charset="0"/>
            </a:endParaRPr>
          </a:p>
          <a:p>
            <a:pPr lvl="0" defTabSz="914400" eaLnBrk="0" fontAlgn="base" hangingPunct="0">
              <a:spcBef>
                <a:spcPct val="0"/>
              </a:spcBef>
              <a:spcAft>
                <a:spcPct val="0"/>
              </a:spcAft>
            </a:pPr>
            <a:r>
              <a:rPr lang="en-GB" altLang="en-US" dirty="0">
                <a:latin typeface="Arial" panose="020B0604020202020204" pitchFamily="34" charset="0"/>
              </a:rPr>
              <a:t>The NOT FOR REPLICATION option instructs SQL Server not to fire the trigger when data modification is made as part of a replication process.</a:t>
            </a:r>
          </a:p>
          <a:p>
            <a:pPr lvl="0" defTabSz="914400" eaLnBrk="0" fontAlgn="base" hangingPunct="0">
              <a:spcBef>
                <a:spcPct val="0"/>
              </a:spcBef>
              <a:spcAft>
                <a:spcPct val="0"/>
              </a:spcAft>
            </a:pPr>
            <a:endParaRPr lang="en-GB" altLang="en-US" dirty="0">
              <a:latin typeface="Arial" panose="020B0604020202020204" pitchFamily="34" charset="0"/>
            </a:endParaRPr>
          </a:p>
          <a:p>
            <a:pPr lvl="0" defTabSz="914400" eaLnBrk="0" fontAlgn="base" hangingPunct="0">
              <a:spcBef>
                <a:spcPct val="0"/>
              </a:spcBef>
              <a:spcAft>
                <a:spcPct val="0"/>
              </a:spcAft>
            </a:pPr>
            <a:r>
              <a:rPr lang="en-GB" altLang="en-US" dirty="0">
                <a:latin typeface="Arial" panose="020B0604020202020204" pitchFamily="34" charset="0"/>
              </a:rPr>
              <a:t>The </a:t>
            </a:r>
            <a:r>
              <a:rPr lang="en-GB" altLang="en-US" dirty="0" err="1">
                <a:latin typeface="Arial" panose="020B0604020202020204" pitchFamily="34" charset="0"/>
              </a:rPr>
              <a:t>sql_statements</a:t>
            </a:r>
            <a:r>
              <a:rPr lang="en-GB" altLang="en-US" dirty="0">
                <a:latin typeface="Arial" panose="020B0604020202020204" pitchFamily="34" charset="0"/>
              </a:rPr>
              <a:t> is one or more Transact-SQL used to carry out actions once an event occurs.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861491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FDAD07-005F-A72E-E98F-CB6250A68263}"/>
              </a:ext>
            </a:extLst>
          </p:cNvPr>
          <p:cNvGraphicFramePr>
            <a:graphicFrameLocks noGrp="1"/>
          </p:cNvGraphicFramePr>
          <p:nvPr>
            <p:extLst>
              <p:ext uri="{D42A27DB-BD31-4B8C-83A1-F6EECF244321}">
                <p14:modId xmlns:p14="http://schemas.microsoft.com/office/powerpoint/2010/main" val="3245529087"/>
              </p:ext>
            </p:extLst>
          </p:nvPr>
        </p:nvGraphicFramePr>
        <p:xfrm>
          <a:off x="324804" y="461865"/>
          <a:ext cx="11105196" cy="1463040"/>
        </p:xfrm>
        <a:graphic>
          <a:graphicData uri="http://schemas.openxmlformats.org/drawingml/2006/table">
            <a:tbl>
              <a:tblPr/>
              <a:tblGrid>
                <a:gridCol w="3701732">
                  <a:extLst>
                    <a:ext uri="{9D8B030D-6E8A-4147-A177-3AD203B41FA5}">
                      <a16:colId xmlns:a16="http://schemas.microsoft.com/office/drawing/2014/main" val="2393733705"/>
                    </a:ext>
                  </a:extLst>
                </a:gridCol>
                <a:gridCol w="3701732">
                  <a:extLst>
                    <a:ext uri="{9D8B030D-6E8A-4147-A177-3AD203B41FA5}">
                      <a16:colId xmlns:a16="http://schemas.microsoft.com/office/drawing/2014/main" val="1974572523"/>
                    </a:ext>
                  </a:extLst>
                </a:gridCol>
                <a:gridCol w="3701732">
                  <a:extLst>
                    <a:ext uri="{9D8B030D-6E8A-4147-A177-3AD203B41FA5}">
                      <a16:colId xmlns:a16="http://schemas.microsoft.com/office/drawing/2014/main" val="1975383696"/>
                    </a:ext>
                  </a:extLst>
                </a:gridCol>
              </a:tblGrid>
              <a:tr h="0">
                <a:tc>
                  <a:txBody>
                    <a:bodyPr/>
                    <a:lstStyle/>
                    <a:p>
                      <a:pPr algn="l" fontAlgn="t"/>
                      <a:r>
                        <a:rPr lang="en-IN" b="1" dirty="0">
                          <a:effectLst/>
                        </a:rPr>
                        <a:t>DML event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dirty="0">
                          <a:effectLst/>
                        </a:rPr>
                        <a:t>INSERTED table holds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rPr>
                        <a:t>DELETED table holds</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699730529"/>
                  </a:ext>
                </a:extLst>
              </a:tr>
              <a:tr h="0">
                <a:tc>
                  <a:txBody>
                    <a:bodyPr/>
                    <a:lstStyle/>
                    <a:p>
                      <a:pPr algn="l" fontAlgn="t"/>
                      <a:r>
                        <a:rPr lang="en-IN">
                          <a:effectLst/>
                        </a:rPr>
                        <a:t>INSERT</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rows to be inserted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empty</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67365639"/>
                  </a:ext>
                </a:extLst>
              </a:tr>
              <a:tr h="0">
                <a:tc>
                  <a:txBody>
                    <a:bodyPr/>
                    <a:lstStyle/>
                    <a:p>
                      <a:pPr algn="l" fontAlgn="t"/>
                      <a:r>
                        <a:rPr lang="en-IN">
                          <a:effectLst/>
                        </a:rPr>
                        <a:t>UPDATE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GB">
                          <a:effectLst/>
                        </a:rPr>
                        <a:t>new rows modified by the update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GB" dirty="0">
                          <a:effectLst/>
                        </a:rPr>
                        <a:t>existing rows modified by the update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542773477"/>
                  </a:ext>
                </a:extLst>
              </a:tr>
              <a:tr h="0">
                <a:tc>
                  <a:txBody>
                    <a:bodyPr/>
                    <a:lstStyle/>
                    <a:p>
                      <a:pPr algn="l" fontAlgn="t"/>
                      <a:r>
                        <a:rPr lang="en-IN">
                          <a:effectLst/>
                        </a:rPr>
                        <a:t>DELETE</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a:effectLst/>
                        </a:rPr>
                        <a:t>empty</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en-IN" dirty="0">
                          <a:effectLst/>
                        </a:rPr>
                        <a:t>rows to be deleted</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80888125"/>
                  </a:ext>
                </a:extLst>
              </a:tr>
            </a:tbl>
          </a:graphicData>
        </a:graphic>
      </p:graphicFrame>
      <p:sp>
        <p:nvSpPr>
          <p:cNvPr id="4" name="TextBox 3">
            <a:extLst>
              <a:ext uri="{FF2B5EF4-FFF2-40B4-BE49-F238E27FC236}">
                <a16:creationId xmlns:a16="http://schemas.microsoft.com/office/drawing/2014/main" id="{ECB767E9-B8F1-38D3-699D-3EEA2140EDA0}"/>
              </a:ext>
            </a:extLst>
          </p:cNvPr>
          <p:cNvSpPr txBox="1"/>
          <p:nvPr/>
        </p:nvSpPr>
        <p:spPr>
          <a:xfrm>
            <a:off x="762778" y="2644384"/>
            <a:ext cx="6097554" cy="3416320"/>
          </a:xfrm>
          <a:prstGeom prst="rect">
            <a:avLst/>
          </a:prstGeom>
          <a:noFill/>
        </p:spPr>
        <p:txBody>
          <a:bodyPr wrap="square">
            <a:spAutoFit/>
          </a:bodyPr>
          <a:lstStyle/>
          <a:p>
            <a:r>
              <a:rPr lang="en-IN" dirty="0"/>
              <a:t>CREATE TABLE </a:t>
            </a:r>
            <a:r>
              <a:rPr lang="en-IN" dirty="0" err="1"/>
              <a:t>production.product_audits</a:t>
            </a:r>
            <a:r>
              <a:rPr lang="en-IN" dirty="0"/>
              <a:t>(</a:t>
            </a:r>
          </a:p>
          <a:p>
            <a:r>
              <a:rPr lang="en-IN" dirty="0"/>
              <a:t>    </a:t>
            </a:r>
            <a:r>
              <a:rPr lang="en-IN" dirty="0" err="1"/>
              <a:t>change_id</a:t>
            </a:r>
            <a:r>
              <a:rPr lang="en-IN" dirty="0"/>
              <a:t> INT IDENTITY PRIMARY KEY,</a:t>
            </a:r>
          </a:p>
          <a:p>
            <a:r>
              <a:rPr lang="en-IN" dirty="0"/>
              <a:t>    </a:t>
            </a:r>
            <a:r>
              <a:rPr lang="en-IN" dirty="0" err="1"/>
              <a:t>product_id</a:t>
            </a:r>
            <a:r>
              <a:rPr lang="en-IN" dirty="0"/>
              <a:t> INT NOT NULL,</a:t>
            </a:r>
          </a:p>
          <a:p>
            <a:r>
              <a:rPr lang="en-IN" dirty="0"/>
              <a:t>    </a:t>
            </a:r>
            <a:r>
              <a:rPr lang="en-IN" dirty="0" err="1"/>
              <a:t>product_name</a:t>
            </a:r>
            <a:r>
              <a:rPr lang="en-IN" dirty="0"/>
              <a:t> VARCHAR(255) NOT NULL,</a:t>
            </a:r>
          </a:p>
          <a:p>
            <a:r>
              <a:rPr lang="en-IN" dirty="0"/>
              <a:t>    </a:t>
            </a:r>
            <a:r>
              <a:rPr lang="en-IN" dirty="0" err="1"/>
              <a:t>brand_id</a:t>
            </a:r>
            <a:r>
              <a:rPr lang="en-IN" dirty="0"/>
              <a:t> INT NOT NULL,</a:t>
            </a:r>
          </a:p>
          <a:p>
            <a:r>
              <a:rPr lang="en-IN" dirty="0"/>
              <a:t>    </a:t>
            </a:r>
            <a:r>
              <a:rPr lang="en-IN" dirty="0" err="1"/>
              <a:t>category_id</a:t>
            </a:r>
            <a:r>
              <a:rPr lang="en-IN" dirty="0"/>
              <a:t> INT NOT NULL,</a:t>
            </a:r>
          </a:p>
          <a:p>
            <a:r>
              <a:rPr lang="en-IN" dirty="0"/>
              <a:t>    </a:t>
            </a:r>
            <a:r>
              <a:rPr lang="en-IN" dirty="0" err="1"/>
              <a:t>model_year</a:t>
            </a:r>
            <a:r>
              <a:rPr lang="en-IN" dirty="0"/>
              <a:t> SMALLINT NOT NULL,</a:t>
            </a:r>
          </a:p>
          <a:p>
            <a:r>
              <a:rPr lang="en-IN" dirty="0"/>
              <a:t>    </a:t>
            </a:r>
            <a:r>
              <a:rPr lang="en-IN" dirty="0" err="1"/>
              <a:t>list_price</a:t>
            </a:r>
            <a:r>
              <a:rPr lang="en-IN" dirty="0"/>
              <a:t> DEC(10,2) NOT NULL,</a:t>
            </a:r>
          </a:p>
          <a:p>
            <a:r>
              <a:rPr lang="en-IN" dirty="0"/>
              <a:t>    </a:t>
            </a:r>
            <a:r>
              <a:rPr lang="en-IN" dirty="0" err="1"/>
              <a:t>updated_at</a:t>
            </a:r>
            <a:r>
              <a:rPr lang="en-IN" dirty="0"/>
              <a:t> DATETIME NOT NULL,</a:t>
            </a:r>
          </a:p>
          <a:p>
            <a:r>
              <a:rPr lang="en-IN" dirty="0"/>
              <a:t>    operation CHAR(3) NOT NULL,</a:t>
            </a:r>
          </a:p>
          <a:p>
            <a:r>
              <a:rPr lang="en-IN" dirty="0"/>
              <a:t>    CHECK(operation = 'INS' or operation='DEL')</a:t>
            </a:r>
          </a:p>
          <a:p>
            <a:r>
              <a:rPr lang="en-IN" dirty="0"/>
              <a:t>);</a:t>
            </a:r>
          </a:p>
        </p:txBody>
      </p:sp>
    </p:spTree>
    <p:extLst>
      <p:ext uri="{BB962C8B-B14F-4D97-AF65-F5344CB8AC3E}">
        <p14:creationId xmlns:p14="http://schemas.microsoft.com/office/powerpoint/2010/main" val="28643001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27EF12-CAFE-AA2C-F63B-D96CF1439B28}"/>
              </a:ext>
            </a:extLst>
          </p:cNvPr>
          <p:cNvSpPr txBox="1"/>
          <p:nvPr/>
        </p:nvSpPr>
        <p:spPr>
          <a:xfrm>
            <a:off x="340614" y="263390"/>
            <a:ext cx="5755386" cy="4801314"/>
          </a:xfrm>
          <a:prstGeom prst="rect">
            <a:avLst/>
          </a:prstGeom>
          <a:noFill/>
        </p:spPr>
        <p:txBody>
          <a:bodyPr wrap="square">
            <a:spAutoFit/>
          </a:bodyPr>
          <a:lstStyle/>
          <a:p>
            <a:r>
              <a:rPr lang="en-IN" dirty="0"/>
              <a:t>CREATE TRIGGER </a:t>
            </a:r>
            <a:r>
              <a:rPr lang="en-IN" dirty="0" err="1"/>
              <a:t>production.trg_product_audit</a:t>
            </a:r>
            <a:endParaRPr lang="en-IN" dirty="0"/>
          </a:p>
          <a:p>
            <a:r>
              <a:rPr lang="en-IN" dirty="0"/>
              <a:t>ON </a:t>
            </a:r>
            <a:r>
              <a:rPr lang="en-IN" dirty="0" err="1"/>
              <a:t>production.products</a:t>
            </a:r>
            <a:endParaRPr lang="en-IN" dirty="0"/>
          </a:p>
          <a:p>
            <a:r>
              <a:rPr lang="en-IN" dirty="0"/>
              <a:t>AFTER INSERT, DELETE</a:t>
            </a:r>
          </a:p>
          <a:p>
            <a:r>
              <a:rPr lang="en-IN" dirty="0"/>
              <a:t>AS</a:t>
            </a:r>
          </a:p>
          <a:p>
            <a:r>
              <a:rPr lang="en-IN" dirty="0"/>
              <a:t>BEGIN</a:t>
            </a:r>
          </a:p>
          <a:p>
            <a:r>
              <a:rPr lang="en-IN" dirty="0"/>
              <a:t>    SET NOCOUNT ON;</a:t>
            </a:r>
          </a:p>
          <a:p>
            <a:r>
              <a:rPr lang="en-IN" dirty="0"/>
              <a:t>    INSERT INTO </a:t>
            </a:r>
            <a:r>
              <a:rPr lang="en-IN" dirty="0" err="1"/>
              <a:t>production.product_audits</a:t>
            </a:r>
            <a:r>
              <a:rPr lang="en-IN" dirty="0"/>
              <a:t>(</a:t>
            </a:r>
          </a:p>
          <a:p>
            <a:r>
              <a:rPr lang="en-IN" dirty="0"/>
              <a:t>        </a:t>
            </a:r>
            <a:r>
              <a:rPr lang="en-IN" dirty="0" err="1"/>
              <a:t>product_id</a:t>
            </a:r>
            <a:r>
              <a:rPr lang="en-IN" dirty="0"/>
              <a:t>, </a:t>
            </a:r>
          </a:p>
          <a:p>
            <a:r>
              <a:rPr lang="en-IN" dirty="0"/>
              <a:t>        </a:t>
            </a:r>
            <a:r>
              <a:rPr lang="en-IN" dirty="0" err="1"/>
              <a:t>product_name</a:t>
            </a:r>
            <a:r>
              <a:rPr lang="en-IN" dirty="0"/>
              <a:t>,</a:t>
            </a:r>
          </a:p>
          <a:p>
            <a:r>
              <a:rPr lang="en-IN" dirty="0"/>
              <a:t>        </a:t>
            </a:r>
            <a:r>
              <a:rPr lang="en-IN" dirty="0" err="1"/>
              <a:t>brand_id</a:t>
            </a:r>
            <a:r>
              <a:rPr lang="en-IN" dirty="0"/>
              <a:t>,</a:t>
            </a:r>
          </a:p>
          <a:p>
            <a:r>
              <a:rPr lang="en-IN" dirty="0"/>
              <a:t>        </a:t>
            </a:r>
            <a:r>
              <a:rPr lang="en-IN" dirty="0" err="1"/>
              <a:t>category_id</a:t>
            </a:r>
            <a:r>
              <a:rPr lang="en-IN" dirty="0"/>
              <a:t>,</a:t>
            </a:r>
          </a:p>
          <a:p>
            <a:r>
              <a:rPr lang="en-IN" dirty="0"/>
              <a:t>        </a:t>
            </a:r>
            <a:r>
              <a:rPr lang="en-IN" dirty="0" err="1"/>
              <a:t>model_year</a:t>
            </a:r>
            <a:r>
              <a:rPr lang="en-IN" dirty="0"/>
              <a:t>,</a:t>
            </a:r>
          </a:p>
          <a:p>
            <a:r>
              <a:rPr lang="en-IN" dirty="0"/>
              <a:t>        </a:t>
            </a:r>
            <a:r>
              <a:rPr lang="en-IN" dirty="0" err="1"/>
              <a:t>list_price</a:t>
            </a:r>
            <a:r>
              <a:rPr lang="en-IN" dirty="0"/>
              <a:t>, </a:t>
            </a:r>
          </a:p>
          <a:p>
            <a:r>
              <a:rPr lang="en-IN" dirty="0"/>
              <a:t>        </a:t>
            </a:r>
            <a:r>
              <a:rPr lang="en-IN" dirty="0" err="1"/>
              <a:t>updated_at</a:t>
            </a:r>
            <a:r>
              <a:rPr lang="en-IN" dirty="0"/>
              <a:t>, </a:t>
            </a:r>
          </a:p>
          <a:p>
            <a:r>
              <a:rPr lang="en-IN" dirty="0"/>
              <a:t>        operation</a:t>
            </a:r>
          </a:p>
          <a:p>
            <a:r>
              <a:rPr lang="en-IN" dirty="0"/>
              <a:t>    )</a:t>
            </a:r>
          </a:p>
          <a:p>
            <a:r>
              <a:rPr lang="en-IN" dirty="0"/>
              <a:t>    </a:t>
            </a:r>
          </a:p>
        </p:txBody>
      </p:sp>
      <p:sp>
        <p:nvSpPr>
          <p:cNvPr id="5" name="TextBox 4">
            <a:extLst>
              <a:ext uri="{FF2B5EF4-FFF2-40B4-BE49-F238E27FC236}">
                <a16:creationId xmlns:a16="http://schemas.microsoft.com/office/drawing/2014/main" id="{BC8C3597-3D86-FDC2-C7D4-F4F60436E691}"/>
              </a:ext>
            </a:extLst>
          </p:cNvPr>
          <p:cNvSpPr txBox="1"/>
          <p:nvPr/>
        </p:nvSpPr>
        <p:spPr>
          <a:xfrm>
            <a:off x="6302502" y="186863"/>
            <a:ext cx="6094476" cy="6740307"/>
          </a:xfrm>
          <a:prstGeom prst="rect">
            <a:avLst/>
          </a:prstGeom>
          <a:noFill/>
        </p:spPr>
        <p:txBody>
          <a:bodyPr wrap="square">
            <a:spAutoFit/>
          </a:bodyPr>
          <a:lstStyle/>
          <a:p>
            <a:r>
              <a:rPr lang="en-IN" dirty="0"/>
              <a:t>SELECT</a:t>
            </a:r>
          </a:p>
          <a:p>
            <a:r>
              <a:rPr lang="en-IN" dirty="0"/>
              <a:t>        </a:t>
            </a:r>
            <a:r>
              <a:rPr lang="en-IN" dirty="0" err="1"/>
              <a:t>i.product_id</a:t>
            </a:r>
            <a:r>
              <a:rPr lang="en-IN" dirty="0"/>
              <a:t>,</a:t>
            </a:r>
          </a:p>
          <a:p>
            <a:r>
              <a:rPr lang="en-IN" dirty="0"/>
              <a:t>        </a:t>
            </a:r>
            <a:r>
              <a:rPr lang="en-IN" dirty="0" err="1"/>
              <a:t>product_name</a:t>
            </a:r>
            <a:r>
              <a:rPr lang="en-IN" dirty="0"/>
              <a:t>,</a:t>
            </a:r>
          </a:p>
          <a:p>
            <a:r>
              <a:rPr lang="en-IN" dirty="0"/>
              <a:t>        </a:t>
            </a:r>
            <a:r>
              <a:rPr lang="en-IN" dirty="0" err="1"/>
              <a:t>brand_id</a:t>
            </a:r>
            <a:r>
              <a:rPr lang="en-IN" dirty="0"/>
              <a:t>,</a:t>
            </a:r>
          </a:p>
          <a:p>
            <a:r>
              <a:rPr lang="en-IN" dirty="0"/>
              <a:t>        </a:t>
            </a:r>
            <a:r>
              <a:rPr lang="en-IN" dirty="0" err="1"/>
              <a:t>category_id</a:t>
            </a:r>
            <a:r>
              <a:rPr lang="en-IN" dirty="0"/>
              <a:t>,</a:t>
            </a:r>
          </a:p>
          <a:p>
            <a:r>
              <a:rPr lang="en-IN" dirty="0"/>
              <a:t>        </a:t>
            </a:r>
            <a:r>
              <a:rPr lang="en-IN" dirty="0" err="1"/>
              <a:t>model_year</a:t>
            </a:r>
            <a:r>
              <a:rPr lang="en-IN" dirty="0"/>
              <a:t>,</a:t>
            </a:r>
          </a:p>
          <a:p>
            <a:r>
              <a:rPr lang="en-IN" dirty="0"/>
              <a:t>        </a:t>
            </a:r>
            <a:r>
              <a:rPr lang="en-IN" dirty="0" err="1"/>
              <a:t>i.list_price</a:t>
            </a:r>
            <a:r>
              <a:rPr lang="en-IN" dirty="0"/>
              <a:t>,</a:t>
            </a:r>
          </a:p>
          <a:p>
            <a:r>
              <a:rPr lang="en-IN" dirty="0"/>
              <a:t>        GETDATE(),</a:t>
            </a:r>
          </a:p>
          <a:p>
            <a:r>
              <a:rPr lang="en-IN" dirty="0"/>
              <a:t>        'INS'</a:t>
            </a:r>
          </a:p>
          <a:p>
            <a:r>
              <a:rPr lang="en-IN" dirty="0"/>
              <a:t>    FROM</a:t>
            </a:r>
          </a:p>
          <a:p>
            <a:r>
              <a:rPr lang="en-IN" dirty="0"/>
              <a:t>        inserted </a:t>
            </a:r>
            <a:r>
              <a:rPr lang="en-IN" dirty="0" err="1"/>
              <a:t>i</a:t>
            </a:r>
            <a:endParaRPr lang="en-IN" dirty="0"/>
          </a:p>
          <a:p>
            <a:r>
              <a:rPr lang="en-IN" dirty="0"/>
              <a:t>    UNION ALL</a:t>
            </a:r>
          </a:p>
          <a:p>
            <a:r>
              <a:rPr lang="en-IN" dirty="0"/>
              <a:t>    SELECT</a:t>
            </a:r>
          </a:p>
          <a:p>
            <a:r>
              <a:rPr lang="en-IN" dirty="0"/>
              <a:t>        </a:t>
            </a:r>
            <a:r>
              <a:rPr lang="en-IN" dirty="0" err="1"/>
              <a:t>d.product_id</a:t>
            </a:r>
            <a:r>
              <a:rPr lang="en-IN" dirty="0"/>
              <a:t>,</a:t>
            </a:r>
          </a:p>
          <a:p>
            <a:r>
              <a:rPr lang="en-IN" dirty="0"/>
              <a:t>        </a:t>
            </a:r>
            <a:r>
              <a:rPr lang="en-IN" dirty="0" err="1"/>
              <a:t>product_name</a:t>
            </a:r>
            <a:r>
              <a:rPr lang="en-IN" dirty="0"/>
              <a:t>,</a:t>
            </a:r>
          </a:p>
          <a:p>
            <a:r>
              <a:rPr lang="en-IN" dirty="0"/>
              <a:t>        </a:t>
            </a:r>
            <a:r>
              <a:rPr lang="en-IN" dirty="0" err="1"/>
              <a:t>brand_id</a:t>
            </a:r>
            <a:r>
              <a:rPr lang="en-IN" dirty="0"/>
              <a:t>,</a:t>
            </a:r>
          </a:p>
          <a:p>
            <a:r>
              <a:rPr lang="en-IN" dirty="0"/>
              <a:t>        </a:t>
            </a:r>
            <a:r>
              <a:rPr lang="en-IN" dirty="0" err="1"/>
              <a:t>category_id</a:t>
            </a:r>
            <a:r>
              <a:rPr lang="en-IN" dirty="0"/>
              <a:t>,</a:t>
            </a:r>
          </a:p>
          <a:p>
            <a:r>
              <a:rPr lang="en-IN" dirty="0"/>
              <a:t>        </a:t>
            </a:r>
            <a:r>
              <a:rPr lang="en-IN" dirty="0" err="1"/>
              <a:t>model_year</a:t>
            </a:r>
            <a:r>
              <a:rPr lang="en-IN" dirty="0"/>
              <a:t>,</a:t>
            </a:r>
          </a:p>
          <a:p>
            <a:r>
              <a:rPr lang="en-IN" dirty="0"/>
              <a:t>        </a:t>
            </a:r>
            <a:r>
              <a:rPr lang="en-IN" dirty="0" err="1"/>
              <a:t>d.list_price</a:t>
            </a:r>
            <a:r>
              <a:rPr lang="en-IN" dirty="0"/>
              <a:t>,</a:t>
            </a:r>
          </a:p>
          <a:p>
            <a:r>
              <a:rPr lang="en-IN" dirty="0"/>
              <a:t>        GETDATE(),</a:t>
            </a:r>
          </a:p>
          <a:p>
            <a:r>
              <a:rPr lang="en-IN" dirty="0"/>
              <a:t>        'DEL'</a:t>
            </a:r>
          </a:p>
          <a:p>
            <a:r>
              <a:rPr lang="en-IN" dirty="0"/>
              <a:t>    FROM</a:t>
            </a:r>
          </a:p>
          <a:p>
            <a:r>
              <a:rPr lang="en-IN" dirty="0"/>
              <a:t>        deleted d;</a:t>
            </a:r>
          </a:p>
          <a:p>
            <a:r>
              <a:rPr lang="en-IN" dirty="0"/>
              <a:t>END</a:t>
            </a:r>
          </a:p>
        </p:txBody>
      </p:sp>
    </p:spTree>
    <p:extLst>
      <p:ext uri="{BB962C8B-B14F-4D97-AF65-F5344CB8AC3E}">
        <p14:creationId xmlns:p14="http://schemas.microsoft.com/office/powerpoint/2010/main" val="11799018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4D55A0-2504-161A-3C33-E3A53E328319}"/>
              </a:ext>
            </a:extLst>
          </p:cNvPr>
          <p:cNvSpPr txBox="1"/>
          <p:nvPr/>
        </p:nvSpPr>
        <p:spPr>
          <a:xfrm>
            <a:off x="486918" y="1105513"/>
            <a:ext cx="6094476" cy="3970318"/>
          </a:xfrm>
          <a:prstGeom prst="rect">
            <a:avLst/>
          </a:prstGeom>
          <a:noFill/>
        </p:spPr>
        <p:txBody>
          <a:bodyPr wrap="square">
            <a:spAutoFit/>
          </a:bodyPr>
          <a:lstStyle/>
          <a:p>
            <a:r>
              <a:rPr lang="en-IN" dirty="0"/>
              <a:t>INSERT INTO </a:t>
            </a:r>
            <a:r>
              <a:rPr lang="en-IN" dirty="0" err="1"/>
              <a:t>production.products</a:t>
            </a:r>
            <a:r>
              <a:rPr lang="en-IN" dirty="0"/>
              <a:t>(</a:t>
            </a:r>
          </a:p>
          <a:p>
            <a:r>
              <a:rPr lang="en-IN" dirty="0"/>
              <a:t>    </a:t>
            </a:r>
            <a:r>
              <a:rPr lang="en-IN" dirty="0" err="1"/>
              <a:t>product_name</a:t>
            </a:r>
            <a:r>
              <a:rPr lang="en-IN" dirty="0"/>
              <a:t>, </a:t>
            </a:r>
          </a:p>
          <a:p>
            <a:r>
              <a:rPr lang="en-IN" dirty="0"/>
              <a:t>    </a:t>
            </a:r>
            <a:r>
              <a:rPr lang="en-IN" dirty="0" err="1"/>
              <a:t>brand_id</a:t>
            </a:r>
            <a:r>
              <a:rPr lang="en-IN" dirty="0"/>
              <a:t>, </a:t>
            </a:r>
          </a:p>
          <a:p>
            <a:r>
              <a:rPr lang="en-IN" dirty="0"/>
              <a:t>    </a:t>
            </a:r>
            <a:r>
              <a:rPr lang="en-IN" dirty="0" err="1"/>
              <a:t>category_id</a:t>
            </a:r>
            <a:r>
              <a:rPr lang="en-IN" dirty="0"/>
              <a:t>, </a:t>
            </a:r>
          </a:p>
          <a:p>
            <a:r>
              <a:rPr lang="en-IN" dirty="0"/>
              <a:t>    </a:t>
            </a:r>
            <a:r>
              <a:rPr lang="en-IN" dirty="0" err="1"/>
              <a:t>model_year</a:t>
            </a:r>
            <a:r>
              <a:rPr lang="en-IN" dirty="0"/>
              <a:t>, </a:t>
            </a:r>
          </a:p>
          <a:p>
            <a:r>
              <a:rPr lang="en-IN" dirty="0"/>
              <a:t>    </a:t>
            </a:r>
            <a:r>
              <a:rPr lang="en-IN" dirty="0" err="1"/>
              <a:t>list_price</a:t>
            </a:r>
            <a:endParaRPr lang="en-IN" dirty="0"/>
          </a:p>
          <a:p>
            <a:r>
              <a:rPr lang="en-IN" dirty="0"/>
              <a:t>)</a:t>
            </a:r>
          </a:p>
          <a:p>
            <a:r>
              <a:rPr lang="en-IN" dirty="0"/>
              <a:t>VALUES (</a:t>
            </a:r>
          </a:p>
          <a:p>
            <a:r>
              <a:rPr lang="en-IN" dirty="0"/>
              <a:t>    'Test product',</a:t>
            </a:r>
          </a:p>
          <a:p>
            <a:r>
              <a:rPr lang="en-IN" dirty="0"/>
              <a:t>    1,</a:t>
            </a:r>
          </a:p>
          <a:p>
            <a:r>
              <a:rPr lang="en-IN" dirty="0"/>
              <a:t>    1,</a:t>
            </a:r>
          </a:p>
          <a:p>
            <a:r>
              <a:rPr lang="en-IN" dirty="0"/>
              <a:t>    2018,</a:t>
            </a:r>
          </a:p>
          <a:p>
            <a:r>
              <a:rPr lang="en-IN" dirty="0"/>
              <a:t>    599</a:t>
            </a:r>
          </a:p>
          <a:p>
            <a:r>
              <a:rPr lang="en-IN" dirty="0"/>
              <a:t>);</a:t>
            </a:r>
          </a:p>
        </p:txBody>
      </p:sp>
      <p:sp>
        <p:nvSpPr>
          <p:cNvPr id="5" name="TextBox 4">
            <a:extLst>
              <a:ext uri="{FF2B5EF4-FFF2-40B4-BE49-F238E27FC236}">
                <a16:creationId xmlns:a16="http://schemas.microsoft.com/office/drawing/2014/main" id="{12553DCB-B5A8-95C6-7B4F-D204FF1193EB}"/>
              </a:ext>
            </a:extLst>
          </p:cNvPr>
          <p:cNvSpPr txBox="1"/>
          <p:nvPr/>
        </p:nvSpPr>
        <p:spPr>
          <a:xfrm>
            <a:off x="669798" y="455414"/>
            <a:ext cx="6094476" cy="369332"/>
          </a:xfrm>
          <a:prstGeom prst="rect">
            <a:avLst/>
          </a:prstGeom>
          <a:noFill/>
        </p:spPr>
        <p:txBody>
          <a:bodyPr wrap="square">
            <a:spAutoFit/>
          </a:bodyPr>
          <a:lstStyle/>
          <a:p>
            <a:pPr algn="l"/>
            <a:r>
              <a:rPr lang="en-IN" b="0" i="0" dirty="0">
                <a:effectLst/>
                <a:latin typeface="-apple-system"/>
              </a:rPr>
              <a:t>Testing the trigger</a:t>
            </a:r>
          </a:p>
        </p:txBody>
      </p:sp>
      <p:sp>
        <p:nvSpPr>
          <p:cNvPr id="7" name="TextBox 6">
            <a:extLst>
              <a:ext uri="{FF2B5EF4-FFF2-40B4-BE49-F238E27FC236}">
                <a16:creationId xmlns:a16="http://schemas.microsoft.com/office/drawing/2014/main" id="{3DF1DAF5-84CF-A598-D1A4-39808ED7950A}"/>
              </a:ext>
            </a:extLst>
          </p:cNvPr>
          <p:cNvSpPr txBox="1"/>
          <p:nvPr/>
        </p:nvSpPr>
        <p:spPr>
          <a:xfrm>
            <a:off x="6764274" y="1530388"/>
            <a:ext cx="6094476" cy="1200329"/>
          </a:xfrm>
          <a:prstGeom prst="rect">
            <a:avLst/>
          </a:prstGeom>
          <a:noFill/>
        </p:spPr>
        <p:txBody>
          <a:bodyPr wrap="square">
            <a:spAutoFit/>
          </a:bodyPr>
          <a:lstStyle/>
          <a:p>
            <a:r>
              <a:rPr lang="en-IN" dirty="0"/>
              <a:t>SELECT </a:t>
            </a:r>
          </a:p>
          <a:p>
            <a:r>
              <a:rPr lang="en-IN" dirty="0"/>
              <a:t>    * </a:t>
            </a:r>
          </a:p>
          <a:p>
            <a:r>
              <a:rPr lang="en-IN" dirty="0"/>
              <a:t>FROM </a:t>
            </a:r>
          </a:p>
          <a:p>
            <a:r>
              <a:rPr lang="en-IN" dirty="0"/>
              <a:t>    </a:t>
            </a:r>
            <a:r>
              <a:rPr lang="en-IN" dirty="0" err="1"/>
              <a:t>production.product_audits</a:t>
            </a:r>
            <a:r>
              <a:rPr lang="en-IN" dirty="0"/>
              <a:t>;</a:t>
            </a:r>
          </a:p>
        </p:txBody>
      </p:sp>
    </p:spTree>
    <p:extLst>
      <p:ext uri="{BB962C8B-B14F-4D97-AF65-F5344CB8AC3E}">
        <p14:creationId xmlns:p14="http://schemas.microsoft.com/office/powerpoint/2010/main" val="796602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812104" y="341791"/>
            <a:ext cx="4205575" cy="584775"/>
          </a:xfrm>
          <a:prstGeom prst="rect">
            <a:avLst/>
          </a:prstGeom>
          <a:noFill/>
        </p:spPr>
        <p:txBody>
          <a:bodyPr wrap="none" rtlCol="0">
            <a:spAutoFit/>
          </a:bodyPr>
          <a:lstStyle/>
          <a:p>
            <a:pPr algn="l"/>
            <a:r>
              <a:rPr lang="en-IN" sz="3200" b="1" i="0" dirty="0">
                <a:effectLst/>
                <a:latin typeface="-apple-system"/>
              </a:rPr>
              <a:t>Binary string data types</a:t>
            </a:r>
          </a:p>
        </p:txBody>
      </p:sp>
      <p:graphicFrame>
        <p:nvGraphicFramePr>
          <p:cNvPr id="5" name="Table 4">
            <a:extLst>
              <a:ext uri="{FF2B5EF4-FFF2-40B4-BE49-F238E27FC236}">
                <a16:creationId xmlns:a16="http://schemas.microsoft.com/office/drawing/2014/main" id="{7CA973F6-90F9-CCE2-DC56-D5A0B65D5484}"/>
              </a:ext>
            </a:extLst>
          </p:cNvPr>
          <p:cNvGraphicFramePr>
            <a:graphicFrameLocks noGrp="1"/>
          </p:cNvGraphicFramePr>
          <p:nvPr>
            <p:extLst>
              <p:ext uri="{D42A27DB-BD31-4B8C-83A1-F6EECF244321}">
                <p14:modId xmlns:p14="http://schemas.microsoft.com/office/powerpoint/2010/main" val="3188382176"/>
              </p:ext>
            </p:extLst>
          </p:nvPr>
        </p:nvGraphicFramePr>
        <p:xfrm>
          <a:off x="912494" y="1593088"/>
          <a:ext cx="9795132" cy="2103120"/>
        </p:xfrm>
        <a:graphic>
          <a:graphicData uri="http://schemas.openxmlformats.org/drawingml/2006/table">
            <a:tbl>
              <a:tblPr>
                <a:tableStyleId>{3C2FFA5D-87B4-456A-9821-1D502468CF0F}</a:tableStyleId>
              </a:tblPr>
              <a:tblGrid>
                <a:gridCol w="2448783">
                  <a:extLst>
                    <a:ext uri="{9D8B030D-6E8A-4147-A177-3AD203B41FA5}">
                      <a16:colId xmlns:a16="http://schemas.microsoft.com/office/drawing/2014/main" val="922354390"/>
                    </a:ext>
                  </a:extLst>
                </a:gridCol>
                <a:gridCol w="2448783">
                  <a:extLst>
                    <a:ext uri="{9D8B030D-6E8A-4147-A177-3AD203B41FA5}">
                      <a16:colId xmlns:a16="http://schemas.microsoft.com/office/drawing/2014/main" val="2467060114"/>
                    </a:ext>
                  </a:extLst>
                </a:gridCol>
                <a:gridCol w="2448783">
                  <a:extLst>
                    <a:ext uri="{9D8B030D-6E8A-4147-A177-3AD203B41FA5}">
                      <a16:colId xmlns:a16="http://schemas.microsoft.com/office/drawing/2014/main" val="495496543"/>
                    </a:ext>
                  </a:extLst>
                </a:gridCol>
                <a:gridCol w="2448783">
                  <a:extLst>
                    <a:ext uri="{9D8B030D-6E8A-4147-A177-3AD203B41FA5}">
                      <a16:colId xmlns:a16="http://schemas.microsoft.com/office/drawing/2014/main" val="4237143616"/>
                    </a:ext>
                  </a:extLst>
                </a:gridCol>
              </a:tblGrid>
              <a:tr h="0">
                <a:tc>
                  <a:txBody>
                    <a:bodyPr/>
                    <a:lstStyle/>
                    <a:p>
                      <a:endParaRPr lang="en-IN"/>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3619519127"/>
                  </a:ext>
                </a:extLst>
              </a:tr>
              <a:tr h="0">
                <a:tc>
                  <a:txBody>
                    <a:bodyPr/>
                    <a:lstStyle/>
                    <a:p>
                      <a:pPr algn="l" fontAlgn="t"/>
                      <a:r>
                        <a:rPr lang="en-IN" b="1">
                          <a:effectLst/>
                        </a:rPr>
                        <a:t>Data Type</a:t>
                      </a:r>
                    </a:p>
                  </a:txBody>
                  <a:tcPr/>
                </a:tc>
                <a:tc>
                  <a:txBody>
                    <a:bodyPr/>
                    <a:lstStyle/>
                    <a:p>
                      <a:pPr algn="l" fontAlgn="t"/>
                      <a:r>
                        <a:rPr lang="en-IN" b="1" dirty="0">
                          <a:effectLst/>
                        </a:rPr>
                        <a:t>Lower limit</a:t>
                      </a:r>
                    </a:p>
                  </a:txBody>
                  <a:tcPr/>
                </a:tc>
                <a:tc>
                  <a:txBody>
                    <a:bodyPr/>
                    <a:lstStyle/>
                    <a:p>
                      <a:pPr algn="l" fontAlgn="t"/>
                      <a:r>
                        <a:rPr lang="en-IN" b="1">
                          <a:effectLst/>
                        </a:rPr>
                        <a:t>Upper limit</a:t>
                      </a:r>
                    </a:p>
                  </a:txBody>
                  <a:tcPr/>
                </a:tc>
                <a:tc>
                  <a:txBody>
                    <a:bodyPr/>
                    <a:lstStyle/>
                    <a:p>
                      <a:pPr algn="l" fontAlgn="t"/>
                      <a:r>
                        <a:rPr lang="en-IN" b="1">
                          <a:effectLst/>
                        </a:rPr>
                        <a:t>Memory</a:t>
                      </a:r>
                    </a:p>
                  </a:txBody>
                  <a:tcPr/>
                </a:tc>
                <a:extLst>
                  <a:ext uri="{0D108BD9-81ED-4DB2-BD59-A6C34878D82A}">
                    <a16:rowId xmlns:a16="http://schemas.microsoft.com/office/drawing/2014/main" val="1362751196"/>
                  </a:ext>
                </a:extLst>
              </a:tr>
              <a:tr h="0">
                <a:tc>
                  <a:txBody>
                    <a:bodyPr/>
                    <a:lstStyle/>
                    <a:p>
                      <a:pPr algn="l" fontAlgn="t"/>
                      <a:r>
                        <a:rPr lang="en-IN">
                          <a:effectLst/>
                        </a:rPr>
                        <a:t>binary</a:t>
                      </a:r>
                    </a:p>
                  </a:txBody>
                  <a:tcPr/>
                </a:tc>
                <a:tc>
                  <a:txBody>
                    <a:bodyPr/>
                    <a:lstStyle/>
                    <a:p>
                      <a:pPr algn="l" fontAlgn="t"/>
                      <a:r>
                        <a:rPr lang="en-IN" dirty="0">
                          <a:effectLst/>
                        </a:rPr>
                        <a:t>0 bytes</a:t>
                      </a:r>
                    </a:p>
                  </a:txBody>
                  <a:tcPr/>
                </a:tc>
                <a:tc>
                  <a:txBody>
                    <a:bodyPr/>
                    <a:lstStyle/>
                    <a:p>
                      <a:pPr algn="l" fontAlgn="t"/>
                      <a:r>
                        <a:rPr lang="en-IN">
                          <a:effectLst/>
                        </a:rPr>
                        <a:t>8000 bytes</a:t>
                      </a:r>
                    </a:p>
                  </a:txBody>
                  <a:tcPr/>
                </a:tc>
                <a:tc>
                  <a:txBody>
                    <a:bodyPr/>
                    <a:lstStyle/>
                    <a:p>
                      <a:pPr algn="l" fontAlgn="t"/>
                      <a:r>
                        <a:rPr lang="en-IN">
                          <a:effectLst/>
                        </a:rPr>
                        <a:t>n bytes</a:t>
                      </a:r>
                    </a:p>
                  </a:txBody>
                  <a:tcPr/>
                </a:tc>
                <a:extLst>
                  <a:ext uri="{0D108BD9-81ED-4DB2-BD59-A6C34878D82A}">
                    <a16:rowId xmlns:a16="http://schemas.microsoft.com/office/drawing/2014/main" val="1718301437"/>
                  </a:ext>
                </a:extLst>
              </a:tr>
              <a:tr h="0">
                <a:tc>
                  <a:txBody>
                    <a:bodyPr/>
                    <a:lstStyle/>
                    <a:p>
                      <a:pPr algn="l" fontAlgn="t"/>
                      <a:r>
                        <a:rPr lang="en-IN">
                          <a:effectLst/>
                        </a:rPr>
                        <a:t>varbinary</a:t>
                      </a:r>
                    </a:p>
                  </a:txBody>
                  <a:tcPr/>
                </a:tc>
                <a:tc>
                  <a:txBody>
                    <a:bodyPr/>
                    <a:lstStyle/>
                    <a:p>
                      <a:pPr algn="l" fontAlgn="t"/>
                      <a:r>
                        <a:rPr lang="en-IN">
                          <a:effectLst/>
                        </a:rPr>
                        <a:t>0 bytes</a:t>
                      </a:r>
                    </a:p>
                  </a:txBody>
                  <a:tcPr/>
                </a:tc>
                <a:tc>
                  <a:txBody>
                    <a:bodyPr/>
                    <a:lstStyle/>
                    <a:p>
                      <a:pPr algn="l" fontAlgn="t"/>
                      <a:r>
                        <a:rPr lang="en-IN">
                          <a:effectLst/>
                        </a:rPr>
                        <a:t>8000 bytes</a:t>
                      </a:r>
                    </a:p>
                  </a:txBody>
                  <a:tcPr/>
                </a:tc>
                <a:tc>
                  <a:txBody>
                    <a:bodyPr/>
                    <a:lstStyle/>
                    <a:p>
                      <a:pPr algn="l" fontAlgn="t"/>
                      <a:r>
                        <a:rPr lang="en-GB">
                          <a:effectLst/>
                        </a:rPr>
                        <a:t>The actual length of data entered + 2 bytes</a:t>
                      </a:r>
                    </a:p>
                  </a:txBody>
                  <a:tcPr/>
                </a:tc>
                <a:extLst>
                  <a:ext uri="{0D108BD9-81ED-4DB2-BD59-A6C34878D82A}">
                    <a16:rowId xmlns:a16="http://schemas.microsoft.com/office/drawing/2014/main" val="2928285558"/>
                  </a:ext>
                </a:extLst>
              </a:tr>
              <a:tr h="0">
                <a:tc>
                  <a:txBody>
                    <a:bodyPr/>
                    <a:lstStyle/>
                    <a:p>
                      <a:pPr algn="l" fontAlgn="t"/>
                      <a:r>
                        <a:rPr lang="en-IN">
                          <a:effectLst/>
                        </a:rPr>
                        <a:t>image</a:t>
                      </a:r>
                    </a:p>
                  </a:txBody>
                  <a:tcPr/>
                </a:tc>
                <a:tc>
                  <a:txBody>
                    <a:bodyPr/>
                    <a:lstStyle/>
                    <a:p>
                      <a:pPr algn="l" fontAlgn="t"/>
                      <a:r>
                        <a:rPr lang="en-IN">
                          <a:effectLst/>
                        </a:rPr>
                        <a:t>0 bytes</a:t>
                      </a:r>
                    </a:p>
                  </a:txBody>
                  <a:tcPr/>
                </a:tc>
                <a:tc>
                  <a:txBody>
                    <a:bodyPr/>
                    <a:lstStyle/>
                    <a:p>
                      <a:pPr algn="l" fontAlgn="t"/>
                      <a:r>
                        <a:rPr lang="en-IN">
                          <a:effectLst/>
                        </a:rPr>
                        <a:t>2,147,483,647 bytes</a:t>
                      </a:r>
                    </a:p>
                  </a:txBody>
                  <a:tcPr/>
                </a:tc>
                <a:tc>
                  <a:txBody>
                    <a:bodyPr/>
                    <a:lstStyle/>
                    <a:p>
                      <a:endParaRPr lang="en-IN" dirty="0"/>
                    </a:p>
                  </a:txBody>
                  <a:tcPr/>
                </a:tc>
                <a:extLst>
                  <a:ext uri="{0D108BD9-81ED-4DB2-BD59-A6C34878D82A}">
                    <a16:rowId xmlns:a16="http://schemas.microsoft.com/office/drawing/2014/main" val="3583771473"/>
                  </a:ext>
                </a:extLst>
              </a:tr>
            </a:tbl>
          </a:graphicData>
        </a:graphic>
      </p:graphicFrame>
      <p:sp>
        <p:nvSpPr>
          <p:cNvPr id="6" name="Rectangle 2">
            <a:extLst>
              <a:ext uri="{FF2B5EF4-FFF2-40B4-BE49-F238E27FC236}">
                <a16:creationId xmlns:a16="http://schemas.microsoft.com/office/drawing/2014/main" id="{0BDA1721-25E7-9B82-6DFB-D082E7684CDE}"/>
              </a:ext>
            </a:extLst>
          </p:cNvPr>
          <p:cNvSpPr>
            <a:spLocks noChangeArrowheads="1"/>
          </p:cNvSpPr>
          <p:nvPr/>
        </p:nvSpPr>
        <p:spPr bwMode="auto">
          <a:xfrm>
            <a:off x="2695575" y="26066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38CBFD13-3C7C-BF5A-93D6-E18E91A1B27B}"/>
              </a:ext>
            </a:extLst>
          </p:cNvPr>
          <p:cNvSpPr txBox="1"/>
          <p:nvPr/>
        </p:nvSpPr>
        <p:spPr>
          <a:xfrm>
            <a:off x="1024128" y="1124712"/>
            <a:ext cx="6358344" cy="369332"/>
          </a:xfrm>
          <a:prstGeom prst="rect">
            <a:avLst/>
          </a:prstGeom>
          <a:noFill/>
        </p:spPr>
        <p:txBody>
          <a:bodyPr wrap="none" rtlCol="0">
            <a:spAutoFit/>
          </a:bodyPr>
          <a:lstStyle/>
          <a:p>
            <a:r>
              <a:rPr lang="en-GB" b="0" i="0" dirty="0">
                <a:solidFill>
                  <a:srgbClr val="000000"/>
                </a:solidFill>
                <a:effectLst/>
                <a:latin typeface="-apple-system"/>
              </a:rPr>
              <a:t>The binary data types stores fixed and variable length binary data.</a:t>
            </a:r>
            <a:endParaRPr lang="en-IN" dirty="0"/>
          </a:p>
        </p:txBody>
      </p:sp>
    </p:spTree>
    <p:extLst>
      <p:ext uri="{BB962C8B-B14F-4D97-AF65-F5344CB8AC3E}">
        <p14:creationId xmlns:p14="http://schemas.microsoft.com/office/powerpoint/2010/main" val="1400099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1D1029-781B-9B3A-0476-5A062D1C4850}"/>
              </a:ext>
            </a:extLst>
          </p:cNvPr>
          <p:cNvSpPr txBox="1"/>
          <p:nvPr/>
        </p:nvSpPr>
        <p:spPr>
          <a:xfrm>
            <a:off x="7957225" y="1559768"/>
            <a:ext cx="2978281" cy="3135379"/>
          </a:xfrm>
          <a:prstGeom prst="rect">
            <a:avLst/>
          </a:prstGeom>
        </p:spPr>
        <p:txBody>
          <a:bodyPr vert="horz" lIns="91440" tIns="45720" rIns="91440" bIns="45720" rtlCol="0" anchor="ctr">
            <a:normAutofit/>
          </a:bodyPr>
          <a:lstStyle/>
          <a:p>
            <a:pPr algn="ctr" defTabSz="914400">
              <a:lnSpc>
                <a:spcPct val="83000"/>
              </a:lnSpc>
              <a:spcBef>
                <a:spcPct val="0"/>
              </a:spcBef>
              <a:spcAft>
                <a:spcPts val="600"/>
              </a:spcAft>
            </a:pPr>
            <a:r>
              <a:rPr lang="en-US" sz="4800" i="0" cap="all" spc="-100">
                <a:solidFill>
                  <a:schemeClr val="tx1">
                    <a:lumMod val="85000"/>
                    <a:lumOff val="15000"/>
                  </a:schemeClr>
                </a:solidFill>
                <a:latin typeface="+mj-lt"/>
              </a:rPr>
              <a:t>Other data types</a:t>
            </a:r>
          </a:p>
        </p:txBody>
      </p:sp>
      <p:graphicFrame>
        <p:nvGraphicFramePr>
          <p:cNvPr id="3" name="Table 2">
            <a:extLst>
              <a:ext uri="{FF2B5EF4-FFF2-40B4-BE49-F238E27FC236}">
                <a16:creationId xmlns:a16="http://schemas.microsoft.com/office/drawing/2014/main" id="{E50CF17A-84FA-9CF9-B37C-3A64E06AB5BF}"/>
              </a:ext>
            </a:extLst>
          </p:cNvPr>
          <p:cNvGraphicFramePr>
            <a:graphicFrameLocks noGrp="1"/>
          </p:cNvGraphicFramePr>
          <p:nvPr>
            <p:extLst>
              <p:ext uri="{D42A27DB-BD31-4B8C-83A1-F6EECF244321}">
                <p14:modId xmlns:p14="http://schemas.microsoft.com/office/powerpoint/2010/main" val="4187348651"/>
              </p:ext>
            </p:extLst>
          </p:nvPr>
        </p:nvGraphicFramePr>
        <p:xfrm>
          <a:off x="681583" y="645106"/>
          <a:ext cx="5374846" cy="5564667"/>
        </p:xfrm>
        <a:graphic>
          <a:graphicData uri="http://schemas.openxmlformats.org/drawingml/2006/table">
            <a:tbl>
              <a:tblPr>
                <a:tableStyleId>{3B4B98B0-60AC-42C2-AFA5-B58CD77FA1E5}</a:tableStyleId>
              </a:tblPr>
              <a:tblGrid>
                <a:gridCol w="2633315">
                  <a:extLst>
                    <a:ext uri="{9D8B030D-6E8A-4147-A177-3AD203B41FA5}">
                      <a16:colId xmlns:a16="http://schemas.microsoft.com/office/drawing/2014/main" val="3079503890"/>
                    </a:ext>
                  </a:extLst>
                </a:gridCol>
                <a:gridCol w="2741531">
                  <a:extLst>
                    <a:ext uri="{9D8B030D-6E8A-4147-A177-3AD203B41FA5}">
                      <a16:colId xmlns:a16="http://schemas.microsoft.com/office/drawing/2014/main" val="3563046036"/>
                    </a:ext>
                  </a:extLst>
                </a:gridCol>
              </a:tblGrid>
              <a:tr h="339657">
                <a:tc>
                  <a:txBody>
                    <a:bodyPr/>
                    <a:lstStyle/>
                    <a:p>
                      <a:pPr algn="l" fontAlgn="t"/>
                      <a:r>
                        <a:rPr lang="en-IN" sz="1400" b="1">
                          <a:effectLst/>
                        </a:rPr>
                        <a:t>Data Type</a:t>
                      </a:r>
                    </a:p>
                  </a:txBody>
                  <a:tcPr marL="70812" marR="70812" marT="35407" marB="35407"/>
                </a:tc>
                <a:tc>
                  <a:txBody>
                    <a:bodyPr/>
                    <a:lstStyle/>
                    <a:p>
                      <a:pPr algn="l" fontAlgn="t"/>
                      <a:r>
                        <a:rPr lang="en-IN" sz="1400" b="1">
                          <a:effectLst/>
                        </a:rPr>
                        <a:t>Description</a:t>
                      </a:r>
                    </a:p>
                  </a:txBody>
                  <a:tcPr marL="70812" marR="70812" marT="35407" marB="35407"/>
                </a:tc>
                <a:extLst>
                  <a:ext uri="{0D108BD9-81ED-4DB2-BD59-A6C34878D82A}">
                    <a16:rowId xmlns:a16="http://schemas.microsoft.com/office/drawing/2014/main" val="581385979"/>
                  </a:ext>
                </a:extLst>
              </a:tr>
              <a:tr h="773276">
                <a:tc>
                  <a:txBody>
                    <a:bodyPr/>
                    <a:lstStyle/>
                    <a:p>
                      <a:pPr algn="l" fontAlgn="t"/>
                      <a:r>
                        <a:rPr lang="en-IN" sz="1400" u="none" strike="noStrike">
                          <a:effectLst/>
                          <a:hlinkClick r:id="rId2"/>
                        </a:rPr>
                        <a:t>cursor</a:t>
                      </a:r>
                      <a:endParaRPr lang="en-IN" sz="1400">
                        <a:effectLst/>
                      </a:endParaRPr>
                    </a:p>
                  </a:txBody>
                  <a:tcPr marL="70812" marR="70812" marT="35407" marB="35407"/>
                </a:tc>
                <a:tc>
                  <a:txBody>
                    <a:bodyPr/>
                    <a:lstStyle/>
                    <a:p>
                      <a:pPr algn="l" fontAlgn="t"/>
                      <a:r>
                        <a:rPr lang="en-GB" sz="1400">
                          <a:effectLst/>
                        </a:rPr>
                        <a:t>for variables or stored procedure OUTPUT parameter that contains a reference to a cursor</a:t>
                      </a:r>
                    </a:p>
                  </a:txBody>
                  <a:tcPr marL="70812" marR="70812" marT="35407" marB="35407"/>
                </a:tc>
                <a:extLst>
                  <a:ext uri="{0D108BD9-81ED-4DB2-BD59-A6C34878D82A}">
                    <a16:rowId xmlns:a16="http://schemas.microsoft.com/office/drawing/2014/main" val="1376800910"/>
                  </a:ext>
                </a:extLst>
              </a:tr>
              <a:tr h="773276">
                <a:tc>
                  <a:txBody>
                    <a:bodyPr/>
                    <a:lstStyle/>
                    <a:p>
                      <a:pPr algn="l" fontAlgn="t"/>
                      <a:r>
                        <a:rPr lang="en-IN" sz="1400">
                          <a:effectLst/>
                        </a:rPr>
                        <a:t>rowversion</a:t>
                      </a:r>
                    </a:p>
                  </a:txBody>
                  <a:tcPr marL="70812" marR="70812" marT="35407" marB="35407"/>
                </a:tc>
                <a:tc>
                  <a:txBody>
                    <a:bodyPr/>
                    <a:lstStyle/>
                    <a:p>
                      <a:pPr algn="l" fontAlgn="t"/>
                      <a:r>
                        <a:rPr lang="en-GB" sz="1400">
                          <a:effectLst/>
                        </a:rPr>
                        <a:t>expose automatically generated, unique binary numbers within a database.</a:t>
                      </a:r>
                    </a:p>
                  </a:txBody>
                  <a:tcPr marL="70812" marR="70812" marT="35407" marB="35407"/>
                </a:tc>
                <a:extLst>
                  <a:ext uri="{0D108BD9-81ED-4DB2-BD59-A6C34878D82A}">
                    <a16:rowId xmlns:a16="http://schemas.microsoft.com/office/drawing/2014/main" val="2938859299"/>
                  </a:ext>
                </a:extLst>
              </a:tr>
              <a:tr h="556467">
                <a:tc>
                  <a:txBody>
                    <a:bodyPr/>
                    <a:lstStyle/>
                    <a:p>
                      <a:pPr algn="l" fontAlgn="t"/>
                      <a:r>
                        <a:rPr lang="en-IN" sz="1400">
                          <a:effectLst/>
                        </a:rPr>
                        <a:t>hierarchyid</a:t>
                      </a:r>
                    </a:p>
                  </a:txBody>
                  <a:tcPr marL="70812" marR="70812" marT="35407" marB="35407"/>
                </a:tc>
                <a:tc>
                  <a:txBody>
                    <a:bodyPr/>
                    <a:lstStyle/>
                    <a:p>
                      <a:pPr algn="l" fontAlgn="t"/>
                      <a:r>
                        <a:rPr lang="en-IN" sz="1400">
                          <a:effectLst/>
                        </a:rPr>
                        <a:t>represent a tree position in a tree hierarchy</a:t>
                      </a:r>
                    </a:p>
                  </a:txBody>
                  <a:tcPr marL="70812" marR="70812" marT="35407" marB="35407"/>
                </a:tc>
                <a:extLst>
                  <a:ext uri="{0D108BD9-81ED-4DB2-BD59-A6C34878D82A}">
                    <a16:rowId xmlns:a16="http://schemas.microsoft.com/office/drawing/2014/main" val="596010042"/>
                  </a:ext>
                </a:extLst>
              </a:tr>
              <a:tr h="339657">
                <a:tc>
                  <a:txBody>
                    <a:bodyPr/>
                    <a:lstStyle/>
                    <a:p>
                      <a:pPr algn="l" fontAlgn="t"/>
                      <a:r>
                        <a:rPr lang="en-IN" sz="1400">
                          <a:effectLst/>
                        </a:rPr>
                        <a:t>uniqueidentifier</a:t>
                      </a:r>
                    </a:p>
                  </a:txBody>
                  <a:tcPr marL="70812" marR="70812" marT="35407" marB="35407"/>
                </a:tc>
                <a:tc>
                  <a:txBody>
                    <a:bodyPr/>
                    <a:lstStyle/>
                    <a:p>
                      <a:pPr algn="l" fontAlgn="t"/>
                      <a:r>
                        <a:rPr lang="en-IN" sz="1400">
                          <a:effectLst/>
                        </a:rPr>
                        <a:t>16-byte </a:t>
                      </a:r>
                      <a:r>
                        <a:rPr lang="en-IN" sz="1400" u="none" strike="noStrike">
                          <a:effectLst/>
                          <a:hlinkClick r:id="rId3"/>
                        </a:rPr>
                        <a:t>GUID</a:t>
                      </a:r>
                      <a:endParaRPr lang="en-IN" sz="1400">
                        <a:effectLst/>
                      </a:endParaRPr>
                    </a:p>
                  </a:txBody>
                  <a:tcPr marL="70812" marR="70812" marT="35407" marB="35407"/>
                </a:tc>
                <a:extLst>
                  <a:ext uri="{0D108BD9-81ED-4DB2-BD59-A6C34878D82A}">
                    <a16:rowId xmlns:a16="http://schemas.microsoft.com/office/drawing/2014/main" val="63165818"/>
                  </a:ext>
                </a:extLst>
              </a:tr>
              <a:tr h="339657">
                <a:tc>
                  <a:txBody>
                    <a:bodyPr/>
                    <a:lstStyle/>
                    <a:p>
                      <a:pPr algn="l" fontAlgn="t"/>
                      <a:r>
                        <a:rPr lang="en-IN" sz="1400">
                          <a:effectLst/>
                        </a:rPr>
                        <a:t>sql_variant</a:t>
                      </a:r>
                    </a:p>
                  </a:txBody>
                  <a:tcPr marL="70812" marR="70812" marT="35407" marB="35407"/>
                </a:tc>
                <a:tc>
                  <a:txBody>
                    <a:bodyPr/>
                    <a:lstStyle/>
                    <a:p>
                      <a:pPr algn="l" fontAlgn="t"/>
                      <a:r>
                        <a:rPr lang="en-GB" sz="1400">
                          <a:effectLst/>
                        </a:rPr>
                        <a:t>store values of other data types</a:t>
                      </a:r>
                    </a:p>
                  </a:txBody>
                  <a:tcPr marL="70812" marR="70812" marT="35407" marB="35407"/>
                </a:tc>
                <a:extLst>
                  <a:ext uri="{0D108BD9-81ED-4DB2-BD59-A6C34878D82A}">
                    <a16:rowId xmlns:a16="http://schemas.microsoft.com/office/drawing/2014/main" val="1661638439"/>
                  </a:ext>
                </a:extLst>
              </a:tr>
              <a:tr h="556467">
                <a:tc>
                  <a:txBody>
                    <a:bodyPr/>
                    <a:lstStyle/>
                    <a:p>
                      <a:pPr algn="l" fontAlgn="t"/>
                      <a:r>
                        <a:rPr lang="en-IN" sz="1400">
                          <a:effectLst/>
                        </a:rPr>
                        <a:t>XML</a:t>
                      </a:r>
                    </a:p>
                  </a:txBody>
                  <a:tcPr marL="70812" marR="70812" marT="35407" marB="35407"/>
                </a:tc>
                <a:tc>
                  <a:txBody>
                    <a:bodyPr/>
                    <a:lstStyle/>
                    <a:p>
                      <a:pPr algn="l" fontAlgn="t"/>
                      <a:r>
                        <a:rPr lang="en-GB" sz="1400">
                          <a:effectLst/>
                        </a:rPr>
                        <a:t>store XML data in a column, or a variable of XML type</a:t>
                      </a:r>
                    </a:p>
                  </a:txBody>
                  <a:tcPr marL="70812" marR="70812" marT="35407" marB="35407"/>
                </a:tc>
                <a:extLst>
                  <a:ext uri="{0D108BD9-81ED-4DB2-BD59-A6C34878D82A}">
                    <a16:rowId xmlns:a16="http://schemas.microsoft.com/office/drawing/2014/main" val="3325301297"/>
                  </a:ext>
                </a:extLst>
              </a:tr>
              <a:tr h="556467">
                <a:tc>
                  <a:txBody>
                    <a:bodyPr/>
                    <a:lstStyle/>
                    <a:p>
                      <a:pPr algn="l" fontAlgn="t"/>
                      <a:r>
                        <a:rPr lang="en-IN" sz="1400">
                          <a:effectLst/>
                        </a:rPr>
                        <a:t>Spatial Geometry type</a:t>
                      </a:r>
                    </a:p>
                  </a:txBody>
                  <a:tcPr marL="70812" marR="70812" marT="35407" marB="35407"/>
                </a:tc>
                <a:tc>
                  <a:txBody>
                    <a:bodyPr/>
                    <a:lstStyle/>
                    <a:p>
                      <a:pPr algn="l" fontAlgn="t"/>
                      <a:r>
                        <a:rPr lang="en-GB" sz="1400">
                          <a:effectLst/>
                        </a:rPr>
                        <a:t>represent data in a flat coordinate system.</a:t>
                      </a:r>
                    </a:p>
                  </a:txBody>
                  <a:tcPr marL="70812" marR="70812" marT="35407" marB="35407"/>
                </a:tc>
                <a:extLst>
                  <a:ext uri="{0D108BD9-81ED-4DB2-BD59-A6C34878D82A}">
                    <a16:rowId xmlns:a16="http://schemas.microsoft.com/office/drawing/2014/main" val="1386882284"/>
                  </a:ext>
                </a:extLst>
              </a:tr>
              <a:tr h="773276">
                <a:tc>
                  <a:txBody>
                    <a:bodyPr/>
                    <a:lstStyle/>
                    <a:p>
                      <a:pPr algn="l" fontAlgn="t"/>
                      <a:r>
                        <a:rPr lang="en-IN" sz="1400">
                          <a:effectLst/>
                        </a:rPr>
                        <a:t>Spatial Geography type</a:t>
                      </a:r>
                    </a:p>
                  </a:txBody>
                  <a:tcPr marL="70812" marR="70812" marT="35407" marB="35407"/>
                </a:tc>
                <a:tc>
                  <a:txBody>
                    <a:bodyPr/>
                    <a:lstStyle/>
                    <a:p>
                      <a:pPr algn="l" fontAlgn="t"/>
                      <a:r>
                        <a:rPr lang="en-GB" sz="1400">
                          <a:effectLst/>
                        </a:rPr>
                        <a:t>store ellipsoidal (round-earth) data, such as GPS latitude and longitude coordinates.</a:t>
                      </a:r>
                    </a:p>
                  </a:txBody>
                  <a:tcPr marL="70812" marR="70812" marT="35407" marB="35407"/>
                </a:tc>
                <a:extLst>
                  <a:ext uri="{0D108BD9-81ED-4DB2-BD59-A6C34878D82A}">
                    <a16:rowId xmlns:a16="http://schemas.microsoft.com/office/drawing/2014/main" val="2482708175"/>
                  </a:ext>
                </a:extLst>
              </a:tr>
              <a:tr h="556467">
                <a:tc>
                  <a:txBody>
                    <a:bodyPr/>
                    <a:lstStyle/>
                    <a:p>
                      <a:pPr algn="l" fontAlgn="t"/>
                      <a:r>
                        <a:rPr lang="en-IN" sz="1400">
                          <a:effectLst/>
                        </a:rPr>
                        <a:t>table</a:t>
                      </a:r>
                    </a:p>
                  </a:txBody>
                  <a:tcPr marL="70812" marR="70812" marT="35407" marB="35407"/>
                </a:tc>
                <a:tc>
                  <a:txBody>
                    <a:bodyPr/>
                    <a:lstStyle/>
                    <a:p>
                      <a:pPr algn="l" fontAlgn="t"/>
                      <a:r>
                        <a:rPr lang="en-GB" sz="1400" dirty="0">
                          <a:effectLst/>
                        </a:rPr>
                        <a:t>store a result set temporarily for processing at a later time</a:t>
                      </a:r>
                    </a:p>
                  </a:txBody>
                  <a:tcPr marL="70812" marR="70812" marT="35407" marB="35407"/>
                </a:tc>
                <a:extLst>
                  <a:ext uri="{0D108BD9-81ED-4DB2-BD59-A6C34878D82A}">
                    <a16:rowId xmlns:a16="http://schemas.microsoft.com/office/drawing/2014/main" val="3419052486"/>
                  </a:ext>
                </a:extLst>
              </a:tr>
            </a:tbl>
          </a:graphicData>
        </a:graphic>
      </p:graphicFrame>
    </p:spTree>
    <p:extLst>
      <p:ext uri="{BB962C8B-B14F-4D97-AF65-F5344CB8AC3E}">
        <p14:creationId xmlns:p14="http://schemas.microsoft.com/office/powerpoint/2010/main" val="3480620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Banded</Template>
  <TotalTime>657</TotalTime>
  <Words>9714</Words>
  <Application>Microsoft Office PowerPoint</Application>
  <PresentationFormat>Widescreen</PresentationFormat>
  <Paragraphs>1711</Paragraphs>
  <Slides>79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Calibri</vt:lpstr>
      <vt:lpstr>Arial</vt:lpstr>
      <vt:lpstr>var(--font-family-code)</vt:lpstr>
      <vt:lpstr>Lato</vt:lpstr>
      <vt:lpstr>Wingdings</vt:lpstr>
      <vt:lpstr>Garamond</vt:lpstr>
      <vt:lpstr>Corbel</vt:lpstr>
      <vt:lpstr>-apple-system</vt:lpstr>
      <vt:lpstr>Trebuchet MS</vt:lpstr>
      <vt:lpstr>Banded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Shiraj Ahmad</dc:creator>
  <cp:lastModifiedBy>Shiraj Ahmad</cp:lastModifiedBy>
  <cp:revision>22</cp:revision>
  <dcterms:modified xsi:type="dcterms:W3CDTF">2023-08-11T08:43:06Z</dcterms:modified>
</cp:coreProperties>
</file>