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80" r:id="rId1"/>
  </p:sldMasterIdLst>
  <p:notesMasterIdLst>
    <p:notesMasterId r:id="rId161"/>
  </p:notesMasterIdLst>
  <p:sldIdLst>
    <p:sldId id="256" r:id="rId2"/>
    <p:sldId id="257" r:id="rId3"/>
    <p:sldId id="258" r:id="rId4"/>
    <p:sldId id="259" r:id="rId5"/>
    <p:sldId id="260" r:id="rId6"/>
    <p:sldId id="261" r:id="rId7"/>
    <p:sldId id="413" r:id="rId8"/>
    <p:sldId id="415" r:id="rId9"/>
    <p:sldId id="416" r:id="rId10"/>
    <p:sldId id="414" r:id="rId11"/>
    <p:sldId id="404" r:id="rId12"/>
    <p:sldId id="405" r:id="rId13"/>
    <p:sldId id="406" r:id="rId14"/>
    <p:sldId id="407" r:id="rId15"/>
    <p:sldId id="408" r:id="rId16"/>
    <p:sldId id="409" r:id="rId17"/>
    <p:sldId id="410" r:id="rId18"/>
    <p:sldId id="411" r:id="rId19"/>
    <p:sldId id="412"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25" r:id="rId75"/>
    <p:sldId id="326" r:id="rId76"/>
    <p:sldId id="327" r:id="rId77"/>
    <p:sldId id="328" r:id="rId78"/>
    <p:sldId id="329" r:id="rId79"/>
    <p:sldId id="330" r:id="rId80"/>
    <p:sldId id="331" r:id="rId81"/>
    <p:sldId id="332" r:id="rId82"/>
    <p:sldId id="333" r:id="rId83"/>
    <p:sldId id="334" r:id="rId84"/>
    <p:sldId id="341" r:id="rId85"/>
    <p:sldId id="342" r:id="rId86"/>
    <p:sldId id="343" r:id="rId87"/>
    <p:sldId id="344" r:id="rId88"/>
    <p:sldId id="345" r:id="rId89"/>
    <p:sldId id="346" r:id="rId90"/>
    <p:sldId id="347" r:id="rId91"/>
    <p:sldId id="348" r:id="rId92"/>
    <p:sldId id="349" r:id="rId93"/>
    <p:sldId id="350" r:id="rId94"/>
    <p:sldId id="351" r:id="rId95"/>
    <p:sldId id="352" r:id="rId96"/>
    <p:sldId id="353"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4" r:id="rId128"/>
    <p:sldId id="385" r:id="rId129"/>
    <p:sldId id="386" r:id="rId130"/>
    <p:sldId id="387" r:id="rId131"/>
    <p:sldId id="388" r:id="rId132"/>
    <p:sldId id="389" r:id="rId133"/>
    <p:sldId id="390" r:id="rId134"/>
    <p:sldId id="391" r:id="rId135"/>
    <p:sldId id="392" r:id="rId136"/>
    <p:sldId id="393" r:id="rId137"/>
    <p:sldId id="394" r:id="rId138"/>
    <p:sldId id="395" r:id="rId139"/>
    <p:sldId id="396" r:id="rId140"/>
    <p:sldId id="397" r:id="rId141"/>
    <p:sldId id="398" r:id="rId142"/>
    <p:sldId id="399" r:id="rId143"/>
    <p:sldId id="400" r:id="rId144"/>
    <p:sldId id="401" r:id="rId145"/>
    <p:sldId id="402" r:id="rId146"/>
    <p:sldId id="403" r:id="rId147"/>
    <p:sldId id="318" r:id="rId148"/>
    <p:sldId id="319" r:id="rId149"/>
    <p:sldId id="320" r:id="rId150"/>
    <p:sldId id="321" r:id="rId151"/>
    <p:sldId id="322" r:id="rId152"/>
    <p:sldId id="323" r:id="rId153"/>
    <p:sldId id="324" r:id="rId154"/>
    <p:sldId id="335" r:id="rId155"/>
    <p:sldId id="336" r:id="rId156"/>
    <p:sldId id="337" r:id="rId157"/>
    <p:sldId id="338" r:id="rId158"/>
    <p:sldId id="339" r:id="rId159"/>
    <p:sldId id="340" r:id="rId160"/>
  </p:sldIdLst>
  <p:sldSz cx="12192000" cy="6858000"/>
  <p:notesSz cx="12192000" cy="6858000"/>
  <p:embeddedFontLst>
    <p:embeddedFont>
      <p:font typeface="Calibri" panose="020F0502020204030204" pitchFamily="34" charset="0"/>
      <p:regular r:id="rId162"/>
      <p:bold r:id="rId163"/>
      <p:italic r:id="rId164"/>
      <p:boldItalic r:id="rId165"/>
    </p:embeddedFont>
    <p:embeddedFont>
      <p:font typeface="Century Gothic" panose="020B0502020202020204" pitchFamily="34" charset="0"/>
      <p:regular r:id="rId166"/>
      <p:bold r:id="rId167"/>
      <p:italic r:id="rId168"/>
      <p:boldItalic r:id="rId169"/>
    </p:embeddedFont>
    <p:embeddedFont>
      <p:font typeface="Garamond" panose="02020404030301010803" pitchFamily="18" charset="0"/>
      <p:regular r:id="rId170"/>
      <p:bold r:id="rId171"/>
      <p:italic r:id="rId172"/>
    </p:embeddedFont>
    <p:embeddedFont>
      <p:font typeface="Lato" panose="020F0502020204030203" pitchFamily="34" charset="0"/>
      <p:regular r:id="rId173"/>
      <p:bold r:id="rId174"/>
      <p:italic r:id="rId175"/>
      <p:boldItalic r:id="rId176"/>
    </p:embeddedFont>
    <p:embeddedFont>
      <p:font typeface="Lato Black" panose="020F0502020204030203" pitchFamily="34" charset="0"/>
      <p:bold r:id="rId177"/>
      <p:boldItalic r:id="rId178"/>
    </p:embeddedFont>
    <p:embeddedFont>
      <p:font typeface="Trebuchet MS" panose="020B0603020202020204" pitchFamily="34" charset="0"/>
      <p:regular r:id="rId179"/>
      <p:bold r:id="rId180"/>
      <p:italic r:id="rId181"/>
      <p:boldItalic r:id="rId18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8523D-22AB-49AA-9BA6-451621609A12}" v="182" dt="2022-08-02T14:19:47.1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530" y="-10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font" Target="fonts/font9.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font" Target="fonts/font20.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font" Target="fonts/font10.fntdata"/><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notesMaster" Target="notesMasters/notesMaster1.xml"/><Relationship Id="rId182" Type="http://schemas.openxmlformats.org/officeDocument/2006/relationships/font" Target="fonts/font21.fntdata"/><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font" Target="fonts/font11.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font" Target="fonts/font6.fntdata"/><Relationship Id="rId188"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1.fntdata"/><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font" Target="fonts/font17.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font" Target="fonts/font12.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2.fntdata"/><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font" Target="fonts/font13.fntdata"/><Relationship Id="rId179" Type="http://schemas.openxmlformats.org/officeDocument/2006/relationships/font" Target="fonts/font18.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font" Target="fonts/font3.fntdata"/><Relationship Id="rId169" Type="http://schemas.openxmlformats.org/officeDocument/2006/relationships/font" Target="fonts/font8.fntdata"/><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font" Target="fonts/font19.fntdata"/><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font" Target="fonts/font14.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font" Target="fonts/font4.fntdata"/><Relationship Id="rId186"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font" Target="fonts/font15.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font" Target="fonts/font5.fntdata"/><Relationship Id="rId187" Type="http://schemas.microsoft.com/office/2016/11/relationships/changesInfo" Target="changesInfos/changesInfo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font" Target="fonts/font1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aj Ahmad" userId="98a02b31-127a-48b4-8a14-953e1ce1955b" providerId="ADAL" clId="{D8A8523D-22AB-49AA-9BA6-451621609A12}"/>
    <pc:docChg chg="undo custSel modSld">
      <pc:chgData name="Shiraj Ahmad" userId="98a02b31-127a-48b4-8a14-953e1ce1955b" providerId="ADAL" clId="{D8A8523D-22AB-49AA-9BA6-451621609A12}" dt="2022-08-02T14:19:47.171" v="427" actId="20577"/>
      <pc:docMkLst>
        <pc:docMk/>
      </pc:docMkLst>
      <pc:sldChg chg="modSp modAnim modNotes">
        <pc:chgData name="Shiraj Ahmad" userId="98a02b31-127a-48b4-8a14-953e1ce1955b" providerId="ADAL" clId="{D8A8523D-22AB-49AA-9BA6-451621609A12}" dt="2022-07-05T14:23:35.242" v="7" actId="33524"/>
        <pc:sldMkLst>
          <pc:docMk/>
          <pc:sldMk cId="0" sldId="265"/>
        </pc:sldMkLst>
        <pc:spChg chg="mod">
          <ac:chgData name="Shiraj Ahmad" userId="98a02b31-127a-48b4-8a14-953e1ce1955b" providerId="ADAL" clId="{D8A8523D-22AB-49AA-9BA6-451621609A12}" dt="2022-07-05T14:23:35.242" v="7" actId="33524"/>
          <ac:spMkLst>
            <pc:docMk/>
            <pc:sldMk cId="0" sldId="265"/>
            <ac:spMk id="230" creationId="{00000000-0000-0000-0000-000000000000}"/>
          </ac:spMkLst>
        </pc:spChg>
      </pc:sldChg>
      <pc:sldChg chg="addSp delSp modSp mod addAnim delAnim">
        <pc:chgData name="Shiraj Ahmad" userId="98a02b31-127a-48b4-8a14-953e1ce1955b" providerId="ADAL" clId="{D8A8523D-22AB-49AA-9BA6-451621609A12}" dt="2022-08-02T14:19:47.171" v="427" actId="20577"/>
        <pc:sldMkLst>
          <pc:docMk/>
          <pc:sldMk cId="0" sldId="286"/>
        </pc:sldMkLst>
        <pc:spChg chg="add del mod">
          <ac:chgData name="Shiraj Ahmad" userId="98a02b31-127a-48b4-8a14-953e1ce1955b" providerId="ADAL" clId="{D8A8523D-22AB-49AA-9BA6-451621609A12}" dt="2022-07-11T14:11:39.111" v="10" actId="1076"/>
          <ac:spMkLst>
            <pc:docMk/>
            <pc:sldMk cId="0" sldId="286"/>
            <ac:spMk id="694" creationId="{00000000-0000-0000-0000-000000000000}"/>
          </ac:spMkLst>
        </pc:spChg>
        <pc:spChg chg="mod">
          <ac:chgData name="Shiraj Ahmad" userId="98a02b31-127a-48b4-8a14-953e1ce1955b" providerId="ADAL" clId="{D8A8523D-22AB-49AA-9BA6-451621609A12}" dt="2022-08-02T14:19:47.171" v="427" actId="20577"/>
          <ac:spMkLst>
            <pc:docMk/>
            <pc:sldMk cId="0" sldId="286"/>
            <ac:spMk id="703" creationId="{00000000-0000-0000-0000-000000000000}"/>
          </ac:spMkLst>
        </pc:spChg>
        <pc:spChg chg="mod">
          <ac:chgData name="Shiraj Ahmad" userId="98a02b31-127a-48b4-8a14-953e1ce1955b" providerId="ADAL" clId="{D8A8523D-22AB-49AA-9BA6-451621609A12}" dt="2022-07-11T14:17:23.959" v="78" actId="14100"/>
          <ac:spMkLst>
            <pc:docMk/>
            <pc:sldMk cId="0" sldId="286"/>
            <ac:spMk id="704" creationId="{00000000-0000-0000-0000-000000000000}"/>
          </ac:spMkLst>
        </pc:spChg>
      </pc:sldChg>
      <pc:sldChg chg="modSp mod">
        <pc:chgData name="Shiraj Ahmad" userId="98a02b31-127a-48b4-8a14-953e1ce1955b" providerId="ADAL" clId="{D8A8523D-22AB-49AA-9BA6-451621609A12}" dt="2022-07-11T14:26:29.457" v="90" actId="20577"/>
        <pc:sldMkLst>
          <pc:docMk/>
          <pc:sldMk cId="0" sldId="287"/>
        </pc:sldMkLst>
        <pc:spChg chg="mod">
          <ac:chgData name="Shiraj Ahmad" userId="98a02b31-127a-48b4-8a14-953e1ce1955b" providerId="ADAL" clId="{D8A8523D-22AB-49AA-9BA6-451621609A12}" dt="2022-07-11T14:26:29.457" v="90" actId="20577"/>
          <ac:spMkLst>
            <pc:docMk/>
            <pc:sldMk cId="0" sldId="287"/>
            <ac:spMk id="717" creationId="{00000000-0000-0000-0000-000000000000}"/>
          </ac:spMkLst>
        </pc:spChg>
      </pc:sldChg>
      <pc:sldChg chg="modSp mod">
        <pc:chgData name="Shiraj Ahmad" userId="98a02b31-127a-48b4-8a14-953e1ce1955b" providerId="ADAL" clId="{D8A8523D-22AB-49AA-9BA6-451621609A12}" dt="2022-07-13T14:03:41.730" v="129" actId="20577"/>
        <pc:sldMkLst>
          <pc:docMk/>
          <pc:sldMk cId="0" sldId="300"/>
        </pc:sldMkLst>
        <pc:spChg chg="mod">
          <ac:chgData name="Shiraj Ahmad" userId="98a02b31-127a-48b4-8a14-953e1ce1955b" providerId="ADAL" clId="{D8A8523D-22AB-49AA-9BA6-451621609A12}" dt="2022-07-13T14:03:41.730" v="129" actId="20577"/>
          <ac:spMkLst>
            <pc:docMk/>
            <pc:sldMk cId="0" sldId="300"/>
            <ac:spMk id="1108" creationId="{00000000-0000-0000-0000-000000000000}"/>
          </ac:spMkLst>
        </pc:spChg>
      </pc:sldChg>
      <pc:sldChg chg="modSp mod">
        <pc:chgData name="Shiraj Ahmad" userId="98a02b31-127a-48b4-8a14-953e1ce1955b" providerId="ADAL" clId="{D8A8523D-22AB-49AA-9BA6-451621609A12}" dt="2022-07-14T14:11:53.990" v="244" actId="20577"/>
        <pc:sldMkLst>
          <pc:docMk/>
          <pc:sldMk cId="0" sldId="313"/>
        </pc:sldMkLst>
        <pc:spChg chg="mod">
          <ac:chgData name="Shiraj Ahmad" userId="98a02b31-127a-48b4-8a14-953e1ce1955b" providerId="ADAL" clId="{D8A8523D-22AB-49AA-9BA6-451621609A12}" dt="2022-07-14T14:11:53.990" v="244" actId="20577"/>
          <ac:spMkLst>
            <pc:docMk/>
            <pc:sldMk cId="0" sldId="313"/>
            <ac:spMk id="1549" creationId="{00000000-0000-0000-0000-000000000000}"/>
          </ac:spMkLst>
        </pc:spChg>
      </pc:sldChg>
      <pc:sldChg chg="modSp modNotes">
        <pc:chgData name="Shiraj Ahmad" userId="98a02b31-127a-48b4-8a14-953e1ce1955b" providerId="ADAL" clId="{D8A8523D-22AB-49AA-9BA6-451621609A12}" dt="2022-07-26T14:11:57.193" v="363" actId="6549"/>
        <pc:sldMkLst>
          <pc:docMk/>
          <pc:sldMk cId="0" sldId="336"/>
        </pc:sldMkLst>
        <pc:spChg chg="mod">
          <ac:chgData name="Shiraj Ahmad" userId="98a02b31-127a-48b4-8a14-953e1ce1955b" providerId="ADAL" clId="{D8A8523D-22AB-49AA-9BA6-451621609A12}" dt="2022-07-26T14:11:57.193" v="363" actId="6549"/>
          <ac:spMkLst>
            <pc:docMk/>
            <pc:sldMk cId="0" sldId="336"/>
            <ac:spMk id="2231" creationId="{00000000-0000-0000-0000-000000000000}"/>
          </ac:spMkLst>
        </pc:spChg>
      </pc:sldChg>
      <pc:sldChg chg="modSp mod">
        <pc:chgData name="Shiraj Ahmad" userId="98a02b31-127a-48b4-8a14-953e1ce1955b" providerId="ADAL" clId="{D8A8523D-22AB-49AA-9BA6-451621609A12}" dt="2022-07-26T14:14:47.010" v="381" actId="20577"/>
        <pc:sldMkLst>
          <pc:docMk/>
          <pc:sldMk cId="0" sldId="338"/>
        </pc:sldMkLst>
        <pc:spChg chg="mod">
          <ac:chgData name="Shiraj Ahmad" userId="98a02b31-127a-48b4-8a14-953e1ce1955b" providerId="ADAL" clId="{D8A8523D-22AB-49AA-9BA6-451621609A12}" dt="2022-07-26T14:14:47.010" v="381" actId="20577"/>
          <ac:spMkLst>
            <pc:docMk/>
            <pc:sldMk cId="0" sldId="338"/>
            <ac:spMk id="2282" creationId="{00000000-0000-0000-0000-000000000000}"/>
          </ac:spMkLst>
        </pc:spChg>
      </pc:sldChg>
      <pc:sldChg chg="modSp mod">
        <pc:chgData name="Shiraj Ahmad" userId="98a02b31-127a-48b4-8a14-953e1ce1955b" providerId="ADAL" clId="{D8A8523D-22AB-49AA-9BA6-451621609A12}" dt="2022-07-18T14:28:33.528" v="262" actId="20577"/>
        <pc:sldMkLst>
          <pc:docMk/>
          <pc:sldMk cId="2797168069" sldId="362"/>
        </pc:sldMkLst>
        <pc:spChg chg="mod">
          <ac:chgData name="Shiraj Ahmad" userId="98a02b31-127a-48b4-8a14-953e1ce1955b" providerId="ADAL" clId="{D8A8523D-22AB-49AA-9BA6-451621609A12}" dt="2022-07-18T14:28:33.528" v="262" actId="20577"/>
          <ac:spMkLst>
            <pc:docMk/>
            <pc:sldMk cId="2797168069" sldId="362"/>
            <ac:spMk id="3188" creationId="{00000000-0000-0000-0000-000000000000}"/>
          </ac:spMkLst>
        </pc:spChg>
      </pc:sldChg>
      <pc:sldChg chg="modSp mod">
        <pc:chgData name="Shiraj Ahmad" userId="98a02b31-127a-48b4-8a14-953e1ce1955b" providerId="ADAL" clId="{D8A8523D-22AB-49AA-9BA6-451621609A12}" dt="2022-07-21T14:15:10.631" v="272" actId="20577"/>
        <pc:sldMkLst>
          <pc:docMk/>
          <pc:sldMk cId="765242921" sldId="393"/>
        </pc:sldMkLst>
        <pc:spChg chg="mod">
          <ac:chgData name="Shiraj Ahmad" userId="98a02b31-127a-48b4-8a14-953e1ce1955b" providerId="ADAL" clId="{D8A8523D-22AB-49AA-9BA6-451621609A12}" dt="2022-07-21T14:15:10.631" v="272" actId="20577"/>
          <ac:spMkLst>
            <pc:docMk/>
            <pc:sldMk cId="765242921" sldId="393"/>
            <ac:spMk id="4252" creationId="{00000000-0000-0000-0000-000000000000}"/>
          </ac:spMkLst>
        </pc:spChg>
      </pc:sldChg>
      <pc:sldChg chg="modSp mod">
        <pc:chgData name="Shiraj Ahmad" userId="98a02b31-127a-48b4-8a14-953e1ce1955b" providerId="ADAL" clId="{D8A8523D-22AB-49AA-9BA6-451621609A12}" dt="2022-07-21T14:18:18.176" v="305" actId="20577"/>
        <pc:sldMkLst>
          <pc:docMk/>
          <pc:sldMk cId="2554266625" sldId="395"/>
        </pc:sldMkLst>
        <pc:spChg chg="mod">
          <ac:chgData name="Shiraj Ahmad" userId="98a02b31-127a-48b4-8a14-953e1ce1955b" providerId="ADAL" clId="{D8A8523D-22AB-49AA-9BA6-451621609A12}" dt="2022-07-21T14:18:18.176" v="305" actId="20577"/>
          <ac:spMkLst>
            <pc:docMk/>
            <pc:sldMk cId="2554266625" sldId="395"/>
            <ac:spMk id="4320" creationId="{00000000-0000-0000-0000-000000000000}"/>
          </ac:spMkLst>
        </pc:spChg>
      </pc:sldChg>
      <pc:sldChg chg="modSp mod">
        <pc:chgData name="Shiraj Ahmad" userId="98a02b31-127a-48b4-8a14-953e1ce1955b" providerId="ADAL" clId="{D8A8523D-22AB-49AA-9BA6-451621609A12}" dt="2022-07-05T13:16:46.038" v="1" actId="14100"/>
        <pc:sldMkLst>
          <pc:docMk/>
          <pc:sldMk cId="3468120264" sldId="405"/>
        </pc:sldMkLst>
        <pc:picChg chg="mod">
          <ac:chgData name="Shiraj Ahmad" userId="98a02b31-127a-48b4-8a14-953e1ce1955b" providerId="ADAL" clId="{D8A8523D-22AB-49AA-9BA6-451621609A12}" dt="2022-07-05T13:16:46.038" v="1" actId="14100"/>
          <ac:picMkLst>
            <pc:docMk/>
            <pc:sldMk cId="3468120264" sldId="405"/>
            <ac:picMk id="3" creationId="{65E346CA-DAB7-400E-9A6D-5697B4AAF9D3}"/>
          </ac:picMkLst>
        </pc:picChg>
      </pc:sldChg>
      <pc:sldChg chg="modSp mod">
        <pc:chgData name="Shiraj Ahmad" userId="98a02b31-127a-48b4-8a14-953e1ce1955b" providerId="ADAL" clId="{D8A8523D-22AB-49AA-9BA6-451621609A12}" dt="2022-07-05T13:43:16.491" v="4" actId="1036"/>
        <pc:sldMkLst>
          <pc:docMk/>
          <pc:sldMk cId="1668848699" sldId="407"/>
        </pc:sldMkLst>
        <pc:spChg chg="mod">
          <ac:chgData name="Shiraj Ahmad" userId="98a02b31-127a-48b4-8a14-953e1ce1955b" providerId="ADAL" clId="{D8A8523D-22AB-49AA-9BA6-451621609A12}" dt="2022-07-05T13:43:16.491" v="4" actId="1036"/>
          <ac:spMkLst>
            <pc:docMk/>
            <pc:sldMk cId="1668848699" sldId="407"/>
            <ac:spMk id="188" creationId="{00000000-0000-0000-0000-000000000000}"/>
          </ac:spMkLst>
        </pc:spChg>
        <pc:picChg chg="mod">
          <ac:chgData name="Shiraj Ahmad" userId="98a02b31-127a-48b4-8a14-953e1ce1955b" providerId="ADAL" clId="{D8A8523D-22AB-49AA-9BA6-451621609A12}" dt="2022-07-05T13:43:01.356" v="3" actId="1076"/>
          <ac:picMkLst>
            <pc:docMk/>
            <pc:sldMk cId="1668848699" sldId="407"/>
            <ac:picMk id="3" creationId="{D68053EE-64CD-487C-BBE8-3C66D887B4F6}"/>
          </ac:picMkLst>
        </pc:picChg>
      </pc:sldChg>
      <pc:sldChg chg="modSp mod">
        <pc:chgData name="Shiraj Ahmad" userId="98a02b31-127a-48b4-8a14-953e1ce1955b" providerId="ADAL" clId="{D8A8523D-22AB-49AA-9BA6-451621609A12}" dt="2022-07-05T14:00:53.861" v="6" actId="1035"/>
        <pc:sldMkLst>
          <pc:docMk/>
          <pc:sldMk cId="1315187393" sldId="410"/>
        </pc:sldMkLst>
        <pc:spChg chg="mod">
          <ac:chgData name="Shiraj Ahmad" userId="98a02b31-127a-48b4-8a14-953e1ce1955b" providerId="ADAL" clId="{D8A8523D-22AB-49AA-9BA6-451621609A12}" dt="2022-07-05T14:00:53.861" v="6" actId="1035"/>
          <ac:spMkLst>
            <pc:docMk/>
            <pc:sldMk cId="1315187393" sldId="410"/>
            <ac:spMk id="18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61d4ed9b9_0_5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61d4ed9b9_0_5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61d4ed9b9_0_5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extLst>
      <p:ext uri="{BB962C8B-B14F-4D97-AF65-F5344CB8AC3E}">
        <p14:creationId xmlns:p14="http://schemas.microsoft.com/office/powerpoint/2010/main" val="351046750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3"/>
        <p:cNvGrpSpPr/>
        <p:nvPr/>
      </p:nvGrpSpPr>
      <p:grpSpPr>
        <a:xfrm>
          <a:off x="0" y="0"/>
          <a:ext cx="0" cy="0"/>
          <a:chOff x="0" y="0"/>
          <a:chExt cx="0" cy="0"/>
        </a:xfrm>
      </p:grpSpPr>
      <p:sp>
        <p:nvSpPr>
          <p:cNvPr id="2954" name="Google Shape;2954;g78299ab9a5_0_316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5" name="Google Shape;2955;g78299ab9a5_0_316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6" name="Google Shape;2956;g78299ab9a5_0_316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100</a:t>
            </a:fld>
            <a:endParaRPr/>
          </a:p>
        </p:txBody>
      </p:sp>
    </p:spTree>
    <p:extLst>
      <p:ext uri="{BB962C8B-B14F-4D97-AF65-F5344CB8AC3E}">
        <p14:creationId xmlns:p14="http://schemas.microsoft.com/office/powerpoint/2010/main" val="60496685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3"/>
        <p:cNvGrpSpPr/>
        <p:nvPr/>
      </p:nvGrpSpPr>
      <p:grpSpPr>
        <a:xfrm>
          <a:off x="0" y="0"/>
          <a:ext cx="0" cy="0"/>
          <a:chOff x="0" y="0"/>
          <a:chExt cx="0" cy="0"/>
        </a:xfrm>
      </p:grpSpPr>
      <p:sp>
        <p:nvSpPr>
          <p:cNvPr id="2994" name="Google Shape;2994;g78299ab9a5_0_320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5" name="Google Shape;2995;g78299ab9a5_0_320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6" name="Google Shape;2996;g78299ab9a5_0_320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101</a:t>
            </a:fld>
            <a:endParaRPr/>
          </a:p>
        </p:txBody>
      </p:sp>
    </p:spTree>
    <p:extLst>
      <p:ext uri="{BB962C8B-B14F-4D97-AF65-F5344CB8AC3E}">
        <p14:creationId xmlns:p14="http://schemas.microsoft.com/office/powerpoint/2010/main" val="427021142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2"/>
        <p:cNvGrpSpPr/>
        <p:nvPr/>
      </p:nvGrpSpPr>
      <p:grpSpPr>
        <a:xfrm>
          <a:off x="0" y="0"/>
          <a:ext cx="0" cy="0"/>
          <a:chOff x="0" y="0"/>
          <a:chExt cx="0" cy="0"/>
        </a:xfrm>
      </p:grpSpPr>
      <p:sp>
        <p:nvSpPr>
          <p:cNvPr id="3033" name="Google Shape;3033;g78299ab9a5_0_325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4" name="Google Shape;3034;g78299ab9a5_0_325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5" name="Google Shape;3035;g78299ab9a5_0_325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102</a:t>
            </a:fld>
            <a:endParaRPr/>
          </a:p>
        </p:txBody>
      </p:sp>
    </p:spTree>
    <p:extLst>
      <p:ext uri="{BB962C8B-B14F-4D97-AF65-F5344CB8AC3E}">
        <p14:creationId xmlns:p14="http://schemas.microsoft.com/office/powerpoint/2010/main" val="318322942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1"/>
        <p:cNvGrpSpPr/>
        <p:nvPr/>
      </p:nvGrpSpPr>
      <p:grpSpPr>
        <a:xfrm>
          <a:off x="0" y="0"/>
          <a:ext cx="0" cy="0"/>
          <a:chOff x="0" y="0"/>
          <a:chExt cx="0" cy="0"/>
        </a:xfrm>
      </p:grpSpPr>
      <p:sp>
        <p:nvSpPr>
          <p:cNvPr id="3072" name="Google Shape;3072;g78299ab9a5_0_328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3" name="Google Shape;3073;g78299ab9a5_0_328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4" name="Google Shape;3074;g78299ab9a5_0_328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103</a:t>
            </a:fld>
            <a:endParaRPr/>
          </a:p>
        </p:txBody>
      </p:sp>
    </p:spTree>
    <p:extLst>
      <p:ext uri="{BB962C8B-B14F-4D97-AF65-F5344CB8AC3E}">
        <p14:creationId xmlns:p14="http://schemas.microsoft.com/office/powerpoint/2010/main" val="185160622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0"/>
        <p:cNvGrpSpPr/>
        <p:nvPr/>
      </p:nvGrpSpPr>
      <p:grpSpPr>
        <a:xfrm>
          <a:off x="0" y="0"/>
          <a:ext cx="0" cy="0"/>
          <a:chOff x="0" y="0"/>
          <a:chExt cx="0" cy="0"/>
        </a:xfrm>
      </p:grpSpPr>
      <p:sp>
        <p:nvSpPr>
          <p:cNvPr id="3111" name="Google Shape;3111;g78299ab9a5_0_33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2" name="Google Shape;3112;g78299ab9a5_0_332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3" name="Google Shape;3113;g78299ab9a5_0_332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104</a:t>
            </a:fld>
            <a:endParaRPr/>
          </a:p>
        </p:txBody>
      </p:sp>
    </p:spTree>
    <p:extLst>
      <p:ext uri="{BB962C8B-B14F-4D97-AF65-F5344CB8AC3E}">
        <p14:creationId xmlns:p14="http://schemas.microsoft.com/office/powerpoint/2010/main" val="12220164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0"/>
        <p:cNvGrpSpPr/>
        <p:nvPr/>
      </p:nvGrpSpPr>
      <p:grpSpPr>
        <a:xfrm>
          <a:off x="0" y="0"/>
          <a:ext cx="0" cy="0"/>
          <a:chOff x="0" y="0"/>
          <a:chExt cx="0" cy="0"/>
        </a:xfrm>
      </p:grpSpPr>
      <p:sp>
        <p:nvSpPr>
          <p:cNvPr id="3151" name="Google Shape;3151;g78299ab9a5_0_336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2" name="Google Shape;3152;g78299ab9a5_0_336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3" name="Google Shape;3153;g78299ab9a5_0_336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105</a:t>
            </a:fld>
            <a:endParaRPr/>
          </a:p>
        </p:txBody>
      </p:sp>
    </p:spTree>
    <p:extLst>
      <p:ext uri="{BB962C8B-B14F-4D97-AF65-F5344CB8AC3E}">
        <p14:creationId xmlns:p14="http://schemas.microsoft.com/office/powerpoint/2010/main" val="19135802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0"/>
        <p:cNvGrpSpPr/>
        <p:nvPr/>
      </p:nvGrpSpPr>
      <p:grpSpPr>
        <a:xfrm>
          <a:off x="0" y="0"/>
          <a:ext cx="0" cy="0"/>
          <a:chOff x="0" y="0"/>
          <a:chExt cx="0" cy="0"/>
        </a:xfrm>
      </p:grpSpPr>
      <p:sp>
        <p:nvSpPr>
          <p:cNvPr id="3191" name="Google Shape;3191;g78299ab9a5_0_340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2" name="Google Shape;3192;g78299ab9a5_0_340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3" name="Google Shape;3193;g78299ab9a5_0_340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106</a:t>
            </a:fld>
            <a:endParaRPr/>
          </a:p>
        </p:txBody>
      </p:sp>
    </p:spTree>
    <p:extLst>
      <p:ext uri="{BB962C8B-B14F-4D97-AF65-F5344CB8AC3E}">
        <p14:creationId xmlns:p14="http://schemas.microsoft.com/office/powerpoint/2010/main" val="189463969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9"/>
        <p:cNvGrpSpPr/>
        <p:nvPr/>
      </p:nvGrpSpPr>
      <p:grpSpPr>
        <a:xfrm>
          <a:off x="0" y="0"/>
          <a:ext cx="0" cy="0"/>
          <a:chOff x="0" y="0"/>
          <a:chExt cx="0" cy="0"/>
        </a:xfrm>
      </p:grpSpPr>
      <p:sp>
        <p:nvSpPr>
          <p:cNvPr id="3230" name="Google Shape;3230;g78299ab9a5_0_344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1" name="Google Shape;3231;g78299ab9a5_0_344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2" name="Google Shape;3232;g78299ab9a5_0_344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107</a:t>
            </a:fld>
            <a:endParaRPr/>
          </a:p>
        </p:txBody>
      </p:sp>
    </p:spTree>
    <p:extLst>
      <p:ext uri="{BB962C8B-B14F-4D97-AF65-F5344CB8AC3E}">
        <p14:creationId xmlns:p14="http://schemas.microsoft.com/office/powerpoint/2010/main" val="109937484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9"/>
        <p:cNvGrpSpPr/>
        <p:nvPr/>
      </p:nvGrpSpPr>
      <p:grpSpPr>
        <a:xfrm>
          <a:off x="0" y="0"/>
          <a:ext cx="0" cy="0"/>
          <a:chOff x="0" y="0"/>
          <a:chExt cx="0" cy="0"/>
        </a:xfrm>
      </p:grpSpPr>
      <p:sp>
        <p:nvSpPr>
          <p:cNvPr id="3270" name="Google Shape;3270;g78299ab9a5_0_348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1" name="Google Shape;3271;g78299ab9a5_0_348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2" name="Google Shape;3272;g78299ab9a5_0_348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108</a:t>
            </a:fld>
            <a:endParaRPr/>
          </a:p>
        </p:txBody>
      </p:sp>
    </p:spTree>
    <p:extLst>
      <p:ext uri="{BB962C8B-B14F-4D97-AF65-F5344CB8AC3E}">
        <p14:creationId xmlns:p14="http://schemas.microsoft.com/office/powerpoint/2010/main" val="50303076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9"/>
        <p:cNvGrpSpPr/>
        <p:nvPr/>
      </p:nvGrpSpPr>
      <p:grpSpPr>
        <a:xfrm>
          <a:off x="0" y="0"/>
          <a:ext cx="0" cy="0"/>
          <a:chOff x="0" y="0"/>
          <a:chExt cx="0" cy="0"/>
        </a:xfrm>
      </p:grpSpPr>
      <p:sp>
        <p:nvSpPr>
          <p:cNvPr id="3310" name="Google Shape;3310;g78299ab9a5_0_35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1" name="Google Shape;3311;g78299ab9a5_0_352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2" name="Google Shape;3312;g78299ab9a5_0_352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109</a:t>
            </a:fld>
            <a:endParaRPr/>
          </a:p>
        </p:txBody>
      </p:sp>
    </p:spTree>
    <p:extLst>
      <p:ext uri="{BB962C8B-B14F-4D97-AF65-F5344CB8AC3E}">
        <p14:creationId xmlns:p14="http://schemas.microsoft.com/office/powerpoint/2010/main" val="800421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extLst>
      <p:ext uri="{BB962C8B-B14F-4D97-AF65-F5344CB8AC3E}">
        <p14:creationId xmlns:p14="http://schemas.microsoft.com/office/powerpoint/2010/main" val="408228561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2"/>
        <p:cNvGrpSpPr/>
        <p:nvPr/>
      </p:nvGrpSpPr>
      <p:grpSpPr>
        <a:xfrm>
          <a:off x="0" y="0"/>
          <a:ext cx="0" cy="0"/>
          <a:chOff x="0" y="0"/>
          <a:chExt cx="0" cy="0"/>
        </a:xfrm>
      </p:grpSpPr>
      <p:sp>
        <p:nvSpPr>
          <p:cNvPr id="3323" name="Google Shape;3323;g78299ab9a5_0_353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4" name="Google Shape;3324;g78299ab9a5_0_353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5" name="Google Shape;3325;g78299ab9a5_0_353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110</a:t>
            </a:fld>
            <a:endParaRPr/>
          </a:p>
        </p:txBody>
      </p:sp>
    </p:spTree>
    <p:extLst>
      <p:ext uri="{BB962C8B-B14F-4D97-AF65-F5344CB8AC3E}">
        <p14:creationId xmlns:p14="http://schemas.microsoft.com/office/powerpoint/2010/main" val="338966698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1"/>
        <p:cNvGrpSpPr/>
        <p:nvPr/>
      </p:nvGrpSpPr>
      <p:grpSpPr>
        <a:xfrm>
          <a:off x="0" y="0"/>
          <a:ext cx="0" cy="0"/>
          <a:chOff x="0" y="0"/>
          <a:chExt cx="0" cy="0"/>
        </a:xfrm>
      </p:grpSpPr>
      <p:sp>
        <p:nvSpPr>
          <p:cNvPr id="3362" name="Google Shape;3362;g78299ab9a5_0_359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3" name="Google Shape;3363;g78299ab9a5_0_359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64" name="Google Shape;3364;g78299ab9a5_0_359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111</a:t>
            </a:fld>
            <a:endParaRPr/>
          </a:p>
        </p:txBody>
      </p:sp>
    </p:spTree>
    <p:extLst>
      <p:ext uri="{BB962C8B-B14F-4D97-AF65-F5344CB8AC3E}">
        <p14:creationId xmlns:p14="http://schemas.microsoft.com/office/powerpoint/2010/main" val="235324264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1"/>
        <p:cNvGrpSpPr/>
        <p:nvPr/>
      </p:nvGrpSpPr>
      <p:grpSpPr>
        <a:xfrm>
          <a:off x="0" y="0"/>
          <a:ext cx="0" cy="0"/>
          <a:chOff x="0" y="0"/>
          <a:chExt cx="0" cy="0"/>
        </a:xfrm>
      </p:grpSpPr>
      <p:sp>
        <p:nvSpPr>
          <p:cNvPr id="3402" name="Google Shape;3402;g78299ab9a5_0_363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3" name="Google Shape;3403;g78299ab9a5_0_363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4" name="Google Shape;3404;g78299ab9a5_0_363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112</a:t>
            </a:fld>
            <a:endParaRPr/>
          </a:p>
        </p:txBody>
      </p:sp>
    </p:spTree>
    <p:extLst>
      <p:ext uri="{BB962C8B-B14F-4D97-AF65-F5344CB8AC3E}">
        <p14:creationId xmlns:p14="http://schemas.microsoft.com/office/powerpoint/2010/main" val="34558921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1"/>
        <p:cNvGrpSpPr/>
        <p:nvPr/>
      </p:nvGrpSpPr>
      <p:grpSpPr>
        <a:xfrm>
          <a:off x="0" y="0"/>
          <a:ext cx="0" cy="0"/>
          <a:chOff x="0" y="0"/>
          <a:chExt cx="0" cy="0"/>
        </a:xfrm>
      </p:grpSpPr>
      <p:sp>
        <p:nvSpPr>
          <p:cNvPr id="3442" name="Google Shape;3442;g78299ab9a5_0_368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3" name="Google Shape;3443;g78299ab9a5_0_368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4" name="Google Shape;3444;g78299ab9a5_0_368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113</a:t>
            </a:fld>
            <a:endParaRPr/>
          </a:p>
        </p:txBody>
      </p:sp>
    </p:spTree>
    <p:extLst>
      <p:ext uri="{BB962C8B-B14F-4D97-AF65-F5344CB8AC3E}">
        <p14:creationId xmlns:p14="http://schemas.microsoft.com/office/powerpoint/2010/main" val="183031188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1"/>
        <p:cNvGrpSpPr/>
        <p:nvPr/>
      </p:nvGrpSpPr>
      <p:grpSpPr>
        <a:xfrm>
          <a:off x="0" y="0"/>
          <a:ext cx="0" cy="0"/>
          <a:chOff x="0" y="0"/>
          <a:chExt cx="0" cy="0"/>
        </a:xfrm>
      </p:grpSpPr>
      <p:sp>
        <p:nvSpPr>
          <p:cNvPr id="3482" name="Google Shape;3482;g78299ab9a5_0_37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3" name="Google Shape;3483;g78299ab9a5_0_371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84" name="Google Shape;3484;g78299ab9a5_0_371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114</a:t>
            </a:fld>
            <a:endParaRPr/>
          </a:p>
        </p:txBody>
      </p:sp>
    </p:spTree>
    <p:extLst>
      <p:ext uri="{BB962C8B-B14F-4D97-AF65-F5344CB8AC3E}">
        <p14:creationId xmlns:p14="http://schemas.microsoft.com/office/powerpoint/2010/main" val="170380405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0"/>
        <p:cNvGrpSpPr/>
        <p:nvPr/>
      </p:nvGrpSpPr>
      <p:grpSpPr>
        <a:xfrm>
          <a:off x="0" y="0"/>
          <a:ext cx="0" cy="0"/>
          <a:chOff x="0" y="0"/>
          <a:chExt cx="0" cy="0"/>
        </a:xfrm>
      </p:grpSpPr>
      <p:sp>
        <p:nvSpPr>
          <p:cNvPr id="3521" name="Google Shape;3521;g78299ab9a5_0_375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2" name="Google Shape;3522;g78299ab9a5_0_375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3" name="Google Shape;3523;g78299ab9a5_0_375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115</a:t>
            </a:fld>
            <a:endParaRPr/>
          </a:p>
        </p:txBody>
      </p:sp>
    </p:spTree>
    <p:extLst>
      <p:ext uri="{BB962C8B-B14F-4D97-AF65-F5344CB8AC3E}">
        <p14:creationId xmlns:p14="http://schemas.microsoft.com/office/powerpoint/2010/main" val="238046780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9"/>
        <p:cNvGrpSpPr/>
        <p:nvPr/>
      </p:nvGrpSpPr>
      <p:grpSpPr>
        <a:xfrm>
          <a:off x="0" y="0"/>
          <a:ext cx="0" cy="0"/>
          <a:chOff x="0" y="0"/>
          <a:chExt cx="0" cy="0"/>
        </a:xfrm>
      </p:grpSpPr>
      <p:sp>
        <p:nvSpPr>
          <p:cNvPr id="3560" name="Google Shape;3560;g78299ab9a5_0_379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1" name="Google Shape;3561;g78299ab9a5_0_379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2" name="Google Shape;3562;g78299ab9a5_0_379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116</a:t>
            </a:fld>
            <a:endParaRPr/>
          </a:p>
        </p:txBody>
      </p:sp>
    </p:spTree>
    <p:extLst>
      <p:ext uri="{BB962C8B-B14F-4D97-AF65-F5344CB8AC3E}">
        <p14:creationId xmlns:p14="http://schemas.microsoft.com/office/powerpoint/2010/main" val="3996480031"/>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9"/>
        <p:cNvGrpSpPr/>
        <p:nvPr/>
      </p:nvGrpSpPr>
      <p:grpSpPr>
        <a:xfrm>
          <a:off x="0" y="0"/>
          <a:ext cx="0" cy="0"/>
          <a:chOff x="0" y="0"/>
          <a:chExt cx="0" cy="0"/>
        </a:xfrm>
      </p:grpSpPr>
      <p:sp>
        <p:nvSpPr>
          <p:cNvPr id="3600" name="Google Shape;3600;g78299ab9a5_0_384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1" name="Google Shape;3601;g78299ab9a5_0_384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2" name="Google Shape;3602;g78299ab9a5_0_384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117</a:t>
            </a:fld>
            <a:endParaRPr/>
          </a:p>
        </p:txBody>
      </p:sp>
    </p:spTree>
    <p:extLst>
      <p:ext uri="{BB962C8B-B14F-4D97-AF65-F5344CB8AC3E}">
        <p14:creationId xmlns:p14="http://schemas.microsoft.com/office/powerpoint/2010/main" val="104569202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9"/>
        <p:cNvGrpSpPr/>
        <p:nvPr/>
      </p:nvGrpSpPr>
      <p:grpSpPr>
        <a:xfrm>
          <a:off x="0" y="0"/>
          <a:ext cx="0" cy="0"/>
          <a:chOff x="0" y="0"/>
          <a:chExt cx="0" cy="0"/>
        </a:xfrm>
      </p:grpSpPr>
      <p:sp>
        <p:nvSpPr>
          <p:cNvPr id="3640" name="Google Shape;3640;g78299ab9a5_0_388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1" name="Google Shape;3641;g78299ab9a5_0_388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2" name="Google Shape;3642;g78299ab9a5_0_388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118</a:t>
            </a:fld>
            <a:endParaRPr/>
          </a:p>
        </p:txBody>
      </p:sp>
    </p:spTree>
    <p:extLst>
      <p:ext uri="{BB962C8B-B14F-4D97-AF65-F5344CB8AC3E}">
        <p14:creationId xmlns:p14="http://schemas.microsoft.com/office/powerpoint/2010/main" val="408082905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9"/>
        <p:cNvGrpSpPr/>
        <p:nvPr/>
      </p:nvGrpSpPr>
      <p:grpSpPr>
        <a:xfrm>
          <a:off x="0" y="0"/>
          <a:ext cx="0" cy="0"/>
          <a:chOff x="0" y="0"/>
          <a:chExt cx="0" cy="0"/>
        </a:xfrm>
      </p:grpSpPr>
      <p:sp>
        <p:nvSpPr>
          <p:cNvPr id="3680" name="Google Shape;3680;g78299ab9a5_0_39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1" name="Google Shape;3681;g78299ab9a5_0_392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2" name="Google Shape;3682;g78299ab9a5_0_392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119</a:t>
            </a:fld>
            <a:endParaRPr/>
          </a:p>
        </p:txBody>
      </p:sp>
    </p:spTree>
    <p:extLst>
      <p:ext uri="{BB962C8B-B14F-4D97-AF65-F5344CB8AC3E}">
        <p14:creationId xmlns:p14="http://schemas.microsoft.com/office/powerpoint/2010/main" val="3084845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a:t>
            </a:fld>
            <a:endParaRPr/>
          </a:p>
        </p:txBody>
      </p:sp>
    </p:spTree>
    <p:extLst>
      <p:ext uri="{BB962C8B-B14F-4D97-AF65-F5344CB8AC3E}">
        <p14:creationId xmlns:p14="http://schemas.microsoft.com/office/powerpoint/2010/main" val="200689665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9"/>
        <p:cNvGrpSpPr/>
        <p:nvPr/>
      </p:nvGrpSpPr>
      <p:grpSpPr>
        <a:xfrm>
          <a:off x="0" y="0"/>
          <a:ext cx="0" cy="0"/>
          <a:chOff x="0" y="0"/>
          <a:chExt cx="0" cy="0"/>
        </a:xfrm>
      </p:grpSpPr>
      <p:sp>
        <p:nvSpPr>
          <p:cNvPr id="3720" name="Google Shape;3720;g78299ab9a5_0_396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1" name="Google Shape;3721;g78299ab9a5_0_396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2" name="Google Shape;3722;g78299ab9a5_0_396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120</a:t>
            </a:fld>
            <a:endParaRPr/>
          </a:p>
        </p:txBody>
      </p:sp>
    </p:spTree>
    <p:extLst>
      <p:ext uri="{BB962C8B-B14F-4D97-AF65-F5344CB8AC3E}">
        <p14:creationId xmlns:p14="http://schemas.microsoft.com/office/powerpoint/2010/main" val="97117184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9"/>
        <p:cNvGrpSpPr/>
        <p:nvPr/>
      </p:nvGrpSpPr>
      <p:grpSpPr>
        <a:xfrm>
          <a:off x="0" y="0"/>
          <a:ext cx="0" cy="0"/>
          <a:chOff x="0" y="0"/>
          <a:chExt cx="0" cy="0"/>
        </a:xfrm>
      </p:grpSpPr>
      <p:sp>
        <p:nvSpPr>
          <p:cNvPr id="3760" name="Google Shape;3760;g78299ab9a5_0_48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1" name="Google Shape;3761;g78299ab9a5_0_481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2" name="Google Shape;3762;g78299ab9a5_0_481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121</a:t>
            </a:fld>
            <a:endParaRPr/>
          </a:p>
        </p:txBody>
      </p:sp>
    </p:spTree>
    <p:extLst>
      <p:ext uri="{BB962C8B-B14F-4D97-AF65-F5344CB8AC3E}">
        <p14:creationId xmlns:p14="http://schemas.microsoft.com/office/powerpoint/2010/main" val="52987290"/>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9"/>
        <p:cNvGrpSpPr/>
        <p:nvPr/>
      </p:nvGrpSpPr>
      <p:grpSpPr>
        <a:xfrm>
          <a:off x="0" y="0"/>
          <a:ext cx="0" cy="0"/>
          <a:chOff x="0" y="0"/>
          <a:chExt cx="0" cy="0"/>
        </a:xfrm>
      </p:grpSpPr>
      <p:sp>
        <p:nvSpPr>
          <p:cNvPr id="3800" name="Google Shape;3800;g78299ab9a5_0_400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1" name="Google Shape;3801;g78299ab9a5_0_400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2" name="Google Shape;3802;g78299ab9a5_0_400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122</a:t>
            </a:fld>
            <a:endParaRPr/>
          </a:p>
        </p:txBody>
      </p:sp>
    </p:spTree>
    <p:extLst>
      <p:ext uri="{BB962C8B-B14F-4D97-AF65-F5344CB8AC3E}">
        <p14:creationId xmlns:p14="http://schemas.microsoft.com/office/powerpoint/2010/main" val="120901434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2"/>
        <p:cNvGrpSpPr/>
        <p:nvPr/>
      </p:nvGrpSpPr>
      <p:grpSpPr>
        <a:xfrm>
          <a:off x="0" y="0"/>
          <a:ext cx="0" cy="0"/>
          <a:chOff x="0" y="0"/>
          <a:chExt cx="0" cy="0"/>
        </a:xfrm>
      </p:grpSpPr>
      <p:sp>
        <p:nvSpPr>
          <p:cNvPr id="3813" name="Google Shape;3813;g78299ab9a5_0_404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4" name="Google Shape;3814;g78299ab9a5_0_404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5" name="Google Shape;3815;g78299ab9a5_0_404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123</a:t>
            </a:fld>
            <a:endParaRPr/>
          </a:p>
        </p:txBody>
      </p:sp>
    </p:spTree>
    <p:extLst>
      <p:ext uri="{BB962C8B-B14F-4D97-AF65-F5344CB8AC3E}">
        <p14:creationId xmlns:p14="http://schemas.microsoft.com/office/powerpoint/2010/main" val="1844457189"/>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5"/>
        <p:cNvGrpSpPr/>
        <p:nvPr/>
      </p:nvGrpSpPr>
      <p:grpSpPr>
        <a:xfrm>
          <a:off x="0" y="0"/>
          <a:ext cx="0" cy="0"/>
          <a:chOff x="0" y="0"/>
          <a:chExt cx="0" cy="0"/>
        </a:xfrm>
      </p:grpSpPr>
      <p:sp>
        <p:nvSpPr>
          <p:cNvPr id="3846" name="Google Shape;3846;g78299ab9a5_0_410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7" name="Google Shape;3847;g78299ab9a5_0_410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8" name="Google Shape;3848;g78299ab9a5_0_410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124</a:t>
            </a:fld>
            <a:endParaRPr/>
          </a:p>
        </p:txBody>
      </p:sp>
    </p:spTree>
    <p:extLst>
      <p:ext uri="{BB962C8B-B14F-4D97-AF65-F5344CB8AC3E}">
        <p14:creationId xmlns:p14="http://schemas.microsoft.com/office/powerpoint/2010/main" val="367816847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7"/>
        <p:cNvGrpSpPr/>
        <p:nvPr/>
      </p:nvGrpSpPr>
      <p:grpSpPr>
        <a:xfrm>
          <a:off x="0" y="0"/>
          <a:ext cx="0" cy="0"/>
          <a:chOff x="0" y="0"/>
          <a:chExt cx="0" cy="0"/>
        </a:xfrm>
      </p:grpSpPr>
      <p:sp>
        <p:nvSpPr>
          <p:cNvPr id="3878" name="Google Shape;3878;g78299ab9a5_0_41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9" name="Google Shape;3879;g78299ab9a5_0_413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0" name="Google Shape;3880;g78299ab9a5_0_413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125</a:t>
            </a:fld>
            <a:endParaRPr/>
          </a:p>
        </p:txBody>
      </p:sp>
    </p:spTree>
    <p:extLst>
      <p:ext uri="{BB962C8B-B14F-4D97-AF65-F5344CB8AC3E}">
        <p14:creationId xmlns:p14="http://schemas.microsoft.com/office/powerpoint/2010/main" val="24212005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9"/>
        <p:cNvGrpSpPr/>
        <p:nvPr/>
      </p:nvGrpSpPr>
      <p:grpSpPr>
        <a:xfrm>
          <a:off x="0" y="0"/>
          <a:ext cx="0" cy="0"/>
          <a:chOff x="0" y="0"/>
          <a:chExt cx="0" cy="0"/>
        </a:xfrm>
      </p:grpSpPr>
      <p:sp>
        <p:nvSpPr>
          <p:cNvPr id="3910" name="Google Shape;3910;g78299ab9a5_0_416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1" name="Google Shape;3911;g78299ab9a5_0_416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2" name="Google Shape;3912;g78299ab9a5_0_416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126</a:t>
            </a:fld>
            <a:endParaRPr/>
          </a:p>
        </p:txBody>
      </p:sp>
    </p:spTree>
    <p:extLst>
      <p:ext uri="{BB962C8B-B14F-4D97-AF65-F5344CB8AC3E}">
        <p14:creationId xmlns:p14="http://schemas.microsoft.com/office/powerpoint/2010/main" val="38839830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2"/>
        <p:cNvGrpSpPr/>
        <p:nvPr/>
      </p:nvGrpSpPr>
      <p:grpSpPr>
        <a:xfrm>
          <a:off x="0" y="0"/>
          <a:ext cx="0" cy="0"/>
          <a:chOff x="0" y="0"/>
          <a:chExt cx="0" cy="0"/>
        </a:xfrm>
      </p:grpSpPr>
      <p:sp>
        <p:nvSpPr>
          <p:cNvPr id="3943" name="Google Shape;3943;g78299ab9a5_0_420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4" name="Google Shape;3944;g78299ab9a5_0_420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5" name="Google Shape;3945;g78299ab9a5_0_420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127</a:t>
            </a:fld>
            <a:endParaRPr/>
          </a:p>
        </p:txBody>
      </p:sp>
    </p:spTree>
    <p:extLst>
      <p:ext uri="{BB962C8B-B14F-4D97-AF65-F5344CB8AC3E}">
        <p14:creationId xmlns:p14="http://schemas.microsoft.com/office/powerpoint/2010/main" val="182765025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4"/>
        <p:cNvGrpSpPr/>
        <p:nvPr/>
      </p:nvGrpSpPr>
      <p:grpSpPr>
        <a:xfrm>
          <a:off x="0" y="0"/>
          <a:ext cx="0" cy="0"/>
          <a:chOff x="0" y="0"/>
          <a:chExt cx="0" cy="0"/>
        </a:xfrm>
      </p:grpSpPr>
      <p:sp>
        <p:nvSpPr>
          <p:cNvPr id="3975" name="Google Shape;3975;g78299ab9a5_0_42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6" name="Google Shape;3976;g78299ab9a5_0_423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7" name="Google Shape;3977;g78299ab9a5_0_423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128</a:t>
            </a:fld>
            <a:endParaRPr/>
          </a:p>
        </p:txBody>
      </p:sp>
    </p:spTree>
    <p:extLst>
      <p:ext uri="{BB962C8B-B14F-4D97-AF65-F5344CB8AC3E}">
        <p14:creationId xmlns:p14="http://schemas.microsoft.com/office/powerpoint/2010/main" val="1690372657"/>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7"/>
        <p:cNvGrpSpPr/>
        <p:nvPr/>
      </p:nvGrpSpPr>
      <p:grpSpPr>
        <a:xfrm>
          <a:off x="0" y="0"/>
          <a:ext cx="0" cy="0"/>
          <a:chOff x="0" y="0"/>
          <a:chExt cx="0" cy="0"/>
        </a:xfrm>
      </p:grpSpPr>
      <p:sp>
        <p:nvSpPr>
          <p:cNvPr id="4008" name="Google Shape;4008;g78299ab9a5_0_427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9" name="Google Shape;4009;g78299ab9a5_0_427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10" name="Google Shape;4010;g78299ab9a5_0_427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129</a:t>
            </a:fld>
            <a:endParaRPr/>
          </a:p>
        </p:txBody>
      </p:sp>
    </p:spTree>
    <p:extLst>
      <p:ext uri="{BB962C8B-B14F-4D97-AF65-F5344CB8AC3E}">
        <p14:creationId xmlns:p14="http://schemas.microsoft.com/office/powerpoint/2010/main" val="11433626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extLst>
      <p:ext uri="{BB962C8B-B14F-4D97-AF65-F5344CB8AC3E}">
        <p14:creationId xmlns:p14="http://schemas.microsoft.com/office/powerpoint/2010/main" val="68735058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0"/>
        <p:cNvGrpSpPr/>
        <p:nvPr/>
      </p:nvGrpSpPr>
      <p:grpSpPr>
        <a:xfrm>
          <a:off x="0" y="0"/>
          <a:ext cx="0" cy="0"/>
          <a:chOff x="0" y="0"/>
          <a:chExt cx="0" cy="0"/>
        </a:xfrm>
      </p:grpSpPr>
      <p:sp>
        <p:nvSpPr>
          <p:cNvPr id="4041" name="Google Shape;4041;g78299ab9a5_0_430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2" name="Google Shape;4042;g78299ab9a5_0_430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3" name="Google Shape;4043;g78299ab9a5_0_430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130</a:t>
            </a:fld>
            <a:endParaRPr/>
          </a:p>
        </p:txBody>
      </p:sp>
    </p:spTree>
    <p:extLst>
      <p:ext uri="{BB962C8B-B14F-4D97-AF65-F5344CB8AC3E}">
        <p14:creationId xmlns:p14="http://schemas.microsoft.com/office/powerpoint/2010/main" val="37463581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3"/>
        <p:cNvGrpSpPr/>
        <p:nvPr/>
      </p:nvGrpSpPr>
      <p:grpSpPr>
        <a:xfrm>
          <a:off x="0" y="0"/>
          <a:ext cx="0" cy="0"/>
          <a:chOff x="0" y="0"/>
          <a:chExt cx="0" cy="0"/>
        </a:xfrm>
      </p:grpSpPr>
      <p:sp>
        <p:nvSpPr>
          <p:cNvPr id="4074" name="Google Shape;4074;g78299ab9a5_0_43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5" name="Google Shape;4075;g78299ab9a5_0_433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76" name="Google Shape;4076;g78299ab9a5_0_433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131</a:t>
            </a:fld>
            <a:endParaRPr/>
          </a:p>
        </p:txBody>
      </p:sp>
    </p:spTree>
    <p:extLst>
      <p:ext uri="{BB962C8B-B14F-4D97-AF65-F5344CB8AC3E}">
        <p14:creationId xmlns:p14="http://schemas.microsoft.com/office/powerpoint/2010/main" val="32054120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5"/>
        <p:cNvGrpSpPr/>
        <p:nvPr/>
      </p:nvGrpSpPr>
      <p:grpSpPr>
        <a:xfrm>
          <a:off x="0" y="0"/>
          <a:ext cx="0" cy="0"/>
          <a:chOff x="0" y="0"/>
          <a:chExt cx="0" cy="0"/>
        </a:xfrm>
      </p:grpSpPr>
      <p:sp>
        <p:nvSpPr>
          <p:cNvPr id="4106" name="Google Shape;4106;g78299ab9a5_0_437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7" name="Google Shape;4107;g78299ab9a5_0_437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8" name="Google Shape;4108;g78299ab9a5_0_437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132</a:t>
            </a:fld>
            <a:endParaRPr/>
          </a:p>
        </p:txBody>
      </p:sp>
    </p:spTree>
    <p:extLst>
      <p:ext uri="{BB962C8B-B14F-4D97-AF65-F5344CB8AC3E}">
        <p14:creationId xmlns:p14="http://schemas.microsoft.com/office/powerpoint/2010/main" val="1506086558"/>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8"/>
        <p:cNvGrpSpPr/>
        <p:nvPr/>
      </p:nvGrpSpPr>
      <p:grpSpPr>
        <a:xfrm>
          <a:off x="0" y="0"/>
          <a:ext cx="0" cy="0"/>
          <a:chOff x="0" y="0"/>
          <a:chExt cx="0" cy="0"/>
        </a:xfrm>
      </p:grpSpPr>
      <p:sp>
        <p:nvSpPr>
          <p:cNvPr id="4139" name="Google Shape;4139;g78299ab9a5_0_446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0" name="Google Shape;4140;g78299ab9a5_0_446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1" name="Google Shape;4141;g78299ab9a5_0_446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133</a:t>
            </a:fld>
            <a:endParaRPr/>
          </a:p>
        </p:txBody>
      </p:sp>
    </p:spTree>
    <p:extLst>
      <p:ext uri="{BB962C8B-B14F-4D97-AF65-F5344CB8AC3E}">
        <p14:creationId xmlns:p14="http://schemas.microsoft.com/office/powerpoint/2010/main" val="138576248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2"/>
        <p:cNvGrpSpPr/>
        <p:nvPr/>
      </p:nvGrpSpPr>
      <p:grpSpPr>
        <a:xfrm>
          <a:off x="0" y="0"/>
          <a:ext cx="0" cy="0"/>
          <a:chOff x="0" y="0"/>
          <a:chExt cx="0" cy="0"/>
        </a:xfrm>
      </p:grpSpPr>
      <p:sp>
        <p:nvSpPr>
          <p:cNvPr id="4173" name="Google Shape;4173;g78299ab9a5_0_449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4" name="Google Shape;4174;g78299ab9a5_0_449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5" name="Google Shape;4175;g78299ab9a5_0_449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134</a:t>
            </a:fld>
            <a:endParaRPr/>
          </a:p>
        </p:txBody>
      </p:sp>
    </p:spTree>
    <p:extLst>
      <p:ext uri="{BB962C8B-B14F-4D97-AF65-F5344CB8AC3E}">
        <p14:creationId xmlns:p14="http://schemas.microsoft.com/office/powerpoint/2010/main" val="2074936084"/>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6"/>
        <p:cNvGrpSpPr/>
        <p:nvPr/>
      </p:nvGrpSpPr>
      <p:grpSpPr>
        <a:xfrm>
          <a:off x="0" y="0"/>
          <a:ext cx="0" cy="0"/>
          <a:chOff x="0" y="0"/>
          <a:chExt cx="0" cy="0"/>
        </a:xfrm>
      </p:grpSpPr>
      <p:sp>
        <p:nvSpPr>
          <p:cNvPr id="4207" name="Google Shape;4207;g78299ab9a5_0_45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8" name="Google Shape;4208;g78299ab9a5_0_452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9" name="Google Shape;4209;g78299ab9a5_0_452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135</a:t>
            </a:fld>
            <a:endParaRPr/>
          </a:p>
        </p:txBody>
      </p:sp>
    </p:spTree>
    <p:extLst>
      <p:ext uri="{BB962C8B-B14F-4D97-AF65-F5344CB8AC3E}">
        <p14:creationId xmlns:p14="http://schemas.microsoft.com/office/powerpoint/2010/main" val="116874963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0"/>
        <p:cNvGrpSpPr/>
        <p:nvPr/>
      </p:nvGrpSpPr>
      <p:grpSpPr>
        <a:xfrm>
          <a:off x="0" y="0"/>
          <a:ext cx="0" cy="0"/>
          <a:chOff x="0" y="0"/>
          <a:chExt cx="0" cy="0"/>
        </a:xfrm>
      </p:grpSpPr>
      <p:sp>
        <p:nvSpPr>
          <p:cNvPr id="4241" name="Google Shape;4241;g78299ab9a5_0_456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2" name="Google Shape;4242;g78299ab9a5_0_456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3" name="Google Shape;4243;g78299ab9a5_0_456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136</a:t>
            </a:fld>
            <a:endParaRPr/>
          </a:p>
        </p:txBody>
      </p:sp>
    </p:spTree>
    <p:extLst>
      <p:ext uri="{BB962C8B-B14F-4D97-AF65-F5344CB8AC3E}">
        <p14:creationId xmlns:p14="http://schemas.microsoft.com/office/powerpoint/2010/main" val="259004726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4"/>
        <p:cNvGrpSpPr/>
        <p:nvPr/>
      </p:nvGrpSpPr>
      <p:grpSpPr>
        <a:xfrm>
          <a:off x="0" y="0"/>
          <a:ext cx="0" cy="0"/>
          <a:chOff x="0" y="0"/>
          <a:chExt cx="0" cy="0"/>
        </a:xfrm>
      </p:grpSpPr>
      <p:sp>
        <p:nvSpPr>
          <p:cNvPr id="4275" name="Google Shape;4275;g78299ab9a5_0_459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6" name="Google Shape;4276;g78299ab9a5_0_459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7" name="Google Shape;4277;g78299ab9a5_0_459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137</a:t>
            </a:fld>
            <a:endParaRPr/>
          </a:p>
        </p:txBody>
      </p:sp>
    </p:spTree>
    <p:extLst>
      <p:ext uri="{BB962C8B-B14F-4D97-AF65-F5344CB8AC3E}">
        <p14:creationId xmlns:p14="http://schemas.microsoft.com/office/powerpoint/2010/main" val="409112222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8"/>
        <p:cNvGrpSpPr/>
        <p:nvPr/>
      </p:nvGrpSpPr>
      <p:grpSpPr>
        <a:xfrm>
          <a:off x="0" y="0"/>
          <a:ext cx="0" cy="0"/>
          <a:chOff x="0" y="0"/>
          <a:chExt cx="0" cy="0"/>
        </a:xfrm>
      </p:grpSpPr>
      <p:sp>
        <p:nvSpPr>
          <p:cNvPr id="4309" name="Google Shape;4309;g78299ab9a5_0_466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0" name="Google Shape;4310;g78299ab9a5_0_466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1" name="Google Shape;4311;g78299ab9a5_0_466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138</a:t>
            </a:fld>
            <a:endParaRPr/>
          </a:p>
        </p:txBody>
      </p:sp>
    </p:spTree>
    <p:extLst>
      <p:ext uri="{BB962C8B-B14F-4D97-AF65-F5344CB8AC3E}">
        <p14:creationId xmlns:p14="http://schemas.microsoft.com/office/powerpoint/2010/main" val="364974212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2"/>
        <p:cNvGrpSpPr/>
        <p:nvPr/>
      </p:nvGrpSpPr>
      <p:grpSpPr>
        <a:xfrm>
          <a:off x="0" y="0"/>
          <a:ext cx="0" cy="0"/>
          <a:chOff x="0" y="0"/>
          <a:chExt cx="0" cy="0"/>
        </a:xfrm>
      </p:grpSpPr>
      <p:sp>
        <p:nvSpPr>
          <p:cNvPr id="4343" name="Google Shape;4343;g78299ab9a5_0_470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4" name="Google Shape;4344;g78299ab9a5_0_470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5" name="Google Shape;4345;g78299ab9a5_0_470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139</a:t>
            </a:fld>
            <a:endParaRPr/>
          </a:p>
        </p:txBody>
      </p:sp>
    </p:spTree>
    <p:extLst>
      <p:ext uri="{BB962C8B-B14F-4D97-AF65-F5344CB8AC3E}">
        <p14:creationId xmlns:p14="http://schemas.microsoft.com/office/powerpoint/2010/main" val="9321230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spTree>
    <p:extLst>
      <p:ext uri="{BB962C8B-B14F-4D97-AF65-F5344CB8AC3E}">
        <p14:creationId xmlns:p14="http://schemas.microsoft.com/office/powerpoint/2010/main" val="45443570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6"/>
        <p:cNvGrpSpPr/>
        <p:nvPr/>
      </p:nvGrpSpPr>
      <p:grpSpPr>
        <a:xfrm>
          <a:off x="0" y="0"/>
          <a:ext cx="0" cy="0"/>
          <a:chOff x="0" y="0"/>
          <a:chExt cx="0" cy="0"/>
        </a:xfrm>
      </p:grpSpPr>
      <p:sp>
        <p:nvSpPr>
          <p:cNvPr id="4377" name="Google Shape;4377;g78299ab9a5_0_47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8" name="Google Shape;4378;g78299ab9a5_0_473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79" name="Google Shape;4379;g78299ab9a5_0_473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140</a:t>
            </a:fld>
            <a:endParaRPr/>
          </a:p>
        </p:txBody>
      </p:sp>
    </p:spTree>
    <p:extLst>
      <p:ext uri="{BB962C8B-B14F-4D97-AF65-F5344CB8AC3E}">
        <p14:creationId xmlns:p14="http://schemas.microsoft.com/office/powerpoint/2010/main" val="405248735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0"/>
        <p:cNvGrpSpPr/>
        <p:nvPr/>
      </p:nvGrpSpPr>
      <p:grpSpPr>
        <a:xfrm>
          <a:off x="0" y="0"/>
          <a:ext cx="0" cy="0"/>
          <a:chOff x="0" y="0"/>
          <a:chExt cx="0" cy="0"/>
        </a:xfrm>
      </p:grpSpPr>
      <p:sp>
        <p:nvSpPr>
          <p:cNvPr id="4411" name="Google Shape;4411;g8ec4e9833a_0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2" name="Google Shape;4412;g8ec4e9833a_0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3" name="Google Shape;4413;g8ec4e9833a_0_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141</a:t>
            </a:fld>
            <a:endParaRPr/>
          </a:p>
        </p:txBody>
      </p:sp>
    </p:spTree>
    <p:extLst>
      <p:ext uri="{BB962C8B-B14F-4D97-AF65-F5344CB8AC3E}">
        <p14:creationId xmlns:p14="http://schemas.microsoft.com/office/powerpoint/2010/main" val="203050454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3"/>
        <p:cNvGrpSpPr/>
        <p:nvPr/>
      </p:nvGrpSpPr>
      <p:grpSpPr>
        <a:xfrm>
          <a:off x="0" y="0"/>
          <a:ext cx="0" cy="0"/>
          <a:chOff x="0" y="0"/>
          <a:chExt cx="0" cy="0"/>
        </a:xfrm>
      </p:grpSpPr>
      <p:sp>
        <p:nvSpPr>
          <p:cNvPr id="4424" name="Google Shape;4424;g8ec4e9833a_0_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5" name="Google Shape;4425;g8ec4e9833a_0_1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26" name="Google Shape;4426;g8ec4e9833a_0_1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142</a:t>
            </a:fld>
            <a:endParaRPr/>
          </a:p>
        </p:txBody>
      </p:sp>
    </p:spTree>
    <p:extLst>
      <p:ext uri="{BB962C8B-B14F-4D97-AF65-F5344CB8AC3E}">
        <p14:creationId xmlns:p14="http://schemas.microsoft.com/office/powerpoint/2010/main" val="913898654"/>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3"/>
        <p:cNvGrpSpPr/>
        <p:nvPr/>
      </p:nvGrpSpPr>
      <p:grpSpPr>
        <a:xfrm>
          <a:off x="0" y="0"/>
          <a:ext cx="0" cy="0"/>
          <a:chOff x="0" y="0"/>
          <a:chExt cx="0" cy="0"/>
        </a:xfrm>
      </p:grpSpPr>
      <p:sp>
        <p:nvSpPr>
          <p:cNvPr id="4444" name="Google Shape;4444;g8ec4e9833a_0_4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5" name="Google Shape;4445;g8ec4e9833a_0_4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6" name="Google Shape;4446;g8ec4e9833a_0_4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143</a:t>
            </a:fld>
            <a:endParaRPr/>
          </a:p>
        </p:txBody>
      </p:sp>
    </p:spTree>
    <p:extLst>
      <p:ext uri="{BB962C8B-B14F-4D97-AF65-F5344CB8AC3E}">
        <p14:creationId xmlns:p14="http://schemas.microsoft.com/office/powerpoint/2010/main" val="365997156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2"/>
        <p:cNvGrpSpPr/>
        <p:nvPr/>
      </p:nvGrpSpPr>
      <p:grpSpPr>
        <a:xfrm>
          <a:off x="0" y="0"/>
          <a:ext cx="0" cy="0"/>
          <a:chOff x="0" y="0"/>
          <a:chExt cx="0" cy="0"/>
        </a:xfrm>
      </p:grpSpPr>
      <p:sp>
        <p:nvSpPr>
          <p:cNvPr id="4463" name="Google Shape;4463;g8ec4e9833a_0_6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4" name="Google Shape;4464;g8ec4e9833a_0_6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5" name="Google Shape;4465;g8ec4e9833a_0_6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144</a:t>
            </a:fld>
            <a:endParaRPr/>
          </a:p>
        </p:txBody>
      </p:sp>
    </p:spTree>
    <p:extLst>
      <p:ext uri="{BB962C8B-B14F-4D97-AF65-F5344CB8AC3E}">
        <p14:creationId xmlns:p14="http://schemas.microsoft.com/office/powerpoint/2010/main" val="3291119442"/>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2"/>
        <p:cNvGrpSpPr/>
        <p:nvPr/>
      </p:nvGrpSpPr>
      <p:grpSpPr>
        <a:xfrm>
          <a:off x="0" y="0"/>
          <a:ext cx="0" cy="0"/>
          <a:chOff x="0" y="0"/>
          <a:chExt cx="0" cy="0"/>
        </a:xfrm>
      </p:grpSpPr>
      <p:sp>
        <p:nvSpPr>
          <p:cNvPr id="4483" name="Google Shape;4483;g8ec4e9833a_0_8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4" name="Google Shape;4484;g8ec4e9833a_0_8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5" name="Google Shape;4485;g8ec4e9833a_0_8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145</a:t>
            </a:fld>
            <a:endParaRPr/>
          </a:p>
        </p:txBody>
      </p:sp>
    </p:spTree>
    <p:extLst>
      <p:ext uri="{BB962C8B-B14F-4D97-AF65-F5344CB8AC3E}">
        <p14:creationId xmlns:p14="http://schemas.microsoft.com/office/powerpoint/2010/main" val="8433675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2"/>
        <p:cNvGrpSpPr/>
        <p:nvPr/>
      </p:nvGrpSpPr>
      <p:grpSpPr>
        <a:xfrm>
          <a:off x="0" y="0"/>
          <a:ext cx="0" cy="0"/>
          <a:chOff x="0" y="0"/>
          <a:chExt cx="0" cy="0"/>
        </a:xfrm>
      </p:grpSpPr>
      <p:sp>
        <p:nvSpPr>
          <p:cNvPr id="4503" name="Google Shape;4503;g8ec4e9833a_0_10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4" name="Google Shape;4504;g8ec4e9833a_0_10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5" name="Google Shape;4505;g8ec4e9833a_0_10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146</a:t>
            </a:fld>
            <a:endParaRPr/>
          </a:p>
        </p:txBody>
      </p:sp>
    </p:spTree>
    <p:extLst>
      <p:ext uri="{BB962C8B-B14F-4D97-AF65-F5344CB8AC3E}">
        <p14:creationId xmlns:p14="http://schemas.microsoft.com/office/powerpoint/2010/main" val="33282091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7"/>
        <p:cNvGrpSpPr/>
        <p:nvPr/>
      </p:nvGrpSpPr>
      <p:grpSpPr>
        <a:xfrm>
          <a:off x="0" y="0"/>
          <a:ext cx="0" cy="0"/>
          <a:chOff x="0" y="0"/>
          <a:chExt cx="0" cy="0"/>
        </a:xfrm>
      </p:grpSpPr>
      <p:sp>
        <p:nvSpPr>
          <p:cNvPr id="1738" name="Google Shape;1738;g78299ab9a5_0_169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9" name="Google Shape;1739;g78299ab9a5_0_169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0" name="Google Shape;1740;g78299ab9a5_0_169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147</a:t>
            </a:fld>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0"/>
        <p:cNvGrpSpPr/>
        <p:nvPr/>
      </p:nvGrpSpPr>
      <p:grpSpPr>
        <a:xfrm>
          <a:off x="0" y="0"/>
          <a:ext cx="0" cy="0"/>
          <a:chOff x="0" y="0"/>
          <a:chExt cx="0" cy="0"/>
        </a:xfrm>
      </p:grpSpPr>
      <p:sp>
        <p:nvSpPr>
          <p:cNvPr id="1761" name="Google Shape;1761;g78299ab9a5_0_174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2" name="Google Shape;1762;g78299ab9a5_0_174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3" name="Google Shape;1763;g78299ab9a5_0_174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148</a:t>
            </a:fld>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4"/>
        <p:cNvGrpSpPr/>
        <p:nvPr/>
      </p:nvGrpSpPr>
      <p:grpSpPr>
        <a:xfrm>
          <a:off x="0" y="0"/>
          <a:ext cx="0" cy="0"/>
          <a:chOff x="0" y="0"/>
          <a:chExt cx="0" cy="0"/>
        </a:xfrm>
      </p:grpSpPr>
      <p:sp>
        <p:nvSpPr>
          <p:cNvPr id="1785" name="Google Shape;1785;g78299ab9a5_0_178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6" name="Google Shape;1786;g78299ab9a5_0_178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7" name="Google Shape;1787;g78299ab9a5_0_178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149</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extLst>
      <p:ext uri="{BB962C8B-B14F-4D97-AF65-F5344CB8AC3E}">
        <p14:creationId xmlns:p14="http://schemas.microsoft.com/office/powerpoint/2010/main" val="1841709237"/>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7"/>
        <p:cNvGrpSpPr/>
        <p:nvPr/>
      </p:nvGrpSpPr>
      <p:grpSpPr>
        <a:xfrm>
          <a:off x="0" y="0"/>
          <a:ext cx="0" cy="0"/>
          <a:chOff x="0" y="0"/>
          <a:chExt cx="0" cy="0"/>
        </a:xfrm>
      </p:grpSpPr>
      <p:sp>
        <p:nvSpPr>
          <p:cNvPr id="1808" name="Google Shape;1808;g78299ab9a5_0_180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9" name="Google Shape;1809;g78299ab9a5_0_180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0" name="Google Shape;1810;g78299ab9a5_0_180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150</a:t>
            </a:fld>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78299ab9a5_0_186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78299ab9a5_0_186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3" name="Google Shape;1833;g78299ab9a5_0_186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151</a:t>
            </a:fld>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4"/>
        <p:cNvGrpSpPr/>
        <p:nvPr/>
      </p:nvGrpSpPr>
      <p:grpSpPr>
        <a:xfrm>
          <a:off x="0" y="0"/>
          <a:ext cx="0" cy="0"/>
          <a:chOff x="0" y="0"/>
          <a:chExt cx="0" cy="0"/>
        </a:xfrm>
      </p:grpSpPr>
      <p:sp>
        <p:nvSpPr>
          <p:cNvPr id="1855" name="Google Shape;1855;g78299ab9a5_0_189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6" name="Google Shape;1856;g78299ab9a5_0_189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7" name="Google Shape;1857;g78299ab9a5_0_189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152</a:t>
            </a:fld>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3"/>
        <p:cNvGrpSpPr/>
        <p:nvPr/>
      </p:nvGrpSpPr>
      <p:grpSpPr>
        <a:xfrm>
          <a:off x="0" y="0"/>
          <a:ext cx="0" cy="0"/>
          <a:chOff x="0" y="0"/>
          <a:chExt cx="0" cy="0"/>
        </a:xfrm>
      </p:grpSpPr>
      <p:sp>
        <p:nvSpPr>
          <p:cNvPr id="1874" name="Google Shape;1874;g78299ab9a5_0_19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5" name="Google Shape;1875;g78299ab9a5_0_19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6" name="Google Shape;1876;g78299ab9a5_0_19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153</a:t>
            </a:fld>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6"/>
        <p:cNvGrpSpPr/>
        <p:nvPr/>
      </p:nvGrpSpPr>
      <p:grpSpPr>
        <a:xfrm>
          <a:off x="0" y="0"/>
          <a:ext cx="0" cy="0"/>
          <a:chOff x="0" y="0"/>
          <a:chExt cx="0" cy="0"/>
        </a:xfrm>
      </p:grpSpPr>
      <p:sp>
        <p:nvSpPr>
          <p:cNvPr id="2207" name="Google Shape;2207;g78299ab9a5_0_229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8" name="Google Shape;2208;g78299ab9a5_0_229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9" name="Google Shape;2209;g78299ab9a5_0_229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154</a:t>
            </a:fld>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78299ab9a5_0_232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78299ab9a5_0_232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3" name="Google Shape;2223;g78299ab9a5_0_232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155</a:t>
            </a:fld>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4"/>
        <p:cNvGrpSpPr/>
        <p:nvPr/>
      </p:nvGrpSpPr>
      <p:grpSpPr>
        <a:xfrm>
          <a:off x="0" y="0"/>
          <a:ext cx="0" cy="0"/>
          <a:chOff x="0" y="0"/>
          <a:chExt cx="0" cy="0"/>
        </a:xfrm>
      </p:grpSpPr>
      <p:sp>
        <p:nvSpPr>
          <p:cNvPr id="2245" name="Google Shape;2245;g78299ab9a5_0_235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6" name="Google Shape;2246;g78299ab9a5_0_235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7" name="Google Shape;2247;g78299ab9a5_0_235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156</a:t>
            </a:fld>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0"/>
        <p:cNvGrpSpPr/>
        <p:nvPr/>
      </p:nvGrpSpPr>
      <p:grpSpPr>
        <a:xfrm>
          <a:off x="0" y="0"/>
          <a:ext cx="0" cy="0"/>
          <a:chOff x="0" y="0"/>
          <a:chExt cx="0" cy="0"/>
        </a:xfrm>
      </p:grpSpPr>
      <p:sp>
        <p:nvSpPr>
          <p:cNvPr id="2271" name="Google Shape;2271;g78299ab9a5_0_23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2" name="Google Shape;2272;g78299ab9a5_0_23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3" name="Google Shape;2273;g78299ab9a5_0_23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157</a:t>
            </a:fld>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6"/>
        <p:cNvGrpSpPr/>
        <p:nvPr/>
      </p:nvGrpSpPr>
      <p:grpSpPr>
        <a:xfrm>
          <a:off x="0" y="0"/>
          <a:ext cx="0" cy="0"/>
          <a:chOff x="0" y="0"/>
          <a:chExt cx="0" cy="0"/>
        </a:xfrm>
      </p:grpSpPr>
      <p:sp>
        <p:nvSpPr>
          <p:cNvPr id="2297" name="Google Shape;2297;g78299ab9a5_0_240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8" name="Google Shape;2298;g78299ab9a5_0_240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9" name="Google Shape;2299;g78299ab9a5_0_240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158</a:t>
            </a:fld>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p:cNvGrpSpPr/>
        <p:nvPr/>
      </p:nvGrpSpPr>
      <p:grpSpPr>
        <a:xfrm>
          <a:off x="0" y="0"/>
          <a:ext cx="0" cy="0"/>
          <a:chOff x="0" y="0"/>
          <a:chExt cx="0" cy="0"/>
        </a:xfrm>
      </p:grpSpPr>
      <p:sp>
        <p:nvSpPr>
          <p:cNvPr id="2323" name="Google Shape;2323;g78299ab9a5_0_24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4" name="Google Shape;2324;g78299ab9a5_0_243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5" name="Google Shape;2325;g78299ab9a5_0_243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159</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Tree>
    <p:extLst>
      <p:ext uri="{BB962C8B-B14F-4D97-AF65-F5344CB8AC3E}">
        <p14:creationId xmlns:p14="http://schemas.microsoft.com/office/powerpoint/2010/main" val="4195115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Tree>
    <p:extLst>
      <p:ext uri="{BB962C8B-B14F-4D97-AF65-F5344CB8AC3E}">
        <p14:creationId xmlns:p14="http://schemas.microsoft.com/office/powerpoint/2010/main" val="1991178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Tree>
    <p:extLst>
      <p:ext uri="{BB962C8B-B14F-4D97-AF65-F5344CB8AC3E}">
        <p14:creationId xmlns:p14="http://schemas.microsoft.com/office/powerpoint/2010/main" val="1484397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61d4ed9b9_0_6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61d4ed9b9_0_6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861d4ed9b9_0_6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19</a:t>
            </a:fld>
            <a:endParaRPr/>
          </a:p>
        </p:txBody>
      </p:sp>
    </p:spTree>
    <p:extLst>
      <p:ext uri="{BB962C8B-B14F-4D97-AF65-F5344CB8AC3E}">
        <p14:creationId xmlns:p14="http://schemas.microsoft.com/office/powerpoint/2010/main" val="168215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6eee5adb11_2_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6eee5adb11_2_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7a54dcff7b_0_49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7a54dcff7b_0_49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7a54dcff7b_0_49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7c4c21542d_0_8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7c4c21542d_0_8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g7c4c21542d_0_8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7e9650c8c1_0_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7e9650c8c1_0_2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7e9650c8c1_0_2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7e9650c8c1_0_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7e9650c8c1_0_3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7e9650c8c1_0_3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861d4ed9b9_0_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861d4ed9b9_0_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g861d4ed9b9_0_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7c4c21542d_0_1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7c4c21542d_0_11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g7c4c21542d_0_11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c4c21542d_0_1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c4c21542d_0_12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g7c4c21542d_0_12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78299ab9a5_0_4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78299ab9a5_0_4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g78299ab9a5_0_4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7a54dcff7b_0_7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7a54dcff7b_0_72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g7a54dcff7b_0_72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78299ab9a5_0_8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78299ab9a5_0_8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g78299ab9a5_0_8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a54dcff7b_0_35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a54dcff7b_0_35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7a54dcff7b_0_35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78299ab9a5_0_1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78299ab9a5_0_1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g78299ab9a5_0_1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78299ab9a5_0_1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78299ab9a5_0_13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1" name="Google Shape;421;g78299ab9a5_0_13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78299ab9a5_0_19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78299ab9a5_0_19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g78299ab9a5_0_19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78299ab9a5_0_16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78299ab9a5_0_16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g78299ab9a5_0_16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78299ab9a5_0_2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78299ab9a5_0_22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78299ab9a5_0_22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861d4ed9b9_0_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861d4ed9b9_0_1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1" name="Google Shape;521;g861d4ed9b9_0_1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861d4ed9b9_0_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861d4ed9b9_0_3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4" name="Google Shape;544;g861d4ed9b9_0_3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861d4ed9b9_0_6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861d4ed9b9_0_6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9" name="Google Shape;569;g861d4ed9b9_0_6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61d4ed9b9_0_8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61d4ed9b9_0_8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3" name="Google Shape;593;g861d4ed9b9_0_8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861d4ed9b9_0_10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861d4ed9b9_0_10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8" name="Google Shape;618;g861d4ed9b9_0_10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861d4ed9b9_0_55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861d4ed9b9_0_55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861d4ed9b9_0_55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861d4ed9b9_0_1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861d4ed9b9_0_12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2" name="Google Shape;642;g861d4ed9b9_0_12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78299ab9a5_0_24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78299ab9a5_0_24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6" name="Google Shape;666;g78299ab9a5_0_24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78299ab9a5_0_3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78299ab9a5_0_31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78299ab9a5_0_31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78299ab9a5_0_27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7" name="Google Shape;707;g78299ab9a5_0_27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g78299ab9a5_0_27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5"/>
        <p:cNvGrpSpPr/>
        <p:nvPr/>
      </p:nvGrpSpPr>
      <p:grpSpPr>
        <a:xfrm>
          <a:off x="0" y="0"/>
          <a:ext cx="0" cy="0"/>
          <a:chOff x="0" y="0"/>
          <a:chExt cx="0" cy="0"/>
        </a:xfrm>
      </p:grpSpPr>
      <p:sp>
        <p:nvSpPr>
          <p:cNvPr id="736" name="Google Shape;736;g78299ab9a5_0_34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7" name="Google Shape;737;g78299ab9a5_0_34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g78299ab9a5_0_34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78299ab9a5_0_3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78299ab9a5_0_3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8" name="Google Shape;768;g78299ab9a5_0_3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78299ab9a5_0_4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78299ab9a5_0_44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9" name="Google Shape;799;g78299ab9a5_0_44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78299ab9a5_0_50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78299ab9a5_0_50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0" name="Google Shape;830;g78299ab9a5_0_50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78299ab9a5_0_47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78299ab9a5_0_47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0" name="Google Shape;860;g78299ab9a5_0_47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78299ab9a5_0_53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78299ab9a5_0_53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1" name="Google Shape;891;g78299ab9a5_0_53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861d4ed9b9_0_56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861d4ed9b9_0_56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861d4ed9b9_0_56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61d4ed9b9_0_17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61d4ed9b9_0_17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2" name="Google Shape;922;g861d4ed9b9_0_17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g861d4ed9b9_0_50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8" name="Google Shape;958;g861d4ed9b9_0_50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9" name="Google Shape;959;g861d4ed9b9_0_50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
        <p:cNvGrpSpPr/>
        <p:nvPr/>
      </p:nvGrpSpPr>
      <p:grpSpPr>
        <a:xfrm>
          <a:off x="0" y="0"/>
          <a:ext cx="0" cy="0"/>
          <a:chOff x="0" y="0"/>
          <a:chExt cx="0" cy="0"/>
        </a:xfrm>
      </p:grpSpPr>
      <p:sp>
        <p:nvSpPr>
          <p:cNvPr id="970" name="Google Shape;970;g861d4ed9b9_0_20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1" name="Google Shape;971;g861d4ed9b9_0_20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g861d4ed9b9_0_20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861d4ed9b9_0_23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861d4ed9b9_0_23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3" name="Google Shape;1003;g861d4ed9b9_0_23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2"/>
        <p:cNvGrpSpPr/>
        <p:nvPr/>
      </p:nvGrpSpPr>
      <p:grpSpPr>
        <a:xfrm>
          <a:off x="0" y="0"/>
          <a:ext cx="0" cy="0"/>
          <a:chOff x="0" y="0"/>
          <a:chExt cx="0" cy="0"/>
        </a:xfrm>
      </p:grpSpPr>
      <p:sp>
        <p:nvSpPr>
          <p:cNvPr id="1033" name="Google Shape;1033;g861d4ed9b9_0_26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4" name="Google Shape;1034;g861d4ed9b9_0_26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5" name="Google Shape;1035;g861d4ed9b9_0_26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g861d4ed9b9_0_29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6" name="Google Shape;1066;g861d4ed9b9_0_29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7" name="Google Shape;1067;g861d4ed9b9_0_29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861d4ed9b9_0_3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861d4ed9b9_0_32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9" name="Google Shape;1099;g861d4ed9b9_0_32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g861d4ed9b9_0_35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0" name="Google Shape;1130;g861d4ed9b9_0_35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1" name="Google Shape;1131;g861d4ed9b9_0_35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861d4ed9b9_0_37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861d4ed9b9_0_37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2" name="Google Shape;1162;g861d4ed9b9_0_37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861d4ed9b9_0_40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861d4ed9b9_0_40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4" name="Google Shape;1194;g861d4ed9b9_0_40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61d4ed9b9_0_5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61d4ed9b9_0_5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61d4ed9b9_0_5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861d4ed9b9_0_48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861d4ed9b9_0_48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5" name="Google Shape;1225;g861d4ed9b9_0_48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78299ab9a5_0_77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78299ab9a5_0_77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8" name="Google Shape;1248;g78299ab9a5_0_77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8"/>
        <p:cNvGrpSpPr/>
        <p:nvPr/>
      </p:nvGrpSpPr>
      <p:grpSpPr>
        <a:xfrm>
          <a:off x="0" y="0"/>
          <a:ext cx="0" cy="0"/>
          <a:chOff x="0" y="0"/>
          <a:chExt cx="0" cy="0"/>
        </a:xfrm>
      </p:grpSpPr>
      <p:sp>
        <p:nvSpPr>
          <p:cNvPr id="1259" name="Google Shape;1259;g78299ab9a5_0_79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0" name="Google Shape;1260;g78299ab9a5_0_79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1" name="Google Shape;1261;g78299ab9a5_0_79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g78299ab9a5_0_86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9" name="Google Shape;1299;g78299ab9a5_0_86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0" name="Google Shape;1300;g78299ab9a5_0_86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78299ab9a5_0_89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78299ab9a5_0_89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0" name="Google Shape;1340;g78299ab9a5_0_89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78299ab9a5_0_9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78299ab9a5_0_94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0" name="Google Shape;1380;g78299ab9a5_0_94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78299ab9a5_0_98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78299ab9a5_0_98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0" name="Google Shape;1420;g78299ab9a5_0_98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78299ab9a5_0_10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78299ab9a5_0_102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0" name="Google Shape;1460;g78299ab9a5_0_102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78299ab9a5_0_106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78299ab9a5_0_106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0" name="Google Shape;1500;g78299ab9a5_0_106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7"/>
        <p:cNvGrpSpPr/>
        <p:nvPr/>
      </p:nvGrpSpPr>
      <p:grpSpPr>
        <a:xfrm>
          <a:off x="0" y="0"/>
          <a:ext cx="0" cy="0"/>
          <a:chOff x="0" y="0"/>
          <a:chExt cx="0" cy="0"/>
        </a:xfrm>
      </p:grpSpPr>
      <p:sp>
        <p:nvSpPr>
          <p:cNvPr id="1538" name="Google Shape;1538;g78299ab9a5_0_110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9" name="Google Shape;1539;g78299ab9a5_0_110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0" name="Google Shape;1540;g78299ab9a5_0_110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61d4ed9b9_0_5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61d4ed9b9_0_5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61d4ed9b9_0_5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14667256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7"/>
        <p:cNvGrpSpPr/>
        <p:nvPr/>
      </p:nvGrpSpPr>
      <p:grpSpPr>
        <a:xfrm>
          <a:off x="0" y="0"/>
          <a:ext cx="0" cy="0"/>
          <a:chOff x="0" y="0"/>
          <a:chExt cx="0" cy="0"/>
        </a:xfrm>
      </p:grpSpPr>
      <p:sp>
        <p:nvSpPr>
          <p:cNvPr id="1578" name="Google Shape;1578;g78299ab9a5_0_114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9" name="Google Shape;1579;g78299ab9a5_0_114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0" name="Google Shape;1580;g78299ab9a5_0_114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7"/>
        <p:cNvGrpSpPr/>
        <p:nvPr/>
      </p:nvGrpSpPr>
      <p:grpSpPr>
        <a:xfrm>
          <a:off x="0" y="0"/>
          <a:ext cx="0" cy="0"/>
          <a:chOff x="0" y="0"/>
          <a:chExt cx="0" cy="0"/>
        </a:xfrm>
      </p:grpSpPr>
      <p:sp>
        <p:nvSpPr>
          <p:cNvPr id="1618" name="Google Shape;1618;g78299ab9a5_0_118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9" name="Google Shape;1619;g78299ab9a5_0_118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0" name="Google Shape;1620;g78299ab9a5_0_118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g78299ab9a5_0_12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9" name="Google Shape;1659;g78299ab9a5_0_123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0" name="Google Shape;1660;g78299ab9a5_0_123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7"/>
        <p:cNvGrpSpPr/>
        <p:nvPr/>
      </p:nvGrpSpPr>
      <p:grpSpPr>
        <a:xfrm>
          <a:off x="0" y="0"/>
          <a:ext cx="0" cy="0"/>
          <a:chOff x="0" y="0"/>
          <a:chExt cx="0" cy="0"/>
        </a:xfrm>
      </p:grpSpPr>
      <p:sp>
        <p:nvSpPr>
          <p:cNvPr id="1698" name="Google Shape;1698;g78299ab9a5_0_13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9" name="Google Shape;1699;g78299ab9a5_0_131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g78299ab9a5_0_131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78299ab9a5_0_19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78299ab9a5_0_193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5" name="Google Shape;1895;g78299ab9a5_0_193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74</a:t>
            </a:fld>
            <a:endParaRPr/>
          </a:p>
        </p:txBody>
      </p:sp>
    </p:spTree>
    <p:extLst>
      <p:ext uri="{BB962C8B-B14F-4D97-AF65-F5344CB8AC3E}">
        <p14:creationId xmlns:p14="http://schemas.microsoft.com/office/powerpoint/2010/main" val="29771037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78299ab9a5_0_198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6" name="Google Shape;1906;g78299ab9a5_0_198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7" name="Google Shape;1907;g78299ab9a5_0_198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75</a:t>
            </a:fld>
            <a:endParaRPr/>
          </a:p>
        </p:txBody>
      </p:sp>
    </p:spTree>
    <p:extLst>
      <p:ext uri="{BB962C8B-B14F-4D97-AF65-F5344CB8AC3E}">
        <p14:creationId xmlns:p14="http://schemas.microsoft.com/office/powerpoint/2010/main" val="72864100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7"/>
        <p:cNvGrpSpPr/>
        <p:nvPr/>
      </p:nvGrpSpPr>
      <p:grpSpPr>
        <a:xfrm>
          <a:off x="0" y="0"/>
          <a:ext cx="0" cy="0"/>
          <a:chOff x="0" y="0"/>
          <a:chExt cx="0" cy="0"/>
        </a:xfrm>
      </p:grpSpPr>
      <p:sp>
        <p:nvSpPr>
          <p:cNvPr id="1938" name="Google Shape;1938;g78299ab9a5_0_20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9" name="Google Shape;1939;g78299ab9a5_0_202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0" name="Google Shape;1940;g78299ab9a5_0_202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76</a:t>
            </a:fld>
            <a:endParaRPr/>
          </a:p>
        </p:txBody>
      </p:sp>
    </p:spTree>
    <p:extLst>
      <p:ext uri="{BB962C8B-B14F-4D97-AF65-F5344CB8AC3E}">
        <p14:creationId xmlns:p14="http://schemas.microsoft.com/office/powerpoint/2010/main" val="1942218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1"/>
        <p:cNvGrpSpPr/>
        <p:nvPr/>
      </p:nvGrpSpPr>
      <p:grpSpPr>
        <a:xfrm>
          <a:off x="0" y="0"/>
          <a:ext cx="0" cy="0"/>
          <a:chOff x="0" y="0"/>
          <a:chExt cx="0" cy="0"/>
        </a:xfrm>
      </p:grpSpPr>
      <p:sp>
        <p:nvSpPr>
          <p:cNvPr id="1972" name="Google Shape;1972;g78299ab9a5_0_205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3" name="Google Shape;1973;g78299ab9a5_0_205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4" name="Google Shape;1974;g78299ab9a5_0_205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77</a:t>
            </a:fld>
            <a:endParaRPr/>
          </a:p>
        </p:txBody>
      </p:sp>
    </p:spTree>
    <p:extLst>
      <p:ext uri="{BB962C8B-B14F-4D97-AF65-F5344CB8AC3E}">
        <p14:creationId xmlns:p14="http://schemas.microsoft.com/office/powerpoint/2010/main" val="43856224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5"/>
        <p:cNvGrpSpPr/>
        <p:nvPr/>
      </p:nvGrpSpPr>
      <p:grpSpPr>
        <a:xfrm>
          <a:off x="0" y="0"/>
          <a:ext cx="0" cy="0"/>
          <a:chOff x="0" y="0"/>
          <a:chExt cx="0" cy="0"/>
        </a:xfrm>
      </p:grpSpPr>
      <p:sp>
        <p:nvSpPr>
          <p:cNvPr id="2006" name="Google Shape;2006;g78299ab9a5_0_208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299ab9a5_0_208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8" name="Google Shape;2008;g78299ab9a5_0_208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78</a:t>
            </a:fld>
            <a:endParaRPr/>
          </a:p>
        </p:txBody>
      </p:sp>
    </p:spTree>
    <p:extLst>
      <p:ext uri="{BB962C8B-B14F-4D97-AF65-F5344CB8AC3E}">
        <p14:creationId xmlns:p14="http://schemas.microsoft.com/office/powerpoint/2010/main" val="31024569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9"/>
        <p:cNvGrpSpPr/>
        <p:nvPr/>
      </p:nvGrpSpPr>
      <p:grpSpPr>
        <a:xfrm>
          <a:off x="0" y="0"/>
          <a:ext cx="0" cy="0"/>
          <a:chOff x="0" y="0"/>
          <a:chExt cx="0" cy="0"/>
        </a:xfrm>
      </p:grpSpPr>
      <p:sp>
        <p:nvSpPr>
          <p:cNvPr id="2040" name="Google Shape;2040;g78299ab9a5_0_215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1" name="Google Shape;2041;g78299ab9a5_0_215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2" name="Google Shape;2042;g78299ab9a5_0_215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79</a:t>
            </a:fld>
            <a:endParaRPr/>
          </a:p>
        </p:txBody>
      </p:sp>
    </p:spTree>
    <p:extLst>
      <p:ext uri="{BB962C8B-B14F-4D97-AF65-F5344CB8AC3E}">
        <p14:creationId xmlns:p14="http://schemas.microsoft.com/office/powerpoint/2010/main" val="1054223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61d4ed9b9_0_5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61d4ed9b9_0_5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61d4ed9b9_0_5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9272973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3"/>
        <p:cNvGrpSpPr/>
        <p:nvPr/>
      </p:nvGrpSpPr>
      <p:grpSpPr>
        <a:xfrm>
          <a:off x="0" y="0"/>
          <a:ext cx="0" cy="0"/>
          <a:chOff x="0" y="0"/>
          <a:chExt cx="0" cy="0"/>
        </a:xfrm>
      </p:grpSpPr>
      <p:sp>
        <p:nvSpPr>
          <p:cNvPr id="2074" name="Google Shape;2074;g78299ab9a5_0_21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5" name="Google Shape;2075;g78299ab9a5_0_212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6" name="Google Shape;2076;g78299ab9a5_0_212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80</a:t>
            </a:fld>
            <a:endParaRPr/>
          </a:p>
        </p:txBody>
      </p:sp>
    </p:spTree>
    <p:extLst>
      <p:ext uri="{BB962C8B-B14F-4D97-AF65-F5344CB8AC3E}">
        <p14:creationId xmlns:p14="http://schemas.microsoft.com/office/powerpoint/2010/main" val="39057164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6"/>
        <p:cNvGrpSpPr/>
        <p:nvPr/>
      </p:nvGrpSpPr>
      <p:grpSpPr>
        <a:xfrm>
          <a:off x="0" y="0"/>
          <a:ext cx="0" cy="0"/>
          <a:chOff x="0" y="0"/>
          <a:chExt cx="0" cy="0"/>
        </a:xfrm>
      </p:grpSpPr>
      <p:sp>
        <p:nvSpPr>
          <p:cNvPr id="2107" name="Google Shape;2107;g78299ab9a5_0_218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8" name="Google Shape;2108;g78299ab9a5_0_218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9" name="Google Shape;2109;g78299ab9a5_0_218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81</a:t>
            </a:fld>
            <a:endParaRPr/>
          </a:p>
        </p:txBody>
      </p:sp>
    </p:spTree>
    <p:extLst>
      <p:ext uri="{BB962C8B-B14F-4D97-AF65-F5344CB8AC3E}">
        <p14:creationId xmlns:p14="http://schemas.microsoft.com/office/powerpoint/2010/main" val="89190459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78299ab9a5_0_22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78299ab9a5_0_222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2" name="Google Shape;2142;g78299ab9a5_0_222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82</a:t>
            </a:fld>
            <a:endParaRPr/>
          </a:p>
        </p:txBody>
      </p:sp>
    </p:spTree>
    <p:extLst>
      <p:ext uri="{BB962C8B-B14F-4D97-AF65-F5344CB8AC3E}">
        <p14:creationId xmlns:p14="http://schemas.microsoft.com/office/powerpoint/2010/main" val="8778779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2"/>
        <p:cNvGrpSpPr/>
        <p:nvPr/>
      </p:nvGrpSpPr>
      <p:grpSpPr>
        <a:xfrm>
          <a:off x="0" y="0"/>
          <a:ext cx="0" cy="0"/>
          <a:chOff x="0" y="0"/>
          <a:chExt cx="0" cy="0"/>
        </a:xfrm>
      </p:grpSpPr>
      <p:sp>
        <p:nvSpPr>
          <p:cNvPr id="2173" name="Google Shape;2173;g78299ab9a5_0_225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4" name="Google Shape;2174;g78299ab9a5_0_225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5" name="Google Shape;2175;g78299ab9a5_0_225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83</a:t>
            </a:fld>
            <a:endParaRPr/>
          </a:p>
        </p:txBody>
      </p:sp>
    </p:spTree>
    <p:extLst>
      <p:ext uri="{BB962C8B-B14F-4D97-AF65-F5344CB8AC3E}">
        <p14:creationId xmlns:p14="http://schemas.microsoft.com/office/powerpoint/2010/main" val="200679858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8"/>
        <p:cNvGrpSpPr/>
        <p:nvPr/>
      </p:nvGrpSpPr>
      <p:grpSpPr>
        <a:xfrm>
          <a:off x="0" y="0"/>
          <a:ext cx="0" cy="0"/>
          <a:chOff x="0" y="0"/>
          <a:chExt cx="0" cy="0"/>
        </a:xfrm>
      </p:grpSpPr>
      <p:sp>
        <p:nvSpPr>
          <p:cNvPr id="2349" name="Google Shape;2349;g78299ab9a5_0_25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0" name="Google Shape;2350;g78299ab9a5_0_252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1" name="Google Shape;2351;g78299ab9a5_0_252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84</a:t>
            </a:fld>
            <a:endParaRPr/>
          </a:p>
        </p:txBody>
      </p:sp>
    </p:spTree>
    <p:extLst>
      <p:ext uri="{BB962C8B-B14F-4D97-AF65-F5344CB8AC3E}">
        <p14:creationId xmlns:p14="http://schemas.microsoft.com/office/powerpoint/2010/main" val="80265140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78299ab9a5_0_254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78299ab9a5_0_254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3" name="Google Shape;2363;g78299ab9a5_0_254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85</a:t>
            </a:fld>
            <a:endParaRPr/>
          </a:p>
        </p:txBody>
      </p:sp>
    </p:spTree>
    <p:extLst>
      <p:ext uri="{BB962C8B-B14F-4D97-AF65-F5344CB8AC3E}">
        <p14:creationId xmlns:p14="http://schemas.microsoft.com/office/powerpoint/2010/main" val="83474797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9"/>
        <p:cNvGrpSpPr/>
        <p:nvPr/>
      </p:nvGrpSpPr>
      <p:grpSpPr>
        <a:xfrm>
          <a:off x="0" y="0"/>
          <a:ext cx="0" cy="0"/>
          <a:chOff x="0" y="0"/>
          <a:chExt cx="0" cy="0"/>
        </a:xfrm>
      </p:grpSpPr>
      <p:sp>
        <p:nvSpPr>
          <p:cNvPr id="2400" name="Google Shape;2400;g78299ab9a5_0_259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1" name="Google Shape;2401;g78299ab9a5_0_259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2" name="Google Shape;2402;g78299ab9a5_0_259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86</a:t>
            </a:fld>
            <a:endParaRPr/>
          </a:p>
        </p:txBody>
      </p:sp>
    </p:spTree>
    <p:extLst>
      <p:ext uri="{BB962C8B-B14F-4D97-AF65-F5344CB8AC3E}">
        <p14:creationId xmlns:p14="http://schemas.microsoft.com/office/powerpoint/2010/main" val="41175475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8"/>
        <p:cNvGrpSpPr/>
        <p:nvPr/>
      </p:nvGrpSpPr>
      <p:grpSpPr>
        <a:xfrm>
          <a:off x="0" y="0"/>
          <a:ext cx="0" cy="0"/>
          <a:chOff x="0" y="0"/>
          <a:chExt cx="0" cy="0"/>
        </a:xfrm>
      </p:grpSpPr>
      <p:sp>
        <p:nvSpPr>
          <p:cNvPr id="2439" name="Google Shape;2439;g78299ab9a5_0_26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0" name="Google Shape;2440;g78299ab9a5_0_263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1" name="Google Shape;2441;g78299ab9a5_0_263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87</a:t>
            </a:fld>
            <a:endParaRPr/>
          </a:p>
        </p:txBody>
      </p:sp>
    </p:spTree>
    <p:extLst>
      <p:ext uri="{BB962C8B-B14F-4D97-AF65-F5344CB8AC3E}">
        <p14:creationId xmlns:p14="http://schemas.microsoft.com/office/powerpoint/2010/main" val="336509498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8"/>
        <p:cNvGrpSpPr/>
        <p:nvPr/>
      </p:nvGrpSpPr>
      <p:grpSpPr>
        <a:xfrm>
          <a:off x="0" y="0"/>
          <a:ext cx="0" cy="0"/>
          <a:chOff x="0" y="0"/>
          <a:chExt cx="0" cy="0"/>
        </a:xfrm>
      </p:grpSpPr>
      <p:sp>
        <p:nvSpPr>
          <p:cNvPr id="2479" name="Google Shape;2479;g78299ab9a5_0_267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0" name="Google Shape;2480;g78299ab9a5_0_2670: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1" name="Google Shape;2481;g78299ab9a5_0_2670: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88</a:t>
            </a:fld>
            <a:endParaRPr/>
          </a:p>
        </p:txBody>
      </p:sp>
    </p:spTree>
    <p:extLst>
      <p:ext uri="{BB962C8B-B14F-4D97-AF65-F5344CB8AC3E}">
        <p14:creationId xmlns:p14="http://schemas.microsoft.com/office/powerpoint/2010/main" val="299788241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78299ab9a5_0_270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78299ab9a5_0_270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1" name="Google Shape;2521;g78299ab9a5_0_270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89</a:t>
            </a:fld>
            <a:endParaRPr/>
          </a:p>
        </p:txBody>
      </p:sp>
    </p:spTree>
    <p:extLst>
      <p:ext uri="{BB962C8B-B14F-4D97-AF65-F5344CB8AC3E}">
        <p14:creationId xmlns:p14="http://schemas.microsoft.com/office/powerpoint/2010/main" val="1929460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861d4ed9b9_0_5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861d4ed9b9_0_57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861d4ed9b9_0_57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298327198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8"/>
        <p:cNvGrpSpPr/>
        <p:nvPr/>
      </p:nvGrpSpPr>
      <p:grpSpPr>
        <a:xfrm>
          <a:off x="0" y="0"/>
          <a:ext cx="0" cy="0"/>
          <a:chOff x="0" y="0"/>
          <a:chExt cx="0" cy="0"/>
        </a:xfrm>
      </p:grpSpPr>
      <p:sp>
        <p:nvSpPr>
          <p:cNvPr id="2559" name="Google Shape;2559;g78299ab9a5_0_274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0" name="Google Shape;2560;g78299ab9a5_0_274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1" name="Google Shape;2561;g78299ab9a5_0_274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90</a:t>
            </a:fld>
            <a:endParaRPr/>
          </a:p>
        </p:txBody>
      </p:sp>
    </p:spTree>
    <p:extLst>
      <p:ext uri="{BB962C8B-B14F-4D97-AF65-F5344CB8AC3E}">
        <p14:creationId xmlns:p14="http://schemas.microsoft.com/office/powerpoint/2010/main" val="417733086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6"/>
        <p:cNvGrpSpPr/>
        <p:nvPr/>
      </p:nvGrpSpPr>
      <p:grpSpPr>
        <a:xfrm>
          <a:off x="0" y="0"/>
          <a:ext cx="0" cy="0"/>
          <a:chOff x="0" y="0"/>
          <a:chExt cx="0" cy="0"/>
        </a:xfrm>
      </p:grpSpPr>
      <p:sp>
        <p:nvSpPr>
          <p:cNvPr id="2597" name="Google Shape;2597;g78299ab9a5_0_278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8" name="Google Shape;2598;g78299ab9a5_0_2787: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9" name="Google Shape;2599;g78299ab9a5_0_2787: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91</a:t>
            </a:fld>
            <a:endParaRPr/>
          </a:p>
        </p:txBody>
      </p:sp>
    </p:spTree>
    <p:extLst>
      <p:ext uri="{BB962C8B-B14F-4D97-AF65-F5344CB8AC3E}">
        <p14:creationId xmlns:p14="http://schemas.microsoft.com/office/powerpoint/2010/main" val="24352213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78299ab9a5_0_28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8" name="Google Shape;2638;g78299ab9a5_0_2826: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9" name="Google Shape;2639;g78299ab9a5_0_2826: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92</a:t>
            </a:fld>
            <a:endParaRPr/>
          </a:p>
        </p:txBody>
      </p:sp>
    </p:spTree>
    <p:extLst>
      <p:ext uri="{BB962C8B-B14F-4D97-AF65-F5344CB8AC3E}">
        <p14:creationId xmlns:p14="http://schemas.microsoft.com/office/powerpoint/2010/main" val="54761132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78299ab9a5_0_286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8" name="Google Shape;2678;g78299ab9a5_0_286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9" name="Google Shape;2679;g78299ab9a5_0_286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93</a:t>
            </a:fld>
            <a:endParaRPr/>
          </a:p>
        </p:txBody>
      </p:sp>
    </p:spTree>
    <p:extLst>
      <p:ext uri="{BB962C8B-B14F-4D97-AF65-F5344CB8AC3E}">
        <p14:creationId xmlns:p14="http://schemas.microsoft.com/office/powerpoint/2010/main" val="305360563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78299ab9a5_0_290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78299ab9a5_0_290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9" name="Google Shape;2719;g78299ab9a5_0_290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94</a:t>
            </a:fld>
            <a:endParaRPr/>
          </a:p>
        </p:txBody>
      </p:sp>
    </p:spTree>
    <p:extLst>
      <p:ext uri="{BB962C8B-B14F-4D97-AF65-F5344CB8AC3E}">
        <p14:creationId xmlns:p14="http://schemas.microsoft.com/office/powerpoint/2010/main" val="6075245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6"/>
        <p:cNvGrpSpPr/>
        <p:nvPr/>
      </p:nvGrpSpPr>
      <p:grpSpPr>
        <a:xfrm>
          <a:off x="0" y="0"/>
          <a:ext cx="0" cy="0"/>
          <a:chOff x="0" y="0"/>
          <a:chExt cx="0" cy="0"/>
        </a:xfrm>
      </p:grpSpPr>
      <p:sp>
        <p:nvSpPr>
          <p:cNvPr id="2757" name="Google Shape;2757;g78299ab9a5_0_29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8" name="Google Shape;2758;g78299ab9a5_0_2943: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9" name="Google Shape;2759;g78299ab9a5_0_2943: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95</a:t>
            </a:fld>
            <a:endParaRPr/>
          </a:p>
        </p:txBody>
      </p:sp>
    </p:spTree>
    <p:extLst>
      <p:ext uri="{BB962C8B-B14F-4D97-AF65-F5344CB8AC3E}">
        <p14:creationId xmlns:p14="http://schemas.microsoft.com/office/powerpoint/2010/main" val="2456927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6"/>
        <p:cNvGrpSpPr/>
        <p:nvPr/>
      </p:nvGrpSpPr>
      <p:grpSpPr>
        <a:xfrm>
          <a:off x="0" y="0"/>
          <a:ext cx="0" cy="0"/>
          <a:chOff x="0" y="0"/>
          <a:chExt cx="0" cy="0"/>
        </a:xfrm>
      </p:grpSpPr>
      <p:sp>
        <p:nvSpPr>
          <p:cNvPr id="2797" name="Google Shape;2797;g78299ab9a5_0_298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8" name="Google Shape;2798;g78299ab9a5_0_2982: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9" name="Google Shape;2799;g78299ab9a5_0_2982: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96</a:t>
            </a:fld>
            <a:endParaRPr/>
          </a:p>
        </p:txBody>
      </p:sp>
    </p:spTree>
    <p:extLst>
      <p:ext uri="{BB962C8B-B14F-4D97-AF65-F5344CB8AC3E}">
        <p14:creationId xmlns:p14="http://schemas.microsoft.com/office/powerpoint/2010/main" val="225757428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5"/>
        <p:cNvGrpSpPr/>
        <p:nvPr/>
      </p:nvGrpSpPr>
      <p:grpSpPr>
        <a:xfrm>
          <a:off x="0" y="0"/>
          <a:ext cx="0" cy="0"/>
          <a:chOff x="0" y="0"/>
          <a:chExt cx="0" cy="0"/>
        </a:xfrm>
      </p:grpSpPr>
      <p:sp>
        <p:nvSpPr>
          <p:cNvPr id="2836" name="Google Shape;2836;g78299ab9a5_0_30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7" name="Google Shape;2837;g78299ab9a5_0_3025: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8" name="Google Shape;2838;g78299ab9a5_0_3025: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97</a:t>
            </a:fld>
            <a:endParaRPr/>
          </a:p>
        </p:txBody>
      </p:sp>
    </p:spTree>
    <p:extLst>
      <p:ext uri="{BB962C8B-B14F-4D97-AF65-F5344CB8AC3E}">
        <p14:creationId xmlns:p14="http://schemas.microsoft.com/office/powerpoint/2010/main" val="113186478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3"/>
        <p:cNvGrpSpPr/>
        <p:nvPr/>
      </p:nvGrpSpPr>
      <p:grpSpPr>
        <a:xfrm>
          <a:off x="0" y="0"/>
          <a:ext cx="0" cy="0"/>
          <a:chOff x="0" y="0"/>
          <a:chExt cx="0" cy="0"/>
        </a:xfrm>
      </p:grpSpPr>
      <p:sp>
        <p:nvSpPr>
          <p:cNvPr id="2874" name="Google Shape;2874;g78299ab9a5_0_308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5" name="Google Shape;2875;g78299ab9a5_0_308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6" name="Google Shape;2876;g78299ab9a5_0_308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98</a:t>
            </a:fld>
            <a:endParaRPr/>
          </a:p>
        </p:txBody>
      </p:sp>
    </p:spTree>
    <p:extLst>
      <p:ext uri="{BB962C8B-B14F-4D97-AF65-F5344CB8AC3E}">
        <p14:creationId xmlns:p14="http://schemas.microsoft.com/office/powerpoint/2010/main" val="218930959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3"/>
        <p:cNvGrpSpPr/>
        <p:nvPr/>
      </p:nvGrpSpPr>
      <p:grpSpPr>
        <a:xfrm>
          <a:off x="0" y="0"/>
          <a:ext cx="0" cy="0"/>
          <a:chOff x="0" y="0"/>
          <a:chExt cx="0" cy="0"/>
        </a:xfrm>
      </p:grpSpPr>
      <p:sp>
        <p:nvSpPr>
          <p:cNvPr id="2914" name="Google Shape;2914;g78299ab9a5_0_312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5" name="Google Shape;2915;g78299ab9a5_0_3129: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6" name="Google Shape;2916;g78299ab9a5_0_3129: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99</a:t>
            </a:fld>
            <a:endParaRPr/>
          </a:p>
        </p:txBody>
      </p:sp>
    </p:spTree>
    <p:extLst>
      <p:ext uri="{BB962C8B-B14F-4D97-AF65-F5344CB8AC3E}">
        <p14:creationId xmlns:p14="http://schemas.microsoft.com/office/powerpoint/2010/main" val="1641657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96DFF08F-DC6B-4601-B491-B0F83F6DD2DA}" type="datetimeFigureOut">
              <a:rPr lang="en-US" smtClean="0"/>
              <a:t>8/8/2023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7357971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245592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6339038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574040" y="1010234"/>
            <a:ext cx="11043900" cy="574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3700"/>
              <a:buNone/>
              <a:defRPr sz="3600" b="1" i="0">
                <a:solidFill>
                  <a:srgbClr val="A33E27"/>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1957562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4134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96DFF08F-DC6B-4601-B491-B0F83F6DD2DA}" type="datetimeFigureOut">
              <a:rPr lang="en-US" smtClean="0"/>
              <a:pPr/>
              <a:t>8/8/2023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6832477"/>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6914657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499768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824953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4280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96DFF08F-DC6B-4601-B491-B0F83F6DD2DA}" type="datetimeFigureOut">
              <a:rPr lang="en-US" smtClean="0"/>
              <a:t>8/8/2023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63715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96DFF08F-DC6B-4601-B491-B0F83F6DD2DA}" type="datetimeFigureOut">
              <a:rPr lang="en-US" smtClean="0"/>
              <a:pPr/>
              <a:t>8/8/2023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837357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96DFF08F-DC6B-4601-B491-B0F83F6DD2DA}" type="datetimeFigureOut">
              <a:rPr lang="en-US" smtClean="0"/>
              <a:pPr/>
              <a:t>8/8/2023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3915221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8" Type="http://schemas.openxmlformats.org/officeDocument/2006/relationships/hyperlink" Target="https://www.mysqltutorial.org/mysql-limit.aspx" TargetMode="External"/><Relationship Id="rId3" Type="http://schemas.openxmlformats.org/officeDocument/2006/relationships/hyperlink" Target="https://www.mysqltutorial.org/mysql-join/" TargetMode="External"/><Relationship Id="rId7" Type="http://schemas.openxmlformats.org/officeDocument/2006/relationships/hyperlink" Target="https://www.mysqltutorial.org/mysql-order-by/" TargetMode="External"/><Relationship Id="rId2" Type="http://schemas.openxmlformats.org/officeDocument/2006/relationships/notesSlide" Target="../notesSlides/notesSlide141.xml"/><Relationship Id="rId1" Type="http://schemas.openxmlformats.org/officeDocument/2006/relationships/slideLayout" Target="../slideLayouts/slideLayout7.xml"/><Relationship Id="rId6" Type="http://schemas.openxmlformats.org/officeDocument/2006/relationships/hyperlink" Target="https://www.mysqltutorial.org/mysql-having.aspx" TargetMode="External"/><Relationship Id="rId5" Type="http://schemas.openxmlformats.org/officeDocument/2006/relationships/hyperlink" Target="https://www.mysqltutorial.org/mysql-group-by.aspx" TargetMode="External"/><Relationship Id="rId10" Type="http://schemas.openxmlformats.org/officeDocument/2006/relationships/image" Target="../media/image25.png"/><Relationship Id="rId4" Type="http://schemas.openxmlformats.org/officeDocument/2006/relationships/hyperlink" Target="https://www.mysqltutorial.org/mysql-where/" TargetMode="External"/><Relationship Id="rId9" Type="http://schemas.openxmlformats.org/officeDocument/2006/relationships/hyperlink" Target="https://www.mysqltutorial.org/mysql-distinct.aspx" TargetMode="Externa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oracle.com/in/database/what-is-database.html"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mt="60000"/>
          </a:blip>
          <a:stretch>
            <a:fillRect/>
          </a:stretch>
        </p:blipFill>
        <p:spPr>
          <a:xfrm>
            <a:off x="0" y="17"/>
            <a:ext cx="12192000" cy="8135389"/>
          </a:xfrm>
          <a:prstGeom prst="rect">
            <a:avLst/>
          </a:prstGeom>
          <a:noFill/>
          <a:ln>
            <a:noFill/>
          </a:ln>
        </p:spPr>
      </p:pic>
      <p:sp>
        <p:nvSpPr>
          <p:cNvPr id="73" name="Google Shape;73;p15"/>
          <p:cNvSpPr/>
          <p:nvPr/>
        </p:nvSpPr>
        <p:spPr>
          <a:xfrm>
            <a:off x="1755300" y="961724"/>
            <a:ext cx="10436700" cy="4719300"/>
          </a:xfrm>
          <a:prstGeom prst="rect">
            <a:avLst/>
          </a:prstGeom>
          <a:solidFill>
            <a:srgbClr val="00A1FF">
              <a:alpha val="84310"/>
            </a:srgbClr>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74" name="Google Shape;74;p15"/>
          <p:cNvSpPr txBox="1"/>
          <p:nvPr/>
        </p:nvSpPr>
        <p:spPr>
          <a:xfrm>
            <a:off x="2143866" y="2058062"/>
            <a:ext cx="10436700" cy="13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300" b="1" dirty="0">
                <a:solidFill>
                  <a:srgbClr val="2C2D2C"/>
                </a:solidFill>
                <a:latin typeface="Lato"/>
                <a:ea typeface="Lato"/>
                <a:cs typeface="Lato"/>
                <a:sym typeface="Lato"/>
              </a:rPr>
              <a:t>SQL</a:t>
            </a:r>
            <a:endParaRPr sz="9300" b="1" dirty="0">
              <a:solidFill>
                <a:srgbClr val="2C2D2C"/>
              </a:solidFill>
              <a:latin typeface="Lato"/>
              <a:ea typeface="Lato"/>
              <a:cs typeface="Lato"/>
              <a:sym typeface="Lato"/>
            </a:endParaRPr>
          </a:p>
        </p:txBody>
      </p:sp>
      <p:sp>
        <p:nvSpPr>
          <p:cNvPr id="76" name="Google Shape;76;p15"/>
          <p:cNvSpPr/>
          <p:nvPr/>
        </p:nvSpPr>
        <p:spPr>
          <a:xfrm rot="-2573517">
            <a:off x="10446466" y="4538934"/>
            <a:ext cx="1793517" cy="1704986"/>
          </a:xfrm>
          <a:prstGeom prst="pentagon">
            <a:avLst>
              <a:gd name="hf" fmla="val 105146"/>
              <a:gd name="vf" fmla="val 110557"/>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flipH="1">
            <a:off x="11253675" y="4489065"/>
            <a:ext cx="350700" cy="3507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9917800" y="5019074"/>
            <a:ext cx="505200" cy="5052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9469525" y="4839774"/>
            <a:ext cx="122700" cy="1227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2217425" y="3815700"/>
            <a:ext cx="8054400" cy="439200"/>
          </a:xfrm>
          <a:prstGeom prst="rect">
            <a:avLst/>
          </a:prstGeom>
          <a:noFill/>
          <a:ln>
            <a:noFill/>
          </a:ln>
        </p:spPr>
        <p:txBody>
          <a:bodyPr spcFirstLastPara="1" wrap="square" lIns="0" tIns="12700" rIns="0" bIns="0" anchor="t" anchorCtr="0">
            <a:noAutofit/>
          </a:bodyPr>
          <a:lstStyle/>
          <a:p>
            <a:pPr marL="0" lvl="0" indent="0" algn="ctr" rtl="0">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DDL, DCL, DML, Joins, Subqueries and Functions</a:t>
            </a:r>
            <a:endParaRPr sz="32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2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20"/>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0"/>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62" name="Google Shape;162;p20"/>
          <p:cNvSpPr txBox="1"/>
          <p:nvPr/>
        </p:nvSpPr>
        <p:spPr>
          <a:xfrm>
            <a:off x="591800" y="1853325"/>
            <a:ext cx="10870800" cy="4266900"/>
          </a:xfrm>
          <a:prstGeom prst="rect">
            <a:avLst/>
          </a:prstGeom>
          <a:noFill/>
          <a:ln>
            <a:noFill/>
          </a:ln>
        </p:spPr>
        <p:txBody>
          <a:bodyPr spcFirstLastPara="1" wrap="square" lIns="91425" tIns="91425" rIns="91425" bIns="91425" anchor="t" anchorCtr="0">
            <a:noAutofit/>
          </a:bodyPr>
          <a:lstStyle/>
          <a:p>
            <a:r>
              <a:rPr lang="en-GB" b="1" dirty="0"/>
              <a:t>Platform Compatibility</a:t>
            </a:r>
            <a:r>
              <a:rPr lang="en-GB" dirty="0"/>
              <a:t>:</a:t>
            </a:r>
          </a:p>
          <a:p>
            <a:endParaRPr lang="en-GB" dirty="0"/>
          </a:p>
          <a:p>
            <a:r>
              <a:rPr lang="en-GB" b="1" dirty="0"/>
              <a:t>PostgreSQL</a:t>
            </a:r>
            <a:r>
              <a:rPr lang="en-GB" dirty="0"/>
              <a:t>: PostgreSQL is cross-platform and supports various operating systems including Windows, Linux, and macOS.</a:t>
            </a:r>
          </a:p>
          <a:p>
            <a:endParaRPr lang="en-GB" dirty="0"/>
          </a:p>
          <a:p>
            <a:r>
              <a:rPr lang="en-GB" b="1" dirty="0"/>
              <a:t>MySQL</a:t>
            </a:r>
            <a:r>
              <a:rPr lang="en-GB" dirty="0"/>
              <a:t>: MySQL is also cross-platform and supports various operating systems including Windows, Linux, and macOS.</a:t>
            </a:r>
          </a:p>
          <a:p>
            <a:endParaRPr lang="en-GB" dirty="0"/>
          </a:p>
          <a:p>
            <a:r>
              <a:rPr lang="en-GB" b="1" dirty="0"/>
              <a:t>MS SQL</a:t>
            </a:r>
            <a:r>
              <a:rPr lang="en-GB" dirty="0"/>
              <a:t>: While primarily associated with Windows, there is a version of SQL Server (SQL Server for Linux) that allows it to run on Linux systems as well.</a:t>
            </a:r>
          </a:p>
        </p:txBody>
      </p:sp>
    </p:spTree>
    <p:extLst>
      <p:ext uri="{BB962C8B-B14F-4D97-AF65-F5344CB8AC3E}">
        <p14:creationId xmlns:p14="http://schemas.microsoft.com/office/powerpoint/2010/main" val="308038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0" end="0"/>
                                            </p:txEl>
                                          </p:spTgt>
                                        </p:tgtEl>
                                        <p:attrNameLst>
                                          <p:attrName>style.visibility</p:attrName>
                                        </p:attrNameLst>
                                      </p:cBhvr>
                                      <p:to>
                                        <p:strVal val="visible"/>
                                      </p:to>
                                    </p:set>
                                    <p:animEffect transition="in" filter="fade">
                                      <p:cBhvr>
                                        <p:cTn id="12" dur="1000"/>
                                        <p:tgtEl>
                                          <p:spTgt spid="1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1000"/>
                                        <p:tgtEl>
                                          <p:spTgt spid="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4" end="4"/>
                                            </p:txEl>
                                          </p:spTgt>
                                        </p:tgtEl>
                                        <p:attrNameLst>
                                          <p:attrName>style.visibility</p:attrName>
                                        </p:attrNameLst>
                                      </p:cBhvr>
                                      <p:to>
                                        <p:strVal val="visible"/>
                                      </p:to>
                                    </p:set>
                                    <p:animEffect transition="in" filter="fade">
                                      <p:cBhvr>
                                        <p:cTn id="22" dur="1000"/>
                                        <p:tgtEl>
                                          <p:spTgt spid="1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6" end="6"/>
                                            </p:txEl>
                                          </p:spTgt>
                                        </p:tgtEl>
                                        <p:attrNameLst>
                                          <p:attrName>style.visibility</p:attrName>
                                        </p:attrNameLst>
                                      </p:cBhvr>
                                      <p:to>
                                        <p:strVal val="visible"/>
                                      </p:to>
                                    </p:set>
                                    <p:animEffect transition="in" filter="fade">
                                      <p:cBhvr>
                                        <p:cTn id="27" dur="1000"/>
                                        <p:tgtEl>
                                          <p:spTgt spid="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57"/>
        <p:cNvGrpSpPr/>
        <p:nvPr/>
      </p:nvGrpSpPr>
      <p:grpSpPr>
        <a:xfrm>
          <a:off x="0" y="0"/>
          <a:ext cx="0" cy="0"/>
          <a:chOff x="0" y="0"/>
          <a:chExt cx="0" cy="0"/>
        </a:xfrm>
      </p:grpSpPr>
      <p:sp>
        <p:nvSpPr>
          <p:cNvPr id="2959" name="Google Shape;2959;p11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1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1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1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963" name="Google Shape;2963;p116"/>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964" name="Google Shape;2964;p116"/>
          <p:cNvGrpSpPr/>
          <p:nvPr/>
        </p:nvGrpSpPr>
        <p:grpSpPr>
          <a:xfrm>
            <a:off x="637514" y="1308125"/>
            <a:ext cx="1783625" cy="4577726"/>
            <a:chOff x="637514" y="1308125"/>
            <a:chExt cx="1783625" cy="4577726"/>
          </a:xfrm>
        </p:grpSpPr>
        <p:sp>
          <p:nvSpPr>
            <p:cNvPr id="2965" name="Google Shape;2965;p116"/>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66" name="Google Shape;2966;p116"/>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NOW</a:t>
              </a:r>
              <a:endParaRPr>
                <a:latin typeface="Lato"/>
                <a:ea typeface="Lato"/>
                <a:cs typeface="Lato"/>
                <a:sym typeface="Lato"/>
              </a:endParaRPr>
            </a:p>
          </p:txBody>
        </p:sp>
        <p:sp>
          <p:nvSpPr>
            <p:cNvPr id="2967" name="Google Shape;2967;p116"/>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68" name="Google Shape;2968;p116"/>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2969" name="Google Shape;2969;p116"/>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70" name="Google Shape;2970;p116"/>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2971" name="Google Shape;2971;p116"/>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72" name="Google Shape;2972;p116"/>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YEAR</a:t>
              </a:r>
              <a:endParaRPr>
                <a:latin typeface="Lato"/>
                <a:ea typeface="Lato"/>
                <a:cs typeface="Lato"/>
                <a:sym typeface="Lato"/>
              </a:endParaRPr>
            </a:p>
          </p:txBody>
        </p:sp>
        <p:sp>
          <p:nvSpPr>
            <p:cNvPr id="2973" name="Google Shape;2973;p116"/>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74" name="Google Shape;2974;p116"/>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2975" name="Google Shape;2975;p116"/>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2976" name="Google Shape;2976;p116"/>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77" name="Google Shape;2977;p116"/>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2978" name="Google Shape;2978;p116"/>
            <p:cNvSpPr/>
            <p:nvPr/>
          </p:nvSpPr>
          <p:spPr>
            <a:xfrm>
              <a:off x="651190" y="2489432"/>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FFFFFF"/>
                  </a:solidFill>
                  <a:latin typeface="Lato"/>
                  <a:ea typeface="Lato"/>
                  <a:cs typeface="Lato"/>
                  <a:sym typeface="Lato"/>
                </a:rPr>
                <a:t>MONTHNAME</a:t>
              </a:r>
              <a:endParaRPr>
                <a:solidFill>
                  <a:srgbClr val="FFFFFF"/>
                </a:solidFill>
                <a:latin typeface="Lato"/>
                <a:ea typeface="Lato"/>
                <a:cs typeface="Lato"/>
                <a:sym typeface="Lato"/>
              </a:endParaRPr>
            </a:p>
          </p:txBody>
        </p:sp>
        <p:sp>
          <p:nvSpPr>
            <p:cNvPr id="2979" name="Google Shape;2979;p116"/>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80" name="Google Shape;2980;p116"/>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2981" name="Google Shape;2981;p116"/>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82" name="Google Shape;2982;p116"/>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2983" name="Google Shape;2983;p116"/>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84" name="Google Shape;2984;p116"/>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2985" name="Google Shape;2985;p116"/>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86" name="Google Shape;2986;p116"/>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2987" name="Google Shape;2987;p116"/>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88" name="Google Shape;2988;p116"/>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2989" name="Google Shape;2989;p116"/>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2990" name="Google Shape;2990;p116"/>
          <p:cNvGrpSpPr/>
          <p:nvPr/>
        </p:nvGrpSpPr>
        <p:grpSpPr>
          <a:xfrm>
            <a:off x="3511825" y="1519675"/>
            <a:ext cx="7593600" cy="4093500"/>
            <a:chOff x="3511825" y="1519675"/>
            <a:chExt cx="7593600" cy="4093500"/>
          </a:xfrm>
        </p:grpSpPr>
        <p:sp>
          <p:nvSpPr>
            <p:cNvPr id="2991" name="Google Shape;2991;p116"/>
            <p:cNvSpPr txBox="1"/>
            <p:nvPr/>
          </p:nvSpPr>
          <p:spPr>
            <a:xfrm>
              <a:off x="3511825" y="1519675"/>
              <a:ext cx="7593600" cy="4093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MONTHNAME function simply returns the full name of the Month for a given date or an expression.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MONTHNAME(date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MONTHNAME('2016-12-22')</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992" name="Google Shape;2992;p116"/>
            <p:cNvSpPr/>
            <p:nvPr/>
          </p:nvSpPr>
          <p:spPr>
            <a:xfrm>
              <a:off x="3511825" y="3230847"/>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22684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62"/>
                                        </p:tgtEl>
                                        <p:attrNameLst>
                                          <p:attrName>style.visibility</p:attrName>
                                        </p:attrNameLst>
                                      </p:cBhvr>
                                      <p:to>
                                        <p:strVal val="visible"/>
                                      </p:to>
                                    </p:set>
                                    <p:anim calcmode="lin" valueType="num">
                                      <p:cBhvr additive="base">
                                        <p:cTn id="7" dur="1000"/>
                                        <p:tgtEl>
                                          <p:spTgt spid="296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63"/>
                                        </p:tgtEl>
                                        <p:attrNameLst>
                                          <p:attrName>style.visibility</p:attrName>
                                        </p:attrNameLst>
                                      </p:cBhvr>
                                      <p:to>
                                        <p:strVal val="visible"/>
                                      </p:to>
                                    </p:set>
                                    <p:anim calcmode="lin" valueType="num">
                                      <p:cBhvr additive="base">
                                        <p:cTn id="10" dur="1000"/>
                                        <p:tgtEl>
                                          <p:spTgt spid="296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64"/>
                                        </p:tgtEl>
                                        <p:attrNameLst>
                                          <p:attrName>style.visibility</p:attrName>
                                        </p:attrNameLst>
                                      </p:cBhvr>
                                      <p:to>
                                        <p:strVal val="visible"/>
                                      </p:to>
                                    </p:set>
                                    <p:animEffect transition="in" filter="fade">
                                      <p:cBhvr>
                                        <p:cTn id="15" dur="1000"/>
                                        <p:tgtEl>
                                          <p:spTgt spid="296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90"/>
                                        </p:tgtEl>
                                        <p:attrNameLst>
                                          <p:attrName>style.visibility</p:attrName>
                                        </p:attrNameLst>
                                      </p:cBhvr>
                                      <p:to>
                                        <p:strVal val="visible"/>
                                      </p:to>
                                    </p:set>
                                    <p:animEffect transition="in" filter="fade">
                                      <p:cBhvr>
                                        <p:cTn id="20" dur="1000"/>
                                        <p:tgtEl>
                                          <p:spTgt spid="2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97"/>
        <p:cNvGrpSpPr/>
        <p:nvPr/>
      </p:nvGrpSpPr>
      <p:grpSpPr>
        <a:xfrm>
          <a:off x="0" y="0"/>
          <a:ext cx="0" cy="0"/>
          <a:chOff x="0" y="0"/>
          <a:chExt cx="0" cy="0"/>
        </a:xfrm>
      </p:grpSpPr>
      <p:sp>
        <p:nvSpPr>
          <p:cNvPr id="2999" name="Google Shape;2999;p11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1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1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1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003" name="Google Shape;3003;p117"/>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004" name="Google Shape;3004;p117"/>
          <p:cNvGrpSpPr/>
          <p:nvPr/>
        </p:nvGrpSpPr>
        <p:grpSpPr>
          <a:xfrm>
            <a:off x="637514" y="1308125"/>
            <a:ext cx="1783625" cy="4577726"/>
            <a:chOff x="637514" y="1308125"/>
            <a:chExt cx="1783625" cy="4577726"/>
          </a:xfrm>
        </p:grpSpPr>
        <p:sp>
          <p:nvSpPr>
            <p:cNvPr id="3005" name="Google Shape;3005;p117"/>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06" name="Google Shape;3006;p117"/>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NOW</a:t>
              </a:r>
              <a:endParaRPr>
                <a:latin typeface="Lato"/>
                <a:ea typeface="Lato"/>
                <a:cs typeface="Lato"/>
                <a:sym typeface="Lato"/>
              </a:endParaRPr>
            </a:p>
          </p:txBody>
        </p:sp>
        <p:sp>
          <p:nvSpPr>
            <p:cNvPr id="3007" name="Google Shape;3007;p117"/>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08" name="Google Shape;3008;p117"/>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3009" name="Google Shape;3009;p117"/>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10" name="Google Shape;3010;p117"/>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011" name="Google Shape;3011;p117"/>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12" name="Google Shape;3012;p117"/>
            <p:cNvSpPr/>
            <p:nvPr/>
          </p:nvSpPr>
          <p:spPr>
            <a:xfrm>
              <a:off x="663450" y="2878350"/>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YEAR</a:t>
              </a:r>
              <a:endParaRPr b="1">
                <a:solidFill>
                  <a:srgbClr val="FFFFFF"/>
                </a:solidFill>
                <a:latin typeface="Lato"/>
                <a:ea typeface="Lato"/>
                <a:cs typeface="Lato"/>
                <a:sym typeface="Lato"/>
              </a:endParaRPr>
            </a:p>
          </p:txBody>
        </p:sp>
        <p:sp>
          <p:nvSpPr>
            <p:cNvPr id="3013" name="Google Shape;3013;p117"/>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14" name="Google Shape;3014;p117"/>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015" name="Google Shape;3015;p117"/>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016" name="Google Shape;3016;p117"/>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17" name="Google Shape;3017;p117"/>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018" name="Google Shape;3018;p117"/>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019" name="Google Shape;3019;p117"/>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20" name="Google Shape;3020;p117"/>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021" name="Google Shape;3021;p117"/>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22" name="Google Shape;3022;p117"/>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3023" name="Google Shape;3023;p117"/>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24" name="Google Shape;3024;p117"/>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025" name="Google Shape;3025;p117"/>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26" name="Google Shape;3026;p117"/>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3027" name="Google Shape;3027;p117"/>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28" name="Google Shape;3028;p117"/>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3029" name="Google Shape;3029;p117"/>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sp>
        <p:nvSpPr>
          <p:cNvPr id="3030" name="Google Shape;3030;p117"/>
          <p:cNvSpPr txBox="1"/>
          <p:nvPr/>
        </p:nvSpPr>
        <p:spPr>
          <a:xfrm>
            <a:off x="3511825" y="1380527"/>
            <a:ext cx="7593600" cy="45552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YEAR function returns the Year from the given date or expression.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function returns value range from 1000 to 9999.</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YEAR(date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YEAR('2016-11-25')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031" name="Google Shape;3031;p117"/>
          <p:cNvSpPr/>
          <p:nvPr/>
        </p:nvSpPr>
        <p:spPr>
          <a:xfrm>
            <a:off x="3511825" y="3397573"/>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59198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02"/>
                                        </p:tgtEl>
                                        <p:attrNameLst>
                                          <p:attrName>style.visibility</p:attrName>
                                        </p:attrNameLst>
                                      </p:cBhvr>
                                      <p:to>
                                        <p:strVal val="visible"/>
                                      </p:to>
                                    </p:set>
                                    <p:anim calcmode="lin" valueType="num">
                                      <p:cBhvr additive="base">
                                        <p:cTn id="7" dur="1000"/>
                                        <p:tgtEl>
                                          <p:spTgt spid="30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03"/>
                                        </p:tgtEl>
                                        <p:attrNameLst>
                                          <p:attrName>style.visibility</p:attrName>
                                        </p:attrNameLst>
                                      </p:cBhvr>
                                      <p:to>
                                        <p:strVal val="visible"/>
                                      </p:to>
                                    </p:set>
                                    <p:anim calcmode="lin" valueType="num">
                                      <p:cBhvr additive="base">
                                        <p:cTn id="10" dur="1000"/>
                                        <p:tgtEl>
                                          <p:spTgt spid="300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04"/>
                                        </p:tgtEl>
                                        <p:attrNameLst>
                                          <p:attrName>style.visibility</p:attrName>
                                        </p:attrNameLst>
                                      </p:cBhvr>
                                      <p:to>
                                        <p:strVal val="visible"/>
                                      </p:to>
                                    </p:set>
                                    <p:animEffect transition="in" filter="fade">
                                      <p:cBhvr>
                                        <p:cTn id="15" dur="1000"/>
                                        <p:tgtEl>
                                          <p:spTgt spid="30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30"/>
                                        </p:tgtEl>
                                        <p:attrNameLst>
                                          <p:attrName>style.visibility</p:attrName>
                                        </p:attrNameLst>
                                      </p:cBhvr>
                                      <p:to>
                                        <p:strVal val="visible"/>
                                      </p:to>
                                    </p:set>
                                    <p:animEffect transition="in" filter="fade">
                                      <p:cBhvr>
                                        <p:cTn id="20" dur="1000"/>
                                        <p:tgtEl>
                                          <p:spTgt spid="3030"/>
                                        </p:tgtEl>
                                      </p:cBhvr>
                                    </p:animEffect>
                                  </p:childTnLst>
                                </p:cTn>
                              </p:par>
                              <p:par>
                                <p:cTn id="21" presetID="10" presetClass="entr" presetSubtype="0" fill="hold" nodeType="withEffect">
                                  <p:stCondLst>
                                    <p:cond delay="0"/>
                                  </p:stCondLst>
                                  <p:childTnLst>
                                    <p:set>
                                      <p:cBhvr>
                                        <p:cTn id="22" dur="1" fill="hold">
                                          <p:stCondLst>
                                            <p:cond delay="0"/>
                                          </p:stCondLst>
                                        </p:cTn>
                                        <p:tgtEl>
                                          <p:spTgt spid="3031"/>
                                        </p:tgtEl>
                                        <p:attrNameLst>
                                          <p:attrName>style.visibility</p:attrName>
                                        </p:attrNameLst>
                                      </p:cBhvr>
                                      <p:to>
                                        <p:strVal val="visible"/>
                                      </p:to>
                                    </p:set>
                                    <p:animEffect transition="in" filter="fade">
                                      <p:cBhvr>
                                        <p:cTn id="23" dur="1000"/>
                                        <p:tgtEl>
                                          <p:spTgt spid="3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036"/>
        <p:cNvGrpSpPr/>
        <p:nvPr/>
      </p:nvGrpSpPr>
      <p:grpSpPr>
        <a:xfrm>
          <a:off x="0" y="0"/>
          <a:ext cx="0" cy="0"/>
          <a:chOff x="0" y="0"/>
          <a:chExt cx="0" cy="0"/>
        </a:xfrm>
      </p:grpSpPr>
      <p:sp>
        <p:nvSpPr>
          <p:cNvPr id="3038" name="Google Shape;3038;p11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1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1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1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042" name="Google Shape;3042;p118"/>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043" name="Google Shape;3043;p118"/>
          <p:cNvGrpSpPr/>
          <p:nvPr/>
        </p:nvGrpSpPr>
        <p:grpSpPr>
          <a:xfrm>
            <a:off x="637514" y="1308125"/>
            <a:ext cx="1783625" cy="4577726"/>
            <a:chOff x="637514" y="1308125"/>
            <a:chExt cx="1783625" cy="4577726"/>
          </a:xfrm>
        </p:grpSpPr>
        <p:sp>
          <p:nvSpPr>
            <p:cNvPr id="3044" name="Google Shape;3044;p118"/>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45" name="Google Shape;3045;p118"/>
            <p:cNvSpPr/>
            <p:nvPr/>
          </p:nvSpPr>
          <p:spPr>
            <a:xfrm>
              <a:off x="637515" y="3277728"/>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u="none" strike="noStrike" cap="none">
                  <a:solidFill>
                    <a:srgbClr val="FFFFFF"/>
                  </a:solidFill>
                  <a:latin typeface="Lato"/>
                  <a:ea typeface="Lato"/>
                  <a:cs typeface="Lato"/>
                  <a:sym typeface="Lato"/>
                </a:rPr>
                <a:t>NOW</a:t>
              </a:r>
              <a:endParaRPr b="1">
                <a:solidFill>
                  <a:srgbClr val="FFFFFF"/>
                </a:solidFill>
                <a:latin typeface="Lato"/>
                <a:ea typeface="Lato"/>
                <a:cs typeface="Lato"/>
                <a:sym typeface="Lato"/>
              </a:endParaRPr>
            </a:p>
          </p:txBody>
        </p:sp>
        <p:sp>
          <p:nvSpPr>
            <p:cNvPr id="3046" name="Google Shape;3046;p118"/>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47" name="Google Shape;3047;p118"/>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3048" name="Google Shape;3048;p118"/>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49" name="Google Shape;3049;p118"/>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050" name="Google Shape;3050;p118"/>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51" name="Google Shape;3051;p118"/>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052" name="Google Shape;3052;p118"/>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53" name="Google Shape;3053;p118"/>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054" name="Google Shape;3054;p118"/>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055" name="Google Shape;3055;p118"/>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56" name="Google Shape;3056;p118"/>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057" name="Google Shape;3057;p118"/>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058" name="Google Shape;3058;p118"/>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59" name="Google Shape;3059;p118"/>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060" name="Google Shape;3060;p118"/>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61" name="Google Shape;3061;p118"/>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3062" name="Google Shape;3062;p118"/>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63" name="Google Shape;3063;p118"/>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064" name="Google Shape;3064;p118"/>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65" name="Google Shape;3065;p118"/>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3066" name="Google Shape;3066;p118"/>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67" name="Google Shape;3067;p118"/>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3068" name="Google Shape;3068;p118"/>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sp>
        <p:nvSpPr>
          <p:cNvPr id="3069" name="Google Shape;3069;p118"/>
          <p:cNvSpPr txBox="1"/>
          <p:nvPr/>
        </p:nvSpPr>
        <p:spPr>
          <a:xfrm>
            <a:off x="3511825" y="1380527"/>
            <a:ext cx="7593600" cy="41241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NOW function always returns the current Date and Time.</a:t>
            </a:r>
            <a:endParaRPr/>
          </a:p>
          <a:p>
            <a:pPr marL="285750" marR="0" lvl="0" indent="-133350" algn="l" rtl="0">
              <a:spcBef>
                <a:spcPts val="0"/>
              </a:spcBef>
              <a:spcAft>
                <a:spcPts val="0"/>
              </a:spcAft>
              <a:buClr>
                <a:srgbClr val="000000"/>
              </a:buClr>
              <a:buSzPts val="2400"/>
              <a:buFont typeface="Arial"/>
              <a:buNone/>
            </a:pPr>
            <a:endParaRPr sz="2400">
              <a:solidFill>
                <a:srgbClr val="000000"/>
              </a:solidFill>
              <a:latin typeface="Calibri"/>
              <a:ea typeface="Calibri"/>
              <a:cs typeface="Calibri"/>
              <a:sym typeface="Calibri"/>
            </a:endParaRPr>
          </a:p>
          <a:p>
            <a:pPr marL="285750" marR="0" lvl="0" indent="-285750" algn="l" rtl="0">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By default, it returns the date in YYYY-MM-DD HH:MM:SS or YYYYMMDDHHMMSS.uuu format.</a:t>
            </a:r>
            <a:endParaRPr/>
          </a:p>
          <a:p>
            <a:pPr marL="285750" marR="0" lvl="0" indent="-133350" algn="l" rtl="0">
              <a:spcBef>
                <a:spcPts val="0"/>
              </a:spcBef>
              <a:spcAft>
                <a:spcPts val="0"/>
              </a:spcAft>
              <a:buClr>
                <a:srgbClr val="000000"/>
              </a:buClr>
              <a:buSzPts val="2400"/>
              <a:buFont typeface="Arial"/>
              <a:buNone/>
            </a:pPr>
            <a:endParaRPr sz="2400">
              <a:solidFill>
                <a:srgbClr val="000000"/>
              </a:solidFill>
              <a:latin typeface="Calibri"/>
              <a:ea typeface="Calibri"/>
              <a:cs typeface="Calibri"/>
              <a:sym typeface="Calibri"/>
            </a:endParaRPr>
          </a:p>
          <a:p>
            <a:pPr marL="285750" marR="0" lvl="0" indent="-285750" algn="l" rtl="0">
              <a:spcBef>
                <a:spcPts val="0"/>
              </a:spcBef>
              <a:spcAft>
                <a:spcPts val="0"/>
              </a:spcAft>
              <a:buClr>
                <a:srgbClr val="000000"/>
              </a:buClr>
              <a:buSzPts val="2400"/>
              <a:buFont typeface="Arial"/>
              <a:buChar char="•"/>
            </a:pPr>
            <a:r>
              <a:rPr lang="en-US" sz="2400">
                <a:solidFill>
                  <a:srgbClr val="000000"/>
                </a:solidFill>
                <a:latin typeface="Calibri"/>
                <a:ea typeface="Calibri"/>
                <a:cs typeface="Calibri"/>
                <a:sym typeface="Calibri"/>
              </a:rPr>
              <a:t>Since it does not take any argument, it can be simply called as below.</a:t>
            </a:r>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a:p>
            <a:pPr marL="0" marR="0" lvl="0" indent="0" algn="ctr" rtl="0">
              <a:spcBef>
                <a:spcPts val="0"/>
              </a:spcBef>
              <a:spcAft>
                <a:spcPts val="0"/>
              </a:spcAft>
              <a:buNone/>
            </a:pPr>
            <a:r>
              <a:rPr lang="en-US" sz="2000" b="1">
                <a:solidFill>
                  <a:srgbClr val="000000"/>
                </a:solidFill>
                <a:latin typeface="Calibri"/>
                <a:ea typeface="Calibri"/>
                <a:cs typeface="Calibri"/>
                <a:sym typeface="Calibri"/>
              </a:rPr>
              <a:t>Syntax:</a:t>
            </a:r>
            <a:endParaRPr/>
          </a:p>
          <a:p>
            <a:pPr marL="0" marR="0" lvl="0" indent="0" algn="ctr" rtl="0">
              <a:spcBef>
                <a:spcPts val="0"/>
              </a:spcBef>
              <a:spcAft>
                <a:spcPts val="0"/>
              </a:spcAft>
              <a:buNone/>
            </a:pPr>
            <a:r>
              <a:rPr lang="en-US" sz="2000">
                <a:solidFill>
                  <a:srgbClr val="0070C0"/>
                </a:solidFill>
                <a:latin typeface="Calibri"/>
                <a:ea typeface="Calibri"/>
                <a:cs typeface="Calibri"/>
                <a:sym typeface="Calibri"/>
              </a:rPr>
              <a:t>NOW()</a:t>
            </a:r>
            <a:endParaRPr sz="1800">
              <a:solidFill>
                <a:srgbClr val="0070C0"/>
              </a:solidFill>
              <a:latin typeface="Calibri"/>
              <a:ea typeface="Calibri"/>
              <a:cs typeface="Calibri"/>
              <a:sym typeface="Calibri"/>
            </a:endParaRPr>
          </a:p>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0" name="Google Shape;3070;p118"/>
          <p:cNvSpPr/>
          <p:nvPr/>
        </p:nvSpPr>
        <p:spPr>
          <a:xfrm>
            <a:off x="3693522" y="4308590"/>
            <a:ext cx="7411800" cy="1152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spTree>
    <p:extLst>
      <p:ext uri="{BB962C8B-B14F-4D97-AF65-F5344CB8AC3E}">
        <p14:creationId xmlns:p14="http://schemas.microsoft.com/office/powerpoint/2010/main" val="901685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41"/>
                                        </p:tgtEl>
                                        <p:attrNameLst>
                                          <p:attrName>style.visibility</p:attrName>
                                        </p:attrNameLst>
                                      </p:cBhvr>
                                      <p:to>
                                        <p:strVal val="visible"/>
                                      </p:to>
                                    </p:set>
                                    <p:anim calcmode="lin" valueType="num">
                                      <p:cBhvr additive="base">
                                        <p:cTn id="7" dur="1000"/>
                                        <p:tgtEl>
                                          <p:spTgt spid="304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42"/>
                                        </p:tgtEl>
                                        <p:attrNameLst>
                                          <p:attrName>style.visibility</p:attrName>
                                        </p:attrNameLst>
                                      </p:cBhvr>
                                      <p:to>
                                        <p:strVal val="visible"/>
                                      </p:to>
                                    </p:set>
                                    <p:anim calcmode="lin" valueType="num">
                                      <p:cBhvr additive="base">
                                        <p:cTn id="10" dur="1000"/>
                                        <p:tgtEl>
                                          <p:spTgt spid="304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43"/>
                                        </p:tgtEl>
                                        <p:attrNameLst>
                                          <p:attrName>style.visibility</p:attrName>
                                        </p:attrNameLst>
                                      </p:cBhvr>
                                      <p:to>
                                        <p:strVal val="visible"/>
                                      </p:to>
                                    </p:set>
                                    <p:animEffect transition="in" filter="fade">
                                      <p:cBhvr>
                                        <p:cTn id="15" dur="1000"/>
                                        <p:tgtEl>
                                          <p:spTgt spid="30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69"/>
                                        </p:tgtEl>
                                        <p:attrNameLst>
                                          <p:attrName>style.visibility</p:attrName>
                                        </p:attrNameLst>
                                      </p:cBhvr>
                                      <p:to>
                                        <p:strVal val="visible"/>
                                      </p:to>
                                    </p:set>
                                    <p:animEffect transition="in" filter="fade">
                                      <p:cBhvr>
                                        <p:cTn id="20" dur="1000"/>
                                        <p:tgtEl>
                                          <p:spTgt spid="3069"/>
                                        </p:tgtEl>
                                      </p:cBhvr>
                                    </p:animEffect>
                                  </p:childTnLst>
                                </p:cTn>
                              </p:par>
                              <p:par>
                                <p:cTn id="21" presetID="10" presetClass="entr" presetSubtype="0" fill="hold" nodeType="withEffect">
                                  <p:stCondLst>
                                    <p:cond delay="0"/>
                                  </p:stCondLst>
                                  <p:childTnLst>
                                    <p:set>
                                      <p:cBhvr>
                                        <p:cTn id="22" dur="1" fill="hold">
                                          <p:stCondLst>
                                            <p:cond delay="0"/>
                                          </p:stCondLst>
                                        </p:cTn>
                                        <p:tgtEl>
                                          <p:spTgt spid="3070"/>
                                        </p:tgtEl>
                                        <p:attrNameLst>
                                          <p:attrName>style.visibility</p:attrName>
                                        </p:attrNameLst>
                                      </p:cBhvr>
                                      <p:to>
                                        <p:strVal val="visible"/>
                                      </p:to>
                                    </p:set>
                                    <p:animEffect transition="in" filter="fade">
                                      <p:cBhvr>
                                        <p:cTn id="23" dur="1000"/>
                                        <p:tgtEl>
                                          <p:spTgt spid="3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075"/>
        <p:cNvGrpSpPr/>
        <p:nvPr/>
      </p:nvGrpSpPr>
      <p:grpSpPr>
        <a:xfrm>
          <a:off x="0" y="0"/>
          <a:ext cx="0" cy="0"/>
          <a:chOff x="0" y="0"/>
          <a:chExt cx="0" cy="0"/>
        </a:xfrm>
      </p:grpSpPr>
      <p:sp>
        <p:nvSpPr>
          <p:cNvPr id="3077" name="Google Shape;3077;p11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1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1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1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081" name="Google Shape;3081;p119"/>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082" name="Google Shape;3082;p119"/>
          <p:cNvGrpSpPr/>
          <p:nvPr/>
        </p:nvGrpSpPr>
        <p:grpSpPr>
          <a:xfrm>
            <a:off x="637514" y="1308125"/>
            <a:ext cx="1783625" cy="4577726"/>
            <a:chOff x="637514" y="1308125"/>
            <a:chExt cx="1783625" cy="4577726"/>
          </a:xfrm>
        </p:grpSpPr>
        <p:sp>
          <p:nvSpPr>
            <p:cNvPr id="3083" name="Google Shape;3083;p119"/>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084" name="Google Shape;3084;p119"/>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085" name="Google Shape;3085;p119"/>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86" name="Google Shape;3086;p119"/>
            <p:cNvSpPr/>
            <p:nvPr/>
          </p:nvSpPr>
          <p:spPr>
            <a:xfrm>
              <a:off x="661660" y="3637332"/>
              <a:ext cx="17508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SECOND</a:t>
              </a:r>
              <a:endParaRPr b="1">
                <a:solidFill>
                  <a:srgbClr val="FFFFFF"/>
                </a:solidFill>
                <a:latin typeface="Lato"/>
                <a:ea typeface="Lato"/>
                <a:cs typeface="Lato"/>
                <a:sym typeface="Lato"/>
              </a:endParaRPr>
            </a:p>
          </p:txBody>
        </p:sp>
        <p:sp>
          <p:nvSpPr>
            <p:cNvPr id="3087" name="Google Shape;3087;p119"/>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88" name="Google Shape;3088;p119"/>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089" name="Google Shape;3089;p119"/>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90" name="Google Shape;3090;p119"/>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091" name="Google Shape;3091;p119"/>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92" name="Google Shape;3092;p119"/>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093" name="Google Shape;3093;p119"/>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094" name="Google Shape;3094;p119"/>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95" name="Google Shape;3095;p119"/>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096" name="Google Shape;3096;p119"/>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097" name="Google Shape;3097;p119"/>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098" name="Google Shape;3098;p119"/>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099" name="Google Shape;3099;p119"/>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00" name="Google Shape;3100;p119"/>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3101" name="Google Shape;3101;p119"/>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02" name="Google Shape;3102;p119"/>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103" name="Google Shape;3103;p119"/>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04" name="Google Shape;3104;p119"/>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3105" name="Google Shape;3105;p119"/>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06" name="Google Shape;3106;p119"/>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3107" name="Google Shape;3107;p119"/>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sp>
        <p:nvSpPr>
          <p:cNvPr id="3108" name="Google Shape;3108;p119"/>
          <p:cNvSpPr txBox="1"/>
          <p:nvPr/>
        </p:nvSpPr>
        <p:spPr>
          <a:xfrm>
            <a:off x="3511825" y="1380527"/>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SECOND function is used to return the Seconds value from a given time.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function returns integer value range from 0 to 59.</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SECOND(Time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SECOND('2019-02-05 10:20:12')</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109" name="Google Shape;3109;p119"/>
          <p:cNvSpPr/>
          <p:nvPr/>
        </p:nvSpPr>
        <p:spPr>
          <a:xfrm>
            <a:off x="3511825" y="3397573"/>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035442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080"/>
                                        </p:tgtEl>
                                        <p:attrNameLst>
                                          <p:attrName>style.visibility</p:attrName>
                                        </p:attrNameLst>
                                      </p:cBhvr>
                                      <p:to>
                                        <p:strVal val="visible"/>
                                      </p:to>
                                    </p:set>
                                    <p:anim calcmode="lin" valueType="num">
                                      <p:cBhvr additive="base">
                                        <p:cTn id="7" dur="1000"/>
                                        <p:tgtEl>
                                          <p:spTgt spid="308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81"/>
                                        </p:tgtEl>
                                        <p:attrNameLst>
                                          <p:attrName>style.visibility</p:attrName>
                                        </p:attrNameLst>
                                      </p:cBhvr>
                                      <p:to>
                                        <p:strVal val="visible"/>
                                      </p:to>
                                    </p:set>
                                    <p:anim calcmode="lin" valueType="num">
                                      <p:cBhvr additive="base">
                                        <p:cTn id="10" dur="1000"/>
                                        <p:tgtEl>
                                          <p:spTgt spid="308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82"/>
                                        </p:tgtEl>
                                        <p:attrNameLst>
                                          <p:attrName>style.visibility</p:attrName>
                                        </p:attrNameLst>
                                      </p:cBhvr>
                                      <p:to>
                                        <p:strVal val="visible"/>
                                      </p:to>
                                    </p:set>
                                    <p:animEffect transition="in" filter="fade">
                                      <p:cBhvr>
                                        <p:cTn id="15" dur="1000"/>
                                        <p:tgtEl>
                                          <p:spTgt spid="30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08"/>
                                        </p:tgtEl>
                                        <p:attrNameLst>
                                          <p:attrName>style.visibility</p:attrName>
                                        </p:attrNameLst>
                                      </p:cBhvr>
                                      <p:to>
                                        <p:strVal val="visible"/>
                                      </p:to>
                                    </p:set>
                                    <p:animEffect transition="in" filter="fade">
                                      <p:cBhvr>
                                        <p:cTn id="20" dur="1000"/>
                                        <p:tgtEl>
                                          <p:spTgt spid="3108"/>
                                        </p:tgtEl>
                                      </p:cBhvr>
                                    </p:animEffect>
                                  </p:childTnLst>
                                </p:cTn>
                              </p:par>
                              <p:par>
                                <p:cTn id="21" presetID="10" presetClass="entr" presetSubtype="0" fill="hold" nodeType="withEffect">
                                  <p:stCondLst>
                                    <p:cond delay="0"/>
                                  </p:stCondLst>
                                  <p:childTnLst>
                                    <p:set>
                                      <p:cBhvr>
                                        <p:cTn id="22" dur="1" fill="hold">
                                          <p:stCondLst>
                                            <p:cond delay="0"/>
                                          </p:stCondLst>
                                        </p:cTn>
                                        <p:tgtEl>
                                          <p:spTgt spid="3109"/>
                                        </p:tgtEl>
                                        <p:attrNameLst>
                                          <p:attrName>style.visibility</p:attrName>
                                        </p:attrNameLst>
                                      </p:cBhvr>
                                      <p:to>
                                        <p:strVal val="visible"/>
                                      </p:to>
                                    </p:set>
                                    <p:animEffect transition="in" filter="fade">
                                      <p:cBhvr>
                                        <p:cTn id="23" dur="1000"/>
                                        <p:tgtEl>
                                          <p:spTgt spid="3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114"/>
        <p:cNvGrpSpPr/>
        <p:nvPr/>
      </p:nvGrpSpPr>
      <p:grpSpPr>
        <a:xfrm>
          <a:off x="0" y="0"/>
          <a:ext cx="0" cy="0"/>
          <a:chOff x="0" y="0"/>
          <a:chExt cx="0" cy="0"/>
        </a:xfrm>
      </p:grpSpPr>
      <p:sp>
        <p:nvSpPr>
          <p:cNvPr id="3116" name="Google Shape;3116;p12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2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2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2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120" name="Google Shape;3120;p120"/>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121" name="Google Shape;3121;p120"/>
          <p:cNvGrpSpPr/>
          <p:nvPr/>
        </p:nvGrpSpPr>
        <p:grpSpPr>
          <a:xfrm>
            <a:off x="637514" y="1308125"/>
            <a:ext cx="1783625" cy="4577726"/>
            <a:chOff x="637514" y="1308125"/>
            <a:chExt cx="1783625" cy="4577726"/>
          </a:xfrm>
        </p:grpSpPr>
        <p:sp>
          <p:nvSpPr>
            <p:cNvPr id="3122" name="Google Shape;3122;p120"/>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123" name="Google Shape;3123;p120"/>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124" name="Google Shape;3124;p120"/>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25" name="Google Shape;3125;p120"/>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SECOND</a:t>
              </a:r>
              <a:endParaRPr>
                <a:latin typeface="Lato"/>
                <a:ea typeface="Lato"/>
                <a:cs typeface="Lato"/>
                <a:sym typeface="Lato"/>
              </a:endParaRPr>
            </a:p>
          </p:txBody>
        </p:sp>
        <p:sp>
          <p:nvSpPr>
            <p:cNvPr id="3126" name="Google Shape;3126;p120"/>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27" name="Google Shape;3127;p120"/>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128" name="Google Shape;3128;p120"/>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29" name="Google Shape;3129;p120"/>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130" name="Google Shape;3130;p120"/>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31" name="Google Shape;3131;p120"/>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132" name="Google Shape;3132;p120"/>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133" name="Google Shape;3133;p120"/>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34" name="Google Shape;3134;p120"/>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135" name="Google Shape;3135;p120"/>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136" name="Google Shape;3136;p120"/>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37" name="Google Shape;3137;p120"/>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138" name="Google Shape;3138;p120"/>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39" name="Google Shape;3139;p120"/>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3140" name="Google Shape;3140;p120"/>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41" name="Google Shape;3141;p120"/>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142" name="Google Shape;3142;p120"/>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43" name="Google Shape;3143;p120"/>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3144" name="Google Shape;3144;p120"/>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45" name="Google Shape;3145;p120"/>
            <p:cNvSpPr/>
            <p:nvPr/>
          </p:nvSpPr>
          <p:spPr>
            <a:xfrm>
              <a:off x="659868" y="3993908"/>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QUARTER</a:t>
              </a:r>
              <a:endParaRPr b="1">
                <a:solidFill>
                  <a:srgbClr val="FFFFFF"/>
                </a:solidFill>
                <a:latin typeface="Lato"/>
                <a:ea typeface="Lato"/>
                <a:cs typeface="Lato"/>
                <a:sym typeface="Lato"/>
              </a:endParaRPr>
            </a:p>
          </p:txBody>
        </p:sp>
        <p:sp>
          <p:nvSpPr>
            <p:cNvPr id="3146" name="Google Shape;3146;p120"/>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3147" name="Google Shape;3147;p120"/>
          <p:cNvGrpSpPr/>
          <p:nvPr/>
        </p:nvGrpSpPr>
        <p:grpSpPr>
          <a:xfrm>
            <a:off x="3511825" y="1469979"/>
            <a:ext cx="7593600" cy="4493400"/>
            <a:chOff x="3511825" y="1469979"/>
            <a:chExt cx="7593600" cy="4493400"/>
          </a:xfrm>
        </p:grpSpPr>
        <p:sp>
          <p:nvSpPr>
            <p:cNvPr id="3148" name="Google Shape;3148;p120"/>
            <p:cNvSpPr txBox="1"/>
            <p:nvPr/>
          </p:nvSpPr>
          <p:spPr>
            <a:xfrm>
              <a:off x="3511825" y="1469979"/>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QUARTER function returns the quarter of the year number from a given date.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function always returns integer range from 1 to 4.</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QUARTER(date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QUARTER('2016-07-15')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149" name="Google Shape;3149;p120"/>
            <p:cNvSpPr/>
            <p:nvPr/>
          </p:nvSpPr>
          <p:spPr>
            <a:xfrm>
              <a:off x="3511825" y="3473773"/>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1866000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19"/>
                                        </p:tgtEl>
                                        <p:attrNameLst>
                                          <p:attrName>style.visibility</p:attrName>
                                        </p:attrNameLst>
                                      </p:cBhvr>
                                      <p:to>
                                        <p:strVal val="visible"/>
                                      </p:to>
                                    </p:set>
                                    <p:anim calcmode="lin" valueType="num">
                                      <p:cBhvr additive="base">
                                        <p:cTn id="7" dur="1000"/>
                                        <p:tgtEl>
                                          <p:spTgt spid="311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20"/>
                                        </p:tgtEl>
                                        <p:attrNameLst>
                                          <p:attrName>style.visibility</p:attrName>
                                        </p:attrNameLst>
                                      </p:cBhvr>
                                      <p:to>
                                        <p:strVal val="visible"/>
                                      </p:to>
                                    </p:set>
                                    <p:anim calcmode="lin" valueType="num">
                                      <p:cBhvr additive="base">
                                        <p:cTn id="10" dur="1000"/>
                                        <p:tgtEl>
                                          <p:spTgt spid="312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21"/>
                                        </p:tgtEl>
                                        <p:attrNameLst>
                                          <p:attrName>style.visibility</p:attrName>
                                        </p:attrNameLst>
                                      </p:cBhvr>
                                      <p:to>
                                        <p:strVal val="visible"/>
                                      </p:to>
                                    </p:set>
                                    <p:animEffect transition="in" filter="fade">
                                      <p:cBhvr>
                                        <p:cTn id="15" dur="1000"/>
                                        <p:tgtEl>
                                          <p:spTgt spid="31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47"/>
                                        </p:tgtEl>
                                        <p:attrNameLst>
                                          <p:attrName>style.visibility</p:attrName>
                                        </p:attrNameLst>
                                      </p:cBhvr>
                                      <p:to>
                                        <p:strVal val="visible"/>
                                      </p:to>
                                    </p:set>
                                    <p:animEffect transition="in" filter="fade">
                                      <p:cBhvr>
                                        <p:cTn id="20" dur="1000"/>
                                        <p:tgtEl>
                                          <p:spTgt spid="3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154"/>
        <p:cNvGrpSpPr/>
        <p:nvPr/>
      </p:nvGrpSpPr>
      <p:grpSpPr>
        <a:xfrm>
          <a:off x="0" y="0"/>
          <a:ext cx="0" cy="0"/>
          <a:chOff x="0" y="0"/>
          <a:chExt cx="0" cy="0"/>
        </a:xfrm>
      </p:grpSpPr>
      <p:sp>
        <p:nvSpPr>
          <p:cNvPr id="3156" name="Google Shape;3156;p12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2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2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2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160" name="Google Shape;3160;p121"/>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161" name="Google Shape;3161;p121"/>
          <p:cNvGrpSpPr/>
          <p:nvPr/>
        </p:nvGrpSpPr>
        <p:grpSpPr>
          <a:xfrm>
            <a:off x="637514" y="1308125"/>
            <a:ext cx="1783625" cy="4577726"/>
            <a:chOff x="637514" y="1308125"/>
            <a:chExt cx="1783625" cy="4577726"/>
          </a:xfrm>
        </p:grpSpPr>
        <p:sp>
          <p:nvSpPr>
            <p:cNvPr id="3162" name="Google Shape;3162;p121"/>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163" name="Google Shape;3163;p121"/>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164" name="Google Shape;3164;p121"/>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65" name="Google Shape;3165;p121"/>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SECOND</a:t>
              </a:r>
              <a:endParaRPr>
                <a:latin typeface="Lato"/>
                <a:ea typeface="Lato"/>
                <a:cs typeface="Lato"/>
                <a:sym typeface="Lato"/>
              </a:endParaRPr>
            </a:p>
          </p:txBody>
        </p:sp>
        <p:sp>
          <p:nvSpPr>
            <p:cNvPr id="3166" name="Google Shape;3166;p121"/>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67" name="Google Shape;3167;p121"/>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168" name="Google Shape;3168;p121"/>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69" name="Google Shape;3169;p121"/>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170" name="Google Shape;3170;p121"/>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71" name="Google Shape;3171;p121"/>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172" name="Google Shape;3172;p121"/>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173" name="Google Shape;3173;p121"/>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74" name="Google Shape;3174;p121"/>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175" name="Google Shape;3175;p121"/>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176" name="Google Shape;3176;p121"/>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77" name="Google Shape;3177;p121"/>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178" name="Google Shape;3178;p121"/>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79" name="Google Shape;3179;p121"/>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3180" name="Google Shape;3180;p121"/>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81" name="Google Shape;3181;p121"/>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182" name="Google Shape;3182;p121"/>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83" name="Google Shape;3183;p121"/>
            <p:cNvSpPr/>
            <p:nvPr/>
          </p:nvSpPr>
          <p:spPr>
            <a:xfrm>
              <a:off x="659868" y="4371496"/>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STR_TO_DATE</a:t>
              </a:r>
              <a:endParaRPr b="1">
                <a:solidFill>
                  <a:srgbClr val="FFFFFF"/>
                </a:solidFill>
                <a:latin typeface="Lato"/>
                <a:ea typeface="Lato"/>
                <a:cs typeface="Lato"/>
                <a:sym typeface="Lato"/>
              </a:endParaRPr>
            </a:p>
          </p:txBody>
        </p:sp>
        <p:sp>
          <p:nvSpPr>
            <p:cNvPr id="3184" name="Google Shape;3184;p121"/>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185" name="Google Shape;3185;p121"/>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QUARTER</a:t>
              </a:r>
              <a:endParaRPr>
                <a:latin typeface="Lato"/>
                <a:ea typeface="Lato"/>
                <a:cs typeface="Lato"/>
                <a:sym typeface="Lato"/>
              </a:endParaRPr>
            </a:p>
          </p:txBody>
        </p:sp>
        <p:sp>
          <p:nvSpPr>
            <p:cNvPr id="3186" name="Google Shape;3186;p121"/>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3187" name="Google Shape;3187;p121"/>
          <p:cNvGrpSpPr/>
          <p:nvPr/>
        </p:nvGrpSpPr>
        <p:grpSpPr>
          <a:xfrm>
            <a:off x="3511825" y="1380527"/>
            <a:ext cx="7593600" cy="4585800"/>
            <a:chOff x="3511825" y="1380527"/>
            <a:chExt cx="7593600" cy="4585800"/>
          </a:xfrm>
        </p:grpSpPr>
        <p:sp>
          <p:nvSpPr>
            <p:cNvPr id="3188" name="Google Shape;3188;p121"/>
            <p:cNvSpPr txBox="1"/>
            <p:nvPr/>
          </p:nvSpPr>
          <p:spPr>
            <a:xfrm>
              <a:off x="3511825" y="1380527"/>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STR_TO_DATE function takes a string as an input and converts the same into Date or </a:t>
              </a:r>
              <a:r>
                <a:rPr lang="en-US" sz="2000" dirty="0" err="1">
                  <a:solidFill>
                    <a:srgbClr val="000000"/>
                  </a:solidFill>
                  <a:latin typeface="Lato"/>
                  <a:ea typeface="Lato"/>
                  <a:cs typeface="Lato"/>
                  <a:sym typeface="Lato"/>
                </a:rPr>
                <a:t>DateTime</a:t>
              </a:r>
              <a:r>
                <a:rPr lang="en-US" sz="2000" dirty="0">
                  <a:solidFill>
                    <a:srgbClr val="000000"/>
                  </a:solidFill>
                  <a:latin typeface="Lato"/>
                  <a:ea typeface="Lato"/>
                  <a:cs typeface="Lato"/>
                  <a:sym typeface="Lato"/>
                </a:rPr>
                <a:t> or Time values based on the format given by the user.</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Both date and time parts can be printed as output.</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STR_TO_DATE(</a:t>
              </a:r>
              <a:r>
                <a:rPr lang="en-US" sz="2000" dirty="0" err="1">
                  <a:solidFill>
                    <a:srgbClr val="0070C0"/>
                  </a:solidFill>
                  <a:latin typeface="Lato"/>
                  <a:ea typeface="Lato"/>
                  <a:cs typeface="Lato"/>
                  <a:sym typeface="Lato"/>
                </a:rPr>
                <a:t>string_expression</a:t>
              </a:r>
              <a:r>
                <a:rPr lang="en-US" sz="2000" dirty="0">
                  <a:solidFill>
                    <a:srgbClr val="0070C0"/>
                  </a:solidFill>
                  <a:latin typeface="Lato"/>
                  <a:ea typeface="Lato"/>
                  <a:cs typeface="Lato"/>
                  <a:sym typeface="Lato"/>
                </a:rPr>
                <a:t>, format)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STR_TO_DATE(‘12-31-2019', ‘%m %d %Y')</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189" name="Google Shape;3189;p121"/>
            <p:cNvSpPr/>
            <p:nvPr/>
          </p:nvSpPr>
          <p:spPr>
            <a:xfrm>
              <a:off x="3511825" y="3459509"/>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279716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59"/>
                                        </p:tgtEl>
                                        <p:attrNameLst>
                                          <p:attrName>style.visibility</p:attrName>
                                        </p:attrNameLst>
                                      </p:cBhvr>
                                      <p:to>
                                        <p:strVal val="visible"/>
                                      </p:to>
                                    </p:set>
                                    <p:anim calcmode="lin" valueType="num">
                                      <p:cBhvr additive="base">
                                        <p:cTn id="7" dur="1000"/>
                                        <p:tgtEl>
                                          <p:spTgt spid="315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160"/>
                                        </p:tgtEl>
                                        <p:attrNameLst>
                                          <p:attrName>style.visibility</p:attrName>
                                        </p:attrNameLst>
                                      </p:cBhvr>
                                      <p:to>
                                        <p:strVal val="visible"/>
                                      </p:to>
                                    </p:set>
                                    <p:anim calcmode="lin" valueType="num">
                                      <p:cBhvr additive="base">
                                        <p:cTn id="10" dur="1000"/>
                                        <p:tgtEl>
                                          <p:spTgt spid="316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61"/>
                                        </p:tgtEl>
                                        <p:attrNameLst>
                                          <p:attrName>style.visibility</p:attrName>
                                        </p:attrNameLst>
                                      </p:cBhvr>
                                      <p:to>
                                        <p:strVal val="visible"/>
                                      </p:to>
                                    </p:set>
                                    <p:animEffect transition="in" filter="fade">
                                      <p:cBhvr>
                                        <p:cTn id="15" dur="1000"/>
                                        <p:tgtEl>
                                          <p:spTgt spid="31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187"/>
                                        </p:tgtEl>
                                        <p:attrNameLst>
                                          <p:attrName>style.visibility</p:attrName>
                                        </p:attrNameLst>
                                      </p:cBhvr>
                                      <p:to>
                                        <p:strVal val="visible"/>
                                      </p:to>
                                    </p:set>
                                    <p:animEffect transition="in" filter="fade">
                                      <p:cBhvr>
                                        <p:cTn id="20" dur="1000"/>
                                        <p:tgtEl>
                                          <p:spTgt spid="3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194"/>
        <p:cNvGrpSpPr/>
        <p:nvPr/>
      </p:nvGrpSpPr>
      <p:grpSpPr>
        <a:xfrm>
          <a:off x="0" y="0"/>
          <a:ext cx="0" cy="0"/>
          <a:chOff x="0" y="0"/>
          <a:chExt cx="0" cy="0"/>
        </a:xfrm>
      </p:grpSpPr>
      <p:sp>
        <p:nvSpPr>
          <p:cNvPr id="3196" name="Google Shape;3196;p12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2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2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2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200" name="Google Shape;3200;p122"/>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201" name="Google Shape;3201;p122"/>
          <p:cNvGrpSpPr/>
          <p:nvPr/>
        </p:nvGrpSpPr>
        <p:grpSpPr>
          <a:xfrm>
            <a:off x="637514" y="1308125"/>
            <a:ext cx="1783625" cy="4577726"/>
            <a:chOff x="637514" y="1308125"/>
            <a:chExt cx="1783625" cy="4577726"/>
          </a:xfrm>
        </p:grpSpPr>
        <p:sp>
          <p:nvSpPr>
            <p:cNvPr id="3202" name="Google Shape;3202;p122"/>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03" name="Google Shape;3203;p122"/>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204" name="Google Shape;3204;p122"/>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05" name="Google Shape;3205;p122"/>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SECOND</a:t>
              </a:r>
              <a:endParaRPr>
                <a:latin typeface="Lato"/>
                <a:ea typeface="Lato"/>
                <a:cs typeface="Lato"/>
                <a:sym typeface="Lato"/>
              </a:endParaRPr>
            </a:p>
          </p:txBody>
        </p:sp>
        <p:sp>
          <p:nvSpPr>
            <p:cNvPr id="3206" name="Google Shape;3206;p122"/>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07" name="Google Shape;3207;p122"/>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208" name="Google Shape;3208;p122"/>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09" name="Google Shape;3209;p122"/>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210" name="Google Shape;3210;p122"/>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11" name="Google Shape;3211;p122"/>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212" name="Google Shape;3212;p122"/>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13" name="Google Shape;3213;p122"/>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14" name="Google Shape;3214;p122"/>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215" name="Google Shape;3215;p122"/>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216" name="Google Shape;3216;p122"/>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17" name="Google Shape;3217;p122"/>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218" name="Google Shape;3218;p122"/>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19" name="Google Shape;3219;p122"/>
            <p:cNvSpPr/>
            <p:nvPr/>
          </p:nvSpPr>
          <p:spPr>
            <a:xfrm>
              <a:off x="646193" y="4782204"/>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TIME</a:t>
              </a:r>
              <a:endParaRPr b="1">
                <a:solidFill>
                  <a:srgbClr val="FFFFFF"/>
                </a:solidFill>
                <a:latin typeface="Lato"/>
                <a:ea typeface="Lato"/>
                <a:cs typeface="Lato"/>
                <a:sym typeface="Lato"/>
              </a:endParaRPr>
            </a:p>
          </p:txBody>
        </p:sp>
        <p:sp>
          <p:nvSpPr>
            <p:cNvPr id="3220" name="Google Shape;3220;p122"/>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21" name="Google Shape;3221;p122"/>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3222" name="Google Shape;3222;p122"/>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23" name="Google Shape;3223;p122"/>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STR_TO_DATE</a:t>
              </a:r>
              <a:endParaRPr>
                <a:latin typeface="Lato"/>
                <a:ea typeface="Lato"/>
                <a:cs typeface="Lato"/>
                <a:sym typeface="Lato"/>
              </a:endParaRPr>
            </a:p>
          </p:txBody>
        </p:sp>
        <p:sp>
          <p:nvSpPr>
            <p:cNvPr id="3224" name="Google Shape;3224;p122"/>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25" name="Google Shape;3225;p122"/>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QUARTER</a:t>
              </a:r>
              <a:endParaRPr>
                <a:latin typeface="Lato"/>
                <a:ea typeface="Lato"/>
                <a:cs typeface="Lato"/>
                <a:sym typeface="Lato"/>
              </a:endParaRPr>
            </a:p>
          </p:txBody>
        </p:sp>
        <p:sp>
          <p:nvSpPr>
            <p:cNvPr id="3226" name="Google Shape;3226;p122"/>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sp>
        <p:nvSpPr>
          <p:cNvPr id="3227" name="Google Shape;3227;p122"/>
          <p:cNvSpPr txBox="1"/>
          <p:nvPr/>
        </p:nvSpPr>
        <p:spPr>
          <a:xfrm>
            <a:off x="3511825" y="1380527"/>
            <a:ext cx="7593600" cy="4216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TIME function helps in extracting the Time part from the given time or </a:t>
            </a:r>
            <a:r>
              <a:rPr lang="en-US" sz="2000" dirty="0" err="1">
                <a:solidFill>
                  <a:srgbClr val="000000"/>
                </a:solidFill>
                <a:latin typeface="Lato"/>
                <a:ea typeface="Lato"/>
                <a:cs typeface="Lato"/>
                <a:sym typeface="Lato"/>
              </a:rPr>
              <a:t>DateTime</a:t>
            </a:r>
            <a:r>
              <a:rPr lang="en-US" sz="2000" dirty="0">
                <a:solidFill>
                  <a:srgbClr val="000000"/>
                </a:solidFill>
                <a:latin typeface="Lato"/>
                <a:ea typeface="Lato"/>
                <a:cs typeface="Lato"/>
                <a:sym typeface="Lato"/>
              </a:rPr>
              <a:t>.</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handles all three arguments of time.</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TIME(Time or </a:t>
            </a:r>
            <a:r>
              <a:rPr lang="en-US" sz="2000" dirty="0" err="1">
                <a:solidFill>
                  <a:srgbClr val="0070C0"/>
                </a:solidFill>
                <a:latin typeface="Lato"/>
                <a:ea typeface="Lato"/>
                <a:cs typeface="Lato"/>
                <a:sym typeface="Lato"/>
              </a:rPr>
              <a:t>DateTime</a:t>
            </a:r>
            <a:r>
              <a:rPr lang="en-US" sz="2000" dirty="0">
                <a:solidFill>
                  <a:srgbClr val="0070C0"/>
                </a:solidFill>
                <a:latin typeface="Lato"/>
                <a:ea typeface="Lato"/>
                <a:cs typeface="Lato"/>
                <a:sym typeface="Lato"/>
              </a:rPr>
              <a:t> or expression)</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TIME('2016-05-19 11:14:34')</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228" name="Google Shape;3228;p122"/>
          <p:cNvSpPr/>
          <p:nvPr/>
        </p:nvSpPr>
        <p:spPr>
          <a:xfrm>
            <a:off x="3511825" y="3173509"/>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704641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199"/>
                                        </p:tgtEl>
                                        <p:attrNameLst>
                                          <p:attrName>style.visibility</p:attrName>
                                        </p:attrNameLst>
                                      </p:cBhvr>
                                      <p:to>
                                        <p:strVal val="visible"/>
                                      </p:to>
                                    </p:set>
                                    <p:anim calcmode="lin" valueType="num">
                                      <p:cBhvr additive="base">
                                        <p:cTn id="7" dur="1000"/>
                                        <p:tgtEl>
                                          <p:spTgt spid="319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200"/>
                                        </p:tgtEl>
                                        <p:attrNameLst>
                                          <p:attrName>style.visibility</p:attrName>
                                        </p:attrNameLst>
                                      </p:cBhvr>
                                      <p:to>
                                        <p:strVal val="visible"/>
                                      </p:to>
                                    </p:set>
                                    <p:anim calcmode="lin" valueType="num">
                                      <p:cBhvr additive="base">
                                        <p:cTn id="10" dur="1000"/>
                                        <p:tgtEl>
                                          <p:spTgt spid="320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01"/>
                                        </p:tgtEl>
                                        <p:attrNameLst>
                                          <p:attrName>style.visibility</p:attrName>
                                        </p:attrNameLst>
                                      </p:cBhvr>
                                      <p:to>
                                        <p:strVal val="visible"/>
                                      </p:to>
                                    </p:set>
                                    <p:animEffect transition="in" filter="fade">
                                      <p:cBhvr>
                                        <p:cTn id="15" dur="1000"/>
                                        <p:tgtEl>
                                          <p:spTgt spid="320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27"/>
                                        </p:tgtEl>
                                        <p:attrNameLst>
                                          <p:attrName>style.visibility</p:attrName>
                                        </p:attrNameLst>
                                      </p:cBhvr>
                                      <p:to>
                                        <p:strVal val="visible"/>
                                      </p:to>
                                    </p:set>
                                    <p:animEffect transition="in" filter="fade">
                                      <p:cBhvr>
                                        <p:cTn id="20" dur="1000"/>
                                        <p:tgtEl>
                                          <p:spTgt spid="3227"/>
                                        </p:tgtEl>
                                      </p:cBhvr>
                                    </p:animEffect>
                                  </p:childTnLst>
                                </p:cTn>
                              </p:par>
                              <p:par>
                                <p:cTn id="21" presetID="10" presetClass="entr" presetSubtype="0" fill="hold" nodeType="withEffect">
                                  <p:stCondLst>
                                    <p:cond delay="0"/>
                                  </p:stCondLst>
                                  <p:childTnLst>
                                    <p:set>
                                      <p:cBhvr>
                                        <p:cTn id="22" dur="1" fill="hold">
                                          <p:stCondLst>
                                            <p:cond delay="0"/>
                                          </p:stCondLst>
                                        </p:cTn>
                                        <p:tgtEl>
                                          <p:spTgt spid="3228"/>
                                        </p:tgtEl>
                                        <p:attrNameLst>
                                          <p:attrName>style.visibility</p:attrName>
                                        </p:attrNameLst>
                                      </p:cBhvr>
                                      <p:to>
                                        <p:strVal val="visible"/>
                                      </p:to>
                                    </p:set>
                                    <p:animEffect transition="in" filter="fade">
                                      <p:cBhvr>
                                        <p:cTn id="23" dur="1000"/>
                                        <p:tgtEl>
                                          <p:spTgt spid="3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233"/>
        <p:cNvGrpSpPr/>
        <p:nvPr/>
      </p:nvGrpSpPr>
      <p:grpSpPr>
        <a:xfrm>
          <a:off x="0" y="0"/>
          <a:ext cx="0" cy="0"/>
          <a:chOff x="0" y="0"/>
          <a:chExt cx="0" cy="0"/>
        </a:xfrm>
      </p:grpSpPr>
      <p:sp>
        <p:nvSpPr>
          <p:cNvPr id="3235" name="Google Shape;3235;p12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2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2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2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239" name="Google Shape;3239;p123"/>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240" name="Google Shape;3240;p123"/>
          <p:cNvGrpSpPr/>
          <p:nvPr/>
        </p:nvGrpSpPr>
        <p:grpSpPr>
          <a:xfrm>
            <a:off x="637514" y="1308125"/>
            <a:ext cx="1783625" cy="4577726"/>
            <a:chOff x="637514" y="1308125"/>
            <a:chExt cx="1783625" cy="4577726"/>
          </a:xfrm>
        </p:grpSpPr>
        <p:sp>
          <p:nvSpPr>
            <p:cNvPr id="3241" name="Google Shape;3241;p123"/>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42" name="Google Shape;3242;p123"/>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243" name="Google Shape;3243;p123"/>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44" name="Google Shape;3244;p123"/>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SECOND</a:t>
              </a:r>
              <a:endParaRPr>
                <a:latin typeface="Lato"/>
                <a:ea typeface="Lato"/>
                <a:cs typeface="Lato"/>
                <a:sym typeface="Lato"/>
              </a:endParaRPr>
            </a:p>
          </p:txBody>
        </p:sp>
        <p:sp>
          <p:nvSpPr>
            <p:cNvPr id="3245" name="Google Shape;3245;p123"/>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46" name="Google Shape;3246;p123"/>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3247" name="Google Shape;3247;p123"/>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48" name="Google Shape;3248;p123"/>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249" name="Google Shape;3249;p123"/>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50" name="Google Shape;3250;p123"/>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251" name="Google Shape;3251;p123"/>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52" name="Google Shape;3252;p123"/>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53" name="Google Shape;3253;p123"/>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254" name="Google Shape;3254;p123"/>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255" name="Google Shape;3255;p123"/>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56" name="Google Shape;3256;p123"/>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257" name="Google Shape;3257;p123"/>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58" name="Google Shape;3258;p123"/>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TIME</a:t>
              </a:r>
              <a:endParaRPr>
                <a:latin typeface="Lato"/>
                <a:ea typeface="Lato"/>
                <a:cs typeface="Lato"/>
                <a:sym typeface="Lato"/>
              </a:endParaRPr>
            </a:p>
          </p:txBody>
        </p:sp>
        <p:sp>
          <p:nvSpPr>
            <p:cNvPr id="3259" name="Google Shape;3259;p123"/>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60" name="Google Shape;3260;p123"/>
            <p:cNvSpPr/>
            <p:nvPr/>
          </p:nvSpPr>
          <p:spPr>
            <a:xfrm>
              <a:off x="670338" y="5174127"/>
              <a:ext cx="17508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TIMEDIFF</a:t>
              </a:r>
              <a:endParaRPr b="1">
                <a:solidFill>
                  <a:srgbClr val="FFFFFF"/>
                </a:solidFill>
                <a:latin typeface="Lato"/>
                <a:ea typeface="Lato"/>
                <a:cs typeface="Lato"/>
                <a:sym typeface="Lato"/>
              </a:endParaRPr>
            </a:p>
          </p:txBody>
        </p:sp>
        <p:sp>
          <p:nvSpPr>
            <p:cNvPr id="3261" name="Google Shape;3261;p123"/>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62" name="Google Shape;3262;p123"/>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STR_TO_DATE</a:t>
              </a:r>
              <a:endParaRPr>
                <a:latin typeface="Lato"/>
                <a:ea typeface="Lato"/>
                <a:cs typeface="Lato"/>
                <a:sym typeface="Lato"/>
              </a:endParaRPr>
            </a:p>
          </p:txBody>
        </p:sp>
        <p:sp>
          <p:nvSpPr>
            <p:cNvPr id="3263" name="Google Shape;3263;p123"/>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64" name="Google Shape;3264;p123"/>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QUARTER</a:t>
              </a:r>
              <a:endParaRPr>
                <a:latin typeface="Lato"/>
                <a:ea typeface="Lato"/>
                <a:cs typeface="Lato"/>
                <a:sym typeface="Lato"/>
              </a:endParaRPr>
            </a:p>
          </p:txBody>
        </p:sp>
        <p:sp>
          <p:nvSpPr>
            <p:cNvPr id="3265" name="Google Shape;3265;p123"/>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3266" name="Google Shape;3266;p123"/>
          <p:cNvGrpSpPr/>
          <p:nvPr/>
        </p:nvGrpSpPr>
        <p:grpSpPr>
          <a:xfrm>
            <a:off x="3511825" y="1532927"/>
            <a:ext cx="7671376" cy="3847200"/>
            <a:chOff x="3511825" y="1532927"/>
            <a:chExt cx="7671376" cy="3847200"/>
          </a:xfrm>
        </p:grpSpPr>
        <p:sp>
          <p:nvSpPr>
            <p:cNvPr id="3267" name="Google Shape;3267;p123"/>
            <p:cNvSpPr txBox="1"/>
            <p:nvPr/>
          </p:nvSpPr>
          <p:spPr>
            <a:xfrm>
              <a:off x="3511825" y="1532927"/>
              <a:ext cx="7593600" cy="38472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TIMEDIFF function is used to find the difference between two time expressions and it eventually returns the time value as output.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TIMEDIFF(Expression1, Expression2)</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TIMEDIFF('10:12:22', '02:05:11')</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268" name="Google Shape;3268;p123"/>
            <p:cNvSpPr/>
            <p:nvPr/>
          </p:nvSpPr>
          <p:spPr>
            <a:xfrm>
              <a:off x="3589601" y="3135159"/>
              <a:ext cx="7593600" cy="19107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177957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38"/>
                                        </p:tgtEl>
                                        <p:attrNameLst>
                                          <p:attrName>style.visibility</p:attrName>
                                        </p:attrNameLst>
                                      </p:cBhvr>
                                      <p:to>
                                        <p:strVal val="visible"/>
                                      </p:to>
                                    </p:set>
                                    <p:anim calcmode="lin" valueType="num">
                                      <p:cBhvr additive="base">
                                        <p:cTn id="7" dur="1000"/>
                                        <p:tgtEl>
                                          <p:spTgt spid="323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239"/>
                                        </p:tgtEl>
                                        <p:attrNameLst>
                                          <p:attrName>style.visibility</p:attrName>
                                        </p:attrNameLst>
                                      </p:cBhvr>
                                      <p:to>
                                        <p:strVal val="visible"/>
                                      </p:to>
                                    </p:set>
                                    <p:anim calcmode="lin" valueType="num">
                                      <p:cBhvr additive="base">
                                        <p:cTn id="10" dur="1000"/>
                                        <p:tgtEl>
                                          <p:spTgt spid="323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40"/>
                                        </p:tgtEl>
                                        <p:attrNameLst>
                                          <p:attrName>style.visibility</p:attrName>
                                        </p:attrNameLst>
                                      </p:cBhvr>
                                      <p:to>
                                        <p:strVal val="visible"/>
                                      </p:to>
                                    </p:set>
                                    <p:animEffect transition="in" filter="fade">
                                      <p:cBhvr>
                                        <p:cTn id="15" dur="1000"/>
                                        <p:tgtEl>
                                          <p:spTgt spid="32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66"/>
                                        </p:tgtEl>
                                        <p:attrNameLst>
                                          <p:attrName>style.visibility</p:attrName>
                                        </p:attrNameLst>
                                      </p:cBhvr>
                                      <p:to>
                                        <p:strVal val="visible"/>
                                      </p:to>
                                    </p:set>
                                    <p:animEffect transition="in" filter="fade">
                                      <p:cBhvr>
                                        <p:cTn id="20" dur="1000"/>
                                        <p:tgtEl>
                                          <p:spTgt spid="3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273"/>
        <p:cNvGrpSpPr/>
        <p:nvPr/>
      </p:nvGrpSpPr>
      <p:grpSpPr>
        <a:xfrm>
          <a:off x="0" y="0"/>
          <a:ext cx="0" cy="0"/>
          <a:chOff x="0" y="0"/>
          <a:chExt cx="0" cy="0"/>
        </a:xfrm>
      </p:grpSpPr>
      <p:sp>
        <p:nvSpPr>
          <p:cNvPr id="3275" name="Google Shape;3275;p12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2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2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2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3279" name="Google Shape;3279;p124"/>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3280" name="Google Shape;3280;p124"/>
          <p:cNvGrpSpPr/>
          <p:nvPr/>
        </p:nvGrpSpPr>
        <p:grpSpPr>
          <a:xfrm>
            <a:off x="637514" y="1308125"/>
            <a:ext cx="1783625" cy="4577726"/>
            <a:chOff x="637514" y="1308125"/>
            <a:chExt cx="1783625" cy="4577726"/>
          </a:xfrm>
        </p:grpSpPr>
        <p:sp>
          <p:nvSpPr>
            <p:cNvPr id="3281" name="Google Shape;3281;p124"/>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82" name="Google Shape;3282;p124"/>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NOW</a:t>
              </a:r>
              <a:endParaRPr>
                <a:latin typeface="Lato"/>
                <a:ea typeface="Lato"/>
                <a:cs typeface="Lato"/>
                <a:sym typeface="Lato"/>
              </a:endParaRPr>
            </a:p>
          </p:txBody>
        </p:sp>
        <p:sp>
          <p:nvSpPr>
            <p:cNvPr id="3283" name="Google Shape;3283;p124"/>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84" name="Google Shape;3284;p124"/>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SECOND</a:t>
              </a:r>
              <a:endParaRPr>
                <a:latin typeface="Lato"/>
                <a:ea typeface="Lato"/>
                <a:cs typeface="Lato"/>
                <a:sym typeface="Lato"/>
              </a:endParaRPr>
            </a:p>
          </p:txBody>
        </p:sp>
        <p:sp>
          <p:nvSpPr>
            <p:cNvPr id="3285" name="Google Shape;3285;p124"/>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86" name="Google Shape;3286;p124"/>
            <p:cNvSpPr/>
            <p:nvPr/>
          </p:nvSpPr>
          <p:spPr>
            <a:xfrm>
              <a:off x="661871" y="5587667"/>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WEEK</a:t>
              </a:r>
              <a:endParaRPr b="1">
                <a:solidFill>
                  <a:srgbClr val="FFFFFF"/>
                </a:solidFill>
                <a:latin typeface="Lato"/>
                <a:ea typeface="Lato"/>
                <a:cs typeface="Lato"/>
                <a:sym typeface="Lato"/>
              </a:endParaRPr>
            </a:p>
          </p:txBody>
        </p:sp>
        <p:sp>
          <p:nvSpPr>
            <p:cNvPr id="3287" name="Google Shape;3287;p124"/>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88" name="Google Shape;3288;p124"/>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YEAR</a:t>
              </a:r>
              <a:endParaRPr>
                <a:latin typeface="Lato"/>
                <a:ea typeface="Lato"/>
                <a:cs typeface="Lato"/>
                <a:sym typeface="Lato"/>
              </a:endParaRPr>
            </a:p>
          </p:txBody>
        </p:sp>
        <p:sp>
          <p:nvSpPr>
            <p:cNvPr id="3289" name="Google Shape;3289;p124"/>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90" name="Google Shape;3290;p124"/>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3291" name="Google Shape;3291;p124"/>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latin typeface="Lato"/>
                <a:ea typeface="Lato"/>
                <a:cs typeface="Lato"/>
                <a:sym typeface="Lato"/>
              </a:endParaRPr>
            </a:p>
          </p:txBody>
        </p:sp>
        <p:sp>
          <p:nvSpPr>
            <p:cNvPr id="3292" name="Google Shape;3292;p124"/>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93" name="Google Shape;3293;p124"/>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a:t>
              </a:r>
              <a:endParaRPr>
                <a:latin typeface="Lato"/>
                <a:ea typeface="Lato"/>
                <a:cs typeface="Lato"/>
                <a:sym typeface="Lato"/>
              </a:endParaRPr>
            </a:p>
          </p:txBody>
        </p:sp>
        <p:sp>
          <p:nvSpPr>
            <p:cNvPr id="3294" name="Google Shape;3294;p124"/>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MONTHNAME</a:t>
              </a:r>
              <a:endParaRPr>
                <a:latin typeface="Lato"/>
                <a:ea typeface="Lato"/>
                <a:cs typeface="Lato"/>
                <a:sym typeface="Lato"/>
              </a:endParaRPr>
            </a:p>
          </p:txBody>
        </p:sp>
        <p:sp>
          <p:nvSpPr>
            <p:cNvPr id="3295" name="Google Shape;3295;p124"/>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96" name="Google Shape;3296;p124"/>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3297" name="Google Shape;3297;p124"/>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298" name="Google Shape;3298;p124"/>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TIME</a:t>
              </a:r>
              <a:endParaRPr>
                <a:latin typeface="Lato"/>
                <a:ea typeface="Lato"/>
                <a:cs typeface="Lato"/>
                <a:sym typeface="Lato"/>
              </a:endParaRPr>
            </a:p>
          </p:txBody>
        </p:sp>
        <p:sp>
          <p:nvSpPr>
            <p:cNvPr id="3299" name="Google Shape;3299;p124"/>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00" name="Google Shape;3300;p124"/>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TIMEDIFF</a:t>
              </a:r>
              <a:endParaRPr>
                <a:latin typeface="Lato"/>
                <a:ea typeface="Lato"/>
                <a:cs typeface="Lato"/>
                <a:sym typeface="Lato"/>
              </a:endParaRPr>
            </a:p>
          </p:txBody>
        </p:sp>
        <p:sp>
          <p:nvSpPr>
            <p:cNvPr id="3301" name="Google Shape;3301;p124"/>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02" name="Google Shape;3302;p124"/>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STR_TO_DATE</a:t>
              </a:r>
              <a:endParaRPr>
                <a:latin typeface="Lato"/>
                <a:ea typeface="Lato"/>
                <a:cs typeface="Lato"/>
                <a:sym typeface="Lato"/>
              </a:endParaRPr>
            </a:p>
          </p:txBody>
        </p:sp>
        <p:sp>
          <p:nvSpPr>
            <p:cNvPr id="3303" name="Google Shape;3303;p124"/>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04" name="Google Shape;3304;p124"/>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QUARTER</a:t>
              </a:r>
              <a:endParaRPr>
                <a:latin typeface="Lato"/>
                <a:ea typeface="Lato"/>
                <a:cs typeface="Lato"/>
                <a:sym typeface="Lato"/>
              </a:endParaRPr>
            </a:p>
          </p:txBody>
        </p:sp>
        <p:sp>
          <p:nvSpPr>
            <p:cNvPr id="3305" name="Google Shape;3305;p124"/>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3306" name="Google Shape;3306;p124"/>
          <p:cNvGrpSpPr/>
          <p:nvPr/>
        </p:nvGrpSpPr>
        <p:grpSpPr>
          <a:xfrm>
            <a:off x="3525075" y="1380527"/>
            <a:ext cx="7593602" cy="5016900"/>
            <a:chOff x="3525075" y="1380527"/>
            <a:chExt cx="7593602" cy="5016900"/>
          </a:xfrm>
        </p:grpSpPr>
        <p:sp>
          <p:nvSpPr>
            <p:cNvPr id="3307" name="Google Shape;3307;p124"/>
            <p:cNvSpPr txBox="1"/>
            <p:nvPr/>
          </p:nvSpPr>
          <p:spPr>
            <a:xfrm>
              <a:off x="3525077" y="1380527"/>
              <a:ext cx="7593600" cy="50169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WEEK function returns the Week number of the given date. This function accepts two arguments.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first one is date and the second argument decides whether the week should start with Sunday or Monday. Finally, it returns value in the range of 0 to 53 or 1 to 53.</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Week(date, Mode)</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WEEK('2019-02-21', 0)</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WEEK('2019-02-21', 1)</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308" name="Google Shape;3308;p124"/>
            <p:cNvSpPr/>
            <p:nvPr/>
          </p:nvSpPr>
          <p:spPr>
            <a:xfrm>
              <a:off x="3525075" y="3472925"/>
              <a:ext cx="7593600" cy="2159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243746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8"/>
                                        </p:tgtEl>
                                        <p:attrNameLst>
                                          <p:attrName>style.visibility</p:attrName>
                                        </p:attrNameLst>
                                      </p:cBhvr>
                                      <p:to>
                                        <p:strVal val="visible"/>
                                      </p:to>
                                    </p:set>
                                    <p:animEffect transition="in" filter="fade">
                                      <p:cBhvr>
                                        <p:cTn id="7" dur="1000"/>
                                        <p:tgtEl>
                                          <p:spTgt spid="3278"/>
                                        </p:tgtEl>
                                      </p:cBhvr>
                                    </p:animEffect>
                                  </p:childTnLst>
                                </p:cTn>
                              </p:par>
                              <p:par>
                                <p:cTn id="8" presetID="10" presetClass="entr" presetSubtype="0" fill="hold" nodeType="withEffect">
                                  <p:stCondLst>
                                    <p:cond delay="0"/>
                                  </p:stCondLst>
                                  <p:childTnLst>
                                    <p:set>
                                      <p:cBhvr>
                                        <p:cTn id="9" dur="1" fill="hold">
                                          <p:stCondLst>
                                            <p:cond delay="0"/>
                                          </p:stCondLst>
                                        </p:cTn>
                                        <p:tgtEl>
                                          <p:spTgt spid="3279"/>
                                        </p:tgtEl>
                                        <p:attrNameLst>
                                          <p:attrName>style.visibility</p:attrName>
                                        </p:attrNameLst>
                                      </p:cBhvr>
                                      <p:to>
                                        <p:strVal val="visible"/>
                                      </p:to>
                                    </p:set>
                                    <p:animEffect transition="in" filter="fade">
                                      <p:cBhvr>
                                        <p:cTn id="10" dur="1000"/>
                                        <p:tgtEl>
                                          <p:spTgt spid="327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80"/>
                                        </p:tgtEl>
                                        <p:attrNameLst>
                                          <p:attrName>style.visibility</p:attrName>
                                        </p:attrNameLst>
                                      </p:cBhvr>
                                      <p:to>
                                        <p:strVal val="visible"/>
                                      </p:to>
                                    </p:set>
                                    <p:animEffect transition="in" filter="fade">
                                      <p:cBhvr>
                                        <p:cTn id="15" dur="1000"/>
                                        <p:tgtEl>
                                          <p:spTgt spid="328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06"/>
                                        </p:tgtEl>
                                        <p:attrNameLst>
                                          <p:attrName>style.visibility</p:attrName>
                                        </p:attrNameLst>
                                      </p:cBhvr>
                                      <p:to>
                                        <p:strVal val="visible"/>
                                      </p:to>
                                    </p:set>
                                    <p:animEffect transition="in" filter="fade">
                                      <p:cBhvr>
                                        <p:cTn id="20" dur="1000"/>
                                        <p:tgtEl>
                                          <p:spTgt spid="3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313"/>
        <p:cNvGrpSpPr/>
        <p:nvPr/>
      </p:nvGrpSpPr>
      <p:grpSpPr>
        <a:xfrm>
          <a:off x="0" y="0"/>
          <a:ext cx="0" cy="0"/>
          <a:chOff x="0" y="0"/>
          <a:chExt cx="0" cy="0"/>
        </a:xfrm>
      </p:grpSpPr>
      <p:sp>
        <p:nvSpPr>
          <p:cNvPr id="3315" name="Google Shape;3315;p12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2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2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2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319" name="Google Shape;3319;p125"/>
          <p:cNvCxnSpPr/>
          <p:nvPr/>
        </p:nvCxnSpPr>
        <p:spPr>
          <a:xfrm>
            <a:off x="668001" y="1089130"/>
            <a:ext cx="5729400" cy="0"/>
          </a:xfrm>
          <a:prstGeom prst="straightConnector1">
            <a:avLst/>
          </a:prstGeom>
          <a:noFill/>
          <a:ln w="76200" cap="flat" cmpd="sng">
            <a:solidFill>
              <a:schemeClr val="dk2"/>
            </a:solidFill>
            <a:prstDash val="solid"/>
            <a:round/>
            <a:headEnd type="none" w="med" len="med"/>
            <a:tailEnd type="none" w="med" len="med"/>
          </a:ln>
        </p:spPr>
      </p:cxnSp>
      <p:sp>
        <p:nvSpPr>
          <p:cNvPr id="3320" name="Google Shape;3320;p125"/>
          <p:cNvSpPr txBox="1"/>
          <p:nvPr/>
        </p:nvSpPr>
        <p:spPr>
          <a:xfrm>
            <a:off x="692806" y="1300503"/>
            <a:ext cx="10022700" cy="2062800"/>
          </a:xfrm>
          <a:prstGeom prst="rect">
            <a:avLst/>
          </a:prstGeom>
          <a:noFill/>
          <a:ln>
            <a:noFill/>
          </a:ln>
        </p:spPr>
        <p:txBody>
          <a:bodyPr spcFirstLastPara="1" wrap="square" lIns="0" tIns="97775" rIns="0" bIns="0" anchor="t" anchorCtr="0">
            <a:noAutofit/>
          </a:bodyPr>
          <a:lstStyle/>
          <a:p>
            <a:pPr marL="184150" marR="5080" lvl="0" indent="-146050" algn="l" rtl="0">
              <a:lnSpc>
                <a:spcPct val="100000"/>
              </a:lnSpc>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Numeric functions are primarily used for data manipulation and/or mathematical calculations.</a:t>
            </a:r>
            <a:endParaRPr sz="2000">
              <a:latin typeface="Lato"/>
              <a:ea typeface="Lato"/>
              <a:cs typeface="Lato"/>
              <a:sym typeface="Lato"/>
            </a:endParaRPr>
          </a:p>
          <a:p>
            <a:pPr marL="184150" marR="5080" lvl="0" indent="-19050" algn="l" rtl="0">
              <a:lnSpc>
                <a:spcPct val="100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00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All numeric functions return values of data type SQL_FLOAT except for ABS, ROUND, TRUNCATE, SIGN, FLOOR, and CEILING, which return values of the same data type as the input parameters.</a:t>
            </a:r>
            <a:endParaRPr sz="2000">
              <a:latin typeface="Lato"/>
              <a:ea typeface="Lato"/>
              <a:cs typeface="Lato"/>
              <a:sym typeface="Lato"/>
            </a:endParaRPr>
          </a:p>
        </p:txBody>
      </p:sp>
      <p:pic>
        <p:nvPicPr>
          <p:cNvPr id="3321" name="Google Shape;3321;p125"/>
          <p:cNvPicPr preferRelativeResize="0"/>
          <p:nvPr/>
        </p:nvPicPr>
        <p:blipFill>
          <a:blip r:embed="rId3">
            <a:alphaModFix/>
          </a:blip>
          <a:stretch>
            <a:fillRect/>
          </a:stretch>
        </p:blipFill>
        <p:spPr>
          <a:xfrm>
            <a:off x="9464622" y="4398275"/>
            <a:ext cx="2154925" cy="2154925"/>
          </a:xfrm>
          <a:prstGeom prst="rect">
            <a:avLst/>
          </a:prstGeom>
          <a:noFill/>
          <a:ln>
            <a:noFill/>
          </a:ln>
        </p:spPr>
      </p:pic>
    </p:spTree>
    <p:extLst>
      <p:ext uri="{BB962C8B-B14F-4D97-AF65-F5344CB8AC3E}">
        <p14:creationId xmlns:p14="http://schemas.microsoft.com/office/powerpoint/2010/main" val="404817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18"/>
                                        </p:tgtEl>
                                        <p:attrNameLst>
                                          <p:attrName>style.visibility</p:attrName>
                                        </p:attrNameLst>
                                      </p:cBhvr>
                                      <p:to>
                                        <p:strVal val="visible"/>
                                      </p:to>
                                    </p:set>
                                    <p:animEffect transition="in" filter="fade">
                                      <p:cBhvr>
                                        <p:cTn id="7" dur="1000"/>
                                        <p:tgtEl>
                                          <p:spTgt spid="3318"/>
                                        </p:tgtEl>
                                      </p:cBhvr>
                                    </p:animEffect>
                                  </p:childTnLst>
                                </p:cTn>
                              </p:par>
                              <p:par>
                                <p:cTn id="8" presetID="10" presetClass="entr" presetSubtype="0" fill="hold" nodeType="withEffect">
                                  <p:stCondLst>
                                    <p:cond delay="0"/>
                                  </p:stCondLst>
                                  <p:childTnLst>
                                    <p:set>
                                      <p:cBhvr>
                                        <p:cTn id="9" dur="1" fill="hold">
                                          <p:stCondLst>
                                            <p:cond delay="0"/>
                                          </p:stCondLst>
                                        </p:cTn>
                                        <p:tgtEl>
                                          <p:spTgt spid="3319"/>
                                        </p:tgtEl>
                                        <p:attrNameLst>
                                          <p:attrName>style.visibility</p:attrName>
                                        </p:attrNameLst>
                                      </p:cBhvr>
                                      <p:to>
                                        <p:strVal val="visible"/>
                                      </p:to>
                                    </p:set>
                                    <p:animEffect transition="in" filter="fade">
                                      <p:cBhvr>
                                        <p:cTn id="10" dur="1000"/>
                                        <p:tgtEl>
                                          <p:spTgt spid="33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21"/>
                                        </p:tgtEl>
                                        <p:attrNameLst>
                                          <p:attrName>style.visibility</p:attrName>
                                        </p:attrNameLst>
                                      </p:cBhvr>
                                      <p:to>
                                        <p:strVal val="visible"/>
                                      </p:to>
                                    </p:set>
                                    <p:animEffect transition="in" filter="fade">
                                      <p:cBhvr>
                                        <p:cTn id="15" dur="1000"/>
                                        <p:tgtEl>
                                          <p:spTgt spid="33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20">
                                            <p:txEl>
                                              <p:pRg st="0" end="0"/>
                                            </p:txEl>
                                          </p:spTgt>
                                        </p:tgtEl>
                                        <p:attrNameLst>
                                          <p:attrName>style.visibility</p:attrName>
                                        </p:attrNameLst>
                                      </p:cBhvr>
                                      <p:to>
                                        <p:strVal val="visible"/>
                                      </p:to>
                                    </p:set>
                                    <p:animEffect transition="in" filter="fade">
                                      <p:cBhvr>
                                        <p:cTn id="20" dur="1000"/>
                                        <p:tgtEl>
                                          <p:spTgt spid="332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20">
                                            <p:txEl>
                                              <p:pRg st="1" end="1"/>
                                            </p:txEl>
                                          </p:spTgt>
                                        </p:tgtEl>
                                        <p:attrNameLst>
                                          <p:attrName>style.visibility</p:attrName>
                                        </p:attrNameLst>
                                      </p:cBhvr>
                                      <p:to>
                                        <p:strVal val="visible"/>
                                      </p:to>
                                    </p:set>
                                    <p:animEffect transition="in" filter="fade">
                                      <p:cBhvr>
                                        <p:cTn id="25" dur="1000"/>
                                        <p:tgtEl>
                                          <p:spTgt spid="332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20">
                                            <p:txEl>
                                              <p:pRg st="2" end="2"/>
                                            </p:txEl>
                                          </p:spTgt>
                                        </p:tgtEl>
                                        <p:attrNameLst>
                                          <p:attrName>style.visibility</p:attrName>
                                        </p:attrNameLst>
                                      </p:cBhvr>
                                      <p:to>
                                        <p:strVal val="visible"/>
                                      </p:to>
                                    </p:set>
                                    <p:animEffect transition="in" filter="fade">
                                      <p:cBhvr>
                                        <p:cTn id="30" dur="1000"/>
                                        <p:tgtEl>
                                          <p:spTgt spid="33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What is Normalization?</a:t>
            </a:r>
            <a:endParaRPr sz="2200" b="1" dirty="0">
              <a:solidFill>
                <a:schemeClr val="dk1"/>
              </a:solidFill>
              <a:latin typeface="Lato"/>
              <a:ea typeface="Lato"/>
              <a:cs typeface="Lato"/>
              <a:sym typeface="Lato"/>
            </a:endParaRPr>
          </a:p>
          <a:p>
            <a:pPr marL="0" lvl="0" indent="0" algn="l" rtl="0">
              <a:spcBef>
                <a:spcPts val="0"/>
              </a:spcBef>
              <a:spcAft>
                <a:spcPts val="0"/>
              </a:spcAft>
              <a:buNone/>
            </a:pPr>
            <a:endParaRPr sz="2200" dirty="0">
              <a:solidFill>
                <a:schemeClr val="dk1"/>
              </a:solidFill>
              <a:latin typeface="Lato"/>
              <a:ea typeface="Lato"/>
              <a:cs typeface="Lato"/>
              <a:sym typeface="Lato"/>
            </a:endParaRPr>
          </a:p>
          <a:p>
            <a:pPr marL="457200" lvl="0" indent="-368300">
              <a:buClr>
                <a:schemeClr val="dk1"/>
              </a:buClr>
              <a:buSzPts val="2200"/>
              <a:buFont typeface="Lato"/>
              <a:buChar char="●"/>
            </a:pPr>
            <a:r>
              <a:rPr lang="en-US" sz="2200" dirty="0">
                <a:solidFill>
                  <a:schemeClr val="dk1"/>
                </a:solidFill>
                <a:latin typeface="Lato"/>
                <a:ea typeface="Lato"/>
                <a:cs typeface="Lato"/>
                <a:sym typeface="Lato"/>
              </a:rPr>
              <a:t>Normalization is the process of organizing the data in the database.</a:t>
            </a:r>
          </a:p>
          <a:p>
            <a:pPr marL="457200" lvl="0" indent="-368300">
              <a:buClr>
                <a:schemeClr val="dk1"/>
              </a:buClr>
              <a:buSzPts val="2200"/>
              <a:buFont typeface="Lato"/>
              <a:buChar char="●"/>
            </a:pPr>
            <a:r>
              <a:rPr lang="en-US" sz="2200" dirty="0">
                <a:solidFill>
                  <a:schemeClr val="dk1"/>
                </a:solidFill>
                <a:latin typeface="Lato"/>
                <a:ea typeface="Lato"/>
                <a:cs typeface="Lato"/>
                <a:sym typeface="Lato"/>
              </a:rPr>
              <a:t>Normalization is used to minimize the redundancy from a relation or set of relations. It is also used to eliminate the undesirable characteristics like Insertion, Update and Deletion Anomalies.</a:t>
            </a:r>
          </a:p>
          <a:p>
            <a:pPr marL="457200" lvl="0" indent="-368300">
              <a:buClr>
                <a:schemeClr val="dk1"/>
              </a:buClr>
              <a:buSzPts val="2200"/>
              <a:buFont typeface="Lato"/>
              <a:buChar char="●"/>
            </a:pPr>
            <a:r>
              <a:rPr lang="en-US" sz="2200" dirty="0">
                <a:solidFill>
                  <a:schemeClr val="dk1"/>
                </a:solidFill>
                <a:latin typeface="Lato"/>
                <a:ea typeface="Lato"/>
                <a:cs typeface="Lato"/>
                <a:sym typeface="Lato"/>
              </a:rPr>
              <a:t>Normalization divides the larger table into the smaller table and links them using relationship.</a:t>
            </a:r>
          </a:p>
          <a:p>
            <a:pPr marL="457200" lvl="0" indent="-368300">
              <a:buClr>
                <a:schemeClr val="dk1"/>
              </a:buClr>
              <a:buSzPts val="2200"/>
              <a:buFont typeface="Lato"/>
              <a:buChar char="●"/>
            </a:pPr>
            <a:r>
              <a:rPr lang="en-US" sz="2200" dirty="0">
                <a:solidFill>
                  <a:schemeClr val="dk1"/>
                </a:solidFill>
                <a:latin typeface="Lato"/>
                <a:ea typeface="Lato"/>
                <a:cs typeface="Lato"/>
                <a:sym typeface="Lato"/>
              </a:rPr>
              <a:t>The normal form is used to reduce redundancy from the database table.</a:t>
            </a:r>
            <a:endParaRPr sz="1050" dirty="0">
              <a:solidFill>
                <a:schemeClr val="dk1"/>
              </a:solidFill>
              <a:highlight>
                <a:srgbClr val="FFFFFF"/>
              </a:highlight>
            </a:endParaRPr>
          </a:p>
        </p:txBody>
      </p:sp>
    </p:spTree>
    <p:extLst>
      <p:ext uri="{BB962C8B-B14F-4D97-AF65-F5344CB8AC3E}">
        <p14:creationId xmlns:p14="http://schemas.microsoft.com/office/powerpoint/2010/main" val="1755344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326"/>
        <p:cNvGrpSpPr/>
        <p:nvPr/>
      </p:nvGrpSpPr>
      <p:grpSpPr>
        <a:xfrm>
          <a:off x="0" y="0"/>
          <a:ext cx="0" cy="0"/>
          <a:chOff x="0" y="0"/>
          <a:chExt cx="0" cy="0"/>
        </a:xfrm>
      </p:grpSpPr>
      <p:sp>
        <p:nvSpPr>
          <p:cNvPr id="3328" name="Google Shape;3328;p12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2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2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2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332" name="Google Shape;3332;p126"/>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333" name="Google Shape;3333;p126"/>
          <p:cNvGrpSpPr/>
          <p:nvPr/>
        </p:nvGrpSpPr>
        <p:grpSpPr>
          <a:xfrm>
            <a:off x="645509" y="1271875"/>
            <a:ext cx="1797682" cy="4613711"/>
            <a:chOff x="645509" y="1271875"/>
            <a:chExt cx="1797682" cy="4613711"/>
          </a:xfrm>
        </p:grpSpPr>
        <p:sp>
          <p:nvSpPr>
            <p:cNvPr id="3334" name="Google Shape;3334;p126"/>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35" name="Google Shape;3335;p126"/>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336" name="Google Shape;3336;p126"/>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37" name="Google Shape;3337;p126"/>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338" name="Google Shape;3338;p126"/>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39" name="Google Shape;3339;p126"/>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340" name="Google Shape;3340;p126"/>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41" name="Google Shape;3341;p126"/>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342" name="Google Shape;3342;p126"/>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43" name="Google Shape;3343;p126"/>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FLOOR</a:t>
              </a:r>
              <a:endParaRPr>
                <a:latin typeface="Lato"/>
                <a:ea typeface="Lato"/>
                <a:cs typeface="Lato"/>
                <a:sym typeface="Lato"/>
              </a:endParaRPr>
            </a:p>
          </p:txBody>
        </p:sp>
        <p:sp>
          <p:nvSpPr>
            <p:cNvPr id="3344" name="Google Shape;3344;p126"/>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45" name="Google Shape;3345;p126"/>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46" name="Google Shape;3346;p126"/>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EXP</a:t>
              </a:r>
              <a:endParaRPr>
                <a:latin typeface="Lato"/>
                <a:ea typeface="Lato"/>
                <a:cs typeface="Lato"/>
                <a:sym typeface="Lato"/>
              </a:endParaRPr>
            </a:p>
          </p:txBody>
        </p:sp>
        <p:sp>
          <p:nvSpPr>
            <p:cNvPr id="3347" name="Google Shape;3347;p126"/>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LOG</a:t>
              </a:r>
              <a:endParaRPr>
                <a:latin typeface="Lato"/>
                <a:ea typeface="Lato"/>
                <a:cs typeface="Lato"/>
                <a:sym typeface="Lato"/>
              </a:endParaRPr>
            </a:p>
          </p:txBody>
        </p:sp>
        <p:sp>
          <p:nvSpPr>
            <p:cNvPr id="3348" name="Google Shape;3348;p126"/>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49" name="Google Shape;3349;p126"/>
            <p:cNvSpPr/>
            <p:nvPr/>
          </p:nvSpPr>
          <p:spPr>
            <a:xfrm>
              <a:off x="652401" y="1271875"/>
              <a:ext cx="1750500" cy="299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CEILING</a:t>
              </a:r>
              <a:endParaRPr b="1">
                <a:latin typeface="Lato"/>
                <a:ea typeface="Lato"/>
                <a:cs typeface="Lato"/>
                <a:sym typeface="Lato"/>
              </a:endParaRPr>
            </a:p>
          </p:txBody>
        </p:sp>
        <p:sp>
          <p:nvSpPr>
            <p:cNvPr id="3350" name="Google Shape;3350;p126"/>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51" name="Google Shape;3351;p126"/>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352" name="Google Shape;3352;p126"/>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53" name="Google Shape;3353;p126"/>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354" name="Google Shape;3354;p126"/>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55" name="Google Shape;3355;p126"/>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356" name="Google Shape;3356;p126"/>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57" name="Google Shape;3357;p126"/>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grpSp>
      <p:grpSp>
        <p:nvGrpSpPr>
          <p:cNvPr id="3358" name="Google Shape;3358;p126"/>
          <p:cNvGrpSpPr/>
          <p:nvPr/>
        </p:nvGrpSpPr>
        <p:grpSpPr>
          <a:xfrm>
            <a:off x="3511825" y="1393779"/>
            <a:ext cx="7593600" cy="4278000"/>
            <a:chOff x="3511825" y="1393779"/>
            <a:chExt cx="7593600" cy="4278000"/>
          </a:xfrm>
        </p:grpSpPr>
        <p:sp>
          <p:nvSpPr>
            <p:cNvPr id="3359" name="Google Shape;3359;p126"/>
            <p:cNvSpPr txBox="1"/>
            <p:nvPr/>
          </p:nvSpPr>
          <p:spPr>
            <a:xfrm>
              <a:off x="3511825" y="1393779"/>
              <a:ext cx="7593600" cy="4278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CEILING function rounds up your value irrespective of the decimals.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Even if the decimal is .01, it rounds up the value to the next highest integer.</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CEILING (</a:t>
              </a:r>
              <a:r>
                <a:rPr lang="en-US" sz="2000" dirty="0" err="1">
                  <a:solidFill>
                    <a:srgbClr val="0070C0"/>
                  </a:solidFill>
                  <a:latin typeface="Lato"/>
                  <a:ea typeface="Lato"/>
                  <a:cs typeface="Lato"/>
                  <a:sym typeface="Lato"/>
                </a:rPr>
                <a:t>Numeric_Expression</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CEILING('712.17')</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360" name="Google Shape;3360;p126"/>
            <p:cNvSpPr/>
            <p:nvPr/>
          </p:nvSpPr>
          <p:spPr>
            <a:xfrm>
              <a:off x="3511825" y="3462325"/>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233462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31"/>
                                        </p:tgtEl>
                                        <p:attrNameLst>
                                          <p:attrName>style.visibility</p:attrName>
                                        </p:attrNameLst>
                                      </p:cBhvr>
                                      <p:to>
                                        <p:strVal val="visible"/>
                                      </p:to>
                                    </p:set>
                                    <p:anim calcmode="lin" valueType="num">
                                      <p:cBhvr additive="base">
                                        <p:cTn id="7" dur="1000"/>
                                        <p:tgtEl>
                                          <p:spTgt spid="333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332"/>
                                        </p:tgtEl>
                                        <p:attrNameLst>
                                          <p:attrName>style.visibility</p:attrName>
                                        </p:attrNameLst>
                                      </p:cBhvr>
                                      <p:to>
                                        <p:strVal val="visible"/>
                                      </p:to>
                                    </p:set>
                                    <p:anim calcmode="lin" valueType="num">
                                      <p:cBhvr additive="base">
                                        <p:cTn id="10" dur="1000"/>
                                        <p:tgtEl>
                                          <p:spTgt spid="333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33"/>
                                        </p:tgtEl>
                                        <p:attrNameLst>
                                          <p:attrName>style.visibility</p:attrName>
                                        </p:attrNameLst>
                                      </p:cBhvr>
                                      <p:to>
                                        <p:strVal val="visible"/>
                                      </p:to>
                                    </p:set>
                                    <p:animEffect transition="in" filter="fade">
                                      <p:cBhvr>
                                        <p:cTn id="15" dur="1000"/>
                                        <p:tgtEl>
                                          <p:spTgt spid="33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58"/>
                                        </p:tgtEl>
                                        <p:attrNameLst>
                                          <p:attrName>style.visibility</p:attrName>
                                        </p:attrNameLst>
                                      </p:cBhvr>
                                      <p:to>
                                        <p:strVal val="visible"/>
                                      </p:to>
                                    </p:set>
                                    <p:animEffect transition="in" filter="fade">
                                      <p:cBhvr>
                                        <p:cTn id="20" dur="1000"/>
                                        <p:tgtEl>
                                          <p:spTgt spid="3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365"/>
        <p:cNvGrpSpPr/>
        <p:nvPr/>
      </p:nvGrpSpPr>
      <p:grpSpPr>
        <a:xfrm>
          <a:off x="0" y="0"/>
          <a:ext cx="0" cy="0"/>
          <a:chOff x="0" y="0"/>
          <a:chExt cx="0" cy="0"/>
        </a:xfrm>
      </p:grpSpPr>
      <p:sp>
        <p:nvSpPr>
          <p:cNvPr id="3367" name="Google Shape;3367;p12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2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2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2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371" name="Google Shape;3371;p127"/>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372" name="Google Shape;3372;p127"/>
          <p:cNvGrpSpPr/>
          <p:nvPr/>
        </p:nvGrpSpPr>
        <p:grpSpPr>
          <a:xfrm>
            <a:off x="645509" y="1271875"/>
            <a:ext cx="1797682" cy="4613711"/>
            <a:chOff x="645509" y="1271875"/>
            <a:chExt cx="1797682" cy="4613711"/>
          </a:xfrm>
        </p:grpSpPr>
        <p:sp>
          <p:nvSpPr>
            <p:cNvPr id="3373" name="Google Shape;3373;p127"/>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74" name="Google Shape;3374;p127"/>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375" name="Google Shape;3375;p127"/>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76" name="Google Shape;3376;p127"/>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377" name="Google Shape;3377;p127"/>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78" name="Google Shape;3378;p127"/>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379" name="Google Shape;3379;p127"/>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80" name="Google Shape;3380;p127"/>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381" name="Google Shape;3381;p127"/>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82" name="Google Shape;3382;p127"/>
            <p:cNvSpPr/>
            <p:nvPr/>
          </p:nvSpPr>
          <p:spPr>
            <a:xfrm>
              <a:off x="652402" y="1684337"/>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FLOOR</a:t>
              </a:r>
              <a:endParaRPr b="1">
                <a:solidFill>
                  <a:srgbClr val="FFFFFF"/>
                </a:solidFill>
                <a:latin typeface="Lato"/>
                <a:ea typeface="Lato"/>
                <a:cs typeface="Lato"/>
                <a:sym typeface="Lato"/>
              </a:endParaRPr>
            </a:p>
          </p:txBody>
        </p:sp>
        <p:sp>
          <p:nvSpPr>
            <p:cNvPr id="3383" name="Google Shape;3383;p127"/>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84" name="Google Shape;3384;p127"/>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85" name="Google Shape;3385;p127"/>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EXP</a:t>
              </a:r>
              <a:endParaRPr>
                <a:latin typeface="Lato"/>
                <a:ea typeface="Lato"/>
                <a:cs typeface="Lato"/>
                <a:sym typeface="Lato"/>
              </a:endParaRPr>
            </a:p>
          </p:txBody>
        </p:sp>
        <p:sp>
          <p:nvSpPr>
            <p:cNvPr id="3386" name="Google Shape;3386;p127"/>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LOG</a:t>
              </a:r>
              <a:endParaRPr>
                <a:latin typeface="Lato"/>
                <a:ea typeface="Lato"/>
                <a:cs typeface="Lato"/>
                <a:sym typeface="Lato"/>
              </a:endParaRPr>
            </a:p>
          </p:txBody>
        </p:sp>
        <p:sp>
          <p:nvSpPr>
            <p:cNvPr id="3387" name="Google Shape;3387;p127"/>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88" name="Google Shape;3388;p127"/>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389" name="Google Shape;3389;p127"/>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90" name="Google Shape;3390;p127"/>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391" name="Google Shape;3391;p127"/>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92" name="Google Shape;3392;p127"/>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393" name="Google Shape;3393;p127"/>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94" name="Google Shape;3394;p127"/>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395" name="Google Shape;3395;p127"/>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396" name="Google Shape;3396;p127"/>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397" name="Google Shape;3397;p127"/>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grpSp>
      <p:grpSp>
        <p:nvGrpSpPr>
          <p:cNvPr id="3398" name="Google Shape;3398;p127"/>
          <p:cNvGrpSpPr/>
          <p:nvPr/>
        </p:nvGrpSpPr>
        <p:grpSpPr>
          <a:xfrm>
            <a:off x="3511825" y="1380527"/>
            <a:ext cx="7593600" cy="4278000"/>
            <a:chOff x="3511825" y="1380527"/>
            <a:chExt cx="7593600" cy="4278000"/>
          </a:xfrm>
        </p:grpSpPr>
        <p:sp>
          <p:nvSpPr>
            <p:cNvPr id="3399" name="Google Shape;3399;p127"/>
            <p:cNvSpPr txBox="1"/>
            <p:nvPr/>
          </p:nvSpPr>
          <p:spPr>
            <a:xfrm>
              <a:off x="3511825" y="1380527"/>
              <a:ext cx="7593600" cy="4278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FLOOR function rounds down your value irrespective of the decimals.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Even if the decimal is .99, it rounds up the value to the next highest integer.</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FLOOR (</a:t>
              </a:r>
              <a:r>
                <a:rPr lang="en-US" sz="2000" dirty="0" err="1">
                  <a:solidFill>
                    <a:srgbClr val="0070C0"/>
                  </a:solidFill>
                  <a:latin typeface="Lato"/>
                  <a:ea typeface="Lato"/>
                  <a:cs typeface="Lato"/>
                  <a:sym typeface="Lato"/>
                </a:rPr>
                <a:t>Numeric_Expression</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FLOOR('712.89')</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400" name="Google Shape;3400;p127"/>
            <p:cNvSpPr/>
            <p:nvPr/>
          </p:nvSpPr>
          <p:spPr>
            <a:xfrm>
              <a:off x="3511825" y="3395052"/>
              <a:ext cx="7593600" cy="19107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565446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370"/>
                                        </p:tgtEl>
                                        <p:attrNameLst>
                                          <p:attrName>style.visibility</p:attrName>
                                        </p:attrNameLst>
                                      </p:cBhvr>
                                      <p:to>
                                        <p:strVal val="visible"/>
                                      </p:to>
                                    </p:set>
                                    <p:anim calcmode="lin" valueType="num">
                                      <p:cBhvr additive="base">
                                        <p:cTn id="7" dur="1000"/>
                                        <p:tgtEl>
                                          <p:spTgt spid="337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371"/>
                                        </p:tgtEl>
                                        <p:attrNameLst>
                                          <p:attrName>style.visibility</p:attrName>
                                        </p:attrNameLst>
                                      </p:cBhvr>
                                      <p:to>
                                        <p:strVal val="visible"/>
                                      </p:to>
                                    </p:set>
                                    <p:anim calcmode="lin" valueType="num">
                                      <p:cBhvr additive="base">
                                        <p:cTn id="10" dur="1000"/>
                                        <p:tgtEl>
                                          <p:spTgt spid="337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72"/>
                                        </p:tgtEl>
                                        <p:attrNameLst>
                                          <p:attrName>style.visibility</p:attrName>
                                        </p:attrNameLst>
                                      </p:cBhvr>
                                      <p:to>
                                        <p:strVal val="visible"/>
                                      </p:to>
                                    </p:set>
                                    <p:animEffect transition="in" filter="fade">
                                      <p:cBhvr>
                                        <p:cTn id="15" dur="1000"/>
                                        <p:tgtEl>
                                          <p:spTgt spid="33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98"/>
                                        </p:tgtEl>
                                        <p:attrNameLst>
                                          <p:attrName>style.visibility</p:attrName>
                                        </p:attrNameLst>
                                      </p:cBhvr>
                                      <p:to>
                                        <p:strVal val="visible"/>
                                      </p:to>
                                    </p:set>
                                    <p:animEffect transition="in" filter="fade">
                                      <p:cBhvr>
                                        <p:cTn id="20" dur="1000"/>
                                        <p:tgtEl>
                                          <p:spTgt spid="3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405"/>
        <p:cNvGrpSpPr/>
        <p:nvPr/>
      </p:nvGrpSpPr>
      <p:grpSpPr>
        <a:xfrm>
          <a:off x="0" y="0"/>
          <a:ext cx="0" cy="0"/>
          <a:chOff x="0" y="0"/>
          <a:chExt cx="0" cy="0"/>
        </a:xfrm>
      </p:grpSpPr>
      <p:sp>
        <p:nvSpPr>
          <p:cNvPr id="3407" name="Google Shape;3407;p12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2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2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2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411" name="Google Shape;3411;p128"/>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412" name="Google Shape;3412;p128"/>
          <p:cNvGrpSpPr/>
          <p:nvPr/>
        </p:nvGrpSpPr>
        <p:grpSpPr>
          <a:xfrm>
            <a:off x="645509" y="1271875"/>
            <a:ext cx="1797682" cy="4613711"/>
            <a:chOff x="645509" y="1271875"/>
            <a:chExt cx="1797682" cy="4613711"/>
          </a:xfrm>
        </p:grpSpPr>
        <p:sp>
          <p:nvSpPr>
            <p:cNvPr id="3413" name="Google Shape;3413;p128"/>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14" name="Google Shape;3414;p128"/>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415" name="Google Shape;3415;p128"/>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16" name="Google Shape;3416;p128"/>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417" name="Google Shape;3417;p128"/>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18" name="Google Shape;3418;p128"/>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419" name="Google Shape;3419;p128"/>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20" name="Google Shape;3420;p128"/>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421" name="Google Shape;3421;p128"/>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22" name="Google Shape;3422;p128"/>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423" name="Google Shape;3423;p128"/>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24" name="Google Shape;3424;p128"/>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25" name="Google Shape;3425;p128"/>
            <p:cNvSpPr/>
            <p:nvPr/>
          </p:nvSpPr>
          <p:spPr>
            <a:xfrm>
              <a:off x="666185" y="2078698"/>
              <a:ext cx="17646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EXP</a:t>
              </a:r>
              <a:endParaRPr b="1">
                <a:solidFill>
                  <a:srgbClr val="FFFFFF"/>
                </a:solidFill>
                <a:latin typeface="Lato"/>
                <a:ea typeface="Lato"/>
                <a:cs typeface="Lato"/>
                <a:sym typeface="Lato"/>
              </a:endParaRPr>
            </a:p>
          </p:txBody>
        </p:sp>
        <p:sp>
          <p:nvSpPr>
            <p:cNvPr id="3426" name="Google Shape;3426;p128"/>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LOG</a:t>
              </a:r>
              <a:endParaRPr>
                <a:latin typeface="Lato"/>
                <a:ea typeface="Lato"/>
                <a:cs typeface="Lato"/>
                <a:sym typeface="Lato"/>
              </a:endParaRPr>
            </a:p>
          </p:txBody>
        </p:sp>
        <p:sp>
          <p:nvSpPr>
            <p:cNvPr id="3427" name="Google Shape;3427;p128"/>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28" name="Google Shape;3428;p128"/>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429" name="Google Shape;3429;p128"/>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30" name="Google Shape;3430;p128"/>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431" name="Google Shape;3431;p128"/>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32" name="Google Shape;3432;p128"/>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433" name="Google Shape;3433;p128"/>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34" name="Google Shape;3434;p128"/>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435" name="Google Shape;3435;p128"/>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36" name="Google Shape;3436;p128"/>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437" name="Google Shape;3437;p128"/>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grpSp>
      <p:grpSp>
        <p:nvGrpSpPr>
          <p:cNvPr id="3438" name="Google Shape;3438;p128"/>
          <p:cNvGrpSpPr/>
          <p:nvPr/>
        </p:nvGrpSpPr>
        <p:grpSpPr>
          <a:xfrm>
            <a:off x="3511825" y="1380527"/>
            <a:ext cx="7593600" cy="4493400"/>
            <a:chOff x="3511825" y="1380527"/>
            <a:chExt cx="7593600" cy="4493400"/>
          </a:xfrm>
        </p:grpSpPr>
        <p:sp>
          <p:nvSpPr>
            <p:cNvPr id="3439" name="Google Shape;3439;p128"/>
            <p:cNvSpPr txBox="1"/>
            <p:nvPr/>
          </p:nvSpPr>
          <p:spPr>
            <a:xfrm>
              <a:off x="3511825" y="1380527"/>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EXP function is used to return E raised to the power of given value. </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By default, E is the base of natural logarithm.</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EXP()</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EXP(100)</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440" name="Google Shape;3440;p128"/>
            <p:cNvSpPr/>
            <p:nvPr/>
          </p:nvSpPr>
          <p:spPr>
            <a:xfrm>
              <a:off x="3511825" y="3397573"/>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20551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10"/>
                                        </p:tgtEl>
                                        <p:attrNameLst>
                                          <p:attrName>style.visibility</p:attrName>
                                        </p:attrNameLst>
                                      </p:cBhvr>
                                      <p:to>
                                        <p:strVal val="visible"/>
                                      </p:to>
                                    </p:set>
                                    <p:anim calcmode="lin" valueType="num">
                                      <p:cBhvr additive="base">
                                        <p:cTn id="7" dur="1500"/>
                                        <p:tgtEl>
                                          <p:spTgt spid="341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411"/>
                                        </p:tgtEl>
                                        <p:attrNameLst>
                                          <p:attrName>style.visibility</p:attrName>
                                        </p:attrNameLst>
                                      </p:cBhvr>
                                      <p:to>
                                        <p:strVal val="visible"/>
                                      </p:to>
                                    </p:set>
                                    <p:anim calcmode="lin" valueType="num">
                                      <p:cBhvr additive="base">
                                        <p:cTn id="10" dur="1500"/>
                                        <p:tgtEl>
                                          <p:spTgt spid="341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12"/>
                                        </p:tgtEl>
                                        <p:attrNameLst>
                                          <p:attrName>style.visibility</p:attrName>
                                        </p:attrNameLst>
                                      </p:cBhvr>
                                      <p:to>
                                        <p:strVal val="visible"/>
                                      </p:to>
                                    </p:set>
                                    <p:animEffect transition="in" filter="fade">
                                      <p:cBhvr>
                                        <p:cTn id="15" dur="1000"/>
                                        <p:tgtEl>
                                          <p:spTgt spid="34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38"/>
                                        </p:tgtEl>
                                        <p:attrNameLst>
                                          <p:attrName>style.visibility</p:attrName>
                                        </p:attrNameLst>
                                      </p:cBhvr>
                                      <p:to>
                                        <p:strVal val="visible"/>
                                      </p:to>
                                    </p:set>
                                    <p:animEffect transition="in" filter="fade">
                                      <p:cBhvr>
                                        <p:cTn id="20" dur="1000"/>
                                        <p:tgtEl>
                                          <p:spTgt spid="3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445"/>
        <p:cNvGrpSpPr/>
        <p:nvPr/>
      </p:nvGrpSpPr>
      <p:grpSpPr>
        <a:xfrm>
          <a:off x="0" y="0"/>
          <a:ext cx="0" cy="0"/>
          <a:chOff x="0" y="0"/>
          <a:chExt cx="0" cy="0"/>
        </a:xfrm>
      </p:grpSpPr>
      <p:sp>
        <p:nvSpPr>
          <p:cNvPr id="3447" name="Google Shape;3447;p12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2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2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2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451" name="Google Shape;3451;p129"/>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452" name="Google Shape;3452;p129"/>
          <p:cNvGrpSpPr/>
          <p:nvPr/>
        </p:nvGrpSpPr>
        <p:grpSpPr>
          <a:xfrm>
            <a:off x="645509" y="1271875"/>
            <a:ext cx="1797682" cy="4613711"/>
            <a:chOff x="645509" y="1271875"/>
            <a:chExt cx="1797682" cy="4613711"/>
          </a:xfrm>
        </p:grpSpPr>
        <p:sp>
          <p:nvSpPr>
            <p:cNvPr id="3453" name="Google Shape;3453;p129"/>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54" name="Google Shape;3454;p129"/>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455" name="Google Shape;3455;p129"/>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56" name="Google Shape;3456;p129"/>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457" name="Google Shape;3457;p129"/>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58" name="Google Shape;3458;p129"/>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459" name="Google Shape;3459;p129"/>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60" name="Google Shape;3460;p129"/>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461" name="Google Shape;3461;p129"/>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62" name="Google Shape;3462;p129"/>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463" name="Google Shape;3463;p129"/>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64" name="Google Shape;3464;p129"/>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65" name="Google Shape;3465;p129"/>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466" name="Google Shape;3466;p129"/>
            <p:cNvSpPr/>
            <p:nvPr/>
          </p:nvSpPr>
          <p:spPr>
            <a:xfrm>
              <a:off x="659292" y="2462455"/>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LOG</a:t>
              </a:r>
              <a:endParaRPr b="1">
                <a:solidFill>
                  <a:srgbClr val="FFFFFF"/>
                </a:solidFill>
                <a:latin typeface="Lato"/>
                <a:ea typeface="Lato"/>
                <a:cs typeface="Lato"/>
                <a:sym typeface="Lato"/>
              </a:endParaRPr>
            </a:p>
          </p:txBody>
        </p:sp>
        <p:sp>
          <p:nvSpPr>
            <p:cNvPr id="3467" name="Google Shape;3467;p129"/>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68" name="Google Shape;3468;p129"/>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469" name="Google Shape;3469;p129"/>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70" name="Google Shape;3470;p129"/>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471" name="Google Shape;3471;p129"/>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72" name="Google Shape;3472;p129"/>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473" name="Google Shape;3473;p129"/>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74" name="Google Shape;3474;p129"/>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475" name="Google Shape;3475;p129"/>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76" name="Google Shape;3476;p129"/>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477" name="Google Shape;3477;p129"/>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grpSp>
      <p:grpSp>
        <p:nvGrpSpPr>
          <p:cNvPr id="3478" name="Google Shape;3478;p129"/>
          <p:cNvGrpSpPr/>
          <p:nvPr/>
        </p:nvGrpSpPr>
        <p:grpSpPr>
          <a:xfrm>
            <a:off x="3511825" y="1393779"/>
            <a:ext cx="7593600" cy="4924500"/>
            <a:chOff x="3511825" y="1393779"/>
            <a:chExt cx="7593600" cy="4924500"/>
          </a:xfrm>
        </p:grpSpPr>
        <p:sp>
          <p:nvSpPr>
            <p:cNvPr id="3479" name="Google Shape;3479;p129"/>
            <p:cNvSpPr txBox="1"/>
            <p:nvPr/>
          </p:nvSpPr>
          <p:spPr>
            <a:xfrm>
              <a:off x="3511825" y="1393779"/>
              <a:ext cx="7593600" cy="4924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LOG function helps in returning the natural logarithmic value for a given number. </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If we specify the base value, then it returns the log value with base.</a:t>
              </a: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LOG() </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SELET LOG(Base, X)</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LOG(10)</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LOG(2,10)</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480" name="Google Shape;3480;p129"/>
            <p:cNvSpPr/>
            <p:nvPr/>
          </p:nvSpPr>
          <p:spPr>
            <a:xfrm>
              <a:off x="3511825" y="3187349"/>
              <a:ext cx="7593600" cy="22989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4505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50"/>
                                        </p:tgtEl>
                                        <p:attrNameLst>
                                          <p:attrName>style.visibility</p:attrName>
                                        </p:attrNameLst>
                                      </p:cBhvr>
                                      <p:to>
                                        <p:strVal val="visible"/>
                                      </p:to>
                                    </p:set>
                                    <p:anim calcmode="lin" valueType="num">
                                      <p:cBhvr additive="base">
                                        <p:cTn id="7" dur="1000"/>
                                        <p:tgtEl>
                                          <p:spTgt spid="345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451"/>
                                        </p:tgtEl>
                                        <p:attrNameLst>
                                          <p:attrName>style.visibility</p:attrName>
                                        </p:attrNameLst>
                                      </p:cBhvr>
                                      <p:to>
                                        <p:strVal val="visible"/>
                                      </p:to>
                                    </p:set>
                                    <p:anim calcmode="lin" valueType="num">
                                      <p:cBhvr additive="base">
                                        <p:cTn id="10" dur="1000"/>
                                        <p:tgtEl>
                                          <p:spTgt spid="345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52"/>
                                        </p:tgtEl>
                                        <p:attrNameLst>
                                          <p:attrName>style.visibility</p:attrName>
                                        </p:attrNameLst>
                                      </p:cBhvr>
                                      <p:to>
                                        <p:strVal val="visible"/>
                                      </p:to>
                                    </p:set>
                                    <p:animEffect transition="in" filter="fade">
                                      <p:cBhvr>
                                        <p:cTn id="15" dur="1000"/>
                                        <p:tgtEl>
                                          <p:spTgt spid="34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78"/>
                                        </p:tgtEl>
                                        <p:attrNameLst>
                                          <p:attrName>style.visibility</p:attrName>
                                        </p:attrNameLst>
                                      </p:cBhvr>
                                      <p:to>
                                        <p:strVal val="visible"/>
                                      </p:to>
                                    </p:set>
                                    <p:animEffect transition="in" filter="fade">
                                      <p:cBhvr>
                                        <p:cTn id="20" dur="1000"/>
                                        <p:tgtEl>
                                          <p:spTgt spid="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485"/>
        <p:cNvGrpSpPr/>
        <p:nvPr/>
      </p:nvGrpSpPr>
      <p:grpSpPr>
        <a:xfrm>
          <a:off x="0" y="0"/>
          <a:ext cx="0" cy="0"/>
          <a:chOff x="0" y="0"/>
          <a:chExt cx="0" cy="0"/>
        </a:xfrm>
      </p:grpSpPr>
      <p:sp>
        <p:nvSpPr>
          <p:cNvPr id="3487" name="Google Shape;3487;p13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3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3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3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491" name="Google Shape;3491;p130"/>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492" name="Google Shape;3492;p130"/>
          <p:cNvGrpSpPr/>
          <p:nvPr/>
        </p:nvGrpSpPr>
        <p:grpSpPr>
          <a:xfrm>
            <a:off x="645509" y="1271875"/>
            <a:ext cx="1797682" cy="4613711"/>
            <a:chOff x="645509" y="1271875"/>
            <a:chExt cx="1797682" cy="4613711"/>
          </a:xfrm>
        </p:grpSpPr>
        <p:sp>
          <p:nvSpPr>
            <p:cNvPr id="3493" name="Google Shape;3493;p130"/>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94" name="Google Shape;3494;p130"/>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495" name="Google Shape;3495;p130"/>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96" name="Google Shape;3496;p130"/>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497" name="Google Shape;3497;p130"/>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498" name="Google Shape;3498;p130"/>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499" name="Google Shape;3499;p130"/>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00" name="Google Shape;3500;p130"/>
            <p:cNvSpPr/>
            <p:nvPr/>
          </p:nvSpPr>
          <p:spPr>
            <a:xfrm>
              <a:off x="671050" y="2854425"/>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LN</a:t>
              </a:r>
              <a:endParaRPr b="1">
                <a:solidFill>
                  <a:srgbClr val="FFFFFF"/>
                </a:solidFill>
                <a:latin typeface="Lato"/>
                <a:ea typeface="Lato"/>
                <a:cs typeface="Lato"/>
                <a:sym typeface="Lato"/>
              </a:endParaRPr>
            </a:p>
          </p:txBody>
        </p:sp>
        <p:sp>
          <p:nvSpPr>
            <p:cNvPr id="3501" name="Google Shape;3501;p130"/>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02" name="Google Shape;3502;p130"/>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503" name="Google Shape;3503;p130"/>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04" name="Google Shape;3504;p130"/>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05" name="Google Shape;3505;p130"/>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506" name="Google Shape;3506;p130"/>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507" name="Google Shape;3507;p130"/>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08" name="Google Shape;3508;p130"/>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509" name="Google Shape;3509;p130"/>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10" name="Google Shape;3510;p130"/>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511" name="Google Shape;3511;p130"/>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12" name="Google Shape;3512;p130"/>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513" name="Google Shape;3513;p130"/>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14" name="Google Shape;3514;p130"/>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515" name="Google Shape;3515;p130"/>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16" name="Google Shape;3516;p130"/>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517" name="Google Shape;3517;p130"/>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grpSp>
      <p:sp>
        <p:nvSpPr>
          <p:cNvPr id="3518" name="Google Shape;3518;p130"/>
          <p:cNvSpPr txBox="1"/>
          <p:nvPr/>
        </p:nvSpPr>
        <p:spPr>
          <a:xfrm>
            <a:off x="3511825" y="1380527"/>
            <a:ext cx="7593600" cy="44013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LN function is useful in returning the natural logarithmic value of a given number with base E.</a:t>
            </a:r>
            <a:endParaRPr sz="2000">
              <a:solidFill>
                <a:srgbClr val="000000"/>
              </a:solidFill>
              <a:latin typeface="Lato"/>
              <a:ea typeface="Lato"/>
              <a:cs typeface="Lato"/>
              <a:sym typeface="Lato"/>
            </a:endParaRPr>
          </a:p>
          <a:p>
            <a:pPr marL="285750" marR="0" lvl="0" indent="-171450" algn="l" rtl="0">
              <a:spcBef>
                <a:spcPts val="0"/>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342900" marR="0" lvl="0" indent="-31750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LN(0) will always be null.</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LN() </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LN(10) </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519" name="Google Shape;3519;p130"/>
          <p:cNvSpPr/>
          <p:nvPr/>
        </p:nvSpPr>
        <p:spPr>
          <a:xfrm>
            <a:off x="3511825" y="3549973"/>
            <a:ext cx="7593600" cy="1686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217498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90"/>
                                        </p:tgtEl>
                                        <p:attrNameLst>
                                          <p:attrName>style.visibility</p:attrName>
                                        </p:attrNameLst>
                                      </p:cBhvr>
                                      <p:to>
                                        <p:strVal val="visible"/>
                                      </p:to>
                                    </p:set>
                                    <p:anim calcmode="lin" valueType="num">
                                      <p:cBhvr additive="base">
                                        <p:cTn id="7" dur="1000"/>
                                        <p:tgtEl>
                                          <p:spTgt spid="349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491"/>
                                        </p:tgtEl>
                                        <p:attrNameLst>
                                          <p:attrName>style.visibility</p:attrName>
                                        </p:attrNameLst>
                                      </p:cBhvr>
                                      <p:to>
                                        <p:strVal val="visible"/>
                                      </p:to>
                                    </p:set>
                                    <p:anim calcmode="lin" valueType="num">
                                      <p:cBhvr additive="base">
                                        <p:cTn id="10" dur="1000"/>
                                        <p:tgtEl>
                                          <p:spTgt spid="349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92"/>
                                        </p:tgtEl>
                                        <p:attrNameLst>
                                          <p:attrName>style.visibility</p:attrName>
                                        </p:attrNameLst>
                                      </p:cBhvr>
                                      <p:to>
                                        <p:strVal val="visible"/>
                                      </p:to>
                                    </p:set>
                                    <p:animEffect transition="in" filter="fade">
                                      <p:cBhvr>
                                        <p:cTn id="15" dur="1000"/>
                                        <p:tgtEl>
                                          <p:spTgt spid="349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18"/>
                                        </p:tgtEl>
                                        <p:attrNameLst>
                                          <p:attrName>style.visibility</p:attrName>
                                        </p:attrNameLst>
                                      </p:cBhvr>
                                      <p:to>
                                        <p:strVal val="visible"/>
                                      </p:to>
                                    </p:set>
                                    <p:animEffect transition="in" filter="fade">
                                      <p:cBhvr>
                                        <p:cTn id="20" dur="1000"/>
                                        <p:tgtEl>
                                          <p:spTgt spid="3518"/>
                                        </p:tgtEl>
                                      </p:cBhvr>
                                    </p:animEffect>
                                  </p:childTnLst>
                                </p:cTn>
                              </p:par>
                              <p:par>
                                <p:cTn id="21" presetID="10" presetClass="entr" presetSubtype="0" fill="hold" nodeType="withEffect">
                                  <p:stCondLst>
                                    <p:cond delay="0"/>
                                  </p:stCondLst>
                                  <p:childTnLst>
                                    <p:set>
                                      <p:cBhvr>
                                        <p:cTn id="22" dur="1" fill="hold">
                                          <p:stCondLst>
                                            <p:cond delay="0"/>
                                          </p:stCondLst>
                                        </p:cTn>
                                        <p:tgtEl>
                                          <p:spTgt spid="3519"/>
                                        </p:tgtEl>
                                        <p:attrNameLst>
                                          <p:attrName>style.visibility</p:attrName>
                                        </p:attrNameLst>
                                      </p:cBhvr>
                                      <p:to>
                                        <p:strVal val="visible"/>
                                      </p:to>
                                    </p:set>
                                    <p:animEffect transition="in" filter="fade">
                                      <p:cBhvr>
                                        <p:cTn id="23" dur="1000"/>
                                        <p:tgtEl>
                                          <p:spTgt spid="3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3524"/>
        <p:cNvGrpSpPr/>
        <p:nvPr/>
      </p:nvGrpSpPr>
      <p:grpSpPr>
        <a:xfrm>
          <a:off x="0" y="0"/>
          <a:ext cx="0" cy="0"/>
          <a:chOff x="0" y="0"/>
          <a:chExt cx="0" cy="0"/>
        </a:xfrm>
      </p:grpSpPr>
      <p:sp>
        <p:nvSpPr>
          <p:cNvPr id="3526" name="Google Shape;3526;p13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3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3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3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530" name="Google Shape;3530;p131"/>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sp>
        <p:nvSpPr>
          <p:cNvPr id="3531" name="Google Shape;3531;p131"/>
          <p:cNvSpPr txBox="1"/>
          <p:nvPr/>
        </p:nvSpPr>
        <p:spPr>
          <a:xfrm>
            <a:off x="3511825" y="1393779"/>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MOD function is helpful in finding the Modulus from a division. </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This function finds the remainder of different values as a result of division.</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MOD(X, Y)</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MOD(26, 5)</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532" name="Google Shape;3532;p131"/>
          <p:cNvSpPr/>
          <p:nvPr/>
        </p:nvSpPr>
        <p:spPr>
          <a:xfrm>
            <a:off x="3511825" y="3166452"/>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3533" name="Google Shape;3533;p131"/>
          <p:cNvGrpSpPr/>
          <p:nvPr/>
        </p:nvGrpSpPr>
        <p:grpSpPr>
          <a:xfrm>
            <a:off x="645509" y="1271875"/>
            <a:ext cx="1797682" cy="4613711"/>
            <a:chOff x="645509" y="1271875"/>
            <a:chExt cx="1797682" cy="4613711"/>
          </a:xfrm>
        </p:grpSpPr>
        <p:sp>
          <p:nvSpPr>
            <p:cNvPr id="3534" name="Google Shape;3534;p131"/>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35" name="Google Shape;3535;p131"/>
            <p:cNvSpPr/>
            <p:nvPr/>
          </p:nvSpPr>
          <p:spPr>
            <a:xfrm>
              <a:off x="645509" y="3256939"/>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MOD</a:t>
              </a:r>
              <a:endParaRPr b="1">
                <a:solidFill>
                  <a:srgbClr val="FFFFFF"/>
                </a:solidFill>
                <a:latin typeface="Lato"/>
                <a:ea typeface="Lato"/>
                <a:cs typeface="Lato"/>
                <a:sym typeface="Lato"/>
              </a:endParaRPr>
            </a:p>
          </p:txBody>
        </p:sp>
        <p:sp>
          <p:nvSpPr>
            <p:cNvPr id="3536" name="Google Shape;3536;p131"/>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37" name="Google Shape;3537;p131"/>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538" name="Google Shape;3538;p131"/>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39" name="Google Shape;3539;p131"/>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540" name="Google Shape;3540;p131"/>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41" name="Google Shape;3541;p131"/>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542" name="Google Shape;3542;p131"/>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43" name="Google Shape;3543;p131"/>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44" name="Google Shape;3544;p131"/>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545" name="Google Shape;3545;p131"/>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546" name="Google Shape;3546;p131"/>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47" name="Google Shape;3547;p131"/>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548" name="Google Shape;3548;p131"/>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49" name="Google Shape;3549;p131"/>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550" name="Google Shape;3550;p131"/>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51" name="Google Shape;3551;p131"/>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552" name="Google Shape;3552;p131"/>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53" name="Google Shape;3553;p131"/>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554" name="Google Shape;3554;p131"/>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55" name="Google Shape;3555;p131"/>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556" name="Google Shape;3556;p131"/>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557" name="Google Shape;3557;p131"/>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58" name="Google Shape;3558;p131"/>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grpSp>
    </p:spTree>
    <p:extLst>
      <p:ext uri="{BB962C8B-B14F-4D97-AF65-F5344CB8AC3E}">
        <p14:creationId xmlns:p14="http://schemas.microsoft.com/office/powerpoint/2010/main" val="6379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529"/>
                                        </p:tgtEl>
                                        <p:attrNameLst>
                                          <p:attrName>style.visibility</p:attrName>
                                        </p:attrNameLst>
                                      </p:cBhvr>
                                      <p:to>
                                        <p:strVal val="visible"/>
                                      </p:to>
                                    </p:set>
                                    <p:anim calcmode="lin" valueType="num">
                                      <p:cBhvr additive="base">
                                        <p:cTn id="7" dur="1000"/>
                                        <p:tgtEl>
                                          <p:spTgt spid="35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530"/>
                                        </p:tgtEl>
                                        <p:attrNameLst>
                                          <p:attrName>style.visibility</p:attrName>
                                        </p:attrNameLst>
                                      </p:cBhvr>
                                      <p:to>
                                        <p:strVal val="visible"/>
                                      </p:to>
                                    </p:set>
                                    <p:anim calcmode="lin" valueType="num">
                                      <p:cBhvr additive="base">
                                        <p:cTn id="10" dur="1000"/>
                                        <p:tgtEl>
                                          <p:spTgt spid="353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33"/>
                                        </p:tgtEl>
                                        <p:attrNameLst>
                                          <p:attrName>style.visibility</p:attrName>
                                        </p:attrNameLst>
                                      </p:cBhvr>
                                      <p:to>
                                        <p:strVal val="visible"/>
                                      </p:to>
                                    </p:set>
                                    <p:animEffect transition="in" filter="fade">
                                      <p:cBhvr>
                                        <p:cTn id="15" dur="1000"/>
                                        <p:tgtEl>
                                          <p:spTgt spid="35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31"/>
                                        </p:tgtEl>
                                        <p:attrNameLst>
                                          <p:attrName>style.visibility</p:attrName>
                                        </p:attrNameLst>
                                      </p:cBhvr>
                                      <p:to>
                                        <p:strVal val="visible"/>
                                      </p:to>
                                    </p:set>
                                    <p:animEffect transition="in" filter="fade">
                                      <p:cBhvr>
                                        <p:cTn id="20" dur="1000"/>
                                        <p:tgtEl>
                                          <p:spTgt spid="3531"/>
                                        </p:tgtEl>
                                      </p:cBhvr>
                                    </p:animEffect>
                                  </p:childTnLst>
                                </p:cTn>
                              </p:par>
                              <p:par>
                                <p:cTn id="21" presetID="10" presetClass="entr" presetSubtype="0" fill="hold" nodeType="withEffect">
                                  <p:stCondLst>
                                    <p:cond delay="0"/>
                                  </p:stCondLst>
                                  <p:childTnLst>
                                    <p:set>
                                      <p:cBhvr>
                                        <p:cTn id="22" dur="1" fill="hold">
                                          <p:stCondLst>
                                            <p:cond delay="0"/>
                                          </p:stCondLst>
                                        </p:cTn>
                                        <p:tgtEl>
                                          <p:spTgt spid="3532"/>
                                        </p:tgtEl>
                                        <p:attrNameLst>
                                          <p:attrName>style.visibility</p:attrName>
                                        </p:attrNameLst>
                                      </p:cBhvr>
                                      <p:to>
                                        <p:strVal val="visible"/>
                                      </p:to>
                                    </p:set>
                                    <p:animEffect transition="in" filter="fade">
                                      <p:cBhvr>
                                        <p:cTn id="23" dur="1000"/>
                                        <p:tgtEl>
                                          <p:spTgt spid="3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3563"/>
        <p:cNvGrpSpPr/>
        <p:nvPr/>
      </p:nvGrpSpPr>
      <p:grpSpPr>
        <a:xfrm>
          <a:off x="0" y="0"/>
          <a:ext cx="0" cy="0"/>
          <a:chOff x="0" y="0"/>
          <a:chExt cx="0" cy="0"/>
        </a:xfrm>
      </p:grpSpPr>
      <p:sp>
        <p:nvSpPr>
          <p:cNvPr id="3565" name="Google Shape;3565;p13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3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3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3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569" name="Google Shape;3569;p132"/>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570" name="Google Shape;3570;p132"/>
          <p:cNvGrpSpPr/>
          <p:nvPr/>
        </p:nvGrpSpPr>
        <p:grpSpPr>
          <a:xfrm>
            <a:off x="3229225" y="1380525"/>
            <a:ext cx="8498100" cy="3570300"/>
            <a:chOff x="3229225" y="1380525"/>
            <a:chExt cx="8498100" cy="3570300"/>
          </a:xfrm>
        </p:grpSpPr>
        <p:sp>
          <p:nvSpPr>
            <p:cNvPr id="3571" name="Google Shape;3571;p132"/>
            <p:cNvSpPr txBox="1"/>
            <p:nvPr/>
          </p:nvSpPr>
          <p:spPr>
            <a:xfrm>
              <a:off x="3229225" y="1380525"/>
              <a:ext cx="8498100" cy="35703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PI function is always used to return the Pi value which is 3.141593.</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Please note that it will not take any arguments.</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PI()</a:t>
              </a:r>
              <a:endParaRPr sz="2000" dirty="0">
                <a:solidFill>
                  <a:srgbClr val="0070C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572" name="Google Shape;3572;p132"/>
            <p:cNvSpPr/>
            <p:nvPr/>
          </p:nvSpPr>
          <p:spPr>
            <a:xfrm>
              <a:off x="3693522" y="3168974"/>
              <a:ext cx="7305900" cy="140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grpSp>
        <p:nvGrpSpPr>
          <p:cNvPr id="3573" name="Google Shape;3573;p132"/>
          <p:cNvGrpSpPr/>
          <p:nvPr/>
        </p:nvGrpSpPr>
        <p:grpSpPr>
          <a:xfrm>
            <a:off x="645509" y="1271875"/>
            <a:ext cx="1797682" cy="4613711"/>
            <a:chOff x="645509" y="1271875"/>
            <a:chExt cx="1797682" cy="4613711"/>
          </a:xfrm>
        </p:grpSpPr>
        <p:sp>
          <p:nvSpPr>
            <p:cNvPr id="3574" name="Google Shape;3574;p132"/>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75" name="Google Shape;3575;p132"/>
            <p:cNvSpPr/>
            <p:nvPr/>
          </p:nvSpPr>
          <p:spPr>
            <a:xfrm>
              <a:off x="669844" y="3619365"/>
              <a:ext cx="17646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PI</a:t>
              </a:r>
              <a:endParaRPr b="1">
                <a:solidFill>
                  <a:srgbClr val="FFFFFF"/>
                </a:solidFill>
                <a:latin typeface="Lato"/>
                <a:ea typeface="Lato"/>
                <a:cs typeface="Lato"/>
                <a:sym typeface="Lato"/>
              </a:endParaRPr>
            </a:p>
          </p:txBody>
        </p:sp>
        <p:sp>
          <p:nvSpPr>
            <p:cNvPr id="3576" name="Google Shape;3576;p132"/>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77" name="Google Shape;3577;p132"/>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578" name="Google Shape;3578;p132"/>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79" name="Google Shape;3579;p132"/>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580" name="Google Shape;3580;p132"/>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81" name="Google Shape;3581;p132"/>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82" name="Google Shape;3582;p132"/>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583" name="Google Shape;3583;p132"/>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584" name="Google Shape;3584;p132"/>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85" name="Google Shape;3585;p132"/>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586" name="Google Shape;3586;p132"/>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87" name="Google Shape;3587;p132"/>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588" name="Google Shape;3588;p132"/>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89" name="Google Shape;3589;p132"/>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590" name="Google Shape;3590;p132"/>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91" name="Google Shape;3591;p132"/>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592" name="Google Shape;3592;p132"/>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93" name="Google Shape;3593;p132"/>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594" name="Google Shape;3594;p132"/>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595" name="Google Shape;3595;p132"/>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96" name="Google Shape;3596;p132"/>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597" name="Google Shape;3597;p132"/>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598" name="Google Shape;3598;p132"/>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grpSp>
    </p:spTree>
    <p:extLst>
      <p:ext uri="{BB962C8B-B14F-4D97-AF65-F5344CB8AC3E}">
        <p14:creationId xmlns:p14="http://schemas.microsoft.com/office/powerpoint/2010/main" val="61985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568"/>
                                        </p:tgtEl>
                                        <p:attrNameLst>
                                          <p:attrName>style.visibility</p:attrName>
                                        </p:attrNameLst>
                                      </p:cBhvr>
                                      <p:to>
                                        <p:strVal val="visible"/>
                                      </p:to>
                                    </p:set>
                                    <p:anim calcmode="lin" valueType="num">
                                      <p:cBhvr additive="base">
                                        <p:cTn id="7" dur="1000"/>
                                        <p:tgtEl>
                                          <p:spTgt spid="356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569"/>
                                        </p:tgtEl>
                                        <p:attrNameLst>
                                          <p:attrName>style.visibility</p:attrName>
                                        </p:attrNameLst>
                                      </p:cBhvr>
                                      <p:to>
                                        <p:strVal val="visible"/>
                                      </p:to>
                                    </p:set>
                                    <p:anim calcmode="lin" valueType="num">
                                      <p:cBhvr additive="base">
                                        <p:cTn id="10" dur="1000"/>
                                        <p:tgtEl>
                                          <p:spTgt spid="356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73"/>
                                        </p:tgtEl>
                                        <p:attrNameLst>
                                          <p:attrName>style.visibility</p:attrName>
                                        </p:attrNameLst>
                                      </p:cBhvr>
                                      <p:to>
                                        <p:strVal val="visible"/>
                                      </p:to>
                                    </p:set>
                                    <p:animEffect transition="in" filter="fade">
                                      <p:cBhvr>
                                        <p:cTn id="15" dur="1000"/>
                                        <p:tgtEl>
                                          <p:spTgt spid="35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570"/>
                                        </p:tgtEl>
                                        <p:attrNameLst>
                                          <p:attrName>style.visibility</p:attrName>
                                        </p:attrNameLst>
                                      </p:cBhvr>
                                      <p:to>
                                        <p:strVal val="visible"/>
                                      </p:to>
                                    </p:set>
                                    <p:animEffect transition="in" filter="fade">
                                      <p:cBhvr>
                                        <p:cTn id="20" dur="1000"/>
                                        <p:tgtEl>
                                          <p:spTgt spid="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3603"/>
        <p:cNvGrpSpPr/>
        <p:nvPr/>
      </p:nvGrpSpPr>
      <p:grpSpPr>
        <a:xfrm>
          <a:off x="0" y="0"/>
          <a:ext cx="0" cy="0"/>
          <a:chOff x="0" y="0"/>
          <a:chExt cx="0" cy="0"/>
        </a:xfrm>
      </p:grpSpPr>
      <p:sp>
        <p:nvSpPr>
          <p:cNvPr id="3605" name="Google Shape;3605;p13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3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3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3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609" name="Google Shape;3609;p133"/>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610" name="Google Shape;3610;p133"/>
          <p:cNvGrpSpPr/>
          <p:nvPr/>
        </p:nvGrpSpPr>
        <p:grpSpPr>
          <a:xfrm>
            <a:off x="3511825" y="1380527"/>
            <a:ext cx="7593600" cy="4216500"/>
            <a:chOff x="3511825" y="1380527"/>
            <a:chExt cx="7593600" cy="4216500"/>
          </a:xfrm>
        </p:grpSpPr>
        <p:sp>
          <p:nvSpPr>
            <p:cNvPr id="3611" name="Google Shape;3611;p133"/>
            <p:cNvSpPr txBox="1"/>
            <p:nvPr/>
          </p:nvSpPr>
          <p:spPr>
            <a:xfrm>
              <a:off x="3511825" y="1380527"/>
              <a:ext cx="7593600" cy="4216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POWER function calculates the power for a specified value in the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POW can be used as an alternative for this function.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POWER (Float_Expression, Value)</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POWER(5, 4)</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612" name="Google Shape;3612;p133"/>
            <p:cNvSpPr/>
            <p:nvPr/>
          </p:nvSpPr>
          <p:spPr>
            <a:xfrm>
              <a:off x="3511825" y="3190916"/>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613" name="Google Shape;3613;p133"/>
          <p:cNvGrpSpPr/>
          <p:nvPr/>
        </p:nvGrpSpPr>
        <p:grpSpPr>
          <a:xfrm>
            <a:off x="645509" y="1271875"/>
            <a:ext cx="1797682" cy="4613711"/>
            <a:chOff x="645509" y="1271875"/>
            <a:chExt cx="1797682" cy="4613711"/>
          </a:xfrm>
        </p:grpSpPr>
        <p:sp>
          <p:nvSpPr>
            <p:cNvPr id="3614" name="Google Shape;3614;p133"/>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15" name="Google Shape;3615;p133"/>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616" name="Google Shape;3616;p133"/>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17" name="Google Shape;3617;p133"/>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618" name="Google Shape;3618;p133"/>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19" name="Google Shape;3619;p133"/>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20" name="Google Shape;3620;p133"/>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621" name="Google Shape;3621;p133"/>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622" name="Google Shape;3622;p133"/>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23" name="Google Shape;3623;p133"/>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624" name="Google Shape;3624;p133"/>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25" name="Google Shape;3625;p133"/>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626" name="Google Shape;3626;p133"/>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27" name="Google Shape;3627;p133"/>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628" name="Google Shape;3628;p133"/>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29" name="Google Shape;3629;p133"/>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630" name="Google Shape;3630;p133"/>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31" name="Google Shape;3631;p133"/>
            <p:cNvSpPr/>
            <p:nvPr/>
          </p:nvSpPr>
          <p:spPr>
            <a:xfrm>
              <a:off x="668038" y="3978740"/>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POWER</a:t>
              </a:r>
              <a:endParaRPr b="1">
                <a:solidFill>
                  <a:srgbClr val="FFFFFF"/>
                </a:solidFill>
                <a:latin typeface="Lato"/>
                <a:ea typeface="Lato"/>
                <a:cs typeface="Lato"/>
                <a:sym typeface="Lato"/>
              </a:endParaRPr>
            </a:p>
          </p:txBody>
        </p:sp>
        <p:sp>
          <p:nvSpPr>
            <p:cNvPr id="3632" name="Google Shape;3632;p133"/>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633" name="Google Shape;3633;p133"/>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34" name="Google Shape;3634;p133"/>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635" name="Google Shape;3635;p133"/>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36" name="Google Shape;3636;p133"/>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637" name="Google Shape;3637;p133"/>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38" name="Google Shape;3638;p133"/>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grpSp>
    </p:spTree>
    <p:extLst>
      <p:ext uri="{BB962C8B-B14F-4D97-AF65-F5344CB8AC3E}">
        <p14:creationId xmlns:p14="http://schemas.microsoft.com/office/powerpoint/2010/main" val="128732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08"/>
                                        </p:tgtEl>
                                        <p:attrNameLst>
                                          <p:attrName>style.visibility</p:attrName>
                                        </p:attrNameLst>
                                      </p:cBhvr>
                                      <p:to>
                                        <p:strVal val="visible"/>
                                      </p:to>
                                    </p:set>
                                    <p:anim calcmode="lin" valueType="num">
                                      <p:cBhvr additive="base">
                                        <p:cTn id="7" dur="1000"/>
                                        <p:tgtEl>
                                          <p:spTgt spid="360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609"/>
                                        </p:tgtEl>
                                        <p:attrNameLst>
                                          <p:attrName>style.visibility</p:attrName>
                                        </p:attrNameLst>
                                      </p:cBhvr>
                                      <p:to>
                                        <p:strVal val="visible"/>
                                      </p:to>
                                    </p:set>
                                    <p:anim calcmode="lin" valueType="num">
                                      <p:cBhvr additive="base">
                                        <p:cTn id="10" dur="1000"/>
                                        <p:tgtEl>
                                          <p:spTgt spid="360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13"/>
                                        </p:tgtEl>
                                        <p:attrNameLst>
                                          <p:attrName>style.visibility</p:attrName>
                                        </p:attrNameLst>
                                      </p:cBhvr>
                                      <p:to>
                                        <p:strVal val="visible"/>
                                      </p:to>
                                    </p:set>
                                    <p:animEffect transition="in" filter="fade">
                                      <p:cBhvr>
                                        <p:cTn id="15" dur="1000"/>
                                        <p:tgtEl>
                                          <p:spTgt spid="36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10"/>
                                        </p:tgtEl>
                                        <p:attrNameLst>
                                          <p:attrName>style.visibility</p:attrName>
                                        </p:attrNameLst>
                                      </p:cBhvr>
                                      <p:to>
                                        <p:strVal val="visible"/>
                                      </p:to>
                                    </p:set>
                                    <p:animEffect transition="in" filter="fade">
                                      <p:cBhvr>
                                        <p:cTn id="20" dur="1000"/>
                                        <p:tgtEl>
                                          <p:spTgt spid="3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3643"/>
        <p:cNvGrpSpPr/>
        <p:nvPr/>
      </p:nvGrpSpPr>
      <p:grpSpPr>
        <a:xfrm>
          <a:off x="0" y="0"/>
          <a:ext cx="0" cy="0"/>
          <a:chOff x="0" y="0"/>
          <a:chExt cx="0" cy="0"/>
        </a:xfrm>
      </p:grpSpPr>
      <p:sp>
        <p:nvSpPr>
          <p:cNvPr id="3645" name="Google Shape;3645;p13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3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3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3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649" name="Google Shape;3649;p134"/>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650" name="Google Shape;3650;p134"/>
          <p:cNvGrpSpPr/>
          <p:nvPr/>
        </p:nvGrpSpPr>
        <p:grpSpPr>
          <a:xfrm>
            <a:off x="3511825" y="1380525"/>
            <a:ext cx="7929900" cy="4401300"/>
            <a:chOff x="3511825" y="1380525"/>
            <a:chExt cx="7929900" cy="4401300"/>
          </a:xfrm>
        </p:grpSpPr>
        <p:sp>
          <p:nvSpPr>
            <p:cNvPr id="3651" name="Google Shape;3651;p134"/>
            <p:cNvSpPr txBox="1"/>
            <p:nvPr/>
          </p:nvSpPr>
          <p:spPr>
            <a:xfrm>
              <a:off x="3511825" y="1380525"/>
              <a:ext cx="7929900" cy="44013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RAND function is used to return random numbers between 0 to 1.</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function cannot return values greater than 1 or lesser than 0.</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no argument.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RAND()</a:t>
              </a: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652" name="Google Shape;3652;p134"/>
            <p:cNvSpPr/>
            <p:nvPr/>
          </p:nvSpPr>
          <p:spPr>
            <a:xfrm>
              <a:off x="3769723" y="3600364"/>
              <a:ext cx="7411800" cy="1353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653" name="Google Shape;3653;p134"/>
          <p:cNvGrpSpPr/>
          <p:nvPr/>
        </p:nvGrpSpPr>
        <p:grpSpPr>
          <a:xfrm>
            <a:off x="645509" y="1271875"/>
            <a:ext cx="1797682" cy="4613711"/>
            <a:chOff x="645509" y="1271875"/>
            <a:chExt cx="1797682" cy="4613711"/>
          </a:xfrm>
        </p:grpSpPr>
        <p:sp>
          <p:nvSpPr>
            <p:cNvPr id="3654" name="Google Shape;3654;p134"/>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55" name="Google Shape;3655;p134"/>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656" name="Google Shape;3656;p134"/>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57" name="Google Shape;3657;p134"/>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658" name="Google Shape;3658;p134"/>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59" name="Google Shape;3659;p134"/>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60" name="Google Shape;3660;p134"/>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661" name="Google Shape;3661;p134"/>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662" name="Google Shape;3662;p134"/>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63" name="Google Shape;3663;p134"/>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664" name="Google Shape;3664;p134"/>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65" name="Google Shape;3665;p134"/>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666" name="Google Shape;3666;p134"/>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67" name="Google Shape;3667;p134"/>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668" name="Google Shape;3668;p134"/>
            <p:cNvSpPr/>
            <p:nvPr/>
          </p:nvSpPr>
          <p:spPr>
            <a:xfrm>
              <a:off x="668038" y="4369785"/>
              <a:ext cx="1764600" cy="3015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b="1" i="0" u="none" strike="noStrike" cap="none">
                <a:solidFill>
                  <a:srgbClr val="FFFFFF"/>
                </a:solidFill>
                <a:latin typeface="Lato"/>
                <a:ea typeface="Lato"/>
                <a:cs typeface="Lato"/>
                <a:sym typeface="Lato"/>
              </a:endParaRPr>
            </a:p>
          </p:txBody>
        </p:sp>
        <p:sp>
          <p:nvSpPr>
            <p:cNvPr id="3669" name="Google Shape;3669;p134"/>
            <p:cNvSpPr/>
            <p:nvPr/>
          </p:nvSpPr>
          <p:spPr>
            <a:xfrm>
              <a:off x="668038" y="4359291"/>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RAND</a:t>
              </a:r>
              <a:endParaRPr b="1">
                <a:solidFill>
                  <a:srgbClr val="FFFFFF"/>
                </a:solidFill>
                <a:latin typeface="Lato"/>
                <a:ea typeface="Lato"/>
                <a:cs typeface="Lato"/>
                <a:sym typeface="Lato"/>
              </a:endParaRPr>
            </a:p>
          </p:txBody>
        </p:sp>
        <p:sp>
          <p:nvSpPr>
            <p:cNvPr id="3670" name="Google Shape;3670;p134"/>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671" name="Google Shape;3671;p134"/>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72" name="Google Shape;3672;p134"/>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673" name="Google Shape;3673;p134"/>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74" name="Google Shape;3674;p134"/>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675" name="Google Shape;3675;p134"/>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76" name="Google Shape;3676;p134"/>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677" name="Google Shape;3677;p134"/>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78" name="Google Shape;3678;p134"/>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grpSp>
    </p:spTree>
    <p:extLst>
      <p:ext uri="{BB962C8B-B14F-4D97-AF65-F5344CB8AC3E}">
        <p14:creationId xmlns:p14="http://schemas.microsoft.com/office/powerpoint/2010/main" val="268952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48"/>
                                        </p:tgtEl>
                                        <p:attrNameLst>
                                          <p:attrName>style.visibility</p:attrName>
                                        </p:attrNameLst>
                                      </p:cBhvr>
                                      <p:to>
                                        <p:strVal val="visible"/>
                                      </p:to>
                                    </p:set>
                                    <p:anim calcmode="lin" valueType="num">
                                      <p:cBhvr additive="base">
                                        <p:cTn id="7" dur="1000"/>
                                        <p:tgtEl>
                                          <p:spTgt spid="364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649"/>
                                        </p:tgtEl>
                                        <p:attrNameLst>
                                          <p:attrName>style.visibility</p:attrName>
                                        </p:attrNameLst>
                                      </p:cBhvr>
                                      <p:to>
                                        <p:strVal val="visible"/>
                                      </p:to>
                                    </p:set>
                                    <p:anim calcmode="lin" valueType="num">
                                      <p:cBhvr additive="base">
                                        <p:cTn id="10" dur="1000"/>
                                        <p:tgtEl>
                                          <p:spTgt spid="364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53"/>
                                        </p:tgtEl>
                                        <p:attrNameLst>
                                          <p:attrName>style.visibility</p:attrName>
                                        </p:attrNameLst>
                                      </p:cBhvr>
                                      <p:to>
                                        <p:strVal val="visible"/>
                                      </p:to>
                                    </p:set>
                                    <p:animEffect transition="in" filter="fade">
                                      <p:cBhvr>
                                        <p:cTn id="15" dur="1000"/>
                                        <p:tgtEl>
                                          <p:spTgt spid="36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50"/>
                                        </p:tgtEl>
                                        <p:attrNameLst>
                                          <p:attrName>style.visibility</p:attrName>
                                        </p:attrNameLst>
                                      </p:cBhvr>
                                      <p:to>
                                        <p:strVal val="visible"/>
                                      </p:to>
                                    </p:set>
                                    <p:animEffect transition="in" filter="fade">
                                      <p:cBhvr>
                                        <p:cTn id="20" dur="1000"/>
                                        <p:tgtEl>
                                          <p:spTgt spid="3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3683"/>
        <p:cNvGrpSpPr/>
        <p:nvPr/>
      </p:nvGrpSpPr>
      <p:grpSpPr>
        <a:xfrm>
          <a:off x="0" y="0"/>
          <a:ext cx="0" cy="0"/>
          <a:chOff x="0" y="0"/>
          <a:chExt cx="0" cy="0"/>
        </a:xfrm>
      </p:grpSpPr>
      <p:sp>
        <p:nvSpPr>
          <p:cNvPr id="3685" name="Google Shape;3685;p13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3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3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3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689" name="Google Shape;3689;p135"/>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690" name="Google Shape;3690;p135"/>
          <p:cNvGrpSpPr/>
          <p:nvPr/>
        </p:nvGrpSpPr>
        <p:grpSpPr>
          <a:xfrm>
            <a:off x="3511825" y="1380527"/>
            <a:ext cx="7593600" cy="4555200"/>
            <a:chOff x="3511825" y="1380527"/>
            <a:chExt cx="7593600" cy="4555200"/>
          </a:xfrm>
        </p:grpSpPr>
        <p:sp>
          <p:nvSpPr>
            <p:cNvPr id="3691" name="Google Shape;3691;p135"/>
            <p:cNvSpPr txBox="1"/>
            <p:nvPr/>
          </p:nvSpPr>
          <p:spPr>
            <a:xfrm>
              <a:off x="3511825" y="1380527"/>
              <a:ext cx="7593600" cy="45552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SIGN function returns only three outputs. If the number in the column is positive, it returns (1). If the same is in negative, it returns (-1).</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In other cases, it returns (0).</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SIGN (</a:t>
              </a:r>
              <a:r>
                <a:rPr lang="en-US" sz="2000" dirty="0" err="1">
                  <a:solidFill>
                    <a:srgbClr val="0070C0"/>
                  </a:solidFill>
                  <a:latin typeface="Lato"/>
                  <a:ea typeface="Lato"/>
                  <a:cs typeface="Lato"/>
                  <a:sym typeface="Lato"/>
                </a:rPr>
                <a:t>Numeric_Expression</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SIGN(-240.75)</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SIGN(240.75)</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SIGN(0)</a:t>
              </a:r>
              <a:endParaRPr sz="2000" dirty="0">
                <a:latin typeface="Lato"/>
                <a:ea typeface="Lato"/>
                <a:cs typeface="Lato"/>
                <a:sym typeface="Lato"/>
              </a:endParaRPr>
            </a:p>
          </p:txBody>
        </p:sp>
        <p:sp>
          <p:nvSpPr>
            <p:cNvPr id="3692" name="Google Shape;3692;p135"/>
            <p:cNvSpPr/>
            <p:nvPr/>
          </p:nvSpPr>
          <p:spPr>
            <a:xfrm>
              <a:off x="3511825" y="3446648"/>
              <a:ext cx="7593600" cy="2403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693" name="Google Shape;3693;p135"/>
          <p:cNvGrpSpPr/>
          <p:nvPr/>
        </p:nvGrpSpPr>
        <p:grpSpPr>
          <a:xfrm>
            <a:off x="645509" y="1271875"/>
            <a:ext cx="1797682" cy="4613711"/>
            <a:chOff x="645509" y="1271875"/>
            <a:chExt cx="1797682" cy="4613711"/>
          </a:xfrm>
        </p:grpSpPr>
        <p:sp>
          <p:nvSpPr>
            <p:cNvPr id="3694" name="Google Shape;3694;p135"/>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95" name="Google Shape;3695;p135"/>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696" name="Google Shape;3696;p135"/>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97" name="Google Shape;3697;p135"/>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698" name="Google Shape;3698;p135"/>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699" name="Google Shape;3699;p135"/>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00" name="Google Shape;3700;p135"/>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701" name="Google Shape;3701;p135"/>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702" name="Google Shape;3702;p135"/>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03" name="Google Shape;3703;p135"/>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704" name="Google Shape;3704;p135"/>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05" name="Google Shape;3705;p135"/>
            <p:cNvSpPr/>
            <p:nvPr/>
          </p:nvSpPr>
          <p:spPr>
            <a:xfrm>
              <a:off x="654256" y="4773223"/>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SIGN</a:t>
              </a:r>
              <a:endParaRPr b="1">
                <a:solidFill>
                  <a:srgbClr val="FFFFFF"/>
                </a:solidFill>
                <a:latin typeface="Lato"/>
                <a:ea typeface="Lato"/>
                <a:cs typeface="Lato"/>
                <a:sym typeface="Lato"/>
              </a:endParaRPr>
            </a:p>
          </p:txBody>
        </p:sp>
        <p:sp>
          <p:nvSpPr>
            <p:cNvPr id="3706" name="Google Shape;3706;p135"/>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07" name="Google Shape;3707;p135"/>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sp>
          <p:nvSpPr>
            <p:cNvPr id="3708" name="Google Shape;3708;p135"/>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709" name="Google Shape;3709;p135"/>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10" name="Google Shape;3710;p135"/>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711" name="Google Shape;3711;p135"/>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12" name="Google Shape;3712;p135"/>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713" name="Google Shape;3713;p135"/>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14" name="Google Shape;3714;p135"/>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715" name="Google Shape;3715;p135"/>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16" name="Google Shape;3716;p135"/>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717" name="Google Shape;3717;p135"/>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18" name="Google Shape;3718;p135"/>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grpSp>
    </p:spTree>
    <p:extLst>
      <p:ext uri="{BB962C8B-B14F-4D97-AF65-F5344CB8AC3E}">
        <p14:creationId xmlns:p14="http://schemas.microsoft.com/office/powerpoint/2010/main" val="406283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688"/>
                                        </p:tgtEl>
                                        <p:attrNameLst>
                                          <p:attrName>style.visibility</p:attrName>
                                        </p:attrNameLst>
                                      </p:cBhvr>
                                      <p:to>
                                        <p:strVal val="visible"/>
                                      </p:to>
                                    </p:set>
                                    <p:anim calcmode="lin" valueType="num">
                                      <p:cBhvr additive="base">
                                        <p:cTn id="7" dur="1000"/>
                                        <p:tgtEl>
                                          <p:spTgt spid="368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689"/>
                                        </p:tgtEl>
                                        <p:attrNameLst>
                                          <p:attrName>style.visibility</p:attrName>
                                        </p:attrNameLst>
                                      </p:cBhvr>
                                      <p:to>
                                        <p:strVal val="visible"/>
                                      </p:to>
                                    </p:set>
                                    <p:anim calcmode="lin" valueType="num">
                                      <p:cBhvr additive="base">
                                        <p:cTn id="10" dur="1000"/>
                                        <p:tgtEl>
                                          <p:spTgt spid="368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93"/>
                                        </p:tgtEl>
                                        <p:attrNameLst>
                                          <p:attrName>style.visibility</p:attrName>
                                        </p:attrNameLst>
                                      </p:cBhvr>
                                      <p:to>
                                        <p:strVal val="visible"/>
                                      </p:to>
                                    </p:set>
                                    <p:animEffect transition="in" filter="fade">
                                      <p:cBhvr>
                                        <p:cTn id="15" dur="1000"/>
                                        <p:tgtEl>
                                          <p:spTgt spid="369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690"/>
                                        </p:tgtEl>
                                        <p:attrNameLst>
                                          <p:attrName>style.visibility</p:attrName>
                                        </p:attrNameLst>
                                      </p:cBhvr>
                                      <p:to>
                                        <p:strVal val="visible"/>
                                      </p:to>
                                    </p:set>
                                    <p:animEffect transition="in" filter="fade">
                                      <p:cBhvr>
                                        <p:cTn id="20" dur="1000"/>
                                        <p:tgtEl>
                                          <p:spTgt spid="3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List of normal forms in database:</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0" lvl="0" indent="0" algn="l" rtl="0">
              <a:spcBef>
                <a:spcPts val="0"/>
              </a:spcBef>
              <a:spcAft>
                <a:spcPts val="0"/>
              </a:spcAft>
              <a:buNone/>
            </a:pPr>
            <a:endParaRPr sz="2200" b="1" dirty="0">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65E346CA-DAB7-400E-9A6D-5697B4AAF9D3}"/>
              </a:ext>
            </a:extLst>
          </p:cNvPr>
          <p:cNvPicPr>
            <a:picLocks noChangeAspect="1"/>
          </p:cNvPicPr>
          <p:nvPr/>
        </p:nvPicPr>
        <p:blipFill>
          <a:blip r:embed="rId4"/>
          <a:stretch>
            <a:fillRect/>
          </a:stretch>
        </p:blipFill>
        <p:spPr>
          <a:xfrm>
            <a:off x="1903828" y="2040019"/>
            <a:ext cx="8305492" cy="926507"/>
          </a:xfrm>
          <a:prstGeom prst="rect">
            <a:avLst/>
          </a:prstGeom>
        </p:spPr>
      </p:pic>
      <p:sp>
        <p:nvSpPr>
          <p:cNvPr id="4" name="TextBox 3">
            <a:extLst>
              <a:ext uri="{FF2B5EF4-FFF2-40B4-BE49-F238E27FC236}">
                <a16:creationId xmlns:a16="http://schemas.microsoft.com/office/drawing/2014/main" id="{79C16FDD-86DD-4B11-979C-4E67585A322E}"/>
              </a:ext>
            </a:extLst>
          </p:cNvPr>
          <p:cNvSpPr txBox="1"/>
          <p:nvPr/>
        </p:nvSpPr>
        <p:spPr>
          <a:xfrm>
            <a:off x="737118" y="3293706"/>
            <a:ext cx="9554547" cy="2462213"/>
          </a:xfrm>
          <a:prstGeom prst="rect">
            <a:avLst/>
          </a:prstGeom>
          <a:noFill/>
        </p:spPr>
        <p:txBody>
          <a:bodyPr wrap="square" rtlCol="0">
            <a:spAutoFit/>
          </a:bodyPr>
          <a:lstStyle/>
          <a:p>
            <a:pPr algn="l">
              <a:buFont typeface="Arial" panose="020B0604020202020204" pitchFamily="34" charset="0"/>
              <a:buChar char="•"/>
            </a:pPr>
            <a:r>
              <a:rPr lang="en-IN" sz="2200" b="0" i="0" dirty="0">
                <a:solidFill>
                  <a:srgbClr val="222222"/>
                </a:solidFill>
                <a:effectLst/>
                <a:latin typeface="Lato" panose="020B0604020202020204" charset="0"/>
              </a:rPr>
              <a:t> 1NF (First Normal Form)</a:t>
            </a:r>
          </a:p>
          <a:p>
            <a:pPr algn="l">
              <a:buFont typeface="Arial" panose="020B0604020202020204" pitchFamily="34" charset="0"/>
              <a:buChar char="•"/>
            </a:pPr>
            <a:r>
              <a:rPr lang="en-IN" sz="2200" b="0" i="0" dirty="0">
                <a:solidFill>
                  <a:srgbClr val="222222"/>
                </a:solidFill>
                <a:effectLst/>
                <a:latin typeface="Lato" panose="020B0604020202020204" charset="0"/>
              </a:rPr>
              <a:t> 2NF (Second Normal Form)</a:t>
            </a:r>
          </a:p>
          <a:p>
            <a:pPr algn="l">
              <a:buFont typeface="Arial" panose="020B0604020202020204" pitchFamily="34" charset="0"/>
              <a:buChar char="•"/>
            </a:pPr>
            <a:r>
              <a:rPr lang="en-IN" sz="2200" b="0" i="0" dirty="0">
                <a:solidFill>
                  <a:srgbClr val="222222"/>
                </a:solidFill>
                <a:effectLst/>
                <a:latin typeface="Lato" panose="020B0604020202020204" charset="0"/>
              </a:rPr>
              <a:t> 3NF (Third Normal Form)</a:t>
            </a:r>
          </a:p>
          <a:p>
            <a:pPr algn="l">
              <a:buFont typeface="Arial" panose="020B0604020202020204" pitchFamily="34" charset="0"/>
              <a:buChar char="•"/>
            </a:pPr>
            <a:r>
              <a:rPr lang="en-IN" sz="2200" b="0" i="0" dirty="0">
                <a:solidFill>
                  <a:srgbClr val="222222"/>
                </a:solidFill>
                <a:effectLst/>
                <a:latin typeface="Lato" panose="020B0604020202020204" charset="0"/>
              </a:rPr>
              <a:t> BCNF (Boyce-Codd Normal Form)</a:t>
            </a:r>
          </a:p>
          <a:p>
            <a:pPr algn="l">
              <a:buFont typeface="Arial" panose="020B0604020202020204" pitchFamily="34" charset="0"/>
              <a:buChar char="•"/>
            </a:pPr>
            <a:r>
              <a:rPr lang="en-IN" sz="2200" b="0" i="0" dirty="0">
                <a:solidFill>
                  <a:srgbClr val="222222"/>
                </a:solidFill>
                <a:effectLst/>
                <a:latin typeface="Lato" panose="020B0604020202020204" charset="0"/>
              </a:rPr>
              <a:t> 4NF (Fourth Normal Form)</a:t>
            </a:r>
          </a:p>
          <a:p>
            <a:pPr algn="l">
              <a:buFont typeface="Arial" panose="020B0604020202020204" pitchFamily="34" charset="0"/>
              <a:buChar char="•"/>
            </a:pPr>
            <a:r>
              <a:rPr lang="en-IN" sz="2200" b="0" i="0" dirty="0">
                <a:solidFill>
                  <a:srgbClr val="222222"/>
                </a:solidFill>
                <a:effectLst/>
                <a:latin typeface="Lato" panose="020B0604020202020204" charset="0"/>
              </a:rPr>
              <a:t> 5NF (Fifth Normal Form)</a:t>
            </a:r>
          </a:p>
          <a:p>
            <a:pPr algn="l">
              <a:buFont typeface="Arial" panose="020B0604020202020204" pitchFamily="34" charset="0"/>
              <a:buChar char="•"/>
            </a:pPr>
            <a:r>
              <a:rPr lang="en-IN" sz="2200" b="0" i="0" dirty="0">
                <a:solidFill>
                  <a:srgbClr val="222222"/>
                </a:solidFill>
                <a:effectLst/>
                <a:latin typeface="Lato" panose="020B0604020202020204" charset="0"/>
              </a:rPr>
              <a:t> 6NF (Sixth Normal Form)</a:t>
            </a:r>
          </a:p>
        </p:txBody>
      </p:sp>
    </p:spTree>
    <p:extLst>
      <p:ext uri="{BB962C8B-B14F-4D97-AF65-F5344CB8AC3E}">
        <p14:creationId xmlns:p14="http://schemas.microsoft.com/office/powerpoint/2010/main" val="34681202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3723"/>
        <p:cNvGrpSpPr/>
        <p:nvPr/>
      </p:nvGrpSpPr>
      <p:grpSpPr>
        <a:xfrm>
          <a:off x="0" y="0"/>
          <a:ext cx="0" cy="0"/>
          <a:chOff x="0" y="0"/>
          <a:chExt cx="0" cy="0"/>
        </a:xfrm>
      </p:grpSpPr>
      <p:sp>
        <p:nvSpPr>
          <p:cNvPr id="3725" name="Google Shape;3725;p13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3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3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3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729" name="Google Shape;3729;p136"/>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730" name="Google Shape;3730;p136"/>
          <p:cNvGrpSpPr/>
          <p:nvPr/>
        </p:nvGrpSpPr>
        <p:grpSpPr>
          <a:xfrm>
            <a:off x="3511825" y="1380527"/>
            <a:ext cx="7593600" cy="3662400"/>
            <a:chOff x="3511825" y="1380527"/>
            <a:chExt cx="7593600" cy="3662400"/>
          </a:xfrm>
        </p:grpSpPr>
        <p:sp>
          <p:nvSpPr>
            <p:cNvPr id="3731" name="Google Shape;3731;p136"/>
            <p:cNvSpPr txBox="1"/>
            <p:nvPr/>
          </p:nvSpPr>
          <p:spPr>
            <a:xfrm>
              <a:off x="3511825" y="1380527"/>
              <a:ext cx="7593600" cy="3662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SQRT returns the square root for any number.</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always works with Integers. This can return the square root for a negative integer as well.</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SQRT(</a:t>
              </a:r>
              <a:r>
                <a:rPr lang="en-US" sz="2000" dirty="0" err="1">
                  <a:solidFill>
                    <a:srgbClr val="0070C0"/>
                  </a:solidFill>
                  <a:latin typeface="Lato"/>
                  <a:ea typeface="Lato"/>
                  <a:cs typeface="Lato"/>
                  <a:sym typeface="Lato"/>
                </a:rPr>
                <a:t>Numeric_Expression</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SQRT(265)</a:t>
              </a:r>
              <a:endParaRPr sz="2000" dirty="0">
                <a:latin typeface="Lato"/>
                <a:ea typeface="Lato"/>
                <a:cs typeface="Lato"/>
                <a:sym typeface="Lato"/>
              </a:endParaRPr>
            </a:p>
          </p:txBody>
        </p:sp>
        <p:sp>
          <p:nvSpPr>
            <p:cNvPr id="3732" name="Google Shape;3732;p136"/>
            <p:cNvSpPr/>
            <p:nvPr/>
          </p:nvSpPr>
          <p:spPr>
            <a:xfrm>
              <a:off x="3511825" y="3212516"/>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733" name="Google Shape;3733;p136"/>
          <p:cNvGrpSpPr/>
          <p:nvPr/>
        </p:nvGrpSpPr>
        <p:grpSpPr>
          <a:xfrm>
            <a:off x="645509" y="1271875"/>
            <a:ext cx="1797682" cy="4613711"/>
            <a:chOff x="645509" y="1271875"/>
            <a:chExt cx="1797682" cy="4613711"/>
          </a:xfrm>
        </p:grpSpPr>
        <p:sp>
          <p:nvSpPr>
            <p:cNvPr id="3734" name="Google Shape;3734;p136"/>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35" name="Google Shape;3735;p136"/>
            <p:cNvSpPr/>
            <p:nvPr/>
          </p:nvSpPr>
          <p:spPr>
            <a:xfrm>
              <a:off x="670057" y="558500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ROUND</a:t>
              </a:r>
              <a:endParaRPr>
                <a:latin typeface="Lato"/>
                <a:ea typeface="Lato"/>
                <a:cs typeface="Lato"/>
                <a:sym typeface="Lato"/>
              </a:endParaRPr>
            </a:p>
          </p:txBody>
        </p:sp>
        <p:sp>
          <p:nvSpPr>
            <p:cNvPr id="3736" name="Google Shape;3736;p136"/>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37" name="Google Shape;3737;p136"/>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738" name="Google Shape;3738;p136"/>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39" name="Google Shape;3739;p136"/>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40" name="Google Shape;3740;p136"/>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741" name="Google Shape;3741;p136"/>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742" name="Google Shape;3742;p136"/>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43" name="Google Shape;3743;p136"/>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744" name="Google Shape;3744;p136"/>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45" name="Google Shape;3745;p136"/>
            <p:cNvSpPr/>
            <p:nvPr/>
          </p:nvSpPr>
          <p:spPr>
            <a:xfrm>
              <a:off x="678591" y="5168222"/>
              <a:ext cx="17646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SQRT</a:t>
              </a:r>
              <a:endParaRPr b="1">
                <a:solidFill>
                  <a:srgbClr val="FFFFFF"/>
                </a:solidFill>
                <a:latin typeface="Lato"/>
                <a:ea typeface="Lato"/>
                <a:cs typeface="Lato"/>
                <a:sym typeface="Lato"/>
              </a:endParaRPr>
            </a:p>
          </p:txBody>
        </p:sp>
        <p:sp>
          <p:nvSpPr>
            <p:cNvPr id="3746" name="Google Shape;3746;p136"/>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747" name="Google Shape;3747;p136"/>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48" name="Google Shape;3748;p136"/>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749" name="Google Shape;3749;p136"/>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50" name="Google Shape;3750;p136"/>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751" name="Google Shape;3751;p136"/>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52" name="Google Shape;3752;p136"/>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753" name="Google Shape;3753;p136"/>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54" name="Google Shape;3754;p136"/>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755" name="Google Shape;3755;p136"/>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56" name="Google Shape;3756;p136"/>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757" name="Google Shape;3757;p136"/>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58" name="Google Shape;3758;p136"/>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grpSp>
    </p:spTree>
    <p:extLst>
      <p:ext uri="{BB962C8B-B14F-4D97-AF65-F5344CB8AC3E}">
        <p14:creationId xmlns:p14="http://schemas.microsoft.com/office/powerpoint/2010/main" val="402039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28"/>
                                        </p:tgtEl>
                                        <p:attrNameLst>
                                          <p:attrName>style.visibility</p:attrName>
                                        </p:attrNameLst>
                                      </p:cBhvr>
                                      <p:to>
                                        <p:strVal val="visible"/>
                                      </p:to>
                                    </p:set>
                                    <p:anim calcmode="lin" valueType="num">
                                      <p:cBhvr additive="base">
                                        <p:cTn id="7" dur="1000"/>
                                        <p:tgtEl>
                                          <p:spTgt spid="372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729"/>
                                        </p:tgtEl>
                                        <p:attrNameLst>
                                          <p:attrName>style.visibility</p:attrName>
                                        </p:attrNameLst>
                                      </p:cBhvr>
                                      <p:to>
                                        <p:strVal val="visible"/>
                                      </p:to>
                                    </p:set>
                                    <p:anim calcmode="lin" valueType="num">
                                      <p:cBhvr additive="base">
                                        <p:cTn id="10" dur="1000"/>
                                        <p:tgtEl>
                                          <p:spTgt spid="372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33"/>
                                        </p:tgtEl>
                                        <p:attrNameLst>
                                          <p:attrName>style.visibility</p:attrName>
                                        </p:attrNameLst>
                                      </p:cBhvr>
                                      <p:to>
                                        <p:strVal val="visible"/>
                                      </p:to>
                                    </p:set>
                                    <p:animEffect transition="in" filter="fade">
                                      <p:cBhvr>
                                        <p:cTn id="15" dur="1000"/>
                                        <p:tgtEl>
                                          <p:spTgt spid="37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30"/>
                                        </p:tgtEl>
                                        <p:attrNameLst>
                                          <p:attrName>style.visibility</p:attrName>
                                        </p:attrNameLst>
                                      </p:cBhvr>
                                      <p:to>
                                        <p:strVal val="visible"/>
                                      </p:to>
                                    </p:set>
                                    <p:animEffect transition="in" filter="fade">
                                      <p:cBhvr>
                                        <p:cTn id="20" dur="1000"/>
                                        <p:tgtEl>
                                          <p:spTgt spid="3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3763"/>
        <p:cNvGrpSpPr/>
        <p:nvPr/>
      </p:nvGrpSpPr>
      <p:grpSpPr>
        <a:xfrm>
          <a:off x="0" y="0"/>
          <a:ext cx="0" cy="0"/>
          <a:chOff x="0" y="0"/>
          <a:chExt cx="0" cy="0"/>
        </a:xfrm>
      </p:grpSpPr>
      <p:sp>
        <p:nvSpPr>
          <p:cNvPr id="3765" name="Google Shape;3765;p13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3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3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3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NUMERIC  FUNCTIONS</a:t>
            </a:r>
            <a:endParaRPr sz="4200">
              <a:solidFill>
                <a:srgbClr val="00A1FF"/>
              </a:solidFill>
              <a:latin typeface="Lato Black"/>
              <a:ea typeface="Lato Black"/>
              <a:cs typeface="Lato Black"/>
              <a:sym typeface="Lato Black"/>
            </a:endParaRPr>
          </a:p>
        </p:txBody>
      </p:sp>
      <p:cxnSp>
        <p:nvCxnSpPr>
          <p:cNvPr id="3769" name="Google Shape;3769;p137"/>
          <p:cNvCxnSpPr/>
          <p:nvPr/>
        </p:nvCxnSpPr>
        <p:spPr>
          <a:xfrm>
            <a:off x="668001" y="1089130"/>
            <a:ext cx="5715000" cy="0"/>
          </a:xfrm>
          <a:prstGeom prst="straightConnector1">
            <a:avLst/>
          </a:prstGeom>
          <a:noFill/>
          <a:ln w="76200" cap="flat" cmpd="sng">
            <a:solidFill>
              <a:schemeClr val="dk2"/>
            </a:solidFill>
            <a:prstDash val="solid"/>
            <a:round/>
            <a:headEnd type="none" w="med" len="med"/>
            <a:tailEnd type="none" w="med" len="med"/>
          </a:ln>
        </p:spPr>
      </p:cxnSp>
      <p:grpSp>
        <p:nvGrpSpPr>
          <p:cNvPr id="3770" name="Google Shape;3770;p137"/>
          <p:cNvGrpSpPr/>
          <p:nvPr/>
        </p:nvGrpSpPr>
        <p:grpSpPr>
          <a:xfrm>
            <a:off x="3511825" y="1380527"/>
            <a:ext cx="7593600" cy="3908700"/>
            <a:chOff x="3511825" y="1380527"/>
            <a:chExt cx="7593600" cy="3908700"/>
          </a:xfrm>
        </p:grpSpPr>
        <p:sp>
          <p:nvSpPr>
            <p:cNvPr id="3771" name="Google Shape;3771;p137"/>
            <p:cNvSpPr txBox="1"/>
            <p:nvPr/>
          </p:nvSpPr>
          <p:spPr>
            <a:xfrm>
              <a:off x="3511825" y="1380527"/>
              <a:ext cx="7593600" cy="39087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ROUND function rounds up your value to a given decimal basis the input.</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can round the value without decimals as well.</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ROUND (</a:t>
              </a:r>
              <a:r>
                <a:rPr lang="en-US" sz="2000" dirty="0" err="1">
                  <a:solidFill>
                    <a:srgbClr val="0070C0"/>
                  </a:solidFill>
                  <a:latin typeface="Lato"/>
                  <a:ea typeface="Lato"/>
                  <a:cs typeface="Lato"/>
                  <a:sym typeface="Lato"/>
                </a:rPr>
                <a:t>Numeric_Expression</a:t>
              </a:r>
              <a:r>
                <a:rPr lang="en-US" sz="2000" dirty="0">
                  <a:solidFill>
                    <a:srgbClr val="0070C0"/>
                  </a:solidFill>
                  <a:latin typeface="Lato"/>
                  <a:ea typeface="Lato"/>
                  <a:cs typeface="Lato"/>
                  <a:sym typeface="Lato"/>
                </a:rPr>
                <a:t>, length)</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ROUND(1252.12757, 2)</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772" name="Google Shape;3772;p137"/>
            <p:cNvSpPr/>
            <p:nvPr/>
          </p:nvSpPr>
          <p:spPr>
            <a:xfrm>
              <a:off x="3511825" y="3136316"/>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773" name="Google Shape;3773;p137"/>
          <p:cNvGrpSpPr/>
          <p:nvPr/>
        </p:nvGrpSpPr>
        <p:grpSpPr>
          <a:xfrm>
            <a:off x="645509" y="1271875"/>
            <a:ext cx="1797682" cy="4613711"/>
            <a:chOff x="645509" y="1271875"/>
            <a:chExt cx="1797682" cy="4613711"/>
          </a:xfrm>
        </p:grpSpPr>
        <p:sp>
          <p:nvSpPr>
            <p:cNvPr id="3774" name="Google Shape;3774;p137"/>
            <p:cNvSpPr/>
            <p:nvPr/>
          </p:nvSpPr>
          <p:spPr>
            <a:xfrm>
              <a:off x="670247" y="558408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75" name="Google Shape;3775;p137"/>
            <p:cNvSpPr/>
            <p:nvPr/>
          </p:nvSpPr>
          <p:spPr>
            <a:xfrm>
              <a:off x="670057" y="5585009"/>
              <a:ext cx="1750500" cy="299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ROUND</a:t>
              </a:r>
              <a:endParaRPr b="1">
                <a:solidFill>
                  <a:srgbClr val="FFFFFF"/>
                </a:solidFill>
                <a:latin typeface="Lato"/>
                <a:ea typeface="Lato"/>
                <a:cs typeface="Lato"/>
                <a:sym typeface="Lato"/>
              </a:endParaRPr>
            </a:p>
          </p:txBody>
        </p:sp>
        <p:sp>
          <p:nvSpPr>
            <p:cNvPr id="3776" name="Google Shape;3776;p137"/>
            <p:cNvSpPr/>
            <p:nvPr/>
          </p:nvSpPr>
          <p:spPr>
            <a:xfrm>
              <a:off x="652401" y="167286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77" name="Google Shape;3777;p137"/>
            <p:cNvSpPr/>
            <p:nvPr/>
          </p:nvSpPr>
          <p:spPr>
            <a:xfrm>
              <a:off x="652402" y="1684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u="none" strike="noStrike" cap="none">
                  <a:latin typeface="Lato"/>
                  <a:ea typeface="Lato"/>
                  <a:cs typeface="Lato"/>
                  <a:sym typeface="Lato"/>
                </a:rPr>
                <a:t>FLOOR</a:t>
              </a:r>
              <a:endParaRPr>
                <a:latin typeface="Lato"/>
                <a:ea typeface="Lato"/>
                <a:cs typeface="Lato"/>
                <a:sym typeface="Lato"/>
              </a:endParaRPr>
            </a:p>
          </p:txBody>
        </p:sp>
        <p:sp>
          <p:nvSpPr>
            <p:cNvPr id="3778" name="Google Shape;3778;p137"/>
            <p:cNvSpPr/>
            <p:nvPr/>
          </p:nvSpPr>
          <p:spPr>
            <a:xfrm>
              <a:off x="645509" y="206800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79" name="Google Shape;3779;p137"/>
            <p:cNvSpPr/>
            <p:nvPr/>
          </p:nvSpPr>
          <p:spPr>
            <a:xfrm>
              <a:off x="659292" y="246153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80" name="Google Shape;3780;p137"/>
            <p:cNvSpPr/>
            <p:nvPr/>
          </p:nvSpPr>
          <p:spPr>
            <a:xfrm>
              <a:off x="666185" y="2078698"/>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EXP</a:t>
              </a:r>
              <a:endParaRPr>
                <a:latin typeface="Lato"/>
                <a:ea typeface="Lato"/>
                <a:cs typeface="Lato"/>
                <a:sym typeface="Lato"/>
              </a:endParaRPr>
            </a:p>
          </p:txBody>
        </p:sp>
        <p:sp>
          <p:nvSpPr>
            <p:cNvPr id="3781" name="Google Shape;3781;p137"/>
            <p:cNvSpPr/>
            <p:nvPr/>
          </p:nvSpPr>
          <p:spPr>
            <a:xfrm>
              <a:off x="659292" y="246245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LOG</a:t>
              </a:r>
              <a:endParaRPr>
                <a:latin typeface="Lato"/>
                <a:ea typeface="Lato"/>
                <a:cs typeface="Lato"/>
                <a:sym typeface="Lato"/>
              </a:endParaRPr>
            </a:p>
          </p:txBody>
        </p:sp>
        <p:sp>
          <p:nvSpPr>
            <p:cNvPr id="3782" name="Google Shape;3782;p137"/>
            <p:cNvSpPr/>
            <p:nvPr/>
          </p:nvSpPr>
          <p:spPr>
            <a:xfrm>
              <a:off x="652401" y="128236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83" name="Google Shape;3783;p137"/>
            <p:cNvSpPr/>
            <p:nvPr/>
          </p:nvSpPr>
          <p:spPr>
            <a:xfrm>
              <a:off x="652401" y="1271875"/>
              <a:ext cx="1750500" cy="299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b="1">
                <a:latin typeface="Lato"/>
                <a:ea typeface="Lato"/>
                <a:cs typeface="Lato"/>
                <a:sym typeface="Lato"/>
              </a:endParaRPr>
            </a:p>
          </p:txBody>
        </p:sp>
        <p:sp>
          <p:nvSpPr>
            <p:cNvPr id="3784" name="Google Shape;3784;p137"/>
            <p:cNvSpPr/>
            <p:nvPr/>
          </p:nvSpPr>
          <p:spPr>
            <a:xfrm>
              <a:off x="652402" y="1303337"/>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CEILING</a:t>
              </a:r>
              <a:endParaRPr>
                <a:latin typeface="Lato"/>
                <a:ea typeface="Lato"/>
                <a:cs typeface="Lato"/>
                <a:sym typeface="Lato"/>
              </a:endParaRPr>
            </a:p>
          </p:txBody>
        </p:sp>
        <p:sp>
          <p:nvSpPr>
            <p:cNvPr id="3785" name="Google Shape;3785;p137"/>
            <p:cNvSpPr/>
            <p:nvPr/>
          </p:nvSpPr>
          <p:spPr>
            <a:xfrm>
              <a:off x="659292" y="2853501"/>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86" name="Google Shape;3786;p137"/>
            <p:cNvSpPr/>
            <p:nvPr/>
          </p:nvSpPr>
          <p:spPr>
            <a:xfrm>
              <a:off x="671050" y="2854425"/>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LN</a:t>
              </a:r>
              <a:endParaRPr>
                <a:latin typeface="Lato"/>
                <a:ea typeface="Lato"/>
                <a:cs typeface="Lato"/>
                <a:sym typeface="Lato"/>
              </a:endParaRPr>
            </a:p>
          </p:txBody>
        </p:sp>
        <p:sp>
          <p:nvSpPr>
            <p:cNvPr id="3787" name="Google Shape;3787;p137"/>
            <p:cNvSpPr/>
            <p:nvPr/>
          </p:nvSpPr>
          <p:spPr>
            <a:xfrm>
              <a:off x="645509" y="3245464"/>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88" name="Google Shape;3788;p137"/>
            <p:cNvSpPr/>
            <p:nvPr/>
          </p:nvSpPr>
          <p:spPr>
            <a:xfrm>
              <a:off x="645509" y="3256939"/>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MOD</a:t>
              </a:r>
              <a:endParaRPr>
                <a:latin typeface="Lato"/>
                <a:ea typeface="Lato"/>
                <a:cs typeface="Lato"/>
                <a:sym typeface="Lato"/>
              </a:endParaRPr>
            </a:p>
          </p:txBody>
        </p:sp>
        <p:sp>
          <p:nvSpPr>
            <p:cNvPr id="3789" name="Google Shape;3789;p137"/>
            <p:cNvSpPr/>
            <p:nvPr/>
          </p:nvSpPr>
          <p:spPr>
            <a:xfrm>
              <a:off x="659292" y="3618442"/>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90" name="Google Shape;3790;p137"/>
            <p:cNvSpPr/>
            <p:nvPr/>
          </p:nvSpPr>
          <p:spPr>
            <a:xfrm>
              <a:off x="669844" y="3619365"/>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PI</a:t>
              </a:r>
              <a:endParaRPr>
                <a:latin typeface="Lato"/>
                <a:ea typeface="Lato"/>
                <a:cs typeface="Lato"/>
                <a:sym typeface="Lato"/>
              </a:endParaRPr>
            </a:p>
          </p:txBody>
        </p:sp>
        <p:sp>
          <p:nvSpPr>
            <p:cNvPr id="3791" name="Google Shape;3791;p137"/>
            <p:cNvSpPr/>
            <p:nvPr/>
          </p:nvSpPr>
          <p:spPr>
            <a:xfrm>
              <a:off x="668038" y="3977816"/>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92" name="Google Shape;3792;p137"/>
            <p:cNvSpPr/>
            <p:nvPr/>
          </p:nvSpPr>
          <p:spPr>
            <a:xfrm>
              <a:off x="668038" y="3978740"/>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POWER</a:t>
              </a:r>
              <a:endParaRPr>
                <a:latin typeface="Lato"/>
                <a:ea typeface="Lato"/>
                <a:cs typeface="Lato"/>
                <a:sym typeface="Lato"/>
              </a:endParaRPr>
            </a:p>
          </p:txBody>
        </p:sp>
        <p:sp>
          <p:nvSpPr>
            <p:cNvPr id="3793" name="Google Shape;3793;p137"/>
            <p:cNvSpPr/>
            <p:nvPr/>
          </p:nvSpPr>
          <p:spPr>
            <a:xfrm>
              <a:off x="668038" y="4369785"/>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94" name="Google Shape;3794;p137"/>
            <p:cNvSpPr/>
            <p:nvPr/>
          </p:nvSpPr>
          <p:spPr>
            <a:xfrm>
              <a:off x="668038" y="4359291"/>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RAND</a:t>
              </a:r>
              <a:endParaRPr>
                <a:latin typeface="Lato"/>
                <a:ea typeface="Lato"/>
                <a:cs typeface="Lato"/>
                <a:sym typeface="Lato"/>
              </a:endParaRPr>
            </a:p>
          </p:txBody>
        </p:sp>
        <p:sp>
          <p:nvSpPr>
            <p:cNvPr id="3795" name="Google Shape;3795;p137"/>
            <p:cNvSpPr/>
            <p:nvPr/>
          </p:nvSpPr>
          <p:spPr>
            <a:xfrm>
              <a:off x="654255" y="476174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96" name="Google Shape;3796;p137"/>
            <p:cNvSpPr/>
            <p:nvPr/>
          </p:nvSpPr>
          <p:spPr>
            <a:xfrm>
              <a:off x="654256" y="4773223"/>
              <a:ext cx="17505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SIGN</a:t>
              </a:r>
              <a:endParaRPr>
                <a:latin typeface="Lato"/>
                <a:ea typeface="Lato"/>
                <a:cs typeface="Lato"/>
                <a:sym typeface="Lato"/>
              </a:endParaRPr>
            </a:p>
          </p:txBody>
        </p:sp>
        <p:sp>
          <p:nvSpPr>
            <p:cNvPr id="3797" name="Google Shape;3797;p137"/>
            <p:cNvSpPr/>
            <p:nvPr/>
          </p:nvSpPr>
          <p:spPr>
            <a:xfrm>
              <a:off x="668038" y="5167299"/>
              <a:ext cx="1764600" cy="301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798" name="Google Shape;3798;p137"/>
            <p:cNvSpPr/>
            <p:nvPr/>
          </p:nvSpPr>
          <p:spPr>
            <a:xfrm>
              <a:off x="678591" y="5168222"/>
              <a:ext cx="1764600" cy="299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SQRT</a:t>
              </a:r>
              <a:endParaRPr>
                <a:latin typeface="Lato"/>
                <a:ea typeface="Lato"/>
                <a:cs typeface="Lato"/>
                <a:sym typeface="Lato"/>
              </a:endParaRPr>
            </a:p>
          </p:txBody>
        </p:sp>
      </p:grpSp>
    </p:spTree>
    <p:extLst>
      <p:ext uri="{BB962C8B-B14F-4D97-AF65-F5344CB8AC3E}">
        <p14:creationId xmlns:p14="http://schemas.microsoft.com/office/powerpoint/2010/main" val="266460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768"/>
                                        </p:tgtEl>
                                        <p:attrNameLst>
                                          <p:attrName>style.visibility</p:attrName>
                                        </p:attrNameLst>
                                      </p:cBhvr>
                                      <p:to>
                                        <p:strVal val="visible"/>
                                      </p:to>
                                    </p:set>
                                    <p:anim calcmode="lin" valueType="num">
                                      <p:cBhvr additive="base">
                                        <p:cTn id="7" dur="1000"/>
                                        <p:tgtEl>
                                          <p:spTgt spid="376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769"/>
                                        </p:tgtEl>
                                        <p:attrNameLst>
                                          <p:attrName>style.visibility</p:attrName>
                                        </p:attrNameLst>
                                      </p:cBhvr>
                                      <p:to>
                                        <p:strVal val="visible"/>
                                      </p:to>
                                    </p:set>
                                    <p:anim calcmode="lin" valueType="num">
                                      <p:cBhvr additive="base">
                                        <p:cTn id="10" dur="1000"/>
                                        <p:tgtEl>
                                          <p:spTgt spid="376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773"/>
                                        </p:tgtEl>
                                        <p:attrNameLst>
                                          <p:attrName>style.visibility</p:attrName>
                                        </p:attrNameLst>
                                      </p:cBhvr>
                                      <p:to>
                                        <p:strVal val="visible"/>
                                      </p:to>
                                    </p:set>
                                    <p:animEffect transition="in" filter="fade">
                                      <p:cBhvr>
                                        <p:cTn id="15" dur="1000"/>
                                        <p:tgtEl>
                                          <p:spTgt spid="377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70"/>
                                        </p:tgtEl>
                                        <p:attrNameLst>
                                          <p:attrName>style.visibility</p:attrName>
                                        </p:attrNameLst>
                                      </p:cBhvr>
                                      <p:to>
                                        <p:strVal val="visible"/>
                                      </p:to>
                                    </p:set>
                                    <p:animEffect transition="in" filter="fade">
                                      <p:cBhvr>
                                        <p:cTn id="20" dur="1000"/>
                                        <p:tgtEl>
                                          <p:spTgt spid="3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Shape 3803"/>
        <p:cNvGrpSpPr/>
        <p:nvPr/>
      </p:nvGrpSpPr>
      <p:grpSpPr>
        <a:xfrm>
          <a:off x="0" y="0"/>
          <a:ext cx="0" cy="0"/>
          <a:chOff x="0" y="0"/>
          <a:chExt cx="0" cy="0"/>
        </a:xfrm>
      </p:grpSpPr>
      <p:sp>
        <p:nvSpPr>
          <p:cNvPr id="3805" name="Google Shape;3805;p13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3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3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3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809" name="Google Shape;3809;p138"/>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3810" name="Google Shape;3810;p138"/>
          <p:cNvSpPr/>
          <p:nvPr/>
        </p:nvSpPr>
        <p:spPr>
          <a:xfrm>
            <a:off x="562076" y="1423725"/>
            <a:ext cx="10702500" cy="3416400"/>
          </a:xfrm>
          <a:prstGeom prst="rect">
            <a:avLst/>
          </a:prstGeom>
          <a:noFill/>
          <a:ln>
            <a:noFill/>
          </a:ln>
        </p:spPr>
        <p:txBody>
          <a:bodyPr spcFirstLastPara="1" wrap="square" lIns="91425" tIns="45700" rIns="91425" bIns="45700" anchor="t" anchorCtr="0">
            <a:noAutofit/>
          </a:bodyPr>
          <a:lstStyle/>
          <a:p>
            <a:pPr marL="342900" marR="0" lvl="0" indent="-31750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built in String functions make it possible for you to find and alter text values, such as VARCHAR and CHAR datatypes in the server. </a:t>
            </a:r>
            <a:endParaRPr sz="2000">
              <a:latin typeface="Lato"/>
              <a:ea typeface="Lato"/>
              <a:cs typeface="Lato"/>
              <a:sym typeface="Lato"/>
            </a:endParaRPr>
          </a:p>
          <a:p>
            <a:pPr marL="342900" marR="0" lvl="0" indent="-19050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42900" marR="0" lvl="0" indent="-31750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 string function is a function that takes a string value as an input regardless of the data type of the returned value</a:t>
            </a:r>
            <a:endParaRPr sz="2000">
              <a:latin typeface="Lato"/>
              <a:ea typeface="Lato"/>
              <a:cs typeface="Lato"/>
              <a:sym typeface="Lato"/>
            </a:endParaRPr>
          </a:p>
          <a:p>
            <a:pPr marL="342900" marR="0" lvl="0" indent="-19050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42900" marR="0" lvl="0" indent="-31750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These scalar functions perform an operation on a string input value and return a string or numeric value.</a:t>
            </a:r>
            <a:endParaRPr sz="2000">
              <a:latin typeface="Lato"/>
              <a:ea typeface="Lato"/>
              <a:cs typeface="Lato"/>
              <a:sym typeface="Lato"/>
            </a:endParaRPr>
          </a:p>
          <a:p>
            <a:pPr marL="342900" marR="0" lvl="0" indent="-19050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p:txBody>
      </p:sp>
      <p:pic>
        <p:nvPicPr>
          <p:cNvPr id="3811" name="Google Shape;3811;p138"/>
          <p:cNvPicPr preferRelativeResize="0"/>
          <p:nvPr/>
        </p:nvPicPr>
        <p:blipFill>
          <a:blip r:embed="rId3">
            <a:alphaModFix/>
          </a:blip>
          <a:stretch>
            <a:fillRect/>
          </a:stretch>
        </p:blipFill>
        <p:spPr>
          <a:xfrm>
            <a:off x="9878693" y="4442875"/>
            <a:ext cx="1713075" cy="1713075"/>
          </a:xfrm>
          <a:prstGeom prst="rect">
            <a:avLst/>
          </a:prstGeom>
          <a:noFill/>
          <a:ln>
            <a:noFill/>
          </a:ln>
        </p:spPr>
      </p:pic>
    </p:spTree>
    <p:extLst>
      <p:ext uri="{BB962C8B-B14F-4D97-AF65-F5344CB8AC3E}">
        <p14:creationId xmlns:p14="http://schemas.microsoft.com/office/powerpoint/2010/main" val="211831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08"/>
                                        </p:tgtEl>
                                        <p:attrNameLst>
                                          <p:attrName>style.visibility</p:attrName>
                                        </p:attrNameLst>
                                      </p:cBhvr>
                                      <p:to>
                                        <p:strVal val="visible"/>
                                      </p:to>
                                    </p:set>
                                    <p:anim calcmode="lin" valueType="num">
                                      <p:cBhvr additive="base">
                                        <p:cTn id="7" dur="1000"/>
                                        <p:tgtEl>
                                          <p:spTgt spid="380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09"/>
                                        </p:tgtEl>
                                        <p:attrNameLst>
                                          <p:attrName>style.visibility</p:attrName>
                                        </p:attrNameLst>
                                      </p:cBhvr>
                                      <p:to>
                                        <p:strVal val="visible"/>
                                      </p:to>
                                    </p:set>
                                    <p:anim calcmode="lin" valueType="num">
                                      <p:cBhvr additive="base">
                                        <p:cTn id="10" dur="1000"/>
                                        <p:tgtEl>
                                          <p:spTgt spid="380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11"/>
                                        </p:tgtEl>
                                        <p:attrNameLst>
                                          <p:attrName>style.visibility</p:attrName>
                                        </p:attrNameLst>
                                      </p:cBhvr>
                                      <p:to>
                                        <p:strVal val="visible"/>
                                      </p:to>
                                    </p:set>
                                    <p:animEffect transition="in" filter="fade">
                                      <p:cBhvr>
                                        <p:cTn id="15" dur="1000"/>
                                        <p:tgtEl>
                                          <p:spTgt spid="38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10">
                                            <p:txEl>
                                              <p:pRg st="0" end="0"/>
                                            </p:txEl>
                                          </p:spTgt>
                                        </p:tgtEl>
                                        <p:attrNameLst>
                                          <p:attrName>style.visibility</p:attrName>
                                        </p:attrNameLst>
                                      </p:cBhvr>
                                      <p:to>
                                        <p:strVal val="visible"/>
                                      </p:to>
                                    </p:set>
                                    <p:animEffect transition="in" filter="fade">
                                      <p:cBhvr>
                                        <p:cTn id="20" dur="1000"/>
                                        <p:tgtEl>
                                          <p:spTgt spid="38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810">
                                            <p:txEl>
                                              <p:pRg st="1" end="1"/>
                                            </p:txEl>
                                          </p:spTgt>
                                        </p:tgtEl>
                                        <p:attrNameLst>
                                          <p:attrName>style.visibility</p:attrName>
                                        </p:attrNameLst>
                                      </p:cBhvr>
                                      <p:to>
                                        <p:strVal val="visible"/>
                                      </p:to>
                                    </p:set>
                                    <p:animEffect transition="in" filter="fade">
                                      <p:cBhvr>
                                        <p:cTn id="25" dur="1000"/>
                                        <p:tgtEl>
                                          <p:spTgt spid="3810">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10">
                                            <p:txEl>
                                              <p:pRg st="2" end="2"/>
                                            </p:txEl>
                                          </p:spTgt>
                                        </p:tgtEl>
                                        <p:attrNameLst>
                                          <p:attrName>style.visibility</p:attrName>
                                        </p:attrNameLst>
                                      </p:cBhvr>
                                      <p:to>
                                        <p:strVal val="visible"/>
                                      </p:to>
                                    </p:set>
                                    <p:animEffect transition="in" filter="fade">
                                      <p:cBhvr>
                                        <p:cTn id="30" dur="1000"/>
                                        <p:tgtEl>
                                          <p:spTgt spid="3810">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810">
                                            <p:txEl>
                                              <p:pRg st="3" end="3"/>
                                            </p:txEl>
                                          </p:spTgt>
                                        </p:tgtEl>
                                        <p:attrNameLst>
                                          <p:attrName>style.visibility</p:attrName>
                                        </p:attrNameLst>
                                      </p:cBhvr>
                                      <p:to>
                                        <p:strVal val="visible"/>
                                      </p:to>
                                    </p:set>
                                    <p:animEffect transition="in" filter="fade">
                                      <p:cBhvr>
                                        <p:cTn id="35" dur="1000"/>
                                        <p:tgtEl>
                                          <p:spTgt spid="3810">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810">
                                            <p:txEl>
                                              <p:pRg st="4" end="4"/>
                                            </p:txEl>
                                          </p:spTgt>
                                        </p:tgtEl>
                                        <p:attrNameLst>
                                          <p:attrName>style.visibility</p:attrName>
                                        </p:attrNameLst>
                                      </p:cBhvr>
                                      <p:to>
                                        <p:strVal val="visible"/>
                                      </p:to>
                                    </p:set>
                                    <p:animEffect transition="in" filter="fade">
                                      <p:cBhvr>
                                        <p:cTn id="40" dur="1000"/>
                                        <p:tgtEl>
                                          <p:spTgt spid="3810">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10">
                                            <p:txEl>
                                              <p:pRg st="5" end="5"/>
                                            </p:txEl>
                                          </p:spTgt>
                                        </p:tgtEl>
                                        <p:attrNameLst>
                                          <p:attrName>style.visibility</p:attrName>
                                        </p:attrNameLst>
                                      </p:cBhvr>
                                      <p:to>
                                        <p:strVal val="visible"/>
                                      </p:to>
                                    </p:set>
                                    <p:animEffect transition="in" filter="fade">
                                      <p:cBhvr>
                                        <p:cTn id="45" dur="1000"/>
                                        <p:tgtEl>
                                          <p:spTgt spid="38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Shape 3816"/>
        <p:cNvGrpSpPr/>
        <p:nvPr/>
      </p:nvGrpSpPr>
      <p:grpSpPr>
        <a:xfrm>
          <a:off x="0" y="0"/>
          <a:ext cx="0" cy="0"/>
          <a:chOff x="0" y="0"/>
          <a:chExt cx="0" cy="0"/>
        </a:xfrm>
      </p:grpSpPr>
      <p:sp>
        <p:nvSpPr>
          <p:cNvPr id="3818" name="Google Shape;3818;p13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3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3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3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822" name="Google Shape;3822;p139"/>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3823" name="Google Shape;3823;p139"/>
          <p:cNvGrpSpPr/>
          <p:nvPr/>
        </p:nvGrpSpPr>
        <p:grpSpPr>
          <a:xfrm>
            <a:off x="3538330" y="1470991"/>
            <a:ext cx="7593600" cy="4955100"/>
            <a:chOff x="3538330" y="1470991"/>
            <a:chExt cx="7593600" cy="4955100"/>
          </a:xfrm>
        </p:grpSpPr>
        <p:sp>
          <p:nvSpPr>
            <p:cNvPr id="3824" name="Google Shape;3824;p139"/>
            <p:cNvSpPr txBox="1"/>
            <p:nvPr/>
          </p:nvSpPr>
          <p:spPr>
            <a:xfrm>
              <a:off x="3538330" y="1470991"/>
              <a:ext cx="7593600" cy="4955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err="1">
                  <a:solidFill>
                    <a:srgbClr val="000000"/>
                  </a:solidFill>
                  <a:latin typeface="Lato"/>
                  <a:ea typeface="Lato"/>
                  <a:cs typeface="Lato"/>
                  <a:sym typeface="Lato"/>
                </a:rPr>
                <a:t>Concat</a:t>
              </a:r>
              <a:r>
                <a:rPr lang="en-US" sz="2000" dirty="0">
                  <a:solidFill>
                    <a:srgbClr val="000000"/>
                  </a:solidFill>
                  <a:latin typeface="Lato"/>
                  <a:ea typeface="Lato"/>
                  <a:cs typeface="Lato"/>
                  <a:sym typeface="Lato"/>
                </a:rPr>
                <a:t> function helps in grouping two or more strings together either using an arithmetic expression or the function itself.</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To use a delimiter between strings, make sure that it is specified inside the function. </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CONCAT (String 1, String 2,.., String N)</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CONCAT('Learn', ' MySQL Server')</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825" name="Google Shape;3825;p139"/>
            <p:cNvSpPr/>
            <p:nvPr/>
          </p:nvSpPr>
          <p:spPr>
            <a:xfrm>
              <a:off x="3538330" y="358192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826" name="Google Shape;3826;p139"/>
          <p:cNvGrpSpPr/>
          <p:nvPr/>
        </p:nvGrpSpPr>
        <p:grpSpPr>
          <a:xfrm>
            <a:off x="646399" y="1283325"/>
            <a:ext cx="2008239" cy="4573677"/>
            <a:chOff x="646399" y="1283325"/>
            <a:chExt cx="2008239" cy="4573677"/>
          </a:xfrm>
        </p:grpSpPr>
        <p:sp>
          <p:nvSpPr>
            <p:cNvPr id="3827" name="Google Shape;3827;p139"/>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28" name="Google Shape;3828;p139"/>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3829" name="Google Shape;3829;p139"/>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30" name="Google Shape;3830;p139"/>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3831" name="Google Shape;3831;p139"/>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32" name="Google Shape;3832;p139"/>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833" name="Google Shape;3833;p139"/>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34" name="Google Shape;3834;p139"/>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FIND_IN_SET</a:t>
              </a:r>
              <a:endParaRPr>
                <a:latin typeface="Lato"/>
                <a:ea typeface="Lato"/>
                <a:cs typeface="Lato"/>
                <a:sym typeface="Lato"/>
              </a:endParaRPr>
            </a:p>
          </p:txBody>
        </p:sp>
        <p:sp>
          <p:nvSpPr>
            <p:cNvPr id="3835" name="Google Shape;3835;p139"/>
            <p:cNvSpPr/>
            <p:nvPr/>
          </p:nvSpPr>
          <p:spPr>
            <a:xfrm>
              <a:off x="654927" y="1283325"/>
              <a:ext cx="1948200" cy="325200"/>
            </a:xfrm>
            <a:prstGeom prst="rect">
              <a:avLst/>
            </a:prstGeom>
            <a:noFill/>
            <a:ln w="28575" cap="flat" cmpd="sng">
              <a:solidFill>
                <a:srgbClr val="00206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36" name="Google Shape;3836;p139"/>
            <p:cNvSpPr/>
            <p:nvPr/>
          </p:nvSpPr>
          <p:spPr>
            <a:xfrm>
              <a:off x="665727" y="1284321"/>
              <a:ext cx="1932900" cy="3228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CONCAT</a:t>
              </a:r>
              <a:endParaRPr b="1">
                <a:latin typeface="Lato"/>
                <a:ea typeface="Lato"/>
                <a:cs typeface="Lato"/>
                <a:sym typeface="Lato"/>
              </a:endParaRPr>
            </a:p>
          </p:txBody>
        </p:sp>
        <p:sp>
          <p:nvSpPr>
            <p:cNvPr id="3837" name="Google Shape;3837;p139"/>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38" name="Google Shape;3838;p139"/>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839" name="Google Shape;3839;p139"/>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40" name="Google Shape;3840;p139"/>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841" name="Google Shape;3841;p139"/>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42" name="Google Shape;3842;p139"/>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3843" name="Google Shape;3843;p139"/>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44" name="Google Shape;3844;p139"/>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grpSp>
    </p:spTree>
    <p:extLst>
      <p:ext uri="{BB962C8B-B14F-4D97-AF65-F5344CB8AC3E}">
        <p14:creationId xmlns:p14="http://schemas.microsoft.com/office/powerpoint/2010/main" val="376265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21"/>
                                        </p:tgtEl>
                                        <p:attrNameLst>
                                          <p:attrName>style.visibility</p:attrName>
                                        </p:attrNameLst>
                                      </p:cBhvr>
                                      <p:to>
                                        <p:strVal val="visible"/>
                                      </p:to>
                                    </p:set>
                                    <p:anim calcmode="lin" valueType="num">
                                      <p:cBhvr additive="base">
                                        <p:cTn id="7" dur="1000"/>
                                        <p:tgtEl>
                                          <p:spTgt spid="382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22"/>
                                        </p:tgtEl>
                                        <p:attrNameLst>
                                          <p:attrName>style.visibility</p:attrName>
                                        </p:attrNameLst>
                                      </p:cBhvr>
                                      <p:to>
                                        <p:strVal val="visible"/>
                                      </p:to>
                                    </p:set>
                                    <p:anim calcmode="lin" valueType="num">
                                      <p:cBhvr additive="base">
                                        <p:cTn id="10" dur="1000"/>
                                        <p:tgtEl>
                                          <p:spTgt spid="382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26"/>
                                        </p:tgtEl>
                                        <p:attrNameLst>
                                          <p:attrName>style.visibility</p:attrName>
                                        </p:attrNameLst>
                                      </p:cBhvr>
                                      <p:to>
                                        <p:strVal val="visible"/>
                                      </p:to>
                                    </p:set>
                                    <p:animEffect transition="in" filter="fade">
                                      <p:cBhvr>
                                        <p:cTn id="15" dur="1000"/>
                                        <p:tgtEl>
                                          <p:spTgt spid="382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23"/>
                                        </p:tgtEl>
                                        <p:attrNameLst>
                                          <p:attrName>style.visibility</p:attrName>
                                        </p:attrNameLst>
                                      </p:cBhvr>
                                      <p:to>
                                        <p:strVal val="visible"/>
                                      </p:to>
                                    </p:set>
                                    <p:animEffect transition="in" filter="fade">
                                      <p:cBhvr>
                                        <p:cTn id="20" dur="1000"/>
                                        <p:tgtEl>
                                          <p:spTgt spid="38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1" name="Google Shape;3851;p14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14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14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14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855" name="Google Shape;3855;p140"/>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3856" name="Google Shape;3856;p140"/>
          <p:cNvSpPr txBox="1"/>
          <p:nvPr/>
        </p:nvSpPr>
        <p:spPr>
          <a:xfrm>
            <a:off x="3538330" y="1470991"/>
            <a:ext cx="7593600" cy="4863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FIND_IN_SET helps in identifying the position of a substring within a string list (N number of string separated by comma) and returns those positions.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takes a string and a </a:t>
            </a:r>
            <a:r>
              <a:rPr lang="en-US" sz="2000" dirty="0" err="1">
                <a:solidFill>
                  <a:srgbClr val="000000"/>
                </a:solidFill>
                <a:latin typeface="Lato"/>
                <a:ea typeface="Lato"/>
                <a:cs typeface="Lato"/>
                <a:sym typeface="Lato"/>
              </a:rPr>
              <a:t>string_in_list</a:t>
            </a:r>
            <a:r>
              <a:rPr lang="en-US" sz="2000" dirty="0">
                <a:solidFill>
                  <a:srgbClr val="000000"/>
                </a:solidFill>
                <a:latin typeface="Lato"/>
                <a:ea typeface="Lato"/>
                <a:cs typeface="Lato"/>
                <a:sym typeface="Lato"/>
              </a:rPr>
              <a:t> argument</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FIND_IN_SET(Str, </a:t>
            </a:r>
            <a:r>
              <a:rPr lang="en-US" sz="2000" dirty="0" err="1">
                <a:solidFill>
                  <a:srgbClr val="0070C0"/>
                </a:solidFill>
                <a:latin typeface="Lato"/>
                <a:ea typeface="Lato"/>
                <a:cs typeface="Lato"/>
                <a:sym typeface="Lato"/>
              </a:rPr>
              <a:t>String_List</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FIND_IN_SET('c', '</a:t>
            </a:r>
            <a:r>
              <a:rPr lang="en-US" sz="2000" dirty="0" err="1">
                <a:solidFill>
                  <a:srgbClr val="0070C0"/>
                </a:solidFill>
                <a:latin typeface="Lato"/>
                <a:ea typeface="Lato"/>
                <a:cs typeface="Lato"/>
                <a:sym typeface="Lato"/>
              </a:rPr>
              <a:t>a,b,c,d,e,f</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857" name="Google Shape;3857;p140"/>
          <p:cNvSpPr/>
          <p:nvPr/>
        </p:nvSpPr>
        <p:spPr>
          <a:xfrm>
            <a:off x="3538330" y="3903290"/>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3858" name="Google Shape;3858;p140"/>
          <p:cNvGrpSpPr/>
          <p:nvPr/>
        </p:nvGrpSpPr>
        <p:grpSpPr>
          <a:xfrm>
            <a:off x="133450" y="1250550"/>
            <a:ext cx="3000000" cy="4606452"/>
            <a:chOff x="133450" y="1250550"/>
            <a:chExt cx="3000000" cy="4606452"/>
          </a:xfrm>
        </p:grpSpPr>
        <p:sp>
          <p:nvSpPr>
            <p:cNvPr id="3859" name="Google Shape;3859;p140"/>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0" name="Google Shape;3860;p140"/>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3861" name="Google Shape;3861;p140"/>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2" name="Google Shape;3862;p140"/>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3863" name="Google Shape;3863;p140"/>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4" name="Google Shape;3864;p140"/>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865" name="Google Shape;3865;p140"/>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6" name="Google Shape;3866;p140"/>
            <p:cNvSpPr/>
            <p:nvPr/>
          </p:nvSpPr>
          <p:spPr>
            <a:xfrm>
              <a:off x="646399" y="1819757"/>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FIND_IN_SET</a:t>
              </a:r>
              <a:endParaRPr b="1">
                <a:solidFill>
                  <a:srgbClr val="FFFFFF"/>
                </a:solidFill>
                <a:latin typeface="Lato"/>
                <a:ea typeface="Lato"/>
                <a:cs typeface="Lato"/>
                <a:sym typeface="Lato"/>
              </a:endParaRPr>
            </a:p>
          </p:txBody>
        </p:sp>
        <p:sp>
          <p:nvSpPr>
            <p:cNvPr id="3867" name="Google Shape;3867;p140"/>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8" name="Google Shape;3868;p140"/>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69" name="Google Shape;3869;p140"/>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870" name="Google Shape;3870;p140"/>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71" name="Google Shape;3871;p140"/>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872" name="Google Shape;3872;p140"/>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73" name="Google Shape;3873;p140"/>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3874" name="Google Shape;3874;p140"/>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75" name="Google Shape;3875;p140"/>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3876" name="Google Shape;3876;p140"/>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grpSp>
    </p:spTree>
    <p:extLst>
      <p:ext uri="{BB962C8B-B14F-4D97-AF65-F5344CB8AC3E}">
        <p14:creationId xmlns:p14="http://schemas.microsoft.com/office/powerpoint/2010/main" val="139522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54"/>
                                        </p:tgtEl>
                                        <p:attrNameLst>
                                          <p:attrName>style.visibility</p:attrName>
                                        </p:attrNameLst>
                                      </p:cBhvr>
                                      <p:to>
                                        <p:strVal val="visible"/>
                                      </p:to>
                                    </p:set>
                                    <p:anim calcmode="lin" valueType="num">
                                      <p:cBhvr additive="base">
                                        <p:cTn id="7" dur="1000"/>
                                        <p:tgtEl>
                                          <p:spTgt spid="385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55"/>
                                        </p:tgtEl>
                                        <p:attrNameLst>
                                          <p:attrName>style.visibility</p:attrName>
                                        </p:attrNameLst>
                                      </p:cBhvr>
                                      <p:to>
                                        <p:strVal val="visible"/>
                                      </p:to>
                                    </p:set>
                                    <p:anim calcmode="lin" valueType="num">
                                      <p:cBhvr additive="base">
                                        <p:cTn id="10" dur="1000"/>
                                        <p:tgtEl>
                                          <p:spTgt spid="385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58"/>
                                        </p:tgtEl>
                                        <p:attrNameLst>
                                          <p:attrName>style.visibility</p:attrName>
                                        </p:attrNameLst>
                                      </p:cBhvr>
                                      <p:to>
                                        <p:strVal val="visible"/>
                                      </p:to>
                                    </p:set>
                                    <p:animEffect transition="in" filter="fade">
                                      <p:cBhvr>
                                        <p:cTn id="15" dur="1000"/>
                                        <p:tgtEl>
                                          <p:spTgt spid="38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856"/>
                                        </p:tgtEl>
                                        <p:attrNameLst>
                                          <p:attrName>style.visibility</p:attrName>
                                        </p:attrNameLst>
                                      </p:cBhvr>
                                      <p:to>
                                        <p:strVal val="visible"/>
                                      </p:to>
                                    </p:set>
                                    <p:animEffect transition="in" filter="fade">
                                      <p:cBhvr>
                                        <p:cTn id="20" dur="1000"/>
                                        <p:tgtEl>
                                          <p:spTgt spid="3856"/>
                                        </p:tgtEl>
                                      </p:cBhvr>
                                    </p:animEffect>
                                  </p:childTnLst>
                                </p:cTn>
                              </p:par>
                              <p:par>
                                <p:cTn id="21" presetID="10" presetClass="entr" presetSubtype="0" fill="hold" nodeType="withEffect">
                                  <p:stCondLst>
                                    <p:cond delay="0"/>
                                  </p:stCondLst>
                                  <p:childTnLst>
                                    <p:set>
                                      <p:cBhvr>
                                        <p:cTn id="22" dur="1" fill="hold">
                                          <p:stCondLst>
                                            <p:cond delay="0"/>
                                          </p:stCondLst>
                                        </p:cTn>
                                        <p:tgtEl>
                                          <p:spTgt spid="3857"/>
                                        </p:tgtEl>
                                        <p:attrNameLst>
                                          <p:attrName>style.visibility</p:attrName>
                                        </p:attrNameLst>
                                      </p:cBhvr>
                                      <p:to>
                                        <p:strVal val="visible"/>
                                      </p:to>
                                    </p:set>
                                    <p:animEffect transition="in" filter="fade">
                                      <p:cBhvr>
                                        <p:cTn id="23" dur="1000"/>
                                        <p:tgtEl>
                                          <p:spTgt spid="38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Shape 3881"/>
        <p:cNvGrpSpPr/>
        <p:nvPr/>
      </p:nvGrpSpPr>
      <p:grpSpPr>
        <a:xfrm>
          <a:off x="0" y="0"/>
          <a:ext cx="0" cy="0"/>
          <a:chOff x="0" y="0"/>
          <a:chExt cx="0" cy="0"/>
        </a:xfrm>
      </p:grpSpPr>
      <p:sp>
        <p:nvSpPr>
          <p:cNvPr id="3883" name="Google Shape;3883;p14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4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4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4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887" name="Google Shape;3887;p141"/>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3888" name="Google Shape;3888;p141"/>
          <p:cNvGrpSpPr/>
          <p:nvPr/>
        </p:nvGrpSpPr>
        <p:grpSpPr>
          <a:xfrm>
            <a:off x="133450" y="1250550"/>
            <a:ext cx="3000000" cy="4606452"/>
            <a:chOff x="133450" y="1250550"/>
            <a:chExt cx="3000000" cy="4606452"/>
          </a:xfrm>
        </p:grpSpPr>
        <p:sp>
          <p:nvSpPr>
            <p:cNvPr id="3889" name="Google Shape;3889;p141"/>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0" name="Google Shape;3890;p141"/>
            <p:cNvSpPr/>
            <p:nvPr/>
          </p:nvSpPr>
          <p:spPr>
            <a:xfrm>
              <a:off x="654928" y="2320943"/>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INSTR</a:t>
              </a:r>
              <a:endParaRPr b="1">
                <a:solidFill>
                  <a:srgbClr val="FFFFFF"/>
                </a:solidFill>
                <a:latin typeface="Lato"/>
                <a:ea typeface="Lato"/>
                <a:cs typeface="Lato"/>
                <a:sym typeface="Lato"/>
              </a:endParaRPr>
            </a:p>
          </p:txBody>
        </p:sp>
        <p:sp>
          <p:nvSpPr>
            <p:cNvPr id="3891" name="Google Shape;3891;p141"/>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2" name="Google Shape;3892;p141"/>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3893" name="Google Shape;3893;p141"/>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4" name="Google Shape;3894;p141"/>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895" name="Google Shape;3895;p141"/>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6" name="Google Shape;3896;p141"/>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3897" name="Google Shape;3897;p141"/>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8" name="Google Shape;3898;p141"/>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899" name="Google Shape;3899;p141"/>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900" name="Google Shape;3900;p141"/>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01" name="Google Shape;3901;p141"/>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902" name="Google Shape;3902;p141"/>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03" name="Google Shape;3903;p141"/>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3904" name="Google Shape;3904;p141"/>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05" name="Google Shape;3905;p141"/>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3906" name="Google Shape;3906;p141"/>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grpSp>
      <p:sp>
        <p:nvSpPr>
          <p:cNvPr id="3907" name="Google Shape;3907;p141"/>
          <p:cNvSpPr txBox="1"/>
          <p:nvPr/>
        </p:nvSpPr>
        <p:spPr>
          <a:xfrm>
            <a:off x="3538330" y="1470991"/>
            <a:ext cx="7593600" cy="43089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INSTR returns the first occurrence of a specified substring from a given string.</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will always retrieve you the index position of the first character of the substring that we are looking for.</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INSRT (String, </a:t>
            </a:r>
            <a:r>
              <a:rPr lang="en-US" sz="2000" dirty="0" err="1">
                <a:solidFill>
                  <a:srgbClr val="0070C0"/>
                </a:solidFill>
                <a:latin typeface="Lato"/>
                <a:ea typeface="Lato"/>
                <a:cs typeface="Lato"/>
                <a:sym typeface="Lato"/>
              </a:rPr>
              <a:t>Sub_String</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INSTR('We are working at ABC company', ‘ABC')</a:t>
            </a:r>
            <a:endParaRPr sz="2000" dirty="0">
              <a:latin typeface="Lato"/>
              <a:ea typeface="Lato"/>
              <a:cs typeface="Lato"/>
              <a:sym typeface="Lato"/>
            </a:endParaRPr>
          </a:p>
        </p:txBody>
      </p:sp>
      <p:sp>
        <p:nvSpPr>
          <p:cNvPr id="3908" name="Google Shape;3908;p141"/>
          <p:cNvSpPr/>
          <p:nvPr/>
        </p:nvSpPr>
        <p:spPr>
          <a:xfrm>
            <a:off x="3538330" y="3917373"/>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98438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886"/>
                                        </p:tgtEl>
                                        <p:attrNameLst>
                                          <p:attrName>style.visibility</p:attrName>
                                        </p:attrNameLst>
                                      </p:cBhvr>
                                      <p:to>
                                        <p:strVal val="visible"/>
                                      </p:to>
                                    </p:set>
                                    <p:anim calcmode="lin" valueType="num">
                                      <p:cBhvr additive="base">
                                        <p:cTn id="7" dur="1000"/>
                                        <p:tgtEl>
                                          <p:spTgt spid="388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887"/>
                                        </p:tgtEl>
                                        <p:attrNameLst>
                                          <p:attrName>style.visibility</p:attrName>
                                        </p:attrNameLst>
                                      </p:cBhvr>
                                      <p:to>
                                        <p:strVal val="visible"/>
                                      </p:to>
                                    </p:set>
                                    <p:anim calcmode="lin" valueType="num">
                                      <p:cBhvr additive="base">
                                        <p:cTn id="10" dur="1000"/>
                                        <p:tgtEl>
                                          <p:spTgt spid="388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88"/>
                                        </p:tgtEl>
                                        <p:attrNameLst>
                                          <p:attrName>style.visibility</p:attrName>
                                        </p:attrNameLst>
                                      </p:cBhvr>
                                      <p:to>
                                        <p:strVal val="visible"/>
                                      </p:to>
                                    </p:set>
                                    <p:animEffect transition="in" filter="fade">
                                      <p:cBhvr>
                                        <p:cTn id="15" dur="1000"/>
                                        <p:tgtEl>
                                          <p:spTgt spid="38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07"/>
                                        </p:tgtEl>
                                        <p:attrNameLst>
                                          <p:attrName>style.visibility</p:attrName>
                                        </p:attrNameLst>
                                      </p:cBhvr>
                                      <p:to>
                                        <p:strVal val="visible"/>
                                      </p:to>
                                    </p:set>
                                    <p:animEffect transition="in" filter="fade">
                                      <p:cBhvr>
                                        <p:cTn id="20" dur="1000"/>
                                        <p:tgtEl>
                                          <p:spTgt spid="3907"/>
                                        </p:tgtEl>
                                      </p:cBhvr>
                                    </p:animEffect>
                                  </p:childTnLst>
                                </p:cTn>
                              </p:par>
                              <p:par>
                                <p:cTn id="21" presetID="10" presetClass="entr" presetSubtype="0" fill="hold" nodeType="withEffect">
                                  <p:stCondLst>
                                    <p:cond delay="0"/>
                                  </p:stCondLst>
                                  <p:childTnLst>
                                    <p:set>
                                      <p:cBhvr>
                                        <p:cTn id="22" dur="1" fill="hold">
                                          <p:stCondLst>
                                            <p:cond delay="0"/>
                                          </p:stCondLst>
                                        </p:cTn>
                                        <p:tgtEl>
                                          <p:spTgt spid="3908"/>
                                        </p:tgtEl>
                                        <p:attrNameLst>
                                          <p:attrName>style.visibility</p:attrName>
                                        </p:attrNameLst>
                                      </p:cBhvr>
                                      <p:to>
                                        <p:strVal val="visible"/>
                                      </p:to>
                                    </p:set>
                                    <p:animEffect transition="in" filter="fade">
                                      <p:cBhvr>
                                        <p:cTn id="23" dur="1000"/>
                                        <p:tgtEl>
                                          <p:spTgt spid="3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5" name="Google Shape;3915;p14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4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4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4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919" name="Google Shape;3919;p142"/>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3920" name="Google Shape;3920;p142"/>
          <p:cNvGrpSpPr/>
          <p:nvPr/>
        </p:nvGrpSpPr>
        <p:grpSpPr>
          <a:xfrm>
            <a:off x="3538330" y="1470991"/>
            <a:ext cx="7593600" cy="4493400"/>
            <a:chOff x="3538330" y="1470991"/>
            <a:chExt cx="7593600" cy="4493400"/>
          </a:xfrm>
        </p:grpSpPr>
        <p:sp>
          <p:nvSpPr>
            <p:cNvPr id="3921" name="Google Shape;3921;p142"/>
            <p:cNvSpPr txBox="1"/>
            <p:nvPr/>
          </p:nvSpPr>
          <p:spPr>
            <a:xfrm>
              <a:off x="3538330" y="1470991"/>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LCASE function returns the lowercase values for a supplied string.</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function is a synonym for LOWER function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LCASE(Expression)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LCASE(‘SQLSEVER’)</a:t>
              </a: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922" name="Google Shape;3922;p142"/>
            <p:cNvSpPr/>
            <p:nvPr/>
          </p:nvSpPr>
          <p:spPr>
            <a:xfrm>
              <a:off x="3538330" y="389689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923" name="Google Shape;3923;p142"/>
          <p:cNvGrpSpPr/>
          <p:nvPr/>
        </p:nvGrpSpPr>
        <p:grpSpPr>
          <a:xfrm>
            <a:off x="133450" y="1250550"/>
            <a:ext cx="3000000" cy="4606452"/>
            <a:chOff x="133450" y="1250550"/>
            <a:chExt cx="3000000" cy="4606452"/>
          </a:xfrm>
        </p:grpSpPr>
        <p:sp>
          <p:nvSpPr>
            <p:cNvPr id="3924" name="Google Shape;3924;p142"/>
            <p:cNvSpPr/>
            <p:nvPr/>
          </p:nvSpPr>
          <p:spPr>
            <a:xfrm>
              <a:off x="660488" y="2845358"/>
              <a:ext cx="1948200" cy="32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b="1" i="0" u="none" strike="noStrike" cap="none">
                <a:solidFill>
                  <a:srgbClr val="FFFFFF"/>
                </a:solidFill>
                <a:latin typeface="Lato"/>
                <a:ea typeface="Lato"/>
                <a:cs typeface="Lato"/>
                <a:sym typeface="Lato"/>
              </a:endParaRPr>
            </a:p>
          </p:txBody>
        </p:sp>
        <p:sp>
          <p:nvSpPr>
            <p:cNvPr id="3925" name="Google Shape;3925;p142"/>
            <p:cNvSpPr/>
            <p:nvPr/>
          </p:nvSpPr>
          <p:spPr>
            <a:xfrm>
              <a:off x="672140" y="2846354"/>
              <a:ext cx="19482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LCASE</a:t>
              </a:r>
              <a:endParaRPr b="1">
                <a:solidFill>
                  <a:srgbClr val="FFFFFF"/>
                </a:solidFill>
                <a:latin typeface="Lato"/>
                <a:ea typeface="Lato"/>
                <a:cs typeface="Lato"/>
                <a:sym typeface="Lato"/>
              </a:endParaRPr>
            </a:p>
          </p:txBody>
        </p:sp>
        <p:sp>
          <p:nvSpPr>
            <p:cNvPr id="3926" name="Google Shape;3926;p142"/>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27" name="Google Shape;3927;p142"/>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928" name="Google Shape;3928;p142"/>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29" name="Google Shape;3929;p142"/>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3930" name="Google Shape;3930;p142"/>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31" name="Google Shape;3931;p142"/>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32" name="Google Shape;3932;p142"/>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933" name="Google Shape;3933;p142"/>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34" name="Google Shape;3934;p142"/>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935" name="Google Shape;3935;p142"/>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36" name="Google Shape;3936;p142"/>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3937" name="Google Shape;3937;p142"/>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38" name="Google Shape;3938;p142"/>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3939" name="Google Shape;3939;p142"/>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3940" name="Google Shape;3940;p142"/>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41" name="Google Shape;3941;p142"/>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grpSp>
    </p:spTree>
    <p:extLst>
      <p:ext uri="{BB962C8B-B14F-4D97-AF65-F5344CB8AC3E}">
        <p14:creationId xmlns:p14="http://schemas.microsoft.com/office/powerpoint/2010/main" val="1226155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918"/>
                                        </p:tgtEl>
                                        <p:attrNameLst>
                                          <p:attrName>style.visibility</p:attrName>
                                        </p:attrNameLst>
                                      </p:cBhvr>
                                      <p:to>
                                        <p:strVal val="visible"/>
                                      </p:to>
                                    </p:set>
                                    <p:anim calcmode="lin" valueType="num">
                                      <p:cBhvr additive="base">
                                        <p:cTn id="7" dur="1000"/>
                                        <p:tgtEl>
                                          <p:spTgt spid="391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919"/>
                                        </p:tgtEl>
                                        <p:attrNameLst>
                                          <p:attrName>style.visibility</p:attrName>
                                        </p:attrNameLst>
                                      </p:cBhvr>
                                      <p:to>
                                        <p:strVal val="visible"/>
                                      </p:to>
                                    </p:set>
                                    <p:anim calcmode="lin" valueType="num">
                                      <p:cBhvr additive="base">
                                        <p:cTn id="10" dur="1000"/>
                                        <p:tgtEl>
                                          <p:spTgt spid="391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23"/>
                                        </p:tgtEl>
                                        <p:attrNameLst>
                                          <p:attrName>style.visibility</p:attrName>
                                        </p:attrNameLst>
                                      </p:cBhvr>
                                      <p:to>
                                        <p:strVal val="visible"/>
                                      </p:to>
                                    </p:set>
                                    <p:animEffect transition="in" filter="fade">
                                      <p:cBhvr>
                                        <p:cTn id="15" dur="1000"/>
                                        <p:tgtEl>
                                          <p:spTgt spid="39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20"/>
                                        </p:tgtEl>
                                        <p:attrNameLst>
                                          <p:attrName>style.visibility</p:attrName>
                                        </p:attrNameLst>
                                      </p:cBhvr>
                                      <p:to>
                                        <p:strVal val="visible"/>
                                      </p:to>
                                    </p:set>
                                    <p:animEffect transition="in" filter="fade">
                                      <p:cBhvr>
                                        <p:cTn id="20" dur="1000"/>
                                        <p:tgtEl>
                                          <p:spTgt spid="3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3946"/>
        <p:cNvGrpSpPr/>
        <p:nvPr/>
      </p:nvGrpSpPr>
      <p:grpSpPr>
        <a:xfrm>
          <a:off x="0" y="0"/>
          <a:ext cx="0" cy="0"/>
          <a:chOff x="0" y="0"/>
          <a:chExt cx="0" cy="0"/>
        </a:xfrm>
      </p:grpSpPr>
      <p:sp>
        <p:nvSpPr>
          <p:cNvPr id="3948" name="Google Shape;3948;p14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14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14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14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952" name="Google Shape;3952;p143"/>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3953" name="Google Shape;3953;p143"/>
          <p:cNvSpPr txBox="1"/>
          <p:nvPr/>
        </p:nvSpPr>
        <p:spPr>
          <a:xfrm>
            <a:off x="3538330" y="1470991"/>
            <a:ext cx="7593600" cy="4955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LEFT function retrieves ‘N’ number of characters from the left side/beginning of the values.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The arguments are the column in which you have to subset the data and the length of the characters you need.</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LEFT (</a:t>
            </a:r>
            <a:r>
              <a:rPr lang="en-US" sz="2000" dirty="0" err="1">
                <a:solidFill>
                  <a:srgbClr val="0070C0"/>
                </a:solidFill>
                <a:latin typeface="Lato"/>
                <a:ea typeface="Lato"/>
                <a:cs typeface="Lato"/>
                <a:sym typeface="Lato"/>
              </a:rPr>
              <a:t>String_Expression</a:t>
            </a:r>
            <a:r>
              <a:rPr lang="en-US" sz="2000" dirty="0">
                <a:solidFill>
                  <a:srgbClr val="0070C0"/>
                </a:solidFill>
                <a:latin typeface="Lato"/>
                <a:ea typeface="Lato"/>
                <a:cs typeface="Lato"/>
                <a:sym typeface="Lato"/>
              </a:rPr>
              <a:t>, value)</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LEFT('Learn MySQL Server', 11)</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3954" name="Google Shape;3954;p143"/>
          <p:cNvSpPr/>
          <p:nvPr/>
        </p:nvSpPr>
        <p:spPr>
          <a:xfrm>
            <a:off x="3538330" y="358192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3955" name="Google Shape;3955;p143"/>
          <p:cNvGrpSpPr/>
          <p:nvPr/>
        </p:nvGrpSpPr>
        <p:grpSpPr>
          <a:xfrm>
            <a:off x="133450" y="1250550"/>
            <a:ext cx="3000000" cy="4606452"/>
            <a:chOff x="133450" y="1250550"/>
            <a:chExt cx="3000000" cy="4606452"/>
          </a:xfrm>
        </p:grpSpPr>
        <p:sp>
          <p:nvSpPr>
            <p:cNvPr id="3956" name="Google Shape;3956;p143"/>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57" name="Google Shape;3957;p143"/>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958" name="Google Shape;3958;p143"/>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59" name="Google Shape;3959;p143"/>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3960" name="Google Shape;3960;p143"/>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61" name="Google Shape;3961;p143"/>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62" name="Google Shape;3962;p143"/>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963" name="Google Shape;3963;p143"/>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64" name="Google Shape;3964;p143"/>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965" name="Google Shape;3965;p143"/>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66" name="Google Shape;3966;p143"/>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3967" name="Google Shape;3967;p143"/>
            <p:cNvSpPr/>
            <p:nvPr/>
          </p:nvSpPr>
          <p:spPr>
            <a:xfrm>
              <a:off x="658285" y="3348578"/>
              <a:ext cx="1948200" cy="32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b="1" i="0" u="none" strike="noStrike" cap="none">
                <a:solidFill>
                  <a:srgbClr val="F3F3F3"/>
                </a:solidFill>
                <a:latin typeface="Lato"/>
                <a:ea typeface="Lato"/>
                <a:cs typeface="Lato"/>
                <a:sym typeface="Lato"/>
              </a:endParaRPr>
            </a:p>
          </p:txBody>
        </p:sp>
        <p:sp>
          <p:nvSpPr>
            <p:cNvPr id="3968" name="Google Shape;3968;p143"/>
            <p:cNvSpPr/>
            <p:nvPr/>
          </p:nvSpPr>
          <p:spPr>
            <a:xfrm>
              <a:off x="658285" y="3349574"/>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3F3F3"/>
                  </a:solidFill>
                  <a:latin typeface="Lato"/>
                  <a:ea typeface="Lato"/>
                  <a:cs typeface="Lato"/>
                  <a:sym typeface="Lato"/>
                </a:rPr>
                <a:t>LEFT</a:t>
              </a:r>
              <a:endParaRPr b="1">
                <a:solidFill>
                  <a:srgbClr val="F3F3F3"/>
                </a:solidFill>
                <a:latin typeface="Lato"/>
                <a:ea typeface="Lato"/>
                <a:cs typeface="Lato"/>
                <a:sym typeface="Lato"/>
              </a:endParaRPr>
            </a:p>
          </p:txBody>
        </p:sp>
        <p:sp>
          <p:nvSpPr>
            <p:cNvPr id="3969" name="Google Shape;3969;p143"/>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3970" name="Google Shape;3970;p143"/>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71" name="Google Shape;3971;p143"/>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3972" name="Google Shape;3972;p143"/>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73" name="Google Shape;3973;p143"/>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grpSp>
    </p:spTree>
    <p:extLst>
      <p:ext uri="{BB962C8B-B14F-4D97-AF65-F5344CB8AC3E}">
        <p14:creationId xmlns:p14="http://schemas.microsoft.com/office/powerpoint/2010/main" val="297682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951"/>
                                        </p:tgtEl>
                                        <p:attrNameLst>
                                          <p:attrName>style.visibility</p:attrName>
                                        </p:attrNameLst>
                                      </p:cBhvr>
                                      <p:to>
                                        <p:strVal val="visible"/>
                                      </p:to>
                                    </p:set>
                                    <p:anim calcmode="lin" valueType="num">
                                      <p:cBhvr additive="base">
                                        <p:cTn id="7" dur="1000"/>
                                        <p:tgtEl>
                                          <p:spTgt spid="395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952"/>
                                        </p:tgtEl>
                                        <p:attrNameLst>
                                          <p:attrName>style.visibility</p:attrName>
                                        </p:attrNameLst>
                                      </p:cBhvr>
                                      <p:to>
                                        <p:strVal val="visible"/>
                                      </p:to>
                                    </p:set>
                                    <p:anim calcmode="lin" valueType="num">
                                      <p:cBhvr additive="base">
                                        <p:cTn id="10" dur="1000"/>
                                        <p:tgtEl>
                                          <p:spTgt spid="395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55"/>
                                        </p:tgtEl>
                                        <p:attrNameLst>
                                          <p:attrName>style.visibility</p:attrName>
                                        </p:attrNameLst>
                                      </p:cBhvr>
                                      <p:to>
                                        <p:strVal val="visible"/>
                                      </p:to>
                                    </p:set>
                                    <p:animEffect transition="in" filter="fade">
                                      <p:cBhvr>
                                        <p:cTn id="15" dur="1000"/>
                                        <p:tgtEl>
                                          <p:spTgt spid="39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53"/>
                                        </p:tgtEl>
                                        <p:attrNameLst>
                                          <p:attrName>style.visibility</p:attrName>
                                        </p:attrNameLst>
                                      </p:cBhvr>
                                      <p:to>
                                        <p:strVal val="visible"/>
                                      </p:to>
                                    </p:set>
                                    <p:animEffect transition="in" filter="fade">
                                      <p:cBhvr>
                                        <p:cTn id="20" dur="1000"/>
                                        <p:tgtEl>
                                          <p:spTgt spid="3953"/>
                                        </p:tgtEl>
                                      </p:cBhvr>
                                    </p:animEffect>
                                  </p:childTnLst>
                                </p:cTn>
                              </p:par>
                              <p:par>
                                <p:cTn id="21" presetID="10" presetClass="entr" presetSubtype="0" fill="hold" nodeType="withEffect">
                                  <p:stCondLst>
                                    <p:cond delay="0"/>
                                  </p:stCondLst>
                                  <p:childTnLst>
                                    <p:set>
                                      <p:cBhvr>
                                        <p:cTn id="22" dur="1" fill="hold">
                                          <p:stCondLst>
                                            <p:cond delay="0"/>
                                          </p:stCondLst>
                                        </p:cTn>
                                        <p:tgtEl>
                                          <p:spTgt spid="3954"/>
                                        </p:tgtEl>
                                        <p:attrNameLst>
                                          <p:attrName>style.visibility</p:attrName>
                                        </p:attrNameLst>
                                      </p:cBhvr>
                                      <p:to>
                                        <p:strVal val="visible"/>
                                      </p:to>
                                    </p:set>
                                    <p:animEffect transition="in" filter="fade">
                                      <p:cBhvr>
                                        <p:cTn id="23" dur="1000"/>
                                        <p:tgtEl>
                                          <p:spTgt spid="3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3978"/>
        <p:cNvGrpSpPr/>
        <p:nvPr/>
      </p:nvGrpSpPr>
      <p:grpSpPr>
        <a:xfrm>
          <a:off x="0" y="0"/>
          <a:ext cx="0" cy="0"/>
          <a:chOff x="0" y="0"/>
          <a:chExt cx="0" cy="0"/>
        </a:xfrm>
      </p:grpSpPr>
      <p:sp>
        <p:nvSpPr>
          <p:cNvPr id="3980" name="Google Shape;3980;p14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14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14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14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3984" name="Google Shape;3984;p144"/>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3985" name="Google Shape;3985;p144"/>
          <p:cNvGrpSpPr/>
          <p:nvPr/>
        </p:nvGrpSpPr>
        <p:grpSpPr>
          <a:xfrm>
            <a:off x="3538329" y="1484243"/>
            <a:ext cx="7593601" cy="4770600"/>
            <a:chOff x="3538329" y="1484243"/>
            <a:chExt cx="7593601" cy="4770600"/>
          </a:xfrm>
        </p:grpSpPr>
        <p:sp>
          <p:nvSpPr>
            <p:cNvPr id="3986" name="Google Shape;3986;p144"/>
            <p:cNvSpPr txBox="1"/>
            <p:nvPr/>
          </p:nvSpPr>
          <p:spPr>
            <a:xfrm>
              <a:off x="3538330" y="1484243"/>
              <a:ext cx="7593600" cy="4770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LENGTH function counts the number of characters that are present in the supplied column value.</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output will always be an integer.</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LENGTH (String_Expression)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LENGTH ('Learn MySQL Server') </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3987" name="Google Shape;3987;p144"/>
            <p:cNvSpPr/>
            <p:nvPr/>
          </p:nvSpPr>
          <p:spPr>
            <a:xfrm>
              <a:off x="3538329" y="3901860"/>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3988" name="Google Shape;3988;p144"/>
          <p:cNvGrpSpPr/>
          <p:nvPr/>
        </p:nvGrpSpPr>
        <p:grpSpPr>
          <a:xfrm>
            <a:off x="133450" y="1250550"/>
            <a:ext cx="3000000" cy="4606452"/>
            <a:chOff x="133450" y="1250550"/>
            <a:chExt cx="3000000" cy="4606452"/>
          </a:xfrm>
        </p:grpSpPr>
        <p:sp>
          <p:nvSpPr>
            <p:cNvPr id="3989" name="Google Shape;3989;p144"/>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0" name="Google Shape;3990;p144"/>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3991" name="Google Shape;3991;p144"/>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2" name="Google Shape;3992;p144"/>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3993" name="Google Shape;3993;p144"/>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4" name="Google Shape;3994;p144"/>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5" name="Google Shape;3995;p144"/>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3996" name="Google Shape;3996;p144"/>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7" name="Google Shape;3997;p144"/>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3998" name="Google Shape;3998;p144"/>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3999" name="Google Shape;3999;p144"/>
            <p:cNvSpPr/>
            <p:nvPr/>
          </p:nvSpPr>
          <p:spPr>
            <a:xfrm>
              <a:off x="670146" y="3888646"/>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LENGTH</a:t>
              </a:r>
              <a:endParaRPr b="1">
                <a:solidFill>
                  <a:srgbClr val="FFFFFF"/>
                </a:solidFill>
                <a:latin typeface="Lato"/>
                <a:ea typeface="Lato"/>
                <a:cs typeface="Lato"/>
                <a:sym typeface="Lato"/>
              </a:endParaRPr>
            </a:p>
          </p:txBody>
        </p:sp>
        <p:sp>
          <p:nvSpPr>
            <p:cNvPr id="4000" name="Google Shape;4000;p144"/>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4001" name="Google Shape;4001;p144"/>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02" name="Google Shape;4002;p144"/>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4003" name="Google Shape;4003;p144"/>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04" name="Google Shape;4004;p144"/>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4005" name="Google Shape;4005;p144"/>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06" name="Google Shape;4006;p144"/>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grpSp>
    </p:spTree>
    <p:extLst>
      <p:ext uri="{BB962C8B-B14F-4D97-AF65-F5344CB8AC3E}">
        <p14:creationId xmlns:p14="http://schemas.microsoft.com/office/powerpoint/2010/main" val="226019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983"/>
                                        </p:tgtEl>
                                        <p:attrNameLst>
                                          <p:attrName>style.visibility</p:attrName>
                                        </p:attrNameLst>
                                      </p:cBhvr>
                                      <p:to>
                                        <p:strVal val="visible"/>
                                      </p:to>
                                    </p:set>
                                    <p:anim calcmode="lin" valueType="num">
                                      <p:cBhvr additive="base">
                                        <p:cTn id="7" dur="1000"/>
                                        <p:tgtEl>
                                          <p:spTgt spid="398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984"/>
                                        </p:tgtEl>
                                        <p:attrNameLst>
                                          <p:attrName>style.visibility</p:attrName>
                                        </p:attrNameLst>
                                      </p:cBhvr>
                                      <p:to>
                                        <p:strVal val="visible"/>
                                      </p:to>
                                    </p:set>
                                    <p:anim calcmode="lin" valueType="num">
                                      <p:cBhvr additive="base">
                                        <p:cTn id="10" dur="1000"/>
                                        <p:tgtEl>
                                          <p:spTgt spid="39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88"/>
                                        </p:tgtEl>
                                        <p:attrNameLst>
                                          <p:attrName>style.visibility</p:attrName>
                                        </p:attrNameLst>
                                      </p:cBhvr>
                                      <p:to>
                                        <p:strVal val="visible"/>
                                      </p:to>
                                    </p:set>
                                    <p:animEffect transition="in" filter="fade">
                                      <p:cBhvr>
                                        <p:cTn id="15" dur="1000"/>
                                        <p:tgtEl>
                                          <p:spTgt spid="39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985"/>
                                        </p:tgtEl>
                                        <p:attrNameLst>
                                          <p:attrName>style.visibility</p:attrName>
                                        </p:attrNameLst>
                                      </p:cBhvr>
                                      <p:to>
                                        <p:strVal val="visible"/>
                                      </p:to>
                                    </p:set>
                                    <p:animEffect transition="in" filter="fade">
                                      <p:cBhvr>
                                        <p:cTn id="20" dur="1000"/>
                                        <p:tgtEl>
                                          <p:spTgt spid="39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4011"/>
        <p:cNvGrpSpPr/>
        <p:nvPr/>
      </p:nvGrpSpPr>
      <p:grpSpPr>
        <a:xfrm>
          <a:off x="0" y="0"/>
          <a:ext cx="0" cy="0"/>
          <a:chOff x="0" y="0"/>
          <a:chExt cx="0" cy="0"/>
        </a:xfrm>
      </p:grpSpPr>
      <p:sp>
        <p:nvSpPr>
          <p:cNvPr id="4013" name="Google Shape;4013;p14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14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14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14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017" name="Google Shape;4017;p145"/>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018" name="Google Shape;4018;p145"/>
          <p:cNvGrpSpPr/>
          <p:nvPr/>
        </p:nvGrpSpPr>
        <p:grpSpPr>
          <a:xfrm>
            <a:off x="3538330" y="1470991"/>
            <a:ext cx="7593600" cy="5139900"/>
            <a:chOff x="3538330" y="1470991"/>
            <a:chExt cx="7593600" cy="5139900"/>
          </a:xfrm>
        </p:grpSpPr>
        <p:sp>
          <p:nvSpPr>
            <p:cNvPr id="4019" name="Google Shape;4019;p145"/>
            <p:cNvSpPr txBox="1"/>
            <p:nvPr/>
          </p:nvSpPr>
          <p:spPr>
            <a:xfrm>
              <a:off x="3538330" y="1470991"/>
              <a:ext cx="7593600" cy="51399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LOWER function converts the entire string into lowercase.</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LOWER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Lower(‘SQLSERVER’)</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020" name="Google Shape;4020;p145"/>
            <p:cNvSpPr/>
            <p:nvPr/>
          </p:nvSpPr>
          <p:spPr>
            <a:xfrm>
              <a:off x="3538330" y="3892516"/>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021" name="Google Shape;4021;p145"/>
          <p:cNvGrpSpPr/>
          <p:nvPr/>
        </p:nvGrpSpPr>
        <p:grpSpPr>
          <a:xfrm>
            <a:off x="133450" y="1250550"/>
            <a:ext cx="3000000" cy="4606452"/>
            <a:chOff x="133450" y="1250550"/>
            <a:chExt cx="3000000" cy="4606452"/>
          </a:xfrm>
        </p:grpSpPr>
        <p:sp>
          <p:nvSpPr>
            <p:cNvPr id="4022" name="Google Shape;4022;p145"/>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23" name="Google Shape;4023;p145"/>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4024" name="Google Shape;4024;p145"/>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25" name="Google Shape;4025;p145"/>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4026" name="Google Shape;4026;p145"/>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27" name="Google Shape;4027;p145"/>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28" name="Google Shape;4028;p145"/>
            <p:cNvSpPr/>
            <p:nvPr/>
          </p:nvSpPr>
          <p:spPr>
            <a:xfrm>
              <a:off x="681797" y="4438329"/>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LOWER</a:t>
              </a:r>
              <a:endParaRPr b="1">
                <a:solidFill>
                  <a:srgbClr val="FFFFFF"/>
                </a:solidFill>
                <a:latin typeface="Lato"/>
                <a:ea typeface="Lato"/>
                <a:cs typeface="Lato"/>
                <a:sym typeface="Lato"/>
              </a:endParaRPr>
            </a:p>
          </p:txBody>
        </p:sp>
        <p:sp>
          <p:nvSpPr>
            <p:cNvPr id="4029" name="Google Shape;4029;p145"/>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30" name="Google Shape;4030;p145"/>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sp>
          <p:nvSpPr>
            <p:cNvPr id="4031" name="Google Shape;4031;p145"/>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4032" name="Google Shape;4032;p145"/>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33" name="Google Shape;4033;p145"/>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4034" name="Google Shape;4034;p145"/>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35" name="Google Shape;4035;p145"/>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4036" name="Google Shape;4036;p145"/>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37" name="Google Shape;4037;p145"/>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4038" name="Google Shape;4038;p145"/>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39" name="Google Shape;4039;p145"/>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grpSp>
    </p:spTree>
    <p:extLst>
      <p:ext uri="{BB962C8B-B14F-4D97-AF65-F5344CB8AC3E}">
        <p14:creationId xmlns:p14="http://schemas.microsoft.com/office/powerpoint/2010/main" val="194630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16"/>
                                        </p:tgtEl>
                                        <p:attrNameLst>
                                          <p:attrName>style.visibility</p:attrName>
                                        </p:attrNameLst>
                                      </p:cBhvr>
                                      <p:to>
                                        <p:strVal val="visible"/>
                                      </p:to>
                                    </p:set>
                                    <p:anim calcmode="lin" valueType="num">
                                      <p:cBhvr additive="base">
                                        <p:cTn id="7" dur="1000"/>
                                        <p:tgtEl>
                                          <p:spTgt spid="401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017"/>
                                        </p:tgtEl>
                                        <p:attrNameLst>
                                          <p:attrName>style.visibility</p:attrName>
                                        </p:attrNameLst>
                                      </p:cBhvr>
                                      <p:to>
                                        <p:strVal val="visible"/>
                                      </p:to>
                                    </p:set>
                                    <p:anim calcmode="lin" valueType="num">
                                      <p:cBhvr additive="base">
                                        <p:cTn id="10" dur="1000"/>
                                        <p:tgtEl>
                                          <p:spTgt spid="401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21"/>
                                        </p:tgtEl>
                                        <p:attrNameLst>
                                          <p:attrName>style.visibility</p:attrName>
                                        </p:attrNameLst>
                                      </p:cBhvr>
                                      <p:to>
                                        <p:strVal val="visible"/>
                                      </p:to>
                                    </p:set>
                                    <p:animEffect transition="in" filter="fade">
                                      <p:cBhvr>
                                        <p:cTn id="15" dur="1000"/>
                                        <p:tgtEl>
                                          <p:spTgt spid="40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18"/>
                                        </p:tgtEl>
                                        <p:attrNameLst>
                                          <p:attrName>style.visibility</p:attrName>
                                        </p:attrNameLst>
                                      </p:cBhvr>
                                      <p:to>
                                        <p:strVal val="visible"/>
                                      </p:to>
                                    </p:set>
                                    <p:animEffect transition="in" filter="fade">
                                      <p:cBhvr>
                                        <p:cTn id="20" dur="1000"/>
                                        <p:tgtEl>
                                          <p:spTgt spid="4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No Normalisation</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0" lvl="0" indent="0" algn="l" rtl="0">
              <a:spcBef>
                <a:spcPts val="0"/>
              </a:spcBef>
              <a:spcAft>
                <a:spcPts val="0"/>
              </a:spcAft>
              <a:buNone/>
            </a:pPr>
            <a:endParaRPr sz="2200" b="1" dirty="0">
              <a:solidFill>
                <a:schemeClr val="dk1"/>
              </a:solidFill>
              <a:latin typeface="Lato"/>
              <a:ea typeface="Lato"/>
              <a:cs typeface="Lato"/>
              <a:sym typeface="Lato"/>
            </a:endParaRPr>
          </a:p>
        </p:txBody>
      </p:sp>
      <p:pic>
        <p:nvPicPr>
          <p:cNvPr id="5" name="Picture 4">
            <a:extLst>
              <a:ext uri="{FF2B5EF4-FFF2-40B4-BE49-F238E27FC236}">
                <a16:creationId xmlns:a16="http://schemas.microsoft.com/office/drawing/2014/main" id="{B5F82553-3381-479E-92C5-9B580C17DC5C}"/>
              </a:ext>
            </a:extLst>
          </p:cNvPr>
          <p:cNvPicPr>
            <a:picLocks noChangeAspect="1"/>
          </p:cNvPicPr>
          <p:nvPr/>
        </p:nvPicPr>
        <p:blipFill>
          <a:blip r:embed="rId4"/>
          <a:stretch>
            <a:fillRect/>
          </a:stretch>
        </p:blipFill>
        <p:spPr>
          <a:xfrm>
            <a:off x="784013" y="2920482"/>
            <a:ext cx="8202390" cy="2617009"/>
          </a:xfrm>
          <a:prstGeom prst="rect">
            <a:avLst/>
          </a:prstGeom>
        </p:spPr>
      </p:pic>
    </p:spTree>
    <p:extLst>
      <p:ext uri="{BB962C8B-B14F-4D97-AF65-F5344CB8AC3E}">
        <p14:creationId xmlns:p14="http://schemas.microsoft.com/office/powerpoint/2010/main" val="259291560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4044"/>
        <p:cNvGrpSpPr/>
        <p:nvPr/>
      </p:nvGrpSpPr>
      <p:grpSpPr>
        <a:xfrm>
          <a:off x="0" y="0"/>
          <a:ext cx="0" cy="0"/>
          <a:chOff x="0" y="0"/>
          <a:chExt cx="0" cy="0"/>
        </a:xfrm>
      </p:grpSpPr>
      <p:sp>
        <p:nvSpPr>
          <p:cNvPr id="4046" name="Google Shape;4046;p14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14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14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14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050" name="Google Shape;4050;p146"/>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051" name="Google Shape;4051;p146"/>
          <p:cNvGrpSpPr/>
          <p:nvPr/>
        </p:nvGrpSpPr>
        <p:grpSpPr>
          <a:xfrm>
            <a:off x="3538329" y="1484243"/>
            <a:ext cx="7593601" cy="4278000"/>
            <a:chOff x="3538329" y="1484243"/>
            <a:chExt cx="7593601" cy="4278000"/>
          </a:xfrm>
        </p:grpSpPr>
        <p:sp>
          <p:nvSpPr>
            <p:cNvPr id="4052" name="Google Shape;4052;p146"/>
            <p:cNvSpPr txBox="1"/>
            <p:nvPr/>
          </p:nvSpPr>
          <p:spPr>
            <a:xfrm>
              <a:off x="3538330" y="1484243"/>
              <a:ext cx="7593600" cy="4278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LTRIM removes extra spaces from the left side of the string.</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However, if there are any extra spaces at the end or the middle of the values, it will be unaffected.</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LTRIM(String_Expression)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LTRIM('         Hi')</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053" name="Google Shape;4053;p146"/>
            <p:cNvSpPr/>
            <p:nvPr/>
          </p:nvSpPr>
          <p:spPr>
            <a:xfrm>
              <a:off x="3538329" y="325885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054" name="Google Shape;4054;p146"/>
          <p:cNvGrpSpPr/>
          <p:nvPr/>
        </p:nvGrpSpPr>
        <p:grpSpPr>
          <a:xfrm>
            <a:off x="133450" y="1250550"/>
            <a:ext cx="3000000" cy="4606452"/>
            <a:chOff x="133450" y="1250550"/>
            <a:chExt cx="3000000" cy="4606452"/>
          </a:xfrm>
        </p:grpSpPr>
        <p:sp>
          <p:nvSpPr>
            <p:cNvPr id="4055" name="Google Shape;4055;p146"/>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56" name="Google Shape;4056;p146"/>
            <p:cNvSpPr/>
            <p:nvPr/>
          </p:nvSpPr>
          <p:spPr>
            <a:xfrm>
              <a:off x="697015" y="5532798"/>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REPEAT</a:t>
              </a:r>
              <a:endParaRPr>
                <a:latin typeface="Lato"/>
                <a:ea typeface="Lato"/>
                <a:cs typeface="Lato"/>
                <a:sym typeface="Lato"/>
              </a:endParaRPr>
            </a:p>
          </p:txBody>
        </p:sp>
        <p:sp>
          <p:nvSpPr>
            <p:cNvPr id="4057" name="Google Shape;4057;p146"/>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58" name="Google Shape;4058;p146"/>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4059" name="Google Shape;4059;p146"/>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60" name="Google Shape;4060;p146"/>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61" name="Google Shape;4061;p146"/>
            <p:cNvSpPr/>
            <p:nvPr/>
          </p:nvSpPr>
          <p:spPr>
            <a:xfrm>
              <a:off x="706438" y="5002461"/>
              <a:ext cx="19482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LTRIM</a:t>
              </a:r>
              <a:endParaRPr b="1">
                <a:solidFill>
                  <a:srgbClr val="FFFFFF"/>
                </a:solidFill>
                <a:latin typeface="Lato"/>
                <a:ea typeface="Lato"/>
                <a:cs typeface="Lato"/>
                <a:sym typeface="Lato"/>
              </a:endParaRPr>
            </a:p>
          </p:txBody>
        </p:sp>
        <p:sp>
          <p:nvSpPr>
            <p:cNvPr id="4062" name="Google Shape;4062;p146"/>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4063" name="Google Shape;4063;p146"/>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64" name="Google Shape;4064;p146"/>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4065" name="Google Shape;4065;p146"/>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66" name="Google Shape;4066;p146"/>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4067" name="Google Shape;4067;p146"/>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68" name="Google Shape;4068;p146"/>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4069" name="Google Shape;4069;p146"/>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70" name="Google Shape;4070;p146"/>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4071" name="Google Shape;4071;p146"/>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72" name="Google Shape;4072;p146"/>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grpSp>
    </p:spTree>
    <p:extLst>
      <p:ext uri="{BB962C8B-B14F-4D97-AF65-F5344CB8AC3E}">
        <p14:creationId xmlns:p14="http://schemas.microsoft.com/office/powerpoint/2010/main" val="944972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49"/>
                                        </p:tgtEl>
                                        <p:attrNameLst>
                                          <p:attrName>style.visibility</p:attrName>
                                        </p:attrNameLst>
                                      </p:cBhvr>
                                      <p:to>
                                        <p:strVal val="visible"/>
                                      </p:to>
                                    </p:set>
                                    <p:anim calcmode="lin" valueType="num">
                                      <p:cBhvr additive="base">
                                        <p:cTn id="7" dur="1000"/>
                                        <p:tgtEl>
                                          <p:spTgt spid="40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050"/>
                                        </p:tgtEl>
                                        <p:attrNameLst>
                                          <p:attrName>style.visibility</p:attrName>
                                        </p:attrNameLst>
                                      </p:cBhvr>
                                      <p:to>
                                        <p:strVal val="visible"/>
                                      </p:to>
                                    </p:set>
                                    <p:anim calcmode="lin" valueType="num">
                                      <p:cBhvr additive="base">
                                        <p:cTn id="10" dur="1000"/>
                                        <p:tgtEl>
                                          <p:spTgt spid="405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54"/>
                                        </p:tgtEl>
                                        <p:attrNameLst>
                                          <p:attrName>style.visibility</p:attrName>
                                        </p:attrNameLst>
                                      </p:cBhvr>
                                      <p:to>
                                        <p:strVal val="visible"/>
                                      </p:to>
                                    </p:set>
                                    <p:animEffect transition="in" filter="fade">
                                      <p:cBhvr>
                                        <p:cTn id="15" dur="1000"/>
                                        <p:tgtEl>
                                          <p:spTgt spid="40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51"/>
                                        </p:tgtEl>
                                        <p:attrNameLst>
                                          <p:attrName>style.visibility</p:attrName>
                                        </p:attrNameLst>
                                      </p:cBhvr>
                                      <p:to>
                                        <p:strVal val="visible"/>
                                      </p:to>
                                    </p:set>
                                    <p:animEffect transition="in" filter="fade">
                                      <p:cBhvr>
                                        <p:cTn id="20" dur="1000"/>
                                        <p:tgtEl>
                                          <p:spTgt spid="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4077"/>
        <p:cNvGrpSpPr/>
        <p:nvPr/>
      </p:nvGrpSpPr>
      <p:grpSpPr>
        <a:xfrm>
          <a:off x="0" y="0"/>
          <a:ext cx="0" cy="0"/>
          <a:chOff x="0" y="0"/>
          <a:chExt cx="0" cy="0"/>
        </a:xfrm>
      </p:grpSpPr>
      <p:sp>
        <p:nvSpPr>
          <p:cNvPr id="4079" name="Google Shape;4079;p14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14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14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14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083" name="Google Shape;4083;p147"/>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4084" name="Google Shape;4084;p147"/>
          <p:cNvSpPr txBox="1"/>
          <p:nvPr/>
        </p:nvSpPr>
        <p:spPr>
          <a:xfrm>
            <a:off x="3538330" y="1470991"/>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REPEAT function, as the name suggests, repeats a character or string ‘N’ number of times.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The column and the number of times repetition needs to happen are asked to be supplied.</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REPEAT (Expression, </a:t>
            </a:r>
            <a:r>
              <a:rPr lang="en-US" sz="2000" dirty="0" err="1">
                <a:solidFill>
                  <a:srgbClr val="0070C0"/>
                </a:solidFill>
                <a:latin typeface="Lato"/>
                <a:ea typeface="Lato"/>
                <a:cs typeface="Lato"/>
                <a:sym typeface="Lato"/>
              </a:rPr>
              <a:t>int_Expression</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REPEAT('MySQL ', 4)</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4085" name="Google Shape;4085;p147"/>
          <p:cNvSpPr/>
          <p:nvPr/>
        </p:nvSpPr>
        <p:spPr>
          <a:xfrm>
            <a:off x="3538329" y="355774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4086" name="Google Shape;4086;p147"/>
          <p:cNvGrpSpPr/>
          <p:nvPr/>
        </p:nvGrpSpPr>
        <p:grpSpPr>
          <a:xfrm>
            <a:off x="133450" y="1250550"/>
            <a:ext cx="3000000" cy="4606452"/>
            <a:chOff x="133450" y="1250550"/>
            <a:chExt cx="3000000" cy="4606452"/>
          </a:xfrm>
        </p:grpSpPr>
        <p:sp>
          <p:nvSpPr>
            <p:cNvPr id="4087" name="Google Shape;4087;p147"/>
            <p:cNvSpPr/>
            <p:nvPr/>
          </p:nvSpPr>
          <p:spPr>
            <a:xfrm>
              <a:off x="697224" y="553180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88" name="Google Shape;4088;p147"/>
            <p:cNvSpPr/>
            <p:nvPr/>
          </p:nvSpPr>
          <p:spPr>
            <a:xfrm>
              <a:off x="697015" y="5532798"/>
              <a:ext cx="1932900" cy="322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REPEAT</a:t>
              </a:r>
              <a:endParaRPr b="1">
                <a:solidFill>
                  <a:srgbClr val="FFFFFF"/>
                </a:solidFill>
                <a:latin typeface="Lato"/>
                <a:ea typeface="Lato"/>
                <a:cs typeface="Lato"/>
                <a:sym typeface="Lato"/>
              </a:endParaRPr>
            </a:p>
          </p:txBody>
        </p:sp>
        <p:sp>
          <p:nvSpPr>
            <p:cNvPr id="4089" name="Google Shape;4089;p147"/>
            <p:cNvSpPr/>
            <p:nvPr/>
          </p:nvSpPr>
          <p:spPr>
            <a:xfrm>
              <a:off x="646399" y="179639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90" name="Google Shape;4090;p147"/>
            <p:cNvSpPr/>
            <p:nvPr/>
          </p:nvSpPr>
          <p:spPr>
            <a:xfrm>
              <a:off x="646399" y="1819757"/>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FIND_IN_SET</a:t>
              </a:r>
              <a:endParaRPr>
                <a:latin typeface="Lato"/>
                <a:ea typeface="Lato"/>
                <a:cs typeface="Lato"/>
                <a:sym typeface="Lato"/>
              </a:endParaRPr>
            </a:p>
          </p:txBody>
        </p:sp>
        <p:sp>
          <p:nvSpPr>
            <p:cNvPr id="4091" name="Google Shape;4091;p147"/>
            <p:cNvSpPr/>
            <p:nvPr/>
          </p:nvSpPr>
          <p:spPr>
            <a:xfrm>
              <a:off x="654927" y="1283325"/>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92" name="Google Shape;4092;p147"/>
            <p:cNvSpPr txBox="1"/>
            <p:nvPr/>
          </p:nvSpPr>
          <p:spPr>
            <a:xfrm>
              <a:off x="133450" y="1250550"/>
              <a:ext cx="3000000" cy="322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Lato"/>
                  <a:ea typeface="Lato"/>
                  <a:cs typeface="Lato"/>
                  <a:sym typeface="Lato"/>
                </a:rPr>
                <a:t>CONCAT</a:t>
              </a:r>
              <a:endParaRPr/>
            </a:p>
          </p:txBody>
        </p:sp>
        <p:sp>
          <p:nvSpPr>
            <p:cNvPr id="4093" name="Google Shape;4093;p147"/>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94" name="Google Shape;4094;p147"/>
            <p:cNvSpPr/>
            <p:nvPr/>
          </p:nvSpPr>
          <p:spPr>
            <a:xfrm>
              <a:off x="654928" y="2320943"/>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INSTR</a:t>
              </a:r>
              <a:endParaRPr>
                <a:latin typeface="Lato"/>
                <a:ea typeface="Lato"/>
                <a:cs typeface="Lato"/>
                <a:sym typeface="Lato"/>
              </a:endParaRPr>
            </a:p>
          </p:txBody>
        </p:sp>
        <p:sp>
          <p:nvSpPr>
            <p:cNvPr id="4095" name="Google Shape;4095;p147"/>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96" name="Google Shape;4096;p147"/>
            <p:cNvSpPr/>
            <p:nvPr/>
          </p:nvSpPr>
          <p:spPr>
            <a:xfrm>
              <a:off x="672140" y="2846354"/>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LCASE</a:t>
              </a:r>
              <a:endParaRPr>
                <a:latin typeface="Lato"/>
                <a:ea typeface="Lato"/>
                <a:cs typeface="Lato"/>
                <a:sym typeface="Lato"/>
              </a:endParaRPr>
            </a:p>
          </p:txBody>
        </p:sp>
        <p:sp>
          <p:nvSpPr>
            <p:cNvPr id="4097" name="Google Shape;4097;p147"/>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098" name="Google Shape;4098;p147"/>
            <p:cNvSpPr/>
            <p:nvPr/>
          </p:nvSpPr>
          <p:spPr>
            <a:xfrm>
              <a:off x="658285" y="3349574"/>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LEFT</a:t>
              </a:r>
              <a:endParaRPr>
                <a:latin typeface="Lato"/>
                <a:ea typeface="Lato"/>
                <a:cs typeface="Lato"/>
                <a:sym typeface="Lato"/>
              </a:endParaRPr>
            </a:p>
          </p:txBody>
        </p:sp>
        <p:sp>
          <p:nvSpPr>
            <p:cNvPr id="4099" name="Google Shape;4099;p147"/>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100" name="Google Shape;4100;p147"/>
            <p:cNvSpPr/>
            <p:nvPr/>
          </p:nvSpPr>
          <p:spPr>
            <a:xfrm>
              <a:off x="670146" y="3888646"/>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LENGTH</a:t>
              </a:r>
              <a:endParaRPr>
                <a:latin typeface="Lato"/>
                <a:ea typeface="Lato"/>
                <a:cs typeface="Lato"/>
                <a:sym typeface="Lato"/>
              </a:endParaRPr>
            </a:p>
          </p:txBody>
        </p:sp>
        <p:sp>
          <p:nvSpPr>
            <p:cNvPr id="4101" name="Google Shape;4101;p147"/>
            <p:cNvSpPr/>
            <p:nvPr/>
          </p:nvSpPr>
          <p:spPr>
            <a:xfrm>
              <a:off x="681796" y="4425947"/>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102" name="Google Shape;4102;p147"/>
            <p:cNvSpPr/>
            <p:nvPr/>
          </p:nvSpPr>
          <p:spPr>
            <a:xfrm>
              <a:off x="681797" y="4438329"/>
              <a:ext cx="19329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LOWER</a:t>
              </a:r>
              <a:endParaRPr>
                <a:latin typeface="Lato"/>
                <a:ea typeface="Lato"/>
                <a:cs typeface="Lato"/>
                <a:sym typeface="Lato"/>
              </a:endParaRPr>
            </a:p>
          </p:txBody>
        </p:sp>
        <p:sp>
          <p:nvSpPr>
            <p:cNvPr id="4103" name="Google Shape;4103;p147"/>
            <p:cNvSpPr/>
            <p:nvPr/>
          </p:nvSpPr>
          <p:spPr>
            <a:xfrm>
              <a:off x="694786" y="5001464"/>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104" name="Google Shape;4104;p147"/>
            <p:cNvSpPr/>
            <p:nvPr/>
          </p:nvSpPr>
          <p:spPr>
            <a:xfrm>
              <a:off x="706438" y="5002461"/>
              <a:ext cx="1948200" cy="322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LTRIM</a:t>
              </a:r>
              <a:endParaRPr>
                <a:latin typeface="Lato"/>
                <a:ea typeface="Lato"/>
                <a:cs typeface="Lato"/>
                <a:sym typeface="Lato"/>
              </a:endParaRPr>
            </a:p>
          </p:txBody>
        </p:sp>
      </p:grpSp>
    </p:spTree>
    <p:extLst>
      <p:ext uri="{BB962C8B-B14F-4D97-AF65-F5344CB8AC3E}">
        <p14:creationId xmlns:p14="http://schemas.microsoft.com/office/powerpoint/2010/main" val="3839389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082"/>
                                        </p:tgtEl>
                                        <p:attrNameLst>
                                          <p:attrName>style.visibility</p:attrName>
                                        </p:attrNameLst>
                                      </p:cBhvr>
                                      <p:to>
                                        <p:strVal val="visible"/>
                                      </p:to>
                                    </p:set>
                                    <p:anim calcmode="lin" valueType="num">
                                      <p:cBhvr additive="base">
                                        <p:cTn id="7" dur="1000"/>
                                        <p:tgtEl>
                                          <p:spTgt spid="40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083"/>
                                        </p:tgtEl>
                                        <p:attrNameLst>
                                          <p:attrName>style.visibility</p:attrName>
                                        </p:attrNameLst>
                                      </p:cBhvr>
                                      <p:to>
                                        <p:strVal val="visible"/>
                                      </p:to>
                                    </p:set>
                                    <p:anim calcmode="lin" valueType="num">
                                      <p:cBhvr additive="base">
                                        <p:cTn id="10" dur="1000"/>
                                        <p:tgtEl>
                                          <p:spTgt spid="408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86"/>
                                        </p:tgtEl>
                                        <p:attrNameLst>
                                          <p:attrName>style.visibility</p:attrName>
                                        </p:attrNameLst>
                                      </p:cBhvr>
                                      <p:to>
                                        <p:strVal val="visible"/>
                                      </p:to>
                                    </p:set>
                                    <p:animEffect transition="in" filter="fade">
                                      <p:cBhvr>
                                        <p:cTn id="15" dur="1000"/>
                                        <p:tgtEl>
                                          <p:spTgt spid="40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84"/>
                                        </p:tgtEl>
                                        <p:attrNameLst>
                                          <p:attrName>style.visibility</p:attrName>
                                        </p:attrNameLst>
                                      </p:cBhvr>
                                      <p:to>
                                        <p:strVal val="visible"/>
                                      </p:to>
                                    </p:set>
                                    <p:animEffect transition="in" filter="fade">
                                      <p:cBhvr>
                                        <p:cTn id="20" dur="1000"/>
                                        <p:tgtEl>
                                          <p:spTgt spid="4084"/>
                                        </p:tgtEl>
                                      </p:cBhvr>
                                    </p:animEffect>
                                  </p:childTnLst>
                                </p:cTn>
                              </p:par>
                              <p:par>
                                <p:cTn id="21" presetID="10" presetClass="entr" presetSubtype="0" fill="hold" nodeType="withEffect">
                                  <p:stCondLst>
                                    <p:cond delay="0"/>
                                  </p:stCondLst>
                                  <p:childTnLst>
                                    <p:set>
                                      <p:cBhvr>
                                        <p:cTn id="22" dur="1" fill="hold">
                                          <p:stCondLst>
                                            <p:cond delay="0"/>
                                          </p:stCondLst>
                                        </p:cTn>
                                        <p:tgtEl>
                                          <p:spTgt spid="4085"/>
                                        </p:tgtEl>
                                        <p:attrNameLst>
                                          <p:attrName>style.visibility</p:attrName>
                                        </p:attrNameLst>
                                      </p:cBhvr>
                                      <p:to>
                                        <p:strVal val="visible"/>
                                      </p:to>
                                    </p:set>
                                    <p:animEffect transition="in" filter="fade">
                                      <p:cBhvr>
                                        <p:cTn id="23" dur="1000"/>
                                        <p:tgtEl>
                                          <p:spTgt spid="4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Shape 4109"/>
        <p:cNvGrpSpPr/>
        <p:nvPr/>
      </p:nvGrpSpPr>
      <p:grpSpPr>
        <a:xfrm>
          <a:off x="0" y="0"/>
          <a:ext cx="0" cy="0"/>
          <a:chOff x="0" y="0"/>
          <a:chExt cx="0" cy="0"/>
        </a:xfrm>
      </p:grpSpPr>
      <p:sp>
        <p:nvSpPr>
          <p:cNvPr id="4111" name="Google Shape;4111;p14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14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14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14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115" name="Google Shape;4115;p148"/>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116" name="Google Shape;4116;p148"/>
          <p:cNvGrpSpPr/>
          <p:nvPr/>
        </p:nvGrpSpPr>
        <p:grpSpPr>
          <a:xfrm>
            <a:off x="646400" y="1304925"/>
            <a:ext cx="1948244" cy="4550600"/>
            <a:chOff x="646400" y="1304925"/>
            <a:chExt cx="1948244" cy="4550600"/>
          </a:xfrm>
        </p:grpSpPr>
        <p:sp>
          <p:nvSpPr>
            <p:cNvPr id="4117" name="Google Shape;4117;p148"/>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18" name="Google Shape;4118;p148"/>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119" name="Google Shape;4119;p148"/>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20" name="Google Shape;4120;p148"/>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121" name="Google Shape;4121;p148"/>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22" name="Google Shape;4122;p148"/>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123" name="Google Shape;4123;p148"/>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24" name="Google Shape;4124;p148"/>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125" name="Google Shape;4125;p148"/>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26" name="Google Shape;4126;p148"/>
            <p:cNvSpPr/>
            <p:nvPr/>
          </p:nvSpPr>
          <p:spPr>
            <a:xfrm>
              <a:off x="654673" y="1305916"/>
              <a:ext cx="1875300" cy="321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REPLACE</a:t>
              </a:r>
              <a:endParaRPr/>
            </a:p>
          </p:txBody>
        </p:sp>
        <p:sp>
          <p:nvSpPr>
            <p:cNvPr id="4127" name="Google Shape;4127;p148"/>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28" name="Google Shape;4128;p148"/>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129" name="Google Shape;4129;p148"/>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0" name="Google Shape;4130;p148"/>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131" name="Google Shape;4131;p148"/>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2" name="Google Shape;4132;p148"/>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133" name="Google Shape;4133;p148"/>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34" name="Google Shape;4134;p148"/>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grpSp>
      <p:grpSp>
        <p:nvGrpSpPr>
          <p:cNvPr id="4135" name="Google Shape;4135;p148"/>
          <p:cNvGrpSpPr/>
          <p:nvPr/>
        </p:nvGrpSpPr>
        <p:grpSpPr>
          <a:xfrm>
            <a:off x="3538329" y="1484243"/>
            <a:ext cx="7593601" cy="4585800"/>
            <a:chOff x="3538329" y="1484243"/>
            <a:chExt cx="7593601" cy="4585800"/>
          </a:xfrm>
        </p:grpSpPr>
        <p:sp>
          <p:nvSpPr>
            <p:cNvPr id="4136" name="Google Shape;4136;p148"/>
            <p:cNvSpPr txBox="1"/>
            <p:nvPr/>
          </p:nvSpPr>
          <p:spPr>
            <a:xfrm>
              <a:off x="3538330" y="1484243"/>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REPLACE helps you update the values in a column/cell with just three arguments.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The column, the old string and the replacement for it are supposed to be supplied as arguments. </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REPLACE (Expression, </a:t>
              </a:r>
              <a:r>
                <a:rPr lang="en-US" sz="2000" dirty="0" err="1">
                  <a:solidFill>
                    <a:srgbClr val="0070C0"/>
                  </a:solidFill>
                  <a:latin typeface="Lato"/>
                  <a:ea typeface="Lato"/>
                  <a:cs typeface="Lato"/>
                  <a:sym typeface="Lato"/>
                </a:rPr>
                <a:t>Change_String</a:t>
              </a:r>
              <a:r>
                <a:rPr lang="en-US" sz="2000" dirty="0">
                  <a:solidFill>
                    <a:srgbClr val="0070C0"/>
                  </a:solidFill>
                  <a:latin typeface="Lato"/>
                  <a:ea typeface="Lato"/>
                  <a:cs typeface="Lato"/>
                  <a:sym typeface="Lato"/>
                </a:rPr>
                <a:t>, </a:t>
              </a:r>
              <a:r>
                <a:rPr lang="en-US" sz="2000" dirty="0" err="1">
                  <a:solidFill>
                    <a:srgbClr val="0070C0"/>
                  </a:solidFill>
                  <a:latin typeface="Lato"/>
                  <a:ea typeface="Lato"/>
                  <a:cs typeface="Lato"/>
                  <a:sym typeface="Lato"/>
                </a:rPr>
                <a:t>Replace_String</a:t>
              </a:r>
              <a:r>
                <a:rPr lang="en-US" sz="2000" dirty="0">
                  <a:solidFill>
                    <a:srgbClr val="0070C0"/>
                  </a:solidFill>
                  <a:latin typeface="Lato"/>
                  <a:ea typeface="Lato"/>
                  <a:cs typeface="Lato"/>
                  <a:sym typeface="Lato"/>
                </a:rPr>
                <a: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REPLACE('123456', 34, 75)</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4137" name="Google Shape;4137;p148"/>
            <p:cNvSpPr/>
            <p:nvPr/>
          </p:nvSpPr>
          <p:spPr>
            <a:xfrm>
              <a:off x="3538329" y="3611526"/>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882738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14"/>
                                        </p:tgtEl>
                                        <p:attrNameLst>
                                          <p:attrName>style.visibility</p:attrName>
                                        </p:attrNameLst>
                                      </p:cBhvr>
                                      <p:to>
                                        <p:strVal val="visible"/>
                                      </p:to>
                                    </p:set>
                                    <p:anim calcmode="lin" valueType="num">
                                      <p:cBhvr additive="base">
                                        <p:cTn id="7" dur="1000"/>
                                        <p:tgtEl>
                                          <p:spTgt spid="411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115"/>
                                        </p:tgtEl>
                                        <p:attrNameLst>
                                          <p:attrName>style.visibility</p:attrName>
                                        </p:attrNameLst>
                                      </p:cBhvr>
                                      <p:to>
                                        <p:strVal val="visible"/>
                                      </p:to>
                                    </p:set>
                                    <p:anim calcmode="lin" valueType="num">
                                      <p:cBhvr additive="base">
                                        <p:cTn id="10" dur="1000"/>
                                        <p:tgtEl>
                                          <p:spTgt spid="411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16"/>
                                        </p:tgtEl>
                                        <p:attrNameLst>
                                          <p:attrName>style.visibility</p:attrName>
                                        </p:attrNameLst>
                                      </p:cBhvr>
                                      <p:to>
                                        <p:strVal val="visible"/>
                                      </p:to>
                                    </p:set>
                                    <p:animEffect transition="in" filter="fade">
                                      <p:cBhvr>
                                        <p:cTn id="15" dur="1000"/>
                                        <p:tgtEl>
                                          <p:spTgt spid="41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35"/>
                                        </p:tgtEl>
                                        <p:attrNameLst>
                                          <p:attrName>style.visibility</p:attrName>
                                        </p:attrNameLst>
                                      </p:cBhvr>
                                      <p:to>
                                        <p:strVal val="visible"/>
                                      </p:to>
                                    </p:set>
                                    <p:animEffect transition="in" filter="fade">
                                      <p:cBhvr>
                                        <p:cTn id="20" dur="1000"/>
                                        <p:tgtEl>
                                          <p:spTgt spid="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Shape 4142"/>
        <p:cNvGrpSpPr/>
        <p:nvPr/>
      </p:nvGrpSpPr>
      <p:grpSpPr>
        <a:xfrm>
          <a:off x="0" y="0"/>
          <a:ext cx="0" cy="0"/>
          <a:chOff x="0" y="0"/>
          <a:chExt cx="0" cy="0"/>
        </a:xfrm>
      </p:grpSpPr>
      <p:sp>
        <p:nvSpPr>
          <p:cNvPr id="4144" name="Google Shape;4144;p14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14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14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14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148" name="Google Shape;4148;p149"/>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149" name="Google Shape;4149;p149"/>
          <p:cNvGrpSpPr/>
          <p:nvPr/>
        </p:nvGrpSpPr>
        <p:grpSpPr>
          <a:xfrm>
            <a:off x="3538330" y="1484243"/>
            <a:ext cx="7593600" cy="4278000"/>
            <a:chOff x="3538330" y="1484243"/>
            <a:chExt cx="7593600" cy="4278000"/>
          </a:xfrm>
        </p:grpSpPr>
        <p:sp>
          <p:nvSpPr>
            <p:cNvPr id="4150" name="Google Shape;4150;p149"/>
            <p:cNvSpPr txBox="1"/>
            <p:nvPr/>
          </p:nvSpPr>
          <p:spPr>
            <a:xfrm>
              <a:off x="3538330" y="1484243"/>
              <a:ext cx="7593600" cy="4278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REVERSE function simply reverses the order of characters of strings or numbers to give you a palindrome.</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will retain the cases as it is. i.e., Lower case will be lower and vice versa.</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REVERSE (String_Expression)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REVERSE('Learn MySQL Server') </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151" name="Google Shape;4151;p149"/>
            <p:cNvSpPr/>
            <p:nvPr/>
          </p:nvSpPr>
          <p:spPr>
            <a:xfrm>
              <a:off x="3538330" y="356365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152" name="Google Shape;4152;p149"/>
          <p:cNvGrpSpPr/>
          <p:nvPr/>
        </p:nvGrpSpPr>
        <p:grpSpPr>
          <a:xfrm>
            <a:off x="635600" y="1294471"/>
            <a:ext cx="1959044" cy="4561054"/>
            <a:chOff x="635600" y="1294471"/>
            <a:chExt cx="1959044" cy="4561054"/>
          </a:xfrm>
        </p:grpSpPr>
        <p:sp>
          <p:nvSpPr>
            <p:cNvPr id="4153" name="Google Shape;4153;p149"/>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4" name="Google Shape;4154;p149"/>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155" name="Google Shape;4155;p149"/>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6" name="Google Shape;4156;p149"/>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157" name="Google Shape;4157;p149"/>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58" name="Google Shape;4158;p149"/>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159" name="Google Shape;4159;p149"/>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0" name="Google Shape;4160;p149"/>
            <p:cNvSpPr/>
            <p:nvPr/>
          </p:nvSpPr>
          <p:spPr>
            <a:xfrm>
              <a:off x="646400" y="1838671"/>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REVERSE</a:t>
              </a:r>
              <a:endParaRPr b="1">
                <a:solidFill>
                  <a:srgbClr val="FFFFFF"/>
                </a:solidFill>
              </a:endParaRPr>
            </a:p>
          </p:txBody>
        </p:sp>
        <p:sp>
          <p:nvSpPr>
            <p:cNvPr id="4161" name="Google Shape;4161;p149"/>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2" name="Google Shape;4162;p149"/>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163" name="Google Shape;4163;p149"/>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4" name="Google Shape;4164;p149"/>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165" name="Google Shape;4165;p149"/>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6" name="Google Shape;4166;p149"/>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167" name="Google Shape;4167;p149"/>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68" name="Google Shape;4168;p149"/>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169" name="Google Shape;4169;p149"/>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70" name="Google Shape;4170;p149"/>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171" name="Google Shape;4171;p149"/>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grpSp>
    </p:spTree>
    <p:extLst>
      <p:ext uri="{BB962C8B-B14F-4D97-AF65-F5344CB8AC3E}">
        <p14:creationId xmlns:p14="http://schemas.microsoft.com/office/powerpoint/2010/main" val="258091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47"/>
                                        </p:tgtEl>
                                        <p:attrNameLst>
                                          <p:attrName>style.visibility</p:attrName>
                                        </p:attrNameLst>
                                      </p:cBhvr>
                                      <p:to>
                                        <p:strVal val="visible"/>
                                      </p:to>
                                    </p:set>
                                    <p:anim calcmode="lin" valueType="num">
                                      <p:cBhvr additive="base">
                                        <p:cTn id="7" dur="1000"/>
                                        <p:tgtEl>
                                          <p:spTgt spid="414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148"/>
                                        </p:tgtEl>
                                        <p:attrNameLst>
                                          <p:attrName>style.visibility</p:attrName>
                                        </p:attrNameLst>
                                      </p:cBhvr>
                                      <p:to>
                                        <p:strVal val="visible"/>
                                      </p:to>
                                    </p:set>
                                    <p:anim calcmode="lin" valueType="num">
                                      <p:cBhvr additive="base">
                                        <p:cTn id="10" dur="1000"/>
                                        <p:tgtEl>
                                          <p:spTgt spid="414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52"/>
                                        </p:tgtEl>
                                        <p:attrNameLst>
                                          <p:attrName>style.visibility</p:attrName>
                                        </p:attrNameLst>
                                      </p:cBhvr>
                                      <p:to>
                                        <p:strVal val="visible"/>
                                      </p:to>
                                    </p:set>
                                    <p:animEffect transition="in" filter="fade">
                                      <p:cBhvr>
                                        <p:cTn id="15" dur="1000"/>
                                        <p:tgtEl>
                                          <p:spTgt spid="41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49"/>
                                        </p:tgtEl>
                                        <p:attrNameLst>
                                          <p:attrName>style.visibility</p:attrName>
                                        </p:attrNameLst>
                                      </p:cBhvr>
                                      <p:to>
                                        <p:strVal val="visible"/>
                                      </p:to>
                                    </p:set>
                                    <p:animEffect transition="in" filter="fade">
                                      <p:cBhvr>
                                        <p:cTn id="20" dur="1000"/>
                                        <p:tgtEl>
                                          <p:spTgt spid="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Shape 4176"/>
        <p:cNvGrpSpPr/>
        <p:nvPr/>
      </p:nvGrpSpPr>
      <p:grpSpPr>
        <a:xfrm>
          <a:off x="0" y="0"/>
          <a:ext cx="0" cy="0"/>
          <a:chOff x="0" y="0"/>
          <a:chExt cx="0" cy="0"/>
        </a:xfrm>
      </p:grpSpPr>
      <p:sp>
        <p:nvSpPr>
          <p:cNvPr id="4178" name="Google Shape;4178;p15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15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15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15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182" name="Google Shape;4182;p150"/>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183" name="Google Shape;4183;p150"/>
          <p:cNvGrpSpPr/>
          <p:nvPr/>
        </p:nvGrpSpPr>
        <p:grpSpPr>
          <a:xfrm>
            <a:off x="3538325" y="1470991"/>
            <a:ext cx="7593605" cy="4678200"/>
            <a:chOff x="3538325" y="1470991"/>
            <a:chExt cx="7593605" cy="4678200"/>
          </a:xfrm>
        </p:grpSpPr>
        <p:sp>
          <p:nvSpPr>
            <p:cNvPr id="4184" name="Google Shape;4184;p150"/>
            <p:cNvSpPr txBox="1"/>
            <p:nvPr/>
          </p:nvSpPr>
          <p:spPr>
            <a:xfrm>
              <a:off x="3538330" y="1470991"/>
              <a:ext cx="7593600" cy="46782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RIGHT function retrieves ‘N’ number of characters from the right side/end of the values.</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arguments are the column in which you have to subset the data and the length of the characters you need.</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RIGHT (String_Expression, value)</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RIGHT('Learn MySQL Server', 12)</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185" name="Google Shape;4185;p150"/>
            <p:cNvSpPr/>
            <p:nvPr/>
          </p:nvSpPr>
          <p:spPr>
            <a:xfrm>
              <a:off x="3538325" y="3250499"/>
              <a:ext cx="7593600" cy="1917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186" name="Google Shape;4186;p150"/>
          <p:cNvGrpSpPr/>
          <p:nvPr/>
        </p:nvGrpSpPr>
        <p:grpSpPr>
          <a:xfrm>
            <a:off x="635600" y="1294471"/>
            <a:ext cx="1959044" cy="4561054"/>
            <a:chOff x="635600" y="1294471"/>
            <a:chExt cx="1959044" cy="4561054"/>
          </a:xfrm>
        </p:grpSpPr>
        <p:sp>
          <p:nvSpPr>
            <p:cNvPr id="4187" name="Google Shape;4187;p150"/>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88" name="Google Shape;4188;p150"/>
            <p:cNvSpPr/>
            <p:nvPr/>
          </p:nvSpPr>
          <p:spPr>
            <a:xfrm>
              <a:off x="654674" y="2337347"/>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RIGHT</a:t>
              </a:r>
              <a:endParaRPr b="1">
                <a:solidFill>
                  <a:srgbClr val="FFFFFF"/>
                </a:solidFill>
              </a:endParaRPr>
            </a:p>
          </p:txBody>
        </p:sp>
        <p:sp>
          <p:nvSpPr>
            <p:cNvPr id="4189" name="Google Shape;4189;p150"/>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0" name="Google Shape;4190;p150"/>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191" name="Google Shape;4191;p150"/>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2" name="Google Shape;4192;p150"/>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193" name="Google Shape;4193;p150"/>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4" name="Google Shape;4194;p150"/>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195" name="Google Shape;4195;p150"/>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6" name="Google Shape;4196;p150"/>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197" name="Google Shape;4197;p150"/>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8" name="Google Shape;4198;p150"/>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199" name="Google Shape;4199;p150"/>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00" name="Google Shape;4200;p150"/>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201" name="Google Shape;4201;p150"/>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02" name="Google Shape;4202;p150"/>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203" name="Google Shape;4203;p150"/>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204" name="Google Shape;4204;p150"/>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05" name="Google Shape;4205;p150"/>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grpSp>
    </p:spTree>
    <p:extLst>
      <p:ext uri="{BB962C8B-B14F-4D97-AF65-F5344CB8AC3E}">
        <p14:creationId xmlns:p14="http://schemas.microsoft.com/office/powerpoint/2010/main" val="366113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81"/>
                                        </p:tgtEl>
                                        <p:attrNameLst>
                                          <p:attrName>style.visibility</p:attrName>
                                        </p:attrNameLst>
                                      </p:cBhvr>
                                      <p:to>
                                        <p:strVal val="visible"/>
                                      </p:to>
                                    </p:set>
                                    <p:anim calcmode="lin" valueType="num">
                                      <p:cBhvr additive="base">
                                        <p:cTn id="7" dur="1000"/>
                                        <p:tgtEl>
                                          <p:spTgt spid="418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182"/>
                                        </p:tgtEl>
                                        <p:attrNameLst>
                                          <p:attrName>style.visibility</p:attrName>
                                        </p:attrNameLst>
                                      </p:cBhvr>
                                      <p:to>
                                        <p:strVal val="visible"/>
                                      </p:to>
                                    </p:set>
                                    <p:anim calcmode="lin" valueType="num">
                                      <p:cBhvr additive="base">
                                        <p:cTn id="10" dur="1000"/>
                                        <p:tgtEl>
                                          <p:spTgt spid="418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86"/>
                                        </p:tgtEl>
                                        <p:attrNameLst>
                                          <p:attrName>style.visibility</p:attrName>
                                        </p:attrNameLst>
                                      </p:cBhvr>
                                      <p:to>
                                        <p:strVal val="visible"/>
                                      </p:to>
                                    </p:set>
                                    <p:animEffect transition="in" filter="fade">
                                      <p:cBhvr>
                                        <p:cTn id="15" dur="1000"/>
                                        <p:tgtEl>
                                          <p:spTgt spid="41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183"/>
                                        </p:tgtEl>
                                        <p:attrNameLst>
                                          <p:attrName>style.visibility</p:attrName>
                                        </p:attrNameLst>
                                      </p:cBhvr>
                                      <p:to>
                                        <p:strVal val="visible"/>
                                      </p:to>
                                    </p:set>
                                    <p:animEffect transition="in" filter="fade">
                                      <p:cBhvr>
                                        <p:cTn id="20" dur="1000"/>
                                        <p:tgtEl>
                                          <p:spTgt spid="4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4210"/>
        <p:cNvGrpSpPr/>
        <p:nvPr/>
      </p:nvGrpSpPr>
      <p:grpSpPr>
        <a:xfrm>
          <a:off x="0" y="0"/>
          <a:ext cx="0" cy="0"/>
          <a:chOff x="0" y="0"/>
          <a:chExt cx="0" cy="0"/>
        </a:xfrm>
      </p:grpSpPr>
      <p:sp>
        <p:nvSpPr>
          <p:cNvPr id="4212" name="Google Shape;4212;p15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15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15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15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216" name="Google Shape;4216;p151"/>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217" name="Google Shape;4217;p151"/>
          <p:cNvGrpSpPr/>
          <p:nvPr/>
        </p:nvGrpSpPr>
        <p:grpSpPr>
          <a:xfrm>
            <a:off x="3538330" y="1470991"/>
            <a:ext cx="7593600" cy="4585800"/>
            <a:chOff x="3538330" y="1470991"/>
            <a:chExt cx="7593600" cy="4585800"/>
          </a:xfrm>
        </p:grpSpPr>
        <p:sp>
          <p:nvSpPr>
            <p:cNvPr id="4218" name="Google Shape;4218;p151"/>
            <p:cNvSpPr txBox="1"/>
            <p:nvPr/>
          </p:nvSpPr>
          <p:spPr>
            <a:xfrm>
              <a:off x="3538330" y="1470991"/>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RTRIM removes extra spaces from the right side of the string.</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However, if there are any extra spaces at the beginning or the middle of the values, it will be unaffected.</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RTRIM(String_Expression)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RTRIM('MySQL             ')</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219" name="Google Shape;4219;p151"/>
            <p:cNvSpPr/>
            <p:nvPr/>
          </p:nvSpPr>
          <p:spPr>
            <a:xfrm>
              <a:off x="3538330" y="3299515"/>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220" name="Google Shape;4220;p151"/>
          <p:cNvGrpSpPr/>
          <p:nvPr/>
        </p:nvGrpSpPr>
        <p:grpSpPr>
          <a:xfrm>
            <a:off x="635600" y="1294471"/>
            <a:ext cx="1959044" cy="4561054"/>
            <a:chOff x="635600" y="1294471"/>
            <a:chExt cx="1959044" cy="4561054"/>
          </a:xfrm>
        </p:grpSpPr>
        <p:sp>
          <p:nvSpPr>
            <p:cNvPr id="4221" name="Google Shape;4221;p151"/>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22" name="Google Shape;4222;p151"/>
            <p:cNvSpPr/>
            <p:nvPr/>
          </p:nvSpPr>
          <p:spPr>
            <a:xfrm>
              <a:off x="671371" y="2860126"/>
              <a:ext cx="18900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RTRIM</a:t>
              </a:r>
              <a:endParaRPr b="1">
                <a:solidFill>
                  <a:srgbClr val="FFFFFF"/>
                </a:solidFill>
              </a:endParaRPr>
            </a:p>
          </p:txBody>
        </p:sp>
        <p:sp>
          <p:nvSpPr>
            <p:cNvPr id="4223" name="Google Shape;4223;p151"/>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24" name="Google Shape;4224;p151"/>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225" name="Google Shape;4225;p151"/>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26" name="Google Shape;4226;p151"/>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227" name="Google Shape;4227;p151"/>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28" name="Google Shape;4228;p151"/>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229" name="Google Shape;4229;p151"/>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0" name="Google Shape;4230;p151"/>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231" name="Google Shape;4231;p151"/>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2" name="Google Shape;4232;p151"/>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233" name="Google Shape;4233;p151"/>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4" name="Google Shape;4234;p151"/>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235" name="Google Shape;4235;p151"/>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236" name="Google Shape;4236;p151"/>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7" name="Google Shape;4237;p151"/>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238" name="Google Shape;4238;p151"/>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39" name="Google Shape;4239;p151"/>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grpSp>
    </p:spTree>
    <p:extLst>
      <p:ext uri="{BB962C8B-B14F-4D97-AF65-F5344CB8AC3E}">
        <p14:creationId xmlns:p14="http://schemas.microsoft.com/office/powerpoint/2010/main" val="134254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15"/>
                                        </p:tgtEl>
                                        <p:attrNameLst>
                                          <p:attrName>style.visibility</p:attrName>
                                        </p:attrNameLst>
                                      </p:cBhvr>
                                      <p:to>
                                        <p:strVal val="visible"/>
                                      </p:to>
                                    </p:set>
                                    <p:anim calcmode="lin" valueType="num">
                                      <p:cBhvr additive="base">
                                        <p:cTn id="7" dur="1000"/>
                                        <p:tgtEl>
                                          <p:spTgt spid="42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216"/>
                                        </p:tgtEl>
                                        <p:attrNameLst>
                                          <p:attrName>style.visibility</p:attrName>
                                        </p:attrNameLst>
                                      </p:cBhvr>
                                      <p:to>
                                        <p:strVal val="visible"/>
                                      </p:to>
                                    </p:set>
                                    <p:anim calcmode="lin" valueType="num">
                                      <p:cBhvr additive="base">
                                        <p:cTn id="10" dur="1000"/>
                                        <p:tgtEl>
                                          <p:spTgt spid="421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20"/>
                                        </p:tgtEl>
                                        <p:attrNameLst>
                                          <p:attrName>style.visibility</p:attrName>
                                        </p:attrNameLst>
                                      </p:cBhvr>
                                      <p:to>
                                        <p:strVal val="visible"/>
                                      </p:to>
                                    </p:set>
                                    <p:animEffect transition="in" filter="fade">
                                      <p:cBhvr>
                                        <p:cTn id="15" dur="1000"/>
                                        <p:tgtEl>
                                          <p:spTgt spid="42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17"/>
                                        </p:tgtEl>
                                        <p:attrNameLst>
                                          <p:attrName>style.visibility</p:attrName>
                                        </p:attrNameLst>
                                      </p:cBhvr>
                                      <p:to>
                                        <p:strVal val="visible"/>
                                      </p:to>
                                    </p:set>
                                    <p:animEffect transition="in" filter="fade">
                                      <p:cBhvr>
                                        <p:cTn id="20" dur="1000"/>
                                        <p:tgtEl>
                                          <p:spTgt spid="4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244"/>
        <p:cNvGrpSpPr/>
        <p:nvPr/>
      </p:nvGrpSpPr>
      <p:grpSpPr>
        <a:xfrm>
          <a:off x="0" y="0"/>
          <a:ext cx="0" cy="0"/>
          <a:chOff x="0" y="0"/>
          <a:chExt cx="0" cy="0"/>
        </a:xfrm>
      </p:grpSpPr>
      <p:sp>
        <p:nvSpPr>
          <p:cNvPr id="4246" name="Google Shape;4246;p15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15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15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15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250" name="Google Shape;4250;p152"/>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251" name="Google Shape;4251;p152"/>
          <p:cNvGrpSpPr/>
          <p:nvPr/>
        </p:nvGrpSpPr>
        <p:grpSpPr>
          <a:xfrm>
            <a:off x="3538330" y="1470991"/>
            <a:ext cx="7593600" cy="4585800"/>
            <a:chOff x="3538330" y="1470991"/>
            <a:chExt cx="7593600" cy="4585800"/>
          </a:xfrm>
        </p:grpSpPr>
        <p:sp>
          <p:nvSpPr>
            <p:cNvPr id="4252" name="Google Shape;4252;p152"/>
            <p:cNvSpPr txBox="1"/>
            <p:nvPr/>
          </p:nvSpPr>
          <p:spPr>
            <a:xfrm>
              <a:off x="3538330" y="1470991"/>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SPACE function creates ‘N’ number of spaces between values.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The only argument it will take is the number of spaces to create, which should always be an Integer.</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SPACE(Integer)</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CONCAT(‘First Name', SPACE(5), ‘Last Name')</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4253" name="Google Shape;4253;p152"/>
            <p:cNvSpPr/>
            <p:nvPr/>
          </p:nvSpPr>
          <p:spPr>
            <a:xfrm>
              <a:off x="3538330" y="3300930"/>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254" name="Google Shape;4254;p152"/>
          <p:cNvGrpSpPr/>
          <p:nvPr/>
        </p:nvGrpSpPr>
        <p:grpSpPr>
          <a:xfrm>
            <a:off x="635600" y="1294471"/>
            <a:ext cx="1959044" cy="4561054"/>
            <a:chOff x="635600" y="1294471"/>
            <a:chExt cx="1959044" cy="4561054"/>
          </a:xfrm>
        </p:grpSpPr>
        <p:sp>
          <p:nvSpPr>
            <p:cNvPr id="4255" name="Google Shape;4255;p152"/>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56" name="Google Shape;4256;p152"/>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257" name="Google Shape;4257;p152"/>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58" name="Google Shape;4258;p152"/>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259" name="Google Shape;4259;p152"/>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60" name="Google Shape;4260;p152"/>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261" name="Google Shape;4261;p152"/>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62" name="Google Shape;4262;p152"/>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263" name="Google Shape;4263;p152"/>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64" name="Google Shape;4264;p152"/>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265" name="Google Shape;4265;p152"/>
            <p:cNvSpPr/>
            <p:nvPr/>
          </p:nvSpPr>
          <p:spPr>
            <a:xfrm>
              <a:off x="657931" y="3359835"/>
              <a:ext cx="1890000" cy="323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1" i="0" u="none" strike="noStrike" cap="none">
                <a:solidFill>
                  <a:srgbClr val="FFFFFF"/>
                </a:solidFill>
                <a:latin typeface="Calibri"/>
                <a:ea typeface="Calibri"/>
                <a:cs typeface="Calibri"/>
                <a:sym typeface="Calibri"/>
              </a:endParaRPr>
            </a:p>
          </p:txBody>
        </p:sp>
        <p:sp>
          <p:nvSpPr>
            <p:cNvPr id="4266" name="Google Shape;4266;p152"/>
            <p:cNvSpPr/>
            <p:nvPr/>
          </p:nvSpPr>
          <p:spPr>
            <a:xfrm>
              <a:off x="657931" y="3360826"/>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SPACE</a:t>
              </a:r>
              <a:endParaRPr b="1">
                <a:solidFill>
                  <a:srgbClr val="FFFFFF"/>
                </a:solidFill>
              </a:endParaRPr>
            </a:p>
          </p:txBody>
        </p:sp>
        <p:sp>
          <p:nvSpPr>
            <p:cNvPr id="4267" name="Google Shape;4267;p152"/>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268" name="Google Shape;4268;p152"/>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69" name="Google Shape;4269;p152"/>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270" name="Google Shape;4270;p152"/>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71" name="Google Shape;4271;p152"/>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272" name="Google Shape;4272;p152"/>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73" name="Google Shape;4273;p152"/>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grpSp>
    </p:spTree>
    <p:extLst>
      <p:ext uri="{BB962C8B-B14F-4D97-AF65-F5344CB8AC3E}">
        <p14:creationId xmlns:p14="http://schemas.microsoft.com/office/powerpoint/2010/main" val="76524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49"/>
                                        </p:tgtEl>
                                        <p:attrNameLst>
                                          <p:attrName>style.visibility</p:attrName>
                                        </p:attrNameLst>
                                      </p:cBhvr>
                                      <p:to>
                                        <p:strVal val="visible"/>
                                      </p:to>
                                    </p:set>
                                    <p:anim calcmode="lin" valueType="num">
                                      <p:cBhvr additive="base">
                                        <p:cTn id="7" dur="1000"/>
                                        <p:tgtEl>
                                          <p:spTgt spid="42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250"/>
                                        </p:tgtEl>
                                        <p:attrNameLst>
                                          <p:attrName>style.visibility</p:attrName>
                                        </p:attrNameLst>
                                      </p:cBhvr>
                                      <p:to>
                                        <p:strVal val="visible"/>
                                      </p:to>
                                    </p:set>
                                    <p:anim calcmode="lin" valueType="num">
                                      <p:cBhvr additive="base">
                                        <p:cTn id="10" dur="1000"/>
                                        <p:tgtEl>
                                          <p:spTgt spid="425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54"/>
                                        </p:tgtEl>
                                        <p:attrNameLst>
                                          <p:attrName>style.visibility</p:attrName>
                                        </p:attrNameLst>
                                      </p:cBhvr>
                                      <p:to>
                                        <p:strVal val="visible"/>
                                      </p:to>
                                    </p:set>
                                    <p:animEffect transition="in" filter="fade">
                                      <p:cBhvr>
                                        <p:cTn id="15" dur="1000"/>
                                        <p:tgtEl>
                                          <p:spTgt spid="425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51"/>
                                        </p:tgtEl>
                                        <p:attrNameLst>
                                          <p:attrName>style.visibility</p:attrName>
                                        </p:attrNameLst>
                                      </p:cBhvr>
                                      <p:to>
                                        <p:strVal val="visible"/>
                                      </p:to>
                                    </p:set>
                                    <p:animEffect transition="in" filter="fade">
                                      <p:cBhvr>
                                        <p:cTn id="20" dur="1000"/>
                                        <p:tgtEl>
                                          <p:spTgt spid="4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278"/>
        <p:cNvGrpSpPr/>
        <p:nvPr/>
      </p:nvGrpSpPr>
      <p:grpSpPr>
        <a:xfrm>
          <a:off x="0" y="0"/>
          <a:ext cx="0" cy="0"/>
          <a:chOff x="0" y="0"/>
          <a:chExt cx="0" cy="0"/>
        </a:xfrm>
      </p:grpSpPr>
      <p:sp>
        <p:nvSpPr>
          <p:cNvPr id="4280" name="Google Shape;4280;p15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15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15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15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284" name="Google Shape;4284;p153"/>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285" name="Google Shape;4285;p153"/>
          <p:cNvGrpSpPr/>
          <p:nvPr/>
        </p:nvGrpSpPr>
        <p:grpSpPr>
          <a:xfrm>
            <a:off x="3538329" y="1470991"/>
            <a:ext cx="7593601" cy="4585800"/>
            <a:chOff x="3538329" y="1470991"/>
            <a:chExt cx="7593601" cy="4585800"/>
          </a:xfrm>
        </p:grpSpPr>
        <p:sp>
          <p:nvSpPr>
            <p:cNvPr id="4286" name="Google Shape;4286;p153"/>
            <p:cNvSpPr txBox="1"/>
            <p:nvPr/>
          </p:nvSpPr>
          <p:spPr>
            <a:xfrm>
              <a:off x="3538330" y="1470991"/>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SUBSTR helps is retrieving a particular length of characters from a string.</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index position to subset the data can also be specified.</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SUBSTRING (String, Position, Length)</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SUBSTRING('Learn MySQL’, 3, 7)</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287" name="Google Shape;4287;p153"/>
            <p:cNvSpPr/>
            <p:nvPr/>
          </p:nvSpPr>
          <p:spPr>
            <a:xfrm>
              <a:off x="3538329" y="3237721"/>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288" name="Google Shape;4288;p153"/>
          <p:cNvGrpSpPr/>
          <p:nvPr/>
        </p:nvGrpSpPr>
        <p:grpSpPr>
          <a:xfrm>
            <a:off x="635600" y="1294471"/>
            <a:ext cx="1959044" cy="4561054"/>
            <a:chOff x="635600" y="1294471"/>
            <a:chExt cx="1959044" cy="4561054"/>
          </a:xfrm>
        </p:grpSpPr>
        <p:sp>
          <p:nvSpPr>
            <p:cNvPr id="4289" name="Google Shape;4289;p153"/>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0" name="Google Shape;4290;p153"/>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291" name="Google Shape;4291;p153"/>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2" name="Google Shape;4292;p153"/>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293" name="Google Shape;4293;p153"/>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4" name="Google Shape;4294;p153"/>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295" name="Google Shape;4295;p153"/>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296" name="Google Shape;4296;p153"/>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297" name="Google Shape;4297;p153"/>
            <p:cNvSpPr/>
            <p:nvPr/>
          </p:nvSpPr>
          <p:spPr>
            <a:xfrm>
              <a:off x="669437" y="3908465"/>
              <a:ext cx="1890000" cy="323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1" i="0" u="none" strike="noStrike" cap="none">
                <a:solidFill>
                  <a:srgbClr val="FFFFFF"/>
                </a:solidFill>
                <a:latin typeface="Calibri"/>
                <a:ea typeface="Calibri"/>
                <a:cs typeface="Calibri"/>
                <a:sym typeface="Calibri"/>
              </a:endParaRPr>
            </a:p>
          </p:txBody>
        </p:sp>
        <p:sp>
          <p:nvSpPr>
            <p:cNvPr id="4298" name="Google Shape;4298;p153"/>
            <p:cNvSpPr/>
            <p:nvPr/>
          </p:nvSpPr>
          <p:spPr>
            <a:xfrm>
              <a:off x="669437" y="3897198"/>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SUBSTR</a:t>
              </a:r>
              <a:endParaRPr b="1">
                <a:solidFill>
                  <a:srgbClr val="FFFFFF"/>
                </a:solidFill>
              </a:endParaRPr>
            </a:p>
          </p:txBody>
        </p:sp>
        <p:sp>
          <p:nvSpPr>
            <p:cNvPr id="4299" name="Google Shape;4299;p153"/>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300" name="Google Shape;4300;p153"/>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1" name="Google Shape;4301;p153"/>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302" name="Google Shape;4302;p153"/>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3" name="Google Shape;4303;p153"/>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304" name="Google Shape;4304;p153"/>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5" name="Google Shape;4305;p153"/>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306" name="Google Shape;4306;p153"/>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07" name="Google Shape;4307;p153"/>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grpSp>
    </p:spTree>
    <p:extLst>
      <p:ext uri="{BB962C8B-B14F-4D97-AF65-F5344CB8AC3E}">
        <p14:creationId xmlns:p14="http://schemas.microsoft.com/office/powerpoint/2010/main" val="34107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283"/>
                                        </p:tgtEl>
                                        <p:attrNameLst>
                                          <p:attrName>style.visibility</p:attrName>
                                        </p:attrNameLst>
                                      </p:cBhvr>
                                      <p:to>
                                        <p:strVal val="visible"/>
                                      </p:to>
                                    </p:set>
                                    <p:anim calcmode="lin" valueType="num">
                                      <p:cBhvr additive="base">
                                        <p:cTn id="7" dur="1000"/>
                                        <p:tgtEl>
                                          <p:spTgt spid="428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284"/>
                                        </p:tgtEl>
                                        <p:attrNameLst>
                                          <p:attrName>style.visibility</p:attrName>
                                        </p:attrNameLst>
                                      </p:cBhvr>
                                      <p:to>
                                        <p:strVal val="visible"/>
                                      </p:to>
                                    </p:set>
                                    <p:anim calcmode="lin" valueType="num">
                                      <p:cBhvr additive="base">
                                        <p:cTn id="10" dur="1000"/>
                                        <p:tgtEl>
                                          <p:spTgt spid="42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88"/>
                                        </p:tgtEl>
                                        <p:attrNameLst>
                                          <p:attrName>style.visibility</p:attrName>
                                        </p:attrNameLst>
                                      </p:cBhvr>
                                      <p:to>
                                        <p:strVal val="visible"/>
                                      </p:to>
                                    </p:set>
                                    <p:animEffect transition="in" filter="fade">
                                      <p:cBhvr>
                                        <p:cTn id="15" dur="1000"/>
                                        <p:tgtEl>
                                          <p:spTgt spid="428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85"/>
                                        </p:tgtEl>
                                        <p:attrNameLst>
                                          <p:attrName>style.visibility</p:attrName>
                                        </p:attrNameLst>
                                      </p:cBhvr>
                                      <p:to>
                                        <p:strVal val="visible"/>
                                      </p:to>
                                    </p:set>
                                    <p:animEffect transition="in" filter="fade">
                                      <p:cBhvr>
                                        <p:cTn id="20" dur="1000"/>
                                        <p:tgtEl>
                                          <p:spTgt spid="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312"/>
        <p:cNvGrpSpPr/>
        <p:nvPr/>
      </p:nvGrpSpPr>
      <p:grpSpPr>
        <a:xfrm>
          <a:off x="0" y="0"/>
          <a:ext cx="0" cy="0"/>
          <a:chOff x="0" y="0"/>
          <a:chExt cx="0" cy="0"/>
        </a:xfrm>
      </p:grpSpPr>
      <p:sp>
        <p:nvSpPr>
          <p:cNvPr id="4314" name="Google Shape;4314;p15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15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15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15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318" name="Google Shape;4318;p154"/>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319" name="Google Shape;4319;p154"/>
          <p:cNvGrpSpPr/>
          <p:nvPr/>
        </p:nvGrpSpPr>
        <p:grpSpPr>
          <a:xfrm>
            <a:off x="3538329" y="1484243"/>
            <a:ext cx="7593601" cy="4216500"/>
            <a:chOff x="3538329" y="1484243"/>
            <a:chExt cx="7593601" cy="4216500"/>
          </a:xfrm>
        </p:grpSpPr>
        <p:sp>
          <p:nvSpPr>
            <p:cNvPr id="4320" name="Google Shape;4320;p154"/>
            <p:cNvSpPr txBox="1"/>
            <p:nvPr/>
          </p:nvSpPr>
          <p:spPr>
            <a:xfrm>
              <a:off x="3538330" y="1484243"/>
              <a:ext cx="7593600" cy="4216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SUBSTR_INDEX helps to subset a substring from the occurrence of delimiter count. </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Any type of delimiter can be accessed using this function.</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SUBSTRING_INDEX(</a:t>
              </a:r>
              <a:r>
                <a:rPr lang="en-US" sz="2000" dirty="0" err="1">
                  <a:solidFill>
                    <a:srgbClr val="0070C0"/>
                  </a:solidFill>
                  <a:latin typeface="Lato"/>
                  <a:ea typeface="Lato"/>
                  <a:cs typeface="Lato"/>
                  <a:sym typeface="Lato"/>
                </a:rPr>
                <a:t>String_Expression</a:t>
              </a:r>
              <a:r>
                <a:rPr lang="en-US" sz="2000" dirty="0">
                  <a:solidFill>
                    <a:srgbClr val="0070C0"/>
                  </a:solidFill>
                  <a:latin typeface="Lato"/>
                  <a:ea typeface="Lato"/>
                  <a:cs typeface="Lato"/>
                  <a:sym typeface="Lato"/>
                </a:rPr>
                <a:t>, Delimiter, Count)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SUBSTRING_INDEX('www.google.co.in', '.’, 2)</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4321" name="Google Shape;4321;p154"/>
            <p:cNvSpPr/>
            <p:nvPr/>
          </p:nvSpPr>
          <p:spPr>
            <a:xfrm>
              <a:off x="3538329" y="3289841"/>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322" name="Google Shape;4322;p154"/>
          <p:cNvGrpSpPr/>
          <p:nvPr/>
        </p:nvGrpSpPr>
        <p:grpSpPr>
          <a:xfrm>
            <a:off x="635600" y="1294471"/>
            <a:ext cx="1959044" cy="4561054"/>
            <a:chOff x="635600" y="1294471"/>
            <a:chExt cx="1959044" cy="4561054"/>
          </a:xfrm>
        </p:grpSpPr>
        <p:sp>
          <p:nvSpPr>
            <p:cNvPr id="4323" name="Google Shape;4323;p154"/>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24" name="Google Shape;4324;p154"/>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325" name="Google Shape;4325;p154"/>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26" name="Google Shape;4326;p154"/>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327" name="Google Shape;4327;p154"/>
            <p:cNvSpPr/>
            <p:nvPr/>
          </p:nvSpPr>
          <p:spPr>
            <a:xfrm>
              <a:off x="680739" y="4431809"/>
              <a:ext cx="1890000" cy="323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1" i="0" u="none" strike="noStrike" cap="none">
                <a:solidFill>
                  <a:srgbClr val="FFFFFF"/>
                </a:solidFill>
                <a:latin typeface="Calibri"/>
                <a:ea typeface="Calibri"/>
                <a:cs typeface="Calibri"/>
                <a:sym typeface="Calibri"/>
              </a:endParaRPr>
            </a:p>
          </p:txBody>
        </p:sp>
        <p:sp>
          <p:nvSpPr>
            <p:cNvPr id="4328" name="Google Shape;4328;p154"/>
            <p:cNvSpPr/>
            <p:nvPr/>
          </p:nvSpPr>
          <p:spPr>
            <a:xfrm>
              <a:off x="680740" y="4444128"/>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SUBSTR_INDEX</a:t>
              </a:r>
              <a:endParaRPr b="1">
                <a:solidFill>
                  <a:srgbClr val="FFFFFF"/>
                </a:solidFill>
              </a:endParaRPr>
            </a:p>
          </p:txBody>
        </p:sp>
        <p:sp>
          <p:nvSpPr>
            <p:cNvPr id="4329" name="Google Shape;4329;p154"/>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0" name="Google Shape;4330;p154"/>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sp>
          <p:nvSpPr>
            <p:cNvPr id="4331" name="Google Shape;4331;p154"/>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332" name="Google Shape;4332;p154"/>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3" name="Google Shape;4333;p154"/>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334" name="Google Shape;4334;p154"/>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5" name="Google Shape;4335;p154"/>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336" name="Google Shape;4336;p154"/>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7" name="Google Shape;4337;p154"/>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338" name="Google Shape;4338;p154"/>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39" name="Google Shape;4339;p154"/>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340" name="Google Shape;4340;p154"/>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41" name="Google Shape;4341;p154"/>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grpSp>
    </p:spTree>
    <p:extLst>
      <p:ext uri="{BB962C8B-B14F-4D97-AF65-F5344CB8AC3E}">
        <p14:creationId xmlns:p14="http://schemas.microsoft.com/office/powerpoint/2010/main" val="255426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17"/>
                                        </p:tgtEl>
                                        <p:attrNameLst>
                                          <p:attrName>style.visibility</p:attrName>
                                        </p:attrNameLst>
                                      </p:cBhvr>
                                      <p:to>
                                        <p:strVal val="visible"/>
                                      </p:to>
                                    </p:set>
                                    <p:anim calcmode="lin" valueType="num">
                                      <p:cBhvr additive="base">
                                        <p:cTn id="7" dur="1000"/>
                                        <p:tgtEl>
                                          <p:spTgt spid="431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318"/>
                                        </p:tgtEl>
                                        <p:attrNameLst>
                                          <p:attrName>style.visibility</p:attrName>
                                        </p:attrNameLst>
                                      </p:cBhvr>
                                      <p:to>
                                        <p:strVal val="visible"/>
                                      </p:to>
                                    </p:set>
                                    <p:anim calcmode="lin" valueType="num">
                                      <p:cBhvr additive="base">
                                        <p:cTn id="10" dur="1000"/>
                                        <p:tgtEl>
                                          <p:spTgt spid="431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22"/>
                                        </p:tgtEl>
                                        <p:attrNameLst>
                                          <p:attrName>style.visibility</p:attrName>
                                        </p:attrNameLst>
                                      </p:cBhvr>
                                      <p:to>
                                        <p:strVal val="visible"/>
                                      </p:to>
                                    </p:set>
                                    <p:animEffect transition="in" filter="fade">
                                      <p:cBhvr>
                                        <p:cTn id="15" dur="1000"/>
                                        <p:tgtEl>
                                          <p:spTgt spid="43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19"/>
                                        </p:tgtEl>
                                        <p:attrNameLst>
                                          <p:attrName>style.visibility</p:attrName>
                                        </p:attrNameLst>
                                      </p:cBhvr>
                                      <p:to>
                                        <p:strVal val="visible"/>
                                      </p:to>
                                    </p:set>
                                    <p:animEffect transition="in" filter="fade">
                                      <p:cBhvr>
                                        <p:cTn id="20" dur="1000"/>
                                        <p:tgtEl>
                                          <p:spTgt spid="4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346"/>
        <p:cNvGrpSpPr/>
        <p:nvPr/>
      </p:nvGrpSpPr>
      <p:grpSpPr>
        <a:xfrm>
          <a:off x="0" y="0"/>
          <a:ext cx="0" cy="0"/>
          <a:chOff x="0" y="0"/>
          <a:chExt cx="0" cy="0"/>
        </a:xfrm>
      </p:grpSpPr>
      <p:sp>
        <p:nvSpPr>
          <p:cNvPr id="4348" name="Google Shape;4348;p15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15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15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15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352" name="Google Shape;4352;p155"/>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353" name="Google Shape;4353;p155"/>
          <p:cNvGrpSpPr/>
          <p:nvPr/>
        </p:nvGrpSpPr>
        <p:grpSpPr>
          <a:xfrm>
            <a:off x="3538330" y="1470991"/>
            <a:ext cx="7593600" cy="4739700"/>
            <a:chOff x="3538330" y="1470991"/>
            <a:chExt cx="7593600" cy="4739700"/>
          </a:xfrm>
        </p:grpSpPr>
        <p:sp>
          <p:nvSpPr>
            <p:cNvPr id="4354" name="Google Shape;4354;p155"/>
            <p:cNvSpPr txBox="1"/>
            <p:nvPr/>
          </p:nvSpPr>
          <p:spPr>
            <a:xfrm>
              <a:off x="3538330" y="1470991"/>
              <a:ext cx="7593600" cy="47397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TRIM function simply chops off the extra spaces that are present in your cells, be it numbers, be it strings.</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TRIM('String_Expression')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TRIM('       Hello World         ')</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355" name="Google Shape;4355;p155"/>
            <p:cNvSpPr/>
            <p:nvPr/>
          </p:nvSpPr>
          <p:spPr>
            <a:xfrm>
              <a:off x="3538330" y="3855967"/>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356" name="Google Shape;4356;p155"/>
          <p:cNvGrpSpPr/>
          <p:nvPr/>
        </p:nvGrpSpPr>
        <p:grpSpPr>
          <a:xfrm>
            <a:off x="635600" y="1294471"/>
            <a:ext cx="1959044" cy="4561054"/>
            <a:chOff x="635600" y="1294471"/>
            <a:chExt cx="1959044" cy="4561054"/>
          </a:xfrm>
        </p:grpSpPr>
        <p:sp>
          <p:nvSpPr>
            <p:cNvPr id="4357" name="Google Shape;4357;p155"/>
            <p:cNvSpPr/>
            <p:nvPr/>
          </p:nvSpPr>
          <p:spPr>
            <a:xfrm>
              <a:off x="695706" y="55321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58" name="Google Shape;4358;p155"/>
            <p:cNvSpPr/>
            <p:nvPr/>
          </p:nvSpPr>
          <p:spPr>
            <a:xfrm>
              <a:off x="695503" y="553311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UPPER</a:t>
              </a:r>
              <a:endParaRPr/>
            </a:p>
          </p:txBody>
        </p:sp>
        <p:sp>
          <p:nvSpPr>
            <p:cNvPr id="4359" name="Google Shape;4359;p155"/>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0" name="Google Shape;4360;p155"/>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361" name="Google Shape;4361;p155"/>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2" name="Google Shape;4362;p155"/>
            <p:cNvSpPr/>
            <p:nvPr/>
          </p:nvSpPr>
          <p:spPr>
            <a:xfrm>
              <a:off x="704644" y="5005434"/>
              <a:ext cx="18900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1" i="0" u="none" strike="noStrike" cap="none">
                  <a:solidFill>
                    <a:srgbClr val="FFFFFF"/>
                  </a:solidFill>
                  <a:latin typeface="Calibri"/>
                  <a:ea typeface="Calibri"/>
                  <a:cs typeface="Calibri"/>
                  <a:sym typeface="Calibri"/>
                </a:rPr>
                <a:t>TRIM</a:t>
              </a:r>
              <a:endParaRPr b="1">
                <a:solidFill>
                  <a:srgbClr val="FFFFFF"/>
                </a:solidFill>
              </a:endParaRPr>
            </a:p>
          </p:txBody>
        </p:sp>
        <p:sp>
          <p:nvSpPr>
            <p:cNvPr id="4363" name="Google Shape;4363;p155"/>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364" name="Google Shape;4364;p155"/>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5" name="Google Shape;4365;p155"/>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366" name="Google Shape;4366;p155"/>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7" name="Google Shape;4367;p155"/>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368" name="Google Shape;4368;p155"/>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69" name="Google Shape;4369;p155"/>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370" name="Google Shape;4370;p155"/>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71" name="Google Shape;4371;p155"/>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372" name="Google Shape;4372;p155"/>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73" name="Google Shape;4373;p155"/>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374" name="Google Shape;4374;p155"/>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75" name="Google Shape;4375;p155"/>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grpSp>
    </p:spTree>
    <p:extLst>
      <p:ext uri="{BB962C8B-B14F-4D97-AF65-F5344CB8AC3E}">
        <p14:creationId xmlns:p14="http://schemas.microsoft.com/office/powerpoint/2010/main" val="69099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51"/>
                                        </p:tgtEl>
                                        <p:attrNameLst>
                                          <p:attrName>style.visibility</p:attrName>
                                        </p:attrNameLst>
                                      </p:cBhvr>
                                      <p:to>
                                        <p:strVal val="visible"/>
                                      </p:to>
                                    </p:set>
                                    <p:anim calcmode="lin" valueType="num">
                                      <p:cBhvr additive="base">
                                        <p:cTn id="7" dur="1000"/>
                                        <p:tgtEl>
                                          <p:spTgt spid="435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352"/>
                                        </p:tgtEl>
                                        <p:attrNameLst>
                                          <p:attrName>style.visibility</p:attrName>
                                        </p:attrNameLst>
                                      </p:cBhvr>
                                      <p:to>
                                        <p:strVal val="visible"/>
                                      </p:to>
                                    </p:set>
                                    <p:anim calcmode="lin" valueType="num">
                                      <p:cBhvr additive="base">
                                        <p:cTn id="10" dur="1000"/>
                                        <p:tgtEl>
                                          <p:spTgt spid="435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56"/>
                                        </p:tgtEl>
                                        <p:attrNameLst>
                                          <p:attrName>style.visibility</p:attrName>
                                        </p:attrNameLst>
                                      </p:cBhvr>
                                      <p:to>
                                        <p:strVal val="visible"/>
                                      </p:to>
                                    </p:set>
                                    <p:animEffect transition="in" filter="fade">
                                      <p:cBhvr>
                                        <p:cTn id="15" dur="1000"/>
                                        <p:tgtEl>
                                          <p:spTgt spid="43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53"/>
                                        </p:tgtEl>
                                        <p:attrNameLst>
                                          <p:attrName>style.visibility</p:attrName>
                                        </p:attrNameLst>
                                      </p:cBhvr>
                                      <p:to>
                                        <p:strVal val="visible"/>
                                      </p:to>
                                    </p:set>
                                    <p:animEffect transition="in" filter="fade">
                                      <p:cBhvr>
                                        <p:cTn id="20" dur="1000"/>
                                        <p:tgtEl>
                                          <p:spTgt spid="4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52500"/>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Rules for1NF (First Normal Form):</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Each cell in the table should contain only one single value.</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Every record in the table should be unique (no duplicate records allowed)</a:t>
            </a:r>
          </a:p>
          <a:p>
            <a:pPr lvl="0" algn="l" rtl="0">
              <a:spcBef>
                <a:spcPts val="0"/>
              </a:spcBef>
              <a:spcAft>
                <a:spcPts val="0"/>
              </a:spcAft>
            </a:pPr>
            <a:r>
              <a:rPr lang="en-IN" sz="2200" dirty="0">
                <a:solidFill>
                  <a:schemeClr val="dk1"/>
                </a:solidFill>
                <a:latin typeface="Lato"/>
                <a:ea typeface="Lato"/>
                <a:cs typeface="Lato"/>
                <a:sym typeface="Lato"/>
              </a:rPr>
              <a:t> </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0" lvl="0" indent="0" algn="l" rtl="0">
              <a:spcBef>
                <a:spcPts val="0"/>
              </a:spcBef>
              <a:spcAft>
                <a:spcPts val="0"/>
              </a:spcAft>
              <a:buNone/>
            </a:pPr>
            <a:endParaRPr sz="2200" b="1" dirty="0">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D68053EE-64CD-487C-BBE8-3C66D887B4F6}"/>
              </a:ext>
            </a:extLst>
          </p:cNvPr>
          <p:cNvPicPr>
            <a:picLocks noChangeAspect="1"/>
          </p:cNvPicPr>
          <p:nvPr/>
        </p:nvPicPr>
        <p:blipFill>
          <a:blip r:embed="rId4"/>
          <a:stretch>
            <a:fillRect/>
          </a:stretch>
        </p:blipFill>
        <p:spPr>
          <a:xfrm>
            <a:off x="1004609" y="3087746"/>
            <a:ext cx="8723809" cy="2665500"/>
          </a:xfrm>
          <a:prstGeom prst="rect">
            <a:avLst/>
          </a:prstGeom>
        </p:spPr>
      </p:pic>
    </p:spTree>
    <p:extLst>
      <p:ext uri="{BB962C8B-B14F-4D97-AF65-F5344CB8AC3E}">
        <p14:creationId xmlns:p14="http://schemas.microsoft.com/office/powerpoint/2010/main" val="16688486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380"/>
        <p:cNvGrpSpPr/>
        <p:nvPr/>
      </p:nvGrpSpPr>
      <p:grpSpPr>
        <a:xfrm>
          <a:off x="0" y="0"/>
          <a:ext cx="0" cy="0"/>
          <a:chOff x="0" y="0"/>
          <a:chExt cx="0" cy="0"/>
        </a:xfrm>
      </p:grpSpPr>
      <p:sp>
        <p:nvSpPr>
          <p:cNvPr id="4382" name="Google Shape;4382;p15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15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15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15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STRING  FUNCTIONS</a:t>
            </a:r>
            <a:endParaRPr sz="4200">
              <a:solidFill>
                <a:srgbClr val="00A1FF"/>
              </a:solidFill>
              <a:latin typeface="Lato Black"/>
              <a:ea typeface="Lato Black"/>
              <a:cs typeface="Lato Black"/>
              <a:sym typeface="Lato Black"/>
            </a:endParaRPr>
          </a:p>
        </p:txBody>
      </p:sp>
      <p:cxnSp>
        <p:nvCxnSpPr>
          <p:cNvPr id="4386" name="Google Shape;4386;p156"/>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387" name="Google Shape;4387;p156"/>
          <p:cNvGrpSpPr/>
          <p:nvPr/>
        </p:nvGrpSpPr>
        <p:grpSpPr>
          <a:xfrm>
            <a:off x="3538330" y="1470991"/>
            <a:ext cx="7593600" cy="4770600"/>
            <a:chOff x="3538330" y="1470991"/>
            <a:chExt cx="7593600" cy="4770600"/>
          </a:xfrm>
        </p:grpSpPr>
        <p:sp>
          <p:nvSpPr>
            <p:cNvPr id="4388" name="Google Shape;4388;p156"/>
            <p:cNvSpPr txBox="1"/>
            <p:nvPr/>
          </p:nvSpPr>
          <p:spPr>
            <a:xfrm>
              <a:off x="3538330" y="1470991"/>
              <a:ext cx="7593600" cy="4770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UPPER function converts the entire string to upper case</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UPPER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UPPER(‘sqlserver’)</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4389" name="Google Shape;4389;p156"/>
            <p:cNvSpPr/>
            <p:nvPr/>
          </p:nvSpPr>
          <p:spPr>
            <a:xfrm>
              <a:off x="3538330" y="3259960"/>
              <a:ext cx="7593600" cy="176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4390" name="Google Shape;4390;p156"/>
          <p:cNvGrpSpPr/>
          <p:nvPr/>
        </p:nvGrpSpPr>
        <p:grpSpPr>
          <a:xfrm>
            <a:off x="635600" y="1294471"/>
            <a:ext cx="1959044" cy="4561054"/>
            <a:chOff x="635600" y="1294471"/>
            <a:chExt cx="1959044" cy="4561054"/>
          </a:xfrm>
        </p:grpSpPr>
        <p:sp>
          <p:nvSpPr>
            <p:cNvPr id="4391" name="Google Shape;4391;p156"/>
            <p:cNvSpPr/>
            <p:nvPr/>
          </p:nvSpPr>
          <p:spPr>
            <a:xfrm>
              <a:off x="695706" y="5532125"/>
              <a:ext cx="1890000" cy="323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1" i="0" u="none" strike="noStrike" cap="none">
                <a:solidFill>
                  <a:srgbClr val="FFFFFF"/>
                </a:solidFill>
                <a:latin typeface="Calibri"/>
                <a:ea typeface="Calibri"/>
                <a:cs typeface="Calibri"/>
                <a:sym typeface="Calibri"/>
              </a:endParaRPr>
            </a:p>
          </p:txBody>
        </p:sp>
        <p:sp>
          <p:nvSpPr>
            <p:cNvPr id="4392" name="Google Shape;4392;p156"/>
            <p:cNvSpPr/>
            <p:nvPr/>
          </p:nvSpPr>
          <p:spPr>
            <a:xfrm>
              <a:off x="695503" y="5533116"/>
              <a:ext cx="1875300" cy="321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UPPER</a:t>
              </a:r>
              <a:endParaRPr b="1">
                <a:solidFill>
                  <a:srgbClr val="FFFFFF"/>
                </a:solidFill>
              </a:endParaRPr>
            </a:p>
          </p:txBody>
        </p:sp>
        <p:sp>
          <p:nvSpPr>
            <p:cNvPr id="4393" name="Google Shape;4393;p156"/>
            <p:cNvSpPr/>
            <p:nvPr/>
          </p:nvSpPr>
          <p:spPr>
            <a:xfrm>
              <a:off x="654673" y="130492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94" name="Google Shape;4394;p156"/>
            <p:cNvSpPr/>
            <p:nvPr/>
          </p:nvSpPr>
          <p:spPr>
            <a:xfrm>
              <a:off x="654673" y="1305916"/>
              <a:ext cx="1875300" cy="321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p>
          </p:txBody>
        </p:sp>
        <p:sp>
          <p:nvSpPr>
            <p:cNvPr id="4395" name="Google Shape;4395;p156"/>
            <p:cNvSpPr/>
            <p:nvPr/>
          </p:nvSpPr>
          <p:spPr>
            <a:xfrm>
              <a:off x="635600" y="12944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a:latin typeface="Calibri"/>
                  <a:ea typeface="Calibri"/>
                  <a:cs typeface="Calibri"/>
                  <a:sym typeface="Calibri"/>
                </a:rPr>
                <a:t>REPLACE</a:t>
              </a:r>
              <a:endParaRPr/>
            </a:p>
          </p:txBody>
        </p:sp>
        <p:sp>
          <p:nvSpPr>
            <p:cNvPr id="4396" name="Google Shape;4396;p156"/>
            <p:cNvSpPr/>
            <p:nvPr/>
          </p:nvSpPr>
          <p:spPr>
            <a:xfrm>
              <a:off x="646400" y="1815421"/>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97" name="Google Shape;4397;p156"/>
            <p:cNvSpPr/>
            <p:nvPr/>
          </p:nvSpPr>
          <p:spPr>
            <a:xfrm>
              <a:off x="646400" y="1838671"/>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REVERSE</a:t>
              </a:r>
              <a:endParaRPr/>
            </a:p>
          </p:txBody>
        </p:sp>
        <p:sp>
          <p:nvSpPr>
            <p:cNvPr id="4398" name="Google Shape;4398;p156"/>
            <p:cNvSpPr/>
            <p:nvPr/>
          </p:nvSpPr>
          <p:spPr>
            <a:xfrm>
              <a:off x="654673" y="2325027"/>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99" name="Google Shape;4399;p156"/>
            <p:cNvSpPr/>
            <p:nvPr/>
          </p:nvSpPr>
          <p:spPr>
            <a:xfrm>
              <a:off x="654674" y="2337347"/>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RIGHT</a:t>
              </a:r>
              <a:endParaRPr/>
            </a:p>
          </p:txBody>
        </p:sp>
        <p:sp>
          <p:nvSpPr>
            <p:cNvPr id="4400" name="Google Shape;4400;p156"/>
            <p:cNvSpPr/>
            <p:nvPr/>
          </p:nvSpPr>
          <p:spPr>
            <a:xfrm>
              <a:off x="660068" y="28591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01" name="Google Shape;4401;p156"/>
            <p:cNvSpPr/>
            <p:nvPr/>
          </p:nvSpPr>
          <p:spPr>
            <a:xfrm>
              <a:off x="671371" y="2860126"/>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RTRIM</a:t>
              </a:r>
              <a:endParaRPr/>
            </a:p>
          </p:txBody>
        </p:sp>
        <p:sp>
          <p:nvSpPr>
            <p:cNvPr id="4402" name="Google Shape;4402;p156"/>
            <p:cNvSpPr/>
            <p:nvPr/>
          </p:nvSpPr>
          <p:spPr>
            <a:xfrm>
              <a:off x="657931" y="335983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03" name="Google Shape;4403;p156"/>
            <p:cNvSpPr/>
            <p:nvPr/>
          </p:nvSpPr>
          <p:spPr>
            <a:xfrm>
              <a:off x="657931" y="3360826"/>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SPACE</a:t>
              </a:r>
              <a:endParaRPr/>
            </a:p>
          </p:txBody>
        </p:sp>
        <p:sp>
          <p:nvSpPr>
            <p:cNvPr id="4404" name="Google Shape;4404;p156"/>
            <p:cNvSpPr/>
            <p:nvPr/>
          </p:nvSpPr>
          <p:spPr>
            <a:xfrm>
              <a:off x="669437" y="3908465"/>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05" name="Google Shape;4405;p156"/>
            <p:cNvSpPr/>
            <p:nvPr/>
          </p:nvSpPr>
          <p:spPr>
            <a:xfrm>
              <a:off x="669437" y="389719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a:t>
              </a:r>
              <a:endParaRPr/>
            </a:p>
          </p:txBody>
        </p:sp>
        <p:sp>
          <p:nvSpPr>
            <p:cNvPr id="4406" name="Google Shape;4406;p156"/>
            <p:cNvSpPr/>
            <p:nvPr/>
          </p:nvSpPr>
          <p:spPr>
            <a:xfrm>
              <a:off x="680739" y="4431809"/>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07" name="Google Shape;4407;p156"/>
            <p:cNvSpPr/>
            <p:nvPr/>
          </p:nvSpPr>
          <p:spPr>
            <a:xfrm>
              <a:off x="680740" y="4444128"/>
              <a:ext cx="18753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SUBSTR_INDEX</a:t>
              </a:r>
              <a:endParaRPr/>
            </a:p>
          </p:txBody>
        </p:sp>
        <p:sp>
          <p:nvSpPr>
            <p:cNvPr id="4408" name="Google Shape;4408;p156"/>
            <p:cNvSpPr/>
            <p:nvPr/>
          </p:nvSpPr>
          <p:spPr>
            <a:xfrm>
              <a:off x="693341" y="5004443"/>
              <a:ext cx="1890000" cy="323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09" name="Google Shape;4409;p156"/>
            <p:cNvSpPr/>
            <p:nvPr/>
          </p:nvSpPr>
          <p:spPr>
            <a:xfrm>
              <a:off x="704644" y="5005434"/>
              <a:ext cx="1890000" cy="321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TRIM</a:t>
              </a:r>
              <a:endParaRPr/>
            </a:p>
          </p:txBody>
        </p:sp>
      </p:grpSp>
    </p:spTree>
    <p:extLst>
      <p:ext uri="{BB962C8B-B14F-4D97-AF65-F5344CB8AC3E}">
        <p14:creationId xmlns:p14="http://schemas.microsoft.com/office/powerpoint/2010/main" val="254717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385"/>
                                        </p:tgtEl>
                                        <p:attrNameLst>
                                          <p:attrName>style.visibility</p:attrName>
                                        </p:attrNameLst>
                                      </p:cBhvr>
                                      <p:to>
                                        <p:strVal val="visible"/>
                                      </p:to>
                                    </p:set>
                                    <p:anim calcmode="lin" valueType="num">
                                      <p:cBhvr additive="base">
                                        <p:cTn id="7" dur="1000"/>
                                        <p:tgtEl>
                                          <p:spTgt spid="438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386"/>
                                        </p:tgtEl>
                                        <p:attrNameLst>
                                          <p:attrName>style.visibility</p:attrName>
                                        </p:attrNameLst>
                                      </p:cBhvr>
                                      <p:to>
                                        <p:strVal val="visible"/>
                                      </p:to>
                                    </p:set>
                                    <p:anim calcmode="lin" valueType="num">
                                      <p:cBhvr additive="base">
                                        <p:cTn id="10" dur="1000"/>
                                        <p:tgtEl>
                                          <p:spTgt spid="438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390"/>
                                        </p:tgtEl>
                                        <p:attrNameLst>
                                          <p:attrName>style.visibility</p:attrName>
                                        </p:attrNameLst>
                                      </p:cBhvr>
                                      <p:to>
                                        <p:strVal val="visible"/>
                                      </p:to>
                                    </p:set>
                                    <p:animEffect transition="in" filter="fade">
                                      <p:cBhvr>
                                        <p:cTn id="15" dur="1000"/>
                                        <p:tgtEl>
                                          <p:spTgt spid="43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387"/>
                                        </p:tgtEl>
                                        <p:attrNameLst>
                                          <p:attrName>style.visibility</p:attrName>
                                        </p:attrNameLst>
                                      </p:cBhvr>
                                      <p:to>
                                        <p:strVal val="visible"/>
                                      </p:to>
                                    </p:set>
                                    <p:animEffect transition="in" filter="fade">
                                      <p:cBhvr>
                                        <p:cTn id="20" dur="1000"/>
                                        <p:tgtEl>
                                          <p:spTgt spid="4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414"/>
        <p:cNvGrpSpPr/>
        <p:nvPr/>
      </p:nvGrpSpPr>
      <p:grpSpPr>
        <a:xfrm>
          <a:off x="0" y="0"/>
          <a:ext cx="0" cy="0"/>
          <a:chOff x="0" y="0"/>
          <a:chExt cx="0" cy="0"/>
        </a:xfrm>
      </p:grpSpPr>
      <p:sp>
        <p:nvSpPr>
          <p:cNvPr id="4416" name="Google Shape;4416;p15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420" name="Google Shape;4420;p157"/>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4421" name="Google Shape;4421;p157"/>
          <p:cNvSpPr/>
          <p:nvPr/>
        </p:nvSpPr>
        <p:spPr>
          <a:xfrm>
            <a:off x="562076" y="1423725"/>
            <a:ext cx="10702500" cy="3416400"/>
          </a:xfrm>
          <a:prstGeom prst="rect">
            <a:avLst/>
          </a:prstGeom>
          <a:noFill/>
          <a:ln>
            <a:noFill/>
          </a:ln>
        </p:spPr>
        <p:txBody>
          <a:bodyPr spcFirstLastPara="1" wrap="square" lIns="91425" tIns="45700" rIns="91425" bIns="45700" anchor="t" anchorCtr="0">
            <a:noAutofit/>
          </a:bodyPr>
          <a:lstStyle/>
          <a:p>
            <a:pPr marL="342900" marR="0" lvl="0" indent="-317500" algn="l" rtl="0">
              <a:lnSpc>
                <a:spcPct val="100000"/>
              </a:lnSpc>
              <a:spcBef>
                <a:spcPts val="0"/>
              </a:spcBef>
              <a:spcAft>
                <a:spcPts val="0"/>
              </a:spcAft>
              <a:buSzPts val="2000"/>
              <a:buFont typeface="Lato"/>
              <a:buChar char="•"/>
            </a:pPr>
            <a:r>
              <a:rPr lang="en-US" sz="2000">
                <a:latin typeface="Lato"/>
                <a:ea typeface="Lato"/>
                <a:cs typeface="Lato"/>
                <a:sym typeface="Lato"/>
              </a:rPr>
              <a:t>Non-Aggregate Functions.</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342900" marR="0" lvl="0" indent="-317500" algn="l" rtl="0">
              <a:lnSpc>
                <a:spcPct val="100000"/>
              </a:lnSpc>
              <a:spcBef>
                <a:spcPts val="0"/>
              </a:spcBef>
              <a:spcAft>
                <a:spcPts val="0"/>
              </a:spcAft>
              <a:buSzPts val="2000"/>
              <a:buFont typeface="Lato"/>
              <a:buChar char="•"/>
            </a:pPr>
            <a:r>
              <a:rPr lang="en-US" sz="2000">
                <a:latin typeface="Lato"/>
                <a:ea typeface="Lato"/>
                <a:cs typeface="Lato"/>
                <a:sym typeface="Lato"/>
              </a:rPr>
              <a:t>For each row it forms a query and performs a calculation using rows related to that row.</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342900" marR="0" lvl="0" indent="-317500" algn="l" rtl="0">
              <a:lnSpc>
                <a:spcPct val="100000"/>
              </a:lnSpc>
              <a:spcBef>
                <a:spcPts val="0"/>
              </a:spcBef>
              <a:spcAft>
                <a:spcPts val="0"/>
              </a:spcAft>
              <a:buSzPts val="2000"/>
              <a:buFont typeface="Lato"/>
              <a:buChar char="•"/>
            </a:pPr>
            <a:r>
              <a:rPr lang="en-US" sz="2000">
                <a:latin typeface="Lato"/>
                <a:ea typeface="Lato"/>
                <a:cs typeface="Lato"/>
                <a:sym typeface="Lato"/>
              </a:rPr>
              <a:t>Window functions are performed on the result set after all </a:t>
            </a:r>
            <a:r>
              <a:rPr lang="en-US" sz="2000">
                <a:uFill>
                  <a:noFill/>
                </a:uFill>
                <a:latin typeface="Lato"/>
                <a:ea typeface="Lato"/>
                <a:cs typeface="Lato"/>
                <a:sym typeface="Lato"/>
                <a:hlinkClick r:id="rId3"/>
              </a:rPr>
              <a:t>JOIN</a:t>
            </a:r>
            <a:r>
              <a:rPr lang="en-US" sz="2000">
                <a:latin typeface="Lato"/>
                <a:ea typeface="Lato"/>
                <a:cs typeface="Lato"/>
                <a:sym typeface="Lato"/>
              </a:rPr>
              <a:t>, </a:t>
            </a:r>
            <a:r>
              <a:rPr lang="en-US" sz="2000">
                <a:uFill>
                  <a:noFill/>
                </a:uFill>
                <a:latin typeface="Lato"/>
                <a:ea typeface="Lato"/>
                <a:cs typeface="Lato"/>
                <a:sym typeface="Lato"/>
                <a:hlinkClick r:id="rId4"/>
              </a:rPr>
              <a:t>WHERE</a:t>
            </a:r>
            <a:r>
              <a:rPr lang="en-US" sz="2000">
                <a:latin typeface="Lato"/>
                <a:ea typeface="Lato"/>
                <a:cs typeface="Lato"/>
                <a:sym typeface="Lato"/>
              </a:rPr>
              <a:t>, </a:t>
            </a:r>
            <a:r>
              <a:rPr lang="en-US" sz="2000">
                <a:uFill>
                  <a:noFill/>
                </a:uFill>
                <a:latin typeface="Lato"/>
                <a:ea typeface="Lato"/>
                <a:cs typeface="Lato"/>
                <a:sym typeface="Lato"/>
                <a:hlinkClick r:id="rId5"/>
              </a:rPr>
              <a:t>GROUP BY</a:t>
            </a:r>
            <a:r>
              <a:rPr lang="en-US" sz="2000">
                <a:latin typeface="Lato"/>
                <a:ea typeface="Lato"/>
                <a:cs typeface="Lato"/>
                <a:sym typeface="Lato"/>
              </a:rPr>
              <a:t>, and </a:t>
            </a:r>
            <a:r>
              <a:rPr lang="en-US" sz="2000">
                <a:uFill>
                  <a:noFill/>
                </a:uFill>
                <a:latin typeface="Lato"/>
                <a:ea typeface="Lato"/>
                <a:cs typeface="Lato"/>
                <a:sym typeface="Lato"/>
                <a:hlinkClick r:id="rId6"/>
              </a:rPr>
              <a:t>HAVING</a:t>
            </a:r>
            <a:r>
              <a:rPr lang="en-US" sz="2000">
                <a:latin typeface="Lato"/>
                <a:ea typeface="Lato"/>
                <a:cs typeface="Lato"/>
                <a:sym typeface="Lato"/>
              </a:rPr>
              <a:t> clauses and before the </a:t>
            </a:r>
            <a:r>
              <a:rPr lang="en-US" sz="2000">
                <a:uFill>
                  <a:noFill/>
                </a:uFill>
                <a:latin typeface="Lato"/>
                <a:ea typeface="Lato"/>
                <a:cs typeface="Lato"/>
                <a:sym typeface="Lato"/>
                <a:hlinkClick r:id="rId7"/>
              </a:rPr>
              <a:t>ORDER BY</a:t>
            </a:r>
            <a:r>
              <a:rPr lang="en-US" sz="2000">
                <a:latin typeface="Lato"/>
                <a:ea typeface="Lato"/>
                <a:cs typeface="Lato"/>
                <a:sym typeface="Lato"/>
              </a:rPr>
              <a:t>, </a:t>
            </a:r>
            <a:r>
              <a:rPr lang="en-US" sz="2000">
                <a:uFill>
                  <a:noFill/>
                </a:uFill>
                <a:latin typeface="Lato"/>
                <a:ea typeface="Lato"/>
                <a:cs typeface="Lato"/>
                <a:sym typeface="Lato"/>
                <a:hlinkClick r:id="rId8"/>
              </a:rPr>
              <a:t>LIMIT</a:t>
            </a:r>
            <a:r>
              <a:rPr lang="en-US" sz="2000">
                <a:latin typeface="Lato"/>
                <a:ea typeface="Lato"/>
                <a:cs typeface="Lato"/>
                <a:sym typeface="Lato"/>
              </a:rPr>
              <a:t> and </a:t>
            </a:r>
            <a:r>
              <a:rPr lang="en-US" sz="2000">
                <a:uFill>
                  <a:noFill/>
                </a:uFill>
                <a:latin typeface="Lato"/>
                <a:ea typeface="Lato"/>
                <a:cs typeface="Lato"/>
                <a:sym typeface="Lato"/>
                <a:hlinkClick r:id="rId9"/>
              </a:rPr>
              <a:t>SELECT DISTINCT</a:t>
            </a:r>
            <a:r>
              <a:rPr lang="en-US" sz="2000">
                <a:latin typeface="Lato"/>
                <a:ea typeface="Lato"/>
                <a:cs typeface="Lato"/>
                <a:sym typeface="Lato"/>
              </a:rPr>
              <a:t>.</a:t>
            </a:r>
            <a:endParaRPr sz="2000">
              <a:latin typeface="Lato"/>
              <a:ea typeface="Lato"/>
              <a:cs typeface="Lato"/>
              <a:sym typeface="Lato"/>
            </a:endParaRPr>
          </a:p>
          <a:p>
            <a:pPr marL="342900" marR="0" lvl="0" indent="-19050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p:txBody>
      </p:sp>
      <p:pic>
        <p:nvPicPr>
          <p:cNvPr id="4422" name="Google Shape;4422;p157"/>
          <p:cNvPicPr preferRelativeResize="0"/>
          <p:nvPr/>
        </p:nvPicPr>
        <p:blipFill>
          <a:blip r:embed="rId10">
            <a:alphaModFix/>
          </a:blip>
          <a:stretch>
            <a:fillRect/>
          </a:stretch>
        </p:blipFill>
        <p:spPr>
          <a:xfrm>
            <a:off x="9878693" y="4442875"/>
            <a:ext cx="1713075" cy="1713075"/>
          </a:xfrm>
          <a:prstGeom prst="rect">
            <a:avLst/>
          </a:prstGeom>
          <a:noFill/>
          <a:ln>
            <a:noFill/>
          </a:ln>
        </p:spPr>
      </p:pic>
    </p:spTree>
    <p:extLst>
      <p:ext uri="{BB962C8B-B14F-4D97-AF65-F5344CB8AC3E}">
        <p14:creationId xmlns:p14="http://schemas.microsoft.com/office/powerpoint/2010/main" val="23395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19"/>
                                        </p:tgtEl>
                                        <p:attrNameLst>
                                          <p:attrName>style.visibility</p:attrName>
                                        </p:attrNameLst>
                                      </p:cBhvr>
                                      <p:to>
                                        <p:strVal val="visible"/>
                                      </p:to>
                                    </p:set>
                                    <p:anim calcmode="lin" valueType="num">
                                      <p:cBhvr additive="base">
                                        <p:cTn id="7" dur="1000"/>
                                        <p:tgtEl>
                                          <p:spTgt spid="441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20"/>
                                        </p:tgtEl>
                                        <p:attrNameLst>
                                          <p:attrName>style.visibility</p:attrName>
                                        </p:attrNameLst>
                                      </p:cBhvr>
                                      <p:to>
                                        <p:strVal val="visible"/>
                                      </p:to>
                                    </p:set>
                                    <p:anim calcmode="lin" valueType="num">
                                      <p:cBhvr additive="base">
                                        <p:cTn id="10" dur="1000"/>
                                        <p:tgtEl>
                                          <p:spTgt spid="442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22"/>
                                        </p:tgtEl>
                                        <p:attrNameLst>
                                          <p:attrName>style.visibility</p:attrName>
                                        </p:attrNameLst>
                                      </p:cBhvr>
                                      <p:to>
                                        <p:strVal val="visible"/>
                                      </p:to>
                                    </p:set>
                                    <p:animEffect transition="in" filter="fade">
                                      <p:cBhvr>
                                        <p:cTn id="15" dur="1000"/>
                                        <p:tgtEl>
                                          <p:spTgt spid="44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21">
                                            <p:txEl>
                                              <p:pRg st="0" end="0"/>
                                            </p:txEl>
                                          </p:spTgt>
                                        </p:tgtEl>
                                        <p:attrNameLst>
                                          <p:attrName>style.visibility</p:attrName>
                                        </p:attrNameLst>
                                      </p:cBhvr>
                                      <p:to>
                                        <p:strVal val="visible"/>
                                      </p:to>
                                    </p:set>
                                    <p:animEffect transition="in" filter="fade">
                                      <p:cBhvr>
                                        <p:cTn id="20" dur="1000"/>
                                        <p:tgtEl>
                                          <p:spTgt spid="4421">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421">
                                            <p:txEl>
                                              <p:pRg st="1" end="1"/>
                                            </p:txEl>
                                          </p:spTgt>
                                        </p:tgtEl>
                                        <p:attrNameLst>
                                          <p:attrName>style.visibility</p:attrName>
                                        </p:attrNameLst>
                                      </p:cBhvr>
                                      <p:to>
                                        <p:strVal val="visible"/>
                                      </p:to>
                                    </p:set>
                                    <p:animEffect transition="in" filter="fade">
                                      <p:cBhvr>
                                        <p:cTn id="25" dur="1000"/>
                                        <p:tgtEl>
                                          <p:spTgt spid="4421">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421">
                                            <p:txEl>
                                              <p:pRg st="2" end="2"/>
                                            </p:txEl>
                                          </p:spTgt>
                                        </p:tgtEl>
                                        <p:attrNameLst>
                                          <p:attrName>style.visibility</p:attrName>
                                        </p:attrNameLst>
                                      </p:cBhvr>
                                      <p:to>
                                        <p:strVal val="visible"/>
                                      </p:to>
                                    </p:set>
                                    <p:animEffect transition="in" filter="fade">
                                      <p:cBhvr>
                                        <p:cTn id="30" dur="1000"/>
                                        <p:tgtEl>
                                          <p:spTgt spid="4421">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421">
                                            <p:txEl>
                                              <p:pRg st="3" end="3"/>
                                            </p:txEl>
                                          </p:spTgt>
                                        </p:tgtEl>
                                        <p:attrNameLst>
                                          <p:attrName>style.visibility</p:attrName>
                                        </p:attrNameLst>
                                      </p:cBhvr>
                                      <p:to>
                                        <p:strVal val="visible"/>
                                      </p:to>
                                    </p:set>
                                    <p:animEffect transition="in" filter="fade">
                                      <p:cBhvr>
                                        <p:cTn id="35" dur="1000"/>
                                        <p:tgtEl>
                                          <p:spTgt spid="4421">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421">
                                            <p:txEl>
                                              <p:pRg st="4" end="4"/>
                                            </p:txEl>
                                          </p:spTgt>
                                        </p:tgtEl>
                                        <p:attrNameLst>
                                          <p:attrName>style.visibility</p:attrName>
                                        </p:attrNameLst>
                                      </p:cBhvr>
                                      <p:to>
                                        <p:strVal val="visible"/>
                                      </p:to>
                                    </p:set>
                                    <p:animEffect transition="in" filter="fade">
                                      <p:cBhvr>
                                        <p:cTn id="40" dur="1000"/>
                                        <p:tgtEl>
                                          <p:spTgt spid="4421">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421">
                                            <p:txEl>
                                              <p:pRg st="5" end="5"/>
                                            </p:txEl>
                                          </p:spTgt>
                                        </p:tgtEl>
                                        <p:attrNameLst>
                                          <p:attrName>style.visibility</p:attrName>
                                        </p:attrNameLst>
                                      </p:cBhvr>
                                      <p:to>
                                        <p:strVal val="visible"/>
                                      </p:to>
                                    </p:set>
                                    <p:animEffect transition="in" filter="fade">
                                      <p:cBhvr>
                                        <p:cTn id="45" dur="1000"/>
                                        <p:tgtEl>
                                          <p:spTgt spid="44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427"/>
        <p:cNvGrpSpPr/>
        <p:nvPr/>
      </p:nvGrpSpPr>
      <p:grpSpPr>
        <a:xfrm>
          <a:off x="0" y="0"/>
          <a:ext cx="0" cy="0"/>
          <a:chOff x="0" y="0"/>
          <a:chExt cx="0" cy="0"/>
        </a:xfrm>
      </p:grpSpPr>
      <p:sp>
        <p:nvSpPr>
          <p:cNvPr id="4429" name="Google Shape;4429;p15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433" name="Google Shape;4433;p158"/>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4434" name="Google Shape;4434;p158"/>
          <p:cNvSpPr txBox="1"/>
          <p:nvPr/>
        </p:nvSpPr>
        <p:spPr>
          <a:xfrm>
            <a:off x="3538325" y="1290301"/>
            <a:ext cx="7593600" cy="2587200"/>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Returns the value of expr from the row that leads (follows) the current row by N rows within its partition. If there is no such row, the return value is default. </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For example, if N is 3, the return value is default for the last two rows. If N or default are missing, the defaults are 1 and NULL, respectively.</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N must be a literal nonnegative integer. If N is 0, expr is evaluated for the current row.</a:t>
            </a:r>
            <a:endParaRPr sz="2000">
              <a:solidFill>
                <a:srgbClr val="000000"/>
              </a:solidFill>
              <a:latin typeface="Lato"/>
              <a:ea typeface="Lato"/>
              <a:cs typeface="Lato"/>
              <a:sym typeface="Lato"/>
            </a:endParaRPr>
          </a:p>
        </p:txBody>
      </p:sp>
      <p:grpSp>
        <p:nvGrpSpPr>
          <p:cNvPr id="4435" name="Google Shape;4435;p158"/>
          <p:cNvGrpSpPr/>
          <p:nvPr/>
        </p:nvGrpSpPr>
        <p:grpSpPr>
          <a:xfrm>
            <a:off x="668002" y="2214459"/>
            <a:ext cx="1963419" cy="2428036"/>
            <a:chOff x="654927" y="1797134"/>
            <a:chExt cx="1963419" cy="2428036"/>
          </a:xfrm>
        </p:grpSpPr>
        <p:sp>
          <p:nvSpPr>
            <p:cNvPr id="4436" name="Google Shape;4436;p158"/>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LAG</a:t>
              </a:r>
              <a:endParaRPr i="0" u="none" strike="noStrike" cap="none">
                <a:latin typeface="Lato"/>
                <a:ea typeface="Lato"/>
                <a:cs typeface="Lato"/>
                <a:sym typeface="Lato"/>
              </a:endParaRPr>
            </a:p>
          </p:txBody>
        </p:sp>
        <p:sp>
          <p:nvSpPr>
            <p:cNvPr id="4437" name="Google Shape;4437;p158"/>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ROW_NUMBER</a:t>
              </a:r>
              <a:endParaRPr i="0" u="none" strike="noStrike" cap="none">
                <a:latin typeface="Lato"/>
                <a:ea typeface="Lato"/>
                <a:cs typeface="Lato"/>
                <a:sym typeface="Lato"/>
              </a:endParaRPr>
            </a:p>
          </p:txBody>
        </p:sp>
        <p:sp>
          <p:nvSpPr>
            <p:cNvPr id="4438" name="Google Shape;4438;p158"/>
            <p:cNvSpPr/>
            <p:nvPr/>
          </p:nvSpPr>
          <p:spPr>
            <a:xfrm>
              <a:off x="654927" y="1804638"/>
              <a:ext cx="1948200" cy="325200"/>
            </a:xfrm>
            <a:prstGeom prst="rect">
              <a:avLst/>
            </a:prstGeom>
            <a:noFill/>
            <a:ln w="28575" cap="flat" cmpd="sng">
              <a:solidFill>
                <a:srgbClr val="00206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439" name="Google Shape;4439;p158"/>
            <p:cNvSpPr/>
            <p:nvPr/>
          </p:nvSpPr>
          <p:spPr>
            <a:xfrm>
              <a:off x="662577" y="1797134"/>
              <a:ext cx="1932900" cy="3228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LEAD</a:t>
              </a:r>
              <a:endParaRPr b="1">
                <a:latin typeface="Lato"/>
                <a:ea typeface="Lato"/>
                <a:cs typeface="Lato"/>
                <a:sym typeface="Lato"/>
              </a:endParaRPr>
            </a:p>
          </p:txBody>
        </p:sp>
        <p:sp>
          <p:nvSpPr>
            <p:cNvPr id="4440" name="Google Shape;4440;p158"/>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DENSE_RANK</a:t>
              </a:r>
              <a:endParaRPr i="0" u="none" strike="noStrike" cap="none">
                <a:latin typeface="Lato"/>
                <a:ea typeface="Lato"/>
                <a:cs typeface="Lato"/>
                <a:sym typeface="Lato"/>
              </a:endParaRPr>
            </a:p>
          </p:txBody>
        </p:sp>
        <p:sp>
          <p:nvSpPr>
            <p:cNvPr id="4441" name="Google Shape;4441;p158"/>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RANK</a:t>
              </a:r>
              <a:endParaRPr i="0" u="none" strike="noStrike" cap="none">
                <a:latin typeface="Lato"/>
                <a:ea typeface="Lato"/>
                <a:cs typeface="Lato"/>
                <a:sym typeface="Lato"/>
              </a:endParaRPr>
            </a:p>
          </p:txBody>
        </p:sp>
      </p:grpSp>
      <p:sp>
        <p:nvSpPr>
          <p:cNvPr id="4442" name="Google Shape;4442;p158"/>
          <p:cNvSpPr/>
          <p:nvPr/>
        </p:nvSpPr>
        <p:spPr>
          <a:xfrm>
            <a:off x="3429000" y="4572005"/>
            <a:ext cx="7593600" cy="2016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Syntax:</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LEAD(expr [, N[, default]]) [null_treatment] over_clause</a:t>
            </a:r>
            <a:endParaRPr sz="2000">
              <a:solidFill>
                <a:srgbClr val="006FC0"/>
              </a:solidFill>
              <a:latin typeface="Lato"/>
              <a:ea typeface="Lato"/>
              <a:cs typeface="Lato"/>
              <a:sym typeface="Lato"/>
            </a:endParaRPr>
          </a:p>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Example:</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SELECT t, val,  LEAD(val) OVER w AS 'lEAD',  FROM series</a:t>
            </a:r>
            <a:endParaRPr sz="2000">
              <a:solidFill>
                <a:srgbClr val="006FC0"/>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       WINDOW w AS (ORDER BY t);</a:t>
            </a:r>
            <a:endParaRPr sz="2000">
              <a:solidFill>
                <a:srgbClr val="006FC0"/>
              </a:solidFill>
              <a:latin typeface="Lato"/>
              <a:ea typeface="Lato"/>
              <a:cs typeface="Lato"/>
              <a:sym typeface="Lato"/>
            </a:endParaRPr>
          </a:p>
          <a:p>
            <a:pPr marL="0" lvl="0" indent="0" algn="l" rtl="0">
              <a:spcBef>
                <a:spcPts val="0"/>
              </a:spcBef>
              <a:spcAft>
                <a:spcPts val="0"/>
              </a:spcAft>
              <a:buClr>
                <a:schemeClr val="dk1"/>
              </a:buClr>
              <a:buFont typeface="Arial"/>
              <a:buNone/>
            </a:pPr>
            <a:endParaRPr sz="2000">
              <a:solidFill>
                <a:schemeClr val="dk1"/>
              </a:solidFill>
              <a:latin typeface="Lato"/>
              <a:ea typeface="Lato"/>
              <a:cs typeface="Lato"/>
              <a:sym typeface="Lato"/>
            </a:endParaRPr>
          </a:p>
        </p:txBody>
      </p:sp>
    </p:spTree>
    <p:extLst>
      <p:ext uri="{BB962C8B-B14F-4D97-AF65-F5344CB8AC3E}">
        <p14:creationId xmlns:p14="http://schemas.microsoft.com/office/powerpoint/2010/main" val="42292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32"/>
                                        </p:tgtEl>
                                        <p:attrNameLst>
                                          <p:attrName>style.visibility</p:attrName>
                                        </p:attrNameLst>
                                      </p:cBhvr>
                                      <p:to>
                                        <p:strVal val="visible"/>
                                      </p:to>
                                    </p:set>
                                    <p:anim calcmode="lin" valueType="num">
                                      <p:cBhvr additive="base">
                                        <p:cTn id="7" dur="1000"/>
                                        <p:tgtEl>
                                          <p:spTgt spid="443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33"/>
                                        </p:tgtEl>
                                        <p:attrNameLst>
                                          <p:attrName>style.visibility</p:attrName>
                                        </p:attrNameLst>
                                      </p:cBhvr>
                                      <p:to>
                                        <p:strVal val="visible"/>
                                      </p:to>
                                    </p:set>
                                    <p:anim calcmode="lin" valueType="num">
                                      <p:cBhvr additive="base">
                                        <p:cTn id="10" dur="1000"/>
                                        <p:tgtEl>
                                          <p:spTgt spid="443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35"/>
                                        </p:tgtEl>
                                        <p:attrNameLst>
                                          <p:attrName>style.visibility</p:attrName>
                                        </p:attrNameLst>
                                      </p:cBhvr>
                                      <p:to>
                                        <p:strVal val="visible"/>
                                      </p:to>
                                    </p:set>
                                    <p:animEffect transition="in" filter="fade">
                                      <p:cBhvr>
                                        <p:cTn id="15" dur="1000"/>
                                        <p:tgtEl>
                                          <p:spTgt spid="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447"/>
        <p:cNvGrpSpPr/>
        <p:nvPr/>
      </p:nvGrpSpPr>
      <p:grpSpPr>
        <a:xfrm>
          <a:off x="0" y="0"/>
          <a:ext cx="0" cy="0"/>
          <a:chOff x="0" y="0"/>
          <a:chExt cx="0" cy="0"/>
        </a:xfrm>
      </p:grpSpPr>
      <p:sp>
        <p:nvSpPr>
          <p:cNvPr id="4449" name="Google Shape;4449;p15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453" name="Google Shape;4453;p159"/>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sp>
        <p:nvSpPr>
          <p:cNvPr id="4454" name="Google Shape;4454;p159"/>
          <p:cNvSpPr/>
          <p:nvPr/>
        </p:nvSpPr>
        <p:spPr>
          <a:xfrm>
            <a:off x="683264" y="2713884"/>
            <a:ext cx="1932900" cy="3228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LAG</a:t>
            </a:r>
            <a:endParaRPr b="1">
              <a:latin typeface="Lato"/>
              <a:ea typeface="Lato"/>
              <a:cs typeface="Lato"/>
              <a:sym typeface="Lato"/>
            </a:endParaRPr>
          </a:p>
        </p:txBody>
      </p:sp>
      <p:grpSp>
        <p:nvGrpSpPr>
          <p:cNvPr id="4455" name="Google Shape;4455;p159"/>
          <p:cNvGrpSpPr/>
          <p:nvPr/>
        </p:nvGrpSpPr>
        <p:grpSpPr>
          <a:xfrm>
            <a:off x="671360" y="2165534"/>
            <a:ext cx="1960061" cy="2476961"/>
            <a:chOff x="658285" y="1748209"/>
            <a:chExt cx="1960061" cy="2476961"/>
          </a:xfrm>
        </p:grpSpPr>
        <p:sp>
          <p:nvSpPr>
            <p:cNvPr id="4456" name="Google Shape;4456;p159"/>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ROW_NUMBER</a:t>
              </a:r>
              <a:endParaRPr i="0" u="none" strike="noStrike" cap="none">
                <a:latin typeface="Lato"/>
                <a:ea typeface="Lato"/>
                <a:cs typeface="Lato"/>
                <a:sym typeface="Lato"/>
              </a:endParaRPr>
            </a:p>
          </p:txBody>
        </p:sp>
        <p:sp>
          <p:nvSpPr>
            <p:cNvPr id="4457" name="Google Shape;4457;p159"/>
            <p:cNvSpPr/>
            <p:nvPr/>
          </p:nvSpPr>
          <p:spPr>
            <a:xfrm>
              <a:off x="677789" y="1748209"/>
              <a:ext cx="1932900" cy="322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latin typeface="Lato"/>
                  <a:ea typeface="Lato"/>
                  <a:cs typeface="Lato"/>
                  <a:sym typeface="Lato"/>
                </a:rPr>
                <a:t>LEAD</a:t>
              </a:r>
              <a:endParaRPr b="1">
                <a:latin typeface="Lato"/>
                <a:ea typeface="Lato"/>
                <a:cs typeface="Lato"/>
                <a:sym typeface="Lato"/>
              </a:endParaRPr>
            </a:p>
          </p:txBody>
        </p:sp>
        <p:sp>
          <p:nvSpPr>
            <p:cNvPr id="4458" name="Google Shape;4458;p159"/>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DENSE_RANK</a:t>
              </a:r>
              <a:endParaRPr i="0" u="none" strike="noStrike" cap="none">
                <a:latin typeface="Lato"/>
                <a:ea typeface="Lato"/>
                <a:cs typeface="Lato"/>
                <a:sym typeface="Lato"/>
              </a:endParaRPr>
            </a:p>
          </p:txBody>
        </p:sp>
        <p:sp>
          <p:nvSpPr>
            <p:cNvPr id="4459" name="Google Shape;4459;p159"/>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RANK</a:t>
              </a:r>
              <a:endParaRPr i="0" u="none" strike="noStrike" cap="none">
                <a:latin typeface="Lato"/>
                <a:ea typeface="Lato"/>
                <a:cs typeface="Lato"/>
                <a:sym typeface="Lato"/>
              </a:endParaRPr>
            </a:p>
          </p:txBody>
        </p:sp>
      </p:grpSp>
      <p:sp>
        <p:nvSpPr>
          <p:cNvPr id="4460" name="Google Shape;4460;p159"/>
          <p:cNvSpPr txBox="1"/>
          <p:nvPr/>
        </p:nvSpPr>
        <p:spPr>
          <a:xfrm>
            <a:off x="3538325" y="1470976"/>
            <a:ext cx="7593600" cy="2587200"/>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Returns the value of expr from the row that lags (precedes) the current row by N rows within its partition. </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If there is no such row, the return value is default. For example, if N is 3, the return value is default for the first two rows. </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If N or default are missing, the defaults are 1 and NULL, respectively.</a:t>
            </a:r>
            <a:endParaRPr sz="2000">
              <a:solidFill>
                <a:srgbClr val="000000"/>
              </a:solidFill>
              <a:latin typeface="Lato"/>
              <a:ea typeface="Lato"/>
              <a:cs typeface="Lato"/>
              <a:sym typeface="Lato"/>
            </a:endParaRPr>
          </a:p>
        </p:txBody>
      </p:sp>
      <p:sp>
        <p:nvSpPr>
          <p:cNvPr id="4461" name="Google Shape;4461;p159"/>
          <p:cNvSpPr/>
          <p:nvPr/>
        </p:nvSpPr>
        <p:spPr>
          <a:xfrm>
            <a:off x="3429000" y="4423705"/>
            <a:ext cx="7593600" cy="2016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Syntax:</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LAG(expr [, N[, default]]) [null_treatment] over_clause</a:t>
            </a:r>
            <a:endParaRPr sz="2000">
              <a:solidFill>
                <a:srgbClr val="006FC0"/>
              </a:solidFill>
              <a:latin typeface="Lato"/>
              <a:ea typeface="Lato"/>
              <a:cs typeface="Lato"/>
              <a:sym typeface="Lato"/>
            </a:endParaRPr>
          </a:p>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Example:</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SELECT t, val,  LAG(val) OVER w AS 'lag',  FROM series</a:t>
            </a:r>
            <a:endParaRPr sz="2000">
              <a:solidFill>
                <a:srgbClr val="006FC0"/>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6FC0"/>
                </a:solidFill>
                <a:latin typeface="Lato"/>
                <a:ea typeface="Lato"/>
                <a:cs typeface="Lato"/>
                <a:sym typeface="Lato"/>
              </a:rPr>
              <a:t>       WINDOW w AS (ORDER BY t);</a:t>
            </a:r>
            <a:endParaRPr sz="2000">
              <a:solidFill>
                <a:srgbClr val="006FC0"/>
              </a:solidFill>
              <a:latin typeface="Lato"/>
              <a:ea typeface="Lato"/>
              <a:cs typeface="Lato"/>
              <a:sym typeface="Lato"/>
            </a:endParaRPr>
          </a:p>
          <a:p>
            <a:pPr marL="0" lvl="0" indent="0" algn="l" rtl="0">
              <a:spcBef>
                <a:spcPts val="0"/>
              </a:spcBef>
              <a:spcAft>
                <a:spcPts val="0"/>
              </a:spcAft>
              <a:buClr>
                <a:schemeClr val="dk1"/>
              </a:buClr>
              <a:buFont typeface="Arial"/>
              <a:buNone/>
            </a:pPr>
            <a:endParaRPr sz="2000">
              <a:solidFill>
                <a:schemeClr val="dk1"/>
              </a:solidFill>
              <a:latin typeface="Lato"/>
              <a:ea typeface="Lato"/>
              <a:cs typeface="Lato"/>
              <a:sym typeface="Lato"/>
            </a:endParaRPr>
          </a:p>
        </p:txBody>
      </p:sp>
    </p:spTree>
    <p:extLst>
      <p:ext uri="{BB962C8B-B14F-4D97-AF65-F5344CB8AC3E}">
        <p14:creationId xmlns:p14="http://schemas.microsoft.com/office/powerpoint/2010/main" val="428863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52"/>
                                        </p:tgtEl>
                                        <p:attrNameLst>
                                          <p:attrName>style.visibility</p:attrName>
                                        </p:attrNameLst>
                                      </p:cBhvr>
                                      <p:to>
                                        <p:strVal val="visible"/>
                                      </p:to>
                                    </p:set>
                                    <p:anim calcmode="lin" valueType="num">
                                      <p:cBhvr additive="base">
                                        <p:cTn id="7" dur="1000"/>
                                        <p:tgtEl>
                                          <p:spTgt spid="445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53"/>
                                        </p:tgtEl>
                                        <p:attrNameLst>
                                          <p:attrName>style.visibility</p:attrName>
                                        </p:attrNameLst>
                                      </p:cBhvr>
                                      <p:to>
                                        <p:strVal val="visible"/>
                                      </p:to>
                                    </p:set>
                                    <p:anim calcmode="lin" valueType="num">
                                      <p:cBhvr additive="base">
                                        <p:cTn id="10" dur="1000"/>
                                        <p:tgtEl>
                                          <p:spTgt spid="445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55"/>
                                        </p:tgtEl>
                                        <p:attrNameLst>
                                          <p:attrName>style.visibility</p:attrName>
                                        </p:attrNameLst>
                                      </p:cBhvr>
                                      <p:to>
                                        <p:strVal val="visible"/>
                                      </p:to>
                                    </p:set>
                                    <p:animEffect transition="in" filter="fade">
                                      <p:cBhvr>
                                        <p:cTn id="15" dur="1000"/>
                                        <p:tgtEl>
                                          <p:spTgt spid="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4466"/>
        <p:cNvGrpSpPr/>
        <p:nvPr/>
      </p:nvGrpSpPr>
      <p:grpSpPr>
        <a:xfrm>
          <a:off x="0" y="0"/>
          <a:ext cx="0" cy="0"/>
          <a:chOff x="0" y="0"/>
          <a:chExt cx="0" cy="0"/>
        </a:xfrm>
      </p:grpSpPr>
      <p:sp>
        <p:nvSpPr>
          <p:cNvPr id="4468" name="Google Shape;4468;p16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6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6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6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472" name="Google Shape;4472;p160"/>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473" name="Google Shape;4473;p160"/>
          <p:cNvGrpSpPr/>
          <p:nvPr/>
        </p:nvGrpSpPr>
        <p:grpSpPr>
          <a:xfrm>
            <a:off x="668002" y="2214459"/>
            <a:ext cx="1963419" cy="2428036"/>
            <a:chOff x="654927" y="1797134"/>
            <a:chExt cx="1963419" cy="2428036"/>
          </a:xfrm>
        </p:grpSpPr>
        <p:sp>
          <p:nvSpPr>
            <p:cNvPr id="4474" name="Google Shape;4474;p160"/>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LAG</a:t>
              </a:r>
              <a:endParaRPr i="0" u="none" strike="noStrike" cap="none">
                <a:latin typeface="Lato"/>
                <a:ea typeface="Lato"/>
                <a:cs typeface="Lato"/>
                <a:sym typeface="Lato"/>
              </a:endParaRPr>
            </a:p>
          </p:txBody>
        </p:sp>
        <p:sp>
          <p:nvSpPr>
            <p:cNvPr id="4475" name="Google Shape;4475;p160"/>
            <p:cNvSpPr/>
            <p:nvPr/>
          </p:nvSpPr>
          <p:spPr>
            <a:xfrm>
              <a:off x="660488" y="2845358"/>
              <a:ext cx="1948200" cy="32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US" b="1">
                  <a:solidFill>
                    <a:srgbClr val="FFFFFF"/>
                  </a:solidFill>
                  <a:latin typeface="Lato"/>
                  <a:ea typeface="Lato"/>
                  <a:cs typeface="Lato"/>
                  <a:sym typeface="Lato"/>
                </a:rPr>
                <a:t>ROW_NUMBER</a:t>
              </a:r>
              <a:endParaRPr i="0" u="none" strike="noStrike" cap="none">
                <a:latin typeface="Lato"/>
                <a:ea typeface="Lato"/>
                <a:cs typeface="Lato"/>
                <a:sym typeface="Lato"/>
              </a:endParaRPr>
            </a:p>
          </p:txBody>
        </p:sp>
        <p:sp>
          <p:nvSpPr>
            <p:cNvPr id="4476" name="Google Shape;4476;p160"/>
            <p:cNvSpPr/>
            <p:nvPr/>
          </p:nvSpPr>
          <p:spPr>
            <a:xfrm>
              <a:off x="654927" y="1804638"/>
              <a:ext cx="1948200" cy="325200"/>
            </a:xfrm>
            <a:prstGeom prst="rect">
              <a:avLst/>
            </a:prstGeom>
            <a:noFill/>
            <a:ln w="28575" cap="flat" cmpd="sng">
              <a:solidFill>
                <a:srgbClr val="00206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477" name="Google Shape;4477;p160"/>
            <p:cNvSpPr/>
            <p:nvPr/>
          </p:nvSpPr>
          <p:spPr>
            <a:xfrm>
              <a:off x="662577" y="1797134"/>
              <a:ext cx="1932900" cy="322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LEAD</a:t>
              </a:r>
              <a:endParaRPr b="1">
                <a:latin typeface="Lato"/>
                <a:ea typeface="Lato"/>
                <a:cs typeface="Lato"/>
                <a:sym typeface="Lato"/>
              </a:endParaRPr>
            </a:p>
          </p:txBody>
        </p:sp>
        <p:sp>
          <p:nvSpPr>
            <p:cNvPr id="4478" name="Google Shape;4478;p160"/>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DENSE_RANK</a:t>
              </a:r>
              <a:endParaRPr i="0" u="none" strike="noStrike" cap="none">
                <a:latin typeface="Lato"/>
                <a:ea typeface="Lato"/>
                <a:cs typeface="Lato"/>
                <a:sym typeface="Lato"/>
              </a:endParaRPr>
            </a:p>
          </p:txBody>
        </p:sp>
        <p:sp>
          <p:nvSpPr>
            <p:cNvPr id="4479" name="Google Shape;4479;p160"/>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RANK</a:t>
              </a:r>
              <a:endParaRPr i="0" u="none" strike="noStrike" cap="none">
                <a:latin typeface="Lato"/>
                <a:ea typeface="Lato"/>
                <a:cs typeface="Lato"/>
                <a:sym typeface="Lato"/>
              </a:endParaRPr>
            </a:p>
          </p:txBody>
        </p:sp>
      </p:grpSp>
      <p:sp>
        <p:nvSpPr>
          <p:cNvPr id="4480" name="Google Shape;4480;p160"/>
          <p:cNvSpPr txBox="1"/>
          <p:nvPr/>
        </p:nvSpPr>
        <p:spPr>
          <a:xfrm>
            <a:off x="3538325" y="1470975"/>
            <a:ext cx="7593600" cy="1791900"/>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Returns the number of the current row within its partition. Rows numbers range from 1 to the number of partition rows.</a:t>
            </a:r>
            <a:endParaRPr sz="2000">
              <a:latin typeface="Lato"/>
              <a:ea typeface="Lato"/>
              <a:cs typeface="Lato"/>
              <a:sym typeface="Lato"/>
            </a:endParaRPr>
          </a:p>
          <a:p>
            <a:pPr marL="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ORDER BY affects the order in which rows are numbered. Without ORDER BY, row numbering is nondeterministic.</a:t>
            </a:r>
            <a:endParaRPr sz="2000">
              <a:solidFill>
                <a:srgbClr val="000000"/>
              </a:solidFill>
              <a:latin typeface="Lato"/>
              <a:ea typeface="Lato"/>
              <a:cs typeface="Lato"/>
              <a:sym typeface="Lato"/>
            </a:endParaRPr>
          </a:p>
        </p:txBody>
      </p:sp>
      <p:sp>
        <p:nvSpPr>
          <p:cNvPr id="4481" name="Google Shape;4481;p160"/>
          <p:cNvSpPr/>
          <p:nvPr/>
        </p:nvSpPr>
        <p:spPr>
          <a:xfrm>
            <a:off x="3538325" y="3735030"/>
            <a:ext cx="7593600" cy="2016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Syntax:</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ROW_NUMBER() over_clause</a:t>
            </a:r>
            <a:endParaRPr sz="2000">
              <a:solidFill>
                <a:srgbClr val="0070C0"/>
              </a:solidFill>
              <a:latin typeface="Lato"/>
              <a:ea typeface="Lato"/>
              <a:cs typeface="Lato"/>
              <a:sym typeface="Lato"/>
            </a:endParaRPr>
          </a:p>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Example:</a:t>
            </a:r>
            <a:endParaRPr sz="2000">
              <a:solidFill>
                <a:schemeClr val="dk1"/>
              </a:solidFill>
              <a:latin typeface="Lato"/>
              <a:ea typeface="Lato"/>
              <a:cs typeface="Lato"/>
              <a:sym typeface="Lato"/>
            </a:endParaRPr>
          </a:p>
          <a:p>
            <a:pPr marL="0" marR="0" lvl="0" indent="0" algn="ctr" rtl="0">
              <a:lnSpc>
                <a:spcPct val="100000"/>
              </a:lnSpc>
              <a:spcBef>
                <a:spcPts val="0"/>
              </a:spcBef>
              <a:spcAft>
                <a:spcPts val="0"/>
              </a:spcAft>
              <a:buClr>
                <a:schemeClr val="dk1"/>
              </a:buClr>
              <a:buFont typeface="Arial"/>
              <a:buNone/>
            </a:pPr>
            <a:r>
              <a:rPr lang="en-US" sz="2000">
                <a:solidFill>
                  <a:srgbClr val="0070C0"/>
                </a:solidFill>
                <a:latin typeface="Lato"/>
                <a:ea typeface="Lato"/>
                <a:cs typeface="Lato"/>
                <a:sym typeface="Lato"/>
              </a:rPr>
              <a:t>SELECT val, ROW_NUMBER() OVER w AS 'row_number',</a:t>
            </a:r>
            <a:endParaRPr sz="2000">
              <a:solidFill>
                <a:srgbClr val="0070C0"/>
              </a:solidFill>
              <a:latin typeface="Lato"/>
              <a:ea typeface="Lato"/>
              <a:cs typeface="Lato"/>
              <a:sym typeface="Lato"/>
            </a:endParaRPr>
          </a:p>
          <a:p>
            <a:pPr marL="0" marR="0" lvl="0" indent="0" algn="ctr" rtl="0">
              <a:lnSpc>
                <a:spcPct val="100000"/>
              </a:lnSpc>
              <a:spcBef>
                <a:spcPts val="0"/>
              </a:spcBef>
              <a:spcAft>
                <a:spcPts val="0"/>
              </a:spcAft>
              <a:buClr>
                <a:schemeClr val="dk1"/>
              </a:buClr>
              <a:buFont typeface="Arial"/>
              <a:buNone/>
            </a:pPr>
            <a:r>
              <a:rPr lang="en-US" sz="2000">
                <a:solidFill>
                  <a:srgbClr val="0070C0"/>
                </a:solidFill>
                <a:latin typeface="Lato"/>
                <a:ea typeface="Lato"/>
                <a:cs typeface="Lato"/>
                <a:sym typeface="Lato"/>
              </a:rPr>
              <a:t>FROM numbers WINDOW w AS (ORDER BY val);</a:t>
            </a:r>
            <a:endParaRPr sz="2000">
              <a:solidFill>
                <a:srgbClr val="0070C0"/>
              </a:solidFill>
              <a:latin typeface="Lato"/>
              <a:ea typeface="Lato"/>
              <a:cs typeface="Lato"/>
              <a:sym typeface="Lato"/>
            </a:endParaRPr>
          </a:p>
          <a:p>
            <a:pPr marL="0" lvl="0" indent="0" algn="l" rtl="0">
              <a:spcBef>
                <a:spcPts val="0"/>
              </a:spcBef>
              <a:spcAft>
                <a:spcPts val="0"/>
              </a:spcAft>
              <a:buClr>
                <a:schemeClr val="dk1"/>
              </a:buClr>
              <a:buFont typeface="Arial"/>
              <a:buNone/>
            </a:pPr>
            <a:endParaRPr sz="2000">
              <a:solidFill>
                <a:schemeClr val="dk1"/>
              </a:solidFill>
              <a:latin typeface="Lato"/>
              <a:ea typeface="Lato"/>
              <a:cs typeface="Lato"/>
              <a:sym typeface="Lato"/>
            </a:endParaRPr>
          </a:p>
        </p:txBody>
      </p:sp>
    </p:spTree>
    <p:extLst>
      <p:ext uri="{BB962C8B-B14F-4D97-AF65-F5344CB8AC3E}">
        <p14:creationId xmlns:p14="http://schemas.microsoft.com/office/powerpoint/2010/main" val="130918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71"/>
                                        </p:tgtEl>
                                        <p:attrNameLst>
                                          <p:attrName>style.visibility</p:attrName>
                                        </p:attrNameLst>
                                      </p:cBhvr>
                                      <p:to>
                                        <p:strVal val="visible"/>
                                      </p:to>
                                    </p:set>
                                    <p:anim calcmode="lin" valueType="num">
                                      <p:cBhvr additive="base">
                                        <p:cTn id="7" dur="1000"/>
                                        <p:tgtEl>
                                          <p:spTgt spid="447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72"/>
                                        </p:tgtEl>
                                        <p:attrNameLst>
                                          <p:attrName>style.visibility</p:attrName>
                                        </p:attrNameLst>
                                      </p:cBhvr>
                                      <p:to>
                                        <p:strVal val="visible"/>
                                      </p:to>
                                    </p:set>
                                    <p:anim calcmode="lin" valueType="num">
                                      <p:cBhvr additive="base">
                                        <p:cTn id="10" dur="1000"/>
                                        <p:tgtEl>
                                          <p:spTgt spid="447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73"/>
                                        </p:tgtEl>
                                        <p:attrNameLst>
                                          <p:attrName>style.visibility</p:attrName>
                                        </p:attrNameLst>
                                      </p:cBhvr>
                                      <p:to>
                                        <p:strVal val="visible"/>
                                      </p:to>
                                    </p:set>
                                    <p:animEffect transition="in" filter="fade">
                                      <p:cBhvr>
                                        <p:cTn id="15" dur="1000"/>
                                        <p:tgtEl>
                                          <p:spTgt spid="4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4486"/>
        <p:cNvGrpSpPr/>
        <p:nvPr/>
      </p:nvGrpSpPr>
      <p:grpSpPr>
        <a:xfrm>
          <a:off x="0" y="0"/>
          <a:ext cx="0" cy="0"/>
          <a:chOff x="0" y="0"/>
          <a:chExt cx="0" cy="0"/>
        </a:xfrm>
      </p:grpSpPr>
      <p:sp>
        <p:nvSpPr>
          <p:cNvPr id="4488" name="Google Shape;4488;p16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6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6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6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492" name="Google Shape;4492;p161"/>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493" name="Google Shape;4493;p161"/>
          <p:cNvGrpSpPr/>
          <p:nvPr/>
        </p:nvGrpSpPr>
        <p:grpSpPr>
          <a:xfrm>
            <a:off x="668002" y="2214459"/>
            <a:ext cx="1963419" cy="2428036"/>
            <a:chOff x="654927" y="1797134"/>
            <a:chExt cx="1963419" cy="2428036"/>
          </a:xfrm>
        </p:grpSpPr>
        <p:sp>
          <p:nvSpPr>
            <p:cNvPr id="4494" name="Google Shape;4494;p161"/>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LAG</a:t>
              </a:r>
              <a:endParaRPr i="0" u="none" strike="noStrike" cap="none">
                <a:latin typeface="Lato"/>
                <a:ea typeface="Lato"/>
                <a:cs typeface="Lato"/>
                <a:sym typeface="Lato"/>
              </a:endParaRPr>
            </a:p>
          </p:txBody>
        </p:sp>
        <p:sp>
          <p:nvSpPr>
            <p:cNvPr id="4495" name="Google Shape;4495;p161"/>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ROW_NUMBER</a:t>
              </a:r>
              <a:endParaRPr i="0" u="none" strike="noStrike" cap="none">
                <a:latin typeface="Lato"/>
                <a:ea typeface="Lato"/>
                <a:cs typeface="Lato"/>
                <a:sym typeface="Lato"/>
              </a:endParaRPr>
            </a:p>
          </p:txBody>
        </p:sp>
        <p:sp>
          <p:nvSpPr>
            <p:cNvPr id="4496" name="Google Shape;4496;p161"/>
            <p:cNvSpPr/>
            <p:nvPr/>
          </p:nvSpPr>
          <p:spPr>
            <a:xfrm>
              <a:off x="654927" y="1804638"/>
              <a:ext cx="1948200" cy="325200"/>
            </a:xfrm>
            <a:prstGeom prst="rect">
              <a:avLst/>
            </a:prstGeom>
            <a:noFill/>
            <a:ln w="28575" cap="flat" cmpd="sng">
              <a:solidFill>
                <a:srgbClr val="00206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497" name="Google Shape;4497;p161"/>
            <p:cNvSpPr/>
            <p:nvPr/>
          </p:nvSpPr>
          <p:spPr>
            <a:xfrm>
              <a:off x="662577" y="1797134"/>
              <a:ext cx="1932900" cy="322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LEAD</a:t>
              </a:r>
              <a:endParaRPr b="1">
                <a:latin typeface="Lato"/>
                <a:ea typeface="Lato"/>
                <a:cs typeface="Lato"/>
                <a:sym typeface="Lato"/>
              </a:endParaRPr>
            </a:p>
          </p:txBody>
        </p:sp>
        <p:sp>
          <p:nvSpPr>
            <p:cNvPr id="4498" name="Google Shape;4498;p161"/>
            <p:cNvSpPr/>
            <p:nvPr/>
          </p:nvSpPr>
          <p:spPr>
            <a:xfrm>
              <a:off x="670146" y="3899970"/>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DENSE_RANK</a:t>
              </a:r>
              <a:endParaRPr i="0" u="none" strike="noStrike" cap="none">
                <a:latin typeface="Lato"/>
                <a:ea typeface="Lato"/>
                <a:cs typeface="Lato"/>
                <a:sym typeface="Lato"/>
              </a:endParaRPr>
            </a:p>
          </p:txBody>
        </p:sp>
        <p:sp>
          <p:nvSpPr>
            <p:cNvPr id="4499" name="Google Shape;4499;p161"/>
            <p:cNvSpPr/>
            <p:nvPr/>
          </p:nvSpPr>
          <p:spPr>
            <a:xfrm>
              <a:off x="658285" y="3348578"/>
              <a:ext cx="1948200" cy="32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US" b="1">
                  <a:solidFill>
                    <a:srgbClr val="FFFFFF"/>
                  </a:solidFill>
                  <a:latin typeface="Lato"/>
                  <a:ea typeface="Lato"/>
                  <a:cs typeface="Lato"/>
                  <a:sym typeface="Lato"/>
                </a:rPr>
                <a:t>RANK</a:t>
              </a:r>
              <a:endParaRPr i="0" u="none" strike="noStrike" cap="none">
                <a:latin typeface="Lato"/>
                <a:ea typeface="Lato"/>
                <a:cs typeface="Lato"/>
                <a:sym typeface="Lato"/>
              </a:endParaRPr>
            </a:p>
          </p:txBody>
        </p:sp>
      </p:grpSp>
      <p:sp>
        <p:nvSpPr>
          <p:cNvPr id="4500" name="Google Shape;4500;p161"/>
          <p:cNvSpPr txBox="1"/>
          <p:nvPr/>
        </p:nvSpPr>
        <p:spPr>
          <a:xfrm>
            <a:off x="3538325" y="1290301"/>
            <a:ext cx="7593600" cy="2587200"/>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Returns the rank of the current row within its partition, with gaps. Peers are considered ties and receive the same rank. </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This function does not assign consecutive ranks to peer groups if groups of size greater than one exist; the result is non contiguous rank numbers.</a:t>
            </a:r>
            <a:endParaRPr sz="2000">
              <a:latin typeface="Lato"/>
              <a:ea typeface="Lato"/>
              <a:cs typeface="Lato"/>
              <a:sym typeface="Lato"/>
            </a:endParaRPr>
          </a:p>
          <a:p>
            <a:pPr marL="45720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This function should be used with ORDER BY to sort partition rows into the desired order. Without ORDER BY, all rows are peers.</a:t>
            </a:r>
            <a:endParaRPr sz="2000">
              <a:solidFill>
                <a:srgbClr val="000000"/>
              </a:solidFill>
              <a:latin typeface="Lato"/>
              <a:ea typeface="Lato"/>
              <a:cs typeface="Lato"/>
              <a:sym typeface="Lato"/>
            </a:endParaRPr>
          </a:p>
        </p:txBody>
      </p:sp>
      <p:sp>
        <p:nvSpPr>
          <p:cNvPr id="4501" name="Google Shape;4501;p161"/>
          <p:cNvSpPr/>
          <p:nvPr/>
        </p:nvSpPr>
        <p:spPr>
          <a:xfrm>
            <a:off x="3429000" y="4572005"/>
            <a:ext cx="7593600" cy="2016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Syntax:</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RANK() over_clause</a:t>
            </a:r>
            <a:endParaRPr sz="2000">
              <a:solidFill>
                <a:srgbClr val="0070C0"/>
              </a:solidFill>
              <a:latin typeface="Lato"/>
              <a:ea typeface="Lato"/>
              <a:cs typeface="Lato"/>
              <a:sym typeface="Lato"/>
            </a:endParaRPr>
          </a:p>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Example:</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SELECT val, RANK() OVER w AS 'Rank’,</a:t>
            </a:r>
            <a:endParaRPr sz="2000">
              <a:solidFill>
                <a:srgbClr val="0070C0"/>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FROM numbers WINDOW w AS (ORDER BY val);</a:t>
            </a:r>
            <a:endParaRPr sz="2000">
              <a:solidFill>
                <a:srgbClr val="006FC0"/>
              </a:solidFill>
              <a:latin typeface="Lato"/>
              <a:ea typeface="Lato"/>
              <a:cs typeface="Lato"/>
              <a:sym typeface="Lato"/>
            </a:endParaRPr>
          </a:p>
          <a:p>
            <a:pPr marL="0" lvl="0" indent="0" algn="l" rtl="0">
              <a:spcBef>
                <a:spcPts val="0"/>
              </a:spcBef>
              <a:spcAft>
                <a:spcPts val="0"/>
              </a:spcAft>
              <a:buClr>
                <a:schemeClr val="dk1"/>
              </a:buClr>
              <a:buFont typeface="Arial"/>
              <a:buNone/>
            </a:pPr>
            <a:endParaRPr sz="2000">
              <a:solidFill>
                <a:schemeClr val="dk1"/>
              </a:solidFill>
              <a:latin typeface="Lato"/>
              <a:ea typeface="Lato"/>
              <a:cs typeface="Lato"/>
              <a:sym typeface="Lato"/>
            </a:endParaRPr>
          </a:p>
        </p:txBody>
      </p:sp>
    </p:spTree>
    <p:extLst>
      <p:ext uri="{BB962C8B-B14F-4D97-AF65-F5344CB8AC3E}">
        <p14:creationId xmlns:p14="http://schemas.microsoft.com/office/powerpoint/2010/main" val="33497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91"/>
                                        </p:tgtEl>
                                        <p:attrNameLst>
                                          <p:attrName>style.visibility</p:attrName>
                                        </p:attrNameLst>
                                      </p:cBhvr>
                                      <p:to>
                                        <p:strVal val="visible"/>
                                      </p:to>
                                    </p:set>
                                    <p:anim calcmode="lin" valueType="num">
                                      <p:cBhvr additive="base">
                                        <p:cTn id="7" dur="1000"/>
                                        <p:tgtEl>
                                          <p:spTgt spid="449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92"/>
                                        </p:tgtEl>
                                        <p:attrNameLst>
                                          <p:attrName>style.visibility</p:attrName>
                                        </p:attrNameLst>
                                      </p:cBhvr>
                                      <p:to>
                                        <p:strVal val="visible"/>
                                      </p:to>
                                    </p:set>
                                    <p:anim calcmode="lin" valueType="num">
                                      <p:cBhvr additive="base">
                                        <p:cTn id="10" dur="1000"/>
                                        <p:tgtEl>
                                          <p:spTgt spid="449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93"/>
                                        </p:tgtEl>
                                        <p:attrNameLst>
                                          <p:attrName>style.visibility</p:attrName>
                                        </p:attrNameLst>
                                      </p:cBhvr>
                                      <p:to>
                                        <p:strVal val="visible"/>
                                      </p:to>
                                    </p:set>
                                    <p:animEffect transition="in" filter="fade">
                                      <p:cBhvr>
                                        <p:cTn id="15" dur="1000"/>
                                        <p:tgtEl>
                                          <p:spTgt spid="4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Shape 4506"/>
        <p:cNvGrpSpPr/>
        <p:nvPr/>
      </p:nvGrpSpPr>
      <p:grpSpPr>
        <a:xfrm>
          <a:off x="0" y="0"/>
          <a:ext cx="0" cy="0"/>
          <a:chOff x="0" y="0"/>
          <a:chExt cx="0" cy="0"/>
        </a:xfrm>
      </p:grpSpPr>
      <p:sp>
        <p:nvSpPr>
          <p:cNvPr id="4508" name="Google Shape;4508;p16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6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6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6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WINDOW  FUNCTIONS</a:t>
            </a:r>
            <a:endParaRPr sz="4200">
              <a:solidFill>
                <a:srgbClr val="00A1FF"/>
              </a:solidFill>
              <a:latin typeface="Lato Black"/>
              <a:ea typeface="Lato Black"/>
              <a:cs typeface="Lato Black"/>
              <a:sym typeface="Lato Black"/>
            </a:endParaRPr>
          </a:p>
        </p:txBody>
      </p:sp>
      <p:cxnSp>
        <p:nvCxnSpPr>
          <p:cNvPr id="4512" name="Google Shape;4512;p162"/>
          <p:cNvCxnSpPr/>
          <p:nvPr/>
        </p:nvCxnSpPr>
        <p:spPr>
          <a:xfrm>
            <a:off x="668001" y="1089130"/>
            <a:ext cx="5185800" cy="0"/>
          </a:xfrm>
          <a:prstGeom prst="straightConnector1">
            <a:avLst/>
          </a:prstGeom>
          <a:noFill/>
          <a:ln w="76200" cap="flat" cmpd="sng">
            <a:solidFill>
              <a:schemeClr val="dk2"/>
            </a:solidFill>
            <a:prstDash val="solid"/>
            <a:round/>
            <a:headEnd type="none" w="med" len="med"/>
            <a:tailEnd type="none" w="med" len="med"/>
          </a:ln>
        </p:spPr>
      </p:cxnSp>
      <p:grpSp>
        <p:nvGrpSpPr>
          <p:cNvPr id="4513" name="Google Shape;4513;p162"/>
          <p:cNvGrpSpPr/>
          <p:nvPr/>
        </p:nvGrpSpPr>
        <p:grpSpPr>
          <a:xfrm>
            <a:off x="668002" y="2214459"/>
            <a:ext cx="1963419" cy="2428036"/>
            <a:chOff x="654927" y="1797134"/>
            <a:chExt cx="1963419" cy="2428036"/>
          </a:xfrm>
        </p:grpSpPr>
        <p:sp>
          <p:nvSpPr>
            <p:cNvPr id="4514" name="Google Shape;4514;p162"/>
            <p:cNvSpPr/>
            <p:nvPr/>
          </p:nvSpPr>
          <p:spPr>
            <a:xfrm>
              <a:off x="654927" y="2308562"/>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LAG</a:t>
              </a:r>
              <a:endParaRPr i="0" u="none" strike="noStrike" cap="none">
                <a:latin typeface="Lato"/>
                <a:ea typeface="Lato"/>
                <a:cs typeface="Lato"/>
                <a:sym typeface="Lato"/>
              </a:endParaRPr>
            </a:p>
          </p:txBody>
        </p:sp>
        <p:sp>
          <p:nvSpPr>
            <p:cNvPr id="4515" name="Google Shape;4515;p162"/>
            <p:cNvSpPr/>
            <p:nvPr/>
          </p:nvSpPr>
          <p:spPr>
            <a:xfrm>
              <a:off x="660488" y="284535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ROW_NUMBER</a:t>
              </a:r>
              <a:endParaRPr i="0" u="none" strike="noStrike" cap="none">
                <a:latin typeface="Lato"/>
                <a:ea typeface="Lato"/>
                <a:cs typeface="Lato"/>
                <a:sym typeface="Lato"/>
              </a:endParaRPr>
            </a:p>
          </p:txBody>
        </p:sp>
        <p:sp>
          <p:nvSpPr>
            <p:cNvPr id="4516" name="Google Shape;4516;p162"/>
            <p:cNvSpPr/>
            <p:nvPr/>
          </p:nvSpPr>
          <p:spPr>
            <a:xfrm>
              <a:off x="654927" y="1804638"/>
              <a:ext cx="1948200" cy="325200"/>
            </a:xfrm>
            <a:prstGeom prst="rect">
              <a:avLst/>
            </a:prstGeom>
            <a:noFill/>
            <a:ln w="28575" cap="flat" cmpd="sng">
              <a:solidFill>
                <a:srgbClr val="002060"/>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4517" name="Google Shape;4517;p162"/>
            <p:cNvSpPr/>
            <p:nvPr/>
          </p:nvSpPr>
          <p:spPr>
            <a:xfrm>
              <a:off x="662577" y="1797134"/>
              <a:ext cx="1932900" cy="3228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latin typeface="Lato"/>
                  <a:ea typeface="Lato"/>
                  <a:cs typeface="Lato"/>
                  <a:sym typeface="Lato"/>
                </a:rPr>
                <a:t>LEAD</a:t>
              </a:r>
              <a:endParaRPr b="1">
                <a:latin typeface="Lato"/>
                <a:ea typeface="Lato"/>
                <a:cs typeface="Lato"/>
                <a:sym typeface="Lato"/>
              </a:endParaRPr>
            </a:p>
          </p:txBody>
        </p:sp>
        <p:sp>
          <p:nvSpPr>
            <p:cNvPr id="4518" name="Google Shape;4518;p162"/>
            <p:cNvSpPr/>
            <p:nvPr/>
          </p:nvSpPr>
          <p:spPr>
            <a:xfrm>
              <a:off x="670146" y="3899970"/>
              <a:ext cx="1948200" cy="32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r>
                <a:rPr lang="en-US" b="1">
                  <a:solidFill>
                    <a:srgbClr val="FFFFFF"/>
                  </a:solidFill>
                  <a:latin typeface="Lato"/>
                  <a:ea typeface="Lato"/>
                  <a:cs typeface="Lato"/>
                  <a:sym typeface="Lato"/>
                </a:rPr>
                <a:t>DENSE_RANK</a:t>
              </a:r>
              <a:endParaRPr i="0" u="none" strike="noStrike" cap="none">
                <a:latin typeface="Lato"/>
                <a:ea typeface="Lato"/>
                <a:cs typeface="Lato"/>
                <a:sym typeface="Lato"/>
              </a:endParaRPr>
            </a:p>
          </p:txBody>
        </p:sp>
        <p:sp>
          <p:nvSpPr>
            <p:cNvPr id="4519" name="Google Shape;4519;p162"/>
            <p:cNvSpPr/>
            <p:nvPr/>
          </p:nvSpPr>
          <p:spPr>
            <a:xfrm>
              <a:off x="658285" y="3348578"/>
              <a:ext cx="1948200" cy="32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a:latin typeface="Lato"/>
                  <a:ea typeface="Lato"/>
                  <a:cs typeface="Lato"/>
                  <a:sym typeface="Lato"/>
                </a:rPr>
                <a:t>RANK</a:t>
              </a:r>
              <a:endParaRPr i="0" u="none" strike="noStrike" cap="none">
                <a:latin typeface="Lato"/>
                <a:ea typeface="Lato"/>
                <a:cs typeface="Lato"/>
                <a:sym typeface="Lato"/>
              </a:endParaRPr>
            </a:p>
          </p:txBody>
        </p:sp>
      </p:grpSp>
      <p:sp>
        <p:nvSpPr>
          <p:cNvPr id="4520" name="Google Shape;4520;p162"/>
          <p:cNvSpPr txBox="1"/>
          <p:nvPr/>
        </p:nvSpPr>
        <p:spPr>
          <a:xfrm>
            <a:off x="3538325" y="1470975"/>
            <a:ext cx="7593600" cy="2244900"/>
          </a:xfrm>
          <a:prstGeom prst="rect">
            <a:avLst/>
          </a:prstGeom>
          <a:noFill/>
          <a:ln>
            <a:noFill/>
          </a:ln>
        </p:spPr>
        <p:txBody>
          <a:bodyPr spcFirstLastPara="1" wrap="square" lIns="91425" tIns="45700" rIns="91425" bIns="45700" anchor="t" anchorCtr="0">
            <a:noAutofit/>
          </a:bodyPr>
          <a:lstStyle/>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Returns the rank of the current row within its partition, without gaps. Peers are considered ties and receive the same rank. </a:t>
            </a:r>
            <a:endParaRPr sz="2000">
              <a:latin typeface="Lato"/>
              <a:ea typeface="Lato"/>
              <a:cs typeface="Lato"/>
              <a:sym typeface="Lato"/>
            </a:endParaRPr>
          </a:p>
          <a:p>
            <a:pPr marL="0" marR="0" lvl="0" indent="0" algn="l" rtl="0">
              <a:lnSpc>
                <a:spcPct val="100000"/>
              </a:lnSpc>
              <a:spcBef>
                <a:spcPts val="0"/>
              </a:spcBef>
              <a:spcAft>
                <a:spcPts val="0"/>
              </a:spcAft>
              <a:buNone/>
            </a:pPr>
            <a:endParaRPr sz="2000">
              <a:latin typeface="Lato"/>
              <a:ea typeface="Lato"/>
              <a:cs typeface="Lato"/>
              <a:sym typeface="Lato"/>
            </a:endParaRPr>
          </a:p>
          <a:p>
            <a:pPr marL="285750" marR="0" lvl="0" indent="-260350" algn="l" rtl="0">
              <a:lnSpc>
                <a:spcPct val="100000"/>
              </a:lnSpc>
              <a:spcBef>
                <a:spcPts val="0"/>
              </a:spcBef>
              <a:spcAft>
                <a:spcPts val="0"/>
              </a:spcAft>
              <a:buSzPts val="2000"/>
              <a:buFont typeface="Lato"/>
              <a:buChar char="•"/>
            </a:pPr>
            <a:r>
              <a:rPr lang="en-US" sz="2000">
                <a:latin typeface="Lato"/>
                <a:ea typeface="Lato"/>
                <a:cs typeface="Lato"/>
                <a:sym typeface="Lato"/>
              </a:rPr>
              <a:t>This function assigns consecutive ranks to peer groups; the result is that groups of size greater than one do not produce non contiguous rank numbers.</a:t>
            </a:r>
            <a:endParaRPr sz="2000">
              <a:latin typeface="Lato"/>
              <a:ea typeface="Lato"/>
              <a:cs typeface="Lato"/>
              <a:sym typeface="Lato"/>
            </a:endParaRPr>
          </a:p>
          <a:p>
            <a:pPr marL="0" marR="0" lvl="0" indent="0" algn="l" rtl="0">
              <a:lnSpc>
                <a:spcPct val="100000"/>
              </a:lnSpc>
              <a:spcBef>
                <a:spcPts val="0"/>
              </a:spcBef>
              <a:spcAft>
                <a:spcPts val="0"/>
              </a:spcAft>
              <a:buNone/>
            </a:pPr>
            <a:endParaRPr sz="2000">
              <a:solidFill>
                <a:srgbClr val="000000"/>
              </a:solidFill>
              <a:latin typeface="Lato"/>
              <a:ea typeface="Lato"/>
              <a:cs typeface="Lato"/>
              <a:sym typeface="Lato"/>
            </a:endParaRPr>
          </a:p>
        </p:txBody>
      </p:sp>
      <p:sp>
        <p:nvSpPr>
          <p:cNvPr id="4521" name="Google Shape;4521;p162"/>
          <p:cNvSpPr/>
          <p:nvPr/>
        </p:nvSpPr>
        <p:spPr>
          <a:xfrm>
            <a:off x="3429000" y="3892855"/>
            <a:ext cx="7593600" cy="2016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Syntax:</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DENSE_RANK() over_clause</a:t>
            </a:r>
            <a:endParaRPr sz="2000">
              <a:solidFill>
                <a:srgbClr val="0070C0"/>
              </a:solidFill>
              <a:latin typeface="Lato"/>
              <a:ea typeface="Lato"/>
              <a:cs typeface="Lato"/>
              <a:sym typeface="Lato"/>
            </a:endParaRPr>
          </a:p>
          <a:p>
            <a:pPr marL="0" lvl="0" indent="0" algn="ctr" rtl="0">
              <a:spcBef>
                <a:spcPts val="0"/>
              </a:spcBef>
              <a:spcAft>
                <a:spcPts val="0"/>
              </a:spcAft>
              <a:buClr>
                <a:schemeClr val="dk1"/>
              </a:buClr>
              <a:buFont typeface="Arial"/>
              <a:buNone/>
            </a:pPr>
            <a:endParaRPr sz="2000" b="1">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b="1">
                <a:solidFill>
                  <a:schemeClr val="dk1"/>
                </a:solidFill>
                <a:latin typeface="Lato"/>
                <a:ea typeface="Lato"/>
                <a:cs typeface="Lato"/>
                <a:sym typeface="Lato"/>
              </a:rPr>
              <a:t>Example:</a:t>
            </a:r>
            <a:endParaRPr sz="2000">
              <a:solidFill>
                <a:schemeClr val="dk1"/>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SELECT val, DENSE_RANK() OVER w AS 'Dense Rank’,</a:t>
            </a:r>
            <a:endParaRPr sz="2000">
              <a:solidFill>
                <a:srgbClr val="0070C0"/>
              </a:solidFill>
              <a:latin typeface="Lato"/>
              <a:ea typeface="Lato"/>
              <a:cs typeface="Lato"/>
              <a:sym typeface="Lato"/>
            </a:endParaRPr>
          </a:p>
          <a:p>
            <a:pPr marL="0" lvl="0" indent="0" algn="ctr" rtl="0">
              <a:spcBef>
                <a:spcPts val="0"/>
              </a:spcBef>
              <a:spcAft>
                <a:spcPts val="0"/>
              </a:spcAft>
              <a:buClr>
                <a:schemeClr val="dk1"/>
              </a:buClr>
              <a:buFont typeface="Arial"/>
              <a:buNone/>
            </a:pPr>
            <a:r>
              <a:rPr lang="en-US" sz="2000">
                <a:solidFill>
                  <a:srgbClr val="0070C0"/>
                </a:solidFill>
                <a:latin typeface="Lato"/>
                <a:ea typeface="Lato"/>
                <a:cs typeface="Lato"/>
                <a:sym typeface="Lato"/>
              </a:rPr>
              <a:t>FROM numbers WINDOW w AS (ORDER BY val);</a:t>
            </a:r>
            <a:endParaRPr sz="2000" b="1">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endParaRPr sz="2000">
              <a:solidFill>
                <a:schemeClr val="dk1"/>
              </a:solidFill>
              <a:latin typeface="Lato"/>
              <a:ea typeface="Lato"/>
              <a:cs typeface="Lato"/>
              <a:sym typeface="Lato"/>
            </a:endParaRPr>
          </a:p>
        </p:txBody>
      </p:sp>
    </p:spTree>
    <p:extLst>
      <p:ext uri="{BB962C8B-B14F-4D97-AF65-F5344CB8AC3E}">
        <p14:creationId xmlns:p14="http://schemas.microsoft.com/office/powerpoint/2010/main" val="35688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11"/>
                                        </p:tgtEl>
                                        <p:attrNameLst>
                                          <p:attrName>style.visibility</p:attrName>
                                        </p:attrNameLst>
                                      </p:cBhvr>
                                      <p:to>
                                        <p:strVal val="visible"/>
                                      </p:to>
                                    </p:set>
                                    <p:anim calcmode="lin" valueType="num">
                                      <p:cBhvr additive="base">
                                        <p:cTn id="7" dur="1000"/>
                                        <p:tgtEl>
                                          <p:spTgt spid="451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512"/>
                                        </p:tgtEl>
                                        <p:attrNameLst>
                                          <p:attrName>style.visibility</p:attrName>
                                        </p:attrNameLst>
                                      </p:cBhvr>
                                      <p:to>
                                        <p:strVal val="visible"/>
                                      </p:to>
                                    </p:set>
                                    <p:anim calcmode="lin" valueType="num">
                                      <p:cBhvr additive="base">
                                        <p:cTn id="10" dur="1000"/>
                                        <p:tgtEl>
                                          <p:spTgt spid="451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13"/>
                                        </p:tgtEl>
                                        <p:attrNameLst>
                                          <p:attrName>style.visibility</p:attrName>
                                        </p:attrNameLst>
                                      </p:cBhvr>
                                      <p:to>
                                        <p:strVal val="visible"/>
                                      </p:to>
                                    </p:set>
                                    <p:animEffect transition="in" filter="fade">
                                      <p:cBhvr>
                                        <p:cTn id="15" dur="1000"/>
                                        <p:tgtEl>
                                          <p:spTgt spid="45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Shape 1741"/>
        <p:cNvGrpSpPr/>
        <p:nvPr/>
      </p:nvGrpSpPr>
      <p:grpSpPr>
        <a:xfrm>
          <a:off x="0" y="0"/>
          <a:ext cx="0" cy="0"/>
          <a:chOff x="0" y="0"/>
          <a:chExt cx="0" cy="0"/>
        </a:xfrm>
      </p:grpSpPr>
      <p:sp>
        <p:nvSpPr>
          <p:cNvPr id="1742" name="Google Shape;1742;p7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JOINS</a:t>
            </a:r>
            <a:endParaRPr sz="4200">
              <a:solidFill>
                <a:srgbClr val="00A1FF"/>
              </a:solidFill>
              <a:latin typeface="Lato Black"/>
              <a:ea typeface="Lato Black"/>
              <a:cs typeface="Lato Black"/>
              <a:sym typeface="Lato Black"/>
            </a:endParaRPr>
          </a:p>
        </p:txBody>
      </p:sp>
      <p:cxnSp>
        <p:nvCxnSpPr>
          <p:cNvPr id="1744" name="Google Shape;1744;p77"/>
          <p:cNvCxnSpPr/>
          <p:nvPr/>
        </p:nvCxnSpPr>
        <p:spPr>
          <a:xfrm>
            <a:off x="668001" y="1089130"/>
            <a:ext cx="2712600" cy="0"/>
          </a:xfrm>
          <a:prstGeom prst="straightConnector1">
            <a:avLst/>
          </a:prstGeom>
          <a:noFill/>
          <a:ln w="76200" cap="flat" cmpd="sng">
            <a:solidFill>
              <a:schemeClr val="dk2"/>
            </a:solidFill>
            <a:prstDash val="solid"/>
            <a:round/>
            <a:headEnd type="none" w="med" len="med"/>
            <a:tailEnd type="none" w="med" len="med"/>
          </a:ln>
        </p:spPr>
      </p:cxnSp>
      <p:sp>
        <p:nvSpPr>
          <p:cNvPr id="1745" name="Google Shape;1745;p77"/>
          <p:cNvSpPr/>
          <p:nvPr/>
        </p:nvSpPr>
        <p:spPr>
          <a:xfrm rot="-2077235">
            <a:off x="10961287" y="5200757"/>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7"/>
          <p:cNvSpPr/>
          <p:nvPr/>
        </p:nvSpPr>
        <p:spPr>
          <a:xfrm rot="497618" flipH="1">
            <a:off x="10902439" y="5531856"/>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7"/>
          <p:cNvSpPr txBox="1"/>
          <p:nvPr/>
        </p:nvSpPr>
        <p:spPr>
          <a:xfrm>
            <a:off x="994155" y="1036812"/>
            <a:ext cx="10071300" cy="2493600"/>
          </a:xfrm>
          <a:prstGeom prst="rect">
            <a:avLst/>
          </a:prstGeom>
          <a:noFill/>
          <a:ln>
            <a:noFill/>
          </a:ln>
        </p:spPr>
        <p:txBody>
          <a:bodyPr spcFirstLastPara="1" wrap="square" lIns="0" tIns="10775" rIns="0" bIns="0" anchor="t" anchorCtr="0">
            <a:noAutofit/>
          </a:bodyPr>
          <a:lstStyle/>
          <a:p>
            <a:pPr marL="457200" marR="344805" lvl="0" indent="0" algn="l" rtl="0">
              <a:lnSpc>
                <a:spcPct val="100800"/>
              </a:lnSpc>
              <a:spcBef>
                <a:spcPts val="0"/>
              </a:spcBef>
              <a:spcAft>
                <a:spcPts val="0"/>
              </a:spcAft>
              <a:buNone/>
            </a:pPr>
            <a:endParaRPr sz="2000">
              <a:solidFill>
                <a:srgbClr val="404040"/>
              </a:solidFill>
              <a:latin typeface="Lato"/>
              <a:ea typeface="Lato"/>
              <a:cs typeface="Lato"/>
              <a:sym typeface="Lato"/>
            </a:endParaRPr>
          </a:p>
          <a:p>
            <a:pPr marL="457200" marR="344805" lvl="0" indent="-355600"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SQL </a:t>
            </a:r>
            <a:r>
              <a:rPr lang="en-US" sz="2000" b="1">
                <a:solidFill>
                  <a:srgbClr val="404040"/>
                </a:solidFill>
                <a:latin typeface="Lato"/>
                <a:ea typeface="Lato"/>
                <a:cs typeface="Lato"/>
                <a:sym typeface="Lato"/>
              </a:rPr>
              <a:t>Joins </a:t>
            </a:r>
            <a:r>
              <a:rPr lang="en-US" sz="2000">
                <a:solidFill>
                  <a:srgbClr val="404040"/>
                </a:solidFill>
                <a:latin typeface="Lato"/>
                <a:ea typeface="Lato"/>
                <a:cs typeface="Lato"/>
                <a:sym typeface="Lato"/>
              </a:rPr>
              <a:t>clause is used to combine records from two or more tables in a database.</a:t>
            </a:r>
            <a:endParaRPr sz="2000">
              <a:solidFill>
                <a:srgbClr val="000000"/>
              </a:solidFill>
              <a:latin typeface="Lato"/>
              <a:ea typeface="Lato"/>
              <a:cs typeface="Lato"/>
              <a:sym typeface="Lato"/>
            </a:endParaRPr>
          </a:p>
          <a:p>
            <a:pPr marL="457200" marR="5080" lvl="0" indent="-355600"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A JOIN is a means for combining fields from two tables by using values common to each.</a:t>
            </a:r>
            <a:endParaRPr sz="2000">
              <a:latin typeface="Lato"/>
              <a:ea typeface="Lato"/>
              <a:cs typeface="Lato"/>
              <a:sym typeface="Lato"/>
            </a:endParaRPr>
          </a:p>
          <a:p>
            <a:pPr marL="457200" marR="5080" lvl="0" indent="-355600" algn="l" rtl="0">
              <a:lnSpc>
                <a:spcPct val="100800"/>
              </a:lnSpc>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Filter and search in combination result and also tables data. Reduce duplicate records in combination result.</a:t>
            </a:r>
            <a:endParaRPr sz="2000">
              <a:solidFill>
                <a:srgbClr val="000000"/>
              </a:solidFill>
              <a:latin typeface="Lato"/>
              <a:ea typeface="Lato"/>
              <a:cs typeface="Lato"/>
              <a:sym typeface="Lato"/>
            </a:endParaRPr>
          </a:p>
        </p:txBody>
      </p:sp>
      <p:grpSp>
        <p:nvGrpSpPr>
          <p:cNvPr id="1749" name="Google Shape;1749;p77"/>
          <p:cNvGrpSpPr/>
          <p:nvPr/>
        </p:nvGrpSpPr>
        <p:grpSpPr>
          <a:xfrm>
            <a:off x="1968240" y="3561522"/>
            <a:ext cx="8123250" cy="1612311"/>
            <a:chOff x="1968240" y="3561522"/>
            <a:chExt cx="8123250" cy="1612311"/>
          </a:xfrm>
        </p:grpSpPr>
        <p:grpSp>
          <p:nvGrpSpPr>
            <p:cNvPr id="1750" name="Google Shape;1750;p77"/>
            <p:cNvGrpSpPr/>
            <p:nvPr/>
          </p:nvGrpSpPr>
          <p:grpSpPr>
            <a:xfrm>
              <a:off x="1968240" y="4218033"/>
              <a:ext cx="8123250" cy="955800"/>
              <a:chOff x="2381" y="504111"/>
              <a:chExt cx="8123250" cy="955800"/>
            </a:xfrm>
          </p:grpSpPr>
          <p:sp>
            <p:nvSpPr>
              <p:cNvPr id="1751" name="Google Shape;1751;p77"/>
              <p:cNvSpPr/>
              <p:nvPr/>
            </p:nvSpPr>
            <p:spPr>
              <a:xfrm>
                <a:off x="2381" y="504111"/>
                <a:ext cx="2389200" cy="955800"/>
              </a:xfrm>
              <a:prstGeom prst="homePlate">
                <a:avLst>
                  <a:gd name="adj" fmla="val 50000"/>
                </a:avLst>
              </a:prstGeom>
              <a:solidFill>
                <a:srgbClr val="0070C0"/>
              </a:solidFill>
              <a:ln w="1905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7"/>
              <p:cNvSpPr txBox="1"/>
              <p:nvPr/>
            </p:nvSpPr>
            <p:spPr>
              <a:xfrm>
                <a:off x="2381" y="504111"/>
                <a:ext cx="2150400" cy="955800"/>
              </a:xfrm>
              <a:prstGeom prst="rect">
                <a:avLst/>
              </a:prstGeom>
              <a:noFill/>
              <a:ln>
                <a:noFill/>
              </a:ln>
            </p:spPr>
            <p:txBody>
              <a:bodyPr spcFirstLastPara="1" wrap="square" lIns="229350" tIns="114675" rIns="57325" bIns="114675" anchor="ctr" anchorCtr="0">
                <a:noAutofit/>
              </a:bodyPr>
              <a:lstStyle/>
              <a:p>
                <a:pPr marL="0" marR="0" lvl="0" indent="0" algn="ctr" rtl="0">
                  <a:lnSpc>
                    <a:spcPct val="90000"/>
                  </a:lnSpc>
                  <a:spcBef>
                    <a:spcPts val="0"/>
                  </a:spcBef>
                  <a:spcAft>
                    <a:spcPts val="0"/>
                  </a:spcAft>
                  <a:buClr>
                    <a:srgbClr val="FFFFFF"/>
                  </a:buClr>
                  <a:buSzPts val="4300"/>
                  <a:buFont typeface="Calibri"/>
                  <a:buNone/>
                </a:pPr>
                <a:r>
                  <a:rPr lang="en-US" sz="4300">
                    <a:solidFill>
                      <a:srgbClr val="FFFFFF"/>
                    </a:solidFill>
                    <a:latin typeface="Calibri"/>
                    <a:ea typeface="Calibri"/>
                    <a:cs typeface="Calibri"/>
                    <a:sym typeface="Calibri"/>
                  </a:rPr>
                  <a:t>Inner</a:t>
                </a:r>
                <a:endParaRPr/>
              </a:p>
            </p:txBody>
          </p:sp>
          <p:sp>
            <p:nvSpPr>
              <p:cNvPr id="1753" name="Google Shape;1753;p77"/>
              <p:cNvSpPr/>
              <p:nvPr/>
            </p:nvSpPr>
            <p:spPr>
              <a:xfrm>
                <a:off x="1913731" y="504111"/>
                <a:ext cx="2389200" cy="955800"/>
              </a:xfrm>
              <a:prstGeom prst="chevron">
                <a:avLst>
                  <a:gd name="adj" fmla="val 50000"/>
                </a:avLst>
              </a:prstGeom>
              <a:solidFill>
                <a:srgbClr val="00A1FF"/>
              </a:solidFill>
              <a:ln w="1905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7"/>
              <p:cNvSpPr txBox="1"/>
              <p:nvPr/>
            </p:nvSpPr>
            <p:spPr>
              <a:xfrm>
                <a:off x="2391569" y="504111"/>
                <a:ext cx="1433400" cy="955800"/>
              </a:xfrm>
              <a:prstGeom prst="rect">
                <a:avLst/>
              </a:prstGeom>
              <a:noFill/>
              <a:ln>
                <a:noFill/>
              </a:ln>
            </p:spPr>
            <p:txBody>
              <a:bodyPr spcFirstLastPara="1" wrap="square" lIns="172000" tIns="114675" rIns="57325" bIns="114675" anchor="ctr" anchorCtr="0">
                <a:noAutofit/>
              </a:bodyPr>
              <a:lstStyle/>
              <a:p>
                <a:pPr marL="0" marR="0" lvl="0" indent="0" algn="ctr" rtl="0">
                  <a:lnSpc>
                    <a:spcPct val="90000"/>
                  </a:lnSpc>
                  <a:spcBef>
                    <a:spcPts val="0"/>
                  </a:spcBef>
                  <a:spcAft>
                    <a:spcPts val="0"/>
                  </a:spcAft>
                  <a:buClr>
                    <a:srgbClr val="FFFFFF"/>
                  </a:buClr>
                  <a:buSzPts val="4300"/>
                  <a:buFont typeface="Calibri"/>
                  <a:buNone/>
                </a:pPr>
                <a:r>
                  <a:rPr lang="en-US" sz="4300">
                    <a:solidFill>
                      <a:srgbClr val="FFFFFF"/>
                    </a:solidFill>
                    <a:latin typeface="Calibri"/>
                    <a:ea typeface="Calibri"/>
                    <a:cs typeface="Calibri"/>
                    <a:sym typeface="Calibri"/>
                  </a:rPr>
                  <a:t>Left</a:t>
                </a:r>
                <a:endParaRPr/>
              </a:p>
            </p:txBody>
          </p:sp>
          <p:sp>
            <p:nvSpPr>
              <p:cNvPr id="1755" name="Google Shape;1755;p77"/>
              <p:cNvSpPr/>
              <p:nvPr/>
            </p:nvSpPr>
            <p:spPr>
              <a:xfrm>
                <a:off x="3825081" y="504111"/>
                <a:ext cx="2389200" cy="955800"/>
              </a:xfrm>
              <a:prstGeom prst="chevron">
                <a:avLst>
                  <a:gd name="adj" fmla="val 50000"/>
                </a:avLst>
              </a:prstGeom>
              <a:solidFill>
                <a:srgbClr val="00A1FF">
                  <a:alpha val="84310"/>
                </a:srgbClr>
              </a:solidFill>
              <a:ln w="1905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7"/>
              <p:cNvSpPr txBox="1"/>
              <p:nvPr/>
            </p:nvSpPr>
            <p:spPr>
              <a:xfrm>
                <a:off x="4302919" y="504111"/>
                <a:ext cx="1433400" cy="955800"/>
              </a:xfrm>
              <a:prstGeom prst="rect">
                <a:avLst/>
              </a:prstGeom>
              <a:noFill/>
              <a:ln>
                <a:noFill/>
              </a:ln>
            </p:spPr>
            <p:txBody>
              <a:bodyPr spcFirstLastPara="1" wrap="square" lIns="172000" tIns="114675" rIns="57325" bIns="114675" anchor="ctr" anchorCtr="0">
                <a:noAutofit/>
              </a:bodyPr>
              <a:lstStyle/>
              <a:p>
                <a:pPr marL="0" marR="0" lvl="0" indent="0" algn="ctr" rtl="0">
                  <a:lnSpc>
                    <a:spcPct val="90000"/>
                  </a:lnSpc>
                  <a:spcBef>
                    <a:spcPts val="0"/>
                  </a:spcBef>
                  <a:spcAft>
                    <a:spcPts val="0"/>
                  </a:spcAft>
                  <a:buClr>
                    <a:srgbClr val="FFFFFF"/>
                  </a:buClr>
                  <a:buSzPts val="4300"/>
                  <a:buFont typeface="Calibri"/>
                  <a:buNone/>
                </a:pPr>
                <a:r>
                  <a:rPr lang="en-US" sz="4300">
                    <a:solidFill>
                      <a:srgbClr val="FFFFFF"/>
                    </a:solidFill>
                    <a:latin typeface="Calibri"/>
                    <a:ea typeface="Calibri"/>
                    <a:cs typeface="Calibri"/>
                    <a:sym typeface="Calibri"/>
                  </a:rPr>
                  <a:t>Right</a:t>
                </a:r>
                <a:endParaRPr/>
              </a:p>
            </p:txBody>
          </p:sp>
          <p:sp>
            <p:nvSpPr>
              <p:cNvPr id="1757" name="Google Shape;1757;p77"/>
              <p:cNvSpPr/>
              <p:nvPr/>
            </p:nvSpPr>
            <p:spPr>
              <a:xfrm>
                <a:off x="5736431" y="504111"/>
                <a:ext cx="2389200" cy="955800"/>
              </a:xfrm>
              <a:prstGeom prst="chevron">
                <a:avLst>
                  <a:gd name="adj" fmla="val 50000"/>
                </a:avLst>
              </a:prstGeom>
              <a:solidFill>
                <a:srgbClr val="0ABAF6">
                  <a:alpha val="56900"/>
                </a:srgbClr>
              </a:solidFill>
              <a:ln w="1905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7"/>
              <p:cNvSpPr txBox="1"/>
              <p:nvPr/>
            </p:nvSpPr>
            <p:spPr>
              <a:xfrm>
                <a:off x="6214269" y="504111"/>
                <a:ext cx="1433400" cy="955800"/>
              </a:xfrm>
              <a:prstGeom prst="rect">
                <a:avLst/>
              </a:prstGeom>
              <a:noFill/>
              <a:ln>
                <a:noFill/>
              </a:ln>
            </p:spPr>
            <p:txBody>
              <a:bodyPr spcFirstLastPara="1" wrap="square" lIns="172000" tIns="114675" rIns="57325" bIns="114675" anchor="ctr" anchorCtr="0">
                <a:noAutofit/>
              </a:bodyPr>
              <a:lstStyle/>
              <a:p>
                <a:pPr marL="0" marR="0" lvl="0" indent="0" algn="ctr" rtl="0">
                  <a:lnSpc>
                    <a:spcPct val="90000"/>
                  </a:lnSpc>
                  <a:spcBef>
                    <a:spcPts val="0"/>
                  </a:spcBef>
                  <a:spcAft>
                    <a:spcPts val="0"/>
                  </a:spcAft>
                  <a:buClr>
                    <a:srgbClr val="FFFFFF"/>
                  </a:buClr>
                  <a:buSzPts val="4300"/>
                  <a:buFont typeface="Calibri"/>
                  <a:buNone/>
                </a:pPr>
                <a:r>
                  <a:rPr lang="en-US" sz="4300">
                    <a:solidFill>
                      <a:srgbClr val="FFFFFF"/>
                    </a:solidFill>
                    <a:latin typeface="Calibri"/>
                    <a:ea typeface="Calibri"/>
                    <a:cs typeface="Calibri"/>
                    <a:sym typeface="Calibri"/>
                  </a:rPr>
                  <a:t>Cross</a:t>
                </a:r>
                <a:endParaRPr/>
              </a:p>
            </p:txBody>
          </p:sp>
        </p:grpSp>
        <p:sp>
          <p:nvSpPr>
            <p:cNvPr id="1759" name="Google Shape;1759;p77"/>
            <p:cNvSpPr txBox="1"/>
            <p:nvPr/>
          </p:nvSpPr>
          <p:spPr>
            <a:xfrm>
              <a:off x="3662156" y="3561522"/>
              <a:ext cx="4735500" cy="430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2800" b="1" i="0">
                  <a:solidFill>
                    <a:srgbClr val="000000"/>
                  </a:solidFill>
                  <a:latin typeface="Lato"/>
                  <a:ea typeface="Lato"/>
                  <a:cs typeface="Lato"/>
                  <a:sym typeface="Lato"/>
                </a:rPr>
                <a:t>Types of Joins</a:t>
              </a:r>
              <a:endParaRPr sz="2800" b="1" i="0">
                <a:solidFill>
                  <a:srgbClr val="5B9BD4"/>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42"/>
                                        </p:tgtEl>
                                        <p:attrNameLst>
                                          <p:attrName>style.visibility</p:attrName>
                                        </p:attrNameLst>
                                      </p:cBhvr>
                                      <p:to>
                                        <p:strVal val="visible"/>
                                      </p:to>
                                    </p:set>
                                    <p:anim calcmode="lin" valueType="num">
                                      <p:cBhvr additive="base">
                                        <p:cTn id="7" dur="1000"/>
                                        <p:tgtEl>
                                          <p:spTgt spid="174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744"/>
                                        </p:tgtEl>
                                        <p:attrNameLst>
                                          <p:attrName>style.visibility</p:attrName>
                                        </p:attrNameLst>
                                      </p:cBhvr>
                                      <p:to>
                                        <p:strVal val="visible"/>
                                      </p:to>
                                    </p:set>
                                    <p:anim calcmode="lin" valueType="num">
                                      <p:cBhvr additive="base">
                                        <p:cTn id="10" dur="1000"/>
                                        <p:tgtEl>
                                          <p:spTgt spid="174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48">
                                            <p:txEl>
                                              <p:pRg st="0" end="0"/>
                                            </p:txEl>
                                          </p:spTgt>
                                        </p:tgtEl>
                                        <p:attrNameLst>
                                          <p:attrName>style.visibility</p:attrName>
                                        </p:attrNameLst>
                                      </p:cBhvr>
                                      <p:to>
                                        <p:strVal val="visible"/>
                                      </p:to>
                                    </p:set>
                                    <p:animEffect transition="in" filter="fade">
                                      <p:cBhvr>
                                        <p:cTn id="15" dur="1000"/>
                                        <p:tgtEl>
                                          <p:spTgt spid="174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48">
                                            <p:txEl>
                                              <p:pRg st="1" end="1"/>
                                            </p:txEl>
                                          </p:spTgt>
                                        </p:tgtEl>
                                        <p:attrNameLst>
                                          <p:attrName>style.visibility</p:attrName>
                                        </p:attrNameLst>
                                      </p:cBhvr>
                                      <p:to>
                                        <p:strVal val="visible"/>
                                      </p:to>
                                    </p:set>
                                    <p:animEffect transition="in" filter="fade">
                                      <p:cBhvr>
                                        <p:cTn id="20" dur="1000"/>
                                        <p:tgtEl>
                                          <p:spTgt spid="174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48">
                                            <p:txEl>
                                              <p:pRg st="2" end="2"/>
                                            </p:txEl>
                                          </p:spTgt>
                                        </p:tgtEl>
                                        <p:attrNameLst>
                                          <p:attrName>style.visibility</p:attrName>
                                        </p:attrNameLst>
                                      </p:cBhvr>
                                      <p:to>
                                        <p:strVal val="visible"/>
                                      </p:to>
                                    </p:set>
                                    <p:animEffect transition="in" filter="fade">
                                      <p:cBhvr>
                                        <p:cTn id="25" dur="1000"/>
                                        <p:tgtEl>
                                          <p:spTgt spid="1748">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48">
                                            <p:txEl>
                                              <p:pRg st="3" end="3"/>
                                            </p:txEl>
                                          </p:spTgt>
                                        </p:tgtEl>
                                        <p:attrNameLst>
                                          <p:attrName>style.visibility</p:attrName>
                                        </p:attrNameLst>
                                      </p:cBhvr>
                                      <p:to>
                                        <p:strVal val="visible"/>
                                      </p:to>
                                    </p:set>
                                    <p:animEffect transition="in" filter="fade">
                                      <p:cBhvr>
                                        <p:cTn id="30" dur="1000"/>
                                        <p:tgtEl>
                                          <p:spTgt spid="174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49"/>
                                        </p:tgtEl>
                                        <p:attrNameLst>
                                          <p:attrName>style.visibility</p:attrName>
                                        </p:attrNameLst>
                                      </p:cBhvr>
                                      <p:to>
                                        <p:strVal val="visible"/>
                                      </p:to>
                                    </p:set>
                                    <p:animEffect transition="in" filter="fade">
                                      <p:cBhvr>
                                        <p:cTn id="35" dur="1000"/>
                                        <p:tgtEl>
                                          <p:spTgt spid="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Shape 1764"/>
        <p:cNvGrpSpPr/>
        <p:nvPr/>
      </p:nvGrpSpPr>
      <p:grpSpPr>
        <a:xfrm>
          <a:off x="0" y="0"/>
          <a:ext cx="0" cy="0"/>
          <a:chOff x="0" y="0"/>
          <a:chExt cx="0" cy="0"/>
        </a:xfrm>
      </p:grpSpPr>
      <p:sp>
        <p:nvSpPr>
          <p:cNvPr id="1765" name="Google Shape;1765;p78"/>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JOINS</a:t>
            </a:r>
            <a:endParaRPr sz="4200">
              <a:solidFill>
                <a:srgbClr val="00A1FF"/>
              </a:solidFill>
              <a:latin typeface="Lato Black"/>
              <a:ea typeface="Lato Black"/>
              <a:cs typeface="Lato Black"/>
              <a:sym typeface="Lato Black"/>
            </a:endParaRPr>
          </a:p>
        </p:txBody>
      </p:sp>
      <p:cxnSp>
        <p:nvCxnSpPr>
          <p:cNvPr id="1767" name="Google Shape;1767;p78"/>
          <p:cNvCxnSpPr/>
          <p:nvPr/>
        </p:nvCxnSpPr>
        <p:spPr>
          <a:xfrm>
            <a:off x="668001" y="1002130"/>
            <a:ext cx="1513800" cy="0"/>
          </a:xfrm>
          <a:prstGeom prst="straightConnector1">
            <a:avLst/>
          </a:prstGeom>
          <a:noFill/>
          <a:ln w="76200" cap="flat" cmpd="sng">
            <a:solidFill>
              <a:schemeClr val="dk2"/>
            </a:solidFill>
            <a:prstDash val="solid"/>
            <a:round/>
            <a:headEnd type="none" w="med" len="med"/>
            <a:tailEnd type="none" w="med" len="med"/>
          </a:ln>
        </p:spPr>
      </p:cxnSp>
      <p:sp>
        <p:nvSpPr>
          <p:cNvPr id="1768" name="Google Shape;1768;p7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1" name="Google Shape;1771;p78"/>
          <p:cNvGrpSpPr/>
          <p:nvPr/>
        </p:nvGrpSpPr>
        <p:grpSpPr>
          <a:xfrm>
            <a:off x="3035149" y="964156"/>
            <a:ext cx="8715600" cy="5694444"/>
            <a:chOff x="3035149" y="964156"/>
            <a:chExt cx="8715600" cy="5694444"/>
          </a:xfrm>
        </p:grpSpPr>
        <p:sp>
          <p:nvSpPr>
            <p:cNvPr id="1772" name="Google Shape;1772;p78"/>
            <p:cNvSpPr txBox="1"/>
            <p:nvPr/>
          </p:nvSpPr>
          <p:spPr>
            <a:xfrm>
              <a:off x="3035149" y="964156"/>
              <a:ext cx="8715600" cy="5391300"/>
            </a:xfrm>
            <a:prstGeom prst="rect">
              <a:avLst/>
            </a:prstGeom>
            <a:noFill/>
            <a:ln>
              <a:noFill/>
            </a:ln>
          </p:spPr>
          <p:txBody>
            <a:bodyPr spcFirstLastPara="1" wrap="square" lIns="0" tIns="10775" rIns="0" bIns="0" anchor="t" anchorCtr="0">
              <a:noAutofit/>
            </a:bodyPr>
            <a:lstStyle/>
            <a:p>
              <a:pPr marL="355600" marR="292735" lvl="0" indent="-343535" algn="l" rtl="0">
                <a:lnSpc>
                  <a:spcPct val="100800"/>
                </a:lnSpc>
                <a:spcBef>
                  <a:spcPts val="0"/>
                </a:spcBef>
                <a:spcAft>
                  <a:spcPts val="0"/>
                </a:spcAft>
                <a:buClr>
                  <a:srgbClr val="404040"/>
                </a:buClr>
                <a:buSzPts val="2000"/>
                <a:buFont typeface="Arial"/>
                <a:buChar char="•"/>
              </a:pPr>
              <a:r>
                <a:rPr lang="en-US" sz="2000" b="1">
                  <a:solidFill>
                    <a:srgbClr val="404040"/>
                  </a:solidFill>
                  <a:latin typeface="Lato"/>
                  <a:ea typeface="Lato"/>
                  <a:cs typeface="Lato"/>
                  <a:sym typeface="Lato"/>
                </a:rPr>
                <a:t>INNER JOIN </a:t>
              </a:r>
              <a:r>
                <a:rPr lang="en-US" sz="2000">
                  <a:solidFill>
                    <a:srgbClr val="404040"/>
                  </a:solidFill>
                  <a:latin typeface="Lato"/>
                  <a:ea typeface="Lato"/>
                  <a:cs typeface="Lato"/>
                  <a:sym typeface="Lato"/>
                </a:rPr>
                <a:t>creates a new result table by combining column values of two tables (table1 and table2) based upon the common column that is present in both these tables.</a:t>
              </a:r>
              <a:endParaRPr sz="2000">
                <a:solidFill>
                  <a:srgbClr val="000000"/>
                </a:solidFill>
                <a:latin typeface="Lato"/>
                <a:ea typeface="Lato"/>
                <a:cs typeface="Lato"/>
                <a:sym typeface="Lato"/>
              </a:endParaRPr>
            </a:p>
            <a:p>
              <a:pPr marL="355600" marR="5080" lvl="0" indent="-3435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The query compares each row of table1 with each row of table2 to find all pairs of rows which satisfy the join-predicate.</a:t>
              </a:r>
              <a:endParaRPr sz="2000">
                <a:solidFill>
                  <a:srgbClr val="000000"/>
                </a:solidFill>
                <a:latin typeface="Lato"/>
                <a:ea typeface="Lato"/>
                <a:cs typeface="Lato"/>
                <a:sym typeface="Lato"/>
              </a:endParaRPr>
            </a:p>
            <a:p>
              <a:pPr marL="355600" marR="327660" lvl="0" indent="-343535" algn="l" rtl="0">
                <a:lnSpc>
                  <a:spcPct val="100800"/>
                </a:lnSpc>
                <a:spcBef>
                  <a:spcPts val="980"/>
                </a:spcBef>
                <a:spcAft>
                  <a:spcPts val="0"/>
                </a:spcAft>
                <a:buClr>
                  <a:srgbClr val="404040"/>
                </a:buClr>
                <a:buSzPts val="2000"/>
                <a:buFont typeface="Lato"/>
                <a:buChar char="•"/>
              </a:pPr>
              <a:r>
                <a:rPr lang="en-US" sz="2000">
                  <a:solidFill>
                    <a:srgbClr val="404040"/>
                  </a:solidFill>
                  <a:latin typeface="Lato"/>
                  <a:ea typeface="Lato"/>
                  <a:cs typeface="Lato"/>
                  <a:sym typeface="Lato"/>
                </a:rPr>
                <a:t>When the join-predicate is satisfied, column values for each matched pair of rows of A and B are combined into a result row.</a:t>
              </a:r>
              <a:endParaRPr sz="2000">
                <a:solidFill>
                  <a:srgbClr val="404040"/>
                </a:solidFill>
                <a:latin typeface="Lato"/>
                <a:ea typeface="Lato"/>
                <a:cs typeface="Lato"/>
                <a:sym typeface="Lato"/>
              </a:endParaRPr>
            </a:p>
            <a:p>
              <a:pPr marL="457200" marR="327660" lvl="0" indent="0" algn="l" rtl="0">
                <a:lnSpc>
                  <a:spcPct val="100800"/>
                </a:lnSpc>
                <a:spcBef>
                  <a:spcPts val="980"/>
                </a:spcBef>
                <a:spcAft>
                  <a:spcPts val="0"/>
                </a:spcAft>
                <a:buNone/>
              </a:pPr>
              <a:endParaRPr sz="2000">
                <a:solidFill>
                  <a:srgbClr val="40404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6FC0"/>
                  </a:solidFill>
                  <a:latin typeface="Lato"/>
                  <a:ea typeface="Lato"/>
                  <a:cs typeface="Lato"/>
                  <a:sym typeface="Lato"/>
                </a:rPr>
                <a:t>SELECT table1.column1, table2.column2... </a:t>
              </a:r>
              <a:endParaRPr sz="2000">
                <a:solidFill>
                  <a:srgbClr val="006FC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6FC0"/>
                  </a:solidFill>
                  <a:latin typeface="Lato"/>
                  <a:ea typeface="Lato"/>
                  <a:cs typeface="Lato"/>
                  <a:sym typeface="Lato"/>
                </a:rPr>
                <a:t>FROM table1 INNER JOIN table2 </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6FC0"/>
                  </a:solidFill>
                  <a:latin typeface="Lato"/>
                  <a:ea typeface="Lato"/>
                  <a:cs typeface="Lato"/>
                  <a:sym typeface="Lato"/>
                </a:rPr>
                <a:t>ON table1.common_field = table2.common_field  </a:t>
              </a:r>
              <a:endParaRPr sz="2000">
                <a:latin typeface="Lato"/>
                <a:ea typeface="Lato"/>
                <a:cs typeface="Lato"/>
                <a:sym typeface="Lato"/>
              </a:endParaRPr>
            </a:p>
            <a:p>
              <a:pPr marL="12065" marR="327660" lvl="0" indent="0" algn="ctr" rtl="0">
                <a:lnSpc>
                  <a:spcPct val="100800"/>
                </a:lnSpc>
                <a:spcBef>
                  <a:spcPts val="0"/>
                </a:spcBef>
                <a:spcAft>
                  <a:spcPts val="0"/>
                </a:spcAft>
                <a:buNone/>
              </a:pPr>
              <a:endParaRPr sz="2000">
                <a:solidFill>
                  <a:srgbClr val="006FC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b="1">
                  <a:solidFill>
                    <a:srgbClr val="404040"/>
                  </a:solidFill>
                  <a:latin typeface="Lato"/>
                  <a:ea typeface="Lato"/>
                  <a:cs typeface="Lato"/>
                  <a:sym typeface="Lato"/>
                </a:rPr>
                <a:t>Example</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70C0"/>
                  </a:solidFill>
                  <a:latin typeface="Lato"/>
                  <a:ea typeface="Lato"/>
                  <a:cs typeface="Lato"/>
                  <a:sym typeface="Lato"/>
                </a:rPr>
                <a:t>SELECT ID, NAME, AMOUNT, DATE </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70C0"/>
                  </a:solidFill>
                  <a:latin typeface="Lato"/>
                  <a:ea typeface="Lato"/>
                  <a:cs typeface="Lato"/>
                  <a:sym typeface="Lato"/>
                </a:rPr>
                <a:t>FROM CUSTOMERS INNER JOIN ORDERS </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70C0"/>
                  </a:solidFill>
                  <a:latin typeface="Lato"/>
                  <a:ea typeface="Lato"/>
                  <a:cs typeface="Lato"/>
                  <a:sym typeface="Lato"/>
                </a:rPr>
                <a:t>ON CUSTOMERS.ID = ORDERS.CUSTOMER_ID</a:t>
              </a:r>
              <a:endParaRPr sz="2000">
                <a:latin typeface="Lato"/>
                <a:ea typeface="Lato"/>
                <a:cs typeface="Lato"/>
                <a:sym typeface="Lato"/>
              </a:endParaRPr>
            </a:p>
          </p:txBody>
        </p:sp>
        <p:sp>
          <p:nvSpPr>
            <p:cNvPr id="1773" name="Google Shape;1773;p78"/>
            <p:cNvSpPr/>
            <p:nvPr/>
          </p:nvSpPr>
          <p:spPr>
            <a:xfrm>
              <a:off x="3292550" y="3659800"/>
              <a:ext cx="8200800" cy="29988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774" name="Google Shape;1774;p78"/>
          <p:cNvGrpSpPr/>
          <p:nvPr/>
        </p:nvGrpSpPr>
        <p:grpSpPr>
          <a:xfrm>
            <a:off x="490655" y="1736415"/>
            <a:ext cx="2193807" cy="2277129"/>
            <a:chOff x="490655" y="1736415"/>
            <a:chExt cx="2193807" cy="2277129"/>
          </a:xfrm>
        </p:grpSpPr>
        <p:sp>
          <p:nvSpPr>
            <p:cNvPr id="1775" name="Google Shape;1775;p78"/>
            <p:cNvSpPr/>
            <p:nvPr/>
          </p:nvSpPr>
          <p:spPr>
            <a:xfrm>
              <a:off x="507662" y="237699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776" name="Google Shape;1776;p78"/>
            <p:cNvSpPr/>
            <p:nvPr/>
          </p:nvSpPr>
          <p:spPr>
            <a:xfrm>
              <a:off x="507663" y="239114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Left</a:t>
              </a:r>
              <a:endParaRPr>
                <a:latin typeface="Lato"/>
                <a:ea typeface="Lato"/>
                <a:cs typeface="Lato"/>
                <a:sym typeface="Lato"/>
              </a:endParaRPr>
            </a:p>
          </p:txBody>
        </p:sp>
        <p:sp>
          <p:nvSpPr>
            <p:cNvPr id="1777" name="Google Shape;1777;p78"/>
            <p:cNvSpPr/>
            <p:nvPr/>
          </p:nvSpPr>
          <p:spPr>
            <a:xfrm>
              <a:off x="494641" y="300868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778" name="Google Shape;1778;p78"/>
            <p:cNvSpPr/>
            <p:nvPr/>
          </p:nvSpPr>
          <p:spPr>
            <a:xfrm>
              <a:off x="490663" y="36300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779" name="Google Shape;1779;p78"/>
            <p:cNvSpPr/>
            <p:nvPr/>
          </p:nvSpPr>
          <p:spPr>
            <a:xfrm>
              <a:off x="507659" y="3009821"/>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Right</a:t>
              </a:r>
              <a:endParaRPr>
                <a:latin typeface="Lato"/>
                <a:ea typeface="Lato"/>
                <a:cs typeface="Lato"/>
                <a:sym typeface="Lato"/>
              </a:endParaRPr>
            </a:p>
          </p:txBody>
        </p:sp>
        <p:sp>
          <p:nvSpPr>
            <p:cNvPr id="1780" name="Google Shape;1780;p78"/>
            <p:cNvSpPr/>
            <p:nvPr/>
          </p:nvSpPr>
          <p:spPr>
            <a:xfrm>
              <a:off x="507659" y="3644244"/>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Cross</a:t>
              </a:r>
              <a:endParaRPr>
                <a:latin typeface="Lato"/>
                <a:ea typeface="Lato"/>
                <a:cs typeface="Lato"/>
                <a:sym typeface="Lato"/>
              </a:endParaRPr>
            </a:p>
          </p:txBody>
        </p:sp>
        <p:sp>
          <p:nvSpPr>
            <p:cNvPr id="1781" name="Google Shape;1781;p78"/>
            <p:cNvSpPr/>
            <p:nvPr/>
          </p:nvSpPr>
          <p:spPr>
            <a:xfrm>
              <a:off x="490655" y="1749361"/>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782" name="Google Shape;1782;p78"/>
            <p:cNvSpPr/>
            <p:nvPr/>
          </p:nvSpPr>
          <p:spPr>
            <a:xfrm>
              <a:off x="490655" y="1736415"/>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Inner</a:t>
              </a:r>
              <a:endParaRPr b="1">
                <a:latin typeface="Lato"/>
                <a:ea typeface="Lato"/>
                <a:cs typeface="Lato"/>
                <a:sym typeface="Lato"/>
              </a:endParaRPr>
            </a:p>
          </p:txBody>
        </p:sp>
      </p:grpSp>
      <p:pic>
        <p:nvPicPr>
          <p:cNvPr id="1783" name="Google Shape;1783;p78"/>
          <p:cNvPicPr preferRelativeResize="0"/>
          <p:nvPr/>
        </p:nvPicPr>
        <p:blipFill rotWithShape="1">
          <a:blip r:embed="rId3">
            <a:alphaModFix/>
          </a:blip>
          <a:srcRect/>
          <a:stretch/>
        </p:blipFill>
        <p:spPr>
          <a:xfrm>
            <a:off x="877030" y="4595989"/>
            <a:ext cx="1495425" cy="942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65"/>
                                        </p:tgtEl>
                                        <p:attrNameLst>
                                          <p:attrName>style.visibility</p:attrName>
                                        </p:attrNameLst>
                                      </p:cBhvr>
                                      <p:to>
                                        <p:strVal val="visible"/>
                                      </p:to>
                                    </p:set>
                                    <p:anim calcmode="lin" valueType="num">
                                      <p:cBhvr additive="base">
                                        <p:cTn id="7" dur="1000"/>
                                        <p:tgtEl>
                                          <p:spTgt spid="17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767"/>
                                        </p:tgtEl>
                                        <p:attrNameLst>
                                          <p:attrName>style.visibility</p:attrName>
                                        </p:attrNameLst>
                                      </p:cBhvr>
                                      <p:to>
                                        <p:strVal val="visible"/>
                                      </p:to>
                                    </p:set>
                                    <p:anim calcmode="lin" valueType="num">
                                      <p:cBhvr additive="base">
                                        <p:cTn id="10" dur="1000"/>
                                        <p:tgtEl>
                                          <p:spTgt spid="176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74"/>
                                        </p:tgtEl>
                                        <p:attrNameLst>
                                          <p:attrName>style.visibility</p:attrName>
                                        </p:attrNameLst>
                                      </p:cBhvr>
                                      <p:to>
                                        <p:strVal val="visible"/>
                                      </p:to>
                                    </p:set>
                                    <p:animEffect transition="in" filter="fade">
                                      <p:cBhvr>
                                        <p:cTn id="15" dur="1000"/>
                                        <p:tgtEl>
                                          <p:spTgt spid="177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83"/>
                                        </p:tgtEl>
                                        <p:attrNameLst>
                                          <p:attrName>style.visibility</p:attrName>
                                        </p:attrNameLst>
                                      </p:cBhvr>
                                      <p:to>
                                        <p:strVal val="visible"/>
                                      </p:to>
                                    </p:set>
                                    <p:animEffect transition="in" filter="fade">
                                      <p:cBhvr>
                                        <p:cTn id="20" dur="1000"/>
                                        <p:tgtEl>
                                          <p:spTgt spid="178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71"/>
                                        </p:tgtEl>
                                        <p:attrNameLst>
                                          <p:attrName>style.visibility</p:attrName>
                                        </p:attrNameLst>
                                      </p:cBhvr>
                                      <p:to>
                                        <p:strVal val="visible"/>
                                      </p:to>
                                    </p:set>
                                    <p:animEffect transition="in" filter="fade">
                                      <p:cBhvr>
                                        <p:cTn id="25" dur="1000"/>
                                        <p:tgtEl>
                                          <p:spTgt spid="17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Shape 1788"/>
        <p:cNvGrpSpPr/>
        <p:nvPr/>
      </p:nvGrpSpPr>
      <p:grpSpPr>
        <a:xfrm>
          <a:off x="0" y="0"/>
          <a:ext cx="0" cy="0"/>
          <a:chOff x="0" y="0"/>
          <a:chExt cx="0" cy="0"/>
        </a:xfrm>
      </p:grpSpPr>
      <p:sp>
        <p:nvSpPr>
          <p:cNvPr id="1789" name="Google Shape;1789;p79"/>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JOINS</a:t>
            </a:r>
            <a:endParaRPr sz="4200">
              <a:solidFill>
                <a:srgbClr val="00A1FF"/>
              </a:solidFill>
              <a:latin typeface="Lato Black"/>
              <a:ea typeface="Lato Black"/>
              <a:cs typeface="Lato Black"/>
              <a:sym typeface="Lato Black"/>
            </a:endParaRPr>
          </a:p>
        </p:txBody>
      </p:sp>
      <p:cxnSp>
        <p:nvCxnSpPr>
          <p:cNvPr id="1791" name="Google Shape;1791;p79"/>
          <p:cNvCxnSpPr/>
          <p:nvPr/>
        </p:nvCxnSpPr>
        <p:spPr>
          <a:xfrm>
            <a:off x="668001" y="1002130"/>
            <a:ext cx="1513800" cy="0"/>
          </a:xfrm>
          <a:prstGeom prst="straightConnector1">
            <a:avLst/>
          </a:prstGeom>
          <a:noFill/>
          <a:ln w="76200" cap="flat" cmpd="sng">
            <a:solidFill>
              <a:schemeClr val="dk2"/>
            </a:solidFill>
            <a:prstDash val="solid"/>
            <a:round/>
            <a:headEnd type="none" w="med" len="med"/>
            <a:tailEnd type="none" w="med" len="med"/>
          </a:ln>
        </p:spPr>
      </p:cxnSp>
      <p:sp>
        <p:nvSpPr>
          <p:cNvPr id="1792" name="Google Shape;1792;p7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9"/>
          <p:cNvSpPr txBox="1"/>
          <p:nvPr/>
        </p:nvSpPr>
        <p:spPr>
          <a:xfrm>
            <a:off x="3037499" y="1047691"/>
            <a:ext cx="8638500" cy="5239800"/>
          </a:xfrm>
          <a:prstGeom prst="rect">
            <a:avLst/>
          </a:prstGeom>
          <a:noFill/>
          <a:ln>
            <a:noFill/>
          </a:ln>
        </p:spPr>
        <p:txBody>
          <a:bodyPr spcFirstLastPara="1" wrap="square" lIns="0" tIns="10775" rIns="0" bIns="0" anchor="t" anchorCtr="0">
            <a:noAutofit/>
          </a:bodyPr>
          <a:lstStyle/>
          <a:p>
            <a:pPr marL="355600" marR="88900" lvl="0" indent="-343535" algn="l" rtl="0">
              <a:lnSpc>
                <a:spcPct val="100800"/>
              </a:lnSpc>
              <a:spcBef>
                <a:spcPts val="0"/>
              </a:spcBef>
              <a:spcAft>
                <a:spcPts val="0"/>
              </a:spcAft>
              <a:buClr>
                <a:srgbClr val="404040"/>
              </a:buClr>
              <a:buSzPts val="2000"/>
              <a:buFont typeface="Arial"/>
              <a:buChar char="•"/>
            </a:pPr>
            <a:r>
              <a:rPr lang="en-US" sz="2000" b="1">
                <a:solidFill>
                  <a:srgbClr val="404040"/>
                </a:solidFill>
                <a:latin typeface="Lato"/>
                <a:ea typeface="Lato"/>
                <a:cs typeface="Lato"/>
                <a:sym typeface="Lato"/>
              </a:rPr>
              <a:t>LEFT JOIN </a:t>
            </a:r>
            <a:r>
              <a:rPr lang="en-US" sz="2000">
                <a:solidFill>
                  <a:srgbClr val="404040"/>
                </a:solidFill>
                <a:latin typeface="Lato"/>
                <a:ea typeface="Lato"/>
                <a:cs typeface="Lato"/>
                <a:sym typeface="Lato"/>
              </a:rPr>
              <a:t>returns all rows from the left table, even if there  are no matches in the right table.</a:t>
            </a:r>
            <a:endParaRPr sz="2000">
              <a:solidFill>
                <a:srgbClr val="000000"/>
              </a:solidFill>
              <a:latin typeface="Lato"/>
              <a:ea typeface="Lato"/>
              <a:cs typeface="Lato"/>
              <a:sym typeface="Lato"/>
            </a:endParaRPr>
          </a:p>
          <a:p>
            <a:pPr marL="355600" marR="5080" lvl="0" indent="-3435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This means that if the ON clause matches 0 (zero) records in the  right table; the join will still return a row in the result, but with NULL  in each column from the right table.</a:t>
            </a:r>
            <a:endParaRPr sz="2000">
              <a:solidFill>
                <a:srgbClr val="000000"/>
              </a:solidFill>
              <a:latin typeface="Lato"/>
              <a:ea typeface="Lato"/>
              <a:cs typeface="Lato"/>
              <a:sym typeface="Lato"/>
            </a:endParaRPr>
          </a:p>
          <a:p>
            <a:pPr marL="355600" marR="130810" lvl="0" indent="-343535" algn="l" rtl="0">
              <a:lnSpc>
                <a:spcPct val="100899"/>
              </a:lnSpc>
              <a:spcBef>
                <a:spcPts val="980"/>
              </a:spcBef>
              <a:spcAft>
                <a:spcPts val="0"/>
              </a:spcAft>
              <a:buClr>
                <a:srgbClr val="404040"/>
              </a:buClr>
              <a:buSzPts val="2000"/>
              <a:buFont typeface="Lato"/>
              <a:buChar char="•"/>
            </a:pPr>
            <a:r>
              <a:rPr lang="en-US" sz="2000">
                <a:solidFill>
                  <a:srgbClr val="404040"/>
                </a:solidFill>
                <a:latin typeface="Lato"/>
                <a:ea typeface="Lato"/>
                <a:cs typeface="Lato"/>
                <a:sym typeface="Lato"/>
              </a:rPr>
              <a:t>This means that a left join returns all the values from the left table, plus matched values from the right table or NULL in case of no matching join predicate.</a:t>
            </a:r>
            <a:endParaRPr sz="2000">
              <a:solidFill>
                <a:srgbClr val="000000"/>
              </a:solidFill>
              <a:latin typeface="Lato"/>
              <a:ea typeface="Lato"/>
              <a:cs typeface="Lato"/>
              <a:sym typeface="Lato"/>
            </a:endParaRPr>
          </a:p>
          <a:p>
            <a:pPr marL="12065" marR="130810" lvl="0" indent="0" algn="ctr" rtl="0">
              <a:lnSpc>
                <a:spcPct val="100899"/>
              </a:lnSpc>
              <a:spcBef>
                <a:spcPts val="98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SELECT table1.column1, table2.column2...</a:t>
            </a:r>
            <a:endParaRPr sz="2000">
              <a:solidFill>
                <a:srgbClr val="006FC0"/>
              </a:solidFill>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 FROM table1 LEFT JOIN table2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ON table1.common_field = table2.common_field</a:t>
            </a:r>
            <a:endParaRPr sz="2000">
              <a:latin typeface="Lato"/>
              <a:ea typeface="Lato"/>
              <a:cs typeface="Lato"/>
              <a:sym typeface="Lato"/>
            </a:endParaRPr>
          </a:p>
          <a:p>
            <a:pPr marL="12065" marR="130810" lvl="0" indent="0" algn="ctr" rtl="0">
              <a:lnSpc>
                <a:spcPct val="100899"/>
              </a:lnSpc>
              <a:spcBef>
                <a:spcPts val="980"/>
              </a:spcBef>
              <a:spcAft>
                <a:spcPts val="0"/>
              </a:spcAft>
              <a:buNone/>
            </a:pPr>
            <a:r>
              <a:rPr lang="en-US" sz="2000" b="1">
                <a:solidFill>
                  <a:srgbClr val="404040"/>
                </a:solidFill>
                <a:latin typeface="Lato"/>
                <a:ea typeface="Lato"/>
                <a:cs typeface="Lato"/>
                <a:sym typeface="Lato"/>
              </a:rPr>
              <a:t>Example</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SELECT ID, NAME, AMOUNT, DATE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FROM CUSTOMERS LEFT JOIN  ORDERS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ON CUSTOMERS.ID = ORDERS.CUSTOMER_ID</a:t>
            </a:r>
            <a:endParaRPr sz="2000">
              <a:latin typeface="Lato"/>
              <a:ea typeface="Lato"/>
              <a:cs typeface="Lato"/>
              <a:sym typeface="Lato"/>
            </a:endParaRPr>
          </a:p>
        </p:txBody>
      </p:sp>
      <p:sp>
        <p:nvSpPr>
          <p:cNvPr id="1796" name="Google Shape;1796;p79"/>
          <p:cNvSpPr/>
          <p:nvPr/>
        </p:nvSpPr>
        <p:spPr>
          <a:xfrm>
            <a:off x="3519925" y="3804101"/>
            <a:ext cx="7673400" cy="2789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1797" name="Google Shape;1797;p79"/>
          <p:cNvGrpSpPr/>
          <p:nvPr/>
        </p:nvGrpSpPr>
        <p:grpSpPr>
          <a:xfrm>
            <a:off x="490655" y="1812615"/>
            <a:ext cx="2193807" cy="2277129"/>
            <a:chOff x="490655" y="1812615"/>
            <a:chExt cx="2193807" cy="2277129"/>
          </a:xfrm>
        </p:grpSpPr>
        <p:sp>
          <p:nvSpPr>
            <p:cNvPr id="1798" name="Google Shape;1798;p79"/>
            <p:cNvSpPr/>
            <p:nvPr/>
          </p:nvSpPr>
          <p:spPr>
            <a:xfrm>
              <a:off x="507662" y="2453190"/>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799" name="Google Shape;1799;p79"/>
            <p:cNvSpPr/>
            <p:nvPr/>
          </p:nvSpPr>
          <p:spPr>
            <a:xfrm>
              <a:off x="507663" y="2467346"/>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Left</a:t>
              </a:r>
              <a:endParaRPr b="1">
                <a:solidFill>
                  <a:srgbClr val="FFFFFF"/>
                </a:solidFill>
                <a:latin typeface="Lato"/>
                <a:ea typeface="Lato"/>
                <a:cs typeface="Lato"/>
                <a:sym typeface="Lato"/>
              </a:endParaRPr>
            </a:p>
          </p:txBody>
        </p:sp>
        <p:sp>
          <p:nvSpPr>
            <p:cNvPr id="1800" name="Google Shape;1800;p79"/>
            <p:cNvSpPr/>
            <p:nvPr/>
          </p:nvSpPr>
          <p:spPr>
            <a:xfrm>
              <a:off x="494641" y="308488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01" name="Google Shape;1801;p79"/>
            <p:cNvSpPr/>
            <p:nvPr/>
          </p:nvSpPr>
          <p:spPr>
            <a:xfrm>
              <a:off x="490663" y="37062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02" name="Google Shape;1802;p79"/>
            <p:cNvSpPr/>
            <p:nvPr/>
          </p:nvSpPr>
          <p:spPr>
            <a:xfrm>
              <a:off x="507659" y="3086021"/>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Right</a:t>
              </a:r>
              <a:endParaRPr>
                <a:latin typeface="Lato"/>
                <a:ea typeface="Lato"/>
                <a:cs typeface="Lato"/>
                <a:sym typeface="Lato"/>
              </a:endParaRPr>
            </a:p>
          </p:txBody>
        </p:sp>
        <p:sp>
          <p:nvSpPr>
            <p:cNvPr id="1803" name="Google Shape;1803;p79"/>
            <p:cNvSpPr/>
            <p:nvPr/>
          </p:nvSpPr>
          <p:spPr>
            <a:xfrm>
              <a:off x="507659" y="3720444"/>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Cross</a:t>
              </a:r>
              <a:endParaRPr>
                <a:latin typeface="Lato"/>
                <a:ea typeface="Lato"/>
                <a:cs typeface="Lato"/>
                <a:sym typeface="Lato"/>
              </a:endParaRPr>
            </a:p>
          </p:txBody>
        </p:sp>
        <p:sp>
          <p:nvSpPr>
            <p:cNvPr id="1804" name="Google Shape;1804;p79"/>
            <p:cNvSpPr/>
            <p:nvPr/>
          </p:nvSpPr>
          <p:spPr>
            <a:xfrm>
              <a:off x="490655" y="1825561"/>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05" name="Google Shape;1805;p79"/>
            <p:cNvSpPr/>
            <p:nvPr/>
          </p:nvSpPr>
          <p:spPr>
            <a:xfrm>
              <a:off x="490655" y="1812615"/>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Inner</a:t>
              </a:r>
              <a:endParaRPr>
                <a:latin typeface="Lato"/>
                <a:ea typeface="Lato"/>
                <a:cs typeface="Lato"/>
                <a:sym typeface="Lato"/>
              </a:endParaRPr>
            </a:p>
          </p:txBody>
        </p:sp>
      </p:grpSp>
      <p:pic>
        <p:nvPicPr>
          <p:cNvPr id="1806" name="Google Shape;1806;p79"/>
          <p:cNvPicPr preferRelativeResize="0"/>
          <p:nvPr/>
        </p:nvPicPr>
        <p:blipFill rotWithShape="1">
          <a:blip r:embed="rId3">
            <a:alphaModFix/>
          </a:blip>
          <a:srcRect/>
          <a:stretch/>
        </p:blipFill>
        <p:spPr>
          <a:xfrm>
            <a:off x="783645" y="4642765"/>
            <a:ext cx="1438275" cy="952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89"/>
                                        </p:tgtEl>
                                        <p:attrNameLst>
                                          <p:attrName>style.visibility</p:attrName>
                                        </p:attrNameLst>
                                      </p:cBhvr>
                                      <p:to>
                                        <p:strVal val="visible"/>
                                      </p:to>
                                    </p:set>
                                    <p:anim calcmode="lin" valueType="num">
                                      <p:cBhvr additive="base">
                                        <p:cTn id="7" dur="1000"/>
                                        <p:tgtEl>
                                          <p:spTgt spid="178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791"/>
                                        </p:tgtEl>
                                        <p:attrNameLst>
                                          <p:attrName>style.visibility</p:attrName>
                                        </p:attrNameLst>
                                      </p:cBhvr>
                                      <p:to>
                                        <p:strVal val="visible"/>
                                      </p:to>
                                    </p:set>
                                    <p:anim calcmode="lin" valueType="num">
                                      <p:cBhvr additive="base">
                                        <p:cTn id="10" dur="1000"/>
                                        <p:tgtEl>
                                          <p:spTgt spid="179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97"/>
                                        </p:tgtEl>
                                        <p:attrNameLst>
                                          <p:attrName>style.visibility</p:attrName>
                                        </p:attrNameLst>
                                      </p:cBhvr>
                                      <p:to>
                                        <p:strVal val="visible"/>
                                      </p:to>
                                    </p:set>
                                    <p:animEffect transition="in" filter="fade">
                                      <p:cBhvr>
                                        <p:cTn id="15" dur="1000"/>
                                        <p:tgtEl>
                                          <p:spTgt spid="179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06"/>
                                        </p:tgtEl>
                                        <p:attrNameLst>
                                          <p:attrName>style.visibility</p:attrName>
                                        </p:attrNameLst>
                                      </p:cBhvr>
                                      <p:to>
                                        <p:strVal val="visible"/>
                                      </p:to>
                                    </p:set>
                                    <p:animEffect transition="in" filter="fade">
                                      <p:cBhvr>
                                        <p:cTn id="20" dur="1000"/>
                                        <p:tgtEl>
                                          <p:spTgt spid="180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95"/>
                                        </p:tgtEl>
                                        <p:attrNameLst>
                                          <p:attrName>style.visibility</p:attrName>
                                        </p:attrNameLst>
                                      </p:cBhvr>
                                      <p:to>
                                        <p:strVal val="visible"/>
                                      </p:to>
                                    </p:set>
                                    <p:animEffect transition="in" filter="fade">
                                      <p:cBhvr>
                                        <p:cTn id="25" dur="1000"/>
                                        <p:tgtEl>
                                          <p:spTgt spid="1795"/>
                                        </p:tgtEl>
                                      </p:cBhvr>
                                    </p:animEffect>
                                  </p:childTnLst>
                                </p:cTn>
                              </p:par>
                              <p:par>
                                <p:cTn id="26" presetID="10" presetClass="entr" presetSubtype="0" fill="hold" nodeType="withEffect">
                                  <p:stCondLst>
                                    <p:cond delay="0"/>
                                  </p:stCondLst>
                                  <p:childTnLst>
                                    <p:set>
                                      <p:cBhvr>
                                        <p:cTn id="27" dur="1" fill="hold">
                                          <p:stCondLst>
                                            <p:cond delay="0"/>
                                          </p:stCondLst>
                                        </p:cTn>
                                        <p:tgtEl>
                                          <p:spTgt spid="1796"/>
                                        </p:tgtEl>
                                        <p:attrNameLst>
                                          <p:attrName>style.visibility</p:attrName>
                                        </p:attrNameLst>
                                      </p:cBhvr>
                                      <p:to>
                                        <p:strVal val="visible"/>
                                      </p:to>
                                    </p:set>
                                    <p:animEffect transition="in" filter="fade">
                                      <p:cBhvr>
                                        <p:cTn id="28" dur="1000"/>
                                        <p:tgtEl>
                                          <p:spTgt spid="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Rules for 1NF (First Normal Form):</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Each cell in the table should contain only one single value.</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Every record in the table should be unique (no duplicate records allowed)</a:t>
            </a:r>
          </a:p>
          <a:p>
            <a:pPr lvl="0" algn="l" rtl="0">
              <a:spcBef>
                <a:spcPts val="0"/>
              </a:spcBef>
              <a:spcAft>
                <a:spcPts val="0"/>
              </a:spcAft>
            </a:pPr>
            <a:r>
              <a:rPr lang="en-IN" sz="2200" dirty="0">
                <a:solidFill>
                  <a:schemeClr val="dk1"/>
                </a:solidFill>
                <a:latin typeface="Lato"/>
                <a:ea typeface="Lato"/>
                <a:cs typeface="Lato"/>
                <a:sym typeface="Lato"/>
              </a:rPr>
              <a:t> </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0" lvl="0" indent="0" algn="l" rtl="0">
              <a:spcBef>
                <a:spcPts val="0"/>
              </a:spcBef>
              <a:spcAft>
                <a:spcPts val="0"/>
              </a:spcAft>
              <a:buNone/>
            </a:pPr>
            <a:endParaRPr sz="2200" b="1" dirty="0">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D68053EE-64CD-487C-BBE8-3C66D887B4F6}"/>
              </a:ext>
            </a:extLst>
          </p:cNvPr>
          <p:cNvPicPr>
            <a:picLocks noChangeAspect="1"/>
          </p:cNvPicPr>
          <p:nvPr/>
        </p:nvPicPr>
        <p:blipFill>
          <a:blip r:embed="rId4"/>
          <a:stretch>
            <a:fillRect/>
          </a:stretch>
        </p:blipFill>
        <p:spPr>
          <a:xfrm>
            <a:off x="729400" y="3144876"/>
            <a:ext cx="8723809" cy="2665500"/>
          </a:xfrm>
          <a:prstGeom prst="rect">
            <a:avLst/>
          </a:prstGeom>
        </p:spPr>
      </p:pic>
    </p:spTree>
    <p:extLst>
      <p:ext uri="{BB962C8B-B14F-4D97-AF65-F5344CB8AC3E}">
        <p14:creationId xmlns:p14="http://schemas.microsoft.com/office/powerpoint/2010/main" val="25569775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Shape 1811"/>
        <p:cNvGrpSpPr/>
        <p:nvPr/>
      </p:nvGrpSpPr>
      <p:grpSpPr>
        <a:xfrm>
          <a:off x="0" y="0"/>
          <a:ext cx="0" cy="0"/>
          <a:chOff x="0" y="0"/>
          <a:chExt cx="0" cy="0"/>
        </a:xfrm>
      </p:grpSpPr>
      <p:sp>
        <p:nvSpPr>
          <p:cNvPr id="1812" name="Google Shape;1812;p80"/>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JOINS</a:t>
            </a:r>
            <a:endParaRPr sz="4200">
              <a:solidFill>
                <a:srgbClr val="00A1FF"/>
              </a:solidFill>
              <a:latin typeface="Lato Black"/>
              <a:ea typeface="Lato Black"/>
              <a:cs typeface="Lato Black"/>
              <a:sym typeface="Lato Black"/>
            </a:endParaRPr>
          </a:p>
        </p:txBody>
      </p:sp>
      <p:cxnSp>
        <p:nvCxnSpPr>
          <p:cNvPr id="1814" name="Google Shape;1814;p80"/>
          <p:cNvCxnSpPr/>
          <p:nvPr/>
        </p:nvCxnSpPr>
        <p:spPr>
          <a:xfrm>
            <a:off x="668001" y="1002130"/>
            <a:ext cx="1513800" cy="0"/>
          </a:xfrm>
          <a:prstGeom prst="straightConnector1">
            <a:avLst/>
          </a:prstGeom>
          <a:noFill/>
          <a:ln w="76200" cap="flat" cmpd="sng">
            <a:solidFill>
              <a:schemeClr val="dk2"/>
            </a:solidFill>
            <a:prstDash val="solid"/>
            <a:round/>
            <a:headEnd type="none" w="med" len="med"/>
            <a:tailEnd type="none" w="med" len="med"/>
          </a:ln>
        </p:spPr>
      </p:cxnSp>
      <p:sp>
        <p:nvSpPr>
          <p:cNvPr id="1815" name="Google Shape;1815;p8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8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8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80"/>
          <p:cNvSpPr txBox="1"/>
          <p:nvPr/>
        </p:nvSpPr>
        <p:spPr>
          <a:xfrm>
            <a:off x="3019216" y="1091595"/>
            <a:ext cx="8747400" cy="5239800"/>
          </a:xfrm>
          <a:prstGeom prst="rect">
            <a:avLst/>
          </a:prstGeom>
          <a:noFill/>
          <a:ln>
            <a:noFill/>
          </a:ln>
        </p:spPr>
        <p:txBody>
          <a:bodyPr spcFirstLastPara="1" wrap="square" lIns="0" tIns="10775" rIns="0" bIns="0" anchor="t" anchorCtr="0">
            <a:noAutofit/>
          </a:bodyPr>
          <a:lstStyle/>
          <a:p>
            <a:pPr marL="355600" marR="387350" lvl="0" indent="-343535" algn="l" rtl="0">
              <a:lnSpc>
                <a:spcPct val="100800"/>
              </a:lnSpc>
              <a:spcBef>
                <a:spcPts val="0"/>
              </a:spcBef>
              <a:spcAft>
                <a:spcPts val="0"/>
              </a:spcAft>
              <a:buClr>
                <a:srgbClr val="404040"/>
              </a:buClr>
              <a:buSzPts val="2000"/>
              <a:buFont typeface="Arial"/>
              <a:buChar char="•"/>
            </a:pPr>
            <a:r>
              <a:rPr lang="en-US" sz="2000" b="1">
                <a:solidFill>
                  <a:srgbClr val="404040"/>
                </a:solidFill>
                <a:latin typeface="Lato"/>
                <a:ea typeface="Lato"/>
                <a:cs typeface="Lato"/>
                <a:sym typeface="Lato"/>
              </a:rPr>
              <a:t>RIGHT JOIN </a:t>
            </a:r>
            <a:r>
              <a:rPr lang="en-US" sz="2000">
                <a:solidFill>
                  <a:srgbClr val="404040"/>
                </a:solidFill>
                <a:latin typeface="Lato"/>
                <a:ea typeface="Lato"/>
                <a:cs typeface="Lato"/>
                <a:sym typeface="Lato"/>
              </a:rPr>
              <a:t>returns all rows from the right table, even if  there are no matches in the left table.</a:t>
            </a:r>
            <a:endParaRPr sz="2000">
              <a:solidFill>
                <a:srgbClr val="000000"/>
              </a:solidFill>
              <a:latin typeface="Lato"/>
              <a:ea typeface="Lato"/>
              <a:cs typeface="Lato"/>
              <a:sym typeface="Lato"/>
            </a:endParaRPr>
          </a:p>
          <a:p>
            <a:pPr marL="355600" marR="111125" lvl="0" indent="-3435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This means that if the ON clause matches 0 (zero) records in the left  table; the join will still return a row in the result, but with NULL in  each column from the left table.</a:t>
            </a:r>
            <a:endParaRPr sz="2000">
              <a:solidFill>
                <a:srgbClr val="000000"/>
              </a:solidFill>
              <a:latin typeface="Lato"/>
              <a:ea typeface="Lato"/>
              <a:cs typeface="Lato"/>
              <a:sym typeface="Lato"/>
            </a:endParaRPr>
          </a:p>
          <a:p>
            <a:pPr marL="355600" marR="163195" lvl="0" indent="-343535" algn="l" rtl="0">
              <a:lnSpc>
                <a:spcPct val="100899"/>
              </a:lnSpc>
              <a:spcBef>
                <a:spcPts val="980"/>
              </a:spcBef>
              <a:spcAft>
                <a:spcPts val="0"/>
              </a:spcAft>
              <a:buClr>
                <a:srgbClr val="404040"/>
              </a:buClr>
              <a:buSzPts val="2000"/>
              <a:buFont typeface="Lato"/>
              <a:buChar char="•"/>
            </a:pPr>
            <a:r>
              <a:rPr lang="en-US" sz="2000">
                <a:solidFill>
                  <a:srgbClr val="404040"/>
                </a:solidFill>
                <a:latin typeface="Lato"/>
                <a:ea typeface="Lato"/>
                <a:cs typeface="Lato"/>
                <a:sym typeface="Lato"/>
              </a:rPr>
              <a:t>This means that a right join returns all the values from the right table, plus matched values from the left table or NULL in case of no  matching join predicate.</a:t>
            </a:r>
            <a:endParaRPr sz="2000">
              <a:latin typeface="Lato"/>
              <a:ea typeface="Lato"/>
              <a:cs typeface="Lato"/>
              <a:sym typeface="Lato"/>
            </a:endParaRPr>
          </a:p>
          <a:p>
            <a:pPr marL="12065" marR="130810" lvl="0" indent="0" algn="ctr" rtl="0">
              <a:lnSpc>
                <a:spcPct val="100899"/>
              </a:lnSpc>
              <a:spcBef>
                <a:spcPts val="98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SELECT table1.column1, table2.column2...</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 FROM table1 RIGHT JOIN table2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6FC0"/>
                </a:solidFill>
                <a:latin typeface="Lato"/>
                <a:ea typeface="Lato"/>
                <a:cs typeface="Lato"/>
                <a:sym typeface="Lato"/>
              </a:rPr>
              <a:t>ON table1.common_field = table2.common_field</a:t>
            </a:r>
            <a:endParaRPr sz="2000">
              <a:latin typeface="Lato"/>
              <a:ea typeface="Lato"/>
              <a:cs typeface="Lato"/>
              <a:sym typeface="Lato"/>
            </a:endParaRPr>
          </a:p>
          <a:p>
            <a:pPr marL="12065" marR="130810" lvl="0" indent="0" algn="ctr" rtl="0">
              <a:lnSpc>
                <a:spcPct val="100899"/>
              </a:lnSpc>
              <a:spcBef>
                <a:spcPts val="980"/>
              </a:spcBef>
              <a:spcAft>
                <a:spcPts val="0"/>
              </a:spcAft>
              <a:buNone/>
            </a:pPr>
            <a:r>
              <a:rPr lang="en-US" sz="2000" b="1">
                <a:solidFill>
                  <a:srgbClr val="404040"/>
                </a:solidFill>
                <a:latin typeface="Lato"/>
                <a:ea typeface="Lato"/>
                <a:cs typeface="Lato"/>
                <a:sym typeface="Lato"/>
              </a:rPr>
              <a:t>Example</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SELECT ID, NAME, AMOUNT, DATE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FROM CUSTOMERS RIGHT JOIN  ORDERS </a:t>
            </a:r>
            <a:endParaRPr sz="2000">
              <a:latin typeface="Lato"/>
              <a:ea typeface="Lato"/>
              <a:cs typeface="Lato"/>
              <a:sym typeface="Lato"/>
            </a:endParaRPr>
          </a:p>
          <a:p>
            <a:pPr marL="12065" marR="130810" lvl="0" indent="0" algn="ctr" rtl="0">
              <a:lnSpc>
                <a:spcPct val="100899"/>
              </a:lnSpc>
              <a:spcBef>
                <a:spcPts val="0"/>
              </a:spcBef>
              <a:spcAft>
                <a:spcPts val="0"/>
              </a:spcAft>
              <a:buNone/>
            </a:pPr>
            <a:r>
              <a:rPr lang="en-US" sz="2000">
                <a:solidFill>
                  <a:srgbClr val="0070C0"/>
                </a:solidFill>
                <a:latin typeface="Lato"/>
                <a:ea typeface="Lato"/>
                <a:cs typeface="Lato"/>
                <a:sym typeface="Lato"/>
              </a:rPr>
              <a:t>ON CUSTOMERS.ID = ORDERS.CUSTOMER_ID</a:t>
            </a:r>
            <a:endParaRPr sz="2000">
              <a:solidFill>
                <a:srgbClr val="0070C0"/>
              </a:solidFill>
              <a:latin typeface="Lato"/>
              <a:ea typeface="Lato"/>
              <a:cs typeface="Lato"/>
              <a:sym typeface="Lato"/>
            </a:endParaRPr>
          </a:p>
        </p:txBody>
      </p:sp>
      <p:sp>
        <p:nvSpPr>
          <p:cNvPr id="1819" name="Google Shape;1819;p80"/>
          <p:cNvSpPr/>
          <p:nvPr/>
        </p:nvSpPr>
        <p:spPr>
          <a:xfrm>
            <a:off x="3458298" y="3926519"/>
            <a:ext cx="7673400" cy="2583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1820" name="Google Shape;1820;p80"/>
          <p:cNvGrpSpPr/>
          <p:nvPr/>
        </p:nvGrpSpPr>
        <p:grpSpPr>
          <a:xfrm>
            <a:off x="490655" y="1812615"/>
            <a:ext cx="2193807" cy="2277129"/>
            <a:chOff x="490655" y="1812615"/>
            <a:chExt cx="2193807" cy="2277129"/>
          </a:xfrm>
        </p:grpSpPr>
        <p:sp>
          <p:nvSpPr>
            <p:cNvPr id="1821" name="Google Shape;1821;p80"/>
            <p:cNvSpPr/>
            <p:nvPr/>
          </p:nvSpPr>
          <p:spPr>
            <a:xfrm>
              <a:off x="494641" y="3084882"/>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822" name="Google Shape;1822;p80"/>
            <p:cNvSpPr/>
            <p:nvPr/>
          </p:nvSpPr>
          <p:spPr>
            <a:xfrm>
              <a:off x="490663" y="37062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23" name="Google Shape;1823;p80"/>
            <p:cNvSpPr/>
            <p:nvPr/>
          </p:nvSpPr>
          <p:spPr>
            <a:xfrm>
              <a:off x="507659" y="3086021"/>
              <a:ext cx="21768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Right</a:t>
              </a:r>
              <a:endParaRPr b="1">
                <a:solidFill>
                  <a:srgbClr val="FFFFFF"/>
                </a:solidFill>
                <a:latin typeface="Lato"/>
                <a:ea typeface="Lato"/>
                <a:cs typeface="Lato"/>
                <a:sym typeface="Lato"/>
              </a:endParaRPr>
            </a:p>
          </p:txBody>
        </p:sp>
        <p:sp>
          <p:nvSpPr>
            <p:cNvPr id="1824" name="Google Shape;1824;p80"/>
            <p:cNvSpPr/>
            <p:nvPr/>
          </p:nvSpPr>
          <p:spPr>
            <a:xfrm>
              <a:off x="507659" y="3720444"/>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Cross</a:t>
              </a:r>
              <a:endParaRPr>
                <a:latin typeface="Lato"/>
                <a:ea typeface="Lato"/>
                <a:cs typeface="Lato"/>
                <a:sym typeface="Lato"/>
              </a:endParaRPr>
            </a:p>
          </p:txBody>
        </p:sp>
        <p:sp>
          <p:nvSpPr>
            <p:cNvPr id="1825" name="Google Shape;1825;p80"/>
            <p:cNvSpPr/>
            <p:nvPr/>
          </p:nvSpPr>
          <p:spPr>
            <a:xfrm>
              <a:off x="490655" y="1825561"/>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26" name="Google Shape;1826;p80"/>
            <p:cNvSpPr/>
            <p:nvPr/>
          </p:nvSpPr>
          <p:spPr>
            <a:xfrm>
              <a:off x="490655" y="1812615"/>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Inner</a:t>
              </a:r>
              <a:endParaRPr>
                <a:latin typeface="Lato"/>
                <a:ea typeface="Lato"/>
                <a:cs typeface="Lato"/>
                <a:sym typeface="Lato"/>
              </a:endParaRPr>
            </a:p>
          </p:txBody>
        </p:sp>
        <p:sp>
          <p:nvSpPr>
            <p:cNvPr id="1827" name="Google Shape;1827;p80"/>
            <p:cNvSpPr/>
            <p:nvPr/>
          </p:nvSpPr>
          <p:spPr>
            <a:xfrm>
              <a:off x="507662" y="245319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28" name="Google Shape;1828;p80"/>
            <p:cNvSpPr/>
            <p:nvPr/>
          </p:nvSpPr>
          <p:spPr>
            <a:xfrm>
              <a:off x="507663" y="246734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Left</a:t>
              </a:r>
              <a:endParaRPr>
                <a:latin typeface="Lato"/>
                <a:ea typeface="Lato"/>
                <a:cs typeface="Lato"/>
                <a:sym typeface="Lato"/>
              </a:endParaRPr>
            </a:p>
          </p:txBody>
        </p:sp>
      </p:grpSp>
      <p:pic>
        <p:nvPicPr>
          <p:cNvPr id="1829" name="Google Shape;1829;p80"/>
          <p:cNvPicPr preferRelativeResize="0"/>
          <p:nvPr/>
        </p:nvPicPr>
        <p:blipFill rotWithShape="1">
          <a:blip r:embed="rId3">
            <a:alphaModFix/>
          </a:blip>
          <a:srcRect/>
          <a:stretch/>
        </p:blipFill>
        <p:spPr>
          <a:xfrm>
            <a:off x="701604" y="4603390"/>
            <a:ext cx="1676400" cy="1009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12"/>
                                        </p:tgtEl>
                                        <p:attrNameLst>
                                          <p:attrName>style.visibility</p:attrName>
                                        </p:attrNameLst>
                                      </p:cBhvr>
                                      <p:to>
                                        <p:strVal val="visible"/>
                                      </p:to>
                                    </p:set>
                                    <p:anim calcmode="lin" valueType="num">
                                      <p:cBhvr additive="base">
                                        <p:cTn id="7" dur="1000"/>
                                        <p:tgtEl>
                                          <p:spTgt spid="181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14"/>
                                        </p:tgtEl>
                                        <p:attrNameLst>
                                          <p:attrName>style.visibility</p:attrName>
                                        </p:attrNameLst>
                                      </p:cBhvr>
                                      <p:to>
                                        <p:strVal val="visible"/>
                                      </p:to>
                                    </p:set>
                                    <p:anim calcmode="lin" valueType="num">
                                      <p:cBhvr additive="base">
                                        <p:cTn id="10" dur="1000"/>
                                        <p:tgtEl>
                                          <p:spTgt spid="181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20"/>
                                        </p:tgtEl>
                                        <p:attrNameLst>
                                          <p:attrName>style.visibility</p:attrName>
                                        </p:attrNameLst>
                                      </p:cBhvr>
                                      <p:to>
                                        <p:strVal val="visible"/>
                                      </p:to>
                                    </p:set>
                                    <p:animEffect transition="in" filter="fade">
                                      <p:cBhvr>
                                        <p:cTn id="15" dur="1000"/>
                                        <p:tgtEl>
                                          <p:spTgt spid="182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29"/>
                                        </p:tgtEl>
                                        <p:attrNameLst>
                                          <p:attrName>style.visibility</p:attrName>
                                        </p:attrNameLst>
                                      </p:cBhvr>
                                      <p:to>
                                        <p:strVal val="visible"/>
                                      </p:to>
                                    </p:set>
                                    <p:animEffect transition="in" filter="fade">
                                      <p:cBhvr>
                                        <p:cTn id="20" dur="1000"/>
                                        <p:tgtEl>
                                          <p:spTgt spid="182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18"/>
                                        </p:tgtEl>
                                        <p:attrNameLst>
                                          <p:attrName>style.visibility</p:attrName>
                                        </p:attrNameLst>
                                      </p:cBhvr>
                                      <p:to>
                                        <p:strVal val="visible"/>
                                      </p:to>
                                    </p:set>
                                    <p:animEffect transition="in" filter="fade">
                                      <p:cBhvr>
                                        <p:cTn id="25" dur="1000"/>
                                        <p:tgtEl>
                                          <p:spTgt spid="1818"/>
                                        </p:tgtEl>
                                      </p:cBhvr>
                                    </p:animEffect>
                                  </p:childTnLst>
                                </p:cTn>
                              </p:par>
                              <p:par>
                                <p:cTn id="26" presetID="10" presetClass="entr" presetSubtype="0" fill="hold" nodeType="withEffect">
                                  <p:stCondLst>
                                    <p:cond delay="0"/>
                                  </p:stCondLst>
                                  <p:childTnLst>
                                    <p:set>
                                      <p:cBhvr>
                                        <p:cTn id="27" dur="1" fill="hold">
                                          <p:stCondLst>
                                            <p:cond delay="0"/>
                                          </p:stCondLst>
                                        </p:cTn>
                                        <p:tgtEl>
                                          <p:spTgt spid="1819"/>
                                        </p:tgtEl>
                                        <p:attrNameLst>
                                          <p:attrName>style.visibility</p:attrName>
                                        </p:attrNameLst>
                                      </p:cBhvr>
                                      <p:to>
                                        <p:strVal val="visible"/>
                                      </p:to>
                                    </p:set>
                                    <p:animEffect transition="in" filter="fade">
                                      <p:cBhvr>
                                        <p:cTn id="28" dur="1000"/>
                                        <p:tgtEl>
                                          <p:spTgt spid="1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Shape 1834"/>
        <p:cNvGrpSpPr/>
        <p:nvPr/>
      </p:nvGrpSpPr>
      <p:grpSpPr>
        <a:xfrm>
          <a:off x="0" y="0"/>
          <a:ext cx="0" cy="0"/>
          <a:chOff x="0" y="0"/>
          <a:chExt cx="0" cy="0"/>
        </a:xfrm>
      </p:grpSpPr>
      <p:sp>
        <p:nvSpPr>
          <p:cNvPr id="1835" name="Google Shape;1835;p81"/>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JOINS</a:t>
            </a:r>
            <a:endParaRPr sz="4200">
              <a:solidFill>
                <a:srgbClr val="00A1FF"/>
              </a:solidFill>
              <a:latin typeface="Lato Black"/>
              <a:ea typeface="Lato Black"/>
              <a:cs typeface="Lato Black"/>
              <a:sym typeface="Lato Black"/>
            </a:endParaRPr>
          </a:p>
        </p:txBody>
      </p:sp>
      <p:cxnSp>
        <p:nvCxnSpPr>
          <p:cNvPr id="1837" name="Google Shape;1837;p81"/>
          <p:cNvCxnSpPr/>
          <p:nvPr/>
        </p:nvCxnSpPr>
        <p:spPr>
          <a:xfrm>
            <a:off x="668001" y="1002130"/>
            <a:ext cx="1513800" cy="0"/>
          </a:xfrm>
          <a:prstGeom prst="straightConnector1">
            <a:avLst/>
          </a:prstGeom>
          <a:noFill/>
          <a:ln w="76200" cap="flat" cmpd="sng">
            <a:solidFill>
              <a:schemeClr val="dk2"/>
            </a:solidFill>
            <a:prstDash val="solid"/>
            <a:round/>
            <a:headEnd type="none" w="med" len="med"/>
            <a:tailEnd type="none" w="med" len="med"/>
          </a:ln>
        </p:spPr>
      </p:cxnSp>
      <p:sp>
        <p:nvSpPr>
          <p:cNvPr id="1838" name="Google Shape;1838;p8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8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8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1" name="Google Shape;1841;p81"/>
          <p:cNvGrpSpPr/>
          <p:nvPr/>
        </p:nvGrpSpPr>
        <p:grpSpPr>
          <a:xfrm>
            <a:off x="3035149" y="1268956"/>
            <a:ext cx="8715600" cy="4757549"/>
            <a:chOff x="3035149" y="1268956"/>
            <a:chExt cx="8715600" cy="4757549"/>
          </a:xfrm>
        </p:grpSpPr>
        <p:sp>
          <p:nvSpPr>
            <p:cNvPr id="1842" name="Google Shape;1842;p81"/>
            <p:cNvSpPr txBox="1"/>
            <p:nvPr/>
          </p:nvSpPr>
          <p:spPr>
            <a:xfrm>
              <a:off x="3035149" y="1268956"/>
              <a:ext cx="8715600" cy="4521000"/>
            </a:xfrm>
            <a:prstGeom prst="rect">
              <a:avLst/>
            </a:prstGeom>
            <a:noFill/>
            <a:ln>
              <a:noFill/>
            </a:ln>
          </p:spPr>
          <p:txBody>
            <a:bodyPr spcFirstLastPara="1" wrap="square" lIns="0" tIns="10775" rIns="0" bIns="0" anchor="t" anchorCtr="0">
              <a:noAutofit/>
            </a:bodyPr>
            <a:lstStyle/>
            <a:p>
              <a:pPr marL="355600" marR="292735" lvl="0" indent="-343535" algn="l" rtl="0">
                <a:lnSpc>
                  <a:spcPct val="100800"/>
                </a:lnSpc>
                <a:spcBef>
                  <a:spcPts val="0"/>
                </a:spcBef>
                <a:spcAft>
                  <a:spcPts val="0"/>
                </a:spcAft>
                <a:buClr>
                  <a:srgbClr val="404040"/>
                </a:buClr>
                <a:buSzPts val="2000"/>
                <a:buFont typeface="Arial"/>
                <a:buChar char="•"/>
              </a:pPr>
              <a:r>
                <a:rPr lang="en-US" sz="2000" b="1">
                  <a:solidFill>
                    <a:srgbClr val="404040"/>
                  </a:solidFill>
                  <a:latin typeface="Lato"/>
                  <a:ea typeface="Lato"/>
                  <a:cs typeface="Lato"/>
                  <a:sym typeface="Lato"/>
                </a:rPr>
                <a:t>CROSS JOIN </a:t>
              </a:r>
              <a:r>
                <a:rPr lang="en-US" sz="2000">
                  <a:solidFill>
                    <a:srgbClr val="404040"/>
                  </a:solidFill>
                  <a:latin typeface="Lato"/>
                  <a:ea typeface="Lato"/>
                  <a:cs typeface="Lato"/>
                  <a:sym typeface="Lato"/>
                </a:rPr>
                <a:t>creates a cartesian product by fetching records from both the tables for every single line item.</a:t>
              </a:r>
              <a:endParaRPr sz="2000">
                <a:solidFill>
                  <a:srgbClr val="000000"/>
                </a:solidFill>
                <a:latin typeface="Lato"/>
                <a:ea typeface="Lato"/>
                <a:cs typeface="Lato"/>
                <a:sym typeface="Lato"/>
              </a:endParaRPr>
            </a:p>
            <a:p>
              <a:pPr marL="355600" marR="5080" lvl="0" indent="-3435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The query fetches record for each row of table1 with each row of table2 to yield a cartesian product even if it is not matching.</a:t>
              </a:r>
              <a:endParaRPr sz="2000">
                <a:solidFill>
                  <a:srgbClr val="000000"/>
                </a:solidFill>
                <a:latin typeface="Lato"/>
                <a:ea typeface="Lato"/>
                <a:cs typeface="Lato"/>
                <a:sym typeface="Lato"/>
              </a:endParaRPr>
            </a:p>
            <a:p>
              <a:pPr marL="355600" marR="327660" lvl="0" indent="-343535" algn="l" rtl="0">
                <a:lnSpc>
                  <a:spcPct val="100800"/>
                </a:lnSpc>
                <a:spcBef>
                  <a:spcPts val="980"/>
                </a:spcBef>
                <a:spcAft>
                  <a:spcPts val="0"/>
                </a:spcAft>
                <a:buClr>
                  <a:srgbClr val="404040"/>
                </a:buClr>
                <a:buSzPts val="2000"/>
                <a:buFont typeface="Lato"/>
                <a:buChar char="•"/>
              </a:pPr>
              <a:r>
                <a:rPr lang="en-US" sz="2000">
                  <a:solidFill>
                    <a:srgbClr val="404040"/>
                  </a:solidFill>
                  <a:latin typeface="Lato"/>
                  <a:ea typeface="Lato"/>
                  <a:cs typeface="Lato"/>
                  <a:sym typeface="Lato"/>
                </a:rPr>
                <a:t>The Cartesian product means Number of Rows present in Table 1 Multiplied by Number of Rows present in Table 2.</a:t>
              </a:r>
              <a:endParaRPr sz="2000">
                <a:latin typeface="Lato"/>
                <a:ea typeface="Lato"/>
                <a:cs typeface="Lato"/>
                <a:sym typeface="Lato"/>
              </a:endParaRPr>
            </a:p>
            <a:p>
              <a:pPr marL="355600" marR="327660" lvl="0" indent="-216534" algn="l" rtl="0">
                <a:lnSpc>
                  <a:spcPct val="100800"/>
                </a:lnSpc>
                <a:spcBef>
                  <a:spcPts val="980"/>
                </a:spcBef>
                <a:spcAft>
                  <a:spcPts val="0"/>
                </a:spcAft>
                <a:buClr>
                  <a:srgbClr val="000000"/>
                </a:buClr>
                <a:buSzPts val="2000"/>
                <a:buFont typeface="Arial"/>
                <a:buNone/>
              </a:pPr>
              <a:endParaRPr sz="2000">
                <a:solidFill>
                  <a:srgbClr val="00000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6FC0"/>
                  </a:solidFill>
                  <a:latin typeface="Lato"/>
                  <a:ea typeface="Lato"/>
                  <a:cs typeface="Lato"/>
                  <a:sym typeface="Lato"/>
                </a:rPr>
                <a:t>SELECT table1.column1, table2.column2... </a:t>
              </a:r>
              <a:endParaRPr sz="2000">
                <a:solidFill>
                  <a:srgbClr val="006FC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6FC0"/>
                  </a:solidFill>
                  <a:latin typeface="Lato"/>
                  <a:ea typeface="Lato"/>
                  <a:cs typeface="Lato"/>
                  <a:sym typeface="Lato"/>
                </a:rPr>
                <a:t>FROM table1 CROSS JOIN table2 </a:t>
              </a:r>
              <a:endParaRPr sz="2000">
                <a:latin typeface="Lato"/>
                <a:ea typeface="Lato"/>
                <a:cs typeface="Lato"/>
                <a:sym typeface="Lato"/>
              </a:endParaRPr>
            </a:p>
            <a:p>
              <a:pPr marL="12065" marR="327660" lvl="0" indent="0" algn="ctr" rtl="0">
                <a:lnSpc>
                  <a:spcPct val="100800"/>
                </a:lnSpc>
                <a:spcBef>
                  <a:spcPts val="0"/>
                </a:spcBef>
                <a:spcAft>
                  <a:spcPts val="0"/>
                </a:spcAft>
                <a:buNone/>
              </a:pPr>
              <a:endParaRPr sz="2000">
                <a:solidFill>
                  <a:srgbClr val="006FC0"/>
                </a:solidFill>
                <a:latin typeface="Lato"/>
                <a:ea typeface="Lato"/>
                <a:cs typeface="Lato"/>
                <a:sym typeface="Lato"/>
              </a:endParaRPr>
            </a:p>
            <a:p>
              <a:pPr marL="12065" marR="327660" lvl="0" indent="0" algn="ctr" rtl="0">
                <a:lnSpc>
                  <a:spcPct val="100800"/>
                </a:lnSpc>
                <a:spcBef>
                  <a:spcPts val="0"/>
                </a:spcBef>
                <a:spcAft>
                  <a:spcPts val="0"/>
                </a:spcAft>
                <a:buNone/>
              </a:pPr>
              <a:r>
                <a:rPr lang="en-US" sz="2000" b="1">
                  <a:solidFill>
                    <a:srgbClr val="404040"/>
                  </a:solidFill>
                  <a:latin typeface="Lato"/>
                  <a:ea typeface="Lato"/>
                  <a:cs typeface="Lato"/>
                  <a:sym typeface="Lato"/>
                </a:rPr>
                <a:t>Example</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70C0"/>
                  </a:solidFill>
                  <a:latin typeface="Lato"/>
                  <a:ea typeface="Lato"/>
                  <a:cs typeface="Lato"/>
                  <a:sym typeface="Lato"/>
                </a:rPr>
                <a:t>SELECT ID, NAME, AMOUNT, DATE </a:t>
              </a:r>
              <a:endParaRPr sz="2000">
                <a:latin typeface="Lato"/>
                <a:ea typeface="Lato"/>
                <a:cs typeface="Lato"/>
                <a:sym typeface="Lato"/>
              </a:endParaRPr>
            </a:p>
            <a:p>
              <a:pPr marL="12065" marR="327660" lvl="0" indent="0" algn="ctr" rtl="0">
                <a:lnSpc>
                  <a:spcPct val="100800"/>
                </a:lnSpc>
                <a:spcBef>
                  <a:spcPts val="0"/>
                </a:spcBef>
                <a:spcAft>
                  <a:spcPts val="0"/>
                </a:spcAft>
                <a:buNone/>
              </a:pPr>
              <a:r>
                <a:rPr lang="en-US" sz="2000">
                  <a:solidFill>
                    <a:srgbClr val="0070C0"/>
                  </a:solidFill>
                  <a:latin typeface="Lato"/>
                  <a:ea typeface="Lato"/>
                  <a:cs typeface="Lato"/>
                  <a:sym typeface="Lato"/>
                </a:rPr>
                <a:t>FROM CUSTOMERS CROSS JOIN ORDERS </a:t>
              </a:r>
              <a:endParaRPr sz="2000">
                <a:latin typeface="Lato"/>
                <a:ea typeface="Lato"/>
                <a:cs typeface="Lato"/>
                <a:sym typeface="Lato"/>
              </a:endParaRPr>
            </a:p>
          </p:txBody>
        </p:sp>
        <p:sp>
          <p:nvSpPr>
            <p:cNvPr id="1843" name="Google Shape;1843;p81"/>
            <p:cNvSpPr/>
            <p:nvPr/>
          </p:nvSpPr>
          <p:spPr>
            <a:xfrm>
              <a:off x="3418542" y="3738105"/>
              <a:ext cx="7673400" cy="22884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844" name="Google Shape;1844;p81"/>
          <p:cNvGrpSpPr/>
          <p:nvPr/>
        </p:nvGrpSpPr>
        <p:grpSpPr>
          <a:xfrm>
            <a:off x="490655" y="1812615"/>
            <a:ext cx="2193807" cy="2277129"/>
            <a:chOff x="490655" y="1812615"/>
            <a:chExt cx="2193807" cy="2277129"/>
          </a:xfrm>
        </p:grpSpPr>
        <p:sp>
          <p:nvSpPr>
            <p:cNvPr id="1845" name="Google Shape;1845;p81"/>
            <p:cNvSpPr/>
            <p:nvPr/>
          </p:nvSpPr>
          <p:spPr>
            <a:xfrm>
              <a:off x="490663" y="3706288"/>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846" name="Google Shape;1846;p81"/>
            <p:cNvSpPr/>
            <p:nvPr/>
          </p:nvSpPr>
          <p:spPr>
            <a:xfrm>
              <a:off x="507659" y="3720444"/>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Cross</a:t>
              </a:r>
              <a:endParaRPr b="1">
                <a:solidFill>
                  <a:srgbClr val="FFFFFF"/>
                </a:solidFill>
                <a:latin typeface="Lato"/>
                <a:ea typeface="Lato"/>
                <a:cs typeface="Lato"/>
                <a:sym typeface="Lato"/>
              </a:endParaRPr>
            </a:p>
          </p:txBody>
        </p:sp>
        <p:sp>
          <p:nvSpPr>
            <p:cNvPr id="1847" name="Google Shape;1847;p81"/>
            <p:cNvSpPr/>
            <p:nvPr/>
          </p:nvSpPr>
          <p:spPr>
            <a:xfrm>
              <a:off x="490655" y="1825561"/>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48" name="Google Shape;1848;p81"/>
            <p:cNvSpPr/>
            <p:nvPr/>
          </p:nvSpPr>
          <p:spPr>
            <a:xfrm>
              <a:off x="490655" y="1812615"/>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Inner</a:t>
              </a:r>
              <a:endParaRPr>
                <a:latin typeface="Lato"/>
                <a:ea typeface="Lato"/>
                <a:cs typeface="Lato"/>
                <a:sym typeface="Lato"/>
              </a:endParaRPr>
            </a:p>
          </p:txBody>
        </p:sp>
        <p:sp>
          <p:nvSpPr>
            <p:cNvPr id="1849" name="Google Shape;1849;p81"/>
            <p:cNvSpPr/>
            <p:nvPr/>
          </p:nvSpPr>
          <p:spPr>
            <a:xfrm>
              <a:off x="507662" y="245319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50" name="Google Shape;1850;p81"/>
            <p:cNvSpPr/>
            <p:nvPr/>
          </p:nvSpPr>
          <p:spPr>
            <a:xfrm>
              <a:off x="507663" y="246734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Left</a:t>
              </a:r>
              <a:endParaRPr>
                <a:latin typeface="Lato"/>
                <a:ea typeface="Lato"/>
                <a:cs typeface="Lato"/>
                <a:sym typeface="Lato"/>
              </a:endParaRPr>
            </a:p>
          </p:txBody>
        </p:sp>
        <p:sp>
          <p:nvSpPr>
            <p:cNvPr id="1851" name="Google Shape;1851;p81"/>
            <p:cNvSpPr/>
            <p:nvPr/>
          </p:nvSpPr>
          <p:spPr>
            <a:xfrm>
              <a:off x="494641" y="308488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52" name="Google Shape;1852;p81"/>
            <p:cNvSpPr/>
            <p:nvPr/>
          </p:nvSpPr>
          <p:spPr>
            <a:xfrm>
              <a:off x="507659" y="3086021"/>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Right</a:t>
              </a:r>
              <a:endParaRPr>
                <a:latin typeface="Lato"/>
                <a:ea typeface="Lato"/>
                <a:cs typeface="Lato"/>
                <a:sym typeface="Lato"/>
              </a:endParaRPr>
            </a:p>
          </p:txBody>
        </p:sp>
      </p:grpSp>
      <p:pic>
        <p:nvPicPr>
          <p:cNvPr id="1853" name="Google Shape;1853;p81"/>
          <p:cNvPicPr preferRelativeResize="0"/>
          <p:nvPr/>
        </p:nvPicPr>
        <p:blipFill rotWithShape="1">
          <a:blip r:embed="rId3">
            <a:alphaModFix/>
          </a:blip>
          <a:srcRect t="13720" b="9415"/>
          <a:stretch/>
        </p:blipFill>
        <p:spPr>
          <a:xfrm>
            <a:off x="331795" y="4500254"/>
            <a:ext cx="2504383" cy="115496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35"/>
                                        </p:tgtEl>
                                        <p:attrNameLst>
                                          <p:attrName>style.visibility</p:attrName>
                                        </p:attrNameLst>
                                      </p:cBhvr>
                                      <p:to>
                                        <p:strVal val="visible"/>
                                      </p:to>
                                    </p:set>
                                    <p:anim calcmode="lin" valueType="num">
                                      <p:cBhvr additive="base">
                                        <p:cTn id="7" dur="1000"/>
                                        <p:tgtEl>
                                          <p:spTgt spid="183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37"/>
                                        </p:tgtEl>
                                        <p:attrNameLst>
                                          <p:attrName>style.visibility</p:attrName>
                                        </p:attrNameLst>
                                      </p:cBhvr>
                                      <p:to>
                                        <p:strVal val="visible"/>
                                      </p:to>
                                    </p:set>
                                    <p:anim calcmode="lin" valueType="num">
                                      <p:cBhvr additive="base">
                                        <p:cTn id="10" dur="1000"/>
                                        <p:tgtEl>
                                          <p:spTgt spid="183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44"/>
                                        </p:tgtEl>
                                        <p:attrNameLst>
                                          <p:attrName>style.visibility</p:attrName>
                                        </p:attrNameLst>
                                      </p:cBhvr>
                                      <p:to>
                                        <p:strVal val="visible"/>
                                      </p:to>
                                    </p:set>
                                    <p:animEffect transition="in" filter="fade">
                                      <p:cBhvr>
                                        <p:cTn id="15" dur="1000"/>
                                        <p:tgtEl>
                                          <p:spTgt spid="18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53"/>
                                        </p:tgtEl>
                                        <p:attrNameLst>
                                          <p:attrName>style.visibility</p:attrName>
                                        </p:attrNameLst>
                                      </p:cBhvr>
                                      <p:to>
                                        <p:strVal val="visible"/>
                                      </p:to>
                                    </p:set>
                                    <p:animEffect transition="in" filter="fade">
                                      <p:cBhvr>
                                        <p:cTn id="20" dur="1000"/>
                                        <p:tgtEl>
                                          <p:spTgt spid="18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41"/>
                                        </p:tgtEl>
                                        <p:attrNameLst>
                                          <p:attrName>style.visibility</p:attrName>
                                        </p:attrNameLst>
                                      </p:cBhvr>
                                      <p:to>
                                        <p:strVal val="visible"/>
                                      </p:to>
                                    </p:set>
                                    <p:animEffect transition="in" filter="fade">
                                      <p:cBhvr>
                                        <p:cTn id="25" dur="1000"/>
                                        <p:tgtEl>
                                          <p:spTgt spid="1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Shape 1858"/>
        <p:cNvGrpSpPr/>
        <p:nvPr/>
      </p:nvGrpSpPr>
      <p:grpSpPr>
        <a:xfrm>
          <a:off x="0" y="0"/>
          <a:ext cx="0" cy="0"/>
          <a:chOff x="0" y="0"/>
          <a:chExt cx="0" cy="0"/>
        </a:xfrm>
      </p:grpSpPr>
      <p:sp>
        <p:nvSpPr>
          <p:cNvPr id="1859" name="Google Shape;1859;p82"/>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SET OPERATORS</a:t>
            </a:r>
            <a:endParaRPr sz="4200">
              <a:solidFill>
                <a:srgbClr val="00A1FF"/>
              </a:solidFill>
              <a:latin typeface="Lato Black"/>
              <a:ea typeface="Lato Black"/>
              <a:cs typeface="Lato Black"/>
              <a:sym typeface="Lato Black"/>
            </a:endParaRPr>
          </a:p>
        </p:txBody>
      </p:sp>
      <p:cxnSp>
        <p:nvCxnSpPr>
          <p:cNvPr id="1861" name="Google Shape;1861;p82"/>
          <p:cNvCxnSpPr/>
          <p:nvPr/>
        </p:nvCxnSpPr>
        <p:spPr>
          <a:xfrm>
            <a:off x="668001" y="1002130"/>
            <a:ext cx="4159800" cy="0"/>
          </a:xfrm>
          <a:prstGeom prst="straightConnector1">
            <a:avLst/>
          </a:prstGeom>
          <a:noFill/>
          <a:ln w="76200" cap="flat" cmpd="sng">
            <a:solidFill>
              <a:schemeClr val="dk2"/>
            </a:solidFill>
            <a:prstDash val="solid"/>
            <a:round/>
            <a:headEnd type="none" w="med" len="med"/>
            <a:tailEnd type="none" w="med" len="med"/>
          </a:ln>
        </p:spPr>
      </p:cxnSp>
      <p:sp>
        <p:nvSpPr>
          <p:cNvPr id="1862" name="Google Shape;1862;p8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8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8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82"/>
          <p:cNvGrpSpPr/>
          <p:nvPr/>
        </p:nvGrpSpPr>
        <p:grpSpPr>
          <a:xfrm>
            <a:off x="3147300" y="1252450"/>
            <a:ext cx="8174700" cy="5359500"/>
            <a:chOff x="3147300" y="1252450"/>
            <a:chExt cx="8174700" cy="5359500"/>
          </a:xfrm>
        </p:grpSpPr>
        <p:sp>
          <p:nvSpPr>
            <p:cNvPr id="1866" name="Google Shape;1866;p82"/>
            <p:cNvSpPr txBox="1"/>
            <p:nvPr/>
          </p:nvSpPr>
          <p:spPr>
            <a:xfrm>
              <a:off x="3147300" y="1252450"/>
              <a:ext cx="8174700" cy="53595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UNION clause/operator is used to combine the results of two or more SELECT statements without returning any duplicate  rows.</a:t>
              </a:r>
              <a:endParaRPr sz="2000">
                <a:solidFill>
                  <a:srgbClr val="000000"/>
                </a:solidFill>
                <a:latin typeface="Lato"/>
                <a:ea typeface="Lato"/>
                <a:cs typeface="Lato"/>
                <a:sym typeface="Lato"/>
              </a:endParaRPr>
            </a:p>
            <a:p>
              <a:pPr marL="298450" marR="0" lvl="0" indent="-260350" algn="l" rtl="0">
                <a:spcBef>
                  <a:spcPts val="994"/>
                </a:spcBef>
                <a:spcAft>
                  <a:spcPts val="0"/>
                </a:spcAft>
                <a:buClr>
                  <a:srgbClr val="404040"/>
                </a:buClr>
                <a:buSzPts val="2000"/>
                <a:buFont typeface="Lato"/>
                <a:buChar char="•"/>
              </a:pPr>
              <a:r>
                <a:rPr lang="en-US" sz="2000">
                  <a:solidFill>
                    <a:srgbClr val="404040"/>
                  </a:solidFill>
                  <a:latin typeface="Lato"/>
                  <a:ea typeface="Lato"/>
                  <a:cs typeface="Lato"/>
                  <a:sym typeface="Lato"/>
                </a:rPr>
                <a:t>To use this UNION clause, each SELECT statement must have</a:t>
              </a:r>
              <a:endParaRPr sz="2000">
                <a:solidFill>
                  <a:srgbClr val="000000"/>
                </a:solidFill>
                <a:latin typeface="Lato"/>
                <a:ea typeface="Lato"/>
                <a:cs typeface="Lato"/>
                <a:sym typeface="Lato"/>
              </a:endParaRPr>
            </a:p>
            <a:p>
              <a:pPr marL="2127250" marR="0" lvl="4" indent="-298450" algn="l" rtl="0">
                <a:spcBef>
                  <a:spcPts val="994"/>
                </a:spcBef>
                <a:spcAft>
                  <a:spcPts val="0"/>
                </a:spcAft>
                <a:buClr>
                  <a:srgbClr val="404040"/>
                </a:buClr>
                <a:buSzPts val="2000"/>
                <a:buFont typeface="Lato"/>
                <a:buChar char="❖"/>
              </a:pPr>
              <a:r>
                <a:rPr lang="en-US" sz="2000" i="0" u="none" strike="noStrike" cap="none">
                  <a:solidFill>
                    <a:srgbClr val="404040"/>
                  </a:solidFill>
                  <a:latin typeface="Lato"/>
                  <a:ea typeface="Lato"/>
                  <a:cs typeface="Lato"/>
                  <a:sym typeface="Lato"/>
                </a:rPr>
                <a:t>The same number of columns selected</a:t>
              </a:r>
              <a:endParaRPr sz="2000" i="0" u="none" strike="noStrike" cap="none">
                <a:solidFill>
                  <a:srgbClr val="000000"/>
                </a:solidFill>
                <a:latin typeface="Lato"/>
                <a:ea typeface="Lato"/>
                <a:cs typeface="Lato"/>
                <a:sym typeface="Lato"/>
              </a:endParaRPr>
            </a:p>
            <a:p>
              <a:pPr marL="2127250" marR="0" lvl="4" indent="-298450" algn="l" rtl="0">
                <a:spcBef>
                  <a:spcPts val="994"/>
                </a:spcBef>
                <a:spcAft>
                  <a:spcPts val="0"/>
                </a:spcAft>
                <a:buClr>
                  <a:srgbClr val="404040"/>
                </a:buClr>
                <a:buSzPts val="2000"/>
                <a:buFont typeface="Lato"/>
                <a:buChar char="❖"/>
              </a:pPr>
              <a:r>
                <a:rPr lang="en-US" sz="2000" i="0" u="none" strike="noStrike" cap="none">
                  <a:solidFill>
                    <a:srgbClr val="404040"/>
                  </a:solidFill>
                  <a:latin typeface="Lato"/>
                  <a:ea typeface="Lato"/>
                  <a:cs typeface="Lato"/>
                  <a:sym typeface="Lato"/>
                </a:rPr>
                <a:t>The same number of column expressions</a:t>
              </a:r>
              <a:endParaRPr sz="2000" i="0" u="none" strike="noStrike" cap="none">
                <a:solidFill>
                  <a:srgbClr val="000000"/>
                </a:solidFill>
                <a:latin typeface="Lato"/>
                <a:ea typeface="Lato"/>
                <a:cs typeface="Lato"/>
                <a:sym typeface="Lato"/>
              </a:endParaRPr>
            </a:p>
            <a:p>
              <a:pPr marL="2127250" marR="0" lvl="4" indent="-298450" algn="l" rtl="0">
                <a:spcBef>
                  <a:spcPts val="994"/>
                </a:spcBef>
                <a:spcAft>
                  <a:spcPts val="0"/>
                </a:spcAft>
                <a:buClr>
                  <a:srgbClr val="404040"/>
                </a:buClr>
                <a:buSzPts val="2000"/>
                <a:buFont typeface="Lato"/>
                <a:buChar char="❖"/>
              </a:pPr>
              <a:r>
                <a:rPr lang="en-US" sz="2000" i="0" u="none" strike="noStrike" cap="none">
                  <a:solidFill>
                    <a:srgbClr val="404040"/>
                  </a:solidFill>
                  <a:latin typeface="Lato"/>
                  <a:ea typeface="Lato"/>
                  <a:cs typeface="Lato"/>
                  <a:sym typeface="Lato"/>
                </a:rPr>
                <a:t>The same data type and</a:t>
              </a:r>
              <a:endParaRPr sz="2000" i="0" u="none" strike="noStrike" cap="none">
                <a:solidFill>
                  <a:srgbClr val="000000"/>
                </a:solidFill>
                <a:latin typeface="Lato"/>
                <a:ea typeface="Lato"/>
                <a:cs typeface="Lato"/>
                <a:sym typeface="Lato"/>
              </a:endParaRPr>
            </a:p>
            <a:p>
              <a:pPr marL="2127250" marR="0" lvl="4" indent="-298450" algn="l" rtl="0">
                <a:spcBef>
                  <a:spcPts val="994"/>
                </a:spcBef>
                <a:spcAft>
                  <a:spcPts val="0"/>
                </a:spcAft>
                <a:buClr>
                  <a:srgbClr val="404040"/>
                </a:buClr>
                <a:buSzPts val="2000"/>
                <a:buFont typeface="Lato"/>
                <a:buChar char="❖"/>
              </a:pPr>
              <a:r>
                <a:rPr lang="en-US" sz="2000" i="0" u="none" strike="noStrike" cap="none">
                  <a:solidFill>
                    <a:srgbClr val="404040"/>
                  </a:solidFill>
                  <a:latin typeface="Lato"/>
                  <a:ea typeface="Lato"/>
                  <a:cs typeface="Lato"/>
                  <a:sym typeface="Lato"/>
                </a:rPr>
                <a:t>Have them in the same order</a:t>
              </a:r>
              <a:endParaRPr sz="2000">
                <a:solidFill>
                  <a:srgbClr val="000000"/>
                </a:solidFill>
                <a:latin typeface="Lato"/>
                <a:ea typeface="Lato"/>
                <a:cs typeface="Lato"/>
                <a:sym typeface="Lato"/>
              </a:endParaRPr>
            </a:p>
            <a:p>
              <a:pPr marL="12700" marR="0" lvl="0" indent="0" algn="ctr" rtl="0">
                <a:spcBef>
                  <a:spcPts val="994"/>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6FC0"/>
                  </a:solidFill>
                  <a:latin typeface="Lato"/>
                  <a:ea typeface="Lato"/>
                  <a:cs typeface="Lato"/>
                  <a:sym typeface="Lato"/>
                </a:rPr>
                <a:t>SELECT column1, column2 FROM table1 [WHERE  condition]</a:t>
              </a:r>
              <a:endParaRPr sz="200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6FC0"/>
                  </a:solidFill>
                  <a:latin typeface="Lato"/>
                  <a:ea typeface="Lato"/>
                  <a:cs typeface="Lato"/>
                  <a:sym typeface="Lato"/>
                </a:rPr>
                <a:t>UNION</a:t>
              </a:r>
              <a:endParaRPr sz="200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6FC0"/>
                  </a:solidFill>
                  <a:latin typeface="Lato"/>
                  <a:ea typeface="Lato"/>
                  <a:cs typeface="Lato"/>
                  <a:sym typeface="Lato"/>
                </a:rPr>
                <a:t>SELECT column1, column2 FROM table2 [WHERE  condition]</a:t>
              </a:r>
              <a:endParaRPr sz="2000">
                <a:solidFill>
                  <a:srgbClr val="000000"/>
                </a:solidFill>
                <a:latin typeface="Lato"/>
                <a:ea typeface="Lato"/>
                <a:cs typeface="Lato"/>
                <a:sym typeface="Lato"/>
              </a:endParaRPr>
            </a:p>
          </p:txBody>
        </p:sp>
        <p:sp>
          <p:nvSpPr>
            <p:cNvPr id="1867" name="Google Shape;1867;p82"/>
            <p:cNvSpPr/>
            <p:nvPr/>
          </p:nvSpPr>
          <p:spPr>
            <a:xfrm>
              <a:off x="3473375" y="4109750"/>
              <a:ext cx="7673400" cy="1779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868" name="Google Shape;1868;p82"/>
          <p:cNvGrpSpPr/>
          <p:nvPr/>
        </p:nvGrpSpPr>
        <p:grpSpPr>
          <a:xfrm>
            <a:off x="549859" y="2709795"/>
            <a:ext cx="2193796" cy="1004862"/>
            <a:chOff x="549859" y="2709795"/>
            <a:chExt cx="2193796" cy="1004862"/>
          </a:xfrm>
        </p:grpSpPr>
        <p:sp>
          <p:nvSpPr>
            <p:cNvPr id="1869" name="Google Shape;1869;p82"/>
            <p:cNvSpPr/>
            <p:nvPr/>
          </p:nvSpPr>
          <p:spPr>
            <a:xfrm>
              <a:off x="553837" y="2709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70" name="Google Shape;1870;p82"/>
            <p:cNvSpPr/>
            <p:nvPr/>
          </p:nvSpPr>
          <p:spPr>
            <a:xfrm>
              <a:off x="549859" y="3331201"/>
              <a:ext cx="2176800" cy="3717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871" name="Google Shape;1871;p82"/>
            <p:cNvSpPr/>
            <p:nvPr/>
          </p:nvSpPr>
          <p:spPr>
            <a:xfrm>
              <a:off x="566855" y="2710934"/>
              <a:ext cx="2176800" cy="369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Union</a:t>
              </a:r>
              <a:endParaRPr sz="1800" b="1">
                <a:solidFill>
                  <a:srgbClr val="FFFFFF"/>
                </a:solidFill>
                <a:latin typeface="Lato"/>
                <a:ea typeface="Lato"/>
                <a:cs typeface="Lato"/>
                <a:sym typeface="Lato"/>
              </a:endParaRPr>
            </a:p>
          </p:txBody>
        </p:sp>
        <p:sp>
          <p:nvSpPr>
            <p:cNvPr id="1872" name="Google Shape;1872;p82"/>
            <p:cNvSpPr/>
            <p:nvPr/>
          </p:nvSpPr>
          <p:spPr>
            <a:xfrm>
              <a:off x="566855" y="3345357"/>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Union ALL</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59"/>
                                        </p:tgtEl>
                                        <p:attrNameLst>
                                          <p:attrName>style.visibility</p:attrName>
                                        </p:attrNameLst>
                                      </p:cBhvr>
                                      <p:to>
                                        <p:strVal val="visible"/>
                                      </p:to>
                                    </p:set>
                                    <p:anim calcmode="lin" valueType="num">
                                      <p:cBhvr additive="base">
                                        <p:cTn id="7" dur="1000"/>
                                        <p:tgtEl>
                                          <p:spTgt spid="185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61"/>
                                        </p:tgtEl>
                                        <p:attrNameLst>
                                          <p:attrName>style.visibility</p:attrName>
                                        </p:attrNameLst>
                                      </p:cBhvr>
                                      <p:to>
                                        <p:strVal val="visible"/>
                                      </p:to>
                                    </p:set>
                                    <p:anim calcmode="lin" valueType="num">
                                      <p:cBhvr additive="base">
                                        <p:cTn id="10" dur="1000"/>
                                        <p:tgtEl>
                                          <p:spTgt spid="186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68"/>
                                        </p:tgtEl>
                                        <p:attrNameLst>
                                          <p:attrName>style.visibility</p:attrName>
                                        </p:attrNameLst>
                                      </p:cBhvr>
                                      <p:to>
                                        <p:strVal val="visible"/>
                                      </p:to>
                                    </p:set>
                                    <p:animEffect transition="in" filter="fade">
                                      <p:cBhvr>
                                        <p:cTn id="15" dur="1000"/>
                                        <p:tgtEl>
                                          <p:spTgt spid="18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65"/>
                                        </p:tgtEl>
                                        <p:attrNameLst>
                                          <p:attrName>style.visibility</p:attrName>
                                        </p:attrNameLst>
                                      </p:cBhvr>
                                      <p:to>
                                        <p:strVal val="visible"/>
                                      </p:to>
                                    </p:set>
                                    <p:animEffect transition="in" filter="fade">
                                      <p:cBhvr>
                                        <p:cTn id="20" dur="1000"/>
                                        <p:tgtEl>
                                          <p:spTgt spid="1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877"/>
        <p:cNvGrpSpPr/>
        <p:nvPr/>
      </p:nvGrpSpPr>
      <p:grpSpPr>
        <a:xfrm>
          <a:off x="0" y="0"/>
          <a:ext cx="0" cy="0"/>
          <a:chOff x="0" y="0"/>
          <a:chExt cx="0" cy="0"/>
        </a:xfrm>
      </p:grpSpPr>
      <p:sp>
        <p:nvSpPr>
          <p:cNvPr id="1878" name="Google Shape;1878;p83"/>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SET OPERATORS</a:t>
            </a:r>
            <a:endParaRPr sz="4200">
              <a:solidFill>
                <a:srgbClr val="00A1FF"/>
              </a:solidFill>
              <a:latin typeface="Lato Black"/>
              <a:ea typeface="Lato Black"/>
              <a:cs typeface="Lato Black"/>
              <a:sym typeface="Lato Black"/>
            </a:endParaRPr>
          </a:p>
        </p:txBody>
      </p:sp>
      <p:cxnSp>
        <p:nvCxnSpPr>
          <p:cNvPr id="1880" name="Google Shape;1880;p83"/>
          <p:cNvCxnSpPr/>
          <p:nvPr/>
        </p:nvCxnSpPr>
        <p:spPr>
          <a:xfrm>
            <a:off x="668001" y="1002130"/>
            <a:ext cx="4159800" cy="0"/>
          </a:xfrm>
          <a:prstGeom prst="straightConnector1">
            <a:avLst/>
          </a:prstGeom>
          <a:noFill/>
          <a:ln w="76200" cap="flat" cmpd="sng">
            <a:solidFill>
              <a:schemeClr val="dk2"/>
            </a:solidFill>
            <a:prstDash val="solid"/>
            <a:round/>
            <a:headEnd type="none" w="med" len="med"/>
            <a:tailEnd type="none" w="med" len="med"/>
          </a:ln>
        </p:spPr>
      </p:cxnSp>
      <p:sp>
        <p:nvSpPr>
          <p:cNvPr id="1881" name="Google Shape;1881;p8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4" name="Google Shape;1884;p83"/>
          <p:cNvGrpSpPr/>
          <p:nvPr/>
        </p:nvGrpSpPr>
        <p:grpSpPr>
          <a:xfrm>
            <a:off x="549859" y="2709795"/>
            <a:ext cx="2193796" cy="1004862"/>
            <a:chOff x="549859" y="2709795"/>
            <a:chExt cx="2193796" cy="1004862"/>
          </a:xfrm>
        </p:grpSpPr>
        <p:sp>
          <p:nvSpPr>
            <p:cNvPr id="1885" name="Google Shape;1885;p83"/>
            <p:cNvSpPr/>
            <p:nvPr/>
          </p:nvSpPr>
          <p:spPr>
            <a:xfrm>
              <a:off x="553837" y="2709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886" name="Google Shape;1886;p83"/>
            <p:cNvSpPr/>
            <p:nvPr/>
          </p:nvSpPr>
          <p:spPr>
            <a:xfrm>
              <a:off x="549859" y="3331201"/>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887" name="Google Shape;1887;p83"/>
            <p:cNvSpPr/>
            <p:nvPr/>
          </p:nvSpPr>
          <p:spPr>
            <a:xfrm>
              <a:off x="566855" y="2710934"/>
              <a:ext cx="2176800" cy="3693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latin typeface="Lato"/>
                  <a:ea typeface="Lato"/>
                  <a:cs typeface="Lato"/>
                  <a:sym typeface="Lato"/>
                </a:rPr>
                <a:t>Union</a:t>
              </a:r>
              <a:endParaRPr sz="1800">
                <a:latin typeface="Lato"/>
                <a:ea typeface="Lato"/>
                <a:cs typeface="Lato"/>
                <a:sym typeface="Lato"/>
              </a:endParaRPr>
            </a:p>
          </p:txBody>
        </p:sp>
        <p:sp>
          <p:nvSpPr>
            <p:cNvPr id="1888" name="Google Shape;1888;p83"/>
            <p:cNvSpPr/>
            <p:nvPr/>
          </p:nvSpPr>
          <p:spPr>
            <a:xfrm>
              <a:off x="566855" y="3345357"/>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Union ALL</a:t>
              </a:r>
              <a:endParaRPr b="1">
                <a:solidFill>
                  <a:srgbClr val="FFFFFF"/>
                </a:solidFill>
                <a:latin typeface="Lato"/>
                <a:ea typeface="Lato"/>
                <a:cs typeface="Lato"/>
                <a:sym typeface="Lato"/>
              </a:endParaRPr>
            </a:p>
          </p:txBody>
        </p:sp>
      </p:grpSp>
      <p:grpSp>
        <p:nvGrpSpPr>
          <p:cNvPr id="1889" name="Google Shape;1889;p83"/>
          <p:cNvGrpSpPr/>
          <p:nvPr/>
        </p:nvGrpSpPr>
        <p:grpSpPr>
          <a:xfrm>
            <a:off x="3130185" y="1416832"/>
            <a:ext cx="8477100" cy="4753500"/>
            <a:chOff x="3130185" y="1416832"/>
            <a:chExt cx="8477100" cy="4753500"/>
          </a:xfrm>
        </p:grpSpPr>
        <p:sp>
          <p:nvSpPr>
            <p:cNvPr id="1890" name="Google Shape;1890;p83"/>
            <p:cNvSpPr txBox="1"/>
            <p:nvPr/>
          </p:nvSpPr>
          <p:spPr>
            <a:xfrm>
              <a:off x="3130185" y="1416832"/>
              <a:ext cx="8477100" cy="4753500"/>
            </a:xfrm>
            <a:prstGeom prst="rect">
              <a:avLst/>
            </a:prstGeom>
            <a:noFill/>
            <a:ln>
              <a:noFill/>
            </a:ln>
          </p:spPr>
          <p:txBody>
            <a:bodyPr spcFirstLastPara="1" wrap="square" lIns="0" tIns="10775" rIns="0" bIns="0" anchor="t" anchorCtr="0">
              <a:noAutofit/>
            </a:bodyPr>
            <a:lstStyle/>
            <a:p>
              <a:pPr marL="355600" marR="120013" lvl="0" indent="-318135" algn="l" rtl="0">
                <a:lnSpc>
                  <a:spcPct val="100800"/>
                </a:lnSpc>
                <a:spcBef>
                  <a:spcPts val="0"/>
                </a:spcBef>
                <a:spcAft>
                  <a:spcPts val="0"/>
                </a:spcAft>
                <a:buClr>
                  <a:srgbClr val="404040"/>
                </a:buClr>
                <a:buSzPts val="2000"/>
                <a:buFont typeface="Lato"/>
                <a:buChar char="•"/>
              </a:pPr>
              <a:r>
                <a:rPr lang="en-US" sz="2000" dirty="0">
                  <a:solidFill>
                    <a:srgbClr val="404040"/>
                  </a:solidFill>
                  <a:latin typeface="Lato"/>
                  <a:ea typeface="Lato"/>
                  <a:cs typeface="Lato"/>
                  <a:sym typeface="Lato"/>
                </a:rPr>
                <a:t>The UNION ALL operator is used to combine the results of two  SELECT statements including duplicate rows.</a:t>
              </a:r>
              <a:endParaRPr sz="2000" dirty="0">
                <a:solidFill>
                  <a:srgbClr val="000000"/>
                </a:solidFill>
                <a:latin typeface="Lato"/>
                <a:ea typeface="Lato"/>
                <a:cs typeface="Lato"/>
                <a:sym typeface="Lato"/>
              </a:endParaRPr>
            </a:p>
            <a:p>
              <a:pPr marL="355600" marR="5080" lvl="0" indent="-318135" algn="l" rtl="0">
                <a:lnSpc>
                  <a:spcPct val="100800"/>
                </a:lnSpc>
                <a:spcBef>
                  <a:spcPts val="975"/>
                </a:spcBef>
                <a:spcAft>
                  <a:spcPts val="0"/>
                </a:spcAft>
                <a:buClr>
                  <a:srgbClr val="404040"/>
                </a:buClr>
                <a:buSzPts val="2000"/>
                <a:buFont typeface="Lato"/>
                <a:buChar char="•"/>
              </a:pPr>
              <a:r>
                <a:rPr lang="en-US" sz="2000" dirty="0">
                  <a:solidFill>
                    <a:srgbClr val="404040"/>
                  </a:solidFill>
                  <a:latin typeface="Lato"/>
                  <a:ea typeface="Lato"/>
                  <a:cs typeface="Lato"/>
                  <a:sym typeface="Lato"/>
                </a:rPr>
                <a:t>The same rules that apply to the UNION clause will apply to the  UNION ALL operator.</a:t>
              </a:r>
              <a:endParaRPr sz="2000" dirty="0">
                <a:solidFill>
                  <a:srgbClr val="404040"/>
                </a:solidFill>
                <a:latin typeface="Lato"/>
                <a:ea typeface="Lato"/>
                <a:cs typeface="Lato"/>
                <a:sym typeface="Lato"/>
              </a:endParaRPr>
            </a:p>
            <a:p>
              <a:pPr marL="355600" marR="5080" lvl="0" indent="-318135" algn="l" rtl="0">
                <a:lnSpc>
                  <a:spcPct val="100800"/>
                </a:lnSpc>
                <a:spcBef>
                  <a:spcPts val="975"/>
                </a:spcBef>
                <a:spcAft>
                  <a:spcPts val="0"/>
                </a:spcAft>
                <a:buClr>
                  <a:srgbClr val="404040"/>
                </a:buClr>
                <a:buSzPts val="2000"/>
                <a:buFont typeface="Lato"/>
                <a:buChar char="•"/>
              </a:pPr>
              <a:r>
                <a:rPr lang="en-US" sz="2000" dirty="0">
                  <a:solidFill>
                    <a:srgbClr val="404040"/>
                  </a:solidFill>
                  <a:latin typeface="Lato"/>
                  <a:ea typeface="Lato"/>
                  <a:cs typeface="Lato"/>
                  <a:sym typeface="Lato"/>
                </a:rPr>
                <a:t>More than 2 tables of same structure can be aligned together with the help of set operators.</a:t>
              </a:r>
              <a:endParaRPr sz="2000" dirty="0">
                <a:solidFill>
                  <a:srgbClr val="000000"/>
                </a:solidFill>
                <a:latin typeface="Lato"/>
                <a:ea typeface="Lato"/>
                <a:cs typeface="Lato"/>
                <a:sym typeface="Lato"/>
              </a:endParaRPr>
            </a:p>
            <a:p>
              <a:pPr marL="12065" marR="5080" lvl="0" indent="0" algn="l" rtl="0">
                <a:lnSpc>
                  <a:spcPct val="100800"/>
                </a:lnSpc>
                <a:spcBef>
                  <a:spcPts val="975"/>
                </a:spcBef>
                <a:spcAft>
                  <a:spcPts val="0"/>
                </a:spcAft>
                <a:buNone/>
              </a:pPr>
              <a:endParaRPr sz="2000" dirty="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dirty="0">
                  <a:solidFill>
                    <a:srgbClr val="404040"/>
                  </a:solidFill>
                  <a:latin typeface="Lato"/>
                  <a:ea typeface="Lato"/>
                  <a:cs typeface="Lato"/>
                  <a:sym typeface="Lato"/>
                </a:rPr>
                <a:t>Syntax</a:t>
              </a:r>
              <a:endParaRPr sz="2000" b="1" dirty="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SELECT column1, column2 FROM table1 [WHERE  condition]</a:t>
              </a:r>
              <a:endParaRPr sz="2000" dirty="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UNION ALL</a:t>
              </a:r>
              <a:endParaRPr sz="2000" dirty="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SELECT column1, column2 FROM table2 [WHERE  condition]</a:t>
              </a:r>
              <a:endParaRPr sz="2000" dirty="0">
                <a:solidFill>
                  <a:srgbClr val="000000"/>
                </a:solidFill>
                <a:latin typeface="Lato"/>
                <a:ea typeface="Lato"/>
                <a:cs typeface="Lato"/>
                <a:sym typeface="Lato"/>
              </a:endParaRPr>
            </a:p>
          </p:txBody>
        </p:sp>
        <p:sp>
          <p:nvSpPr>
            <p:cNvPr id="1891" name="Google Shape;1891;p83"/>
            <p:cNvSpPr/>
            <p:nvPr/>
          </p:nvSpPr>
          <p:spPr>
            <a:xfrm>
              <a:off x="3554376" y="3942522"/>
              <a:ext cx="7673400" cy="188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78"/>
                                        </p:tgtEl>
                                        <p:attrNameLst>
                                          <p:attrName>style.visibility</p:attrName>
                                        </p:attrNameLst>
                                      </p:cBhvr>
                                      <p:to>
                                        <p:strVal val="visible"/>
                                      </p:to>
                                    </p:set>
                                    <p:anim calcmode="lin" valueType="num">
                                      <p:cBhvr additive="base">
                                        <p:cTn id="7" dur="1000"/>
                                        <p:tgtEl>
                                          <p:spTgt spid="187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80"/>
                                        </p:tgtEl>
                                        <p:attrNameLst>
                                          <p:attrName>style.visibility</p:attrName>
                                        </p:attrNameLst>
                                      </p:cBhvr>
                                      <p:to>
                                        <p:strVal val="visible"/>
                                      </p:to>
                                    </p:set>
                                    <p:anim calcmode="lin" valueType="num">
                                      <p:cBhvr additive="base">
                                        <p:cTn id="10" dur="1000"/>
                                        <p:tgtEl>
                                          <p:spTgt spid="18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84"/>
                                        </p:tgtEl>
                                        <p:attrNameLst>
                                          <p:attrName>style.visibility</p:attrName>
                                        </p:attrNameLst>
                                      </p:cBhvr>
                                      <p:to>
                                        <p:strVal val="visible"/>
                                      </p:to>
                                    </p:set>
                                    <p:animEffect transition="in" filter="fade">
                                      <p:cBhvr>
                                        <p:cTn id="15" dur="1000"/>
                                        <p:tgtEl>
                                          <p:spTgt spid="18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889"/>
                                        </p:tgtEl>
                                        <p:attrNameLst>
                                          <p:attrName>style.visibility</p:attrName>
                                        </p:attrNameLst>
                                      </p:cBhvr>
                                      <p:to>
                                        <p:strVal val="visible"/>
                                      </p:to>
                                    </p:set>
                                    <p:animEffect transition="in" filter="fade">
                                      <p:cBhvr>
                                        <p:cTn id="20" dur="1000"/>
                                        <p:tgtEl>
                                          <p:spTgt spid="18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2" name="Google Shape;2212;p9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9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9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9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216" name="Google Shape;2216;p94"/>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grpSp>
        <p:nvGrpSpPr>
          <p:cNvPr id="2217" name="Google Shape;2217;p94"/>
          <p:cNvGrpSpPr/>
          <p:nvPr/>
        </p:nvGrpSpPr>
        <p:grpSpPr>
          <a:xfrm>
            <a:off x="1203681" y="1278341"/>
            <a:ext cx="9784500" cy="4830900"/>
            <a:chOff x="1203681" y="1278341"/>
            <a:chExt cx="9784500" cy="4830900"/>
          </a:xfrm>
        </p:grpSpPr>
        <p:sp>
          <p:nvSpPr>
            <p:cNvPr id="2218" name="Google Shape;2218;p94"/>
            <p:cNvSpPr txBox="1"/>
            <p:nvPr/>
          </p:nvSpPr>
          <p:spPr>
            <a:xfrm>
              <a:off x="1203681" y="1278341"/>
              <a:ext cx="9784500" cy="4830900"/>
            </a:xfrm>
            <a:prstGeom prst="rect">
              <a:avLst/>
            </a:prstGeom>
            <a:noFill/>
            <a:ln>
              <a:noFill/>
            </a:ln>
          </p:spPr>
          <p:txBody>
            <a:bodyPr spcFirstLastPara="1" wrap="square" lIns="0" tIns="10775" rIns="0" bIns="0" anchor="t" anchorCtr="0">
              <a:noAutofit/>
            </a:bodyPr>
            <a:lstStyle/>
            <a:p>
              <a:pPr marL="354965" marR="379095" lvl="0" indent="-317500" algn="l" rtl="0">
                <a:lnSpc>
                  <a:spcPct val="100800"/>
                </a:lnSpc>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	A Subquery or an Inner query or a Nested query is a query within  another SQL query which is embedded within the WHERE/FROM clause.</a:t>
              </a:r>
              <a:endParaRPr sz="2000" dirty="0">
                <a:solidFill>
                  <a:srgbClr val="000000"/>
                </a:solidFill>
                <a:latin typeface="Lato"/>
                <a:ea typeface="Lato"/>
                <a:cs typeface="Lato"/>
                <a:sym typeface="Lato"/>
              </a:endParaRPr>
            </a:p>
            <a:p>
              <a:pPr marL="354965" marR="5080" lvl="0" indent="-317500" algn="l" rtl="0">
                <a:lnSpc>
                  <a:spcPct val="100800"/>
                </a:lnSpc>
                <a:spcBef>
                  <a:spcPts val="975"/>
                </a:spcBef>
                <a:spcAft>
                  <a:spcPts val="0"/>
                </a:spcAft>
                <a:buClr>
                  <a:srgbClr val="000000"/>
                </a:buClr>
                <a:buSzPts val="2000"/>
                <a:buFont typeface="Lato"/>
                <a:buChar char="•"/>
              </a:pPr>
              <a:r>
                <a:rPr lang="en-US" sz="2000" dirty="0">
                  <a:solidFill>
                    <a:srgbClr val="000000"/>
                  </a:solidFill>
                  <a:latin typeface="Lato"/>
                  <a:ea typeface="Lato"/>
                  <a:cs typeface="Lato"/>
                  <a:sym typeface="Lato"/>
                </a:rPr>
                <a:t>	Subqueries can be used with the SELECT, INSERT, UPDATE, and  DELETE statements along with the operators like =, &lt;, &gt;, &gt;=, &lt;=, IN,  BETWEEN, etc.</a:t>
              </a:r>
              <a:endParaRPr sz="2000" dirty="0">
                <a:solidFill>
                  <a:srgbClr val="000000"/>
                </a:solidFill>
                <a:latin typeface="Lato"/>
                <a:ea typeface="Lato"/>
                <a:cs typeface="Lato"/>
                <a:sym typeface="Lato"/>
              </a:endParaRPr>
            </a:p>
            <a:p>
              <a:pPr marL="354965" marR="5080" lvl="0" indent="-190500" algn="l" rtl="0">
                <a:lnSpc>
                  <a:spcPct val="100800"/>
                </a:lnSpc>
                <a:spcBef>
                  <a:spcPts val="975"/>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355600" marR="5080" lvl="0" indent="-343535" algn="ctr" rtl="0">
                <a:lnSpc>
                  <a:spcPct val="100800"/>
                </a:lnSpc>
                <a:spcBef>
                  <a:spcPts val="975"/>
                </a:spcBef>
                <a:spcAft>
                  <a:spcPts val="0"/>
                </a:spcAft>
                <a:buNone/>
              </a:pPr>
              <a:r>
                <a:rPr lang="en-US" sz="2000" b="1" dirty="0">
                  <a:solidFill>
                    <a:srgbClr val="404040"/>
                  </a:solidFill>
                  <a:latin typeface="Lato"/>
                  <a:ea typeface="Lato"/>
                  <a:cs typeface="Lato"/>
                  <a:sym typeface="Lato"/>
                </a:rPr>
                <a:t>Syntax</a:t>
              </a:r>
              <a:endParaRPr sz="2000" b="1" dirty="0">
                <a:solidFill>
                  <a:srgbClr val="000000"/>
                </a:solidFill>
                <a:latin typeface="Lato"/>
                <a:ea typeface="Lato"/>
                <a:cs typeface="Lato"/>
                <a:sym typeface="Lato"/>
              </a:endParaRPr>
            </a:p>
            <a:p>
              <a:pPr marL="469900" marR="299720" lvl="0" indent="0" algn="ctr" rtl="0">
                <a:lnSpc>
                  <a:spcPct val="146100"/>
                </a:lnSpc>
                <a:spcBef>
                  <a:spcPts val="0"/>
                </a:spcBef>
                <a:spcAft>
                  <a:spcPts val="0"/>
                </a:spcAft>
                <a:buNone/>
              </a:pPr>
              <a:r>
                <a:rPr lang="en-US" sz="2000" dirty="0">
                  <a:solidFill>
                    <a:srgbClr val="006FC0"/>
                  </a:solidFill>
                  <a:latin typeface="Lato"/>
                  <a:ea typeface="Lato"/>
                  <a:cs typeface="Lato"/>
                  <a:sym typeface="Lato"/>
                </a:rPr>
                <a:t>SELECT [</a:t>
              </a:r>
              <a:r>
                <a:rPr lang="en-US" sz="2000" dirty="0" err="1">
                  <a:solidFill>
                    <a:srgbClr val="006FC0"/>
                  </a:solidFill>
                  <a:latin typeface="Lato"/>
                  <a:ea typeface="Lato"/>
                  <a:cs typeface="Lato"/>
                  <a:sym typeface="Lato"/>
                </a:rPr>
                <a:t>Column_Name</a:t>
              </a:r>
              <a:r>
                <a:rPr lang="en-US" sz="2000" dirty="0">
                  <a:solidFill>
                    <a:srgbClr val="006FC0"/>
                  </a:solidFill>
                  <a:latin typeface="Lato"/>
                  <a:ea typeface="Lato"/>
                  <a:cs typeface="Lato"/>
                  <a:sym typeface="Lato"/>
                </a:rPr>
                <a:t> ] FROM table WHERE </a:t>
              </a:r>
              <a:r>
                <a:rPr lang="en-US" sz="2000" dirty="0" err="1">
                  <a:solidFill>
                    <a:srgbClr val="006FC0"/>
                  </a:solidFill>
                  <a:latin typeface="Lato"/>
                  <a:ea typeface="Lato"/>
                  <a:cs typeface="Lato"/>
                  <a:sym typeface="Lato"/>
                </a:rPr>
                <a:t>column_name</a:t>
              </a:r>
              <a:r>
                <a:rPr lang="en-US" sz="2000" dirty="0">
                  <a:solidFill>
                    <a:srgbClr val="006FC0"/>
                  </a:solidFill>
                  <a:latin typeface="Lato"/>
                  <a:ea typeface="Lato"/>
                  <a:cs typeface="Lato"/>
                  <a:sym typeface="Lato"/>
                </a:rPr>
                <a:t> OPERATOR</a:t>
              </a:r>
              <a:endParaRPr sz="2000" dirty="0">
                <a:solidFill>
                  <a:srgbClr val="000000"/>
                </a:solidFill>
                <a:latin typeface="Lato"/>
                <a:ea typeface="Lato"/>
                <a:cs typeface="Lato"/>
                <a:sym typeface="Lato"/>
              </a:endParaRPr>
            </a:p>
            <a:p>
              <a:pPr marL="469900" marR="128270" lvl="0" indent="0" algn="ctr" rtl="0">
                <a:lnSpc>
                  <a:spcPct val="146100"/>
                </a:lnSpc>
                <a:spcBef>
                  <a:spcPts val="75"/>
                </a:spcBef>
                <a:spcAft>
                  <a:spcPts val="0"/>
                </a:spcAft>
                <a:buNone/>
              </a:pPr>
              <a:r>
                <a:rPr lang="en-US" sz="2000" dirty="0">
                  <a:solidFill>
                    <a:srgbClr val="006FC0"/>
                  </a:solidFill>
                  <a:latin typeface="Lato"/>
                  <a:ea typeface="Lato"/>
                  <a:cs typeface="Lato"/>
                  <a:sym typeface="Lato"/>
                </a:rPr>
                <a:t>(SELECT [</a:t>
              </a:r>
              <a:r>
                <a:rPr lang="en-US" sz="2000" dirty="0" err="1">
                  <a:solidFill>
                    <a:srgbClr val="006FC0"/>
                  </a:solidFill>
                  <a:latin typeface="Lato"/>
                  <a:ea typeface="Lato"/>
                  <a:cs typeface="Lato"/>
                  <a:sym typeface="Lato"/>
                </a:rPr>
                <a:t>Column_Name</a:t>
              </a:r>
              <a:r>
                <a:rPr lang="en-US" sz="2000" dirty="0">
                  <a:solidFill>
                    <a:srgbClr val="006FC0"/>
                  </a:solidFill>
                  <a:latin typeface="Lato"/>
                  <a:ea typeface="Lato"/>
                  <a:cs typeface="Lato"/>
                  <a:sym typeface="Lato"/>
                </a:rPr>
                <a:t> ] FROM table [WHERE])</a:t>
              </a:r>
              <a:endParaRPr sz="2000" dirty="0">
                <a:solidFill>
                  <a:srgbClr val="006FC0"/>
                </a:solidFill>
                <a:latin typeface="Lato"/>
                <a:ea typeface="Lato"/>
                <a:cs typeface="Lato"/>
                <a:sym typeface="Lato"/>
              </a:endParaRPr>
            </a:p>
            <a:p>
              <a:pPr marL="469900" marR="128270" lvl="0" indent="0" algn="ctr" rtl="0">
                <a:lnSpc>
                  <a:spcPct val="146100"/>
                </a:lnSpc>
                <a:spcBef>
                  <a:spcPts val="75"/>
                </a:spcBef>
                <a:spcAft>
                  <a:spcPts val="0"/>
                </a:spcAft>
                <a:buNone/>
              </a:pPr>
              <a:r>
                <a:rPr lang="en-US" sz="2000" b="1" dirty="0">
                  <a:solidFill>
                    <a:srgbClr val="000000"/>
                  </a:solidFill>
                  <a:latin typeface="Lato"/>
                  <a:ea typeface="Lato"/>
                  <a:cs typeface="Lato"/>
                  <a:sym typeface="Lato"/>
                </a:rPr>
                <a:t>Example</a:t>
              </a:r>
              <a:endParaRPr sz="2000" b="1" dirty="0">
                <a:solidFill>
                  <a:srgbClr val="000000"/>
                </a:solidFill>
                <a:latin typeface="Lato"/>
                <a:ea typeface="Lato"/>
                <a:cs typeface="Lato"/>
                <a:sym typeface="Lato"/>
              </a:endParaRPr>
            </a:p>
            <a:p>
              <a:pPr marL="469900" marR="2576195" lvl="0" indent="47625" algn="ctr" rtl="0">
                <a:lnSpc>
                  <a:spcPct val="146100"/>
                </a:lnSpc>
                <a:spcBef>
                  <a:spcPts val="0"/>
                </a:spcBef>
                <a:spcAft>
                  <a:spcPts val="0"/>
                </a:spcAft>
                <a:buNone/>
              </a:pPr>
              <a:r>
                <a:rPr lang="en-US" sz="2000" dirty="0">
                  <a:solidFill>
                    <a:srgbClr val="006FC0"/>
                  </a:solidFill>
                  <a:latin typeface="Lato"/>
                  <a:ea typeface="Lato"/>
                  <a:cs typeface="Lato"/>
                  <a:sym typeface="Lato"/>
                </a:rPr>
                <a:t>SELECT * FROM CUSTOMERS WHERE ID =</a:t>
              </a:r>
              <a:endParaRPr sz="2000" dirty="0">
                <a:solidFill>
                  <a:srgbClr val="000000"/>
                </a:solidFill>
                <a:latin typeface="Lato"/>
                <a:ea typeface="Lato"/>
                <a:cs typeface="Lato"/>
                <a:sym typeface="Lato"/>
              </a:endParaRPr>
            </a:p>
            <a:p>
              <a:pPr marL="469900" marR="0" lvl="0" indent="0" algn="ctr" rtl="0">
                <a:spcBef>
                  <a:spcPts val="990"/>
                </a:spcBef>
                <a:spcAft>
                  <a:spcPts val="0"/>
                </a:spcAft>
                <a:buNone/>
              </a:pPr>
              <a:r>
                <a:rPr lang="en-US" sz="2000" dirty="0">
                  <a:solidFill>
                    <a:srgbClr val="006FC0"/>
                  </a:solidFill>
                  <a:latin typeface="Lato"/>
                  <a:ea typeface="Lato"/>
                  <a:cs typeface="Lato"/>
                  <a:sym typeface="Lato"/>
                </a:rPr>
                <a:t>(SELECT ID FROM CUSTOMERS WHERE SALARY &gt; 4500)</a:t>
              </a:r>
              <a:endParaRPr sz="2000" dirty="0">
                <a:solidFill>
                  <a:srgbClr val="000000"/>
                </a:solidFill>
                <a:latin typeface="Lato"/>
                <a:ea typeface="Lato"/>
                <a:cs typeface="Lato"/>
                <a:sym typeface="Lato"/>
              </a:endParaRPr>
            </a:p>
          </p:txBody>
        </p:sp>
        <p:sp>
          <p:nvSpPr>
            <p:cNvPr id="2219" name="Google Shape;2219;p94"/>
            <p:cNvSpPr/>
            <p:nvPr/>
          </p:nvSpPr>
          <p:spPr>
            <a:xfrm>
              <a:off x="1877625" y="2971800"/>
              <a:ext cx="8652600" cy="2952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15"/>
                                        </p:tgtEl>
                                        <p:attrNameLst>
                                          <p:attrName>style.visibility</p:attrName>
                                        </p:attrNameLst>
                                      </p:cBhvr>
                                      <p:to>
                                        <p:strVal val="visible"/>
                                      </p:to>
                                    </p:set>
                                    <p:anim calcmode="lin" valueType="num">
                                      <p:cBhvr additive="base">
                                        <p:cTn id="7" dur="1000"/>
                                        <p:tgtEl>
                                          <p:spTgt spid="22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16"/>
                                        </p:tgtEl>
                                        <p:attrNameLst>
                                          <p:attrName>style.visibility</p:attrName>
                                        </p:attrNameLst>
                                      </p:cBhvr>
                                      <p:to>
                                        <p:strVal val="visible"/>
                                      </p:to>
                                    </p:set>
                                    <p:anim calcmode="lin" valueType="num">
                                      <p:cBhvr additive="base">
                                        <p:cTn id="10" dur="1000"/>
                                        <p:tgtEl>
                                          <p:spTgt spid="221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17"/>
                                        </p:tgtEl>
                                        <p:attrNameLst>
                                          <p:attrName>style.visibility</p:attrName>
                                        </p:attrNameLst>
                                      </p:cBhvr>
                                      <p:to>
                                        <p:strVal val="visible"/>
                                      </p:to>
                                    </p:set>
                                    <p:animEffect transition="in" filter="fade">
                                      <p:cBhvr>
                                        <p:cTn id="15" dur="1000"/>
                                        <p:tgtEl>
                                          <p:spTgt spid="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2226" name="Google Shape;2226;p9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9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9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9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230" name="Google Shape;2230;p95"/>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sp>
        <p:nvSpPr>
          <p:cNvPr id="2231" name="Google Shape;2231;p95"/>
          <p:cNvSpPr txBox="1"/>
          <p:nvPr/>
        </p:nvSpPr>
        <p:spPr>
          <a:xfrm>
            <a:off x="3511825" y="1698579"/>
            <a:ext cx="7593600" cy="4339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Using WHERE clause, multiple operators can be bought into considerations while writing queries on multiple levels.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can accommodate the membership operators like IN and NOT IN.</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a:t>
            </a:r>
            <a:r>
              <a:rPr lang="en-US" sz="2000" dirty="0" err="1">
                <a:solidFill>
                  <a:srgbClr val="0070C0"/>
                </a:solidFill>
                <a:latin typeface="Lato"/>
                <a:ea typeface="Lato"/>
                <a:cs typeface="Lato"/>
                <a:sym typeface="Lato"/>
              </a:rPr>
              <a:t>CustomerName</a:t>
            </a:r>
            <a:r>
              <a:rPr lang="en-US" sz="2000" dirty="0">
                <a:solidFill>
                  <a:srgbClr val="0070C0"/>
                </a:solidFill>
                <a:latin typeface="Lato"/>
                <a:ea typeface="Lato"/>
                <a:cs typeface="Lato"/>
                <a:sym typeface="Lato"/>
              </a:rPr>
              <a:t>, </a:t>
            </a:r>
            <a:r>
              <a:rPr lang="en-US" sz="2000" dirty="0" err="1">
                <a:solidFill>
                  <a:srgbClr val="0070C0"/>
                </a:solidFill>
                <a:latin typeface="Lato"/>
                <a:ea typeface="Lato"/>
                <a:cs typeface="Lato"/>
                <a:sym typeface="Lato"/>
              </a:rPr>
              <a:t>CheckNo</a:t>
            </a:r>
            <a:r>
              <a:rPr lang="en-US" sz="2000" dirty="0">
                <a:solidFill>
                  <a:srgbClr val="0070C0"/>
                </a:solidFill>
                <a:latin typeface="Lato"/>
                <a:ea typeface="Lato"/>
                <a:cs typeface="Lato"/>
                <a:sym typeface="Lato"/>
              </a:rPr>
              <a:t>, Sales FROM Payroll </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WHERE Sales = </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MAX(Sales) FROM Payroll)</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2232" name="Google Shape;2232;p95"/>
          <p:cNvSpPr/>
          <p:nvPr/>
        </p:nvSpPr>
        <p:spPr>
          <a:xfrm>
            <a:off x="3299829" y="3747038"/>
            <a:ext cx="7805400" cy="1553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2233" name="Google Shape;2233;p95"/>
          <p:cNvGrpSpPr/>
          <p:nvPr/>
        </p:nvGrpSpPr>
        <p:grpSpPr>
          <a:xfrm>
            <a:off x="601656" y="1968888"/>
            <a:ext cx="2212153" cy="2919405"/>
            <a:chOff x="601656" y="1968888"/>
            <a:chExt cx="2212153" cy="2919405"/>
          </a:xfrm>
        </p:grpSpPr>
        <p:sp>
          <p:nvSpPr>
            <p:cNvPr id="2234" name="Google Shape;2234;p95"/>
            <p:cNvSpPr/>
            <p:nvPr/>
          </p:nvSpPr>
          <p:spPr>
            <a:xfrm>
              <a:off x="637009" y="320242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35" name="Google Shape;2235;p95"/>
            <p:cNvSpPr/>
            <p:nvPr/>
          </p:nvSpPr>
          <p:spPr>
            <a:xfrm>
              <a:off x="637010" y="32165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 Statement</a:t>
              </a:r>
              <a:endParaRPr>
                <a:latin typeface="Lato"/>
                <a:ea typeface="Lato"/>
                <a:cs typeface="Lato"/>
                <a:sym typeface="Lato"/>
              </a:endParaRPr>
            </a:p>
          </p:txBody>
        </p:sp>
        <p:sp>
          <p:nvSpPr>
            <p:cNvPr id="2236" name="Google Shape;2236;p95"/>
            <p:cNvSpPr/>
            <p:nvPr/>
          </p:nvSpPr>
          <p:spPr>
            <a:xfrm>
              <a:off x="623988" y="383411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37" name="Google Shape;2237;p95"/>
            <p:cNvSpPr/>
            <p:nvPr/>
          </p:nvSpPr>
          <p:spPr>
            <a:xfrm>
              <a:off x="637006" y="3835255"/>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Exists Method</a:t>
              </a:r>
              <a:endParaRPr>
                <a:latin typeface="Lato"/>
                <a:ea typeface="Lato"/>
                <a:cs typeface="Lato"/>
                <a:sym typeface="Lato"/>
              </a:endParaRPr>
            </a:p>
          </p:txBody>
        </p:sp>
        <p:sp>
          <p:nvSpPr>
            <p:cNvPr id="2238" name="Google Shape;2238;p95"/>
            <p:cNvSpPr/>
            <p:nvPr/>
          </p:nvSpPr>
          <p:spPr>
            <a:xfrm>
              <a:off x="627155" y="451659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39" name="Google Shape;2239;p95"/>
            <p:cNvSpPr/>
            <p:nvPr/>
          </p:nvSpPr>
          <p:spPr>
            <a:xfrm>
              <a:off x="640173" y="4517732"/>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Correlated</a:t>
              </a:r>
              <a:endParaRPr>
                <a:latin typeface="Lato"/>
                <a:ea typeface="Lato"/>
                <a:cs typeface="Lato"/>
                <a:sym typeface="Lato"/>
              </a:endParaRPr>
            </a:p>
          </p:txBody>
        </p:sp>
        <p:sp>
          <p:nvSpPr>
            <p:cNvPr id="2240" name="Google Shape;2240;p95"/>
            <p:cNvSpPr/>
            <p:nvPr/>
          </p:nvSpPr>
          <p:spPr>
            <a:xfrm>
              <a:off x="620002" y="2574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41" name="Google Shape;2241;p95"/>
            <p:cNvSpPr/>
            <p:nvPr/>
          </p:nvSpPr>
          <p:spPr>
            <a:xfrm>
              <a:off x="620002" y="2561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ANY &amp; ALL</a:t>
              </a:r>
              <a:endParaRPr>
                <a:latin typeface="Lato"/>
                <a:ea typeface="Lato"/>
                <a:cs typeface="Lato"/>
                <a:sym typeface="Lato"/>
              </a:endParaRPr>
            </a:p>
          </p:txBody>
        </p:sp>
        <p:sp>
          <p:nvSpPr>
            <p:cNvPr id="2242" name="Google Shape;2242;p95"/>
            <p:cNvSpPr/>
            <p:nvPr/>
          </p:nvSpPr>
          <p:spPr>
            <a:xfrm>
              <a:off x="601656" y="19688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43" name="Google Shape;2243;p95"/>
            <p:cNvSpPr/>
            <p:nvPr/>
          </p:nvSpPr>
          <p:spPr>
            <a:xfrm>
              <a:off x="618652" y="1983044"/>
              <a:ext cx="2159700" cy="369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Where Clause</a:t>
              </a:r>
              <a:endParaRPr b="1">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29"/>
                                        </p:tgtEl>
                                        <p:attrNameLst>
                                          <p:attrName>style.visibility</p:attrName>
                                        </p:attrNameLst>
                                      </p:cBhvr>
                                      <p:to>
                                        <p:strVal val="visible"/>
                                      </p:to>
                                    </p:set>
                                    <p:anim calcmode="lin" valueType="num">
                                      <p:cBhvr additive="base">
                                        <p:cTn id="7" dur="1000"/>
                                        <p:tgtEl>
                                          <p:spTgt spid="22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30"/>
                                        </p:tgtEl>
                                        <p:attrNameLst>
                                          <p:attrName>style.visibility</p:attrName>
                                        </p:attrNameLst>
                                      </p:cBhvr>
                                      <p:to>
                                        <p:strVal val="visible"/>
                                      </p:to>
                                    </p:set>
                                    <p:anim calcmode="lin" valueType="num">
                                      <p:cBhvr additive="base">
                                        <p:cTn id="10" dur="1000"/>
                                        <p:tgtEl>
                                          <p:spTgt spid="223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33"/>
                                        </p:tgtEl>
                                        <p:attrNameLst>
                                          <p:attrName>style.visibility</p:attrName>
                                        </p:attrNameLst>
                                      </p:cBhvr>
                                      <p:to>
                                        <p:strVal val="visible"/>
                                      </p:to>
                                    </p:set>
                                    <p:animEffect transition="in" filter="fade">
                                      <p:cBhvr>
                                        <p:cTn id="15" dur="1000"/>
                                        <p:tgtEl>
                                          <p:spTgt spid="223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31"/>
                                        </p:tgtEl>
                                        <p:attrNameLst>
                                          <p:attrName>style.visibility</p:attrName>
                                        </p:attrNameLst>
                                      </p:cBhvr>
                                      <p:to>
                                        <p:strVal val="visible"/>
                                      </p:to>
                                    </p:set>
                                    <p:animEffect transition="in" filter="fade">
                                      <p:cBhvr>
                                        <p:cTn id="20" dur="1000"/>
                                        <p:tgtEl>
                                          <p:spTgt spid="2231"/>
                                        </p:tgtEl>
                                      </p:cBhvr>
                                    </p:animEffect>
                                  </p:childTnLst>
                                </p:cTn>
                              </p:par>
                              <p:par>
                                <p:cTn id="21" presetID="10" presetClass="entr" presetSubtype="0" fill="hold" nodeType="withEffect">
                                  <p:stCondLst>
                                    <p:cond delay="0"/>
                                  </p:stCondLst>
                                  <p:childTnLst>
                                    <p:set>
                                      <p:cBhvr>
                                        <p:cTn id="22" dur="1" fill="hold">
                                          <p:stCondLst>
                                            <p:cond delay="0"/>
                                          </p:stCondLst>
                                        </p:cTn>
                                        <p:tgtEl>
                                          <p:spTgt spid="2232"/>
                                        </p:tgtEl>
                                        <p:attrNameLst>
                                          <p:attrName>style.visibility</p:attrName>
                                        </p:attrNameLst>
                                      </p:cBhvr>
                                      <p:to>
                                        <p:strVal val="visible"/>
                                      </p:to>
                                    </p:set>
                                    <p:animEffect transition="in" filter="fade">
                                      <p:cBhvr>
                                        <p:cTn id="23" dur="1000"/>
                                        <p:tgtEl>
                                          <p:spTgt spid="2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2248"/>
        <p:cNvGrpSpPr/>
        <p:nvPr/>
      </p:nvGrpSpPr>
      <p:grpSpPr>
        <a:xfrm>
          <a:off x="0" y="0"/>
          <a:ext cx="0" cy="0"/>
          <a:chOff x="0" y="0"/>
          <a:chExt cx="0" cy="0"/>
        </a:xfrm>
      </p:grpSpPr>
      <p:sp>
        <p:nvSpPr>
          <p:cNvPr id="2250" name="Google Shape;2250;p9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9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9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9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254" name="Google Shape;2254;p96"/>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sp>
        <p:nvSpPr>
          <p:cNvPr id="2255" name="Google Shape;2255;p96"/>
          <p:cNvSpPr txBox="1"/>
          <p:nvPr/>
        </p:nvSpPr>
        <p:spPr>
          <a:xfrm>
            <a:off x="3245833" y="1457674"/>
            <a:ext cx="4155300" cy="3972900"/>
          </a:xfrm>
          <a:prstGeom prst="rect">
            <a:avLst/>
          </a:prstGeom>
          <a:noFill/>
          <a:ln>
            <a:noFill/>
          </a:ln>
        </p:spPr>
        <p:txBody>
          <a:bodyPr spcFirstLastPara="1" wrap="square" lIns="0" tIns="10775" rIns="0" bIns="0" anchor="t" anchorCtr="0">
            <a:noAutofit/>
          </a:bodyPr>
          <a:lstStyle/>
          <a:p>
            <a:pPr marL="355600" marR="232409"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ANY operator returns true if any of the subquery values satisfy the condition.</a:t>
            </a:r>
            <a:endParaRPr sz="2000">
              <a:solidFill>
                <a:srgbClr val="000000"/>
              </a:solidFill>
              <a:latin typeface="Lato"/>
              <a:ea typeface="Lato"/>
              <a:cs typeface="Lato"/>
              <a:sym typeface="Lato"/>
            </a:endParaRPr>
          </a:p>
          <a:p>
            <a:pPr marL="355600" marR="232409" lvl="0" indent="-343535" algn="l" rtl="0">
              <a:lnSpc>
                <a:spcPct val="100800"/>
              </a:lnSpc>
              <a:spcBef>
                <a:spcPts val="85"/>
              </a:spcBef>
              <a:spcAft>
                <a:spcPts val="0"/>
              </a:spcAft>
              <a:buNone/>
            </a:pPr>
            <a:endParaRPr sz="2000">
              <a:solidFill>
                <a:srgbClr val="000000"/>
              </a:solidFill>
              <a:latin typeface="Lato"/>
              <a:ea typeface="Lato"/>
              <a:cs typeface="Lato"/>
              <a:sym typeface="Lato"/>
            </a:endParaRPr>
          </a:p>
          <a:p>
            <a:pPr marL="355600" marR="232409" lvl="0" indent="-343535" algn="l" rtl="0">
              <a:lnSpc>
                <a:spcPct val="100800"/>
              </a:lnSpc>
              <a:spcBef>
                <a:spcPts val="8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14160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SELECT * FROM Customers </a:t>
            </a:r>
            <a:endParaRPr sz="2000">
              <a:solidFill>
                <a:srgbClr val="006FC0"/>
              </a:solidFill>
              <a:latin typeface="Lato"/>
              <a:ea typeface="Lato"/>
              <a:cs typeface="Lato"/>
              <a:sym typeface="Lato"/>
            </a:endParaRPr>
          </a:p>
          <a:p>
            <a:pPr marL="12700" marR="14160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WHERE age = ANY (SELECT age  </a:t>
            </a:r>
            <a:endParaRPr sz="2000">
              <a:latin typeface="Lato"/>
              <a:ea typeface="Lato"/>
              <a:cs typeface="Lato"/>
              <a:sym typeface="Lato"/>
            </a:endParaRPr>
          </a:p>
          <a:p>
            <a:pPr marL="12700" marR="14160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FROM  customers </a:t>
            </a:r>
            <a:endParaRPr sz="2000">
              <a:solidFill>
                <a:srgbClr val="006FC0"/>
              </a:solidFill>
              <a:latin typeface="Lato"/>
              <a:ea typeface="Lato"/>
              <a:cs typeface="Lato"/>
              <a:sym typeface="Lato"/>
            </a:endParaRPr>
          </a:p>
          <a:p>
            <a:pPr marL="12700" marR="14160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where salary &gt; 2500)</a:t>
            </a:r>
            <a:endParaRPr sz="2000">
              <a:solidFill>
                <a:srgbClr val="000000"/>
              </a:solidFill>
              <a:latin typeface="Lato"/>
              <a:ea typeface="Lato"/>
              <a:cs typeface="Lato"/>
              <a:sym typeface="Lato"/>
            </a:endParaRPr>
          </a:p>
        </p:txBody>
      </p:sp>
      <p:sp>
        <p:nvSpPr>
          <p:cNvPr id="2256" name="Google Shape;2256;p96"/>
          <p:cNvSpPr txBox="1"/>
          <p:nvPr/>
        </p:nvSpPr>
        <p:spPr>
          <a:xfrm>
            <a:off x="7672042" y="1458076"/>
            <a:ext cx="3856500" cy="4022400"/>
          </a:xfrm>
          <a:prstGeom prst="rect">
            <a:avLst/>
          </a:prstGeom>
          <a:noFill/>
          <a:ln>
            <a:noFill/>
          </a:ln>
        </p:spPr>
        <p:txBody>
          <a:bodyPr spcFirstLastPara="1" wrap="square" lIns="0" tIns="10775" rIns="0" bIns="0" anchor="t" anchorCtr="0">
            <a:noAutofit/>
          </a:bodyPr>
          <a:lstStyle/>
          <a:p>
            <a:pPr marL="355600" marR="70485"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All operator returns true if all of the subquery values satisfy the condition.</a:t>
            </a:r>
            <a:endParaRPr sz="2000">
              <a:solidFill>
                <a:srgbClr val="404040"/>
              </a:solidFill>
              <a:latin typeface="Lato"/>
              <a:ea typeface="Lato"/>
              <a:cs typeface="Lato"/>
              <a:sym typeface="Lato"/>
            </a:endParaRPr>
          </a:p>
          <a:p>
            <a:pPr marL="0" marR="70485" lvl="0" indent="0" algn="l" rtl="0">
              <a:lnSpc>
                <a:spcPct val="100800"/>
              </a:lnSpc>
              <a:spcBef>
                <a:spcPts val="85"/>
              </a:spcBef>
              <a:spcAft>
                <a:spcPts val="0"/>
              </a:spcAft>
              <a:buNone/>
            </a:pPr>
            <a:endParaRPr sz="2000">
              <a:solidFill>
                <a:srgbClr val="404040"/>
              </a:solidFill>
              <a:latin typeface="Lato"/>
              <a:ea typeface="Lato"/>
              <a:cs typeface="Lato"/>
              <a:sym typeface="Lato"/>
            </a:endParaRPr>
          </a:p>
          <a:p>
            <a:pPr marL="355600" marR="70485" lvl="0" indent="-343535" algn="l" rtl="0">
              <a:lnSpc>
                <a:spcPct val="100800"/>
              </a:lnSpc>
              <a:spcBef>
                <a:spcPts val="8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14033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SELECT * FROM Customers</a:t>
            </a:r>
            <a:endParaRPr sz="2000">
              <a:solidFill>
                <a:srgbClr val="006FC0"/>
              </a:solidFill>
              <a:latin typeface="Lato"/>
              <a:ea typeface="Lato"/>
              <a:cs typeface="Lato"/>
              <a:sym typeface="Lato"/>
            </a:endParaRPr>
          </a:p>
          <a:p>
            <a:pPr marL="12700" marR="14033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WHERE age = ALL (SELECT age</a:t>
            </a:r>
            <a:endParaRPr sz="2000">
              <a:solidFill>
                <a:srgbClr val="006FC0"/>
              </a:solidFill>
              <a:latin typeface="Lato"/>
              <a:ea typeface="Lato"/>
              <a:cs typeface="Lato"/>
              <a:sym typeface="Lato"/>
            </a:endParaRPr>
          </a:p>
          <a:p>
            <a:pPr marL="12700" marR="14033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 FROM  customers </a:t>
            </a:r>
            <a:endParaRPr sz="2000">
              <a:solidFill>
                <a:srgbClr val="006FC0"/>
              </a:solidFill>
              <a:latin typeface="Lato"/>
              <a:ea typeface="Lato"/>
              <a:cs typeface="Lato"/>
              <a:sym typeface="Lato"/>
            </a:endParaRPr>
          </a:p>
          <a:p>
            <a:pPr marL="12700" marR="140335" lvl="0" indent="505458" algn="l" rtl="0">
              <a:lnSpc>
                <a:spcPct val="116666"/>
              </a:lnSpc>
              <a:spcBef>
                <a:spcPts val="1115"/>
              </a:spcBef>
              <a:spcAft>
                <a:spcPts val="0"/>
              </a:spcAft>
              <a:buNone/>
            </a:pPr>
            <a:r>
              <a:rPr lang="en-US" sz="2000">
                <a:solidFill>
                  <a:srgbClr val="006FC0"/>
                </a:solidFill>
                <a:latin typeface="Lato"/>
                <a:ea typeface="Lato"/>
                <a:cs typeface="Lato"/>
                <a:sym typeface="Lato"/>
              </a:rPr>
              <a:t>Where salary &gt; 2500)</a:t>
            </a:r>
            <a:endParaRPr sz="2000">
              <a:solidFill>
                <a:srgbClr val="000000"/>
              </a:solidFill>
              <a:latin typeface="Lato"/>
              <a:ea typeface="Lato"/>
              <a:cs typeface="Lato"/>
              <a:sym typeface="Lato"/>
            </a:endParaRPr>
          </a:p>
        </p:txBody>
      </p:sp>
      <p:sp>
        <p:nvSpPr>
          <p:cNvPr id="2257" name="Google Shape;2257;p96"/>
          <p:cNvSpPr/>
          <p:nvPr/>
        </p:nvSpPr>
        <p:spPr>
          <a:xfrm>
            <a:off x="3093175" y="3057275"/>
            <a:ext cx="8435400" cy="23538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2258" name="Google Shape;2258;p96"/>
          <p:cNvGrpSpPr/>
          <p:nvPr/>
        </p:nvGrpSpPr>
        <p:grpSpPr>
          <a:xfrm>
            <a:off x="601656" y="1968888"/>
            <a:ext cx="2212153" cy="2919405"/>
            <a:chOff x="601656" y="1968888"/>
            <a:chExt cx="2212153" cy="2919405"/>
          </a:xfrm>
        </p:grpSpPr>
        <p:sp>
          <p:nvSpPr>
            <p:cNvPr id="2259" name="Google Shape;2259;p96"/>
            <p:cNvSpPr/>
            <p:nvPr/>
          </p:nvSpPr>
          <p:spPr>
            <a:xfrm>
              <a:off x="637009" y="320242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60" name="Google Shape;2260;p96"/>
            <p:cNvSpPr/>
            <p:nvPr/>
          </p:nvSpPr>
          <p:spPr>
            <a:xfrm>
              <a:off x="637010" y="32165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 Statement</a:t>
              </a:r>
              <a:endParaRPr>
                <a:latin typeface="Lato"/>
                <a:ea typeface="Lato"/>
                <a:cs typeface="Lato"/>
                <a:sym typeface="Lato"/>
              </a:endParaRPr>
            </a:p>
          </p:txBody>
        </p:sp>
        <p:sp>
          <p:nvSpPr>
            <p:cNvPr id="2261" name="Google Shape;2261;p96"/>
            <p:cNvSpPr/>
            <p:nvPr/>
          </p:nvSpPr>
          <p:spPr>
            <a:xfrm>
              <a:off x="623988" y="383411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62" name="Google Shape;2262;p96"/>
            <p:cNvSpPr/>
            <p:nvPr/>
          </p:nvSpPr>
          <p:spPr>
            <a:xfrm>
              <a:off x="637006" y="3835255"/>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Exists Method</a:t>
              </a:r>
              <a:endParaRPr>
                <a:latin typeface="Lato"/>
                <a:ea typeface="Lato"/>
                <a:cs typeface="Lato"/>
                <a:sym typeface="Lato"/>
              </a:endParaRPr>
            </a:p>
          </p:txBody>
        </p:sp>
        <p:sp>
          <p:nvSpPr>
            <p:cNvPr id="2263" name="Google Shape;2263;p96"/>
            <p:cNvSpPr/>
            <p:nvPr/>
          </p:nvSpPr>
          <p:spPr>
            <a:xfrm>
              <a:off x="627155" y="451659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64" name="Google Shape;2264;p96"/>
            <p:cNvSpPr/>
            <p:nvPr/>
          </p:nvSpPr>
          <p:spPr>
            <a:xfrm>
              <a:off x="640173" y="4517732"/>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Correlated</a:t>
              </a:r>
              <a:endParaRPr>
                <a:latin typeface="Lato"/>
                <a:ea typeface="Lato"/>
                <a:cs typeface="Lato"/>
                <a:sym typeface="Lato"/>
              </a:endParaRPr>
            </a:p>
          </p:txBody>
        </p:sp>
        <p:sp>
          <p:nvSpPr>
            <p:cNvPr id="2265" name="Google Shape;2265;p96"/>
            <p:cNvSpPr/>
            <p:nvPr/>
          </p:nvSpPr>
          <p:spPr>
            <a:xfrm>
              <a:off x="620002" y="2574795"/>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266" name="Google Shape;2266;p96"/>
            <p:cNvSpPr/>
            <p:nvPr/>
          </p:nvSpPr>
          <p:spPr>
            <a:xfrm>
              <a:off x="620002" y="2561849"/>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ANY &amp; ALL</a:t>
              </a:r>
              <a:endParaRPr b="1">
                <a:solidFill>
                  <a:srgbClr val="FFFFFF"/>
                </a:solidFill>
                <a:latin typeface="Lato"/>
                <a:ea typeface="Lato"/>
                <a:cs typeface="Lato"/>
                <a:sym typeface="Lato"/>
              </a:endParaRPr>
            </a:p>
          </p:txBody>
        </p:sp>
        <p:sp>
          <p:nvSpPr>
            <p:cNvPr id="2267" name="Google Shape;2267;p96"/>
            <p:cNvSpPr/>
            <p:nvPr/>
          </p:nvSpPr>
          <p:spPr>
            <a:xfrm>
              <a:off x="601656" y="19688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268" name="Google Shape;2268;p96"/>
            <p:cNvSpPr/>
            <p:nvPr/>
          </p:nvSpPr>
          <p:spPr>
            <a:xfrm>
              <a:off x="618652" y="1983044"/>
              <a:ext cx="2159700" cy="369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Font typeface="Arial"/>
                <a:buNone/>
              </a:pPr>
              <a:endParaRPr>
                <a:latin typeface="Lato"/>
                <a:ea typeface="Lato"/>
                <a:cs typeface="Lato"/>
                <a:sym typeface="Lato"/>
              </a:endParaRPr>
            </a:p>
          </p:txBody>
        </p:sp>
        <p:sp>
          <p:nvSpPr>
            <p:cNvPr id="2269" name="Google Shape;2269;p96"/>
            <p:cNvSpPr/>
            <p:nvPr/>
          </p:nvSpPr>
          <p:spPr>
            <a:xfrm>
              <a:off x="620002" y="1973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Where Clause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53"/>
                                        </p:tgtEl>
                                        <p:attrNameLst>
                                          <p:attrName>style.visibility</p:attrName>
                                        </p:attrNameLst>
                                      </p:cBhvr>
                                      <p:to>
                                        <p:strVal val="visible"/>
                                      </p:to>
                                    </p:set>
                                    <p:anim calcmode="lin" valueType="num">
                                      <p:cBhvr additive="base">
                                        <p:cTn id="7" dur="1000"/>
                                        <p:tgtEl>
                                          <p:spTgt spid="225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54"/>
                                        </p:tgtEl>
                                        <p:attrNameLst>
                                          <p:attrName>style.visibility</p:attrName>
                                        </p:attrNameLst>
                                      </p:cBhvr>
                                      <p:to>
                                        <p:strVal val="visible"/>
                                      </p:to>
                                    </p:set>
                                    <p:anim calcmode="lin" valueType="num">
                                      <p:cBhvr additive="base">
                                        <p:cTn id="10" dur="1000"/>
                                        <p:tgtEl>
                                          <p:spTgt spid="225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58"/>
                                        </p:tgtEl>
                                        <p:attrNameLst>
                                          <p:attrName>style.visibility</p:attrName>
                                        </p:attrNameLst>
                                      </p:cBhvr>
                                      <p:to>
                                        <p:strVal val="visible"/>
                                      </p:to>
                                    </p:set>
                                    <p:animEffect transition="in" filter="fade">
                                      <p:cBhvr>
                                        <p:cTn id="15" dur="1000"/>
                                        <p:tgtEl>
                                          <p:spTgt spid="225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55"/>
                                        </p:tgtEl>
                                        <p:attrNameLst>
                                          <p:attrName>style.visibility</p:attrName>
                                        </p:attrNameLst>
                                      </p:cBhvr>
                                      <p:to>
                                        <p:strVal val="visible"/>
                                      </p:to>
                                    </p:set>
                                    <p:animEffect transition="in" filter="fade">
                                      <p:cBhvr>
                                        <p:cTn id="20" dur="1000"/>
                                        <p:tgtEl>
                                          <p:spTgt spid="2255"/>
                                        </p:tgtEl>
                                      </p:cBhvr>
                                    </p:animEffect>
                                  </p:childTnLst>
                                </p:cTn>
                              </p:par>
                              <p:par>
                                <p:cTn id="21" presetID="10" presetClass="entr" presetSubtype="0" fill="hold" nodeType="withEffect">
                                  <p:stCondLst>
                                    <p:cond delay="0"/>
                                  </p:stCondLst>
                                  <p:childTnLst>
                                    <p:set>
                                      <p:cBhvr>
                                        <p:cTn id="22" dur="1" fill="hold">
                                          <p:stCondLst>
                                            <p:cond delay="0"/>
                                          </p:stCondLst>
                                        </p:cTn>
                                        <p:tgtEl>
                                          <p:spTgt spid="2256"/>
                                        </p:tgtEl>
                                        <p:attrNameLst>
                                          <p:attrName>style.visibility</p:attrName>
                                        </p:attrNameLst>
                                      </p:cBhvr>
                                      <p:to>
                                        <p:strVal val="visible"/>
                                      </p:to>
                                    </p:set>
                                    <p:animEffect transition="in" filter="fade">
                                      <p:cBhvr>
                                        <p:cTn id="23" dur="1000"/>
                                        <p:tgtEl>
                                          <p:spTgt spid="2256"/>
                                        </p:tgtEl>
                                      </p:cBhvr>
                                    </p:animEffect>
                                  </p:childTnLst>
                                </p:cTn>
                              </p:par>
                              <p:par>
                                <p:cTn id="24" presetID="10" presetClass="entr" presetSubtype="0" fill="hold" nodeType="withEffect">
                                  <p:stCondLst>
                                    <p:cond delay="0"/>
                                  </p:stCondLst>
                                  <p:childTnLst>
                                    <p:set>
                                      <p:cBhvr>
                                        <p:cTn id="25" dur="1" fill="hold">
                                          <p:stCondLst>
                                            <p:cond delay="0"/>
                                          </p:stCondLst>
                                        </p:cTn>
                                        <p:tgtEl>
                                          <p:spTgt spid="2257"/>
                                        </p:tgtEl>
                                        <p:attrNameLst>
                                          <p:attrName>style.visibility</p:attrName>
                                        </p:attrNameLst>
                                      </p:cBhvr>
                                      <p:to>
                                        <p:strVal val="visible"/>
                                      </p:to>
                                    </p:set>
                                    <p:animEffect transition="in" filter="fade">
                                      <p:cBhvr>
                                        <p:cTn id="26" dur="1000"/>
                                        <p:tgtEl>
                                          <p:spTgt spid="2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2274"/>
        <p:cNvGrpSpPr/>
        <p:nvPr/>
      </p:nvGrpSpPr>
      <p:grpSpPr>
        <a:xfrm>
          <a:off x="0" y="0"/>
          <a:ext cx="0" cy="0"/>
          <a:chOff x="0" y="0"/>
          <a:chExt cx="0" cy="0"/>
        </a:xfrm>
      </p:grpSpPr>
      <p:sp>
        <p:nvSpPr>
          <p:cNvPr id="2276" name="Google Shape;2276;p9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9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9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9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280" name="Google Shape;2280;p97"/>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grpSp>
        <p:nvGrpSpPr>
          <p:cNvPr id="2281" name="Google Shape;2281;p97"/>
          <p:cNvGrpSpPr/>
          <p:nvPr/>
        </p:nvGrpSpPr>
        <p:grpSpPr>
          <a:xfrm>
            <a:off x="3328944" y="1393779"/>
            <a:ext cx="7805400" cy="4555200"/>
            <a:chOff x="3328944" y="1393779"/>
            <a:chExt cx="7805400" cy="4555200"/>
          </a:xfrm>
        </p:grpSpPr>
        <p:sp>
          <p:nvSpPr>
            <p:cNvPr id="2282" name="Google Shape;2282;p97"/>
            <p:cNvSpPr txBox="1"/>
            <p:nvPr/>
          </p:nvSpPr>
          <p:spPr>
            <a:xfrm>
              <a:off x="3511825" y="1393779"/>
              <a:ext cx="7593600" cy="45552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rgbClr val="000000"/>
                </a:buClr>
                <a:buSzPts val="2400"/>
                <a:buFont typeface="Arial"/>
                <a:buChar char="•"/>
              </a:pPr>
              <a:r>
                <a:rPr lang="en-US" sz="2400" dirty="0">
                  <a:solidFill>
                    <a:srgbClr val="000000"/>
                  </a:solidFill>
                  <a:latin typeface="Calibri"/>
                  <a:ea typeface="Calibri"/>
                  <a:cs typeface="Calibri"/>
                  <a:sym typeface="Calibri"/>
                </a:rPr>
                <a:t>FROM clause can be used as a bracket to retrieve values from another table and subset to supply as input for the superset table.</a:t>
              </a:r>
              <a:endParaRPr sz="2400" dirty="0">
                <a:solidFill>
                  <a:srgbClr val="000000"/>
                </a:solidFill>
                <a:latin typeface="Calibri"/>
                <a:ea typeface="Calibri"/>
                <a:cs typeface="Calibri"/>
                <a:sym typeface="Calibri"/>
              </a:endParaRPr>
            </a:p>
            <a:p>
              <a:pPr marL="285750" marR="0" lvl="0" indent="-133350" algn="l" rtl="0">
                <a:spcBef>
                  <a:spcPts val="0"/>
                </a:spcBef>
                <a:spcAft>
                  <a:spcPts val="0"/>
                </a:spcAft>
                <a:buClr>
                  <a:srgbClr val="000000"/>
                </a:buClr>
                <a:buSzPts val="2400"/>
                <a:buFont typeface="Arial"/>
                <a:buNone/>
              </a:pPr>
              <a:endParaRPr sz="2400" dirty="0">
                <a:solidFill>
                  <a:srgbClr val="000000"/>
                </a:solidFill>
                <a:latin typeface="Calibri"/>
                <a:ea typeface="Calibri"/>
                <a:cs typeface="Calibri"/>
                <a:sym typeface="Calibri"/>
              </a:endParaRPr>
            </a:p>
            <a:p>
              <a:pPr marL="285750" marR="0" lvl="0" indent="-133350" algn="l" rtl="0">
                <a:spcBef>
                  <a:spcPts val="0"/>
                </a:spcBef>
                <a:spcAft>
                  <a:spcPts val="0"/>
                </a:spcAft>
                <a:buClr>
                  <a:srgbClr val="000000"/>
                </a:buClr>
                <a:buSzPts val="2400"/>
                <a:buFont typeface="Arial"/>
                <a:buNone/>
              </a:pPr>
              <a:endParaRPr sz="2400" dirty="0">
                <a:solidFill>
                  <a:srgbClr val="000000"/>
                </a:solidFill>
                <a:latin typeface="Calibri"/>
                <a:ea typeface="Calibri"/>
                <a:cs typeface="Calibri"/>
                <a:sym typeface="Calibri"/>
              </a:endParaRPr>
            </a:p>
            <a:p>
              <a:pPr marL="285750" marR="0" lvl="0" indent="-133350" algn="l" rtl="0">
                <a:spcBef>
                  <a:spcPts val="0"/>
                </a:spcBef>
                <a:spcAft>
                  <a:spcPts val="0"/>
                </a:spcAft>
                <a:buClr>
                  <a:srgbClr val="000000"/>
                </a:buClr>
                <a:buSzPts val="2400"/>
                <a:buFont typeface="Arial"/>
                <a:buNone/>
              </a:pPr>
              <a:endParaRPr sz="24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2000" b="1" dirty="0">
                  <a:solidFill>
                    <a:srgbClr val="000000"/>
                  </a:solidFill>
                  <a:latin typeface="Calibri"/>
                  <a:ea typeface="Calibri"/>
                  <a:cs typeface="Calibri"/>
                  <a:sym typeface="Calibri"/>
                </a:rPr>
                <a:t>Example:</a:t>
              </a:r>
              <a:endParaRPr dirty="0"/>
            </a:p>
            <a:p>
              <a:pPr marL="0" marR="0" lvl="0" indent="0" algn="ctr" rtl="0">
                <a:spcBef>
                  <a:spcPts val="0"/>
                </a:spcBef>
                <a:spcAft>
                  <a:spcPts val="0"/>
                </a:spcAft>
                <a:buNone/>
              </a:pPr>
              <a:r>
                <a:rPr lang="en-US" sz="2000" dirty="0">
                  <a:solidFill>
                    <a:srgbClr val="0070C0"/>
                  </a:solidFill>
                  <a:latin typeface="Calibri"/>
                  <a:ea typeface="Calibri"/>
                  <a:cs typeface="Calibri"/>
                  <a:sym typeface="Calibri"/>
                </a:rPr>
                <a:t>SELECT MAX(Sales), MIN(Sales), FLOOR(AVG(Sales))</a:t>
              </a:r>
              <a:endParaRPr dirty="0"/>
            </a:p>
            <a:p>
              <a:pPr marL="0" marR="0" lvl="0" indent="0" algn="ctr" rtl="0">
                <a:spcBef>
                  <a:spcPts val="0"/>
                </a:spcBef>
                <a:spcAft>
                  <a:spcPts val="0"/>
                </a:spcAft>
                <a:buNone/>
              </a:pPr>
              <a:r>
                <a:rPr lang="en-US" sz="2000" dirty="0">
                  <a:solidFill>
                    <a:srgbClr val="0070C0"/>
                  </a:solidFill>
                  <a:latin typeface="Calibri"/>
                  <a:ea typeface="Calibri"/>
                  <a:cs typeface="Calibri"/>
                  <a:sym typeface="Calibri"/>
                </a:rPr>
                <a:t>FROM</a:t>
              </a:r>
              <a:endParaRPr dirty="0"/>
            </a:p>
            <a:p>
              <a:pPr marL="0" marR="0" lvl="0" indent="0" algn="ctr" rtl="0">
                <a:spcBef>
                  <a:spcPts val="0"/>
                </a:spcBef>
                <a:spcAft>
                  <a:spcPts val="0"/>
                </a:spcAft>
                <a:buNone/>
              </a:pPr>
              <a:r>
                <a:rPr lang="en-US" sz="2000" dirty="0">
                  <a:solidFill>
                    <a:srgbClr val="0070C0"/>
                  </a:solidFill>
                  <a:latin typeface="Calibri"/>
                  <a:ea typeface="Calibri"/>
                  <a:cs typeface="Calibri"/>
                  <a:sym typeface="Calibri"/>
                </a:rPr>
                <a:t>(SELECT </a:t>
              </a:r>
              <a:r>
                <a:rPr lang="en-US" sz="2000" dirty="0" err="1">
                  <a:solidFill>
                    <a:srgbClr val="0070C0"/>
                  </a:solidFill>
                  <a:latin typeface="Calibri"/>
                  <a:ea typeface="Calibri"/>
                  <a:cs typeface="Calibri"/>
                  <a:sym typeface="Calibri"/>
                </a:rPr>
                <a:t>OrdNo</a:t>
              </a:r>
              <a:r>
                <a:rPr lang="en-US" sz="2000" dirty="0">
                  <a:solidFill>
                    <a:srgbClr val="0070C0"/>
                  </a:solidFill>
                  <a:latin typeface="Calibri"/>
                  <a:ea typeface="Calibri"/>
                  <a:cs typeface="Calibri"/>
                  <a:sym typeface="Calibri"/>
                </a:rPr>
                <a:t>, SUM(</a:t>
              </a:r>
              <a:r>
                <a:rPr lang="en-US" sz="2000" dirty="0" err="1">
                  <a:solidFill>
                    <a:srgbClr val="0070C0"/>
                  </a:solidFill>
                  <a:latin typeface="Calibri"/>
                  <a:ea typeface="Calibri"/>
                  <a:cs typeface="Calibri"/>
                  <a:sym typeface="Calibri"/>
                </a:rPr>
                <a:t>OrdNo</a:t>
              </a:r>
              <a:r>
                <a:rPr lang="en-US" sz="2000" dirty="0">
                  <a:solidFill>
                    <a:srgbClr val="0070C0"/>
                  </a:solidFill>
                  <a:latin typeface="Calibri"/>
                  <a:ea typeface="Calibri"/>
                  <a:cs typeface="Calibri"/>
                  <a:sym typeface="Calibri"/>
                </a:rPr>
                <a:t>) AS Sales from table)</a:t>
              </a:r>
              <a:endParaRPr sz="1800" dirty="0">
                <a:solidFill>
                  <a:srgbClr val="0070C0"/>
                </a:solidFill>
                <a:latin typeface="Calibri"/>
                <a:ea typeface="Calibri"/>
                <a:cs typeface="Calibri"/>
                <a:sym typeface="Calibri"/>
              </a:endParaRPr>
            </a:p>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83" name="Google Shape;2283;p97"/>
            <p:cNvSpPr/>
            <p:nvPr/>
          </p:nvSpPr>
          <p:spPr>
            <a:xfrm>
              <a:off x="3328944" y="3352352"/>
              <a:ext cx="7805400" cy="19107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grpSp>
        <p:nvGrpSpPr>
          <p:cNvPr id="2284" name="Google Shape;2284;p97"/>
          <p:cNvGrpSpPr/>
          <p:nvPr/>
        </p:nvGrpSpPr>
        <p:grpSpPr>
          <a:xfrm>
            <a:off x="601656" y="1968888"/>
            <a:ext cx="2212153" cy="2919405"/>
            <a:chOff x="601656" y="1968888"/>
            <a:chExt cx="2212153" cy="2919405"/>
          </a:xfrm>
        </p:grpSpPr>
        <p:sp>
          <p:nvSpPr>
            <p:cNvPr id="2285" name="Google Shape;2285;p97"/>
            <p:cNvSpPr/>
            <p:nvPr/>
          </p:nvSpPr>
          <p:spPr>
            <a:xfrm>
              <a:off x="637009" y="3202424"/>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286" name="Google Shape;2286;p97"/>
            <p:cNvSpPr/>
            <p:nvPr/>
          </p:nvSpPr>
          <p:spPr>
            <a:xfrm>
              <a:off x="637010" y="3216580"/>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FROM Statement</a:t>
              </a:r>
              <a:endParaRPr b="1">
                <a:solidFill>
                  <a:srgbClr val="FFFFFF"/>
                </a:solidFill>
                <a:latin typeface="Lato"/>
                <a:ea typeface="Lato"/>
                <a:cs typeface="Lato"/>
                <a:sym typeface="Lato"/>
              </a:endParaRPr>
            </a:p>
          </p:txBody>
        </p:sp>
        <p:sp>
          <p:nvSpPr>
            <p:cNvPr id="2287" name="Google Shape;2287;p97"/>
            <p:cNvSpPr/>
            <p:nvPr/>
          </p:nvSpPr>
          <p:spPr>
            <a:xfrm>
              <a:off x="623988" y="383411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88" name="Google Shape;2288;p97"/>
            <p:cNvSpPr/>
            <p:nvPr/>
          </p:nvSpPr>
          <p:spPr>
            <a:xfrm>
              <a:off x="637006" y="3835255"/>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Exists Method</a:t>
              </a:r>
              <a:endParaRPr>
                <a:latin typeface="Lato"/>
                <a:ea typeface="Lato"/>
                <a:cs typeface="Lato"/>
                <a:sym typeface="Lato"/>
              </a:endParaRPr>
            </a:p>
          </p:txBody>
        </p:sp>
        <p:sp>
          <p:nvSpPr>
            <p:cNvPr id="2289" name="Google Shape;2289;p97"/>
            <p:cNvSpPr/>
            <p:nvPr/>
          </p:nvSpPr>
          <p:spPr>
            <a:xfrm>
              <a:off x="627155" y="451659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90" name="Google Shape;2290;p97"/>
            <p:cNvSpPr/>
            <p:nvPr/>
          </p:nvSpPr>
          <p:spPr>
            <a:xfrm>
              <a:off x="640173" y="4517732"/>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Correlated</a:t>
              </a:r>
              <a:endParaRPr>
                <a:latin typeface="Lato"/>
                <a:ea typeface="Lato"/>
                <a:cs typeface="Lato"/>
                <a:sym typeface="Lato"/>
              </a:endParaRPr>
            </a:p>
          </p:txBody>
        </p:sp>
        <p:sp>
          <p:nvSpPr>
            <p:cNvPr id="2291" name="Google Shape;2291;p97"/>
            <p:cNvSpPr/>
            <p:nvPr/>
          </p:nvSpPr>
          <p:spPr>
            <a:xfrm>
              <a:off x="601656" y="19688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292" name="Google Shape;2292;p97"/>
            <p:cNvSpPr/>
            <p:nvPr/>
          </p:nvSpPr>
          <p:spPr>
            <a:xfrm>
              <a:off x="618652" y="1983044"/>
              <a:ext cx="2159700" cy="369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293" name="Google Shape;2293;p97"/>
            <p:cNvSpPr/>
            <p:nvPr/>
          </p:nvSpPr>
          <p:spPr>
            <a:xfrm>
              <a:off x="620002" y="1973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Where Clause</a:t>
              </a:r>
              <a:endParaRPr>
                <a:latin typeface="Lato"/>
                <a:ea typeface="Lato"/>
                <a:cs typeface="Lato"/>
                <a:sym typeface="Lato"/>
              </a:endParaRPr>
            </a:p>
          </p:txBody>
        </p:sp>
        <p:sp>
          <p:nvSpPr>
            <p:cNvPr id="2294" name="Google Shape;2294;p97"/>
            <p:cNvSpPr/>
            <p:nvPr/>
          </p:nvSpPr>
          <p:spPr>
            <a:xfrm>
              <a:off x="620002" y="2574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95" name="Google Shape;2295;p97"/>
            <p:cNvSpPr/>
            <p:nvPr/>
          </p:nvSpPr>
          <p:spPr>
            <a:xfrm>
              <a:off x="620002" y="2561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ANY &amp; ALL</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79"/>
                                        </p:tgtEl>
                                        <p:attrNameLst>
                                          <p:attrName>style.visibility</p:attrName>
                                        </p:attrNameLst>
                                      </p:cBhvr>
                                      <p:to>
                                        <p:strVal val="visible"/>
                                      </p:to>
                                    </p:set>
                                    <p:anim calcmode="lin" valueType="num">
                                      <p:cBhvr additive="base">
                                        <p:cTn id="7" dur="1000"/>
                                        <p:tgtEl>
                                          <p:spTgt spid="227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80"/>
                                        </p:tgtEl>
                                        <p:attrNameLst>
                                          <p:attrName>style.visibility</p:attrName>
                                        </p:attrNameLst>
                                      </p:cBhvr>
                                      <p:to>
                                        <p:strVal val="visible"/>
                                      </p:to>
                                    </p:set>
                                    <p:anim calcmode="lin" valueType="num">
                                      <p:cBhvr additive="base">
                                        <p:cTn id="10" dur="1000"/>
                                        <p:tgtEl>
                                          <p:spTgt spid="228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84"/>
                                        </p:tgtEl>
                                        <p:attrNameLst>
                                          <p:attrName>style.visibility</p:attrName>
                                        </p:attrNameLst>
                                      </p:cBhvr>
                                      <p:to>
                                        <p:strVal val="visible"/>
                                      </p:to>
                                    </p:set>
                                    <p:animEffect transition="in" filter="fade">
                                      <p:cBhvr>
                                        <p:cTn id="15" dur="1000"/>
                                        <p:tgtEl>
                                          <p:spTgt spid="228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281"/>
                                        </p:tgtEl>
                                        <p:attrNameLst>
                                          <p:attrName>style.visibility</p:attrName>
                                        </p:attrNameLst>
                                      </p:cBhvr>
                                      <p:to>
                                        <p:strVal val="visible"/>
                                      </p:to>
                                    </p:set>
                                    <p:animEffect transition="in" filter="fade">
                                      <p:cBhvr>
                                        <p:cTn id="20" dur="1000"/>
                                        <p:tgtEl>
                                          <p:spTgt spid="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2300"/>
        <p:cNvGrpSpPr/>
        <p:nvPr/>
      </p:nvGrpSpPr>
      <p:grpSpPr>
        <a:xfrm>
          <a:off x="0" y="0"/>
          <a:ext cx="0" cy="0"/>
          <a:chOff x="0" y="0"/>
          <a:chExt cx="0" cy="0"/>
        </a:xfrm>
      </p:grpSpPr>
      <p:sp>
        <p:nvSpPr>
          <p:cNvPr id="2302" name="Google Shape;2302;p9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9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9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9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306" name="Google Shape;2306;p98"/>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grpSp>
        <p:nvGrpSpPr>
          <p:cNvPr id="2307" name="Google Shape;2307;p98"/>
          <p:cNvGrpSpPr/>
          <p:nvPr/>
        </p:nvGrpSpPr>
        <p:grpSpPr>
          <a:xfrm>
            <a:off x="3294407" y="1560234"/>
            <a:ext cx="8127738" cy="4677300"/>
            <a:chOff x="3294407" y="1560234"/>
            <a:chExt cx="8127738" cy="4677300"/>
          </a:xfrm>
        </p:grpSpPr>
        <p:sp>
          <p:nvSpPr>
            <p:cNvPr id="2308" name="Google Shape;2308;p98"/>
            <p:cNvSpPr txBox="1"/>
            <p:nvPr/>
          </p:nvSpPr>
          <p:spPr>
            <a:xfrm>
              <a:off x="3294407" y="1560234"/>
              <a:ext cx="7926900" cy="46773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EXISTS operator is used to test for the existence of any record in the subquery.</a:t>
              </a:r>
              <a:endParaRPr sz="2000">
                <a:solidFill>
                  <a:srgbClr val="000000"/>
                </a:solidFill>
                <a:latin typeface="Lato"/>
                <a:ea typeface="Lato"/>
                <a:cs typeface="Lato"/>
                <a:sym typeface="Lato"/>
              </a:endParaRPr>
            </a:p>
            <a:p>
              <a:pPr marL="355600" marR="435608"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The EXISTS operator returns true if the subquery returns one or  more records.</a:t>
              </a:r>
              <a:endParaRPr sz="2000">
                <a:solidFill>
                  <a:srgbClr val="404040"/>
                </a:solidFill>
                <a:latin typeface="Lato"/>
                <a:ea typeface="Lato"/>
                <a:cs typeface="Lato"/>
                <a:sym typeface="Lato"/>
              </a:endParaRPr>
            </a:p>
            <a:p>
              <a:pPr marL="355600" marR="435608" lvl="0" indent="-229234" algn="l" rtl="0">
                <a:lnSpc>
                  <a:spcPct val="100800"/>
                </a:lnSpc>
                <a:spcBef>
                  <a:spcPts val="975"/>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700" marR="182880" lvl="0" indent="457200" algn="ctr" rtl="0">
                <a:lnSpc>
                  <a:spcPct val="105000"/>
                </a:lnSpc>
                <a:spcBef>
                  <a:spcPts val="1185"/>
                </a:spcBef>
                <a:spcAft>
                  <a:spcPts val="0"/>
                </a:spcAft>
                <a:buNone/>
              </a:pPr>
              <a:r>
                <a:rPr lang="en-US" sz="2000">
                  <a:solidFill>
                    <a:srgbClr val="006FC0"/>
                  </a:solidFill>
                  <a:latin typeface="Lato"/>
                  <a:ea typeface="Lato"/>
                  <a:cs typeface="Lato"/>
                  <a:sym typeface="Lato"/>
                </a:rPr>
                <a:t>SELECT column_name FROM table_name WHERE EXISTS </a:t>
              </a:r>
              <a:endParaRPr sz="2000">
                <a:solidFill>
                  <a:srgbClr val="006FC0"/>
                </a:solidFill>
                <a:latin typeface="Lato"/>
                <a:ea typeface="Lato"/>
                <a:cs typeface="Lato"/>
                <a:sym typeface="Lato"/>
              </a:endParaRPr>
            </a:p>
            <a:p>
              <a:pPr marL="12700" marR="182880" lvl="0" indent="457200" algn="ctr" rtl="0">
                <a:lnSpc>
                  <a:spcPct val="105000"/>
                </a:lnSpc>
                <a:spcBef>
                  <a:spcPts val="1185"/>
                </a:spcBef>
                <a:spcAft>
                  <a:spcPts val="0"/>
                </a:spcAft>
                <a:buNone/>
              </a:pPr>
              <a:r>
                <a:rPr lang="en-US" sz="2000">
                  <a:solidFill>
                    <a:srgbClr val="006FC0"/>
                  </a:solidFill>
                  <a:latin typeface="Lato"/>
                  <a:ea typeface="Lato"/>
                  <a:cs typeface="Lato"/>
                  <a:sym typeface="Lato"/>
                </a:rPr>
                <a:t>(SELECT  column_name FROM table_name WHERE condition)</a:t>
              </a: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100330" lvl="0" indent="505458" algn="ctr" rtl="0">
                <a:lnSpc>
                  <a:spcPct val="100800"/>
                </a:lnSpc>
                <a:spcBef>
                  <a:spcPts val="975"/>
                </a:spcBef>
                <a:spcAft>
                  <a:spcPts val="0"/>
                </a:spcAft>
                <a:buNone/>
              </a:pPr>
              <a:r>
                <a:rPr lang="en-US" sz="2000">
                  <a:solidFill>
                    <a:srgbClr val="006FC0"/>
                  </a:solidFill>
                  <a:latin typeface="Lato"/>
                  <a:ea typeface="Lato"/>
                  <a:cs typeface="Lato"/>
                  <a:sym typeface="Lato"/>
                </a:rPr>
                <a:t>SELECT * FROM Customers WHERE age EXISTS</a:t>
              </a:r>
              <a:endParaRPr sz="2000">
                <a:solidFill>
                  <a:srgbClr val="006FC0"/>
                </a:solidFill>
                <a:latin typeface="Lato"/>
                <a:ea typeface="Lato"/>
                <a:cs typeface="Lato"/>
                <a:sym typeface="Lato"/>
              </a:endParaRPr>
            </a:p>
            <a:p>
              <a:pPr marL="12700" marR="100330" lvl="0" indent="505458" algn="ctr" rtl="0">
                <a:lnSpc>
                  <a:spcPct val="100800"/>
                </a:lnSpc>
                <a:spcBef>
                  <a:spcPts val="975"/>
                </a:spcBef>
                <a:spcAft>
                  <a:spcPts val="0"/>
                </a:spcAft>
                <a:buNone/>
              </a:pPr>
              <a:r>
                <a:rPr lang="en-US" sz="2000">
                  <a:solidFill>
                    <a:srgbClr val="006FC0"/>
                  </a:solidFill>
                  <a:latin typeface="Lato"/>
                  <a:ea typeface="Lato"/>
                  <a:cs typeface="Lato"/>
                  <a:sym typeface="Lato"/>
                </a:rPr>
                <a:t> (SELECT age FROM  customers where salary &gt; 2500)</a:t>
              </a:r>
              <a:endParaRPr sz="2000">
                <a:solidFill>
                  <a:srgbClr val="000000"/>
                </a:solidFill>
                <a:latin typeface="Lato"/>
                <a:ea typeface="Lato"/>
                <a:cs typeface="Lato"/>
                <a:sym typeface="Lato"/>
              </a:endParaRPr>
            </a:p>
          </p:txBody>
        </p:sp>
        <p:sp>
          <p:nvSpPr>
            <p:cNvPr id="2309" name="Google Shape;2309;p98"/>
            <p:cNvSpPr/>
            <p:nvPr/>
          </p:nvSpPr>
          <p:spPr>
            <a:xfrm>
              <a:off x="3616745" y="3237757"/>
              <a:ext cx="7805400" cy="2921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310" name="Google Shape;2310;p98"/>
          <p:cNvGrpSpPr/>
          <p:nvPr/>
        </p:nvGrpSpPr>
        <p:grpSpPr>
          <a:xfrm>
            <a:off x="601656" y="1968888"/>
            <a:ext cx="2212153" cy="2919405"/>
            <a:chOff x="601656" y="1968888"/>
            <a:chExt cx="2212153" cy="2919405"/>
          </a:xfrm>
        </p:grpSpPr>
        <p:sp>
          <p:nvSpPr>
            <p:cNvPr id="2311" name="Google Shape;2311;p98"/>
            <p:cNvSpPr/>
            <p:nvPr/>
          </p:nvSpPr>
          <p:spPr>
            <a:xfrm>
              <a:off x="623988" y="3834116"/>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312" name="Google Shape;2312;p98"/>
            <p:cNvSpPr/>
            <p:nvPr/>
          </p:nvSpPr>
          <p:spPr>
            <a:xfrm>
              <a:off x="637006" y="3835255"/>
              <a:ext cx="21768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Exists Method</a:t>
              </a:r>
              <a:endParaRPr b="1">
                <a:solidFill>
                  <a:srgbClr val="FFFFFF"/>
                </a:solidFill>
                <a:latin typeface="Lato"/>
                <a:ea typeface="Lato"/>
                <a:cs typeface="Lato"/>
                <a:sym typeface="Lato"/>
              </a:endParaRPr>
            </a:p>
          </p:txBody>
        </p:sp>
        <p:sp>
          <p:nvSpPr>
            <p:cNvPr id="2313" name="Google Shape;2313;p98"/>
            <p:cNvSpPr/>
            <p:nvPr/>
          </p:nvSpPr>
          <p:spPr>
            <a:xfrm>
              <a:off x="627155" y="451659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14" name="Google Shape;2314;p98"/>
            <p:cNvSpPr/>
            <p:nvPr/>
          </p:nvSpPr>
          <p:spPr>
            <a:xfrm>
              <a:off x="640173" y="4517732"/>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Correlated</a:t>
              </a:r>
              <a:endParaRPr>
                <a:latin typeface="Lato"/>
                <a:ea typeface="Lato"/>
                <a:cs typeface="Lato"/>
                <a:sym typeface="Lato"/>
              </a:endParaRPr>
            </a:p>
          </p:txBody>
        </p:sp>
        <p:sp>
          <p:nvSpPr>
            <p:cNvPr id="2315" name="Google Shape;2315;p98"/>
            <p:cNvSpPr/>
            <p:nvPr/>
          </p:nvSpPr>
          <p:spPr>
            <a:xfrm>
              <a:off x="601656" y="19688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316" name="Google Shape;2316;p98"/>
            <p:cNvSpPr/>
            <p:nvPr/>
          </p:nvSpPr>
          <p:spPr>
            <a:xfrm>
              <a:off x="618652" y="1983044"/>
              <a:ext cx="2159700" cy="369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317" name="Google Shape;2317;p98"/>
            <p:cNvSpPr/>
            <p:nvPr/>
          </p:nvSpPr>
          <p:spPr>
            <a:xfrm>
              <a:off x="620002" y="1973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Where Clause</a:t>
              </a:r>
              <a:endParaRPr>
                <a:latin typeface="Lato"/>
                <a:ea typeface="Lato"/>
                <a:cs typeface="Lato"/>
                <a:sym typeface="Lato"/>
              </a:endParaRPr>
            </a:p>
          </p:txBody>
        </p:sp>
        <p:sp>
          <p:nvSpPr>
            <p:cNvPr id="2318" name="Google Shape;2318;p98"/>
            <p:cNvSpPr/>
            <p:nvPr/>
          </p:nvSpPr>
          <p:spPr>
            <a:xfrm>
              <a:off x="620002" y="2574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19" name="Google Shape;2319;p98"/>
            <p:cNvSpPr/>
            <p:nvPr/>
          </p:nvSpPr>
          <p:spPr>
            <a:xfrm>
              <a:off x="620002" y="2561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ANY &amp; ALL</a:t>
              </a:r>
              <a:endParaRPr>
                <a:latin typeface="Lato"/>
                <a:ea typeface="Lato"/>
                <a:cs typeface="Lato"/>
                <a:sym typeface="Lato"/>
              </a:endParaRPr>
            </a:p>
          </p:txBody>
        </p:sp>
        <p:sp>
          <p:nvSpPr>
            <p:cNvPr id="2320" name="Google Shape;2320;p98"/>
            <p:cNvSpPr/>
            <p:nvPr/>
          </p:nvSpPr>
          <p:spPr>
            <a:xfrm>
              <a:off x="637009" y="320242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21" name="Google Shape;2321;p98"/>
            <p:cNvSpPr/>
            <p:nvPr/>
          </p:nvSpPr>
          <p:spPr>
            <a:xfrm>
              <a:off x="637010" y="32165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 Statement</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05"/>
                                        </p:tgtEl>
                                        <p:attrNameLst>
                                          <p:attrName>style.visibility</p:attrName>
                                        </p:attrNameLst>
                                      </p:cBhvr>
                                      <p:to>
                                        <p:strVal val="visible"/>
                                      </p:to>
                                    </p:set>
                                    <p:anim calcmode="lin" valueType="num">
                                      <p:cBhvr additive="base">
                                        <p:cTn id="7" dur="1000"/>
                                        <p:tgtEl>
                                          <p:spTgt spid="230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306"/>
                                        </p:tgtEl>
                                        <p:attrNameLst>
                                          <p:attrName>style.visibility</p:attrName>
                                        </p:attrNameLst>
                                      </p:cBhvr>
                                      <p:to>
                                        <p:strVal val="visible"/>
                                      </p:to>
                                    </p:set>
                                    <p:anim calcmode="lin" valueType="num">
                                      <p:cBhvr additive="base">
                                        <p:cTn id="10" dur="1000"/>
                                        <p:tgtEl>
                                          <p:spTgt spid="230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10"/>
                                        </p:tgtEl>
                                        <p:attrNameLst>
                                          <p:attrName>style.visibility</p:attrName>
                                        </p:attrNameLst>
                                      </p:cBhvr>
                                      <p:to>
                                        <p:strVal val="visible"/>
                                      </p:to>
                                    </p:set>
                                    <p:animEffect transition="in" filter="fade">
                                      <p:cBhvr>
                                        <p:cTn id="15" dur="1000"/>
                                        <p:tgtEl>
                                          <p:spTgt spid="23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7"/>
                                        </p:tgtEl>
                                        <p:attrNameLst>
                                          <p:attrName>style.visibility</p:attrName>
                                        </p:attrNameLst>
                                      </p:cBhvr>
                                      <p:to>
                                        <p:strVal val="visible"/>
                                      </p:to>
                                    </p:set>
                                    <p:animEffect transition="in" filter="fade">
                                      <p:cBhvr>
                                        <p:cTn id="20" dur="1000"/>
                                        <p:tgtEl>
                                          <p:spTgt spid="2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2326"/>
        <p:cNvGrpSpPr/>
        <p:nvPr/>
      </p:nvGrpSpPr>
      <p:grpSpPr>
        <a:xfrm>
          <a:off x="0" y="0"/>
          <a:ext cx="0" cy="0"/>
          <a:chOff x="0" y="0"/>
          <a:chExt cx="0" cy="0"/>
        </a:xfrm>
      </p:grpSpPr>
      <p:sp>
        <p:nvSpPr>
          <p:cNvPr id="2328" name="Google Shape;2328;p9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9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9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9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SUB - QUERIES</a:t>
            </a:r>
            <a:endParaRPr sz="4200">
              <a:solidFill>
                <a:srgbClr val="00A1FF"/>
              </a:solidFill>
              <a:latin typeface="Lato Black"/>
              <a:ea typeface="Lato Black"/>
              <a:cs typeface="Lato Black"/>
              <a:sym typeface="Lato Black"/>
            </a:endParaRPr>
          </a:p>
        </p:txBody>
      </p:sp>
      <p:cxnSp>
        <p:nvCxnSpPr>
          <p:cNvPr id="2332" name="Google Shape;2332;p99"/>
          <p:cNvCxnSpPr/>
          <p:nvPr/>
        </p:nvCxnSpPr>
        <p:spPr>
          <a:xfrm>
            <a:off x="668001" y="1089130"/>
            <a:ext cx="3717000" cy="0"/>
          </a:xfrm>
          <a:prstGeom prst="straightConnector1">
            <a:avLst/>
          </a:prstGeom>
          <a:noFill/>
          <a:ln w="76200" cap="flat" cmpd="sng">
            <a:solidFill>
              <a:schemeClr val="dk2"/>
            </a:solidFill>
            <a:prstDash val="solid"/>
            <a:round/>
            <a:headEnd type="none" w="med" len="med"/>
            <a:tailEnd type="none" w="med" len="med"/>
          </a:ln>
        </p:spPr>
      </p:cxnSp>
      <p:grpSp>
        <p:nvGrpSpPr>
          <p:cNvPr id="2333" name="Google Shape;2333;p99"/>
          <p:cNvGrpSpPr/>
          <p:nvPr/>
        </p:nvGrpSpPr>
        <p:grpSpPr>
          <a:xfrm>
            <a:off x="3405826" y="1407031"/>
            <a:ext cx="7805400" cy="4986000"/>
            <a:chOff x="3405826" y="1407031"/>
            <a:chExt cx="7805400" cy="4986000"/>
          </a:xfrm>
        </p:grpSpPr>
        <p:sp>
          <p:nvSpPr>
            <p:cNvPr id="2334" name="Google Shape;2334;p99"/>
            <p:cNvSpPr txBox="1"/>
            <p:nvPr/>
          </p:nvSpPr>
          <p:spPr>
            <a:xfrm>
              <a:off x="3511825" y="1407031"/>
              <a:ext cx="7593600" cy="4986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 Correlated sub-query is dependent on each and every query written within.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output from each and every query and supply the same as input to the above queries as it follows Bottom-up approach.</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Products, MRP </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products P </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Sales &gt; </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AVG(Sales) FROM products WHERE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Products = P.Products)</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335" name="Google Shape;2335;p99"/>
            <p:cNvSpPr/>
            <p:nvPr/>
          </p:nvSpPr>
          <p:spPr>
            <a:xfrm>
              <a:off x="3405826" y="3191858"/>
              <a:ext cx="7805400" cy="20898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336" name="Google Shape;2336;p99"/>
          <p:cNvGrpSpPr/>
          <p:nvPr/>
        </p:nvGrpSpPr>
        <p:grpSpPr>
          <a:xfrm>
            <a:off x="601656" y="1968888"/>
            <a:ext cx="2212153" cy="2843205"/>
            <a:chOff x="601656" y="1968888"/>
            <a:chExt cx="2212153" cy="2843205"/>
          </a:xfrm>
        </p:grpSpPr>
        <p:sp>
          <p:nvSpPr>
            <p:cNvPr id="2337" name="Google Shape;2337;p99"/>
            <p:cNvSpPr/>
            <p:nvPr/>
          </p:nvSpPr>
          <p:spPr>
            <a:xfrm>
              <a:off x="627155" y="444039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38" name="Google Shape;2338;p99"/>
            <p:cNvSpPr/>
            <p:nvPr/>
          </p:nvSpPr>
          <p:spPr>
            <a:xfrm>
              <a:off x="640173" y="4441532"/>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Correlated</a:t>
              </a:r>
              <a:endParaRPr b="1">
                <a:solidFill>
                  <a:srgbClr val="FFFFFF"/>
                </a:solidFill>
                <a:latin typeface="Lato"/>
                <a:ea typeface="Lato"/>
                <a:cs typeface="Lato"/>
                <a:sym typeface="Lato"/>
              </a:endParaRPr>
            </a:p>
          </p:txBody>
        </p:sp>
        <p:sp>
          <p:nvSpPr>
            <p:cNvPr id="2339" name="Google Shape;2339;p99"/>
            <p:cNvSpPr/>
            <p:nvPr/>
          </p:nvSpPr>
          <p:spPr>
            <a:xfrm>
              <a:off x="601656" y="1968888"/>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340" name="Google Shape;2340;p99"/>
            <p:cNvSpPr/>
            <p:nvPr/>
          </p:nvSpPr>
          <p:spPr>
            <a:xfrm>
              <a:off x="618652" y="1983044"/>
              <a:ext cx="2159700" cy="369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341" name="Google Shape;2341;p99"/>
            <p:cNvSpPr/>
            <p:nvPr/>
          </p:nvSpPr>
          <p:spPr>
            <a:xfrm>
              <a:off x="620002" y="1973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Where Clause</a:t>
              </a:r>
              <a:endParaRPr>
                <a:latin typeface="Lato"/>
                <a:ea typeface="Lato"/>
                <a:cs typeface="Lato"/>
                <a:sym typeface="Lato"/>
              </a:endParaRPr>
            </a:p>
          </p:txBody>
        </p:sp>
        <p:sp>
          <p:nvSpPr>
            <p:cNvPr id="2342" name="Google Shape;2342;p99"/>
            <p:cNvSpPr/>
            <p:nvPr/>
          </p:nvSpPr>
          <p:spPr>
            <a:xfrm>
              <a:off x="620002" y="25747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43" name="Google Shape;2343;p99"/>
            <p:cNvSpPr/>
            <p:nvPr/>
          </p:nvSpPr>
          <p:spPr>
            <a:xfrm>
              <a:off x="620002" y="256184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ANY &amp; ALL</a:t>
              </a:r>
              <a:endParaRPr>
                <a:latin typeface="Lato"/>
                <a:ea typeface="Lato"/>
                <a:cs typeface="Lato"/>
                <a:sym typeface="Lato"/>
              </a:endParaRPr>
            </a:p>
          </p:txBody>
        </p:sp>
        <p:sp>
          <p:nvSpPr>
            <p:cNvPr id="2344" name="Google Shape;2344;p99"/>
            <p:cNvSpPr/>
            <p:nvPr/>
          </p:nvSpPr>
          <p:spPr>
            <a:xfrm>
              <a:off x="637009" y="320242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45" name="Google Shape;2345;p99"/>
            <p:cNvSpPr/>
            <p:nvPr/>
          </p:nvSpPr>
          <p:spPr>
            <a:xfrm>
              <a:off x="637010" y="32165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 Statement</a:t>
              </a:r>
              <a:endParaRPr>
                <a:latin typeface="Lato"/>
                <a:ea typeface="Lato"/>
                <a:cs typeface="Lato"/>
                <a:sym typeface="Lato"/>
              </a:endParaRPr>
            </a:p>
          </p:txBody>
        </p:sp>
        <p:sp>
          <p:nvSpPr>
            <p:cNvPr id="2346" name="Google Shape;2346;p99"/>
            <p:cNvSpPr/>
            <p:nvPr/>
          </p:nvSpPr>
          <p:spPr>
            <a:xfrm>
              <a:off x="623988" y="383411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347" name="Google Shape;2347;p99"/>
            <p:cNvSpPr/>
            <p:nvPr/>
          </p:nvSpPr>
          <p:spPr>
            <a:xfrm>
              <a:off x="637006" y="3835255"/>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Exists Method</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31"/>
                                        </p:tgtEl>
                                        <p:attrNameLst>
                                          <p:attrName>style.visibility</p:attrName>
                                        </p:attrNameLst>
                                      </p:cBhvr>
                                      <p:to>
                                        <p:strVal val="visible"/>
                                      </p:to>
                                    </p:set>
                                    <p:anim calcmode="lin" valueType="num">
                                      <p:cBhvr additive="base">
                                        <p:cTn id="7" dur="1000"/>
                                        <p:tgtEl>
                                          <p:spTgt spid="233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332"/>
                                        </p:tgtEl>
                                        <p:attrNameLst>
                                          <p:attrName>style.visibility</p:attrName>
                                        </p:attrNameLst>
                                      </p:cBhvr>
                                      <p:to>
                                        <p:strVal val="visible"/>
                                      </p:to>
                                    </p:set>
                                    <p:anim calcmode="lin" valueType="num">
                                      <p:cBhvr additive="base">
                                        <p:cTn id="10" dur="1000"/>
                                        <p:tgtEl>
                                          <p:spTgt spid="233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36"/>
                                        </p:tgtEl>
                                        <p:attrNameLst>
                                          <p:attrName>style.visibility</p:attrName>
                                        </p:attrNameLst>
                                      </p:cBhvr>
                                      <p:to>
                                        <p:strVal val="visible"/>
                                      </p:to>
                                    </p:set>
                                    <p:animEffect transition="in" filter="fade">
                                      <p:cBhvr>
                                        <p:cTn id="15" dur="1000"/>
                                        <p:tgtEl>
                                          <p:spTgt spid="23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33"/>
                                        </p:tgtEl>
                                        <p:attrNameLst>
                                          <p:attrName>style.visibility</p:attrName>
                                        </p:attrNameLst>
                                      </p:cBhvr>
                                      <p:to>
                                        <p:strVal val="visible"/>
                                      </p:to>
                                    </p:set>
                                    <p:animEffect transition="in" filter="fade">
                                      <p:cBhvr>
                                        <p:cTn id="20" dur="1000"/>
                                        <p:tgtEl>
                                          <p:spTgt spid="2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IN" sz="2200" b="1" dirty="0">
                <a:solidFill>
                  <a:schemeClr val="dk1"/>
                </a:solidFill>
                <a:latin typeface="Lato"/>
                <a:ea typeface="Lato"/>
                <a:cs typeface="Lato"/>
                <a:sym typeface="Lato"/>
              </a:rPr>
              <a:t>Basic understanding of primary key, composite key and foreign key:</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chemeClr val="dk1"/>
                </a:solidFill>
                <a:latin typeface="Lato"/>
                <a:ea typeface="Lato"/>
                <a:cs typeface="Lato"/>
                <a:sym typeface="Lato"/>
              </a:rPr>
              <a:t>A primary key is a single column in a database which contains unique values in each row to represent each records respectively.</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chemeClr val="dk1"/>
                </a:solidFill>
                <a:latin typeface="Lato"/>
                <a:ea typeface="Lato"/>
                <a:cs typeface="Lato"/>
                <a:sym typeface="Lato"/>
              </a:rPr>
              <a:t>A composite key is a primary key where multiple columns may be used to identify a record uniquely. Every composite key is a primary key but every primary key may or may not be composite key.</a:t>
            </a:r>
          </a:p>
          <a:p>
            <a:pPr marL="342900" lvl="0" indent="-342900" algn="l" rtl="0">
              <a:lnSpc>
                <a:spcPct val="150000"/>
              </a:lnSpc>
              <a:spcBef>
                <a:spcPts val="0"/>
              </a:spcBef>
              <a:spcAft>
                <a:spcPts val="0"/>
              </a:spcAft>
              <a:buFont typeface="Arial" panose="020B0604020202020204" pitchFamily="34" charset="0"/>
              <a:buChar char="•"/>
            </a:pPr>
            <a:r>
              <a:rPr lang="en-IN" sz="2000" dirty="0">
                <a:solidFill>
                  <a:schemeClr val="dk1"/>
                </a:solidFill>
                <a:latin typeface="Lato"/>
                <a:ea typeface="Lato"/>
                <a:cs typeface="Lato"/>
                <a:sym typeface="Lato"/>
              </a:rPr>
              <a:t>Foreign key is the column values in database which references the primary key of other table. This way we can connect our tables to create relationships between them.</a:t>
            </a:r>
          </a:p>
          <a:p>
            <a:pPr lvl="0" algn="l" rtl="0">
              <a:spcBef>
                <a:spcPts val="0"/>
              </a:spcBef>
              <a:spcAft>
                <a:spcPts val="0"/>
              </a:spcAft>
            </a:pPr>
            <a:endParaRPr sz="2000" dirty="0">
              <a:solidFill>
                <a:schemeClr val="dk1"/>
              </a:solidFill>
              <a:latin typeface="Lato"/>
              <a:ea typeface="Lato"/>
              <a:cs typeface="Lato"/>
              <a:sym typeface="Lato"/>
            </a:endParaRPr>
          </a:p>
        </p:txBody>
      </p:sp>
    </p:spTree>
    <p:extLst>
      <p:ext uri="{BB962C8B-B14F-4D97-AF65-F5344CB8AC3E}">
        <p14:creationId xmlns:p14="http://schemas.microsoft.com/office/powerpoint/2010/main" val="3621598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25866"/>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Rules for 2NF (Second Normal Form):</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It should be 1NF.</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Single column primary key.</a:t>
            </a:r>
          </a:p>
          <a:p>
            <a:pPr lvl="0" algn="l" rtl="0">
              <a:spcBef>
                <a:spcPts val="0"/>
              </a:spcBef>
              <a:spcAft>
                <a:spcPts val="0"/>
              </a:spcAft>
            </a:pPr>
            <a:r>
              <a:rPr lang="en-IN" sz="2200" dirty="0">
                <a:solidFill>
                  <a:schemeClr val="dk1"/>
                </a:solidFill>
                <a:latin typeface="Lato"/>
                <a:ea typeface="Lato"/>
                <a:cs typeface="Lato"/>
                <a:sym typeface="Lato"/>
              </a:rPr>
              <a:t> </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0" lvl="0" indent="0" algn="l" rtl="0">
              <a:spcBef>
                <a:spcPts val="0"/>
              </a:spcBef>
              <a:spcAft>
                <a:spcPts val="0"/>
              </a:spcAft>
              <a:buNone/>
            </a:pPr>
            <a:endParaRPr sz="2200" b="1" dirty="0">
              <a:solidFill>
                <a:schemeClr val="dk1"/>
              </a:solidFill>
              <a:latin typeface="Lato"/>
              <a:ea typeface="Lato"/>
              <a:cs typeface="Lato"/>
              <a:sym typeface="Lato"/>
            </a:endParaRPr>
          </a:p>
        </p:txBody>
      </p:sp>
      <p:pic>
        <p:nvPicPr>
          <p:cNvPr id="4" name="Picture 3">
            <a:extLst>
              <a:ext uri="{FF2B5EF4-FFF2-40B4-BE49-F238E27FC236}">
                <a16:creationId xmlns:a16="http://schemas.microsoft.com/office/drawing/2014/main" id="{7CF7D92B-89C6-47D6-9016-E1B777AB47C2}"/>
              </a:ext>
            </a:extLst>
          </p:cNvPr>
          <p:cNvPicPr>
            <a:picLocks noChangeAspect="1"/>
          </p:cNvPicPr>
          <p:nvPr/>
        </p:nvPicPr>
        <p:blipFill>
          <a:blip r:embed="rId4"/>
          <a:stretch>
            <a:fillRect/>
          </a:stretch>
        </p:blipFill>
        <p:spPr>
          <a:xfrm>
            <a:off x="5504888" y="4819890"/>
            <a:ext cx="4588862" cy="1458959"/>
          </a:xfrm>
          <a:prstGeom prst="rect">
            <a:avLst/>
          </a:prstGeom>
        </p:spPr>
      </p:pic>
      <p:pic>
        <p:nvPicPr>
          <p:cNvPr id="6" name="Picture 5">
            <a:extLst>
              <a:ext uri="{FF2B5EF4-FFF2-40B4-BE49-F238E27FC236}">
                <a16:creationId xmlns:a16="http://schemas.microsoft.com/office/drawing/2014/main" id="{3AB404DD-0015-471D-B21A-511F4E841C23}"/>
              </a:ext>
            </a:extLst>
          </p:cNvPr>
          <p:cNvPicPr>
            <a:picLocks noChangeAspect="1"/>
          </p:cNvPicPr>
          <p:nvPr/>
        </p:nvPicPr>
        <p:blipFill>
          <a:blip r:embed="rId5"/>
          <a:stretch>
            <a:fillRect/>
          </a:stretch>
        </p:blipFill>
        <p:spPr>
          <a:xfrm>
            <a:off x="668000" y="3173324"/>
            <a:ext cx="6099083" cy="1574520"/>
          </a:xfrm>
          <a:prstGeom prst="rect">
            <a:avLst/>
          </a:prstGeom>
        </p:spPr>
      </p:pic>
    </p:spTree>
    <p:extLst>
      <p:ext uri="{BB962C8B-B14F-4D97-AF65-F5344CB8AC3E}">
        <p14:creationId xmlns:p14="http://schemas.microsoft.com/office/powerpoint/2010/main" val="1315187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91800" y="1343622"/>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Rules for 3NF (Third Normal Form):</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It should be 2NF.</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Has no transitive functional dependencies</a:t>
            </a:r>
          </a:p>
          <a:p>
            <a:pPr lvl="0" algn="l" rtl="0">
              <a:spcBef>
                <a:spcPts val="0"/>
              </a:spcBef>
              <a:spcAft>
                <a:spcPts val="0"/>
              </a:spcAft>
            </a:pPr>
            <a:r>
              <a:rPr lang="en-IN" sz="2200" dirty="0">
                <a:solidFill>
                  <a:schemeClr val="dk1"/>
                </a:solidFill>
                <a:latin typeface="Lato"/>
                <a:ea typeface="Lato"/>
                <a:cs typeface="Lato"/>
                <a:sym typeface="Lato"/>
              </a:rPr>
              <a:t> </a:t>
            </a:r>
          </a:p>
          <a:p>
            <a:pPr marL="0" lvl="0" indent="0" algn="l" rtl="0">
              <a:spcBef>
                <a:spcPts val="0"/>
              </a:spcBef>
              <a:spcAft>
                <a:spcPts val="0"/>
              </a:spcAft>
              <a:buNone/>
            </a:pPr>
            <a:r>
              <a:rPr lang="en-IN" sz="2200" b="1" dirty="0">
                <a:solidFill>
                  <a:schemeClr val="dk1"/>
                </a:solidFill>
                <a:latin typeface="Lato"/>
                <a:ea typeface="Lato"/>
                <a:cs typeface="Lato"/>
                <a:sym typeface="Lato"/>
              </a:rPr>
              <a:t>What are transitive functional dependencies?</a:t>
            </a:r>
          </a:p>
          <a:p>
            <a:pPr marL="0" lvl="0" indent="0" algn="l" rtl="0">
              <a:spcBef>
                <a:spcPts val="0"/>
              </a:spcBef>
              <a:spcAft>
                <a:spcPts val="0"/>
              </a:spcAft>
              <a:buNone/>
            </a:pPr>
            <a:r>
              <a:rPr lang="en-US" sz="2000" dirty="0">
                <a:solidFill>
                  <a:schemeClr val="dk1"/>
                </a:solidFill>
                <a:latin typeface="Lato"/>
                <a:ea typeface="Lato"/>
                <a:cs typeface="Lato"/>
                <a:sym typeface="Lato"/>
              </a:rPr>
              <a:t>A transitive functional dependency is when changing a non-key column, might cause any of the other non-key columns to change</a:t>
            </a:r>
            <a:r>
              <a:rPr lang="en-US" sz="2000" b="1" dirty="0">
                <a:solidFill>
                  <a:schemeClr val="dk1"/>
                </a:solidFill>
                <a:latin typeface="Lato"/>
                <a:ea typeface="Lato"/>
                <a:cs typeface="Lato"/>
                <a:sym typeface="Lato"/>
              </a:rPr>
              <a:t>. </a:t>
            </a:r>
            <a:r>
              <a:rPr lang="en-US" sz="2000" dirty="0">
                <a:solidFill>
                  <a:schemeClr val="dk1"/>
                </a:solidFill>
                <a:latin typeface="Lato"/>
                <a:ea typeface="Lato"/>
                <a:cs typeface="Lato"/>
                <a:sym typeface="Lato"/>
              </a:rPr>
              <a:t>(key column is column with primary, foreign </a:t>
            </a:r>
            <a:r>
              <a:rPr lang="en-US" sz="2000">
                <a:solidFill>
                  <a:schemeClr val="dk1"/>
                </a:solidFill>
                <a:latin typeface="Lato"/>
                <a:ea typeface="Lato"/>
                <a:cs typeface="Lato"/>
                <a:sym typeface="Lato"/>
              </a:rPr>
              <a:t>or composite key).</a:t>
            </a:r>
            <a:endParaRPr lang="en-IN" sz="2000" dirty="0">
              <a:solidFill>
                <a:schemeClr val="dk1"/>
              </a:solidFill>
              <a:latin typeface="Lato"/>
              <a:ea typeface="Lato"/>
              <a:cs typeface="Lato"/>
              <a:sym typeface="Lato"/>
            </a:endParaRPr>
          </a:p>
        </p:txBody>
      </p:sp>
      <p:pic>
        <p:nvPicPr>
          <p:cNvPr id="3" name="Picture 2">
            <a:extLst>
              <a:ext uri="{FF2B5EF4-FFF2-40B4-BE49-F238E27FC236}">
                <a16:creationId xmlns:a16="http://schemas.microsoft.com/office/drawing/2014/main" id="{F2097567-3A94-4D44-9E31-C6C9DB7220A5}"/>
              </a:ext>
            </a:extLst>
          </p:cNvPr>
          <p:cNvPicPr>
            <a:picLocks noChangeAspect="1"/>
          </p:cNvPicPr>
          <p:nvPr/>
        </p:nvPicPr>
        <p:blipFill>
          <a:blip r:embed="rId4"/>
          <a:stretch>
            <a:fillRect/>
          </a:stretch>
        </p:blipFill>
        <p:spPr>
          <a:xfrm>
            <a:off x="1333439" y="4401322"/>
            <a:ext cx="8760311" cy="1576856"/>
          </a:xfrm>
          <a:prstGeom prst="rect">
            <a:avLst/>
          </a:prstGeom>
        </p:spPr>
      </p:pic>
    </p:spTree>
    <p:extLst>
      <p:ext uri="{BB962C8B-B14F-4D97-AF65-F5344CB8AC3E}">
        <p14:creationId xmlns:p14="http://schemas.microsoft.com/office/powerpoint/2010/main" val="842137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2"/>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Normal Forms</a:t>
            </a:r>
            <a:endParaRPr sz="4200" b="0" dirty="0">
              <a:solidFill>
                <a:srgbClr val="00A1FF"/>
              </a:solidFill>
              <a:latin typeface="Lato Black"/>
              <a:ea typeface="Lato Black"/>
              <a:cs typeface="Lato Black"/>
              <a:sym typeface="Lato Black"/>
            </a:endParaRPr>
          </a:p>
        </p:txBody>
      </p:sp>
      <p:cxnSp>
        <p:nvCxnSpPr>
          <p:cNvPr id="183" name="Google Shape;183;p22"/>
          <p:cNvCxnSpPr/>
          <p:nvPr/>
        </p:nvCxnSpPr>
        <p:spPr>
          <a:xfrm>
            <a:off x="591800" y="1184997"/>
            <a:ext cx="4190100" cy="0"/>
          </a:xfrm>
          <a:prstGeom prst="straightConnector1">
            <a:avLst/>
          </a:prstGeom>
          <a:noFill/>
          <a:ln w="76200" cap="flat" cmpd="sng">
            <a:solidFill>
              <a:schemeClr val="dk2"/>
            </a:solidFill>
            <a:prstDash val="solid"/>
            <a:round/>
            <a:headEnd type="none" w="med" len="med"/>
            <a:tailEnd type="none" w="med" len="med"/>
          </a:ln>
        </p:spPr>
      </p:cxnSp>
      <p:sp>
        <p:nvSpPr>
          <p:cNvPr id="184" name="Google Shape;184;p22"/>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7" name="Google Shape;187;p22"/>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88" name="Google Shape;188;p22"/>
          <p:cNvSpPr txBox="1"/>
          <p:nvPr/>
        </p:nvSpPr>
        <p:spPr>
          <a:xfrm>
            <a:off x="505300" y="1249881"/>
            <a:ext cx="10870800" cy="47766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b="1" dirty="0">
                <a:solidFill>
                  <a:schemeClr val="dk1"/>
                </a:solidFill>
                <a:latin typeface="Lato"/>
                <a:ea typeface="Lato"/>
                <a:cs typeface="Lato"/>
                <a:sym typeface="Lato"/>
              </a:rPr>
              <a:t>Normalization examples:</a:t>
            </a:r>
          </a:p>
          <a:p>
            <a:pPr marL="0" lvl="0" indent="0" algn="l" rtl="0">
              <a:spcBef>
                <a:spcPts val="0"/>
              </a:spcBef>
              <a:spcAft>
                <a:spcPts val="0"/>
              </a:spcAft>
              <a:buNone/>
            </a:pPr>
            <a:endParaRPr lang="en-IN" sz="2200" b="1" dirty="0">
              <a:solidFill>
                <a:schemeClr val="dk1"/>
              </a:solidFill>
              <a:latin typeface="Lato"/>
              <a:ea typeface="Lato"/>
              <a:cs typeface="Lato"/>
              <a:sym typeface="Lato"/>
            </a:endParaRPr>
          </a:p>
          <a:p>
            <a:pPr marL="342900" lvl="0" indent="-342900" algn="l" rtl="0">
              <a:spcBef>
                <a:spcPts val="0"/>
              </a:spcBef>
              <a:spcAft>
                <a:spcPts val="0"/>
              </a:spcAft>
              <a:buFont typeface="Arial" panose="020B0604020202020204" pitchFamily="34" charset="0"/>
              <a:buChar char="•"/>
            </a:pPr>
            <a:r>
              <a:rPr lang="en-IN" sz="2200" dirty="0">
                <a:solidFill>
                  <a:schemeClr val="dk1"/>
                </a:solidFill>
                <a:latin typeface="Lato"/>
                <a:ea typeface="Lato"/>
                <a:cs typeface="Lato"/>
                <a:sym typeface="Lato"/>
              </a:rPr>
              <a:t>Rules for 3NF (Third Normal Form):</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It should be 2NF.</a:t>
            </a:r>
          </a:p>
          <a:p>
            <a:pPr marL="457200" lvl="0" indent="-457200" algn="l" rtl="0">
              <a:spcBef>
                <a:spcPts val="0"/>
              </a:spcBef>
              <a:spcAft>
                <a:spcPts val="0"/>
              </a:spcAft>
              <a:buFont typeface="+mj-lt"/>
              <a:buAutoNum type="arabicPeriod"/>
            </a:pPr>
            <a:r>
              <a:rPr lang="en-IN" sz="2000" dirty="0">
                <a:solidFill>
                  <a:schemeClr val="dk1"/>
                </a:solidFill>
                <a:latin typeface="Lato"/>
                <a:ea typeface="Lato"/>
                <a:cs typeface="Lato"/>
                <a:sym typeface="Lato"/>
              </a:rPr>
              <a:t>Has no transitive functional dependencies</a:t>
            </a:r>
          </a:p>
          <a:p>
            <a:pPr lvl="0" algn="l" rtl="0">
              <a:spcBef>
                <a:spcPts val="0"/>
              </a:spcBef>
              <a:spcAft>
                <a:spcPts val="0"/>
              </a:spcAft>
            </a:pPr>
            <a:r>
              <a:rPr lang="en-IN" sz="2200" dirty="0">
                <a:solidFill>
                  <a:schemeClr val="dk1"/>
                </a:solidFill>
                <a:latin typeface="Lato"/>
                <a:ea typeface="Lato"/>
                <a:cs typeface="Lato"/>
                <a:sym typeface="Lato"/>
              </a:rPr>
              <a:t> </a:t>
            </a:r>
            <a:endParaRPr lang="en-IN" sz="2000" dirty="0">
              <a:solidFill>
                <a:schemeClr val="dk1"/>
              </a:solidFill>
              <a:latin typeface="Lato"/>
              <a:ea typeface="Lato"/>
              <a:cs typeface="Lato"/>
              <a:sym typeface="Lato"/>
            </a:endParaRPr>
          </a:p>
        </p:txBody>
      </p:sp>
      <p:pic>
        <p:nvPicPr>
          <p:cNvPr id="4" name="Picture 3">
            <a:extLst>
              <a:ext uri="{FF2B5EF4-FFF2-40B4-BE49-F238E27FC236}">
                <a16:creationId xmlns:a16="http://schemas.microsoft.com/office/drawing/2014/main" id="{A0A32209-C5C4-4711-9462-15E526FE5F96}"/>
              </a:ext>
            </a:extLst>
          </p:cNvPr>
          <p:cNvPicPr>
            <a:picLocks noChangeAspect="1"/>
          </p:cNvPicPr>
          <p:nvPr/>
        </p:nvPicPr>
        <p:blipFill>
          <a:blip r:embed="rId4"/>
          <a:stretch>
            <a:fillRect/>
          </a:stretch>
        </p:blipFill>
        <p:spPr>
          <a:xfrm>
            <a:off x="815900" y="3052762"/>
            <a:ext cx="5855488" cy="1332626"/>
          </a:xfrm>
          <a:prstGeom prst="rect">
            <a:avLst/>
          </a:prstGeom>
        </p:spPr>
      </p:pic>
      <p:pic>
        <p:nvPicPr>
          <p:cNvPr id="6" name="Picture 5">
            <a:extLst>
              <a:ext uri="{FF2B5EF4-FFF2-40B4-BE49-F238E27FC236}">
                <a16:creationId xmlns:a16="http://schemas.microsoft.com/office/drawing/2014/main" id="{DA03A626-AFCA-4481-B304-997A477AEFB6}"/>
              </a:ext>
            </a:extLst>
          </p:cNvPr>
          <p:cNvPicPr>
            <a:picLocks noChangeAspect="1"/>
          </p:cNvPicPr>
          <p:nvPr/>
        </p:nvPicPr>
        <p:blipFill>
          <a:blip r:embed="rId5"/>
          <a:stretch>
            <a:fillRect/>
          </a:stretch>
        </p:blipFill>
        <p:spPr>
          <a:xfrm>
            <a:off x="6952124" y="3052761"/>
            <a:ext cx="4104652" cy="1332625"/>
          </a:xfrm>
          <a:prstGeom prst="rect">
            <a:avLst/>
          </a:prstGeom>
        </p:spPr>
      </p:pic>
      <p:pic>
        <p:nvPicPr>
          <p:cNvPr id="8" name="Picture 7">
            <a:extLst>
              <a:ext uri="{FF2B5EF4-FFF2-40B4-BE49-F238E27FC236}">
                <a16:creationId xmlns:a16="http://schemas.microsoft.com/office/drawing/2014/main" id="{182E4480-1E20-4B7B-8656-402FDD39D3DB}"/>
              </a:ext>
            </a:extLst>
          </p:cNvPr>
          <p:cNvPicPr>
            <a:picLocks noChangeAspect="1"/>
          </p:cNvPicPr>
          <p:nvPr/>
        </p:nvPicPr>
        <p:blipFill>
          <a:blip r:embed="rId6"/>
          <a:stretch>
            <a:fillRect/>
          </a:stretch>
        </p:blipFill>
        <p:spPr>
          <a:xfrm>
            <a:off x="4366727" y="4516016"/>
            <a:ext cx="3610945" cy="1510468"/>
          </a:xfrm>
          <a:prstGeom prst="rect">
            <a:avLst/>
          </a:prstGeom>
        </p:spPr>
      </p:pic>
    </p:spTree>
    <p:extLst>
      <p:ext uri="{BB962C8B-B14F-4D97-AF65-F5344CB8AC3E}">
        <p14:creationId xmlns:p14="http://schemas.microsoft.com/office/powerpoint/2010/main" val="79132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idx="4294967295"/>
          </p:nvPr>
        </p:nvSpPr>
        <p:spPr>
          <a:xfrm>
            <a:off x="0" y="469900"/>
            <a:ext cx="80010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MY SQL </a:t>
            </a:r>
            <a:endParaRPr sz="4200" b="0">
              <a:solidFill>
                <a:srgbClr val="00A1FF"/>
              </a:solidFill>
              <a:latin typeface="Lato Black"/>
              <a:ea typeface="Lato Black"/>
              <a:cs typeface="Lato Black"/>
              <a:sym typeface="Lato Black"/>
            </a:endParaRPr>
          </a:p>
        </p:txBody>
      </p:sp>
      <p:sp>
        <p:nvSpPr>
          <p:cNvPr id="86" name="Google Shape;86;p16"/>
          <p:cNvSpPr/>
          <p:nvPr/>
        </p:nvSpPr>
        <p:spPr>
          <a:xfrm rot="-2573517">
            <a:off x="1065901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6"/>
          <p:cNvSpPr/>
          <p:nvPr/>
        </p:nvSpPr>
        <p:spPr>
          <a:xfrm flipH="1">
            <a:off x="10569025" y="2491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 name="Google Shape;89;p16"/>
          <p:cNvCxnSpPr/>
          <p:nvPr/>
        </p:nvCxnSpPr>
        <p:spPr>
          <a:xfrm>
            <a:off x="661176" y="1160500"/>
            <a:ext cx="8173500" cy="0"/>
          </a:xfrm>
          <a:prstGeom prst="straightConnector1">
            <a:avLst/>
          </a:prstGeom>
          <a:noFill/>
          <a:ln w="76200" cap="flat" cmpd="sng">
            <a:solidFill>
              <a:schemeClr val="dk2"/>
            </a:solidFill>
            <a:prstDash val="solid"/>
            <a:round/>
            <a:headEnd type="none" w="med" len="med"/>
            <a:tailEnd type="none" w="med" len="med"/>
          </a:ln>
        </p:spPr>
      </p:cxnSp>
      <p:sp>
        <p:nvSpPr>
          <p:cNvPr id="90" name="Google Shape;90;p16"/>
          <p:cNvSpPr/>
          <p:nvPr/>
        </p:nvSpPr>
        <p:spPr>
          <a:xfrm rot="3710394">
            <a:off x="-3789042" y="2452161"/>
            <a:ext cx="8251739" cy="3598327"/>
          </a:xfrm>
          <a:prstGeom prst="round1Rect">
            <a:avLst>
              <a:gd name="adj" fmla="val 16667"/>
            </a:avLst>
          </a:prstGeom>
          <a:solidFill>
            <a:srgbClr val="27AFFF">
              <a:alpha val="6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6"/>
          <p:cNvSpPr txBox="1"/>
          <p:nvPr/>
        </p:nvSpPr>
        <p:spPr>
          <a:xfrm>
            <a:off x="1450919" y="1577600"/>
            <a:ext cx="72180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Insert, Create, Delete and Update Statements</a:t>
            </a: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sp>
        <p:nvSpPr>
          <p:cNvPr id="92" name="Google Shape;92;p16"/>
          <p:cNvSpPr txBox="1"/>
          <p:nvPr/>
        </p:nvSpPr>
        <p:spPr>
          <a:xfrm>
            <a:off x="1785661" y="2050171"/>
            <a:ext cx="63750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Operators</a:t>
            </a: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sp>
        <p:nvSpPr>
          <p:cNvPr id="93" name="Google Shape;93;p16"/>
          <p:cNvSpPr txBox="1"/>
          <p:nvPr/>
        </p:nvSpPr>
        <p:spPr>
          <a:xfrm>
            <a:off x="2035556" y="2627021"/>
            <a:ext cx="41910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Joins</a:t>
            </a:r>
            <a:r>
              <a:rPr lang="en-US" sz="2200" dirty="0">
                <a:latin typeface="Lato"/>
                <a:ea typeface="Lato"/>
                <a:cs typeface="Lato"/>
                <a:sym typeface="Lato"/>
              </a:rPr>
              <a:t> &amp; Union</a:t>
            </a:r>
            <a:endParaRPr sz="2200" dirty="0">
              <a:solidFill>
                <a:schemeClr val="dk1"/>
              </a:solidFill>
              <a:latin typeface="Lato"/>
              <a:ea typeface="Lato"/>
              <a:cs typeface="Lato"/>
              <a:sym typeface="Lato"/>
            </a:endParaRPr>
          </a:p>
        </p:txBody>
      </p:sp>
      <p:sp>
        <p:nvSpPr>
          <p:cNvPr id="94" name="Google Shape;94;p16"/>
          <p:cNvSpPr txBox="1"/>
          <p:nvPr/>
        </p:nvSpPr>
        <p:spPr>
          <a:xfrm>
            <a:off x="2340795" y="3190738"/>
            <a:ext cx="9414429"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Aggregation Fun / Date Fun / String Fun / Numeric Fun</a:t>
            </a: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sp>
        <p:nvSpPr>
          <p:cNvPr id="95" name="Google Shape;95;p16"/>
          <p:cNvSpPr txBox="1"/>
          <p:nvPr/>
        </p:nvSpPr>
        <p:spPr>
          <a:xfrm>
            <a:off x="2630073" y="3754883"/>
            <a:ext cx="5797489"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Sub Query / CTE – Common Table Expression</a:t>
            </a: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pic>
        <p:nvPicPr>
          <p:cNvPr id="96" name="Google Shape;96;p16"/>
          <p:cNvPicPr preferRelativeResize="0"/>
          <p:nvPr/>
        </p:nvPicPr>
        <p:blipFill>
          <a:blip r:embed="rId3">
            <a:alphaModFix/>
          </a:blip>
          <a:stretch>
            <a:fillRect/>
          </a:stretch>
        </p:blipFill>
        <p:spPr>
          <a:xfrm>
            <a:off x="809054" y="1529049"/>
            <a:ext cx="428076" cy="428077"/>
          </a:xfrm>
          <a:prstGeom prst="rect">
            <a:avLst/>
          </a:prstGeom>
          <a:noFill/>
          <a:ln>
            <a:noFill/>
          </a:ln>
        </p:spPr>
      </p:pic>
      <p:pic>
        <p:nvPicPr>
          <p:cNvPr id="97" name="Google Shape;97;p16"/>
          <p:cNvPicPr preferRelativeResize="0"/>
          <p:nvPr/>
        </p:nvPicPr>
        <p:blipFill>
          <a:blip r:embed="rId3">
            <a:alphaModFix/>
          </a:blip>
          <a:stretch>
            <a:fillRect/>
          </a:stretch>
        </p:blipFill>
        <p:spPr>
          <a:xfrm>
            <a:off x="1083604" y="2050768"/>
            <a:ext cx="428076" cy="428077"/>
          </a:xfrm>
          <a:prstGeom prst="rect">
            <a:avLst/>
          </a:prstGeom>
          <a:noFill/>
          <a:ln>
            <a:noFill/>
          </a:ln>
        </p:spPr>
      </p:pic>
      <p:pic>
        <p:nvPicPr>
          <p:cNvPr id="98" name="Google Shape;98;p16"/>
          <p:cNvPicPr preferRelativeResize="0"/>
          <p:nvPr/>
        </p:nvPicPr>
        <p:blipFill>
          <a:blip r:embed="rId3">
            <a:alphaModFix/>
          </a:blip>
          <a:stretch>
            <a:fillRect/>
          </a:stretch>
        </p:blipFill>
        <p:spPr>
          <a:xfrm>
            <a:off x="1384543" y="2596509"/>
            <a:ext cx="428076" cy="428077"/>
          </a:xfrm>
          <a:prstGeom prst="rect">
            <a:avLst/>
          </a:prstGeom>
          <a:noFill/>
          <a:ln>
            <a:noFill/>
          </a:ln>
        </p:spPr>
      </p:pic>
      <p:pic>
        <p:nvPicPr>
          <p:cNvPr id="99" name="Google Shape;99;p16"/>
          <p:cNvPicPr preferRelativeResize="0"/>
          <p:nvPr/>
        </p:nvPicPr>
        <p:blipFill>
          <a:blip r:embed="rId3">
            <a:alphaModFix/>
          </a:blip>
          <a:stretch>
            <a:fillRect/>
          </a:stretch>
        </p:blipFill>
        <p:spPr>
          <a:xfrm>
            <a:off x="1687419" y="3168495"/>
            <a:ext cx="428076" cy="428077"/>
          </a:xfrm>
          <a:prstGeom prst="rect">
            <a:avLst/>
          </a:prstGeom>
          <a:noFill/>
          <a:ln>
            <a:noFill/>
          </a:ln>
        </p:spPr>
      </p:pic>
      <p:pic>
        <p:nvPicPr>
          <p:cNvPr id="100" name="Google Shape;100;p16"/>
          <p:cNvPicPr preferRelativeResize="0"/>
          <p:nvPr/>
        </p:nvPicPr>
        <p:blipFill>
          <a:blip r:embed="rId3">
            <a:alphaModFix/>
          </a:blip>
          <a:stretch>
            <a:fillRect/>
          </a:stretch>
        </p:blipFill>
        <p:spPr>
          <a:xfrm>
            <a:off x="1986229" y="3729676"/>
            <a:ext cx="428076" cy="428077"/>
          </a:xfrm>
          <a:prstGeom prst="rect">
            <a:avLst/>
          </a:prstGeom>
          <a:noFill/>
          <a:ln>
            <a:noFill/>
          </a:ln>
        </p:spPr>
      </p:pic>
      <p:sp>
        <p:nvSpPr>
          <p:cNvPr id="101" name="Google Shape;101;p16"/>
          <p:cNvSpPr txBox="1"/>
          <p:nvPr/>
        </p:nvSpPr>
        <p:spPr>
          <a:xfrm>
            <a:off x="2448500" y="720250"/>
            <a:ext cx="6818100" cy="253500"/>
          </a:xfrm>
          <a:prstGeom prst="rect">
            <a:avLst/>
          </a:prstGeom>
          <a:noFill/>
          <a:ln>
            <a:noFill/>
          </a:ln>
        </p:spPr>
        <p:txBody>
          <a:bodyPr spcFirstLastPara="1" wrap="square" lIns="0" tIns="12700" rIns="0" bIns="0" anchor="t" anchorCtr="0">
            <a:noAutofit/>
          </a:bodyPr>
          <a:lstStyle/>
          <a:p>
            <a:pPr marL="0" lvl="0" indent="0" algn="ctr" rtl="0">
              <a:spcBef>
                <a:spcPts val="0"/>
              </a:spcBef>
              <a:spcAft>
                <a:spcPts val="0"/>
              </a:spcAft>
              <a:buClr>
                <a:schemeClr val="dk1"/>
              </a:buClr>
              <a:buFont typeface="Arial"/>
              <a:buNone/>
            </a:pPr>
            <a:r>
              <a:rPr lang="en-US" sz="2200">
                <a:solidFill>
                  <a:schemeClr val="dk1"/>
                </a:solidFill>
                <a:latin typeface="Lato"/>
                <a:ea typeface="Lato"/>
                <a:cs typeface="Lato"/>
                <a:sym typeface="Lato"/>
              </a:rPr>
              <a:t>DDL, DCL, DML, Joins, Subqueries and Functions</a:t>
            </a:r>
            <a:endParaRPr sz="220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a:latin typeface="Lato"/>
              <a:ea typeface="Lato"/>
              <a:cs typeface="Lato"/>
              <a:sym typeface="Lato"/>
            </a:endParaRPr>
          </a:p>
        </p:txBody>
      </p:sp>
      <p:sp>
        <p:nvSpPr>
          <p:cNvPr id="102" name="Google Shape;102;p16"/>
          <p:cNvSpPr txBox="1"/>
          <p:nvPr/>
        </p:nvSpPr>
        <p:spPr>
          <a:xfrm>
            <a:off x="2953234" y="4329388"/>
            <a:ext cx="40128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Stored Procedure</a:t>
            </a:r>
            <a:endParaRPr sz="2200" dirty="0">
              <a:solidFill>
                <a:schemeClr val="dk1"/>
              </a:solidFill>
              <a:latin typeface="Lato"/>
              <a:ea typeface="Lato"/>
              <a:cs typeface="Lato"/>
              <a:sym typeface="Lato"/>
            </a:endParaRPr>
          </a:p>
          <a:p>
            <a:pPr marL="0" lvl="0" indent="0" algn="l" rtl="0">
              <a:lnSpc>
                <a:spcPct val="300000"/>
              </a:lnSpc>
              <a:spcBef>
                <a:spcPts val="0"/>
              </a:spcBef>
              <a:spcAft>
                <a:spcPts val="0"/>
              </a:spcAft>
              <a:buNone/>
            </a:pP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sp>
        <p:nvSpPr>
          <p:cNvPr id="103" name="Google Shape;103;p16"/>
          <p:cNvSpPr txBox="1"/>
          <p:nvPr/>
        </p:nvSpPr>
        <p:spPr>
          <a:xfrm>
            <a:off x="3264112" y="4936733"/>
            <a:ext cx="23562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Functions</a:t>
            </a:r>
            <a:endParaRPr sz="2200" dirty="0">
              <a:solidFill>
                <a:schemeClr val="dk1"/>
              </a:solidFill>
              <a:latin typeface="Lato"/>
              <a:ea typeface="Lato"/>
              <a:cs typeface="Lato"/>
              <a:sym typeface="Lato"/>
            </a:endParaRPr>
          </a:p>
          <a:p>
            <a:pPr marL="0" lvl="0" indent="0" algn="l" rtl="0">
              <a:lnSpc>
                <a:spcPct val="300000"/>
              </a:lnSpc>
              <a:spcBef>
                <a:spcPts val="0"/>
              </a:spcBef>
              <a:spcAft>
                <a:spcPts val="0"/>
              </a:spcAft>
              <a:buNone/>
            </a:pP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pic>
        <p:nvPicPr>
          <p:cNvPr id="104" name="Google Shape;104;p16"/>
          <p:cNvPicPr preferRelativeResize="0"/>
          <p:nvPr/>
        </p:nvPicPr>
        <p:blipFill>
          <a:blip r:embed="rId3">
            <a:alphaModFix/>
          </a:blip>
          <a:stretch>
            <a:fillRect/>
          </a:stretch>
        </p:blipFill>
        <p:spPr>
          <a:xfrm>
            <a:off x="2289056" y="4307145"/>
            <a:ext cx="428076" cy="428077"/>
          </a:xfrm>
          <a:prstGeom prst="rect">
            <a:avLst/>
          </a:prstGeom>
          <a:noFill/>
          <a:ln>
            <a:noFill/>
          </a:ln>
        </p:spPr>
      </p:pic>
      <p:pic>
        <p:nvPicPr>
          <p:cNvPr id="105" name="Google Shape;105;p16"/>
          <p:cNvPicPr preferRelativeResize="0"/>
          <p:nvPr/>
        </p:nvPicPr>
        <p:blipFill>
          <a:blip r:embed="rId3">
            <a:alphaModFix/>
          </a:blip>
          <a:stretch>
            <a:fillRect/>
          </a:stretch>
        </p:blipFill>
        <p:spPr>
          <a:xfrm>
            <a:off x="2620267" y="4911526"/>
            <a:ext cx="428076" cy="428077"/>
          </a:xfrm>
          <a:prstGeom prst="rect">
            <a:avLst/>
          </a:prstGeom>
          <a:noFill/>
          <a:ln>
            <a:noFill/>
          </a:ln>
        </p:spPr>
      </p:pic>
      <p:sp>
        <p:nvSpPr>
          <p:cNvPr id="106" name="Google Shape;106;p16"/>
          <p:cNvSpPr txBox="1"/>
          <p:nvPr/>
        </p:nvSpPr>
        <p:spPr>
          <a:xfrm>
            <a:off x="3566624" y="5500008"/>
            <a:ext cx="2356200"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US" sz="2200" dirty="0">
                <a:solidFill>
                  <a:schemeClr val="dk1"/>
                </a:solidFill>
                <a:latin typeface="Lato"/>
                <a:ea typeface="Lato"/>
                <a:cs typeface="Lato"/>
                <a:sym typeface="Lato"/>
              </a:rPr>
              <a:t>Triggers / Cursor</a:t>
            </a:r>
            <a:endParaRPr sz="2200" dirty="0">
              <a:solidFill>
                <a:schemeClr val="dk1"/>
              </a:solidFill>
              <a:latin typeface="Lato"/>
              <a:ea typeface="Lato"/>
              <a:cs typeface="Lato"/>
              <a:sym typeface="Lato"/>
            </a:endParaRPr>
          </a:p>
          <a:p>
            <a:pPr marL="0" lvl="0" indent="0" algn="l" rtl="0">
              <a:lnSpc>
                <a:spcPct val="300000"/>
              </a:lnSpc>
              <a:spcBef>
                <a:spcPts val="0"/>
              </a:spcBef>
              <a:spcAft>
                <a:spcPts val="0"/>
              </a:spcAft>
              <a:buNone/>
            </a:pP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pic>
        <p:nvPicPr>
          <p:cNvPr id="107" name="Google Shape;107;p16"/>
          <p:cNvPicPr preferRelativeResize="0"/>
          <p:nvPr/>
        </p:nvPicPr>
        <p:blipFill>
          <a:blip r:embed="rId3">
            <a:alphaModFix/>
          </a:blip>
          <a:stretch>
            <a:fillRect/>
          </a:stretch>
        </p:blipFill>
        <p:spPr>
          <a:xfrm>
            <a:off x="2922779" y="5474801"/>
            <a:ext cx="428076" cy="428077"/>
          </a:xfrm>
          <a:prstGeom prst="rect">
            <a:avLst/>
          </a:prstGeom>
          <a:noFill/>
          <a:ln>
            <a:noFill/>
          </a:ln>
        </p:spPr>
      </p:pic>
      <p:sp>
        <p:nvSpPr>
          <p:cNvPr id="108" name="Google Shape;108;p16"/>
          <p:cNvSpPr txBox="1"/>
          <p:nvPr/>
        </p:nvSpPr>
        <p:spPr>
          <a:xfrm>
            <a:off x="3864024" y="6050808"/>
            <a:ext cx="5232842" cy="439200"/>
          </a:xfrm>
          <a:prstGeom prst="rect">
            <a:avLst/>
          </a:prstGeom>
          <a:noFill/>
          <a:ln>
            <a:noFill/>
          </a:ln>
        </p:spPr>
        <p:txBody>
          <a:bodyPr spcFirstLastPara="1" wrap="square" lIns="0" tIns="12700" rIns="0" bIns="0" anchor="t" anchorCtr="0">
            <a:noAutofit/>
          </a:bodyPr>
          <a:lstStyle/>
          <a:p>
            <a:pPr marL="0" lvl="0" indent="0" algn="l" rtl="0">
              <a:lnSpc>
                <a:spcPct val="300000"/>
              </a:lnSpc>
              <a:spcBef>
                <a:spcPts val="0"/>
              </a:spcBef>
              <a:spcAft>
                <a:spcPts val="0"/>
              </a:spcAft>
              <a:buNone/>
            </a:pPr>
            <a:r>
              <a:rPr lang="en-IN" sz="2200" dirty="0">
                <a:solidFill>
                  <a:schemeClr val="dk1"/>
                </a:solidFill>
                <a:latin typeface="Lato"/>
                <a:ea typeface="Lato"/>
                <a:cs typeface="Lato"/>
                <a:sym typeface="Lato"/>
              </a:rPr>
              <a:t>Index</a:t>
            </a:r>
            <a:endParaRPr sz="2200" dirty="0">
              <a:solidFill>
                <a:schemeClr val="dk1"/>
              </a:solidFill>
              <a:latin typeface="Lato"/>
              <a:ea typeface="Lato"/>
              <a:cs typeface="Lato"/>
              <a:sym typeface="Lato"/>
            </a:endParaRPr>
          </a:p>
          <a:p>
            <a:pPr marL="0" lvl="0" indent="0" algn="l" rtl="0">
              <a:lnSpc>
                <a:spcPct val="300000"/>
              </a:lnSpc>
              <a:spcBef>
                <a:spcPts val="0"/>
              </a:spcBef>
              <a:spcAft>
                <a:spcPts val="0"/>
              </a:spcAft>
              <a:buNone/>
            </a:pPr>
            <a:endParaRPr sz="2200" dirty="0">
              <a:solidFill>
                <a:schemeClr val="dk1"/>
              </a:solidFill>
              <a:latin typeface="Lato"/>
              <a:ea typeface="Lato"/>
              <a:cs typeface="Lato"/>
              <a:sym typeface="Lato"/>
            </a:endParaRPr>
          </a:p>
          <a:p>
            <a:pPr marL="0" lvl="0" indent="0" algn="l" rtl="0">
              <a:lnSpc>
                <a:spcPct val="300000"/>
              </a:lnSpc>
              <a:spcBef>
                <a:spcPts val="0"/>
              </a:spcBef>
              <a:spcAft>
                <a:spcPts val="0"/>
              </a:spcAft>
              <a:buNone/>
            </a:pPr>
            <a:endParaRPr sz="22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latin typeface="Lato"/>
              <a:ea typeface="Lato"/>
              <a:cs typeface="Lato"/>
              <a:sym typeface="Lato"/>
            </a:endParaRPr>
          </a:p>
        </p:txBody>
      </p:sp>
      <p:pic>
        <p:nvPicPr>
          <p:cNvPr id="109" name="Google Shape;109;p16"/>
          <p:cNvPicPr preferRelativeResize="0"/>
          <p:nvPr/>
        </p:nvPicPr>
        <p:blipFill>
          <a:blip r:embed="rId3">
            <a:alphaModFix/>
          </a:blip>
          <a:stretch>
            <a:fillRect/>
          </a:stretch>
        </p:blipFill>
        <p:spPr>
          <a:xfrm>
            <a:off x="3220179" y="6025601"/>
            <a:ext cx="428076" cy="428077"/>
          </a:xfrm>
          <a:prstGeom prst="rect">
            <a:avLst/>
          </a:prstGeom>
          <a:noFill/>
          <a:ln>
            <a:noFill/>
          </a:ln>
        </p:spPr>
      </p:pic>
      <p:pic>
        <p:nvPicPr>
          <p:cNvPr id="110" name="Google Shape;110;p16"/>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5"/>
                                        </p:tgtEl>
                                        <p:attrNameLst>
                                          <p:attrName>style.visibility</p:attrName>
                                        </p:attrNameLst>
                                      </p:cBhvr>
                                      <p:to>
                                        <p:strVal val="visible"/>
                                      </p:to>
                                    </p:set>
                                    <p:anim calcmode="lin" valueType="num">
                                      <p:cBhvr additive="base">
                                        <p:cTn id="7" dur="1000"/>
                                        <p:tgtEl>
                                          <p:spTgt spid="8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9"/>
                                        </p:tgtEl>
                                        <p:attrNameLst>
                                          <p:attrName>style.visibility</p:attrName>
                                        </p:attrNameLst>
                                      </p:cBhvr>
                                      <p:to>
                                        <p:strVal val="visible"/>
                                      </p:to>
                                    </p:set>
                                    <p:anim calcmode="lin" valueType="num">
                                      <p:cBhvr additive="base">
                                        <p:cTn id="10" dur="1000"/>
                                        <p:tgtEl>
                                          <p:spTgt spid="89"/>
                                        </p:tgtEl>
                                        <p:attrNameLst>
                                          <p:attrName>ppt_x</p:attrName>
                                        </p:attrNameLst>
                                      </p:cBhvr>
                                      <p:tavLst>
                                        <p:tav tm="0">
                                          <p:val>
                                            <p:strVal val="#ppt_x+1"/>
                                          </p:val>
                                        </p:tav>
                                        <p:tav tm="100000">
                                          <p:val>
                                            <p:strVal val="#ppt_x"/>
                                          </p:val>
                                        </p:tav>
                                      </p:tavLst>
                                    </p:anim>
                                  </p:childTnLst>
                                </p:cTn>
                              </p:par>
                              <p:par>
                                <p:cTn id="11" presetID="2" presetClass="entr" presetSubtype="2"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1000"/>
                                        <p:tgtEl>
                                          <p:spTgt spid="101"/>
                                        </p:tgtEl>
                                        <p:attrNameLst>
                                          <p:attrName>ppt_x</p:attrName>
                                        </p:attrNameLst>
                                      </p:cBhvr>
                                      <p:tavLst>
                                        <p:tav tm="0">
                                          <p:val>
                                            <p:strVal val="#ppt_x+1"/>
                                          </p:val>
                                        </p:tav>
                                        <p:tav tm="100000">
                                          <p:val>
                                            <p:strVal val="#ppt_x"/>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10"/>
                                        </p:tgtEl>
                                        <p:attrNameLst>
                                          <p:attrName>style.visibility</p:attrName>
                                        </p:attrNameLst>
                                      </p:cBhvr>
                                      <p:to>
                                        <p:strVal val="visible"/>
                                      </p:to>
                                    </p:set>
                                    <p:animEffect transition="in" filter="fade">
                                      <p:cBhvr>
                                        <p:cTn id="18" dur="1000"/>
                                        <p:tgtEl>
                                          <p:spTgt spid="1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1"/>
                                        </p:tgtEl>
                                        <p:attrNameLst>
                                          <p:attrName>style.visibility</p:attrName>
                                        </p:attrNameLst>
                                      </p:cBhvr>
                                      <p:to>
                                        <p:strVal val="visible"/>
                                      </p:to>
                                    </p:set>
                                    <p:animEffect transition="in" filter="fade">
                                      <p:cBhvr>
                                        <p:cTn id="23" dur="1000"/>
                                        <p:tgtEl>
                                          <p:spTgt spid="91"/>
                                        </p:tgtEl>
                                      </p:cBhvr>
                                    </p:animEffect>
                                  </p:childTnLst>
                                </p:cTn>
                              </p:par>
                              <p:par>
                                <p:cTn id="24" presetID="10" presetClass="entr" presetSubtype="0" fill="hold" nodeType="withEffect">
                                  <p:stCondLst>
                                    <p:cond delay="0"/>
                                  </p:stCondLst>
                                  <p:childTnLst>
                                    <p:set>
                                      <p:cBhvr>
                                        <p:cTn id="25" dur="1" fill="hold">
                                          <p:stCondLst>
                                            <p:cond delay="0"/>
                                          </p:stCondLst>
                                        </p:cTn>
                                        <p:tgtEl>
                                          <p:spTgt spid="96"/>
                                        </p:tgtEl>
                                        <p:attrNameLst>
                                          <p:attrName>style.visibility</p:attrName>
                                        </p:attrNameLst>
                                      </p:cBhvr>
                                      <p:to>
                                        <p:strVal val="visible"/>
                                      </p:to>
                                    </p:set>
                                    <p:animEffect transition="in" filter="fade">
                                      <p:cBhvr>
                                        <p:cTn id="26" dur="1000"/>
                                        <p:tgtEl>
                                          <p:spTgt spid="9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1000"/>
                                        <p:tgtEl>
                                          <p:spTgt spid="92"/>
                                        </p:tgtEl>
                                      </p:cBhvr>
                                    </p:animEffect>
                                  </p:childTnLst>
                                </p:cTn>
                              </p:par>
                              <p:par>
                                <p:cTn id="32" presetID="10" presetClass="entr" presetSubtype="0" fill="hold" nodeType="withEffect">
                                  <p:stCondLst>
                                    <p:cond delay="0"/>
                                  </p:stCondLst>
                                  <p:childTnLst>
                                    <p:set>
                                      <p:cBhvr>
                                        <p:cTn id="33" dur="1" fill="hold">
                                          <p:stCondLst>
                                            <p:cond delay="0"/>
                                          </p:stCondLst>
                                        </p:cTn>
                                        <p:tgtEl>
                                          <p:spTgt spid="97"/>
                                        </p:tgtEl>
                                        <p:attrNameLst>
                                          <p:attrName>style.visibility</p:attrName>
                                        </p:attrNameLst>
                                      </p:cBhvr>
                                      <p:to>
                                        <p:strVal val="visible"/>
                                      </p:to>
                                    </p:set>
                                    <p:animEffect transition="in" filter="fade">
                                      <p:cBhvr>
                                        <p:cTn id="34" dur="1000"/>
                                        <p:tgtEl>
                                          <p:spTgt spid="9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93"/>
                                        </p:tgtEl>
                                        <p:attrNameLst>
                                          <p:attrName>style.visibility</p:attrName>
                                        </p:attrNameLst>
                                      </p:cBhvr>
                                      <p:to>
                                        <p:strVal val="visible"/>
                                      </p:to>
                                    </p:set>
                                    <p:animEffect transition="in" filter="fade">
                                      <p:cBhvr>
                                        <p:cTn id="39" dur="1000"/>
                                        <p:tgtEl>
                                          <p:spTgt spid="93"/>
                                        </p:tgtEl>
                                      </p:cBhvr>
                                    </p:animEffect>
                                  </p:childTnLst>
                                </p:cTn>
                              </p:par>
                              <p:par>
                                <p:cTn id="40" presetID="1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Effect transition="in" filter="fade">
                                      <p:cBhvr>
                                        <p:cTn id="42" dur="1000"/>
                                        <p:tgtEl>
                                          <p:spTgt spid="9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gtEl>
                                        <p:attrNameLst>
                                          <p:attrName>style.visibility</p:attrName>
                                        </p:attrNameLst>
                                      </p:cBhvr>
                                      <p:to>
                                        <p:strVal val="visible"/>
                                      </p:to>
                                    </p:set>
                                    <p:animEffect transition="in" filter="fade">
                                      <p:cBhvr>
                                        <p:cTn id="47" dur="1000"/>
                                        <p:tgtEl>
                                          <p:spTgt spid="94"/>
                                        </p:tgtEl>
                                      </p:cBhvr>
                                    </p:animEffect>
                                  </p:childTnLst>
                                </p:cTn>
                              </p:par>
                              <p:par>
                                <p:cTn id="48" presetID="10" presetClass="entr" presetSubtype="0" fill="hold"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fade">
                                      <p:cBhvr>
                                        <p:cTn id="50" dur="1000"/>
                                        <p:tgtEl>
                                          <p:spTgt spid="9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5"/>
                                        </p:tgtEl>
                                        <p:attrNameLst>
                                          <p:attrName>style.visibility</p:attrName>
                                        </p:attrNameLst>
                                      </p:cBhvr>
                                      <p:to>
                                        <p:strVal val="visible"/>
                                      </p:to>
                                    </p:set>
                                    <p:animEffect transition="in" filter="fade">
                                      <p:cBhvr>
                                        <p:cTn id="55" dur="1000"/>
                                        <p:tgtEl>
                                          <p:spTgt spid="95"/>
                                        </p:tgtEl>
                                      </p:cBhvr>
                                    </p:animEffect>
                                  </p:childTnLst>
                                </p:cTn>
                              </p:par>
                              <p:par>
                                <p:cTn id="56" presetID="10" presetClass="entr" presetSubtype="0" fill="hold" nodeType="withEffect">
                                  <p:stCondLst>
                                    <p:cond delay="0"/>
                                  </p:stCondLst>
                                  <p:childTnLst>
                                    <p:set>
                                      <p:cBhvr>
                                        <p:cTn id="57" dur="1" fill="hold">
                                          <p:stCondLst>
                                            <p:cond delay="0"/>
                                          </p:stCondLst>
                                        </p:cTn>
                                        <p:tgtEl>
                                          <p:spTgt spid="100"/>
                                        </p:tgtEl>
                                        <p:attrNameLst>
                                          <p:attrName>style.visibility</p:attrName>
                                        </p:attrNameLst>
                                      </p:cBhvr>
                                      <p:to>
                                        <p:strVal val="visible"/>
                                      </p:to>
                                    </p:set>
                                    <p:animEffect transition="in" filter="fade">
                                      <p:cBhvr>
                                        <p:cTn id="58" dur="1000"/>
                                        <p:tgtEl>
                                          <p:spTgt spid="10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02"/>
                                        </p:tgtEl>
                                        <p:attrNameLst>
                                          <p:attrName>style.visibility</p:attrName>
                                        </p:attrNameLst>
                                      </p:cBhvr>
                                      <p:to>
                                        <p:strVal val="visible"/>
                                      </p:to>
                                    </p:set>
                                    <p:animEffect transition="in" filter="fade">
                                      <p:cBhvr>
                                        <p:cTn id="63" dur="1000"/>
                                        <p:tgtEl>
                                          <p:spTgt spid="102"/>
                                        </p:tgtEl>
                                      </p:cBhvr>
                                    </p:animEffect>
                                  </p:childTnLst>
                                </p:cTn>
                              </p:par>
                              <p:par>
                                <p:cTn id="64" presetID="10" presetClass="entr" presetSubtype="0" fill="hold" nodeType="withEffect">
                                  <p:stCondLst>
                                    <p:cond delay="0"/>
                                  </p:stCondLst>
                                  <p:childTnLst>
                                    <p:set>
                                      <p:cBhvr>
                                        <p:cTn id="65" dur="1" fill="hold">
                                          <p:stCondLst>
                                            <p:cond delay="0"/>
                                          </p:stCondLst>
                                        </p:cTn>
                                        <p:tgtEl>
                                          <p:spTgt spid="104"/>
                                        </p:tgtEl>
                                        <p:attrNameLst>
                                          <p:attrName>style.visibility</p:attrName>
                                        </p:attrNameLst>
                                      </p:cBhvr>
                                      <p:to>
                                        <p:strVal val="visible"/>
                                      </p:to>
                                    </p:set>
                                    <p:animEffect transition="in" filter="fade">
                                      <p:cBhvr>
                                        <p:cTn id="66" dur="1000"/>
                                        <p:tgtEl>
                                          <p:spTgt spid="10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3"/>
                                        </p:tgtEl>
                                        <p:attrNameLst>
                                          <p:attrName>style.visibility</p:attrName>
                                        </p:attrNameLst>
                                      </p:cBhvr>
                                      <p:to>
                                        <p:strVal val="visible"/>
                                      </p:to>
                                    </p:set>
                                    <p:animEffect transition="in" filter="fade">
                                      <p:cBhvr>
                                        <p:cTn id="71" dur="1000"/>
                                        <p:tgtEl>
                                          <p:spTgt spid="103"/>
                                        </p:tgtEl>
                                      </p:cBhvr>
                                    </p:animEffect>
                                  </p:childTnLst>
                                </p:cTn>
                              </p:par>
                              <p:par>
                                <p:cTn id="72" presetID="10" presetClass="entr" presetSubtype="0" fill="hold" nodeType="withEffect">
                                  <p:stCondLst>
                                    <p:cond delay="0"/>
                                  </p:stCondLst>
                                  <p:childTnLst>
                                    <p:set>
                                      <p:cBhvr>
                                        <p:cTn id="73" dur="1" fill="hold">
                                          <p:stCondLst>
                                            <p:cond delay="0"/>
                                          </p:stCondLst>
                                        </p:cTn>
                                        <p:tgtEl>
                                          <p:spTgt spid="105"/>
                                        </p:tgtEl>
                                        <p:attrNameLst>
                                          <p:attrName>style.visibility</p:attrName>
                                        </p:attrNameLst>
                                      </p:cBhvr>
                                      <p:to>
                                        <p:strVal val="visible"/>
                                      </p:to>
                                    </p:set>
                                    <p:animEffect transition="in" filter="fade">
                                      <p:cBhvr>
                                        <p:cTn id="74" dur="1000"/>
                                        <p:tgtEl>
                                          <p:spTgt spid="105"/>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106"/>
                                        </p:tgtEl>
                                        <p:attrNameLst>
                                          <p:attrName>style.visibility</p:attrName>
                                        </p:attrNameLst>
                                      </p:cBhvr>
                                      <p:to>
                                        <p:strVal val="visible"/>
                                      </p:to>
                                    </p:set>
                                    <p:animEffect transition="in" filter="fade">
                                      <p:cBhvr>
                                        <p:cTn id="79" dur="1000"/>
                                        <p:tgtEl>
                                          <p:spTgt spid="106"/>
                                        </p:tgtEl>
                                      </p:cBhvr>
                                    </p:animEffect>
                                  </p:childTnLst>
                                </p:cTn>
                              </p:par>
                              <p:par>
                                <p:cTn id="80" presetID="10" presetClass="entr" presetSubtype="0" fill="hold" nodeType="withEffect">
                                  <p:stCondLst>
                                    <p:cond delay="0"/>
                                  </p:stCondLst>
                                  <p:childTnLst>
                                    <p:set>
                                      <p:cBhvr>
                                        <p:cTn id="81" dur="1" fill="hold">
                                          <p:stCondLst>
                                            <p:cond delay="0"/>
                                          </p:stCondLst>
                                        </p:cTn>
                                        <p:tgtEl>
                                          <p:spTgt spid="107"/>
                                        </p:tgtEl>
                                        <p:attrNameLst>
                                          <p:attrName>style.visibility</p:attrName>
                                        </p:attrNameLst>
                                      </p:cBhvr>
                                      <p:to>
                                        <p:strVal val="visible"/>
                                      </p:to>
                                    </p:set>
                                    <p:animEffect transition="in" filter="fade">
                                      <p:cBhvr>
                                        <p:cTn id="82" dur="1000"/>
                                        <p:tgtEl>
                                          <p:spTgt spid="10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08"/>
                                        </p:tgtEl>
                                        <p:attrNameLst>
                                          <p:attrName>style.visibility</p:attrName>
                                        </p:attrNameLst>
                                      </p:cBhvr>
                                      <p:to>
                                        <p:strVal val="visible"/>
                                      </p:to>
                                    </p:set>
                                    <p:animEffect transition="in" filter="fade">
                                      <p:cBhvr>
                                        <p:cTn id="87" dur="1000"/>
                                        <p:tgtEl>
                                          <p:spTgt spid="108"/>
                                        </p:tgtEl>
                                      </p:cBhvr>
                                    </p:animEffect>
                                  </p:childTnLst>
                                </p:cTn>
                              </p:par>
                              <p:par>
                                <p:cTn id="88" presetID="10" presetClass="entr" presetSubtype="0" fill="hold" nodeType="withEffect">
                                  <p:stCondLst>
                                    <p:cond delay="0"/>
                                  </p:stCondLst>
                                  <p:childTnLst>
                                    <p:set>
                                      <p:cBhvr>
                                        <p:cTn id="89" dur="1" fill="hold">
                                          <p:stCondLst>
                                            <p:cond delay="0"/>
                                          </p:stCondLst>
                                        </p:cTn>
                                        <p:tgtEl>
                                          <p:spTgt spid="109"/>
                                        </p:tgtEl>
                                        <p:attrNameLst>
                                          <p:attrName>style.visibility</p:attrName>
                                        </p:attrNameLst>
                                      </p:cBhvr>
                                      <p:to>
                                        <p:strVal val="visible"/>
                                      </p:to>
                                    </p:set>
                                    <p:animEffect transition="in" filter="fade">
                                      <p:cBhvr>
                                        <p:cTn id="90" dur="10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idx="4294967295"/>
          </p:nvPr>
        </p:nvSpPr>
        <p:spPr>
          <a:xfrm>
            <a:off x="1193800" y="542925"/>
            <a:ext cx="109982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CLASSIFICATION</a:t>
            </a:r>
            <a:endParaRPr sz="4200" b="0">
              <a:solidFill>
                <a:srgbClr val="00A1FF"/>
              </a:solidFill>
              <a:latin typeface="Lato Black"/>
              <a:ea typeface="Lato Black"/>
              <a:cs typeface="Lato Black"/>
              <a:sym typeface="Lato Black"/>
            </a:endParaRPr>
          </a:p>
        </p:txBody>
      </p:sp>
      <p:sp>
        <p:nvSpPr>
          <p:cNvPr id="201" name="Google Shape;201;p23"/>
          <p:cNvSpPr txBox="1">
            <a:spLocks noGrp="1"/>
          </p:cNvSpPr>
          <p:nvPr>
            <p:ph type="title" idx="4294967295"/>
          </p:nvPr>
        </p:nvSpPr>
        <p:spPr>
          <a:xfrm>
            <a:off x="0" y="2041525"/>
            <a:ext cx="1058863"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chemeClr val="lt1"/>
                </a:solidFill>
                <a:latin typeface="Lato Black"/>
                <a:ea typeface="Lato Black"/>
                <a:cs typeface="Lato Black"/>
                <a:sym typeface="Lato Black"/>
              </a:rPr>
              <a:t>SQL  </a:t>
            </a:r>
            <a:endParaRPr sz="4200" b="0">
              <a:solidFill>
                <a:schemeClr val="lt1"/>
              </a:solidFill>
              <a:latin typeface="Lato Black"/>
              <a:ea typeface="Lato Black"/>
              <a:cs typeface="Lato Black"/>
              <a:sym typeface="Lato Black"/>
            </a:endParaRPr>
          </a:p>
        </p:txBody>
      </p:sp>
      <p:cxnSp>
        <p:nvCxnSpPr>
          <p:cNvPr id="196" name="Google Shape;196;p23"/>
          <p:cNvCxnSpPr/>
          <p:nvPr/>
        </p:nvCxnSpPr>
        <p:spPr>
          <a:xfrm>
            <a:off x="690236" y="1297087"/>
            <a:ext cx="5509200" cy="0"/>
          </a:xfrm>
          <a:prstGeom prst="straightConnector1">
            <a:avLst/>
          </a:prstGeom>
          <a:noFill/>
          <a:ln w="76200" cap="flat" cmpd="sng">
            <a:solidFill>
              <a:schemeClr val="dk2"/>
            </a:solidFill>
            <a:prstDash val="solid"/>
            <a:round/>
            <a:headEnd type="none" w="med" len="med"/>
            <a:tailEnd type="none" w="med" len="med"/>
          </a:ln>
        </p:spPr>
      </p:cxnSp>
      <p:sp>
        <p:nvSpPr>
          <p:cNvPr id="197" name="Google Shape;197;p23"/>
          <p:cNvSpPr/>
          <p:nvPr/>
        </p:nvSpPr>
        <p:spPr>
          <a:xfrm rot="4866486">
            <a:off x="10821995" y="-47635"/>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3"/>
          <p:cNvSpPr/>
          <p:nvPr/>
        </p:nvSpPr>
        <p:spPr>
          <a:xfrm rot="7440978" flipH="1">
            <a:off x="10674322" y="-163541"/>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3"/>
          <p:cNvSpPr/>
          <p:nvPr/>
        </p:nvSpPr>
        <p:spPr>
          <a:xfrm rot="7440653" flipH="1">
            <a:off x="12013131" y="35805"/>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3"/>
          <p:cNvSpPr/>
          <p:nvPr/>
        </p:nvSpPr>
        <p:spPr>
          <a:xfrm>
            <a:off x="4863425" y="1815325"/>
            <a:ext cx="2210700" cy="1112400"/>
          </a:xfrm>
          <a:prstGeom prst="round2SameRect">
            <a:avLst>
              <a:gd name="adj1" fmla="val 16667"/>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 name="Google Shape;202;p23"/>
          <p:cNvGrpSpPr/>
          <p:nvPr/>
        </p:nvGrpSpPr>
        <p:grpSpPr>
          <a:xfrm>
            <a:off x="1083675" y="2842350"/>
            <a:ext cx="3774775" cy="2164375"/>
            <a:chOff x="1083675" y="2842350"/>
            <a:chExt cx="3774775" cy="2164375"/>
          </a:xfrm>
        </p:grpSpPr>
        <p:sp>
          <p:nvSpPr>
            <p:cNvPr id="203" name="Google Shape;203;p23"/>
            <p:cNvSpPr/>
            <p:nvPr/>
          </p:nvSpPr>
          <p:spPr>
            <a:xfrm rot="-5400000">
              <a:off x="1535375" y="3156175"/>
              <a:ext cx="1490400" cy="22107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3"/>
            <p:cNvSpPr txBox="1"/>
            <p:nvPr/>
          </p:nvSpPr>
          <p:spPr>
            <a:xfrm>
              <a:off x="1083675" y="3686425"/>
              <a:ext cx="2421900" cy="587400"/>
            </a:xfrm>
            <a:prstGeom prst="rect">
              <a:avLst/>
            </a:prstGeom>
            <a:noFill/>
            <a:ln>
              <a:noFill/>
            </a:ln>
          </p:spPr>
          <p:txBody>
            <a:bodyPr spcFirstLastPara="1" wrap="square" lIns="91425" tIns="45700" rIns="91425" bIns="45700" anchor="t" anchorCtr="0">
              <a:noAutofit/>
            </a:bodyPr>
            <a:lstStyle/>
            <a:p>
              <a:pPr marL="2540" lvl="0" indent="0" algn="ctr" rtl="0">
                <a:spcBef>
                  <a:spcPts val="0"/>
                </a:spcBef>
                <a:spcAft>
                  <a:spcPts val="0"/>
                </a:spcAft>
                <a:buClr>
                  <a:schemeClr val="dk1"/>
                </a:buClr>
                <a:buFont typeface="Arial"/>
                <a:buNone/>
              </a:pPr>
              <a:r>
                <a:rPr lang="en-US" sz="2000" dirty="0">
                  <a:solidFill>
                    <a:schemeClr val="lt1"/>
                  </a:solidFill>
                  <a:latin typeface="Lato"/>
                  <a:ea typeface="Lato"/>
                  <a:cs typeface="Lato"/>
                  <a:sym typeface="Lato"/>
                </a:rPr>
                <a:t>DDL</a:t>
              </a:r>
              <a:endParaRPr sz="2000" dirty="0">
                <a:solidFill>
                  <a:schemeClr val="dk1"/>
                </a:solidFill>
                <a:latin typeface="Lato"/>
                <a:ea typeface="Lato"/>
                <a:cs typeface="Lato"/>
                <a:sym typeface="Lato"/>
              </a:endParaRPr>
            </a:p>
            <a:p>
              <a:pPr marL="12065" marR="5080" lvl="0" indent="0" algn="ctr" rtl="0">
                <a:spcBef>
                  <a:spcPts val="5"/>
                </a:spcBef>
                <a:spcAft>
                  <a:spcPts val="0"/>
                </a:spcAft>
                <a:buClr>
                  <a:schemeClr val="dk1"/>
                </a:buClr>
                <a:buFont typeface="Arial"/>
                <a:buNone/>
              </a:pPr>
              <a:r>
                <a:rPr lang="en-US" sz="2000" dirty="0">
                  <a:solidFill>
                    <a:schemeClr val="lt1"/>
                  </a:solidFill>
                  <a:latin typeface="Lato"/>
                  <a:ea typeface="Lato"/>
                  <a:cs typeface="Lato"/>
                  <a:sym typeface="Lato"/>
                </a:rPr>
                <a:t>Data Definition  Language</a:t>
              </a:r>
              <a:endParaRPr sz="20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solidFill>
                  <a:schemeClr val="dk1"/>
                </a:solidFill>
                <a:latin typeface="Lato"/>
                <a:ea typeface="Lato"/>
                <a:cs typeface="Lato"/>
                <a:sym typeface="Lato"/>
              </a:endParaRPr>
            </a:p>
          </p:txBody>
        </p:sp>
        <p:cxnSp>
          <p:nvCxnSpPr>
            <p:cNvPr id="205" name="Google Shape;205;p23"/>
            <p:cNvCxnSpPr/>
            <p:nvPr/>
          </p:nvCxnSpPr>
          <p:spPr>
            <a:xfrm flipH="1">
              <a:off x="3353650" y="2842350"/>
              <a:ext cx="1504800" cy="706800"/>
            </a:xfrm>
            <a:prstGeom prst="straightConnector1">
              <a:avLst/>
            </a:prstGeom>
            <a:noFill/>
            <a:ln w="38100" cap="flat" cmpd="sng">
              <a:solidFill>
                <a:schemeClr val="dk2"/>
              </a:solidFill>
              <a:prstDash val="solid"/>
              <a:round/>
              <a:headEnd type="none" w="med" len="med"/>
              <a:tailEnd type="stealth" w="med" len="med"/>
            </a:ln>
          </p:spPr>
        </p:cxnSp>
      </p:grpSp>
      <p:grpSp>
        <p:nvGrpSpPr>
          <p:cNvPr id="206" name="Google Shape;206;p23"/>
          <p:cNvGrpSpPr/>
          <p:nvPr/>
        </p:nvGrpSpPr>
        <p:grpSpPr>
          <a:xfrm>
            <a:off x="7063450" y="2933450"/>
            <a:ext cx="3674375" cy="1868075"/>
            <a:chOff x="7063450" y="2933450"/>
            <a:chExt cx="3674375" cy="1868075"/>
          </a:xfrm>
        </p:grpSpPr>
        <p:sp>
          <p:nvSpPr>
            <p:cNvPr id="207" name="Google Shape;207;p23"/>
            <p:cNvSpPr/>
            <p:nvPr/>
          </p:nvSpPr>
          <p:spPr>
            <a:xfrm rot="-5400000">
              <a:off x="8767625" y="2950975"/>
              <a:ext cx="1490400" cy="22107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txBox="1"/>
            <p:nvPr/>
          </p:nvSpPr>
          <p:spPr>
            <a:xfrm>
              <a:off x="8315925" y="3492025"/>
              <a:ext cx="2421900" cy="587400"/>
            </a:xfrm>
            <a:prstGeom prst="rect">
              <a:avLst/>
            </a:prstGeom>
            <a:noFill/>
            <a:ln>
              <a:noFill/>
            </a:ln>
          </p:spPr>
          <p:txBody>
            <a:bodyPr spcFirstLastPara="1" wrap="square" lIns="91425" tIns="45700" rIns="91425" bIns="45700" anchor="t" anchorCtr="0">
              <a:noAutofit/>
            </a:bodyPr>
            <a:lstStyle/>
            <a:p>
              <a:pPr marL="2540" lvl="0" indent="0" algn="ctr" rtl="0">
                <a:spcBef>
                  <a:spcPts val="0"/>
                </a:spcBef>
                <a:spcAft>
                  <a:spcPts val="0"/>
                </a:spcAft>
                <a:buNone/>
              </a:pPr>
              <a:r>
                <a:rPr lang="en-US" sz="2000" dirty="0">
                  <a:solidFill>
                    <a:schemeClr val="lt1"/>
                  </a:solidFill>
                  <a:latin typeface="Lato"/>
                  <a:ea typeface="Lato"/>
                  <a:cs typeface="Lato"/>
                  <a:sym typeface="Lato"/>
                </a:rPr>
                <a:t>DCL</a:t>
              </a:r>
              <a:endParaRPr sz="2000" dirty="0">
                <a:solidFill>
                  <a:schemeClr val="dk1"/>
                </a:solidFill>
                <a:latin typeface="Lato"/>
                <a:ea typeface="Lato"/>
                <a:cs typeface="Lato"/>
                <a:sym typeface="Lato"/>
              </a:endParaRPr>
            </a:p>
            <a:p>
              <a:pPr marL="12065" marR="5080" lvl="0" indent="0" algn="ctr" rtl="0">
                <a:spcBef>
                  <a:spcPts val="5"/>
                </a:spcBef>
                <a:spcAft>
                  <a:spcPts val="0"/>
                </a:spcAft>
                <a:buNone/>
              </a:pPr>
              <a:r>
                <a:rPr lang="en-US" sz="2000" dirty="0">
                  <a:solidFill>
                    <a:schemeClr val="lt1"/>
                  </a:solidFill>
                  <a:latin typeface="Lato"/>
                  <a:ea typeface="Lato"/>
                  <a:cs typeface="Lato"/>
                  <a:sym typeface="Lato"/>
                </a:rPr>
                <a:t>Data Control Language</a:t>
              </a:r>
              <a:endParaRPr sz="20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solidFill>
                  <a:schemeClr val="dk1"/>
                </a:solidFill>
                <a:latin typeface="Lato"/>
                <a:ea typeface="Lato"/>
                <a:cs typeface="Lato"/>
                <a:sym typeface="Lato"/>
              </a:endParaRPr>
            </a:p>
          </p:txBody>
        </p:sp>
        <p:cxnSp>
          <p:nvCxnSpPr>
            <p:cNvPr id="209" name="Google Shape;209;p23"/>
            <p:cNvCxnSpPr/>
            <p:nvPr/>
          </p:nvCxnSpPr>
          <p:spPr>
            <a:xfrm>
              <a:off x="7063450" y="2933450"/>
              <a:ext cx="1562700" cy="470700"/>
            </a:xfrm>
            <a:prstGeom prst="straightConnector1">
              <a:avLst/>
            </a:prstGeom>
            <a:noFill/>
            <a:ln w="38100" cap="flat" cmpd="sng">
              <a:solidFill>
                <a:schemeClr val="dk2"/>
              </a:solidFill>
              <a:prstDash val="solid"/>
              <a:round/>
              <a:headEnd type="none" w="med" len="med"/>
              <a:tailEnd type="stealth" w="med" len="med"/>
            </a:ln>
          </p:spPr>
        </p:cxnSp>
      </p:grpSp>
      <p:grpSp>
        <p:nvGrpSpPr>
          <p:cNvPr id="210" name="Google Shape;210;p23"/>
          <p:cNvGrpSpPr/>
          <p:nvPr/>
        </p:nvGrpSpPr>
        <p:grpSpPr>
          <a:xfrm>
            <a:off x="5894713" y="2927725"/>
            <a:ext cx="2421900" cy="2912700"/>
            <a:chOff x="5894713" y="2927725"/>
            <a:chExt cx="2421900" cy="2912700"/>
          </a:xfrm>
        </p:grpSpPr>
        <p:sp>
          <p:nvSpPr>
            <p:cNvPr id="211" name="Google Shape;211;p23"/>
            <p:cNvSpPr/>
            <p:nvPr/>
          </p:nvSpPr>
          <p:spPr>
            <a:xfrm rot="-5400000">
              <a:off x="6346413" y="3989875"/>
              <a:ext cx="1490400" cy="22107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txBox="1"/>
            <p:nvPr/>
          </p:nvSpPr>
          <p:spPr>
            <a:xfrm>
              <a:off x="5894713" y="4520125"/>
              <a:ext cx="2421900" cy="587400"/>
            </a:xfrm>
            <a:prstGeom prst="rect">
              <a:avLst/>
            </a:prstGeom>
            <a:noFill/>
            <a:ln>
              <a:noFill/>
            </a:ln>
          </p:spPr>
          <p:txBody>
            <a:bodyPr spcFirstLastPara="1" wrap="square" lIns="91425" tIns="45700" rIns="91425" bIns="45700" anchor="t" anchorCtr="0">
              <a:noAutofit/>
            </a:bodyPr>
            <a:lstStyle/>
            <a:p>
              <a:pPr marL="2540" lvl="0" indent="0" algn="ctr" rtl="0">
                <a:spcBef>
                  <a:spcPts val="0"/>
                </a:spcBef>
                <a:spcAft>
                  <a:spcPts val="0"/>
                </a:spcAft>
                <a:buNone/>
              </a:pPr>
              <a:r>
                <a:rPr lang="en-US" sz="2000" dirty="0">
                  <a:solidFill>
                    <a:schemeClr val="lt1"/>
                  </a:solidFill>
                  <a:latin typeface="Lato"/>
                  <a:ea typeface="Lato"/>
                  <a:cs typeface="Lato"/>
                  <a:sym typeface="Lato"/>
                </a:rPr>
                <a:t>DML</a:t>
              </a:r>
              <a:endParaRPr sz="2000" dirty="0">
                <a:solidFill>
                  <a:schemeClr val="dk1"/>
                </a:solidFill>
                <a:latin typeface="Lato"/>
                <a:ea typeface="Lato"/>
                <a:cs typeface="Lato"/>
                <a:sym typeface="Lato"/>
              </a:endParaRPr>
            </a:p>
            <a:p>
              <a:pPr marL="12065" marR="5080" lvl="0" indent="0" algn="ctr" rtl="0">
                <a:spcBef>
                  <a:spcPts val="5"/>
                </a:spcBef>
                <a:spcAft>
                  <a:spcPts val="0"/>
                </a:spcAft>
                <a:buNone/>
              </a:pPr>
              <a:r>
                <a:rPr lang="en-US" sz="2000" dirty="0">
                  <a:solidFill>
                    <a:schemeClr val="lt1"/>
                  </a:solidFill>
                  <a:latin typeface="Lato"/>
                  <a:ea typeface="Lato"/>
                  <a:cs typeface="Lato"/>
                  <a:sym typeface="Lato"/>
                </a:rPr>
                <a:t>Data manipulation Language</a:t>
              </a:r>
              <a:endParaRPr sz="2000" dirty="0">
                <a:solidFill>
                  <a:schemeClr val="dk1"/>
                </a:solidFill>
                <a:latin typeface="Lato"/>
                <a:ea typeface="Lato"/>
                <a:cs typeface="Lato"/>
                <a:sym typeface="Lato"/>
              </a:endParaRPr>
            </a:p>
            <a:p>
              <a:pPr marL="0" lvl="0" indent="0" algn="l" rtl="0">
                <a:lnSpc>
                  <a:spcPct val="150000"/>
                </a:lnSpc>
                <a:spcBef>
                  <a:spcPts val="0"/>
                </a:spcBef>
                <a:spcAft>
                  <a:spcPts val="0"/>
                </a:spcAft>
                <a:buNone/>
              </a:pPr>
              <a:endParaRPr sz="2200" dirty="0">
                <a:solidFill>
                  <a:schemeClr val="dk1"/>
                </a:solidFill>
                <a:latin typeface="Lato"/>
                <a:ea typeface="Lato"/>
                <a:cs typeface="Lato"/>
                <a:sym typeface="Lato"/>
              </a:endParaRPr>
            </a:p>
          </p:txBody>
        </p:sp>
        <p:cxnSp>
          <p:nvCxnSpPr>
            <p:cNvPr id="213" name="Google Shape;213;p23"/>
            <p:cNvCxnSpPr>
              <a:stCxn id="200" idx="1"/>
            </p:cNvCxnSpPr>
            <p:nvPr/>
          </p:nvCxnSpPr>
          <p:spPr>
            <a:xfrm>
              <a:off x="5968775" y="2927725"/>
              <a:ext cx="1046700" cy="1346100"/>
            </a:xfrm>
            <a:prstGeom prst="straightConnector1">
              <a:avLst/>
            </a:prstGeom>
            <a:noFill/>
            <a:ln w="38100" cap="flat" cmpd="sng">
              <a:solidFill>
                <a:schemeClr val="dk2"/>
              </a:solidFill>
              <a:prstDash val="solid"/>
              <a:round/>
              <a:headEnd type="none" w="med" len="med"/>
              <a:tailEnd type="stealth" w="med" len="med"/>
            </a:ln>
          </p:spPr>
        </p:cxnSp>
      </p:grpSp>
      <p:pic>
        <p:nvPicPr>
          <p:cNvPr id="214" name="Google Shape;214;p23"/>
          <p:cNvPicPr preferRelativeResize="0"/>
          <p:nvPr/>
        </p:nvPicPr>
        <p:blipFill>
          <a:blip r:embed="rId3">
            <a:alphaModFix amt="40000"/>
          </a:blip>
          <a:stretch>
            <a:fillRect/>
          </a:stretch>
        </p:blipFill>
        <p:spPr>
          <a:xfrm>
            <a:off x="10719950" y="5342150"/>
            <a:ext cx="1368850" cy="1368850"/>
          </a:xfrm>
          <a:prstGeom prst="rect">
            <a:avLst/>
          </a:prstGeom>
          <a:noFill/>
          <a:ln>
            <a:noFill/>
          </a:ln>
        </p:spPr>
      </p:pic>
      <p:grpSp>
        <p:nvGrpSpPr>
          <p:cNvPr id="215" name="Google Shape;215;p23"/>
          <p:cNvGrpSpPr/>
          <p:nvPr/>
        </p:nvGrpSpPr>
        <p:grpSpPr>
          <a:xfrm>
            <a:off x="3505563" y="2927725"/>
            <a:ext cx="2463212" cy="2912700"/>
            <a:chOff x="3505563" y="2927725"/>
            <a:chExt cx="2463212" cy="2912700"/>
          </a:xfrm>
        </p:grpSpPr>
        <p:sp>
          <p:nvSpPr>
            <p:cNvPr id="216" name="Google Shape;216;p23"/>
            <p:cNvSpPr/>
            <p:nvPr/>
          </p:nvSpPr>
          <p:spPr>
            <a:xfrm rot="-5400000">
              <a:off x="3957263" y="3989875"/>
              <a:ext cx="1490400" cy="22107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3"/>
            <p:cNvSpPr txBox="1"/>
            <p:nvPr/>
          </p:nvSpPr>
          <p:spPr>
            <a:xfrm>
              <a:off x="3505563" y="4411100"/>
              <a:ext cx="2421900" cy="587400"/>
            </a:xfrm>
            <a:prstGeom prst="rect">
              <a:avLst/>
            </a:prstGeom>
            <a:noFill/>
            <a:ln>
              <a:noFill/>
            </a:ln>
          </p:spPr>
          <p:txBody>
            <a:bodyPr spcFirstLastPara="1" wrap="square" lIns="91425" tIns="45700" rIns="91425" bIns="45700" anchor="t" anchorCtr="0">
              <a:noAutofit/>
            </a:bodyPr>
            <a:lstStyle/>
            <a:p>
              <a:pPr marL="2540" lvl="0" indent="0" algn="ctr" rtl="0">
                <a:spcBef>
                  <a:spcPts val="0"/>
                </a:spcBef>
                <a:spcAft>
                  <a:spcPts val="0"/>
                </a:spcAft>
                <a:buNone/>
              </a:pPr>
              <a:r>
                <a:rPr lang="en-US" sz="2000" dirty="0">
                  <a:solidFill>
                    <a:schemeClr val="lt1"/>
                  </a:solidFill>
                  <a:latin typeface="Lato"/>
                  <a:ea typeface="Lato"/>
                  <a:cs typeface="Lato"/>
                  <a:sym typeface="Lato"/>
                </a:rPr>
                <a:t>TCL</a:t>
              </a:r>
              <a:endParaRPr sz="2000" dirty="0">
                <a:solidFill>
                  <a:schemeClr val="dk1"/>
                </a:solidFill>
                <a:latin typeface="Lato"/>
                <a:ea typeface="Lato"/>
                <a:cs typeface="Lato"/>
                <a:sym typeface="Lato"/>
              </a:endParaRPr>
            </a:p>
            <a:p>
              <a:pPr marL="12065" marR="5080" lvl="0" indent="0" algn="ctr" rtl="0">
                <a:spcBef>
                  <a:spcPts val="5"/>
                </a:spcBef>
                <a:spcAft>
                  <a:spcPts val="0"/>
                </a:spcAft>
                <a:buNone/>
              </a:pPr>
              <a:r>
                <a:rPr lang="en-US" sz="2000" dirty="0">
                  <a:solidFill>
                    <a:schemeClr val="lt1"/>
                  </a:solidFill>
                  <a:latin typeface="Lato"/>
                  <a:ea typeface="Lato"/>
                  <a:cs typeface="Lato"/>
                  <a:sym typeface="Lato"/>
                </a:rPr>
                <a:t>Transaction </a:t>
              </a:r>
              <a:endParaRPr sz="2000" dirty="0">
                <a:solidFill>
                  <a:schemeClr val="lt1"/>
                </a:solidFill>
                <a:latin typeface="Lato"/>
                <a:ea typeface="Lato"/>
                <a:cs typeface="Lato"/>
                <a:sym typeface="Lato"/>
              </a:endParaRPr>
            </a:p>
            <a:p>
              <a:pPr marL="12065" marR="5080" lvl="0" indent="0" algn="ctr" rtl="0">
                <a:spcBef>
                  <a:spcPts val="5"/>
                </a:spcBef>
                <a:spcAft>
                  <a:spcPts val="0"/>
                </a:spcAft>
                <a:buNone/>
              </a:pPr>
              <a:r>
                <a:rPr lang="en-US" sz="2000" dirty="0">
                  <a:solidFill>
                    <a:schemeClr val="lt1"/>
                  </a:solidFill>
                  <a:latin typeface="Lato"/>
                  <a:ea typeface="Lato"/>
                  <a:cs typeface="Lato"/>
                  <a:sym typeface="Lato"/>
                </a:rPr>
                <a:t>Control</a:t>
              </a:r>
              <a:endParaRPr sz="2000" dirty="0">
                <a:solidFill>
                  <a:schemeClr val="lt1"/>
                </a:solidFill>
                <a:latin typeface="Lato"/>
                <a:ea typeface="Lato"/>
                <a:cs typeface="Lato"/>
                <a:sym typeface="Lato"/>
              </a:endParaRPr>
            </a:p>
            <a:p>
              <a:pPr marL="12065" marR="5080" lvl="0" indent="0" algn="ctr" rtl="0">
                <a:spcBef>
                  <a:spcPts val="5"/>
                </a:spcBef>
                <a:spcAft>
                  <a:spcPts val="0"/>
                </a:spcAft>
                <a:buNone/>
              </a:pPr>
              <a:r>
                <a:rPr lang="en-US" sz="2000" dirty="0">
                  <a:solidFill>
                    <a:schemeClr val="lt1"/>
                  </a:solidFill>
                  <a:latin typeface="Lato"/>
                  <a:ea typeface="Lato"/>
                  <a:cs typeface="Lato"/>
                  <a:sym typeface="Lato"/>
                </a:rPr>
                <a:t>Language</a:t>
              </a:r>
              <a:endParaRPr sz="2000" dirty="0">
                <a:solidFill>
                  <a:schemeClr val="lt1"/>
                </a:solidFill>
                <a:latin typeface="Lato"/>
                <a:ea typeface="Lato"/>
                <a:cs typeface="Lato"/>
                <a:sym typeface="Lato"/>
              </a:endParaRPr>
            </a:p>
            <a:p>
              <a:pPr marL="12065" marR="5080" lvl="0" indent="0" algn="ctr" rtl="0">
                <a:spcBef>
                  <a:spcPts val="5"/>
                </a:spcBef>
                <a:spcAft>
                  <a:spcPts val="0"/>
                </a:spcAft>
                <a:buNone/>
              </a:pPr>
              <a:endParaRPr sz="2000" dirty="0">
                <a:solidFill>
                  <a:schemeClr val="lt1"/>
                </a:solidFill>
                <a:latin typeface="Lato"/>
                <a:ea typeface="Lato"/>
                <a:cs typeface="Lato"/>
                <a:sym typeface="Lato"/>
              </a:endParaRPr>
            </a:p>
            <a:p>
              <a:pPr marL="0" lvl="0" indent="0" algn="l" rtl="0">
                <a:lnSpc>
                  <a:spcPct val="150000"/>
                </a:lnSpc>
                <a:spcBef>
                  <a:spcPts val="0"/>
                </a:spcBef>
                <a:spcAft>
                  <a:spcPts val="0"/>
                </a:spcAft>
                <a:buNone/>
              </a:pPr>
              <a:endParaRPr sz="2200" dirty="0">
                <a:solidFill>
                  <a:schemeClr val="dk1"/>
                </a:solidFill>
                <a:latin typeface="Lato"/>
                <a:ea typeface="Lato"/>
                <a:cs typeface="Lato"/>
                <a:sym typeface="Lato"/>
              </a:endParaRPr>
            </a:p>
          </p:txBody>
        </p:sp>
        <p:cxnSp>
          <p:nvCxnSpPr>
            <p:cNvPr id="218" name="Google Shape;218;p23"/>
            <p:cNvCxnSpPr>
              <a:stCxn id="200" idx="1"/>
              <a:endCxn id="216" idx="0"/>
            </p:cNvCxnSpPr>
            <p:nvPr/>
          </p:nvCxnSpPr>
          <p:spPr>
            <a:xfrm flipH="1">
              <a:off x="4702475" y="2927725"/>
              <a:ext cx="1266300" cy="1422300"/>
            </a:xfrm>
            <a:prstGeom prst="straightConnector1">
              <a:avLst/>
            </a:prstGeom>
            <a:noFill/>
            <a:ln w="38100" cap="flat" cmpd="sng">
              <a:solidFill>
                <a:schemeClr val="dk2"/>
              </a:solidFill>
              <a:prstDash val="solid"/>
              <a:round/>
              <a:headEnd type="none" w="med" len="med"/>
              <a:tailEnd type="stealth"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 calcmode="lin" valueType="num">
                                      <p:cBhvr additive="base">
                                        <p:cTn id="7" dur="1000"/>
                                        <p:tgtEl>
                                          <p:spTgt spid="19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6"/>
                                        </p:tgtEl>
                                        <p:attrNameLst>
                                          <p:attrName>style.visibility</p:attrName>
                                        </p:attrNameLst>
                                      </p:cBhvr>
                                      <p:to>
                                        <p:strVal val="visible"/>
                                      </p:to>
                                    </p:set>
                                    <p:anim calcmode="lin" valueType="num">
                                      <p:cBhvr additive="base">
                                        <p:cTn id="10" dur="1000"/>
                                        <p:tgtEl>
                                          <p:spTgt spid="19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4"/>
                                        </p:tgtEl>
                                        <p:attrNameLst>
                                          <p:attrName>style.visibility</p:attrName>
                                        </p:attrNameLst>
                                      </p:cBhvr>
                                      <p:to>
                                        <p:strVal val="visible"/>
                                      </p:to>
                                    </p:set>
                                    <p:animEffect transition="in" filter="fade">
                                      <p:cBhvr>
                                        <p:cTn id="15" dur="1000"/>
                                        <p:tgtEl>
                                          <p:spTgt spid="2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0"/>
                                        </p:tgtEl>
                                        <p:attrNameLst>
                                          <p:attrName>style.visibility</p:attrName>
                                        </p:attrNameLst>
                                      </p:cBhvr>
                                      <p:to>
                                        <p:strVal val="visible"/>
                                      </p:to>
                                    </p:set>
                                    <p:animEffect transition="in" filter="fade">
                                      <p:cBhvr>
                                        <p:cTn id="20" dur="1000"/>
                                        <p:tgtEl>
                                          <p:spTgt spid="200"/>
                                        </p:tgtEl>
                                      </p:cBhvr>
                                    </p:animEffect>
                                  </p:childTnLst>
                                </p:cTn>
                              </p:par>
                              <p:par>
                                <p:cTn id="21" presetID="10" presetClass="entr" presetSubtype="0" fill="hold" nodeType="withEffect">
                                  <p:stCondLst>
                                    <p:cond delay="0"/>
                                  </p:stCondLst>
                                  <p:childTnLst>
                                    <p:set>
                                      <p:cBhvr>
                                        <p:cTn id="22" dur="1" fill="hold">
                                          <p:stCondLst>
                                            <p:cond delay="0"/>
                                          </p:stCondLst>
                                        </p:cTn>
                                        <p:tgtEl>
                                          <p:spTgt spid="201"/>
                                        </p:tgtEl>
                                        <p:attrNameLst>
                                          <p:attrName>style.visibility</p:attrName>
                                        </p:attrNameLst>
                                      </p:cBhvr>
                                      <p:to>
                                        <p:strVal val="visible"/>
                                      </p:to>
                                    </p:set>
                                    <p:animEffect transition="in" filter="fade">
                                      <p:cBhvr>
                                        <p:cTn id="23" dur="1000"/>
                                        <p:tgtEl>
                                          <p:spTgt spid="20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2"/>
                                        </p:tgtEl>
                                        <p:attrNameLst>
                                          <p:attrName>style.visibility</p:attrName>
                                        </p:attrNameLst>
                                      </p:cBhvr>
                                      <p:to>
                                        <p:strVal val="visible"/>
                                      </p:to>
                                    </p:set>
                                    <p:animEffect transition="in" filter="fade">
                                      <p:cBhvr>
                                        <p:cTn id="28" dur="1000"/>
                                        <p:tgtEl>
                                          <p:spTgt spid="20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5"/>
                                        </p:tgtEl>
                                        <p:attrNameLst>
                                          <p:attrName>style.visibility</p:attrName>
                                        </p:attrNameLst>
                                      </p:cBhvr>
                                      <p:to>
                                        <p:strVal val="visible"/>
                                      </p:to>
                                    </p:set>
                                    <p:animEffect transition="in" filter="fade">
                                      <p:cBhvr>
                                        <p:cTn id="33" dur="1000"/>
                                        <p:tgtEl>
                                          <p:spTgt spid="21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10"/>
                                        </p:tgtEl>
                                        <p:attrNameLst>
                                          <p:attrName>style.visibility</p:attrName>
                                        </p:attrNameLst>
                                      </p:cBhvr>
                                      <p:to>
                                        <p:strVal val="visible"/>
                                      </p:to>
                                    </p:set>
                                    <p:animEffect transition="in" filter="fade">
                                      <p:cBhvr>
                                        <p:cTn id="38" dur="1000"/>
                                        <p:tgtEl>
                                          <p:spTgt spid="2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06"/>
                                        </p:tgtEl>
                                        <p:attrNameLst>
                                          <p:attrName>style.visibility</p:attrName>
                                        </p:attrNameLst>
                                      </p:cBhvr>
                                      <p:to>
                                        <p:strVal val="visible"/>
                                      </p:to>
                                    </p:set>
                                    <p:animEffect transition="in" filter="fade">
                                      <p:cBhvr>
                                        <p:cTn id="43" dur="10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a:spLocks noGrp="1"/>
          </p:cNvSpPr>
          <p:nvPr>
            <p:ph type="title" idx="4294967295"/>
          </p:nvPr>
        </p:nvSpPr>
        <p:spPr>
          <a:xfrm>
            <a:off x="292100" y="469900"/>
            <a:ext cx="118999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DDL - DATA  DEFINITION  LANGUAGE</a:t>
            </a:r>
            <a:endParaRPr sz="4200" b="0">
              <a:solidFill>
                <a:srgbClr val="00A1FF"/>
              </a:solidFill>
              <a:latin typeface="Lato Black"/>
              <a:ea typeface="Lato Black"/>
              <a:cs typeface="Lato Black"/>
              <a:sym typeface="Lato Black"/>
            </a:endParaRPr>
          </a:p>
        </p:txBody>
      </p:sp>
      <p:cxnSp>
        <p:nvCxnSpPr>
          <p:cNvPr id="226" name="Google Shape;226;p24"/>
          <p:cNvCxnSpPr/>
          <p:nvPr/>
        </p:nvCxnSpPr>
        <p:spPr>
          <a:xfrm>
            <a:off x="668001" y="1174930"/>
            <a:ext cx="9263400" cy="0"/>
          </a:xfrm>
          <a:prstGeom prst="straightConnector1">
            <a:avLst/>
          </a:prstGeom>
          <a:noFill/>
          <a:ln w="76200" cap="flat" cmpd="sng">
            <a:solidFill>
              <a:schemeClr val="dk2"/>
            </a:solidFill>
            <a:prstDash val="solid"/>
            <a:round/>
            <a:headEnd type="none" w="med" len="med"/>
            <a:tailEnd type="none" w="med" len="med"/>
          </a:ln>
        </p:spPr>
      </p:cxnSp>
      <p:sp>
        <p:nvSpPr>
          <p:cNvPr id="227" name="Google Shape;227;p24"/>
          <p:cNvSpPr/>
          <p:nvPr/>
        </p:nvSpPr>
        <p:spPr>
          <a:xfrm rot="4866486">
            <a:off x="11191345" y="5289353"/>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rot="7440978" flipH="1">
            <a:off x="11043672" y="5173446"/>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rot="7440653" flipH="1">
            <a:off x="12382481" y="5372793"/>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txBox="1"/>
          <p:nvPr/>
        </p:nvSpPr>
        <p:spPr>
          <a:xfrm>
            <a:off x="967409" y="1450214"/>
            <a:ext cx="10124700" cy="4254000"/>
          </a:xfrm>
          <a:prstGeom prst="rect">
            <a:avLst/>
          </a:prstGeom>
          <a:noFill/>
          <a:ln>
            <a:noFill/>
          </a:ln>
        </p:spPr>
        <p:txBody>
          <a:bodyPr spcFirstLastPara="1" wrap="square" lIns="0" tIns="48875" rIns="0" bIns="0" anchor="t" anchorCtr="0">
            <a:noAutofit/>
          </a:bodyPr>
          <a:lstStyle/>
          <a:p>
            <a:pPr marL="184150" marR="5080" lvl="0" indent="-159385" algn="l" rtl="0">
              <a:lnSpc>
                <a:spcPct val="92200"/>
              </a:lnSpc>
              <a:spcBef>
                <a:spcPts val="0"/>
              </a:spcBef>
              <a:spcAft>
                <a:spcPts val="0"/>
              </a:spcAft>
              <a:buClr>
                <a:srgbClr val="000000"/>
              </a:buClr>
              <a:buSzPts val="2200"/>
              <a:buFont typeface="Lato"/>
              <a:buChar char="●"/>
            </a:pPr>
            <a:r>
              <a:rPr lang="en-US" sz="2200" dirty="0">
                <a:solidFill>
                  <a:srgbClr val="000000"/>
                </a:solidFill>
                <a:latin typeface="Lato"/>
                <a:ea typeface="Lato"/>
                <a:cs typeface="Lato"/>
                <a:sym typeface="Lato"/>
              </a:rPr>
              <a:t>DDL or Data Definition </a:t>
            </a:r>
            <a:r>
              <a:rPr lang="en-US" sz="2200">
                <a:solidFill>
                  <a:srgbClr val="000000"/>
                </a:solidFill>
                <a:latin typeface="Lato"/>
                <a:ea typeface="Lato"/>
                <a:cs typeface="Lato"/>
                <a:sym typeface="Lato"/>
              </a:rPr>
              <a:t>Language consists </a:t>
            </a:r>
            <a:r>
              <a:rPr lang="en-US" sz="2200" dirty="0">
                <a:solidFill>
                  <a:srgbClr val="000000"/>
                </a:solidFill>
                <a:latin typeface="Lato"/>
                <a:ea typeface="Lato"/>
                <a:cs typeface="Lato"/>
                <a:sym typeface="Lato"/>
              </a:rPr>
              <a:t>of the SQL commands that can be used to define the database schema. </a:t>
            </a:r>
            <a:endParaRPr sz="2200" dirty="0">
              <a:latin typeface="Lato"/>
              <a:ea typeface="Lato"/>
              <a:cs typeface="Lato"/>
              <a:sym typeface="Lato"/>
            </a:endParaRPr>
          </a:p>
          <a:p>
            <a:pPr marL="184150" marR="5080" lvl="0" indent="-19685" algn="l" rtl="0">
              <a:lnSpc>
                <a:spcPct val="92200"/>
              </a:lnSpc>
              <a:spcBef>
                <a:spcPts val="385"/>
              </a:spcBef>
              <a:spcAft>
                <a:spcPts val="0"/>
              </a:spcAft>
              <a:buClr>
                <a:srgbClr val="000000"/>
              </a:buClr>
              <a:buSzPts val="2400"/>
              <a:buFont typeface="Arial"/>
              <a:buNone/>
            </a:pPr>
            <a:endParaRPr sz="2200" dirty="0">
              <a:solidFill>
                <a:srgbClr val="000000"/>
              </a:solidFill>
              <a:latin typeface="Lato"/>
              <a:ea typeface="Lato"/>
              <a:cs typeface="Lato"/>
              <a:sym typeface="Lato"/>
            </a:endParaRPr>
          </a:p>
          <a:p>
            <a:pPr marL="184150" marR="5080" lvl="0" indent="-159385" algn="l" rtl="0">
              <a:lnSpc>
                <a:spcPct val="92200"/>
              </a:lnSpc>
              <a:spcBef>
                <a:spcPts val="385"/>
              </a:spcBef>
              <a:spcAft>
                <a:spcPts val="0"/>
              </a:spcAft>
              <a:buClr>
                <a:srgbClr val="000000"/>
              </a:buClr>
              <a:buSzPts val="2200"/>
              <a:buFont typeface="Lato"/>
              <a:buChar char="●"/>
            </a:pPr>
            <a:r>
              <a:rPr lang="en-US" sz="2200" dirty="0">
                <a:solidFill>
                  <a:srgbClr val="000000"/>
                </a:solidFill>
                <a:latin typeface="Lato"/>
                <a:ea typeface="Lato"/>
                <a:cs typeface="Lato"/>
                <a:sym typeface="Lato"/>
              </a:rPr>
              <a:t>DDL allows to add / modify / delete the logical structures which contain the data or which allow users to access / maintain the data </a:t>
            </a:r>
            <a:endParaRPr sz="2200" dirty="0">
              <a:latin typeface="Lato"/>
              <a:ea typeface="Lato"/>
              <a:cs typeface="Lato"/>
              <a:sym typeface="Lato"/>
            </a:endParaRPr>
          </a:p>
          <a:p>
            <a:pPr marL="12065" marR="5080" lvl="0" indent="0" algn="l" rtl="0">
              <a:lnSpc>
                <a:spcPct val="92200"/>
              </a:lnSpc>
              <a:spcBef>
                <a:spcPts val="385"/>
              </a:spcBef>
              <a:spcAft>
                <a:spcPts val="0"/>
              </a:spcAft>
              <a:buNone/>
            </a:pPr>
            <a:endParaRPr sz="2200" dirty="0">
              <a:solidFill>
                <a:srgbClr val="000000"/>
              </a:solidFill>
              <a:latin typeface="Lato"/>
              <a:ea typeface="Lato"/>
              <a:cs typeface="Lato"/>
              <a:sym typeface="Lato"/>
            </a:endParaRPr>
          </a:p>
          <a:p>
            <a:pPr marL="2183765" marR="5080" lvl="4" indent="-355600" algn="l" rtl="0">
              <a:lnSpc>
                <a:spcPct val="115000"/>
              </a:lnSpc>
              <a:spcBef>
                <a:spcPts val="385"/>
              </a:spcBef>
              <a:spcAft>
                <a:spcPts val="0"/>
              </a:spcAft>
              <a:buClr>
                <a:srgbClr val="000000"/>
              </a:buClr>
              <a:buSzPts val="2200"/>
              <a:buFont typeface="Lato"/>
              <a:buChar char="○"/>
            </a:pPr>
            <a:r>
              <a:rPr lang="en-US" sz="2200" i="0" u="none" strike="noStrike" cap="none" dirty="0">
                <a:solidFill>
                  <a:srgbClr val="000000"/>
                </a:solidFill>
                <a:latin typeface="Lato"/>
                <a:ea typeface="Lato"/>
                <a:cs typeface="Lato"/>
                <a:sym typeface="Lato"/>
              </a:rPr>
              <a:t>CREATE - to create a database and its objects</a:t>
            </a:r>
            <a:endParaRPr sz="2200" dirty="0">
              <a:latin typeface="Lato"/>
              <a:ea typeface="Lato"/>
              <a:cs typeface="Lato"/>
              <a:sym typeface="Lato"/>
            </a:endParaRPr>
          </a:p>
          <a:p>
            <a:pPr marL="2183765" marR="5080" lvl="4" indent="-355600" algn="l" rtl="0">
              <a:lnSpc>
                <a:spcPct val="115000"/>
              </a:lnSpc>
              <a:spcBef>
                <a:spcPts val="385"/>
              </a:spcBef>
              <a:spcAft>
                <a:spcPts val="0"/>
              </a:spcAft>
              <a:buClr>
                <a:srgbClr val="000000"/>
              </a:buClr>
              <a:buSzPts val="2200"/>
              <a:buFont typeface="Lato"/>
              <a:buChar char="○"/>
            </a:pPr>
            <a:r>
              <a:rPr lang="en-US" sz="2200" i="0" u="none" strike="noStrike" cap="none" dirty="0">
                <a:solidFill>
                  <a:srgbClr val="000000"/>
                </a:solidFill>
                <a:latin typeface="Lato"/>
                <a:ea typeface="Lato"/>
                <a:cs typeface="Lato"/>
                <a:sym typeface="Lato"/>
              </a:rPr>
              <a:t>ALTER - alters the structure of the existing databases</a:t>
            </a:r>
            <a:endParaRPr sz="2200" dirty="0">
              <a:latin typeface="Lato"/>
              <a:ea typeface="Lato"/>
              <a:cs typeface="Lato"/>
              <a:sym typeface="Lato"/>
            </a:endParaRPr>
          </a:p>
          <a:p>
            <a:pPr marL="2183765" marR="5080" lvl="4" indent="-355600" algn="l" rtl="0">
              <a:lnSpc>
                <a:spcPct val="115000"/>
              </a:lnSpc>
              <a:spcBef>
                <a:spcPts val="385"/>
              </a:spcBef>
              <a:spcAft>
                <a:spcPts val="0"/>
              </a:spcAft>
              <a:buClr>
                <a:srgbClr val="000000"/>
              </a:buClr>
              <a:buSzPts val="2200"/>
              <a:buFont typeface="Lato"/>
              <a:buChar char="○"/>
            </a:pPr>
            <a:r>
              <a:rPr lang="en-US" sz="2200" i="0" u="none" strike="noStrike" cap="none" dirty="0">
                <a:solidFill>
                  <a:srgbClr val="000000"/>
                </a:solidFill>
                <a:latin typeface="Lato"/>
                <a:ea typeface="Lato"/>
                <a:cs typeface="Lato"/>
                <a:sym typeface="Lato"/>
              </a:rPr>
              <a:t>DROP - delete objects from the databases</a:t>
            </a:r>
            <a:endParaRPr sz="2200" dirty="0">
              <a:latin typeface="Lato"/>
              <a:ea typeface="Lato"/>
              <a:cs typeface="Lato"/>
              <a:sym typeface="Lato"/>
            </a:endParaRPr>
          </a:p>
          <a:p>
            <a:pPr marL="2183765" marR="5080" lvl="4" indent="-355600" algn="l" rtl="0">
              <a:lnSpc>
                <a:spcPct val="115000"/>
              </a:lnSpc>
              <a:spcBef>
                <a:spcPts val="385"/>
              </a:spcBef>
              <a:spcAft>
                <a:spcPts val="0"/>
              </a:spcAft>
              <a:buClr>
                <a:srgbClr val="000000"/>
              </a:buClr>
              <a:buSzPts val="2200"/>
              <a:buFont typeface="Lato"/>
              <a:buChar char="○"/>
            </a:pPr>
            <a:r>
              <a:rPr lang="en-US" sz="2200" i="0" u="none" strike="noStrike" cap="none" dirty="0">
                <a:solidFill>
                  <a:srgbClr val="000000"/>
                </a:solidFill>
                <a:latin typeface="Lato"/>
                <a:ea typeface="Lato"/>
                <a:cs typeface="Lato"/>
                <a:sym typeface="Lato"/>
              </a:rPr>
              <a:t>TRUNCATE - remove all records from a table, including memory allocated for the records are removed</a:t>
            </a:r>
            <a:endParaRPr sz="2200" dirty="0">
              <a:latin typeface="Lato"/>
              <a:ea typeface="Lato"/>
              <a:cs typeface="Lato"/>
              <a:sym typeface="Lato"/>
            </a:endParaRPr>
          </a:p>
          <a:p>
            <a:pPr marL="184150" marR="5080" lvl="0" indent="-19685" algn="l" rtl="0">
              <a:lnSpc>
                <a:spcPct val="115000"/>
              </a:lnSpc>
              <a:spcBef>
                <a:spcPts val="385"/>
              </a:spcBef>
              <a:spcAft>
                <a:spcPts val="0"/>
              </a:spcAft>
              <a:buClr>
                <a:srgbClr val="000000"/>
              </a:buClr>
              <a:buSzPts val="2400"/>
              <a:buFont typeface="Arial"/>
              <a:buNone/>
            </a:pPr>
            <a:endParaRPr sz="2200" dirty="0">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 calcmode="lin" valueType="num">
                                      <p:cBhvr additive="base">
                                        <p:cTn id="7" dur="1000"/>
                                        <p:tgtEl>
                                          <p:spTgt spid="22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26"/>
                                        </p:tgtEl>
                                        <p:attrNameLst>
                                          <p:attrName>style.visibility</p:attrName>
                                        </p:attrNameLst>
                                      </p:cBhvr>
                                      <p:to>
                                        <p:strVal val="visible"/>
                                      </p:to>
                                    </p:set>
                                    <p:anim calcmode="lin" valueType="num">
                                      <p:cBhvr additive="base">
                                        <p:cTn id="10" dur="1000"/>
                                        <p:tgtEl>
                                          <p:spTgt spid="22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0">
                                            <p:txEl>
                                              <p:pRg st="0" end="0"/>
                                            </p:txEl>
                                          </p:spTgt>
                                        </p:tgtEl>
                                        <p:attrNameLst>
                                          <p:attrName>style.visibility</p:attrName>
                                        </p:attrNameLst>
                                      </p:cBhvr>
                                      <p:to>
                                        <p:strVal val="visible"/>
                                      </p:to>
                                    </p:set>
                                    <p:animEffect transition="in" filter="fade">
                                      <p:cBhvr>
                                        <p:cTn id="15" dur="1000"/>
                                        <p:tgtEl>
                                          <p:spTgt spid="23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
                                            <p:txEl>
                                              <p:pRg st="2" end="2"/>
                                            </p:txEl>
                                          </p:spTgt>
                                        </p:tgtEl>
                                        <p:attrNameLst>
                                          <p:attrName>style.visibility</p:attrName>
                                        </p:attrNameLst>
                                      </p:cBhvr>
                                      <p:to>
                                        <p:strVal val="visible"/>
                                      </p:to>
                                    </p:set>
                                    <p:animEffect transition="in" filter="fade">
                                      <p:cBhvr>
                                        <p:cTn id="20" dur="1000"/>
                                        <p:tgtEl>
                                          <p:spTgt spid="23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0">
                                            <p:txEl>
                                              <p:pRg st="4" end="4"/>
                                            </p:txEl>
                                          </p:spTgt>
                                        </p:tgtEl>
                                        <p:attrNameLst>
                                          <p:attrName>style.visibility</p:attrName>
                                        </p:attrNameLst>
                                      </p:cBhvr>
                                      <p:to>
                                        <p:strVal val="visible"/>
                                      </p:to>
                                    </p:set>
                                    <p:animEffect transition="in" filter="fade">
                                      <p:cBhvr>
                                        <p:cTn id="25" dur="1000"/>
                                        <p:tgtEl>
                                          <p:spTgt spid="230">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0">
                                            <p:txEl>
                                              <p:pRg st="5" end="5"/>
                                            </p:txEl>
                                          </p:spTgt>
                                        </p:tgtEl>
                                        <p:attrNameLst>
                                          <p:attrName>style.visibility</p:attrName>
                                        </p:attrNameLst>
                                      </p:cBhvr>
                                      <p:to>
                                        <p:strVal val="visible"/>
                                      </p:to>
                                    </p:set>
                                    <p:animEffect transition="in" filter="fade">
                                      <p:cBhvr>
                                        <p:cTn id="30" dur="1000"/>
                                        <p:tgtEl>
                                          <p:spTgt spid="230">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0">
                                            <p:txEl>
                                              <p:pRg st="6" end="6"/>
                                            </p:txEl>
                                          </p:spTgt>
                                        </p:tgtEl>
                                        <p:attrNameLst>
                                          <p:attrName>style.visibility</p:attrName>
                                        </p:attrNameLst>
                                      </p:cBhvr>
                                      <p:to>
                                        <p:strVal val="visible"/>
                                      </p:to>
                                    </p:set>
                                    <p:animEffect transition="in" filter="fade">
                                      <p:cBhvr>
                                        <p:cTn id="35" dur="1000"/>
                                        <p:tgtEl>
                                          <p:spTgt spid="23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0">
                                            <p:txEl>
                                              <p:pRg st="7" end="7"/>
                                            </p:txEl>
                                          </p:spTgt>
                                        </p:tgtEl>
                                        <p:attrNameLst>
                                          <p:attrName>style.visibility</p:attrName>
                                        </p:attrNameLst>
                                      </p:cBhvr>
                                      <p:to>
                                        <p:strVal val="visible"/>
                                      </p:to>
                                    </p:set>
                                    <p:animEffect transition="in" filter="fade">
                                      <p:cBhvr>
                                        <p:cTn id="40" dur="1000"/>
                                        <p:tgtEl>
                                          <p:spTgt spid="2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a:spLocks noGrp="1"/>
          </p:cNvSpPr>
          <p:nvPr>
            <p:ph type="title" idx="4294967295"/>
          </p:nvPr>
        </p:nvSpPr>
        <p:spPr>
          <a:xfrm>
            <a:off x="292100" y="469900"/>
            <a:ext cx="118999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DML- DATA  MANIPULATION  LANGUAGE</a:t>
            </a:r>
            <a:endParaRPr sz="4200" b="0">
              <a:solidFill>
                <a:srgbClr val="00A1FF"/>
              </a:solidFill>
              <a:latin typeface="Lato Black"/>
              <a:ea typeface="Lato Black"/>
              <a:cs typeface="Lato Black"/>
              <a:sym typeface="Lato Black"/>
            </a:endParaRPr>
          </a:p>
        </p:txBody>
      </p:sp>
      <p:cxnSp>
        <p:nvCxnSpPr>
          <p:cNvPr id="238" name="Google Shape;238;p25"/>
          <p:cNvCxnSpPr/>
          <p:nvPr/>
        </p:nvCxnSpPr>
        <p:spPr>
          <a:xfrm>
            <a:off x="668001" y="1331655"/>
            <a:ext cx="10312800" cy="0"/>
          </a:xfrm>
          <a:prstGeom prst="straightConnector1">
            <a:avLst/>
          </a:prstGeom>
          <a:noFill/>
          <a:ln w="76200" cap="flat" cmpd="sng">
            <a:solidFill>
              <a:schemeClr val="dk2"/>
            </a:solidFill>
            <a:prstDash val="solid"/>
            <a:round/>
            <a:headEnd type="none" w="med" len="med"/>
            <a:tailEnd type="none" w="med" len="med"/>
          </a:ln>
        </p:spPr>
      </p:cxnSp>
      <p:sp>
        <p:nvSpPr>
          <p:cNvPr id="239" name="Google Shape;239;p25"/>
          <p:cNvSpPr/>
          <p:nvPr/>
        </p:nvSpPr>
        <p:spPr>
          <a:xfrm rot="4866486">
            <a:off x="-932405" y="2832003"/>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7440978" flipH="1">
            <a:off x="-1080078" y="2716096"/>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7440653" flipH="1">
            <a:off x="258731" y="2915443"/>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txBox="1"/>
          <p:nvPr/>
        </p:nvSpPr>
        <p:spPr>
          <a:xfrm>
            <a:off x="1112002" y="1548690"/>
            <a:ext cx="9946200" cy="2608500"/>
          </a:xfrm>
          <a:prstGeom prst="rect">
            <a:avLst/>
          </a:prstGeom>
          <a:noFill/>
          <a:ln>
            <a:noFill/>
          </a:ln>
        </p:spPr>
        <p:txBody>
          <a:bodyPr spcFirstLastPara="1" wrap="square" lIns="0" tIns="50800" rIns="0" bIns="0" anchor="t" anchorCtr="0">
            <a:noAutofit/>
          </a:bodyPr>
          <a:lstStyle/>
          <a:p>
            <a:pPr marL="184150" marR="5080" lvl="0" indent="-159385" algn="l" rtl="0">
              <a:lnSpc>
                <a:spcPct val="100000"/>
              </a:lnSpc>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DML commands enable us to work with data that goes into the database such as INSERT, SELECT, UPDATE and DELETE records</a:t>
            </a:r>
            <a:endParaRPr sz="2200">
              <a:solidFill>
                <a:srgbClr val="000000"/>
              </a:solidFill>
              <a:latin typeface="Lato"/>
              <a:ea typeface="Lato"/>
              <a:cs typeface="Lato"/>
              <a:sym typeface="Lato"/>
            </a:endParaRPr>
          </a:p>
          <a:p>
            <a:pPr marL="457200" marR="5080" lvl="0" indent="0" algn="l" rtl="0">
              <a:lnSpc>
                <a:spcPct val="91800"/>
              </a:lnSpc>
              <a:spcBef>
                <a:spcPts val="400"/>
              </a:spcBef>
              <a:spcAft>
                <a:spcPts val="0"/>
              </a:spcAft>
              <a:buNone/>
            </a:pPr>
            <a:endParaRPr sz="2200">
              <a:solidFill>
                <a:srgbClr val="000000"/>
              </a:solidFill>
              <a:latin typeface="Lato"/>
              <a:ea typeface="Lato"/>
              <a:cs typeface="Lato"/>
              <a:sym typeface="Lato"/>
            </a:endParaRPr>
          </a:p>
          <a:p>
            <a:pPr marL="2298065" marR="5080" lvl="4" indent="-469900" algn="l" rtl="0">
              <a:lnSpc>
                <a:spcPct val="150000"/>
              </a:lnSpc>
              <a:spcBef>
                <a:spcPts val="400"/>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SELECT - Retrieves data from a Table/Database</a:t>
            </a:r>
            <a:endParaRPr sz="2200">
              <a:latin typeface="Lato"/>
              <a:ea typeface="Lato"/>
              <a:cs typeface="Lato"/>
              <a:sym typeface="Lato"/>
            </a:endParaRPr>
          </a:p>
          <a:p>
            <a:pPr marL="2298065" marR="5080" lvl="4" indent="-469900" algn="l" rtl="0">
              <a:lnSpc>
                <a:spcPct val="150000"/>
              </a:lnSpc>
              <a:spcBef>
                <a:spcPts val="400"/>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INSERT - Insert data into a Table/Database</a:t>
            </a:r>
            <a:endParaRPr sz="2200">
              <a:latin typeface="Lato"/>
              <a:ea typeface="Lato"/>
              <a:cs typeface="Lato"/>
              <a:sym typeface="Lato"/>
            </a:endParaRPr>
          </a:p>
          <a:p>
            <a:pPr marL="2298065" marR="5080" lvl="4" indent="-469900" algn="l" rtl="0">
              <a:lnSpc>
                <a:spcPct val="150000"/>
              </a:lnSpc>
              <a:spcBef>
                <a:spcPts val="400"/>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UPDATE - Updates existing data within a Table/Database</a:t>
            </a:r>
            <a:endParaRPr sz="2200">
              <a:latin typeface="Lato"/>
              <a:ea typeface="Lato"/>
              <a:cs typeface="Lato"/>
              <a:sym typeface="Lato"/>
            </a:endParaRPr>
          </a:p>
          <a:p>
            <a:pPr marL="2298065" marR="5080" lvl="4" indent="-469900" algn="l" rtl="0">
              <a:lnSpc>
                <a:spcPct val="150000"/>
              </a:lnSpc>
              <a:spcBef>
                <a:spcPts val="400"/>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DELETE - Deletes all records from a database Table/Database</a:t>
            </a:r>
            <a:endParaRPr sz="2200">
              <a:latin typeface="Lato"/>
              <a:ea typeface="Lato"/>
              <a:cs typeface="Lato"/>
              <a:sym typeface="Lato"/>
            </a:endParaRPr>
          </a:p>
        </p:txBody>
      </p:sp>
      <p:pic>
        <p:nvPicPr>
          <p:cNvPr id="243" name="Google Shape;243;p25"/>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 calcmode="lin" valueType="num">
                                      <p:cBhvr additive="base">
                                        <p:cTn id="7" dur="1000"/>
                                        <p:tgtEl>
                                          <p:spTgt spid="23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 calcmode="lin" valueType="num">
                                      <p:cBhvr additive="base">
                                        <p:cTn id="10" dur="1000"/>
                                        <p:tgtEl>
                                          <p:spTgt spid="23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animEffect transition="in" filter="fade">
                                      <p:cBhvr>
                                        <p:cTn id="15" dur="1000"/>
                                        <p:tgtEl>
                                          <p:spTgt spid="24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2">
                                            <p:txEl>
                                              <p:pRg st="0" end="0"/>
                                            </p:txEl>
                                          </p:spTgt>
                                        </p:tgtEl>
                                        <p:attrNameLst>
                                          <p:attrName>style.visibility</p:attrName>
                                        </p:attrNameLst>
                                      </p:cBhvr>
                                      <p:to>
                                        <p:strVal val="visible"/>
                                      </p:to>
                                    </p:set>
                                    <p:animEffect transition="in" filter="fade">
                                      <p:cBhvr>
                                        <p:cTn id="20" dur="1000"/>
                                        <p:tgtEl>
                                          <p:spTgt spid="24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42">
                                            <p:txEl>
                                              <p:pRg st="1" end="1"/>
                                            </p:txEl>
                                          </p:spTgt>
                                        </p:tgtEl>
                                        <p:attrNameLst>
                                          <p:attrName>style.visibility</p:attrName>
                                        </p:attrNameLst>
                                      </p:cBhvr>
                                      <p:to>
                                        <p:strVal val="visible"/>
                                      </p:to>
                                    </p:set>
                                    <p:animEffect transition="in" filter="fade">
                                      <p:cBhvr>
                                        <p:cTn id="25" dur="1000"/>
                                        <p:tgtEl>
                                          <p:spTgt spid="24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42">
                                            <p:txEl>
                                              <p:pRg st="2" end="2"/>
                                            </p:txEl>
                                          </p:spTgt>
                                        </p:tgtEl>
                                        <p:attrNameLst>
                                          <p:attrName>style.visibility</p:attrName>
                                        </p:attrNameLst>
                                      </p:cBhvr>
                                      <p:to>
                                        <p:strVal val="visible"/>
                                      </p:to>
                                    </p:set>
                                    <p:animEffect transition="in" filter="fade">
                                      <p:cBhvr>
                                        <p:cTn id="30" dur="1000"/>
                                        <p:tgtEl>
                                          <p:spTgt spid="24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2">
                                            <p:txEl>
                                              <p:pRg st="3" end="3"/>
                                            </p:txEl>
                                          </p:spTgt>
                                        </p:tgtEl>
                                        <p:attrNameLst>
                                          <p:attrName>style.visibility</p:attrName>
                                        </p:attrNameLst>
                                      </p:cBhvr>
                                      <p:to>
                                        <p:strVal val="visible"/>
                                      </p:to>
                                    </p:set>
                                    <p:animEffect transition="in" filter="fade">
                                      <p:cBhvr>
                                        <p:cTn id="35" dur="1000"/>
                                        <p:tgtEl>
                                          <p:spTgt spid="24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42">
                                            <p:txEl>
                                              <p:pRg st="4" end="4"/>
                                            </p:txEl>
                                          </p:spTgt>
                                        </p:tgtEl>
                                        <p:attrNameLst>
                                          <p:attrName>style.visibility</p:attrName>
                                        </p:attrNameLst>
                                      </p:cBhvr>
                                      <p:to>
                                        <p:strVal val="visible"/>
                                      </p:to>
                                    </p:set>
                                    <p:animEffect transition="in" filter="fade">
                                      <p:cBhvr>
                                        <p:cTn id="40" dur="1000"/>
                                        <p:tgtEl>
                                          <p:spTgt spid="242">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42">
                                            <p:txEl>
                                              <p:pRg st="5" end="5"/>
                                            </p:txEl>
                                          </p:spTgt>
                                        </p:tgtEl>
                                        <p:attrNameLst>
                                          <p:attrName>style.visibility</p:attrName>
                                        </p:attrNameLst>
                                      </p:cBhvr>
                                      <p:to>
                                        <p:strVal val="visible"/>
                                      </p:to>
                                    </p:set>
                                    <p:animEffect transition="in" filter="fade">
                                      <p:cBhvr>
                                        <p:cTn id="45" dur="1000"/>
                                        <p:tgtEl>
                                          <p:spTgt spid="2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6"/>
          <p:cNvSpPr txBox="1">
            <a:spLocks noGrp="1"/>
          </p:cNvSpPr>
          <p:nvPr>
            <p:ph type="title" idx="4294967295"/>
          </p:nvPr>
        </p:nvSpPr>
        <p:spPr>
          <a:xfrm>
            <a:off x="292100" y="469900"/>
            <a:ext cx="118999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DCL - DATA  CONTROL  LANGUAGE</a:t>
            </a:r>
            <a:endParaRPr sz="4200" b="0">
              <a:solidFill>
                <a:srgbClr val="00A1FF"/>
              </a:solidFill>
              <a:latin typeface="Lato Black"/>
              <a:ea typeface="Lato Black"/>
              <a:cs typeface="Lato Black"/>
              <a:sym typeface="Lato Black"/>
            </a:endParaRPr>
          </a:p>
        </p:txBody>
      </p:sp>
      <p:cxnSp>
        <p:nvCxnSpPr>
          <p:cNvPr id="251" name="Google Shape;251;p26"/>
          <p:cNvCxnSpPr/>
          <p:nvPr/>
        </p:nvCxnSpPr>
        <p:spPr>
          <a:xfrm>
            <a:off x="668001" y="1251130"/>
            <a:ext cx="8663700" cy="0"/>
          </a:xfrm>
          <a:prstGeom prst="straightConnector1">
            <a:avLst/>
          </a:prstGeom>
          <a:noFill/>
          <a:ln w="76200" cap="flat" cmpd="sng">
            <a:solidFill>
              <a:schemeClr val="dk2"/>
            </a:solidFill>
            <a:prstDash val="solid"/>
            <a:round/>
            <a:headEnd type="none" w="med" len="med"/>
            <a:tailEnd type="none" w="med" len="med"/>
          </a:ln>
        </p:spPr>
      </p:cxnSp>
      <p:sp>
        <p:nvSpPr>
          <p:cNvPr id="252" name="Google Shape;252;p26"/>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txBox="1"/>
          <p:nvPr/>
        </p:nvSpPr>
        <p:spPr>
          <a:xfrm>
            <a:off x="1015765" y="1442527"/>
            <a:ext cx="9890700" cy="2072100"/>
          </a:xfrm>
          <a:prstGeom prst="rect">
            <a:avLst/>
          </a:prstGeom>
          <a:noFill/>
          <a:ln>
            <a:noFill/>
          </a:ln>
        </p:spPr>
        <p:txBody>
          <a:bodyPr spcFirstLastPara="1" wrap="square" lIns="0" tIns="48875" rIns="0" bIns="0" anchor="t" anchorCtr="0">
            <a:noAutofit/>
          </a:bodyPr>
          <a:lstStyle/>
          <a:p>
            <a:pPr marL="184150" marR="5080" lvl="0" indent="-159385" algn="l" rtl="0">
              <a:lnSpc>
                <a:spcPct val="100000"/>
              </a:lnSpc>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DCL commands allow us to give permission on the particular database or table such as GRANT &amp; REVOKE</a:t>
            </a:r>
            <a:endParaRPr sz="2200">
              <a:solidFill>
                <a:srgbClr val="000000"/>
              </a:solidFill>
              <a:latin typeface="Lato"/>
              <a:ea typeface="Lato"/>
              <a:cs typeface="Lato"/>
              <a:sym typeface="Lato"/>
            </a:endParaRPr>
          </a:p>
          <a:p>
            <a:pPr marL="457200" marR="5080" lvl="0" indent="0" algn="l" rtl="0">
              <a:lnSpc>
                <a:spcPct val="92200"/>
              </a:lnSpc>
              <a:spcBef>
                <a:spcPts val="384"/>
              </a:spcBef>
              <a:spcAft>
                <a:spcPts val="0"/>
              </a:spcAft>
              <a:buNone/>
            </a:pPr>
            <a:endParaRPr sz="2200">
              <a:solidFill>
                <a:srgbClr val="000000"/>
              </a:solidFill>
              <a:latin typeface="Lato"/>
              <a:ea typeface="Lato"/>
              <a:cs typeface="Lato"/>
              <a:sym typeface="Lato"/>
            </a:endParaRPr>
          </a:p>
          <a:p>
            <a:pPr marL="1726565" marR="5080" lvl="3" indent="-355600" algn="l" rtl="0">
              <a:lnSpc>
                <a:spcPct val="150000"/>
              </a:lnSpc>
              <a:spcBef>
                <a:spcPts val="384"/>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GRANT – Allows user to access privileges to the database/table</a:t>
            </a:r>
            <a:endParaRPr sz="2200">
              <a:latin typeface="Lato"/>
              <a:ea typeface="Lato"/>
              <a:cs typeface="Lato"/>
              <a:sym typeface="Lato"/>
            </a:endParaRPr>
          </a:p>
          <a:p>
            <a:pPr marL="1726565" marR="5080" lvl="3" indent="-355600" algn="l" rtl="0">
              <a:lnSpc>
                <a:spcPct val="100000"/>
              </a:lnSpc>
              <a:spcBef>
                <a:spcPts val="384"/>
              </a:spcBef>
              <a:spcAft>
                <a:spcPts val="0"/>
              </a:spcAft>
              <a:buClr>
                <a:srgbClr val="000000"/>
              </a:buClr>
              <a:buSzPts val="2200"/>
              <a:buFont typeface="Lato"/>
              <a:buChar char="●"/>
            </a:pPr>
            <a:r>
              <a:rPr lang="en-US" sz="2200" i="0" u="none" strike="noStrike" cap="none">
                <a:solidFill>
                  <a:srgbClr val="000000"/>
                </a:solidFill>
                <a:latin typeface="Lato"/>
                <a:ea typeface="Lato"/>
                <a:cs typeface="Lato"/>
                <a:sym typeface="Lato"/>
              </a:rPr>
              <a:t>REVOKE - withdraw users access privileges given by using the GRANT command</a:t>
            </a:r>
            <a:endParaRPr sz="2200" i="0" u="none" strike="noStrike" cap="none">
              <a:solidFill>
                <a:srgbClr val="000000"/>
              </a:solidFill>
              <a:latin typeface="Lato"/>
              <a:ea typeface="Lato"/>
              <a:cs typeface="Lato"/>
              <a:sym typeface="Lato"/>
            </a:endParaRPr>
          </a:p>
        </p:txBody>
      </p:sp>
      <p:pic>
        <p:nvPicPr>
          <p:cNvPr id="256" name="Google Shape;256;p26"/>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9"/>
                                        </p:tgtEl>
                                        <p:attrNameLst>
                                          <p:attrName>style.visibility</p:attrName>
                                        </p:attrNameLst>
                                      </p:cBhvr>
                                      <p:to>
                                        <p:strVal val="visible"/>
                                      </p:to>
                                    </p:set>
                                    <p:anim calcmode="lin" valueType="num">
                                      <p:cBhvr additive="base">
                                        <p:cTn id="7" dur="1000"/>
                                        <p:tgtEl>
                                          <p:spTgt spid="2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1"/>
                                        </p:tgtEl>
                                        <p:attrNameLst>
                                          <p:attrName>style.visibility</p:attrName>
                                        </p:attrNameLst>
                                      </p:cBhvr>
                                      <p:to>
                                        <p:strVal val="visible"/>
                                      </p:to>
                                    </p:set>
                                    <p:anim calcmode="lin" valueType="num">
                                      <p:cBhvr additive="base">
                                        <p:cTn id="10" dur="1000"/>
                                        <p:tgtEl>
                                          <p:spTgt spid="25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6"/>
                                        </p:tgtEl>
                                        <p:attrNameLst>
                                          <p:attrName>style.visibility</p:attrName>
                                        </p:attrNameLst>
                                      </p:cBhvr>
                                      <p:to>
                                        <p:strVal val="visible"/>
                                      </p:to>
                                    </p:set>
                                    <p:animEffect transition="in" filter="fade">
                                      <p:cBhvr>
                                        <p:cTn id="15" dur="1000"/>
                                        <p:tgtEl>
                                          <p:spTgt spid="25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5">
                                            <p:txEl>
                                              <p:pRg st="0" end="0"/>
                                            </p:txEl>
                                          </p:spTgt>
                                        </p:tgtEl>
                                        <p:attrNameLst>
                                          <p:attrName>style.visibility</p:attrName>
                                        </p:attrNameLst>
                                      </p:cBhvr>
                                      <p:to>
                                        <p:strVal val="visible"/>
                                      </p:to>
                                    </p:set>
                                    <p:animEffect transition="in" filter="fade">
                                      <p:cBhvr>
                                        <p:cTn id="20" dur="1000"/>
                                        <p:tgtEl>
                                          <p:spTgt spid="25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5">
                                            <p:txEl>
                                              <p:pRg st="1" end="1"/>
                                            </p:txEl>
                                          </p:spTgt>
                                        </p:tgtEl>
                                        <p:attrNameLst>
                                          <p:attrName>style.visibility</p:attrName>
                                        </p:attrNameLst>
                                      </p:cBhvr>
                                      <p:to>
                                        <p:strVal val="visible"/>
                                      </p:to>
                                    </p:set>
                                    <p:animEffect transition="in" filter="fade">
                                      <p:cBhvr>
                                        <p:cTn id="25" dur="1000"/>
                                        <p:tgtEl>
                                          <p:spTgt spid="25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55">
                                            <p:txEl>
                                              <p:pRg st="2" end="2"/>
                                            </p:txEl>
                                          </p:spTgt>
                                        </p:tgtEl>
                                        <p:attrNameLst>
                                          <p:attrName>style.visibility</p:attrName>
                                        </p:attrNameLst>
                                      </p:cBhvr>
                                      <p:to>
                                        <p:strVal val="visible"/>
                                      </p:to>
                                    </p:set>
                                    <p:animEffect transition="in" filter="fade">
                                      <p:cBhvr>
                                        <p:cTn id="30" dur="1000"/>
                                        <p:tgtEl>
                                          <p:spTgt spid="25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5">
                                            <p:txEl>
                                              <p:pRg st="3" end="3"/>
                                            </p:txEl>
                                          </p:spTgt>
                                        </p:tgtEl>
                                        <p:attrNameLst>
                                          <p:attrName>style.visibility</p:attrName>
                                        </p:attrNameLst>
                                      </p:cBhvr>
                                      <p:to>
                                        <p:strVal val="visible"/>
                                      </p:to>
                                    </p:set>
                                    <p:animEffect transition="in" filter="fade">
                                      <p:cBhvr>
                                        <p:cTn id="35" dur="1000"/>
                                        <p:tgtEl>
                                          <p:spTgt spid="2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7"/>
          <p:cNvSpPr txBox="1"/>
          <p:nvPr/>
        </p:nvSpPr>
        <p:spPr>
          <a:xfrm>
            <a:off x="966190" y="1359902"/>
            <a:ext cx="9890700" cy="2072100"/>
          </a:xfrm>
          <a:prstGeom prst="rect">
            <a:avLst/>
          </a:prstGeom>
          <a:noFill/>
          <a:ln>
            <a:noFill/>
          </a:ln>
        </p:spPr>
        <p:txBody>
          <a:bodyPr spcFirstLastPara="1" wrap="square" lIns="0" tIns="48875" rIns="0" bIns="0" anchor="t" anchorCtr="0">
            <a:noAutofit/>
          </a:bodyPr>
          <a:lstStyle/>
          <a:p>
            <a:pPr marL="184150" marR="5080" lvl="0" indent="-159385" algn="l" rtl="0">
              <a:lnSpc>
                <a:spcPct val="100000"/>
              </a:lnSpc>
              <a:spcBef>
                <a:spcPts val="0"/>
              </a:spcBef>
              <a:spcAft>
                <a:spcPts val="0"/>
              </a:spcAft>
              <a:buClr>
                <a:srgbClr val="000000"/>
              </a:buClr>
              <a:buSzPts val="2200"/>
              <a:buFont typeface="Lato"/>
              <a:buChar char="●"/>
            </a:pPr>
            <a:r>
              <a:rPr lang="en-US" sz="2200">
                <a:latin typeface="Lato"/>
                <a:ea typeface="Lato"/>
                <a:cs typeface="Lato"/>
                <a:sym typeface="Lato"/>
              </a:rPr>
              <a:t>TCL Commands lets to commit and revoke changes in the server. Also, it allows us to save points wherever it is appropriate.</a:t>
            </a:r>
            <a:endParaRPr sz="2200">
              <a:solidFill>
                <a:srgbClr val="000000"/>
              </a:solidFill>
              <a:latin typeface="Lato"/>
              <a:ea typeface="Lato"/>
              <a:cs typeface="Lato"/>
              <a:sym typeface="Lato"/>
            </a:endParaRPr>
          </a:p>
          <a:p>
            <a:pPr marL="457200" marR="5080" lvl="0" indent="0" algn="l" rtl="0">
              <a:lnSpc>
                <a:spcPct val="92200"/>
              </a:lnSpc>
              <a:spcBef>
                <a:spcPts val="384"/>
              </a:spcBef>
              <a:spcAft>
                <a:spcPts val="0"/>
              </a:spcAft>
              <a:buNone/>
            </a:pPr>
            <a:endParaRPr sz="2200">
              <a:solidFill>
                <a:srgbClr val="000000"/>
              </a:solidFill>
              <a:latin typeface="Lato"/>
              <a:ea typeface="Lato"/>
              <a:cs typeface="Lato"/>
              <a:sym typeface="Lato"/>
            </a:endParaRPr>
          </a:p>
          <a:p>
            <a:pPr marL="1726565" marR="5080" lvl="3" indent="-355600" algn="l" rtl="0">
              <a:lnSpc>
                <a:spcPct val="150000"/>
              </a:lnSpc>
              <a:spcBef>
                <a:spcPts val="384"/>
              </a:spcBef>
              <a:spcAft>
                <a:spcPts val="0"/>
              </a:spcAft>
              <a:buClr>
                <a:srgbClr val="000000"/>
              </a:buClr>
              <a:buSzPts val="2200"/>
              <a:buFont typeface="Lato"/>
              <a:buChar char="●"/>
            </a:pPr>
            <a:r>
              <a:rPr lang="en-US" sz="2200">
                <a:latin typeface="Lato"/>
                <a:ea typeface="Lato"/>
                <a:cs typeface="Lato"/>
                <a:sym typeface="Lato"/>
              </a:rPr>
              <a:t>COMMIT</a:t>
            </a:r>
            <a:r>
              <a:rPr lang="en-US" sz="2200" i="0" u="none" strike="noStrike" cap="none">
                <a:solidFill>
                  <a:srgbClr val="000000"/>
                </a:solidFill>
                <a:latin typeface="Lato"/>
                <a:ea typeface="Lato"/>
                <a:cs typeface="Lato"/>
                <a:sym typeface="Lato"/>
              </a:rPr>
              <a:t>– </a:t>
            </a:r>
            <a:r>
              <a:rPr lang="en-US" sz="2200">
                <a:latin typeface="Lato"/>
                <a:ea typeface="Lato"/>
                <a:cs typeface="Lato"/>
                <a:sym typeface="Lato"/>
              </a:rPr>
              <a:t>Saves all the changes done in the last transaction permanently. </a:t>
            </a:r>
            <a:endParaRPr sz="2200">
              <a:latin typeface="Lato"/>
              <a:ea typeface="Lato"/>
              <a:cs typeface="Lato"/>
              <a:sym typeface="Lato"/>
            </a:endParaRPr>
          </a:p>
          <a:p>
            <a:pPr marL="1726565" marR="5080" lvl="3" indent="-355600" algn="l" rtl="0">
              <a:lnSpc>
                <a:spcPct val="100000"/>
              </a:lnSpc>
              <a:spcBef>
                <a:spcPts val="384"/>
              </a:spcBef>
              <a:spcAft>
                <a:spcPts val="0"/>
              </a:spcAft>
              <a:buClr>
                <a:srgbClr val="000000"/>
              </a:buClr>
              <a:buSzPts val="2200"/>
              <a:buFont typeface="Lato"/>
              <a:buChar char="●"/>
            </a:pPr>
            <a:r>
              <a:rPr lang="en-US" sz="2200">
                <a:latin typeface="Lato"/>
                <a:ea typeface="Lato"/>
                <a:cs typeface="Lato"/>
                <a:sym typeface="Lato"/>
              </a:rPr>
              <a:t>ROLLBACK</a:t>
            </a:r>
            <a:r>
              <a:rPr lang="en-US" sz="2200" i="0" u="none" strike="noStrike" cap="none">
                <a:solidFill>
                  <a:srgbClr val="000000"/>
                </a:solidFill>
                <a:latin typeface="Lato"/>
                <a:ea typeface="Lato"/>
                <a:cs typeface="Lato"/>
                <a:sym typeface="Lato"/>
              </a:rPr>
              <a:t> - </a:t>
            </a:r>
            <a:r>
              <a:rPr lang="en-US" sz="2200">
                <a:solidFill>
                  <a:schemeClr val="dk1"/>
                </a:solidFill>
                <a:latin typeface="Lato"/>
                <a:ea typeface="Lato"/>
                <a:cs typeface="Lato"/>
                <a:sym typeface="Lato"/>
              </a:rPr>
              <a:t>Cancels all the modifications done in the last transaction.</a:t>
            </a:r>
            <a:endParaRPr sz="2200">
              <a:solidFill>
                <a:schemeClr val="dk1"/>
              </a:solidFill>
              <a:latin typeface="Lato"/>
              <a:ea typeface="Lato"/>
              <a:cs typeface="Lato"/>
              <a:sym typeface="Lato"/>
            </a:endParaRPr>
          </a:p>
          <a:p>
            <a:pPr marL="1726565" marR="5080" lvl="3" indent="-355600" algn="l" rtl="0">
              <a:lnSpc>
                <a:spcPct val="100000"/>
              </a:lnSpc>
              <a:spcBef>
                <a:spcPts val="384"/>
              </a:spcBef>
              <a:spcAft>
                <a:spcPts val="0"/>
              </a:spcAft>
              <a:buSzPts val="2200"/>
              <a:buFont typeface="Lato"/>
              <a:buChar char="●"/>
            </a:pPr>
            <a:r>
              <a:rPr lang="en-US" sz="2200">
                <a:latin typeface="Lato"/>
                <a:ea typeface="Lato"/>
                <a:cs typeface="Lato"/>
                <a:sym typeface="Lato"/>
              </a:rPr>
              <a:t>SAVEPOINTS - R</a:t>
            </a:r>
            <a:r>
              <a:rPr lang="en-US" sz="2200">
                <a:solidFill>
                  <a:schemeClr val="dk1"/>
                </a:solidFill>
                <a:latin typeface="Lato"/>
                <a:ea typeface="Lato"/>
                <a:cs typeface="Lato"/>
                <a:sym typeface="Lato"/>
              </a:rPr>
              <a:t>ollback operation will be performed on a part of transaction. The save points commands sets a name transaction save-point by the name of identifier. At the same time the present transaction has a save point with the similar name, then the old save point is deleted and a new one is assigned. </a:t>
            </a:r>
            <a:endParaRPr sz="2200">
              <a:latin typeface="Lato"/>
              <a:ea typeface="Lato"/>
              <a:cs typeface="Lato"/>
              <a:sym typeface="Lato"/>
            </a:endParaRPr>
          </a:p>
        </p:txBody>
      </p:sp>
      <p:sp>
        <p:nvSpPr>
          <p:cNvPr id="263" name="Google Shape;263;p27"/>
          <p:cNvSpPr txBox="1">
            <a:spLocks noGrp="1"/>
          </p:cNvSpPr>
          <p:nvPr>
            <p:ph type="title" idx="4294967295"/>
          </p:nvPr>
        </p:nvSpPr>
        <p:spPr>
          <a:xfrm>
            <a:off x="292100" y="469900"/>
            <a:ext cx="11899900" cy="504825"/>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TCL - TRANSACTION CONTROL  LANGUAGE</a:t>
            </a:r>
            <a:endParaRPr sz="4200" b="0">
              <a:solidFill>
                <a:srgbClr val="00A1FF"/>
              </a:solidFill>
              <a:latin typeface="Lato Black"/>
              <a:ea typeface="Lato Black"/>
              <a:cs typeface="Lato Black"/>
              <a:sym typeface="Lato Black"/>
            </a:endParaRPr>
          </a:p>
        </p:txBody>
      </p:sp>
      <p:cxnSp>
        <p:nvCxnSpPr>
          <p:cNvPr id="265" name="Google Shape;265;p27"/>
          <p:cNvCxnSpPr/>
          <p:nvPr/>
        </p:nvCxnSpPr>
        <p:spPr>
          <a:xfrm>
            <a:off x="668001" y="1251130"/>
            <a:ext cx="8663700" cy="0"/>
          </a:xfrm>
          <a:prstGeom prst="straightConnector1">
            <a:avLst/>
          </a:prstGeom>
          <a:noFill/>
          <a:ln w="76200" cap="flat" cmpd="sng">
            <a:solidFill>
              <a:schemeClr val="dk2"/>
            </a:solidFill>
            <a:prstDash val="solid"/>
            <a:round/>
            <a:headEnd type="none" w="med" len="med"/>
            <a:tailEnd type="none" w="med" len="med"/>
          </a:ln>
        </p:spPr>
      </p:cxnSp>
      <p:sp>
        <p:nvSpPr>
          <p:cNvPr id="266" name="Google Shape;266;p27"/>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69" name="Google Shape;269;p27"/>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1000"/>
                                        <p:tgtEl>
                                          <p:spTgt spid="26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 calcmode="lin" valueType="num">
                                      <p:cBhvr additive="base">
                                        <p:cTn id="10" dur="1000"/>
                                        <p:tgtEl>
                                          <p:spTgt spid="26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9"/>
                                        </p:tgtEl>
                                        <p:attrNameLst>
                                          <p:attrName>style.visibility</p:attrName>
                                        </p:attrNameLst>
                                      </p:cBhvr>
                                      <p:to>
                                        <p:strVal val="visible"/>
                                      </p:to>
                                    </p:set>
                                    <p:animEffect transition="in" filter="fade">
                                      <p:cBhvr>
                                        <p:cTn id="15" dur="1000"/>
                                        <p:tgtEl>
                                          <p:spTgt spid="26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2">
                                            <p:txEl>
                                              <p:pRg st="0" end="0"/>
                                            </p:txEl>
                                          </p:spTgt>
                                        </p:tgtEl>
                                        <p:attrNameLst>
                                          <p:attrName>style.visibility</p:attrName>
                                        </p:attrNameLst>
                                      </p:cBhvr>
                                      <p:to>
                                        <p:strVal val="visible"/>
                                      </p:to>
                                    </p:set>
                                    <p:animEffect transition="in" filter="fade">
                                      <p:cBhvr>
                                        <p:cTn id="20" dur="1000"/>
                                        <p:tgtEl>
                                          <p:spTgt spid="26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2">
                                            <p:txEl>
                                              <p:pRg st="1" end="1"/>
                                            </p:txEl>
                                          </p:spTgt>
                                        </p:tgtEl>
                                        <p:attrNameLst>
                                          <p:attrName>style.visibility</p:attrName>
                                        </p:attrNameLst>
                                      </p:cBhvr>
                                      <p:to>
                                        <p:strVal val="visible"/>
                                      </p:to>
                                    </p:set>
                                    <p:animEffect transition="in" filter="fade">
                                      <p:cBhvr>
                                        <p:cTn id="25" dur="1000"/>
                                        <p:tgtEl>
                                          <p:spTgt spid="26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62">
                                            <p:txEl>
                                              <p:pRg st="2" end="2"/>
                                            </p:txEl>
                                          </p:spTgt>
                                        </p:tgtEl>
                                        <p:attrNameLst>
                                          <p:attrName>style.visibility</p:attrName>
                                        </p:attrNameLst>
                                      </p:cBhvr>
                                      <p:to>
                                        <p:strVal val="visible"/>
                                      </p:to>
                                    </p:set>
                                    <p:animEffect transition="in" filter="fade">
                                      <p:cBhvr>
                                        <p:cTn id="30" dur="1000"/>
                                        <p:tgtEl>
                                          <p:spTgt spid="262">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2">
                                            <p:txEl>
                                              <p:pRg st="3" end="3"/>
                                            </p:txEl>
                                          </p:spTgt>
                                        </p:tgtEl>
                                        <p:attrNameLst>
                                          <p:attrName>style.visibility</p:attrName>
                                        </p:attrNameLst>
                                      </p:cBhvr>
                                      <p:to>
                                        <p:strVal val="visible"/>
                                      </p:to>
                                    </p:set>
                                    <p:animEffect transition="in" filter="fade">
                                      <p:cBhvr>
                                        <p:cTn id="35" dur="1000"/>
                                        <p:tgtEl>
                                          <p:spTgt spid="262">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62">
                                            <p:txEl>
                                              <p:pRg st="4" end="4"/>
                                            </p:txEl>
                                          </p:spTgt>
                                        </p:tgtEl>
                                        <p:attrNameLst>
                                          <p:attrName>style.visibility</p:attrName>
                                        </p:attrNameLst>
                                      </p:cBhvr>
                                      <p:to>
                                        <p:strVal val="visible"/>
                                      </p:to>
                                    </p:set>
                                    <p:animEffect transition="in" filter="fade">
                                      <p:cBhvr>
                                        <p:cTn id="40" dur="1000"/>
                                        <p:tgtEl>
                                          <p:spTgt spid="2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8"/>
          <p:cNvSpPr txBox="1">
            <a:spLocks noGrp="1"/>
          </p:cNvSpPr>
          <p:nvPr>
            <p:ph type="title" idx="4294967295"/>
          </p:nvPr>
        </p:nvSpPr>
        <p:spPr>
          <a:xfrm>
            <a:off x="0" y="454025"/>
            <a:ext cx="9371013"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ON DATABASE</a:t>
            </a:r>
            <a:endParaRPr sz="4200" b="0">
              <a:solidFill>
                <a:srgbClr val="00A1FF"/>
              </a:solidFill>
              <a:latin typeface="Lato Black"/>
              <a:ea typeface="Lato Black"/>
              <a:cs typeface="Lato Black"/>
              <a:sym typeface="Lato Black"/>
            </a:endParaRPr>
          </a:p>
        </p:txBody>
      </p:sp>
      <p:cxnSp>
        <p:nvCxnSpPr>
          <p:cNvPr id="276" name="Google Shape;276;p28"/>
          <p:cNvCxnSpPr/>
          <p:nvPr/>
        </p:nvCxnSpPr>
        <p:spPr>
          <a:xfrm>
            <a:off x="631626" y="1198880"/>
            <a:ext cx="6518400" cy="0"/>
          </a:xfrm>
          <a:prstGeom prst="straightConnector1">
            <a:avLst/>
          </a:prstGeom>
          <a:noFill/>
          <a:ln w="76200" cap="flat" cmpd="sng">
            <a:solidFill>
              <a:schemeClr val="dk2"/>
            </a:solidFill>
            <a:prstDash val="solid"/>
            <a:round/>
            <a:headEnd type="none" w="med" len="med"/>
            <a:tailEnd type="none" w="med" len="med"/>
          </a:ln>
        </p:spPr>
      </p:cxnSp>
      <p:sp>
        <p:nvSpPr>
          <p:cNvPr id="277" name="Google Shape;277;p28"/>
          <p:cNvSpPr/>
          <p:nvPr/>
        </p:nvSpPr>
        <p:spPr>
          <a:xfrm rot="4866486">
            <a:off x="11117295" y="-33485"/>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rot="7440978" flipH="1">
            <a:off x="10969622" y="-149391"/>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rot="7440653" flipH="1">
            <a:off x="12308431" y="49955"/>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txBox="1"/>
          <p:nvPr/>
        </p:nvSpPr>
        <p:spPr>
          <a:xfrm>
            <a:off x="2876176" y="1632494"/>
            <a:ext cx="8653200" cy="3757500"/>
          </a:xfrm>
          <a:prstGeom prst="rect">
            <a:avLst/>
          </a:prstGeom>
          <a:noFill/>
          <a:ln>
            <a:noFill/>
          </a:ln>
        </p:spPr>
        <p:txBody>
          <a:bodyPr spcFirstLastPara="1" wrap="square" lIns="0" tIns="50800" rIns="0" bIns="0" anchor="t" anchorCtr="0">
            <a:noAutofit/>
          </a:bodyPr>
          <a:lstStyle/>
          <a:p>
            <a:pPr marL="355600" marR="5080" lvl="0" indent="-330200" algn="l" rtl="0">
              <a:lnSpc>
                <a:spcPct val="93750"/>
              </a:lnSpc>
              <a:spcBef>
                <a:spcPts val="0"/>
              </a:spcBef>
              <a:spcAft>
                <a:spcPts val="0"/>
              </a:spcAft>
              <a:buClr>
                <a:srgbClr val="000000"/>
              </a:buClr>
              <a:buSzPts val="2200"/>
              <a:buFont typeface="Lato"/>
              <a:buChar char="•"/>
            </a:pPr>
            <a:r>
              <a:rPr lang="en-US" sz="2200" i="0" strike="noStrike" cap="none">
                <a:solidFill>
                  <a:srgbClr val="000000"/>
                </a:solidFill>
                <a:latin typeface="Lato"/>
                <a:ea typeface="Lato"/>
                <a:cs typeface="Lato"/>
                <a:sym typeface="Lato"/>
              </a:rPr>
              <a:t>CREATE DATABASE statement is used to create a new SQL database.</a:t>
            </a:r>
            <a:endParaRPr sz="2200" i="0" strike="noStrike" cap="none">
              <a:solidFill>
                <a:srgbClr val="000000"/>
              </a:solidFill>
              <a:latin typeface="Lato"/>
              <a:ea typeface="Lato"/>
              <a:cs typeface="Lato"/>
              <a:sym typeface="Lato"/>
            </a:endParaRPr>
          </a:p>
          <a:p>
            <a:pPr marL="355600" marR="5080" lvl="0" indent="-190500" algn="l" rtl="0">
              <a:lnSpc>
                <a:spcPct val="93750"/>
              </a:lnSpc>
              <a:spcBef>
                <a:spcPts val="400"/>
              </a:spcBef>
              <a:spcAft>
                <a:spcPts val="0"/>
              </a:spcAft>
              <a:buClr>
                <a:srgbClr val="000000"/>
              </a:buClr>
              <a:buSzPts val="2400"/>
              <a:buFont typeface="Arial"/>
              <a:buNone/>
            </a:pPr>
            <a:endParaRPr sz="2200">
              <a:solidFill>
                <a:srgbClr val="000000"/>
              </a:solidFill>
              <a:latin typeface="Lato"/>
              <a:ea typeface="Lato"/>
              <a:cs typeface="Lato"/>
              <a:sym typeface="Lato"/>
            </a:endParaRPr>
          </a:p>
          <a:p>
            <a:pPr marL="355600" marR="5080" lvl="0" indent="-330200" algn="l" rtl="0">
              <a:lnSpc>
                <a:spcPct val="93750"/>
              </a:lnSpc>
              <a:spcBef>
                <a:spcPts val="400"/>
              </a:spcBef>
              <a:spcAft>
                <a:spcPts val="0"/>
              </a:spcAft>
              <a:buClr>
                <a:srgbClr val="000000"/>
              </a:buClr>
              <a:buSzPts val="2200"/>
              <a:buFont typeface="Lato"/>
              <a:buChar char="•"/>
            </a:pPr>
            <a:r>
              <a:rPr lang="en-US" sz="2200">
                <a:solidFill>
                  <a:srgbClr val="000000"/>
                </a:solidFill>
                <a:latin typeface="Lato"/>
                <a:ea typeface="Lato"/>
                <a:cs typeface="Lato"/>
                <a:sym typeface="Lato"/>
              </a:rPr>
              <a:t>The database name must be unique within the server instance.</a:t>
            </a:r>
            <a:endParaRPr sz="2200">
              <a:latin typeface="Lato"/>
              <a:ea typeface="Lato"/>
              <a:cs typeface="Lato"/>
              <a:sym typeface="Lato"/>
            </a:endParaRPr>
          </a:p>
          <a:p>
            <a:pPr marL="355600" marR="5080" lvl="0" indent="-190500" algn="l" rtl="0">
              <a:lnSpc>
                <a:spcPct val="93750"/>
              </a:lnSpc>
              <a:spcBef>
                <a:spcPts val="400"/>
              </a:spcBef>
              <a:spcAft>
                <a:spcPts val="0"/>
              </a:spcAft>
              <a:buClr>
                <a:srgbClr val="000000"/>
              </a:buClr>
              <a:buSzPts val="2400"/>
              <a:buFont typeface="Arial"/>
              <a:buNone/>
            </a:pPr>
            <a:endParaRPr sz="2200">
              <a:solidFill>
                <a:srgbClr val="000000"/>
              </a:solidFill>
              <a:latin typeface="Lato"/>
              <a:ea typeface="Lato"/>
              <a:cs typeface="Lato"/>
              <a:sym typeface="Lato"/>
            </a:endParaRPr>
          </a:p>
          <a:p>
            <a:pPr marL="355600" marR="5080" lvl="0" indent="-330200" algn="l" rtl="0">
              <a:lnSpc>
                <a:spcPct val="93750"/>
              </a:lnSpc>
              <a:spcBef>
                <a:spcPts val="400"/>
              </a:spcBef>
              <a:spcAft>
                <a:spcPts val="0"/>
              </a:spcAft>
              <a:buClr>
                <a:srgbClr val="000000"/>
              </a:buClr>
              <a:buSzPts val="2200"/>
              <a:buFont typeface="Lato"/>
              <a:buChar char="•"/>
            </a:pPr>
            <a:r>
              <a:rPr lang="en-US" sz="2200">
                <a:solidFill>
                  <a:srgbClr val="000000"/>
                </a:solidFill>
                <a:latin typeface="Lato"/>
                <a:ea typeface="Lato"/>
                <a:cs typeface="Lato"/>
                <a:sym typeface="Lato"/>
              </a:rPr>
              <a:t>If you try to create a database with a name that already exists, MySQL throws an error.</a:t>
            </a:r>
            <a:endParaRPr sz="2200">
              <a:latin typeface="Lato"/>
              <a:ea typeface="Lato"/>
              <a:cs typeface="Lato"/>
              <a:sym typeface="Lato"/>
            </a:endParaRPr>
          </a:p>
          <a:p>
            <a:pPr marL="0" marR="5080" lvl="0" indent="0" algn="l" rtl="0">
              <a:lnSpc>
                <a:spcPct val="93750"/>
              </a:lnSpc>
              <a:spcBef>
                <a:spcPts val="400"/>
              </a:spcBef>
              <a:spcAft>
                <a:spcPts val="0"/>
              </a:spcAft>
              <a:buClr>
                <a:srgbClr val="000000"/>
              </a:buClr>
              <a:buSzPts val="2400"/>
              <a:buFont typeface="Arial"/>
              <a:buNone/>
            </a:pPr>
            <a:endParaRPr sz="2200">
              <a:solidFill>
                <a:srgbClr val="000000"/>
              </a:solidFill>
              <a:latin typeface="Lato"/>
              <a:ea typeface="Lato"/>
              <a:cs typeface="Lato"/>
              <a:sym typeface="Lato"/>
            </a:endParaRPr>
          </a:p>
          <a:p>
            <a:pPr marL="184150" marR="5080" lvl="0" indent="-38100" algn="l" rtl="0">
              <a:lnSpc>
                <a:spcPct val="107142"/>
              </a:lnSpc>
              <a:spcBef>
                <a:spcPts val="400"/>
              </a:spcBef>
              <a:spcAft>
                <a:spcPts val="0"/>
              </a:spcAft>
              <a:buClr>
                <a:srgbClr val="000000"/>
              </a:buClr>
              <a:buSzPts val="2100"/>
              <a:buFont typeface="Arial"/>
              <a:buNone/>
            </a:pPr>
            <a:endParaRPr sz="2200" i="0" u="none" strike="noStrike" cap="none">
              <a:solidFill>
                <a:srgbClr val="000000"/>
              </a:solidFill>
              <a:latin typeface="Lato"/>
              <a:ea typeface="Lato"/>
              <a:cs typeface="Lato"/>
              <a:sym typeface="Lato"/>
            </a:endParaRPr>
          </a:p>
          <a:p>
            <a:pPr marL="12700" marR="5080" lvl="0" indent="0" algn="ctr" rtl="0">
              <a:lnSpc>
                <a:spcPct val="107142"/>
              </a:lnSpc>
              <a:spcBef>
                <a:spcPts val="400"/>
              </a:spcBef>
              <a:spcAft>
                <a:spcPts val="0"/>
              </a:spcAft>
              <a:buNone/>
            </a:pPr>
            <a:r>
              <a:rPr lang="en-US" sz="2200" b="1" i="0" u="none" strike="noStrike" cap="none">
                <a:solidFill>
                  <a:srgbClr val="000000"/>
                </a:solidFill>
                <a:latin typeface="Lato"/>
                <a:ea typeface="Lato"/>
                <a:cs typeface="Lato"/>
                <a:sym typeface="Lato"/>
              </a:rPr>
              <a:t>Syntax</a:t>
            </a:r>
            <a:endParaRPr sz="2200">
              <a:latin typeface="Lato"/>
              <a:ea typeface="Lato"/>
              <a:cs typeface="Lato"/>
              <a:sym typeface="Lato"/>
            </a:endParaRPr>
          </a:p>
          <a:p>
            <a:pPr marL="12700" marR="5080" lvl="0" indent="0" algn="ctr" rtl="0">
              <a:lnSpc>
                <a:spcPct val="107142"/>
              </a:lnSpc>
              <a:spcBef>
                <a:spcPts val="400"/>
              </a:spcBef>
              <a:spcAft>
                <a:spcPts val="0"/>
              </a:spcAft>
              <a:buNone/>
            </a:pPr>
            <a:r>
              <a:rPr lang="en-US" sz="2200" i="0" u="none" strike="noStrike" cap="none">
                <a:solidFill>
                  <a:srgbClr val="0070C0"/>
                </a:solidFill>
                <a:latin typeface="Lato"/>
                <a:ea typeface="Lato"/>
                <a:cs typeface="Lato"/>
                <a:sym typeface="Lato"/>
              </a:rPr>
              <a:t>CREATE DATABASE DatabaseName</a:t>
            </a:r>
            <a:endParaRPr sz="2200">
              <a:solidFill>
                <a:srgbClr val="0070C0"/>
              </a:solidFill>
              <a:latin typeface="Lato"/>
              <a:ea typeface="Lato"/>
              <a:cs typeface="Lato"/>
              <a:sym typeface="Lato"/>
            </a:endParaRPr>
          </a:p>
        </p:txBody>
      </p:sp>
      <p:sp>
        <p:nvSpPr>
          <p:cNvPr id="282" name="Google Shape;282;p28"/>
          <p:cNvSpPr/>
          <p:nvPr/>
        </p:nvSpPr>
        <p:spPr>
          <a:xfrm>
            <a:off x="3111072" y="4721987"/>
            <a:ext cx="7901400" cy="13068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r>
              <a:rPr lang="en-US" sz="1350">
                <a:solidFill>
                  <a:srgbClr val="FFFFFF"/>
                </a:solidFill>
                <a:latin typeface="Calibri"/>
                <a:ea typeface="Calibri"/>
                <a:cs typeface="Calibri"/>
                <a:sym typeface="Calibri"/>
              </a:rPr>
              <a:t>©</a:t>
            </a:r>
            <a:endParaRPr sz="1350" b="0" i="0" u="none" strike="noStrike" cap="none">
              <a:solidFill>
                <a:srgbClr val="FFFFFF"/>
              </a:solidFill>
              <a:latin typeface="Calibri"/>
              <a:ea typeface="Calibri"/>
              <a:cs typeface="Calibri"/>
              <a:sym typeface="Calibri"/>
            </a:endParaRPr>
          </a:p>
        </p:txBody>
      </p:sp>
      <p:grpSp>
        <p:nvGrpSpPr>
          <p:cNvPr id="283" name="Google Shape;283;p28"/>
          <p:cNvGrpSpPr/>
          <p:nvPr/>
        </p:nvGrpSpPr>
        <p:grpSpPr>
          <a:xfrm>
            <a:off x="345251" y="2989295"/>
            <a:ext cx="2184331" cy="1286260"/>
            <a:chOff x="345251" y="2989295"/>
            <a:chExt cx="2184331" cy="1286260"/>
          </a:xfrm>
        </p:grpSpPr>
        <p:sp>
          <p:nvSpPr>
            <p:cNvPr id="284" name="Google Shape;284;p28"/>
            <p:cNvSpPr/>
            <p:nvPr/>
          </p:nvSpPr>
          <p:spPr>
            <a:xfrm>
              <a:off x="352782" y="2989295"/>
              <a:ext cx="2176800" cy="371700"/>
            </a:xfrm>
            <a:prstGeom prst="rect">
              <a:avLst/>
            </a:prstGeom>
            <a:solidFill>
              <a:srgbClr val="00A1FF">
                <a:alpha val="84310"/>
              </a:srgbClr>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5" name="Google Shape;285;p28"/>
            <p:cNvSpPr/>
            <p:nvPr/>
          </p:nvSpPr>
          <p:spPr>
            <a:xfrm>
              <a:off x="352782" y="344123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6" name="Google Shape;286;p28"/>
            <p:cNvSpPr/>
            <p:nvPr/>
          </p:nvSpPr>
          <p:spPr>
            <a:xfrm>
              <a:off x="578405" y="3012034"/>
              <a:ext cx="1725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FFFFFF"/>
                  </a:solidFill>
                  <a:latin typeface="Lato"/>
                  <a:ea typeface="Lato"/>
                  <a:cs typeface="Lato"/>
                  <a:sym typeface="Lato"/>
                </a:rPr>
                <a:t>Create Database</a:t>
              </a:r>
              <a:endParaRPr sz="1600" b="1">
                <a:latin typeface="Lato"/>
                <a:ea typeface="Lato"/>
                <a:cs typeface="Lato"/>
                <a:sym typeface="Lato"/>
              </a:endParaRPr>
            </a:p>
          </p:txBody>
        </p:sp>
        <p:sp>
          <p:nvSpPr>
            <p:cNvPr id="287" name="Google Shape;287;p28"/>
            <p:cNvSpPr/>
            <p:nvPr/>
          </p:nvSpPr>
          <p:spPr>
            <a:xfrm>
              <a:off x="686596" y="3455392"/>
              <a:ext cx="15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Lato"/>
                  <a:ea typeface="Lato"/>
                  <a:cs typeface="Lato"/>
                  <a:sym typeface="Lato"/>
                </a:rPr>
                <a:t>Drop Database</a:t>
              </a:r>
              <a:endParaRPr sz="1600">
                <a:latin typeface="Lato"/>
                <a:ea typeface="Lato"/>
                <a:cs typeface="Lato"/>
                <a:sym typeface="Lato"/>
              </a:endParaRPr>
            </a:p>
          </p:txBody>
        </p:sp>
        <p:sp>
          <p:nvSpPr>
            <p:cNvPr id="288" name="Google Shape;288;p28"/>
            <p:cNvSpPr/>
            <p:nvPr/>
          </p:nvSpPr>
          <p:spPr>
            <a:xfrm>
              <a:off x="345251" y="389317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89" name="Google Shape;289;p28"/>
            <p:cNvSpPr/>
            <p:nvPr/>
          </p:nvSpPr>
          <p:spPr>
            <a:xfrm>
              <a:off x="549696" y="3906255"/>
              <a:ext cx="18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Lato"/>
                  <a:ea typeface="Lato"/>
                  <a:cs typeface="Lato"/>
                  <a:sym typeface="Lato"/>
                </a:rPr>
                <a:t>Manage Database</a:t>
              </a:r>
              <a:endParaRPr sz="1600">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1000"/>
                                        <p:tgtEl>
                                          <p:spTgt spid="27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6"/>
                                        </p:tgtEl>
                                        <p:attrNameLst>
                                          <p:attrName>style.visibility</p:attrName>
                                        </p:attrNameLst>
                                      </p:cBhvr>
                                      <p:to>
                                        <p:strVal val="visible"/>
                                      </p:to>
                                    </p:set>
                                    <p:anim calcmode="lin" valueType="num">
                                      <p:cBhvr additive="base">
                                        <p:cTn id="10" dur="1000"/>
                                        <p:tgtEl>
                                          <p:spTgt spid="27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3"/>
                                        </p:tgtEl>
                                        <p:attrNameLst>
                                          <p:attrName>style.visibility</p:attrName>
                                        </p:attrNameLst>
                                      </p:cBhvr>
                                      <p:to>
                                        <p:strVal val="visible"/>
                                      </p:to>
                                    </p:set>
                                    <p:animEffect transition="in" filter="fade">
                                      <p:cBhvr>
                                        <p:cTn id="15" dur="1000"/>
                                        <p:tgtEl>
                                          <p:spTgt spid="28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1"/>
                                        </p:tgtEl>
                                        <p:attrNameLst>
                                          <p:attrName>style.visibility</p:attrName>
                                        </p:attrNameLst>
                                      </p:cBhvr>
                                      <p:to>
                                        <p:strVal val="visible"/>
                                      </p:to>
                                    </p:set>
                                    <p:animEffect transition="in" filter="fade">
                                      <p:cBhvr>
                                        <p:cTn id="20" dur="1000"/>
                                        <p:tgtEl>
                                          <p:spTgt spid="28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82"/>
                                        </p:tgtEl>
                                        <p:attrNameLst>
                                          <p:attrName>style.visibility</p:attrName>
                                        </p:attrNameLst>
                                      </p:cBhvr>
                                      <p:to>
                                        <p:strVal val="visible"/>
                                      </p:to>
                                    </p:set>
                                    <p:animEffect transition="in" filter="fade">
                                      <p:cBhvr>
                                        <p:cTn id="25"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29"/>
          <p:cNvSpPr/>
          <p:nvPr/>
        </p:nvSpPr>
        <p:spPr>
          <a:xfrm rot="4866486">
            <a:off x="10690395" y="5905190"/>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9"/>
          <p:cNvSpPr/>
          <p:nvPr/>
        </p:nvSpPr>
        <p:spPr>
          <a:xfrm rot="7440978" flipH="1">
            <a:off x="10542722" y="5789284"/>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p:nvPr/>
        </p:nvSpPr>
        <p:spPr>
          <a:xfrm rot="7440653" flipH="1">
            <a:off x="11881531" y="5988630"/>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9"/>
          <p:cNvSpPr txBox="1">
            <a:spLocks noGrp="1"/>
          </p:cNvSpPr>
          <p:nvPr>
            <p:ph type="title" idx="4294967295"/>
          </p:nvPr>
        </p:nvSpPr>
        <p:spPr>
          <a:xfrm>
            <a:off x="0" y="454025"/>
            <a:ext cx="9371013"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ON DATABASE</a:t>
            </a:r>
            <a:endParaRPr sz="4200" b="0">
              <a:solidFill>
                <a:srgbClr val="00A1FF"/>
              </a:solidFill>
              <a:latin typeface="Lato Black"/>
              <a:ea typeface="Lato Black"/>
              <a:cs typeface="Lato Black"/>
              <a:sym typeface="Lato Black"/>
            </a:endParaRPr>
          </a:p>
        </p:txBody>
      </p:sp>
      <p:cxnSp>
        <p:nvCxnSpPr>
          <p:cNvPr id="300" name="Google Shape;300;p29"/>
          <p:cNvCxnSpPr/>
          <p:nvPr/>
        </p:nvCxnSpPr>
        <p:spPr>
          <a:xfrm>
            <a:off x="631626" y="1198880"/>
            <a:ext cx="6518400" cy="0"/>
          </a:xfrm>
          <a:prstGeom prst="straightConnector1">
            <a:avLst/>
          </a:prstGeom>
          <a:noFill/>
          <a:ln w="76200" cap="flat" cmpd="sng">
            <a:solidFill>
              <a:schemeClr val="dk2"/>
            </a:solidFill>
            <a:prstDash val="solid"/>
            <a:round/>
            <a:headEnd type="none" w="med" len="med"/>
            <a:tailEnd type="none" w="med" len="med"/>
          </a:ln>
        </p:spPr>
      </p:cxnSp>
      <p:sp>
        <p:nvSpPr>
          <p:cNvPr id="301" name="Google Shape;301;p29"/>
          <p:cNvSpPr/>
          <p:nvPr/>
        </p:nvSpPr>
        <p:spPr>
          <a:xfrm>
            <a:off x="3111071" y="1703023"/>
            <a:ext cx="8087100" cy="1938900"/>
          </a:xfrm>
          <a:prstGeom prst="rect">
            <a:avLst/>
          </a:prstGeom>
          <a:noFill/>
          <a:ln>
            <a:noFill/>
          </a:ln>
        </p:spPr>
        <p:txBody>
          <a:bodyPr spcFirstLastPara="1" wrap="square" lIns="91425" tIns="45700" rIns="91425" bIns="45700" anchor="t" anchorCtr="0">
            <a:noAutofit/>
          </a:bodyPr>
          <a:lstStyle/>
          <a:p>
            <a:pPr marL="342900" marR="0" lvl="0" indent="-330200" algn="l" rtl="0">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DROP DATABASE statement is used to delete an existing database in the instance.</a:t>
            </a:r>
            <a:endParaRPr sz="2200">
              <a:latin typeface="Lato"/>
              <a:ea typeface="Lato"/>
              <a:cs typeface="Lato"/>
              <a:sym typeface="Lato"/>
            </a:endParaRPr>
          </a:p>
          <a:p>
            <a:pPr marL="342900" marR="0" lvl="0" indent="-190500" algn="l" rtl="0">
              <a:spcBef>
                <a:spcPts val="0"/>
              </a:spcBef>
              <a:spcAft>
                <a:spcPts val="0"/>
              </a:spcAft>
              <a:buClr>
                <a:srgbClr val="000000"/>
              </a:buClr>
              <a:buSzPts val="2400"/>
              <a:buFont typeface="Arial"/>
              <a:buNone/>
            </a:pPr>
            <a:endParaRPr sz="2200">
              <a:solidFill>
                <a:srgbClr val="000000"/>
              </a:solidFill>
              <a:latin typeface="Lato"/>
              <a:ea typeface="Lato"/>
              <a:cs typeface="Lato"/>
              <a:sym typeface="Lato"/>
            </a:endParaRPr>
          </a:p>
          <a:p>
            <a:pPr marL="342900" marR="0" lvl="0" indent="-330200" algn="l" rtl="0">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The DROP DATABASE statement deletes all tables in the database permanently. </a:t>
            </a:r>
            <a:endParaRPr sz="2200">
              <a:latin typeface="Lato"/>
              <a:ea typeface="Lato"/>
              <a:cs typeface="Lato"/>
              <a:sym typeface="Lato"/>
            </a:endParaRPr>
          </a:p>
        </p:txBody>
      </p:sp>
      <p:grpSp>
        <p:nvGrpSpPr>
          <p:cNvPr id="302" name="Google Shape;302;p29"/>
          <p:cNvGrpSpPr/>
          <p:nvPr/>
        </p:nvGrpSpPr>
        <p:grpSpPr>
          <a:xfrm>
            <a:off x="3111072" y="4136387"/>
            <a:ext cx="7901400" cy="1306800"/>
            <a:chOff x="3111072" y="4136387"/>
            <a:chExt cx="7901400" cy="1306800"/>
          </a:xfrm>
        </p:grpSpPr>
        <p:sp>
          <p:nvSpPr>
            <p:cNvPr id="303" name="Google Shape;303;p29"/>
            <p:cNvSpPr/>
            <p:nvPr/>
          </p:nvSpPr>
          <p:spPr>
            <a:xfrm>
              <a:off x="4212250" y="4396000"/>
              <a:ext cx="58755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rgbClr val="000000"/>
                  </a:solidFill>
                  <a:latin typeface="Lato"/>
                  <a:ea typeface="Lato"/>
                  <a:cs typeface="Lato"/>
                  <a:sym typeface="Lato"/>
                </a:rPr>
                <a:t>Syntax</a:t>
              </a:r>
              <a:endParaRPr sz="2200" b="1">
                <a:solidFill>
                  <a:srgbClr val="000000"/>
                </a:solidFill>
                <a:latin typeface="Lato"/>
                <a:ea typeface="Lato"/>
                <a:cs typeface="Lato"/>
                <a:sym typeface="Lato"/>
              </a:endParaRPr>
            </a:p>
            <a:p>
              <a:pPr marL="0" marR="0" lvl="0" indent="0" algn="ctr" rtl="0">
                <a:spcBef>
                  <a:spcPts val="0"/>
                </a:spcBef>
                <a:spcAft>
                  <a:spcPts val="0"/>
                </a:spcAft>
                <a:buNone/>
              </a:pPr>
              <a:r>
                <a:rPr lang="en-US" sz="2200">
                  <a:solidFill>
                    <a:srgbClr val="0070C0"/>
                  </a:solidFill>
                  <a:latin typeface="Lato"/>
                  <a:ea typeface="Lato"/>
                  <a:cs typeface="Lato"/>
                  <a:sym typeface="Lato"/>
                </a:rPr>
                <a:t>DROP DATABASE database_name</a:t>
              </a:r>
              <a:endParaRPr sz="2200">
                <a:solidFill>
                  <a:srgbClr val="0070C0"/>
                </a:solidFill>
                <a:latin typeface="Lato"/>
                <a:ea typeface="Lato"/>
                <a:cs typeface="Lato"/>
                <a:sym typeface="Lato"/>
              </a:endParaRPr>
            </a:p>
          </p:txBody>
        </p:sp>
        <p:sp>
          <p:nvSpPr>
            <p:cNvPr id="304" name="Google Shape;304;p29"/>
            <p:cNvSpPr/>
            <p:nvPr/>
          </p:nvSpPr>
          <p:spPr>
            <a:xfrm>
              <a:off x="3111072" y="4136387"/>
              <a:ext cx="7901400" cy="13068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grpSp>
        <p:nvGrpSpPr>
          <p:cNvPr id="305" name="Google Shape;305;p29"/>
          <p:cNvGrpSpPr/>
          <p:nvPr/>
        </p:nvGrpSpPr>
        <p:grpSpPr>
          <a:xfrm>
            <a:off x="345251" y="2989295"/>
            <a:ext cx="2184331" cy="1286260"/>
            <a:chOff x="345251" y="2989295"/>
            <a:chExt cx="2184331" cy="1286260"/>
          </a:xfrm>
        </p:grpSpPr>
        <p:sp>
          <p:nvSpPr>
            <p:cNvPr id="306" name="Google Shape;306;p29"/>
            <p:cNvSpPr/>
            <p:nvPr/>
          </p:nvSpPr>
          <p:spPr>
            <a:xfrm>
              <a:off x="352782" y="29892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7" name="Google Shape;307;p29"/>
            <p:cNvSpPr/>
            <p:nvPr/>
          </p:nvSpPr>
          <p:spPr>
            <a:xfrm>
              <a:off x="352782" y="3441236"/>
              <a:ext cx="2176800" cy="371700"/>
            </a:xfrm>
            <a:prstGeom prst="rect">
              <a:avLst/>
            </a:prstGeom>
            <a:solidFill>
              <a:srgbClr val="00A1FF">
                <a:alpha val="84310"/>
              </a:srgbClr>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08" name="Google Shape;308;p29"/>
            <p:cNvSpPr/>
            <p:nvPr/>
          </p:nvSpPr>
          <p:spPr>
            <a:xfrm>
              <a:off x="578405" y="3012034"/>
              <a:ext cx="1725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latin typeface="Lato"/>
                  <a:ea typeface="Lato"/>
                  <a:cs typeface="Lato"/>
                  <a:sym typeface="Lato"/>
                </a:rPr>
                <a:t>Create Database</a:t>
              </a:r>
              <a:endParaRPr sz="1600">
                <a:latin typeface="Lato"/>
                <a:ea typeface="Lato"/>
                <a:cs typeface="Lato"/>
                <a:sym typeface="Lato"/>
              </a:endParaRPr>
            </a:p>
          </p:txBody>
        </p:sp>
        <p:sp>
          <p:nvSpPr>
            <p:cNvPr id="309" name="Google Shape;309;p29"/>
            <p:cNvSpPr/>
            <p:nvPr/>
          </p:nvSpPr>
          <p:spPr>
            <a:xfrm>
              <a:off x="686596" y="3455392"/>
              <a:ext cx="15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FFFFFF"/>
                  </a:solidFill>
                  <a:latin typeface="Lato"/>
                  <a:ea typeface="Lato"/>
                  <a:cs typeface="Lato"/>
                  <a:sym typeface="Lato"/>
                </a:rPr>
                <a:t>Drop Database</a:t>
              </a:r>
              <a:endParaRPr sz="1600" b="1">
                <a:solidFill>
                  <a:srgbClr val="FFFFFF"/>
                </a:solidFill>
                <a:latin typeface="Lato"/>
                <a:ea typeface="Lato"/>
                <a:cs typeface="Lato"/>
                <a:sym typeface="Lato"/>
              </a:endParaRPr>
            </a:p>
          </p:txBody>
        </p:sp>
        <p:sp>
          <p:nvSpPr>
            <p:cNvPr id="310" name="Google Shape;310;p29"/>
            <p:cNvSpPr/>
            <p:nvPr/>
          </p:nvSpPr>
          <p:spPr>
            <a:xfrm>
              <a:off x="345251" y="389317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11" name="Google Shape;311;p29"/>
            <p:cNvSpPr/>
            <p:nvPr/>
          </p:nvSpPr>
          <p:spPr>
            <a:xfrm>
              <a:off x="549696" y="3906255"/>
              <a:ext cx="18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rgbClr val="000000"/>
                  </a:solidFill>
                  <a:latin typeface="Lato"/>
                  <a:ea typeface="Lato"/>
                  <a:cs typeface="Lato"/>
                  <a:sym typeface="Lato"/>
                </a:rPr>
                <a:t>Manage Database</a:t>
              </a:r>
              <a:endParaRPr sz="1600">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 calcmode="lin" valueType="num">
                                      <p:cBhvr additive="base">
                                        <p:cTn id="7" dur="1000"/>
                                        <p:tgtEl>
                                          <p:spTgt spid="29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00"/>
                                        </p:tgtEl>
                                        <p:attrNameLst>
                                          <p:attrName>style.visibility</p:attrName>
                                        </p:attrNameLst>
                                      </p:cBhvr>
                                      <p:to>
                                        <p:strVal val="visible"/>
                                      </p:to>
                                    </p:set>
                                    <p:anim calcmode="lin" valueType="num">
                                      <p:cBhvr additive="base">
                                        <p:cTn id="10" dur="1000"/>
                                        <p:tgtEl>
                                          <p:spTgt spid="30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animEffect transition="in" filter="fade">
                                      <p:cBhvr>
                                        <p:cTn id="15" dur="1000"/>
                                        <p:tgtEl>
                                          <p:spTgt spid="30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01"/>
                                        </p:tgtEl>
                                        <p:attrNameLst>
                                          <p:attrName>style.visibility</p:attrName>
                                        </p:attrNameLst>
                                      </p:cBhvr>
                                      <p:to>
                                        <p:strVal val="visible"/>
                                      </p:to>
                                    </p:set>
                                    <p:animEffect transition="in" filter="fade">
                                      <p:cBhvr>
                                        <p:cTn id="20" dur="1000"/>
                                        <p:tgtEl>
                                          <p:spTgt spid="3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2"/>
                                        </p:tgtEl>
                                        <p:attrNameLst>
                                          <p:attrName>style.visibility</p:attrName>
                                        </p:attrNameLst>
                                      </p:cBhvr>
                                      <p:to>
                                        <p:strVal val="visible"/>
                                      </p:to>
                                    </p:set>
                                    <p:animEffect transition="in" filter="fade">
                                      <p:cBhvr>
                                        <p:cTn id="25"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8" name="Google Shape;318;p30"/>
          <p:cNvSpPr/>
          <p:nvPr/>
        </p:nvSpPr>
        <p:spPr>
          <a:xfrm rot="4866486">
            <a:off x="10690395" y="5905190"/>
            <a:ext cx="1793353" cy="170501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0"/>
          <p:cNvSpPr/>
          <p:nvPr/>
        </p:nvSpPr>
        <p:spPr>
          <a:xfrm rot="7440978" flipH="1">
            <a:off x="10542722" y="5789284"/>
            <a:ext cx="350715" cy="35071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0"/>
          <p:cNvSpPr/>
          <p:nvPr/>
        </p:nvSpPr>
        <p:spPr>
          <a:xfrm rot="7440653" flipH="1">
            <a:off x="11881531" y="5988630"/>
            <a:ext cx="505229" cy="505229"/>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0"/>
          <p:cNvSpPr txBox="1">
            <a:spLocks noGrp="1"/>
          </p:cNvSpPr>
          <p:nvPr>
            <p:ph type="title" idx="4294967295"/>
          </p:nvPr>
        </p:nvSpPr>
        <p:spPr>
          <a:xfrm>
            <a:off x="0" y="454025"/>
            <a:ext cx="9371013"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ON DATABASE</a:t>
            </a:r>
            <a:endParaRPr sz="4200" b="0">
              <a:solidFill>
                <a:srgbClr val="00A1FF"/>
              </a:solidFill>
              <a:latin typeface="Lato Black"/>
              <a:ea typeface="Lato Black"/>
              <a:cs typeface="Lato Black"/>
              <a:sym typeface="Lato Black"/>
            </a:endParaRPr>
          </a:p>
        </p:txBody>
      </p:sp>
      <p:cxnSp>
        <p:nvCxnSpPr>
          <p:cNvPr id="322" name="Google Shape;322;p30"/>
          <p:cNvCxnSpPr/>
          <p:nvPr/>
        </p:nvCxnSpPr>
        <p:spPr>
          <a:xfrm>
            <a:off x="631626" y="1198880"/>
            <a:ext cx="6518400" cy="0"/>
          </a:xfrm>
          <a:prstGeom prst="straightConnector1">
            <a:avLst/>
          </a:prstGeom>
          <a:noFill/>
          <a:ln w="76200" cap="flat" cmpd="sng">
            <a:solidFill>
              <a:schemeClr val="dk2"/>
            </a:solidFill>
            <a:prstDash val="solid"/>
            <a:round/>
            <a:headEnd type="none" w="med" len="med"/>
            <a:tailEnd type="none" w="med" len="med"/>
          </a:ln>
        </p:spPr>
      </p:cxnSp>
      <p:grpSp>
        <p:nvGrpSpPr>
          <p:cNvPr id="323" name="Google Shape;323;p30"/>
          <p:cNvGrpSpPr/>
          <p:nvPr/>
        </p:nvGrpSpPr>
        <p:grpSpPr>
          <a:xfrm>
            <a:off x="562451" y="2989295"/>
            <a:ext cx="2184331" cy="1286260"/>
            <a:chOff x="562451" y="2989295"/>
            <a:chExt cx="2184331" cy="1286260"/>
          </a:xfrm>
        </p:grpSpPr>
        <p:sp>
          <p:nvSpPr>
            <p:cNvPr id="324" name="Google Shape;324;p30"/>
            <p:cNvSpPr/>
            <p:nvPr/>
          </p:nvSpPr>
          <p:spPr>
            <a:xfrm>
              <a:off x="569982" y="298929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5" name="Google Shape;325;p30"/>
            <p:cNvSpPr/>
            <p:nvPr/>
          </p:nvSpPr>
          <p:spPr>
            <a:xfrm>
              <a:off x="569982" y="344123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6" name="Google Shape;326;p30"/>
            <p:cNvSpPr/>
            <p:nvPr/>
          </p:nvSpPr>
          <p:spPr>
            <a:xfrm>
              <a:off x="795605" y="3012034"/>
              <a:ext cx="17253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latin typeface="Lato"/>
                  <a:ea typeface="Lato"/>
                  <a:cs typeface="Lato"/>
                  <a:sym typeface="Lato"/>
                </a:rPr>
                <a:t>Create Database</a:t>
              </a:r>
              <a:endParaRPr sz="1600">
                <a:latin typeface="Lato"/>
                <a:ea typeface="Lato"/>
                <a:cs typeface="Lato"/>
                <a:sym typeface="Lato"/>
              </a:endParaRPr>
            </a:p>
          </p:txBody>
        </p:sp>
        <p:sp>
          <p:nvSpPr>
            <p:cNvPr id="327" name="Google Shape;327;p30"/>
            <p:cNvSpPr/>
            <p:nvPr/>
          </p:nvSpPr>
          <p:spPr>
            <a:xfrm>
              <a:off x="903796" y="3455392"/>
              <a:ext cx="15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latin typeface="Lato"/>
                  <a:ea typeface="Lato"/>
                  <a:cs typeface="Lato"/>
                  <a:sym typeface="Lato"/>
                </a:rPr>
                <a:t>Drop Database</a:t>
              </a:r>
              <a:endParaRPr sz="1600">
                <a:latin typeface="Lato"/>
                <a:ea typeface="Lato"/>
                <a:cs typeface="Lato"/>
                <a:sym typeface="Lato"/>
              </a:endParaRPr>
            </a:p>
          </p:txBody>
        </p:sp>
        <p:sp>
          <p:nvSpPr>
            <p:cNvPr id="328" name="Google Shape;328;p30"/>
            <p:cNvSpPr/>
            <p:nvPr/>
          </p:nvSpPr>
          <p:spPr>
            <a:xfrm>
              <a:off x="562451" y="3893177"/>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329" name="Google Shape;329;p30"/>
            <p:cNvSpPr/>
            <p:nvPr/>
          </p:nvSpPr>
          <p:spPr>
            <a:xfrm>
              <a:off x="766896" y="3906255"/>
              <a:ext cx="18738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rgbClr val="FFFFFF"/>
                  </a:solidFill>
                  <a:latin typeface="Lato"/>
                  <a:ea typeface="Lato"/>
                  <a:cs typeface="Lato"/>
                  <a:sym typeface="Lato"/>
                </a:rPr>
                <a:t>Manage Database</a:t>
              </a:r>
              <a:endParaRPr sz="1600" b="1">
                <a:solidFill>
                  <a:srgbClr val="FFFFFF"/>
                </a:solidFill>
                <a:latin typeface="Lato"/>
                <a:ea typeface="Lato"/>
                <a:cs typeface="Lato"/>
                <a:sym typeface="Lato"/>
              </a:endParaRPr>
            </a:p>
          </p:txBody>
        </p:sp>
      </p:grpSp>
      <p:sp>
        <p:nvSpPr>
          <p:cNvPr id="330" name="Google Shape;330;p30"/>
          <p:cNvSpPr txBox="1"/>
          <p:nvPr/>
        </p:nvSpPr>
        <p:spPr>
          <a:xfrm>
            <a:off x="3035900" y="1517398"/>
            <a:ext cx="8700600" cy="1689900"/>
          </a:xfrm>
          <a:prstGeom prst="rect">
            <a:avLst/>
          </a:prstGeom>
          <a:noFill/>
          <a:ln>
            <a:noFill/>
          </a:ln>
        </p:spPr>
        <p:txBody>
          <a:bodyPr spcFirstLastPara="1" wrap="square" lIns="0" tIns="10775" rIns="0" bIns="0" anchor="t" anchorCtr="0">
            <a:noAutofit/>
          </a:bodyPr>
          <a:lstStyle/>
          <a:p>
            <a:pPr marL="297815" marR="133350" lvl="0" indent="-273050" algn="l" rtl="0">
              <a:lnSpc>
                <a:spcPct val="100800"/>
              </a:lnSpc>
              <a:spcBef>
                <a:spcPts val="0"/>
              </a:spcBef>
              <a:spcAft>
                <a:spcPts val="0"/>
              </a:spcAft>
              <a:buClr>
                <a:srgbClr val="404040"/>
              </a:buClr>
              <a:buSzPts val="2200"/>
              <a:buFont typeface="Lato"/>
              <a:buChar char="•"/>
            </a:pPr>
            <a:r>
              <a:rPr lang="en-US" sz="2200" i="0" u="none" strike="noStrike" cap="none">
                <a:solidFill>
                  <a:srgbClr val="404040"/>
                </a:solidFill>
                <a:latin typeface="Lato"/>
                <a:ea typeface="Lato"/>
                <a:cs typeface="Lato"/>
                <a:sym typeface="Lato"/>
              </a:rPr>
              <a:t>When you have multiple databases in your SQL Schema, then  before starting your operation, you should select a  database where all the operations would be performed.</a:t>
            </a:r>
            <a:endParaRPr sz="2200" i="0" u="none" strike="noStrike" cap="none">
              <a:solidFill>
                <a:srgbClr val="000000"/>
              </a:solidFill>
              <a:latin typeface="Lato"/>
              <a:ea typeface="Lato"/>
              <a:cs typeface="Lato"/>
              <a:sym typeface="Lato"/>
            </a:endParaRPr>
          </a:p>
          <a:p>
            <a:pPr marL="298450" marR="0" lvl="0" indent="-273050" algn="l" rtl="0">
              <a:lnSpc>
                <a:spcPct val="100000"/>
              </a:lnSpc>
              <a:spcBef>
                <a:spcPts val="994"/>
              </a:spcBef>
              <a:spcAft>
                <a:spcPts val="0"/>
              </a:spcAft>
              <a:buClr>
                <a:srgbClr val="404040"/>
              </a:buClr>
              <a:buSzPts val="2200"/>
              <a:buFont typeface="Arial"/>
              <a:buChar char="•"/>
            </a:pPr>
            <a:r>
              <a:rPr lang="en-US" sz="2200" i="0" u="none" strike="noStrike" cap="none">
                <a:solidFill>
                  <a:srgbClr val="404040"/>
                </a:solidFill>
                <a:latin typeface="Lato"/>
                <a:ea typeface="Lato"/>
                <a:cs typeface="Lato"/>
                <a:sym typeface="Lato"/>
              </a:rPr>
              <a:t>The SQL USE</a:t>
            </a:r>
            <a:r>
              <a:rPr lang="en-US" sz="2200" b="1" i="0" u="none" strike="noStrike" cap="none">
                <a:solidFill>
                  <a:srgbClr val="404040"/>
                </a:solidFill>
                <a:latin typeface="Lato"/>
                <a:ea typeface="Lato"/>
                <a:cs typeface="Lato"/>
                <a:sym typeface="Lato"/>
              </a:rPr>
              <a:t> </a:t>
            </a:r>
            <a:r>
              <a:rPr lang="en-US" sz="2200" i="0" u="none" strike="noStrike" cap="none">
                <a:solidFill>
                  <a:srgbClr val="404040"/>
                </a:solidFill>
                <a:latin typeface="Lato"/>
                <a:ea typeface="Lato"/>
                <a:cs typeface="Lato"/>
                <a:sym typeface="Lato"/>
              </a:rPr>
              <a:t>statement is used to select any existing database.</a:t>
            </a:r>
            <a:endParaRPr sz="2200" i="0" u="none" strike="noStrike" cap="none">
              <a:solidFill>
                <a:srgbClr val="0070C0"/>
              </a:solidFill>
              <a:latin typeface="Lato"/>
              <a:ea typeface="Lato"/>
              <a:cs typeface="Lato"/>
              <a:sym typeface="Lato"/>
            </a:endParaRPr>
          </a:p>
        </p:txBody>
      </p:sp>
      <p:grpSp>
        <p:nvGrpSpPr>
          <p:cNvPr id="331" name="Google Shape;331;p30"/>
          <p:cNvGrpSpPr/>
          <p:nvPr/>
        </p:nvGrpSpPr>
        <p:grpSpPr>
          <a:xfrm>
            <a:off x="3035900" y="3202720"/>
            <a:ext cx="8700600" cy="912704"/>
            <a:chOff x="3035900" y="3202720"/>
            <a:chExt cx="8700600" cy="912704"/>
          </a:xfrm>
        </p:grpSpPr>
        <p:sp>
          <p:nvSpPr>
            <p:cNvPr id="332" name="Google Shape;332;p30"/>
            <p:cNvSpPr/>
            <p:nvPr/>
          </p:nvSpPr>
          <p:spPr>
            <a:xfrm>
              <a:off x="4580150" y="3207324"/>
              <a:ext cx="5612100" cy="90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sp>
          <p:nvSpPr>
            <p:cNvPr id="333" name="Google Shape;333;p30"/>
            <p:cNvSpPr txBox="1"/>
            <p:nvPr/>
          </p:nvSpPr>
          <p:spPr>
            <a:xfrm>
              <a:off x="3035900" y="3202720"/>
              <a:ext cx="8700600" cy="908100"/>
            </a:xfrm>
            <a:prstGeom prst="rect">
              <a:avLst/>
            </a:prstGeom>
            <a:noFill/>
            <a:ln>
              <a:noFill/>
            </a:ln>
          </p:spPr>
          <p:txBody>
            <a:bodyPr spcFirstLastPara="1" wrap="square" lIns="0" tIns="10775" rIns="0" bIns="0" anchor="t" anchorCtr="0">
              <a:noAutofit/>
            </a:bodyPr>
            <a:lstStyle/>
            <a:p>
              <a:pPr marL="0" marR="0" lvl="0" indent="0" algn="l" rtl="0">
                <a:lnSpc>
                  <a:spcPct val="80000"/>
                </a:lnSpc>
                <a:spcBef>
                  <a:spcPts val="994"/>
                </a:spcBef>
                <a:spcAft>
                  <a:spcPts val="0"/>
                </a:spcAft>
                <a:buNone/>
              </a:pPr>
              <a:r>
                <a:rPr lang="en-US" sz="2000" b="1">
                  <a:solidFill>
                    <a:srgbClr val="404040"/>
                  </a:solidFill>
                  <a:latin typeface="Calibri"/>
                  <a:ea typeface="Calibri"/>
                  <a:cs typeface="Calibri"/>
                  <a:sym typeface="Calibri"/>
                </a:rPr>
                <a:t>                                                                      </a:t>
              </a:r>
              <a:r>
                <a:rPr lang="en-US" sz="2000" b="1" i="0" u="none" strike="noStrike" cap="none">
                  <a:solidFill>
                    <a:srgbClr val="404040"/>
                  </a:solidFill>
                  <a:latin typeface="Calibri"/>
                  <a:ea typeface="Calibri"/>
                  <a:cs typeface="Calibri"/>
                  <a:sym typeface="Calibri"/>
                </a:rPr>
                <a:t>Syntax </a:t>
              </a:r>
              <a:endParaRPr sz="2000" b="1" i="0" u="none" strike="noStrike" cap="none">
                <a:solidFill>
                  <a:srgbClr val="404040"/>
                </a:solidFill>
                <a:latin typeface="Calibri"/>
                <a:ea typeface="Calibri"/>
                <a:cs typeface="Calibri"/>
                <a:sym typeface="Calibri"/>
              </a:endParaRPr>
            </a:p>
            <a:p>
              <a:pPr marL="12700" marR="0" lvl="0" indent="0" algn="ctr" rtl="0">
                <a:lnSpc>
                  <a:spcPct val="80000"/>
                </a:lnSpc>
                <a:spcBef>
                  <a:spcPts val="994"/>
                </a:spcBef>
                <a:spcAft>
                  <a:spcPts val="0"/>
                </a:spcAft>
                <a:buNone/>
              </a:pPr>
              <a:r>
                <a:rPr lang="en-US" sz="2000" b="0" i="0" u="none" strike="noStrike" cap="none">
                  <a:solidFill>
                    <a:srgbClr val="0070C0"/>
                  </a:solidFill>
                  <a:latin typeface="Calibri"/>
                  <a:ea typeface="Calibri"/>
                  <a:cs typeface="Calibri"/>
                  <a:sym typeface="Calibri"/>
                </a:rPr>
                <a:t>USE DatabaseName</a:t>
              </a:r>
              <a:endParaRPr sz="2000" b="0" i="0" u="none" strike="noStrike" cap="none">
                <a:solidFill>
                  <a:srgbClr val="0070C0"/>
                </a:solidFill>
                <a:latin typeface="Calibri"/>
                <a:ea typeface="Calibri"/>
                <a:cs typeface="Calibri"/>
                <a:sym typeface="Calibri"/>
              </a:endParaRPr>
            </a:p>
          </p:txBody>
        </p:sp>
      </p:grpSp>
      <p:sp>
        <p:nvSpPr>
          <p:cNvPr id="334" name="Google Shape;334;p30"/>
          <p:cNvSpPr txBox="1"/>
          <p:nvPr/>
        </p:nvSpPr>
        <p:spPr>
          <a:xfrm>
            <a:off x="3035300" y="4241175"/>
            <a:ext cx="7883100" cy="908100"/>
          </a:xfrm>
          <a:prstGeom prst="rect">
            <a:avLst/>
          </a:prstGeom>
          <a:noFill/>
          <a:ln>
            <a:noFill/>
          </a:ln>
        </p:spPr>
        <p:txBody>
          <a:bodyPr spcFirstLastPara="1" wrap="square" lIns="91425" tIns="91425" rIns="91425" bIns="91425" anchor="t" anchorCtr="0">
            <a:noAutofit/>
          </a:bodyPr>
          <a:lstStyle/>
          <a:p>
            <a:pPr marL="184150" marR="5080" lvl="0" indent="-159385" algn="l" rtl="0">
              <a:lnSpc>
                <a:spcPct val="93750"/>
              </a:lnSpc>
              <a:spcBef>
                <a:spcPts val="0"/>
              </a:spcBef>
              <a:spcAft>
                <a:spcPts val="0"/>
              </a:spcAft>
              <a:buClr>
                <a:schemeClr val="dk1"/>
              </a:buClr>
              <a:buSzPts val="2200"/>
              <a:buFont typeface="Lato"/>
              <a:buChar char="•"/>
            </a:pPr>
            <a:r>
              <a:rPr lang="en-US" sz="2200">
                <a:solidFill>
                  <a:schemeClr val="dk1"/>
                </a:solidFill>
                <a:latin typeface="Lato"/>
                <a:ea typeface="Lato"/>
                <a:cs typeface="Lato"/>
                <a:sym typeface="Lato"/>
              </a:rPr>
              <a:t>Once a database is created, you can check it in the list  of databases by SQL command SHOW DATABASE</a:t>
            </a:r>
            <a:endParaRPr sz="2200">
              <a:solidFill>
                <a:schemeClr val="dk1"/>
              </a:solidFill>
              <a:latin typeface="Lato"/>
              <a:ea typeface="Lato"/>
              <a:cs typeface="Lato"/>
              <a:sym typeface="Lato"/>
            </a:endParaRPr>
          </a:p>
        </p:txBody>
      </p:sp>
      <p:grpSp>
        <p:nvGrpSpPr>
          <p:cNvPr id="335" name="Google Shape;335;p30"/>
          <p:cNvGrpSpPr/>
          <p:nvPr/>
        </p:nvGrpSpPr>
        <p:grpSpPr>
          <a:xfrm>
            <a:off x="4484050" y="5100549"/>
            <a:ext cx="5875500" cy="908100"/>
            <a:chOff x="4484050" y="5100549"/>
            <a:chExt cx="5875500" cy="908100"/>
          </a:xfrm>
        </p:grpSpPr>
        <p:sp>
          <p:nvSpPr>
            <p:cNvPr id="336" name="Google Shape;336;p30"/>
            <p:cNvSpPr/>
            <p:nvPr/>
          </p:nvSpPr>
          <p:spPr>
            <a:xfrm>
              <a:off x="4484050" y="5200600"/>
              <a:ext cx="5875500" cy="7080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200" b="1">
                  <a:solidFill>
                    <a:srgbClr val="000000"/>
                  </a:solidFill>
                  <a:latin typeface="Lato"/>
                  <a:ea typeface="Lato"/>
                  <a:cs typeface="Lato"/>
                  <a:sym typeface="Lato"/>
                </a:rPr>
                <a:t>Syntax</a:t>
              </a:r>
              <a:endParaRPr sz="2200" b="1">
                <a:solidFill>
                  <a:srgbClr val="000000"/>
                </a:solidFill>
                <a:latin typeface="Lato"/>
                <a:ea typeface="Lato"/>
                <a:cs typeface="Lato"/>
                <a:sym typeface="Lato"/>
              </a:endParaRPr>
            </a:p>
            <a:p>
              <a:pPr marL="0" marR="0" lvl="0" indent="0" algn="ctr" rtl="0">
                <a:spcBef>
                  <a:spcPts val="0"/>
                </a:spcBef>
                <a:spcAft>
                  <a:spcPts val="0"/>
                </a:spcAft>
                <a:buNone/>
              </a:pPr>
              <a:r>
                <a:rPr lang="en-US" sz="2200">
                  <a:solidFill>
                    <a:srgbClr val="0070C0"/>
                  </a:solidFill>
                  <a:latin typeface="Lato"/>
                  <a:ea typeface="Lato"/>
                  <a:cs typeface="Lato"/>
                  <a:sym typeface="Lato"/>
                </a:rPr>
                <a:t>SHOW DATABASES</a:t>
              </a:r>
              <a:endParaRPr sz="2200">
                <a:solidFill>
                  <a:srgbClr val="0070C0"/>
                </a:solidFill>
                <a:latin typeface="Lato"/>
                <a:ea typeface="Lato"/>
                <a:cs typeface="Lato"/>
                <a:sym typeface="Lato"/>
              </a:endParaRPr>
            </a:p>
          </p:txBody>
        </p:sp>
        <p:sp>
          <p:nvSpPr>
            <p:cNvPr id="337" name="Google Shape;337;p30"/>
            <p:cNvSpPr/>
            <p:nvPr/>
          </p:nvSpPr>
          <p:spPr>
            <a:xfrm>
              <a:off x="4580150" y="5100549"/>
              <a:ext cx="5612100" cy="90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 calcmode="lin" valueType="num">
                                      <p:cBhvr additive="base">
                                        <p:cTn id="7" dur="1000"/>
                                        <p:tgtEl>
                                          <p:spTgt spid="32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22"/>
                                        </p:tgtEl>
                                        <p:attrNameLst>
                                          <p:attrName>style.visibility</p:attrName>
                                        </p:attrNameLst>
                                      </p:cBhvr>
                                      <p:to>
                                        <p:strVal val="visible"/>
                                      </p:to>
                                    </p:set>
                                    <p:anim calcmode="lin" valueType="num">
                                      <p:cBhvr additive="base">
                                        <p:cTn id="10" dur="1000"/>
                                        <p:tgtEl>
                                          <p:spTgt spid="32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0"/>
                                        </p:tgtEl>
                                        <p:attrNameLst>
                                          <p:attrName>style.visibility</p:attrName>
                                        </p:attrNameLst>
                                      </p:cBhvr>
                                      <p:to>
                                        <p:strVal val="visible"/>
                                      </p:to>
                                    </p:set>
                                    <p:animEffect transition="in" filter="fade">
                                      <p:cBhvr>
                                        <p:cTn id="20" dur="1000"/>
                                        <p:tgtEl>
                                          <p:spTgt spid="3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31"/>
                                        </p:tgtEl>
                                        <p:attrNameLst>
                                          <p:attrName>style.visibility</p:attrName>
                                        </p:attrNameLst>
                                      </p:cBhvr>
                                      <p:to>
                                        <p:strVal val="visible"/>
                                      </p:to>
                                    </p:set>
                                    <p:animEffect transition="in" filter="fade">
                                      <p:cBhvr>
                                        <p:cTn id="25" dur="1000"/>
                                        <p:tgtEl>
                                          <p:spTgt spid="33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34"/>
                                        </p:tgtEl>
                                        <p:attrNameLst>
                                          <p:attrName>style.visibility</p:attrName>
                                        </p:attrNameLst>
                                      </p:cBhvr>
                                      <p:to>
                                        <p:strVal val="visible"/>
                                      </p:to>
                                    </p:set>
                                    <p:animEffect transition="in" filter="fade">
                                      <p:cBhvr>
                                        <p:cTn id="30" dur="1000"/>
                                        <p:tgtEl>
                                          <p:spTgt spid="33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35"/>
                                        </p:tgtEl>
                                        <p:attrNameLst>
                                          <p:attrName>style.visibility</p:attrName>
                                        </p:attrNameLst>
                                      </p:cBhvr>
                                      <p:to>
                                        <p:strVal val="visible"/>
                                      </p:to>
                                    </p:set>
                                    <p:animEffect transition="in" filter="fade">
                                      <p:cBhvr>
                                        <p:cTn id="35" dur="1000"/>
                                        <p:tgtEl>
                                          <p:spTgt spid="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3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345" name="Google Shape;345;p31"/>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
        <p:nvSpPr>
          <p:cNvPr id="346" name="Google Shape;346;p31"/>
          <p:cNvSpPr txBox="1"/>
          <p:nvPr/>
        </p:nvSpPr>
        <p:spPr>
          <a:xfrm>
            <a:off x="668012" y="1155491"/>
            <a:ext cx="10022700" cy="1179900"/>
          </a:xfrm>
          <a:prstGeom prst="rect">
            <a:avLst/>
          </a:prstGeom>
          <a:noFill/>
          <a:ln>
            <a:noFill/>
          </a:ln>
        </p:spPr>
        <p:txBody>
          <a:bodyPr spcFirstLastPara="1" wrap="square" lIns="0" tIns="97775" rIns="0" bIns="0" anchor="t" anchorCtr="0">
            <a:noAutofit/>
          </a:bodyPr>
          <a:lstStyle/>
          <a:p>
            <a:pPr marL="184150" marR="5080" lvl="0" indent="-158750" algn="l" rtl="0">
              <a:lnSpc>
                <a:spcPct val="115000"/>
              </a:lnSpc>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Data Types are attributes that specifies the type of data of any object.</a:t>
            </a:r>
            <a:endParaRPr sz="2200">
              <a:solidFill>
                <a:srgbClr val="000000"/>
              </a:solidFill>
              <a:latin typeface="Lato"/>
              <a:ea typeface="Lato"/>
              <a:cs typeface="Lato"/>
              <a:sym typeface="Lato"/>
            </a:endParaRPr>
          </a:p>
          <a:p>
            <a:pPr marL="184150" marR="448944" lvl="0" indent="-158750" algn="l" rtl="0">
              <a:lnSpc>
                <a:spcPct val="115000"/>
              </a:lnSpc>
              <a:spcBef>
                <a:spcPts val="825"/>
              </a:spcBef>
              <a:spcAft>
                <a:spcPts val="0"/>
              </a:spcAft>
              <a:buClr>
                <a:srgbClr val="000000"/>
              </a:buClr>
              <a:buSzPts val="2200"/>
              <a:buFont typeface="Lato"/>
              <a:buChar char="•"/>
            </a:pPr>
            <a:r>
              <a:rPr lang="en-US" sz="2200">
                <a:solidFill>
                  <a:srgbClr val="000000"/>
                </a:solidFill>
                <a:latin typeface="Lato"/>
                <a:ea typeface="Lato"/>
                <a:cs typeface="Lato"/>
                <a:sym typeface="Lato"/>
              </a:rPr>
              <a:t>Each column, variable and expression has a related data type in SQL.</a:t>
            </a:r>
            <a:endParaRPr sz="2200">
              <a:solidFill>
                <a:srgbClr val="000000"/>
              </a:solidFill>
              <a:latin typeface="Lato"/>
              <a:ea typeface="Lato"/>
              <a:cs typeface="Lato"/>
              <a:sym typeface="Lato"/>
            </a:endParaRPr>
          </a:p>
          <a:p>
            <a:pPr marL="184150" marR="0" lvl="0" indent="-158750" algn="l" rtl="0">
              <a:lnSpc>
                <a:spcPct val="115000"/>
              </a:lnSpc>
              <a:spcBef>
                <a:spcPts val="185"/>
              </a:spcBef>
              <a:spcAft>
                <a:spcPts val="0"/>
              </a:spcAft>
              <a:buClr>
                <a:srgbClr val="000000"/>
              </a:buClr>
              <a:buSzPts val="2200"/>
              <a:buFont typeface="Lato"/>
              <a:buChar char="•"/>
            </a:pPr>
            <a:r>
              <a:rPr lang="en-US" sz="2200">
                <a:solidFill>
                  <a:srgbClr val="000000"/>
                </a:solidFill>
                <a:latin typeface="Lato"/>
                <a:ea typeface="Lato"/>
                <a:cs typeface="Lato"/>
                <a:sym typeface="Lato"/>
              </a:rPr>
              <a:t>We can use these data types while creating our tables.</a:t>
            </a:r>
            <a:endParaRPr sz="2200">
              <a:solidFill>
                <a:srgbClr val="000000"/>
              </a:solidFill>
              <a:latin typeface="Lato"/>
              <a:ea typeface="Lato"/>
              <a:cs typeface="Lato"/>
              <a:sym typeface="Lato"/>
            </a:endParaRPr>
          </a:p>
        </p:txBody>
      </p:sp>
      <p:grpSp>
        <p:nvGrpSpPr>
          <p:cNvPr id="347" name="Google Shape;347;p31"/>
          <p:cNvGrpSpPr/>
          <p:nvPr/>
        </p:nvGrpSpPr>
        <p:grpSpPr>
          <a:xfrm>
            <a:off x="2678300" y="3392250"/>
            <a:ext cx="2711100" cy="984300"/>
            <a:chOff x="2678300" y="3392250"/>
            <a:chExt cx="2711100" cy="984300"/>
          </a:xfrm>
        </p:grpSpPr>
        <p:sp>
          <p:nvSpPr>
            <p:cNvPr id="348" name="Google Shape;348;p31"/>
            <p:cNvSpPr/>
            <p:nvPr/>
          </p:nvSpPr>
          <p:spPr>
            <a:xfrm rot="-5400000">
              <a:off x="3116000" y="3072450"/>
              <a:ext cx="866400" cy="17418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1"/>
            <p:cNvSpPr txBox="1"/>
            <p:nvPr/>
          </p:nvSpPr>
          <p:spPr>
            <a:xfrm>
              <a:off x="2976200" y="3743525"/>
              <a:ext cx="1146000" cy="4629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a:solidFill>
                    <a:schemeClr val="lt1"/>
                  </a:solidFill>
                  <a:latin typeface="Lato"/>
                  <a:ea typeface="Lato"/>
                  <a:cs typeface="Lato"/>
                  <a:sym typeface="Lato"/>
                </a:rPr>
                <a:t>Numeric</a:t>
              </a:r>
              <a:endParaRPr sz="2200">
                <a:solidFill>
                  <a:schemeClr val="dk1"/>
                </a:solidFill>
                <a:latin typeface="Lato"/>
                <a:ea typeface="Lato"/>
                <a:cs typeface="Lato"/>
                <a:sym typeface="Lato"/>
              </a:endParaRPr>
            </a:p>
          </p:txBody>
        </p:sp>
        <p:cxnSp>
          <p:nvCxnSpPr>
            <p:cNvPr id="350" name="Google Shape;350;p31"/>
            <p:cNvCxnSpPr>
              <a:endCxn id="348" idx="1"/>
            </p:cNvCxnSpPr>
            <p:nvPr/>
          </p:nvCxnSpPr>
          <p:spPr>
            <a:xfrm flipH="1">
              <a:off x="4420100" y="3392250"/>
              <a:ext cx="969300" cy="551100"/>
            </a:xfrm>
            <a:prstGeom prst="straightConnector1">
              <a:avLst/>
            </a:prstGeom>
            <a:noFill/>
            <a:ln w="38100" cap="flat" cmpd="sng">
              <a:solidFill>
                <a:schemeClr val="dk2"/>
              </a:solidFill>
              <a:prstDash val="solid"/>
              <a:round/>
              <a:headEnd type="none" w="med" len="med"/>
              <a:tailEnd type="stealth" w="med" len="med"/>
            </a:ln>
          </p:spPr>
        </p:cxnSp>
      </p:grpSp>
      <p:sp>
        <p:nvSpPr>
          <p:cNvPr id="351" name="Google Shape;351;p31"/>
          <p:cNvSpPr/>
          <p:nvPr/>
        </p:nvSpPr>
        <p:spPr>
          <a:xfrm rot="-5400000">
            <a:off x="7953013" y="4297800"/>
            <a:ext cx="866400" cy="17418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1"/>
          <p:cNvSpPr txBox="1"/>
          <p:nvPr/>
        </p:nvSpPr>
        <p:spPr>
          <a:xfrm>
            <a:off x="7444833" y="4817675"/>
            <a:ext cx="1908300" cy="462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2000">
                <a:solidFill>
                  <a:schemeClr val="lt1"/>
                </a:solidFill>
                <a:latin typeface="Lato"/>
                <a:ea typeface="Lato"/>
                <a:cs typeface="Lato"/>
                <a:sym typeface="Lato"/>
              </a:rPr>
              <a:t>Unicode Char</a:t>
            </a:r>
            <a:endParaRPr sz="2000">
              <a:solidFill>
                <a:schemeClr val="lt1"/>
              </a:solidFill>
              <a:latin typeface="Lato"/>
              <a:ea typeface="Lato"/>
              <a:cs typeface="Lato"/>
              <a:sym typeface="Lato"/>
            </a:endParaRPr>
          </a:p>
          <a:p>
            <a:pPr marL="0" lvl="0" indent="0" algn="ctr" rtl="0">
              <a:lnSpc>
                <a:spcPct val="100000"/>
              </a:lnSpc>
              <a:spcBef>
                <a:spcPts val="0"/>
              </a:spcBef>
              <a:spcAft>
                <a:spcPts val="0"/>
              </a:spcAft>
              <a:buNone/>
            </a:pPr>
            <a:r>
              <a:rPr lang="en-US" sz="2000">
                <a:solidFill>
                  <a:schemeClr val="lt1"/>
                </a:solidFill>
                <a:latin typeface="Lato"/>
                <a:ea typeface="Lato"/>
                <a:cs typeface="Lato"/>
                <a:sym typeface="Lato"/>
              </a:rPr>
              <a:t>Strings</a:t>
            </a:r>
            <a:endParaRPr sz="2200">
              <a:solidFill>
                <a:schemeClr val="dk1"/>
              </a:solidFill>
              <a:latin typeface="Lato"/>
              <a:ea typeface="Lato"/>
              <a:cs typeface="Lato"/>
              <a:sym typeface="Lato"/>
            </a:endParaRPr>
          </a:p>
        </p:txBody>
      </p:sp>
      <p:sp>
        <p:nvSpPr>
          <p:cNvPr id="353" name="Google Shape;353;p31"/>
          <p:cNvSpPr/>
          <p:nvPr/>
        </p:nvSpPr>
        <p:spPr>
          <a:xfrm rot="-5400000">
            <a:off x="8584313" y="3062425"/>
            <a:ext cx="866400" cy="17418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1"/>
          <p:cNvSpPr txBox="1"/>
          <p:nvPr/>
        </p:nvSpPr>
        <p:spPr>
          <a:xfrm>
            <a:off x="8076133" y="3711900"/>
            <a:ext cx="1908300" cy="462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2000">
                <a:solidFill>
                  <a:schemeClr val="lt1"/>
                </a:solidFill>
                <a:latin typeface="Lato"/>
                <a:ea typeface="Lato"/>
                <a:cs typeface="Lato"/>
                <a:sym typeface="Lato"/>
              </a:rPr>
              <a:t>Binary</a:t>
            </a:r>
            <a:endParaRPr sz="2200">
              <a:solidFill>
                <a:schemeClr val="dk1"/>
              </a:solidFill>
              <a:latin typeface="Lato"/>
              <a:ea typeface="Lato"/>
              <a:cs typeface="Lato"/>
              <a:sym typeface="Lato"/>
            </a:endParaRPr>
          </a:p>
        </p:txBody>
      </p:sp>
      <p:grpSp>
        <p:nvGrpSpPr>
          <p:cNvPr id="355" name="Google Shape;355;p31"/>
          <p:cNvGrpSpPr/>
          <p:nvPr/>
        </p:nvGrpSpPr>
        <p:grpSpPr>
          <a:xfrm>
            <a:off x="3216133" y="3359725"/>
            <a:ext cx="2832117" cy="2242175"/>
            <a:chOff x="3216133" y="3359725"/>
            <a:chExt cx="2832117" cy="2242175"/>
          </a:xfrm>
        </p:grpSpPr>
        <p:sp>
          <p:nvSpPr>
            <p:cNvPr id="356" name="Google Shape;356;p31"/>
            <p:cNvSpPr/>
            <p:nvPr/>
          </p:nvSpPr>
          <p:spPr>
            <a:xfrm rot="-5400000">
              <a:off x="3691913" y="4297800"/>
              <a:ext cx="866400" cy="17418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1"/>
            <p:cNvSpPr txBox="1"/>
            <p:nvPr/>
          </p:nvSpPr>
          <p:spPr>
            <a:xfrm>
              <a:off x="3216133" y="4968875"/>
              <a:ext cx="1908300" cy="4629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000">
                  <a:solidFill>
                    <a:schemeClr val="lt1"/>
                  </a:solidFill>
                  <a:latin typeface="Lato"/>
                  <a:ea typeface="Lato"/>
                  <a:cs typeface="Lato"/>
                  <a:sym typeface="Lato"/>
                </a:rPr>
                <a:t>Date and Time</a:t>
              </a:r>
              <a:endParaRPr sz="2200">
                <a:solidFill>
                  <a:schemeClr val="dk1"/>
                </a:solidFill>
                <a:latin typeface="Lato"/>
                <a:ea typeface="Lato"/>
                <a:cs typeface="Lato"/>
                <a:sym typeface="Lato"/>
              </a:endParaRPr>
            </a:p>
          </p:txBody>
        </p:sp>
        <p:cxnSp>
          <p:nvCxnSpPr>
            <p:cNvPr id="358" name="Google Shape;358;p31"/>
            <p:cNvCxnSpPr/>
            <p:nvPr/>
          </p:nvCxnSpPr>
          <p:spPr>
            <a:xfrm flipH="1">
              <a:off x="4525450" y="3359725"/>
              <a:ext cx="1522800" cy="1285200"/>
            </a:xfrm>
            <a:prstGeom prst="straightConnector1">
              <a:avLst/>
            </a:prstGeom>
            <a:noFill/>
            <a:ln w="38100" cap="flat" cmpd="sng">
              <a:solidFill>
                <a:schemeClr val="dk2"/>
              </a:solidFill>
              <a:prstDash val="solid"/>
              <a:round/>
              <a:headEnd type="none" w="med" len="med"/>
              <a:tailEnd type="stealth" w="med" len="med"/>
            </a:ln>
          </p:spPr>
        </p:cxnSp>
      </p:grpSp>
      <p:grpSp>
        <p:nvGrpSpPr>
          <p:cNvPr id="359" name="Google Shape;359;p31"/>
          <p:cNvGrpSpPr/>
          <p:nvPr/>
        </p:nvGrpSpPr>
        <p:grpSpPr>
          <a:xfrm>
            <a:off x="5331083" y="3392075"/>
            <a:ext cx="1908300" cy="2209825"/>
            <a:chOff x="5331083" y="3392075"/>
            <a:chExt cx="1908300" cy="2209825"/>
          </a:xfrm>
        </p:grpSpPr>
        <p:cxnSp>
          <p:nvCxnSpPr>
            <p:cNvPr id="360" name="Google Shape;360;p31"/>
            <p:cNvCxnSpPr>
              <a:endCxn id="361" idx="0"/>
            </p:cNvCxnSpPr>
            <p:nvPr/>
          </p:nvCxnSpPr>
          <p:spPr>
            <a:xfrm flipH="1">
              <a:off x="6285233" y="3392075"/>
              <a:ext cx="22200" cy="1425600"/>
            </a:xfrm>
            <a:prstGeom prst="straightConnector1">
              <a:avLst/>
            </a:prstGeom>
            <a:noFill/>
            <a:ln w="38100" cap="flat" cmpd="sng">
              <a:solidFill>
                <a:schemeClr val="dk2"/>
              </a:solidFill>
              <a:prstDash val="solid"/>
              <a:round/>
              <a:headEnd type="none" w="med" len="med"/>
              <a:tailEnd type="stealth" w="med" len="med"/>
            </a:ln>
          </p:spPr>
        </p:cxnSp>
        <p:sp>
          <p:nvSpPr>
            <p:cNvPr id="362" name="Google Shape;362;p31"/>
            <p:cNvSpPr/>
            <p:nvPr/>
          </p:nvSpPr>
          <p:spPr>
            <a:xfrm rot="-5400000">
              <a:off x="5806863" y="4297800"/>
              <a:ext cx="866400" cy="1741800"/>
            </a:xfrm>
            <a:prstGeom prst="snip2DiagRect">
              <a:avLst>
                <a:gd name="adj1" fmla="val 0"/>
                <a:gd name="adj2"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1"/>
            <p:cNvSpPr txBox="1"/>
            <p:nvPr/>
          </p:nvSpPr>
          <p:spPr>
            <a:xfrm>
              <a:off x="5331083" y="4817675"/>
              <a:ext cx="1908300" cy="4629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2000">
                  <a:solidFill>
                    <a:schemeClr val="lt1"/>
                  </a:solidFill>
                  <a:latin typeface="Lato"/>
                  <a:ea typeface="Lato"/>
                  <a:cs typeface="Lato"/>
                  <a:sym typeface="Lato"/>
                </a:rPr>
                <a:t>Character Strings</a:t>
              </a:r>
              <a:endParaRPr sz="2200">
                <a:solidFill>
                  <a:schemeClr val="dk1"/>
                </a:solidFill>
                <a:latin typeface="Lato"/>
                <a:ea typeface="Lato"/>
                <a:cs typeface="Lato"/>
                <a:sym typeface="Lato"/>
              </a:endParaRPr>
            </a:p>
          </p:txBody>
        </p:sp>
      </p:grpSp>
      <p:cxnSp>
        <p:nvCxnSpPr>
          <p:cNvPr id="363" name="Google Shape;363;p31"/>
          <p:cNvCxnSpPr>
            <a:stCxn id="364" idx="2"/>
          </p:cNvCxnSpPr>
          <p:nvPr/>
        </p:nvCxnSpPr>
        <p:spPr>
          <a:xfrm>
            <a:off x="6726175" y="3486025"/>
            <a:ext cx="1330800" cy="1202100"/>
          </a:xfrm>
          <a:prstGeom prst="straightConnector1">
            <a:avLst/>
          </a:prstGeom>
          <a:noFill/>
          <a:ln w="38100" cap="flat" cmpd="sng">
            <a:solidFill>
              <a:schemeClr val="dk2"/>
            </a:solidFill>
            <a:prstDash val="solid"/>
            <a:round/>
            <a:headEnd type="none" w="med" len="med"/>
            <a:tailEnd type="stealth" w="med" len="med"/>
          </a:ln>
        </p:spPr>
      </p:cxnSp>
      <p:cxnSp>
        <p:nvCxnSpPr>
          <p:cNvPr id="365" name="Google Shape;365;p31"/>
          <p:cNvCxnSpPr>
            <a:endCxn id="354" idx="1"/>
          </p:cNvCxnSpPr>
          <p:nvPr/>
        </p:nvCxnSpPr>
        <p:spPr>
          <a:xfrm>
            <a:off x="7160533" y="3338250"/>
            <a:ext cx="915600" cy="605100"/>
          </a:xfrm>
          <a:prstGeom prst="straightConnector1">
            <a:avLst/>
          </a:prstGeom>
          <a:noFill/>
          <a:ln w="38100" cap="flat" cmpd="sng">
            <a:solidFill>
              <a:schemeClr val="dk2"/>
            </a:solidFill>
            <a:prstDash val="solid"/>
            <a:round/>
            <a:headEnd type="none" w="med" len="med"/>
            <a:tailEnd type="stealth" w="med" len="med"/>
          </a:ln>
        </p:spPr>
      </p:cxnSp>
      <p:grpSp>
        <p:nvGrpSpPr>
          <p:cNvPr id="366" name="Google Shape;366;p31"/>
          <p:cNvGrpSpPr/>
          <p:nvPr/>
        </p:nvGrpSpPr>
        <p:grpSpPr>
          <a:xfrm>
            <a:off x="5304375" y="2668525"/>
            <a:ext cx="2632750" cy="831600"/>
            <a:chOff x="5304375" y="2668525"/>
            <a:chExt cx="2632750" cy="831600"/>
          </a:xfrm>
        </p:grpSpPr>
        <p:sp>
          <p:nvSpPr>
            <p:cNvPr id="367" name="Google Shape;367;p31"/>
            <p:cNvSpPr/>
            <p:nvPr/>
          </p:nvSpPr>
          <p:spPr>
            <a:xfrm>
              <a:off x="5304375" y="2668525"/>
              <a:ext cx="1908300" cy="831600"/>
            </a:xfrm>
            <a:prstGeom prst="round2SameRect">
              <a:avLst>
                <a:gd name="adj1" fmla="val 16667"/>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txBox="1"/>
            <p:nvPr/>
          </p:nvSpPr>
          <p:spPr>
            <a:xfrm>
              <a:off x="5515225" y="2898625"/>
              <a:ext cx="2421900" cy="587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200">
                  <a:solidFill>
                    <a:schemeClr val="lt1"/>
                  </a:solidFill>
                  <a:latin typeface="Lato"/>
                  <a:ea typeface="Lato"/>
                  <a:cs typeface="Lato"/>
                  <a:sym typeface="Lato"/>
                </a:rPr>
                <a:t>Data Types</a:t>
              </a:r>
              <a:endParaRPr sz="2200">
                <a:solidFill>
                  <a:schemeClr val="dk1"/>
                </a:solidFill>
                <a:latin typeface="Lato"/>
                <a:ea typeface="Lato"/>
                <a:cs typeface="Lato"/>
                <a:sym typeface="Lato"/>
              </a:endParaRPr>
            </a:p>
          </p:txBody>
        </p:sp>
      </p:grpSp>
      <p:pic>
        <p:nvPicPr>
          <p:cNvPr id="368" name="Google Shape;368;p31"/>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44"/>
                                        </p:tgtEl>
                                        <p:attrNameLst>
                                          <p:attrName>style.visibility</p:attrName>
                                        </p:attrNameLst>
                                      </p:cBhvr>
                                      <p:to>
                                        <p:strVal val="visible"/>
                                      </p:to>
                                    </p:set>
                                    <p:anim calcmode="lin" valueType="num">
                                      <p:cBhvr additive="base">
                                        <p:cTn id="7" dur="1000"/>
                                        <p:tgtEl>
                                          <p:spTgt spid="34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45"/>
                                        </p:tgtEl>
                                        <p:attrNameLst>
                                          <p:attrName>style.visibility</p:attrName>
                                        </p:attrNameLst>
                                      </p:cBhvr>
                                      <p:to>
                                        <p:strVal val="visible"/>
                                      </p:to>
                                    </p:set>
                                    <p:anim calcmode="lin" valueType="num">
                                      <p:cBhvr additive="base">
                                        <p:cTn id="10" dur="1000"/>
                                        <p:tgtEl>
                                          <p:spTgt spid="34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8"/>
                                        </p:tgtEl>
                                        <p:attrNameLst>
                                          <p:attrName>style.visibility</p:attrName>
                                        </p:attrNameLst>
                                      </p:cBhvr>
                                      <p:to>
                                        <p:strVal val="visible"/>
                                      </p:to>
                                    </p:set>
                                    <p:animEffect transition="in" filter="fade">
                                      <p:cBhvr>
                                        <p:cTn id="15" dur="1000"/>
                                        <p:tgtEl>
                                          <p:spTgt spid="3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46">
                                            <p:txEl>
                                              <p:pRg st="0" end="0"/>
                                            </p:txEl>
                                          </p:spTgt>
                                        </p:tgtEl>
                                        <p:attrNameLst>
                                          <p:attrName>style.visibility</p:attrName>
                                        </p:attrNameLst>
                                      </p:cBhvr>
                                      <p:to>
                                        <p:strVal val="visible"/>
                                      </p:to>
                                    </p:set>
                                    <p:animEffect transition="in" filter="fade">
                                      <p:cBhvr>
                                        <p:cTn id="20" dur="1000"/>
                                        <p:tgtEl>
                                          <p:spTgt spid="34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46">
                                            <p:txEl>
                                              <p:pRg st="1" end="1"/>
                                            </p:txEl>
                                          </p:spTgt>
                                        </p:tgtEl>
                                        <p:attrNameLst>
                                          <p:attrName>style.visibility</p:attrName>
                                        </p:attrNameLst>
                                      </p:cBhvr>
                                      <p:to>
                                        <p:strVal val="visible"/>
                                      </p:to>
                                    </p:set>
                                    <p:animEffect transition="in" filter="fade">
                                      <p:cBhvr>
                                        <p:cTn id="25" dur="1000"/>
                                        <p:tgtEl>
                                          <p:spTgt spid="34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46">
                                            <p:txEl>
                                              <p:pRg st="2" end="2"/>
                                            </p:txEl>
                                          </p:spTgt>
                                        </p:tgtEl>
                                        <p:attrNameLst>
                                          <p:attrName>style.visibility</p:attrName>
                                        </p:attrNameLst>
                                      </p:cBhvr>
                                      <p:to>
                                        <p:strVal val="visible"/>
                                      </p:to>
                                    </p:set>
                                    <p:animEffect transition="in" filter="fade">
                                      <p:cBhvr>
                                        <p:cTn id="30" dur="1000"/>
                                        <p:tgtEl>
                                          <p:spTgt spid="34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66"/>
                                        </p:tgtEl>
                                        <p:attrNameLst>
                                          <p:attrName>style.visibility</p:attrName>
                                        </p:attrNameLst>
                                      </p:cBhvr>
                                      <p:to>
                                        <p:strVal val="visible"/>
                                      </p:to>
                                    </p:set>
                                    <p:animEffect transition="in" filter="fade">
                                      <p:cBhvr>
                                        <p:cTn id="35" dur="1000"/>
                                        <p:tgtEl>
                                          <p:spTgt spid="36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47"/>
                                        </p:tgtEl>
                                        <p:attrNameLst>
                                          <p:attrName>style.visibility</p:attrName>
                                        </p:attrNameLst>
                                      </p:cBhvr>
                                      <p:to>
                                        <p:strVal val="visible"/>
                                      </p:to>
                                    </p:set>
                                    <p:animEffect transition="in" filter="fade">
                                      <p:cBhvr>
                                        <p:cTn id="40" dur="1000"/>
                                        <p:tgtEl>
                                          <p:spTgt spid="34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55"/>
                                        </p:tgtEl>
                                        <p:attrNameLst>
                                          <p:attrName>style.visibility</p:attrName>
                                        </p:attrNameLst>
                                      </p:cBhvr>
                                      <p:to>
                                        <p:strVal val="visible"/>
                                      </p:to>
                                    </p:set>
                                    <p:animEffect transition="in" filter="fade">
                                      <p:cBhvr>
                                        <p:cTn id="45" dur="1000"/>
                                        <p:tgtEl>
                                          <p:spTgt spid="35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59"/>
                                        </p:tgtEl>
                                        <p:attrNameLst>
                                          <p:attrName>style.visibility</p:attrName>
                                        </p:attrNameLst>
                                      </p:cBhvr>
                                      <p:to>
                                        <p:strVal val="visible"/>
                                      </p:to>
                                    </p:set>
                                    <p:animEffect transition="in" filter="fade">
                                      <p:cBhvr>
                                        <p:cTn id="50" dur="1000"/>
                                        <p:tgtEl>
                                          <p:spTgt spid="35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52"/>
                                        </p:tgtEl>
                                        <p:attrNameLst>
                                          <p:attrName>style.visibility</p:attrName>
                                        </p:attrNameLst>
                                      </p:cBhvr>
                                      <p:to>
                                        <p:strVal val="visible"/>
                                      </p:to>
                                    </p:set>
                                    <p:animEffect transition="in" filter="fade">
                                      <p:cBhvr>
                                        <p:cTn id="55" dur="1000"/>
                                        <p:tgtEl>
                                          <p:spTgt spid="352"/>
                                        </p:tgtEl>
                                      </p:cBhvr>
                                    </p:animEffect>
                                  </p:childTnLst>
                                </p:cTn>
                              </p:par>
                              <p:par>
                                <p:cTn id="56" presetID="10" presetClass="entr" presetSubtype="0" fill="hold" nodeType="withEffect">
                                  <p:stCondLst>
                                    <p:cond delay="0"/>
                                  </p:stCondLst>
                                  <p:childTnLst>
                                    <p:set>
                                      <p:cBhvr>
                                        <p:cTn id="57" dur="1" fill="hold">
                                          <p:stCondLst>
                                            <p:cond delay="0"/>
                                          </p:stCondLst>
                                        </p:cTn>
                                        <p:tgtEl>
                                          <p:spTgt spid="363"/>
                                        </p:tgtEl>
                                        <p:attrNameLst>
                                          <p:attrName>style.visibility</p:attrName>
                                        </p:attrNameLst>
                                      </p:cBhvr>
                                      <p:to>
                                        <p:strVal val="visible"/>
                                      </p:to>
                                    </p:set>
                                    <p:animEffect transition="in" filter="fade">
                                      <p:cBhvr>
                                        <p:cTn id="58" dur="1000"/>
                                        <p:tgtEl>
                                          <p:spTgt spid="363"/>
                                        </p:tgtEl>
                                      </p:cBhvr>
                                    </p:animEffect>
                                  </p:childTnLst>
                                </p:cTn>
                              </p:par>
                              <p:par>
                                <p:cTn id="59" presetID="10" presetClass="entr" presetSubtype="0" fill="hold" nodeType="withEffect">
                                  <p:stCondLst>
                                    <p:cond delay="0"/>
                                  </p:stCondLst>
                                  <p:childTnLst>
                                    <p:set>
                                      <p:cBhvr>
                                        <p:cTn id="60" dur="1" fill="hold">
                                          <p:stCondLst>
                                            <p:cond delay="0"/>
                                          </p:stCondLst>
                                        </p:cTn>
                                        <p:tgtEl>
                                          <p:spTgt spid="351"/>
                                        </p:tgtEl>
                                        <p:attrNameLst>
                                          <p:attrName>style.visibility</p:attrName>
                                        </p:attrNameLst>
                                      </p:cBhvr>
                                      <p:to>
                                        <p:strVal val="visible"/>
                                      </p:to>
                                    </p:set>
                                    <p:animEffect transition="in" filter="fade">
                                      <p:cBhvr>
                                        <p:cTn id="61" dur="1000"/>
                                        <p:tgtEl>
                                          <p:spTgt spid="35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53"/>
                                        </p:tgtEl>
                                        <p:attrNameLst>
                                          <p:attrName>style.visibility</p:attrName>
                                        </p:attrNameLst>
                                      </p:cBhvr>
                                      <p:to>
                                        <p:strVal val="visible"/>
                                      </p:to>
                                    </p:set>
                                    <p:animEffect transition="in" filter="fade">
                                      <p:cBhvr>
                                        <p:cTn id="66" dur="1000"/>
                                        <p:tgtEl>
                                          <p:spTgt spid="353"/>
                                        </p:tgtEl>
                                      </p:cBhvr>
                                    </p:animEffect>
                                  </p:childTnLst>
                                </p:cTn>
                              </p:par>
                              <p:par>
                                <p:cTn id="67" presetID="10" presetClass="entr" presetSubtype="0" fill="hold" nodeType="withEffect">
                                  <p:stCondLst>
                                    <p:cond delay="0"/>
                                  </p:stCondLst>
                                  <p:childTnLst>
                                    <p:set>
                                      <p:cBhvr>
                                        <p:cTn id="68" dur="1" fill="hold">
                                          <p:stCondLst>
                                            <p:cond delay="0"/>
                                          </p:stCondLst>
                                        </p:cTn>
                                        <p:tgtEl>
                                          <p:spTgt spid="354"/>
                                        </p:tgtEl>
                                        <p:attrNameLst>
                                          <p:attrName>style.visibility</p:attrName>
                                        </p:attrNameLst>
                                      </p:cBhvr>
                                      <p:to>
                                        <p:strVal val="visible"/>
                                      </p:to>
                                    </p:set>
                                    <p:animEffect transition="in" filter="fade">
                                      <p:cBhvr>
                                        <p:cTn id="69" dur="1000"/>
                                        <p:tgtEl>
                                          <p:spTgt spid="354"/>
                                        </p:tgtEl>
                                      </p:cBhvr>
                                    </p:animEffect>
                                  </p:childTnLst>
                                </p:cTn>
                              </p:par>
                              <p:par>
                                <p:cTn id="70" presetID="10" presetClass="entr" presetSubtype="0" fill="hold" nodeType="withEffect">
                                  <p:stCondLst>
                                    <p:cond delay="0"/>
                                  </p:stCondLst>
                                  <p:childTnLst>
                                    <p:set>
                                      <p:cBhvr>
                                        <p:cTn id="71" dur="1" fill="hold">
                                          <p:stCondLst>
                                            <p:cond delay="0"/>
                                          </p:stCondLst>
                                        </p:cTn>
                                        <p:tgtEl>
                                          <p:spTgt spid="365"/>
                                        </p:tgtEl>
                                        <p:attrNameLst>
                                          <p:attrName>style.visibility</p:attrName>
                                        </p:attrNameLst>
                                      </p:cBhvr>
                                      <p:to>
                                        <p:strVal val="visible"/>
                                      </p:to>
                                    </p:set>
                                    <p:animEffect transition="in" filter="fade">
                                      <p:cBhvr>
                                        <p:cTn id="72" dur="1000"/>
                                        <p:tgtEl>
                                          <p:spTgt spid="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5" name="Google Shape;375;p32"/>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671975" y="2110800"/>
            <a:ext cx="18771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379" name="Google Shape;379;p32"/>
          <p:cNvSpPr/>
          <p:nvPr/>
        </p:nvSpPr>
        <p:spPr>
          <a:xfrm>
            <a:off x="677590" y="1336450"/>
            <a:ext cx="1850700" cy="55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a:solidFill>
                  <a:srgbClr val="FFFFFF"/>
                </a:solidFill>
                <a:latin typeface="Lato"/>
                <a:ea typeface="Lato"/>
                <a:cs typeface="Lato"/>
                <a:sym typeface="Lato"/>
              </a:rPr>
              <a:t>Numeric Data Types</a:t>
            </a:r>
            <a:endParaRPr b="1">
              <a:solidFill>
                <a:srgbClr val="FFFFFF"/>
              </a:solidFill>
              <a:latin typeface="Lato"/>
              <a:ea typeface="Lato"/>
              <a:cs typeface="Lato"/>
              <a:sym typeface="Lato"/>
            </a:endParaRPr>
          </a:p>
        </p:txBody>
      </p:sp>
      <p:sp>
        <p:nvSpPr>
          <p:cNvPr id="380" name="Google Shape;380;p32"/>
          <p:cNvSpPr/>
          <p:nvPr/>
        </p:nvSpPr>
        <p:spPr>
          <a:xfrm>
            <a:off x="643075" y="2132275"/>
            <a:ext cx="19419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Approximate Numeric </a:t>
            </a:r>
            <a:endParaRPr>
              <a:solidFill>
                <a:srgbClr val="000000"/>
              </a:solidFill>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solidFill>
                <a:srgbClr val="000000"/>
              </a:solidFill>
              <a:latin typeface="Lato"/>
              <a:ea typeface="Lato"/>
              <a:cs typeface="Lato"/>
              <a:sym typeface="Lato"/>
            </a:endParaRPr>
          </a:p>
        </p:txBody>
      </p:sp>
      <p:sp>
        <p:nvSpPr>
          <p:cNvPr id="381" name="Google Shape;381;p32"/>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382" name="Google Shape;382;p32"/>
          <p:cNvSpPr/>
          <p:nvPr/>
        </p:nvSpPr>
        <p:spPr>
          <a:xfrm>
            <a:off x="690443" y="2912207"/>
            <a:ext cx="1838100" cy="585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 and Time</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latin typeface="Lato"/>
              <a:ea typeface="Lato"/>
              <a:cs typeface="Lato"/>
              <a:sym typeface="Lato"/>
            </a:endParaRPr>
          </a:p>
        </p:txBody>
      </p:sp>
      <p:sp>
        <p:nvSpPr>
          <p:cNvPr id="383" name="Google Shape;383;p32"/>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384" name="Google Shape;384;p32"/>
          <p:cNvSpPr/>
          <p:nvPr/>
        </p:nvSpPr>
        <p:spPr>
          <a:xfrm>
            <a:off x="726122" y="3623165"/>
            <a:ext cx="1789500" cy="5547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Character Strings</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 Data Types</a:t>
            </a:r>
            <a:endParaRPr>
              <a:solidFill>
                <a:srgbClr val="000000"/>
              </a:solidFill>
              <a:latin typeface="Lato"/>
              <a:ea typeface="Lato"/>
              <a:cs typeface="Lato"/>
              <a:sym typeface="Lato"/>
            </a:endParaRPr>
          </a:p>
        </p:txBody>
      </p:sp>
      <p:sp>
        <p:nvSpPr>
          <p:cNvPr id="385" name="Google Shape;385;p32"/>
          <p:cNvSpPr/>
          <p:nvPr/>
        </p:nvSpPr>
        <p:spPr>
          <a:xfrm>
            <a:off x="681838" y="4401921"/>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386" name="Google Shape;386;p32"/>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latin typeface="Lato"/>
                <a:ea typeface="Lato"/>
                <a:cs typeface="Lato"/>
                <a:sym typeface="Lato"/>
              </a:rPr>
              <a:t>Unicode Character Strings Data Types</a:t>
            </a:r>
            <a:endParaRPr>
              <a:solidFill>
                <a:srgbClr val="000000"/>
              </a:solidFill>
              <a:latin typeface="Lato"/>
              <a:ea typeface="Lato"/>
              <a:cs typeface="Lato"/>
              <a:sym typeface="Lato"/>
            </a:endParaRPr>
          </a:p>
        </p:txBody>
      </p:sp>
      <p:sp>
        <p:nvSpPr>
          <p:cNvPr id="387" name="Google Shape;387;p32"/>
          <p:cNvSpPr/>
          <p:nvPr/>
        </p:nvSpPr>
        <p:spPr>
          <a:xfrm>
            <a:off x="681166" y="5179225"/>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388" name="Google Shape;388;p32"/>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a:solidFill>
                  <a:srgbClr val="000000"/>
                </a:solidFill>
                <a:latin typeface="Lato"/>
                <a:ea typeface="Lato"/>
                <a:cs typeface="Lato"/>
                <a:sym typeface="Lato"/>
              </a:rPr>
              <a:t>Binary Data Types</a:t>
            </a:r>
            <a:endParaRPr>
              <a:solidFill>
                <a:srgbClr val="000000"/>
              </a:solidFill>
              <a:latin typeface="Lato"/>
              <a:ea typeface="Lato"/>
              <a:cs typeface="Lato"/>
              <a:sym typeface="Lato"/>
            </a:endParaRPr>
          </a:p>
        </p:txBody>
      </p:sp>
      <p:pic>
        <p:nvPicPr>
          <p:cNvPr id="389" name="Google Shape;389;p32"/>
          <p:cNvPicPr preferRelativeResize="0"/>
          <p:nvPr/>
        </p:nvPicPr>
        <p:blipFill rotWithShape="1">
          <a:blip r:embed="rId3">
            <a:alphaModFix/>
          </a:blip>
          <a:srcRect/>
          <a:stretch/>
        </p:blipFill>
        <p:spPr>
          <a:xfrm>
            <a:off x="3112290" y="1475750"/>
            <a:ext cx="8604569" cy="3458205"/>
          </a:xfrm>
          <a:prstGeom prst="rect">
            <a:avLst/>
          </a:prstGeom>
          <a:noFill/>
          <a:ln>
            <a:noFill/>
          </a:ln>
        </p:spPr>
      </p:pic>
      <p:pic>
        <p:nvPicPr>
          <p:cNvPr id="390" name="Google Shape;390;p32"/>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
        <p:nvSpPr>
          <p:cNvPr id="391" name="Google Shape;391;p3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392" name="Google Shape;392;p32"/>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91"/>
                                        </p:tgtEl>
                                        <p:attrNameLst>
                                          <p:attrName>style.visibility</p:attrName>
                                        </p:attrNameLst>
                                      </p:cBhvr>
                                      <p:to>
                                        <p:strVal val="visible"/>
                                      </p:to>
                                    </p:set>
                                    <p:anim calcmode="lin" valueType="num">
                                      <p:cBhvr additive="base">
                                        <p:cTn id="7" dur="1000"/>
                                        <p:tgtEl>
                                          <p:spTgt spid="39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392"/>
                                        </p:tgtEl>
                                        <p:attrNameLst>
                                          <p:attrName>style.visibility</p:attrName>
                                        </p:attrNameLst>
                                      </p:cBhvr>
                                      <p:to>
                                        <p:strVal val="visible"/>
                                      </p:to>
                                    </p:set>
                                    <p:anim calcmode="lin" valueType="num">
                                      <p:cBhvr additive="base">
                                        <p:cTn id="10" dur="1000"/>
                                        <p:tgtEl>
                                          <p:spTgt spid="39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90"/>
                                        </p:tgtEl>
                                        <p:attrNameLst>
                                          <p:attrName>style.visibility</p:attrName>
                                        </p:attrNameLst>
                                      </p:cBhvr>
                                      <p:to>
                                        <p:strVal val="visible"/>
                                      </p:to>
                                    </p:set>
                                    <p:animEffect transition="in" filter="fade">
                                      <p:cBhvr>
                                        <p:cTn id="15" dur="1000"/>
                                        <p:tgtEl>
                                          <p:spTgt spid="3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78"/>
                                        </p:tgtEl>
                                        <p:attrNameLst>
                                          <p:attrName>style.visibility</p:attrName>
                                        </p:attrNameLst>
                                      </p:cBhvr>
                                      <p:to>
                                        <p:strVal val="visible"/>
                                      </p:to>
                                    </p:set>
                                    <p:animEffect transition="in" filter="fade">
                                      <p:cBhvr>
                                        <p:cTn id="20" dur="1000"/>
                                        <p:tgtEl>
                                          <p:spTgt spid="378"/>
                                        </p:tgtEl>
                                      </p:cBhvr>
                                    </p:animEffect>
                                  </p:childTnLst>
                                </p:cTn>
                              </p:par>
                              <p:par>
                                <p:cTn id="21" presetID="10" presetClass="entr" presetSubtype="0" fill="hold" nodeType="withEffect">
                                  <p:stCondLst>
                                    <p:cond delay="0"/>
                                  </p:stCondLst>
                                  <p:childTnLst>
                                    <p:set>
                                      <p:cBhvr>
                                        <p:cTn id="22" dur="1" fill="hold">
                                          <p:stCondLst>
                                            <p:cond delay="0"/>
                                          </p:stCondLst>
                                        </p:cTn>
                                        <p:tgtEl>
                                          <p:spTgt spid="379"/>
                                        </p:tgtEl>
                                        <p:attrNameLst>
                                          <p:attrName>style.visibility</p:attrName>
                                        </p:attrNameLst>
                                      </p:cBhvr>
                                      <p:to>
                                        <p:strVal val="visible"/>
                                      </p:to>
                                    </p:set>
                                    <p:animEffect transition="in" filter="fade">
                                      <p:cBhvr>
                                        <p:cTn id="23" dur="1000"/>
                                        <p:tgtEl>
                                          <p:spTgt spid="379"/>
                                        </p:tgtEl>
                                      </p:cBhvr>
                                    </p:animEffect>
                                  </p:childTnLst>
                                </p:cTn>
                              </p:par>
                              <p:par>
                                <p:cTn id="24" presetID="10" presetClass="entr" presetSubtype="0" fill="hold" nodeType="withEffect">
                                  <p:stCondLst>
                                    <p:cond delay="0"/>
                                  </p:stCondLst>
                                  <p:childTnLst>
                                    <p:set>
                                      <p:cBhvr>
                                        <p:cTn id="25" dur="1" fill="hold">
                                          <p:stCondLst>
                                            <p:cond delay="0"/>
                                          </p:stCondLst>
                                        </p:cTn>
                                        <p:tgtEl>
                                          <p:spTgt spid="380"/>
                                        </p:tgtEl>
                                        <p:attrNameLst>
                                          <p:attrName>style.visibility</p:attrName>
                                        </p:attrNameLst>
                                      </p:cBhvr>
                                      <p:to>
                                        <p:strVal val="visible"/>
                                      </p:to>
                                    </p:set>
                                    <p:animEffect transition="in" filter="fade">
                                      <p:cBhvr>
                                        <p:cTn id="26" dur="1000"/>
                                        <p:tgtEl>
                                          <p:spTgt spid="380"/>
                                        </p:tgtEl>
                                      </p:cBhvr>
                                    </p:animEffect>
                                  </p:childTnLst>
                                </p:cTn>
                              </p:par>
                              <p:par>
                                <p:cTn id="27" presetID="10" presetClass="entr" presetSubtype="0" fill="hold" nodeType="withEffect">
                                  <p:stCondLst>
                                    <p:cond delay="0"/>
                                  </p:stCondLst>
                                  <p:childTnLst>
                                    <p:set>
                                      <p:cBhvr>
                                        <p:cTn id="28" dur="1" fill="hold">
                                          <p:stCondLst>
                                            <p:cond delay="0"/>
                                          </p:stCondLst>
                                        </p:cTn>
                                        <p:tgtEl>
                                          <p:spTgt spid="381"/>
                                        </p:tgtEl>
                                        <p:attrNameLst>
                                          <p:attrName>style.visibility</p:attrName>
                                        </p:attrNameLst>
                                      </p:cBhvr>
                                      <p:to>
                                        <p:strVal val="visible"/>
                                      </p:to>
                                    </p:set>
                                    <p:animEffect transition="in" filter="fade">
                                      <p:cBhvr>
                                        <p:cTn id="29" dur="1000"/>
                                        <p:tgtEl>
                                          <p:spTgt spid="381"/>
                                        </p:tgtEl>
                                      </p:cBhvr>
                                    </p:animEffect>
                                  </p:childTnLst>
                                </p:cTn>
                              </p:par>
                              <p:par>
                                <p:cTn id="30" presetID="10" presetClass="entr" presetSubtype="0" fill="hold" nodeType="withEffect">
                                  <p:stCondLst>
                                    <p:cond delay="0"/>
                                  </p:stCondLst>
                                  <p:childTnLst>
                                    <p:set>
                                      <p:cBhvr>
                                        <p:cTn id="31" dur="1" fill="hold">
                                          <p:stCondLst>
                                            <p:cond delay="0"/>
                                          </p:stCondLst>
                                        </p:cTn>
                                        <p:tgtEl>
                                          <p:spTgt spid="382"/>
                                        </p:tgtEl>
                                        <p:attrNameLst>
                                          <p:attrName>style.visibility</p:attrName>
                                        </p:attrNameLst>
                                      </p:cBhvr>
                                      <p:to>
                                        <p:strVal val="visible"/>
                                      </p:to>
                                    </p:set>
                                    <p:animEffect transition="in" filter="fade">
                                      <p:cBhvr>
                                        <p:cTn id="32" dur="1000"/>
                                        <p:tgtEl>
                                          <p:spTgt spid="382"/>
                                        </p:tgtEl>
                                      </p:cBhvr>
                                    </p:animEffect>
                                  </p:childTnLst>
                                </p:cTn>
                              </p:par>
                              <p:par>
                                <p:cTn id="33" presetID="10" presetClass="entr" presetSubtype="0" fill="hold" nodeType="withEffect">
                                  <p:stCondLst>
                                    <p:cond delay="0"/>
                                  </p:stCondLst>
                                  <p:childTnLst>
                                    <p:set>
                                      <p:cBhvr>
                                        <p:cTn id="34" dur="1" fill="hold">
                                          <p:stCondLst>
                                            <p:cond delay="0"/>
                                          </p:stCondLst>
                                        </p:cTn>
                                        <p:tgtEl>
                                          <p:spTgt spid="383"/>
                                        </p:tgtEl>
                                        <p:attrNameLst>
                                          <p:attrName>style.visibility</p:attrName>
                                        </p:attrNameLst>
                                      </p:cBhvr>
                                      <p:to>
                                        <p:strVal val="visible"/>
                                      </p:to>
                                    </p:set>
                                    <p:animEffect transition="in" filter="fade">
                                      <p:cBhvr>
                                        <p:cTn id="35" dur="1000"/>
                                        <p:tgtEl>
                                          <p:spTgt spid="383"/>
                                        </p:tgtEl>
                                      </p:cBhvr>
                                    </p:animEffect>
                                  </p:childTnLst>
                                </p:cTn>
                              </p:par>
                              <p:par>
                                <p:cTn id="36" presetID="10" presetClass="entr" presetSubtype="0" fill="hold" nodeType="withEffect">
                                  <p:stCondLst>
                                    <p:cond delay="0"/>
                                  </p:stCondLst>
                                  <p:childTnLst>
                                    <p:set>
                                      <p:cBhvr>
                                        <p:cTn id="37" dur="1" fill="hold">
                                          <p:stCondLst>
                                            <p:cond delay="0"/>
                                          </p:stCondLst>
                                        </p:cTn>
                                        <p:tgtEl>
                                          <p:spTgt spid="384"/>
                                        </p:tgtEl>
                                        <p:attrNameLst>
                                          <p:attrName>style.visibility</p:attrName>
                                        </p:attrNameLst>
                                      </p:cBhvr>
                                      <p:to>
                                        <p:strVal val="visible"/>
                                      </p:to>
                                    </p:set>
                                    <p:animEffect transition="in" filter="fade">
                                      <p:cBhvr>
                                        <p:cTn id="38" dur="1000"/>
                                        <p:tgtEl>
                                          <p:spTgt spid="384"/>
                                        </p:tgtEl>
                                      </p:cBhvr>
                                    </p:animEffect>
                                  </p:childTnLst>
                                </p:cTn>
                              </p:par>
                              <p:par>
                                <p:cTn id="39" presetID="10" presetClass="entr" presetSubtype="0" fill="hold" nodeType="withEffect">
                                  <p:stCondLst>
                                    <p:cond delay="0"/>
                                  </p:stCondLst>
                                  <p:childTnLst>
                                    <p:set>
                                      <p:cBhvr>
                                        <p:cTn id="40" dur="1" fill="hold">
                                          <p:stCondLst>
                                            <p:cond delay="0"/>
                                          </p:stCondLst>
                                        </p:cTn>
                                        <p:tgtEl>
                                          <p:spTgt spid="385"/>
                                        </p:tgtEl>
                                        <p:attrNameLst>
                                          <p:attrName>style.visibility</p:attrName>
                                        </p:attrNameLst>
                                      </p:cBhvr>
                                      <p:to>
                                        <p:strVal val="visible"/>
                                      </p:to>
                                    </p:set>
                                    <p:animEffect transition="in" filter="fade">
                                      <p:cBhvr>
                                        <p:cTn id="41" dur="1000"/>
                                        <p:tgtEl>
                                          <p:spTgt spid="385"/>
                                        </p:tgtEl>
                                      </p:cBhvr>
                                    </p:animEffect>
                                  </p:childTnLst>
                                </p:cTn>
                              </p:par>
                              <p:par>
                                <p:cTn id="42" presetID="10" presetClass="entr" presetSubtype="0" fill="hold" nodeType="withEffect">
                                  <p:stCondLst>
                                    <p:cond delay="0"/>
                                  </p:stCondLst>
                                  <p:childTnLst>
                                    <p:set>
                                      <p:cBhvr>
                                        <p:cTn id="43" dur="1" fill="hold">
                                          <p:stCondLst>
                                            <p:cond delay="0"/>
                                          </p:stCondLst>
                                        </p:cTn>
                                        <p:tgtEl>
                                          <p:spTgt spid="386"/>
                                        </p:tgtEl>
                                        <p:attrNameLst>
                                          <p:attrName>style.visibility</p:attrName>
                                        </p:attrNameLst>
                                      </p:cBhvr>
                                      <p:to>
                                        <p:strVal val="visible"/>
                                      </p:to>
                                    </p:set>
                                    <p:animEffect transition="in" filter="fade">
                                      <p:cBhvr>
                                        <p:cTn id="44" dur="1000"/>
                                        <p:tgtEl>
                                          <p:spTgt spid="386"/>
                                        </p:tgtEl>
                                      </p:cBhvr>
                                    </p:animEffect>
                                  </p:childTnLst>
                                </p:cTn>
                              </p:par>
                              <p:par>
                                <p:cTn id="45" presetID="10" presetClass="entr" presetSubtype="0" fill="hold" nodeType="withEffect">
                                  <p:stCondLst>
                                    <p:cond delay="0"/>
                                  </p:stCondLst>
                                  <p:childTnLst>
                                    <p:set>
                                      <p:cBhvr>
                                        <p:cTn id="46" dur="1" fill="hold">
                                          <p:stCondLst>
                                            <p:cond delay="0"/>
                                          </p:stCondLst>
                                        </p:cTn>
                                        <p:tgtEl>
                                          <p:spTgt spid="387"/>
                                        </p:tgtEl>
                                        <p:attrNameLst>
                                          <p:attrName>style.visibility</p:attrName>
                                        </p:attrNameLst>
                                      </p:cBhvr>
                                      <p:to>
                                        <p:strVal val="visible"/>
                                      </p:to>
                                    </p:set>
                                    <p:animEffect transition="in" filter="fade">
                                      <p:cBhvr>
                                        <p:cTn id="47" dur="1000"/>
                                        <p:tgtEl>
                                          <p:spTgt spid="387"/>
                                        </p:tgtEl>
                                      </p:cBhvr>
                                    </p:animEffect>
                                  </p:childTnLst>
                                </p:cTn>
                              </p:par>
                              <p:par>
                                <p:cTn id="48" presetID="10" presetClass="entr" presetSubtype="0" fill="hold" nodeType="withEffect">
                                  <p:stCondLst>
                                    <p:cond delay="0"/>
                                  </p:stCondLst>
                                  <p:childTnLst>
                                    <p:set>
                                      <p:cBhvr>
                                        <p:cTn id="49" dur="1" fill="hold">
                                          <p:stCondLst>
                                            <p:cond delay="0"/>
                                          </p:stCondLst>
                                        </p:cTn>
                                        <p:tgtEl>
                                          <p:spTgt spid="388"/>
                                        </p:tgtEl>
                                        <p:attrNameLst>
                                          <p:attrName>style.visibility</p:attrName>
                                        </p:attrNameLst>
                                      </p:cBhvr>
                                      <p:to>
                                        <p:strVal val="visible"/>
                                      </p:to>
                                    </p:set>
                                    <p:animEffect transition="in" filter="fade">
                                      <p:cBhvr>
                                        <p:cTn id="50" dur="1000"/>
                                        <p:tgtEl>
                                          <p:spTgt spid="38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89"/>
                                        </p:tgtEl>
                                        <p:attrNameLst>
                                          <p:attrName>style.visibility</p:attrName>
                                        </p:attrNameLst>
                                      </p:cBhvr>
                                      <p:to>
                                        <p:strVal val="visible"/>
                                      </p:to>
                                    </p:set>
                                    <p:animEffect transition="in" filter="fade">
                                      <p:cBhvr>
                                        <p:cTn id="55" dur="1000"/>
                                        <p:tgtEl>
                                          <p:spTgt spid="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WHAT IS SQL?</a:t>
            </a:r>
            <a:endParaRPr sz="4200" b="0">
              <a:solidFill>
                <a:srgbClr val="00A1FF"/>
              </a:solidFill>
              <a:latin typeface="Lato Black"/>
              <a:ea typeface="Lato Black"/>
              <a:cs typeface="Lato Black"/>
              <a:sym typeface="Lato Black"/>
            </a:endParaRPr>
          </a:p>
        </p:txBody>
      </p:sp>
      <p:cxnSp>
        <p:nvCxnSpPr>
          <p:cNvPr id="118" name="Google Shape;118;p17"/>
          <p:cNvCxnSpPr/>
          <p:nvPr/>
        </p:nvCxnSpPr>
        <p:spPr>
          <a:xfrm>
            <a:off x="675706" y="1161914"/>
            <a:ext cx="3645300" cy="0"/>
          </a:xfrm>
          <a:prstGeom prst="straightConnector1">
            <a:avLst/>
          </a:prstGeom>
          <a:noFill/>
          <a:ln w="76200" cap="flat" cmpd="sng">
            <a:solidFill>
              <a:schemeClr val="dk2"/>
            </a:solidFill>
            <a:prstDash val="solid"/>
            <a:round/>
            <a:headEnd type="none" w="med" len="med"/>
            <a:tailEnd type="none" w="med" len="med"/>
          </a:ln>
        </p:spPr>
      </p:cxnSp>
      <p:sp>
        <p:nvSpPr>
          <p:cNvPr id="119" name="Google Shape;119;p17"/>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txBox="1"/>
          <p:nvPr/>
        </p:nvSpPr>
        <p:spPr>
          <a:xfrm>
            <a:off x="602426" y="1808525"/>
            <a:ext cx="10187100" cy="587400"/>
          </a:xfrm>
          <a:prstGeom prst="rect">
            <a:avLst/>
          </a:prstGeom>
          <a:noFill/>
          <a:ln>
            <a:noFill/>
          </a:ln>
        </p:spPr>
        <p:txBody>
          <a:bodyPr spcFirstLastPara="1" wrap="square" lIns="91425" tIns="45700" rIns="91425" bIns="45700" anchor="t" anchorCtr="0">
            <a:noAutofit/>
          </a:bodyPr>
          <a:lstStyle/>
          <a:p>
            <a:pPr marL="355600" lvl="0" indent="-330835" algn="l" rtl="0">
              <a:lnSpc>
                <a:spcPct val="150000"/>
              </a:lnSpc>
              <a:spcBef>
                <a:spcPts val="0"/>
              </a:spcBef>
              <a:spcAft>
                <a:spcPts val="0"/>
              </a:spcAft>
              <a:buClr>
                <a:schemeClr val="dk1"/>
              </a:buClr>
              <a:buSzPts val="2200"/>
              <a:buFont typeface="Lato"/>
              <a:buChar char="•"/>
            </a:pPr>
            <a:r>
              <a:rPr lang="en-US" sz="2200">
                <a:solidFill>
                  <a:schemeClr val="dk1"/>
                </a:solidFill>
                <a:latin typeface="Lato"/>
                <a:ea typeface="Lato"/>
                <a:cs typeface="Lato"/>
                <a:sym typeface="Lato"/>
              </a:rPr>
              <a:t>SQL – Structured Querying Language is a scripting language to access databases</a:t>
            </a:r>
            <a:endParaRPr sz="2200">
              <a:solidFill>
                <a:schemeClr val="dk1"/>
              </a:solidFill>
              <a:latin typeface="Lato"/>
              <a:ea typeface="Lato"/>
              <a:cs typeface="Lato"/>
              <a:sym typeface="Lato"/>
            </a:endParaRPr>
          </a:p>
          <a:p>
            <a:pPr marL="355600" lvl="0" indent="-330835" algn="l" rtl="0">
              <a:lnSpc>
                <a:spcPct val="150000"/>
              </a:lnSpc>
              <a:spcBef>
                <a:spcPts val="575"/>
              </a:spcBef>
              <a:spcAft>
                <a:spcPts val="0"/>
              </a:spcAft>
              <a:buClr>
                <a:schemeClr val="dk1"/>
              </a:buClr>
              <a:buSzPts val="2200"/>
              <a:buFont typeface="Lato"/>
              <a:buChar char="•"/>
            </a:pPr>
            <a:r>
              <a:rPr lang="en-US" sz="2200">
                <a:solidFill>
                  <a:schemeClr val="dk1"/>
                </a:solidFill>
                <a:latin typeface="Lato"/>
                <a:ea typeface="Lato"/>
                <a:cs typeface="Lato"/>
                <a:sym typeface="Lato"/>
              </a:rPr>
              <a:t>It includes database creation, deletion, fetching rows, modifying rows, etc.</a:t>
            </a:r>
            <a:endParaRPr sz="2200">
              <a:solidFill>
                <a:schemeClr val="dk1"/>
              </a:solidFill>
              <a:latin typeface="Lato"/>
              <a:ea typeface="Lato"/>
              <a:cs typeface="Lato"/>
              <a:sym typeface="Lato"/>
            </a:endParaRPr>
          </a:p>
          <a:p>
            <a:pPr marL="355600" marR="5080" lvl="0" indent="-330835" algn="l" rtl="0">
              <a:lnSpc>
                <a:spcPct val="150000"/>
              </a:lnSpc>
              <a:spcBef>
                <a:spcPts val="675"/>
              </a:spcBef>
              <a:spcAft>
                <a:spcPts val="0"/>
              </a:spcAft>
              <a:buClr>
                <a:schemeClr val="dk1"/>
              </a:buClr>
              <a:buSzPts val="2200"/>
              <a:buFont typeface="Lato"/>
              <a:buChar char="•"/>
            </a:pPr>
            <a:r>
              <a:rPr lang="en-US" sz="2200">
                <a:solidFill>
                  <a:schemeClr val="dk1"/>
                </a:solidFill>
                <a:latin typeface="Lato"/>
                <a:ea typeface="Lato"/>
                <a:cs typeface="Lato"/>
                <a:sym typeface="Lato"/>
              </a:rPr>
              <a:t>It helps in manipulating and retrieving data stored in a relational database like MySQL, MS Access, Oracle, Sybase, Informix, Postgres and SQL Server as these serves use SQL as their standard database language.</a:t>
            </a:r>
            <a:endParaRPr sz="2200">
              <a:solidFill>
                <a:schemeClr val="dk1"/>
              </a:solidFill>
              <a:latin typeface="Lato"/>
              <a:ea typeface="Lato"/>
              <a:cs typeface="Lato"/>
              <a:sym typeface="Lato"/>
            </a:endParaRPr>
          </a:p>
        </p:txBody>
      </p:sp>
      <p:pic>
        <p:nvPicPr>
          <p:cNvPr id="123" name="Google Shape;123;p17"/>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 calcmode="lin" valueType="num">
                                      <p:cBhvr additive="base">
                                        <p:cTn id="7" dur="1000"/>
                                        <p:tgtEl>
                                          <p:spTgt spid="11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8"/>
                                        </p:tgtEl>
                                        <p:attrNameLst>
                                          <p:attrName>style.visibility</p:attrName>
                                        </p:attrNameLst>
                                      </p:cBhvr>
                                      <p:to>
                                        <p:strVal val="visible"/>
                                      </p:to>
                                    </p:set>
                                    <p:anim calcmode="lin" valueType="num">
                                      <p:cBhvr additive="base">
                                        <p:cTn id="10" dur="1000"/>
                                        <p:tgtEl>
                                          <p:spTgt spid="11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animEffect transition="in" filter="fade">
                                      <p:cBhvr>
                                        <p:cTn id="15" dur="1000"/>
                                        <p:tgtEl>
                                          <p:spTgt spid="1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2">
                                            <p:txEl>
                                              <p:pRg st="0" end="0"/>
                                            </p:txEl>
                                          </p:spTgt>
                                        </p:tgtEl>
                                        <p:attrNameLst>
                                          <p:attrName>style.visibility</p:attrName>
                                        </p:attrNameLst>
                                      </p:cBhvr>
                                      <p:to>
                                        <p:strVal val="visible"/>
                                      </p:to>
                                    </p:set>
                                    <p:animEffect transition="in" filter="fade">
                                      <p:cBhvr>
                                        <p:cTn id="20" dur="1000"/>
                                        <p:tgtEl>
                                          <p:spTgt spid="12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2">
                                            <p:txEl>
                                              <p:pRg st="1" end="1"/>
                                            </p:txEl>
                                          </p:spTgt>
                                        </p:tgtEl>
                                        <p:attrNameLst>
                                          <p:attrName>style.visibility</p:attrName>
                                        </p:attrNameLst>
                                      </p:cBhvr>
                                      <p:to>
                                        <p:strVal val="visible"/>
                                      </p:to>
                                    </p:set>
                                    <p:animEffect transition="in" filter="fade">
                                      <p:cBhvr>
                                        <p:cTn id="25" dur="1000"/>
                                        <p:tgtEl>
                                          <p:spTgt spid="122">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22">
                                            <p:txEl>
                                              <p:pRg st="2" end="2"/>
                                            </p:txEl>
                                          </p:spTgt>
                                        </p:tgtEl>
                                        <p:attrNameLst>
                                          <p:attrName>style.visibility</p:attrName>
                                        </p:attrNameLst>
                                      </p:cBhvr>
                                      <p:to>
                                        <p:strVal val="visible"/>
                                      </p:to>
                                    </p:set>
                                    <p:animEffect transition="in" filter="fade">
                                      <p:cBhvr>
                                        <p:cTn id="30" dur="1000"/>
                                        <p:tgtEl>
                                          <p:spTgt spid="1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9" name="Google Shape;399;p33"/>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671975" y="2110800"/>
            <a:ext cx="1877100" cy="554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403" name="Google Shape;403;p33"/>
          <p:cNvSpPr/>
          <p:nvPr/>
        </p:nvSpPr>
        <p:spPr>
          <a:xfrm>
            <a:off x="677590" y="1336450"/>
            <a:ext cx="1850700" cy="55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404" name="Google Shape;404;p33"/>
          <p:cNvSpPr/>
          <p:nvPr/>
        </p:nvSpPr>
        <p:spPr>
          <a:xfrm>
            <a:off x="610075" y="2132275"/>
            <a:ext cx="19992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Approximate Numeric </a:t>
            </a:r>
            <a:endParaRPr b="1">
              <a:solidFill>
                <a:srgbClr val="FFFFFF"/>
              </a:solidFill>
              <a:latin typeface="Lato"/>
              <a:ea typeface="Lato"/>
              <a:cs typeface="Lato"/>
              <a:sym typeface="Lato"/>
            </a:endParaRPr>
          </a:p>
          <a:p>
            <a:pPr marL="0" marR="0" lvl="0" indent="0" algn="ctr" rtl="0">
              <a:spcBef>
                <a:spcPts val="0"/>
              </a:spcBef>
              <a:spcAft>
                <a:spcPts val="0"/>
              </a:spcAft>
              <a:buNone/>
            </a:pPr>
            <a:r>
              <a:rPr lang="en-US" b="1">
                <a:solidFill>
                  <a:srgbClr val="FFFFFF"/>
                </a:solidFill>
                <a:latin typeface="Lato"/>
                <a:ea typeface="Lato"/>
                <a:cs typeface="Lato"/>
                <a:sym typeface="Lato"/>
              </a:rPr>
              <a:t>Data Types</a:t>
            </a:r>
            <a:endParaRPr b="1">
              <a:solidFill>
                <a:srgbClr val="FFFFFF"/>
              </a:solidFill>
              <a:latin typeface="Lato"/>
              <a:ea typeface="Lato"/>
              <a:cs typeface="Lato"/>
              <a:sym typeface="Lato"/>
            </a:endParaRPr>
          </a:p>
        </p:txBody>
      </p:sp>
      <p:sp>
        <p:nvSpPr>
          <p:cNvPr id="405" name="Google Shape;405;p33"/>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06" name="Google Shape;406;p33"/>
          <p:cNvSpPr/>
          <p:nvPr/>
        </p:nvSpPr>
        <p:spPr>
          <a:xfrm>
            <a:off x="726122" y="3623165"/>
            <a:ext cx="1789500" cy="5547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Character Strings</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 Data Types</a:t>
            </a:r>
            <a:endParaRPr>
              <a:solidFill>
                <a:srgbClr val="000000"/>
              </a:solidFill>
              <a:latin typeface="Lato"/>
              <a:ea typeface="Lato"/>
              <a:cs typeface="Lato"/>
              <a:sym typeface="Lato"/>
            </a:endParaRPr>
          </a:p>
        </p:txBody>
      </p:sp>
      <p:sp>
        <p:nvSpPr>
          <p:cNvPr id="407" name="Google Shape;407;p33"/>
          <p:cNvSpPr/>
          <p:nvPr/>
        </p:nvSpPr>
        <p:spPr>
          <a:xfrm>
            <a:off x="681838" y="4401921"/>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08" name="Google Shape;408;p33"/>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latin typeface="Lato"/>
                <a:ea typeface="Lato"/>
                <a:cs typeface="Lato"/>
                <a:sym typeface="Lato"/>
              </a:rPr>
              <a:t>Unicode Character Strings Data Types</a:t>
            </a:r>
            <a:endParaRPr>
              <a:solidFill>
                <a:srgbClr val="000000"/>
              </a:solidFill>
              <a:latin typeface="Lato"/>
              <a:ea typeface="Lato"/>
              <a:cs typeface="Lato"/>
              <a:sym typeface="Lato"/>
            </a:endParaRPr>
          </a:p>
        </p:txBody>
      </p:sp>
      <p:sp>
        <p:nvSpPr>
          <p:cNvPr id="409" name="Google Shape;409;p33"/>
          <p:cNvSpPr/>
          <p:nvPr/>
        </p:nvSpPr>
        <p:spPr>
          <a:xfrm>
            <a:off x="681166" y="5179225"/>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10" name="Google Shape;410;p33"/>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a:solidFill>
                  <a:srgbClr val="000000"/>
                </a:solidFill>
                <a:latin typeface="Lato"/>
                <a:ea typeface="Lato"/>
                <a:cs typeface="Lato"/>
                <a:sym typeface="Lato"/>
              </a:rPr>
              <a:t>Binary Data Types</a:t>
            </a:r>
            <a:endParaRPr>
              <a:solidFill>
                <a:srgbClr val="000000"/>
              </a:solidFill>
              <a:latin typeface="Lato"/>
              <a:ea typeface="Lato"/>
              <a:cs typeface="Lato"/>
              <a:sym typeface="Lato"/>
            </a:endParaRPr>
          </a:p>
        </p:txBody>
      </p:sp>
      <p:pic>
        <p:nvPicPr>
          <p:cNvPr id="411" name="Google Shape;411;p33"/>
          <p:cNvPicPr preferRelativeResize="0"/>
          <p:nvPr/>
        </p:nvPicPr>
        <p:blipFill rotWithShape="1">
          <a:blip r:embed="rId3">
            <a:alphaModFix/>
          </a:blip>
          <a:srcRect/>
          <a:stretch/>
        </p:blipFill>
        <p:spPr>
          <a:xfrm>
            <a:off x="3317670" y="1496898"/>
            <a:ext cx="7977809" cy="1185924"/>
          </a:xfrm>
          <a:prstGeom prst="rect">
            <a:avLst/>
          </a:prstGeom>
          <a:noFill/>
          <a:ln>
            <a:noFill/>
          </a:ln>
        </p:spPr>
      </p:pic>
      <p:sp>
        <p:nvSpPr>
          <p:cNvPr id="412" name="Google Shape;412;p33"/>
          <p:cNvSpPr/>
          <p:nvPr/>
        </p:nvSpPr>
        <p:spPr>
          <a:xfrm>
            <a:off x="727093" y="1437520"/>
            <a:ext cx="18381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atin typeface="Lato"/>
                <a:ea typeface="Lato"/>
                <a:cs typeface="Lato"/>
                <a:sym typeface="Lato"/>
              </a:rPr>
              <a:t>Numeric Data Types</a:t>
            </a:r>
            <a:endParaRPr>
              <a:latin typeface="Lato"/>
              <a:ea typeface="Lato"/>
              <a:cs typeface="Lato"/>
              <a:sym typeface="Lato"/>
            </a:endParaRPr>
          </a:p>
        </p:txBody>
      </p:sp>
      <p:sp>
        <p:nvSpPr>
          <p:cNvPr id="413" name="Google Shape;413;p33"/>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14" name="Google Shape;414;p33"/>
          <p:cNvSpPr/>
          <p:nvPr/>
        </p:nvSpPr>
        <p:spPr>
          <a:xfrm>
            <a:off x="690443" y="2912207"/>
            <a:ext cx="1838100" cy="585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 and Time</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latin typeface="Lato"/>
              <a:ea typeface="Lato"/>
              <a:cs typeface="Lato"/>
              <a:sym typeface="Lato"/>
            </a:endParaRPr>
          </a:p>
        </p:txBody>
      </p:sp>
      <p:pic>
        <p:nvPicPr>
          <p:cNvPr id="415" name="Google Shape;415;p33"/>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
        <p:nvSpPr>
          <p:cNvPr id="416" name="Google Shape;416;p3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417" name="Google Shape;417;p33"/>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16"/>
                                        </p:tgtEl>
                                        <p:attrNameLst>
                                          <p:attrName>style.visibility</p:attrName>
                                        </p:attrNameLst>
                                      </p:cBhvr>
                                      <p:to>
                                        <p:strVal val="visible"/>
                                      </p:to>
                                    </p:set>
                                    <p:anim calcmode="lin" valueType="num">
                                      <p:cBhvr additive="base">
                                        <p:cTn id="7" dur="1000"/>
                                        <p:tgtEl>
                                          <p:spTgt spid="41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17"/>
                                        </p:tgtEl>
                                        <p:attrNameLst>
                                          <p:attrName>style.visibility</p:attrName>
                                        </p:attrNameLst>
                                      </p:cBhvr>
                                      <p:to>
                                        <p:strVal val="visible"/>
                                      </p:to>
                                    </p:set>
                                    <p:anim calcmode="lin" valueType="num">
                                      <p:cBhvr additive="base">
                                        <p:cTn id="10" dur="1000"/>
                                        <p:tgtEl>
                                          <p:spTgt spid="41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5"/>
                                        </p:tgtEl>
                                        <p:attrNameLst>
                                          <p:attrName>style.visibility</p:attrName>
                                        </p:attrNameLst>
                                      </p:cBhvr>
                                      <p:to>
                                        <p:strVal val="visible"/>
                                      </p:to>
                                    </p:set>
                                    <p:animEffect transition="in" filter="fade">
                                      <p:cBhvr>
                                        <p:cTn id="15" dur="1000"/>
                                        <p:tgtEl>
                                          <p:spTgt spid="4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02"/>
                                        </p:tgtEl>
                                        <p:attrNameLst>
                                          <p:attrName>style.visibility</p:attrName>
                                        </p:attrNameLst>
                                      </p:cBhvr>
                                      <p:to>
                                        <p:strVal val="visible"/>
                                      </p:to>
                                    </p:set>
                                    <p:animEffect transition="in" filter="fade">
                                      <p:cBhvr>
                                        <p:cTn id="20" dur="1000"/>
                                        <p:tgtEl>
                                          <p:spTgt spid="402"/>
                                        </p:tgtEl>
                                      </p:cBhvr>
                                    </p:animEffect>
                                  </p:childTnLst>
                                </p:cTn>
                              </p:par>
                              <p:par>
                                <p:cTn id="21" presetID="10" presetClass="entr" presetSubtype="0" fill="hold" nodeType="withEffect">
                                  <p:stCondLst>
                                    <p:cond delay="0"/>
                                  </p:stCondLst>
                                  <p:childTnLst>
                                    <p:set>
                                      <p:cBhvr>
                                        <p:cTn id="22" dur="1" fill="hold">
                                          <p:stCondLst>
                                            <p:cond delay="0"/>
                                          </p:stCondLst>
                                        </p:cTn>
                                        <p:tgtEl>
                                          <p:spTgt spid="403"/>
                                        </p:tgtEl>
                                        <p:attrNameLst>
                                          <p:attrName>style.visibility</p:attrName>
                                        </p:attrNameLst>
                                      </p:cBhvr>
                                      <p:to>
                                        <p:strVal val="visible"/>
                                      </p:to>
                                    </p:set>
                                    <p:animEffect transition="in" filter="fade">
                                      <p:cBhvr>
                                        <p:cTn id="23" dur="1000"/>
                                        <p:tgtEl>
                                          <p:spTgt spid="403"/>
                                        </p:tgtEl>
                                      </p:cBhvr>
                                    </p:animEffect>
                                  </p:childTnLst>
                                </p:cTn>
                              </p:par>
                              <p:par>
                                <p:cTn id="24" presetID="10" presetClass="entr" presetSubtype="0" fill="hold" nodeType="withEffect">
                                  <p:stCondLst>
                                    <p:cond delay="0"/>
                                  </p:stCondLst>
                                  <p:childTnLst>
                                    <p:set>
                                      <p:cBhvr>
                                        <p:cTn id="25" dur="1" fill="hold">
                                          <p:stCondLst>
                                            <p:cond delay="0"/>
                                          </p:stCondLst>
                                        </p:cTn>
                                        <p:tgtEl>
                                          <p:spTgt spid="404"/>
                                        </p:tgtEl>
                                        <p:attrNameLst>
                                          <p:attrName>style.visibility</p:attrName>
                                        </p:attrNameLst>
                                      </p:cBhvr>
                                      <p:to>
                                        <p:strVal val="visible"/>
                                      </p:to>
                                    </p:set>
                                    <p:animEffect transition="in" filter="fade">
                                      <p:cBhvr>
                                        <p:cTn id="26" dur="1000"/>
                                        <p:tgtEl>
                                          <p:spTgt spid="404"/>
                                        </p:tgtEl>
                                      </p:cBhvr>
                                    </p:animEffect>
                                  </p:childTnLst>
                                </p:cTn>
                              </p:par>
                              <p:par>
                                <p:cTn id="27" presetID="10" presetClass="entr" presetSubtype="0" fill="hold" nodeType="withEffect">
                                  <p:stCondLst>
                                    <p:cond delay="0"/>
                                  </p:stCondLst>
                                  <p:childTnLst>
                                    <p:set>
                                      <p:cBhvr>
                                        <p:cTn id="28" dur="1" fill="hold">
                                          <p:stCondLst>
                                            <p:cond delay="0"/>
                                          </p:stCondLst>
                                        </p:cTn>
                                        <p:tgtEl>
                                          <p:spTgt spid="405"/>
                                        </p:tgtEl>
                                        <p:attrNameLst>
                                          <p:attrName>style.visibility</p:attrName>
                                        </p:attrNameLst>
                                      </p:cBhvr>
                                      <p:to>
                                        <p:strVal val="visible"/>
                                      </p:to>
                                    </p:set>
                                    <p:animEffect transition="in" filter="fade">
                                      <p:cBhvr>
                                        <p:cTn id="29" dur="1000"/>
                                        <p:tgtEl>
                                          <p:spTgt spid="405"/>
                                        </p:tgtEl>
                                      </p:cBhvr>
                                    </p:animEffect>
                                  </p:childTnLst>
                                </p:cTn>
                              </p:par>
                              <p:par>
                                <p:cTn id="30" presetID="10" presetClass="entr" presetSubtype="0" fill="hold" nodeType="withEffect">
                                  <p:stCondLst>
                                    <p:cond delay="0"/>
                                  </p:stCondLst>
                                  <p:childTnLst>
                                    <p:set>
                                      <p:cBhvr>
                                        <p:cTn id="31" dur="1" fill="hold">
                                          <p:stCondLst>
                                            <p:cond delay="0"/>
                                          </p:stCondLst>
                                        </p:cTn>
                                        <p:tgtEl>
                                          <p:spTgt spid="406"/>
                                        </p:tgtEl>
                                        <p:attrNameLst>
                                          <p:attrName>style.visibility</p:attrName>
                                        </p:attrNameLst>
                                      </p:cBhvr>
                                      <p:to>
                                        <p:strVal val="visible"/>
                                      </p:to>
                                    </p:set>
                                    <p:animEffect transition="in" filter="fade">
                                      <p:cBhvr>
                                        <p:cTn id="32" dur="1000"/>
                                        <p:tgtEl>
                                          <p:spTgt spid="406"/>
                                        </p:tgtEl>
                                      </p:cBhvr>
                                    </p:animEffect>
                                  </p:childTnLst>
                                </p:cTn>
                              </p:par>
                              <p:par>
                                <p:cTn id="33" presetID="10" presetClass="entr" presetSubtype="0" fill="hold" nodeType="withEffect">
                                  <p:stCondLst>
                                    <p:cond delay="0"/>
                                  </p:stCondLst>
                                  <p:childTnLst>
                                    <p:set>
                                      <p:cBhvr>
                                        <p:cTn id="34" dur="1" fill="hold">
                                          <p:stCondLst>
                                            <p:cond delay="0"/>
                                          </p:stCondLst>
                                        </p:cTn>
                                        <p:tgtEl>
                                          <p:spTgt spid="407"/>
                                        </p:tgtEl>
                                        <p:attrNameLst>
                                          <p:attrName>style.visibility</p:attrName>
                                        </p:attrNameLst>
                                      </p:cBhvr>
                                      <p:to>
                                        <p:strVal val="visible"/>
                                      </p:to>
                                    </p:set>
                                    <p:animEffect transition="in" filter="fade">
                                      <p:cBhvr>
                                        <p:cTn id="35" dur="1000"/>
                                        <p:tgtEl>
                                          <p:spTgt spid="407"/>
                                        </p:tgtEl>
                                      </p:cBhvr>
                                    </p:animEffect>
                                  </p:childTnLst>
                                </p:cTn>
                              </p:par>
                              <p:par>
                                <p:cTn id="36" presetID="10" presetClass="entr" presetSubtype="0" fill="hold" nodeType="withEffect">
                                  <p:stCondLst>
                                    <p:cond delay="0"/>
                                  </p:stCondLst>
                                  <p:childTnLst>
                                    <p:set>
                                      <p:cBhvr>
                                        <p:cTn id="37" dur="1" fill="hold">
                                          <p:stCondLst>
                                            <p:cond delay="0"/>
                                          </p:stCondLst>
                                        </p:cTn>
                                        <p:tgtEl>
                                          <p:spTgt spid="408"/>
                                        </p:tgtEl>
                                        <p:attrNameLst>
                                          <p:attrName>style.visibility</p:attrName>
                                        </p:attrNameLst>
                                      </p:cBhvr>
                                      <p:to>
                                        <p:strVal val="visible"/>
                                      </p:to>
                                    </p:set>
                                    <p:animEffect transition="in" filter="fade">
                                      <p:cBhvr>
                                        <p:cTn id="38" dur="1000"/>
                                        <p:tgtEl>
                                          <p:spTgt spid="408"/>
                                        </p:tgtEl>
                                      </p:cBhvr>
                                    </p:animEffect>
                                  </p:childTnLst>
                                </p:cTn>
                              </p:par>
                              <p:par>
                                <p:cTn id="39" presetID="10" presetClass="entr" presetSubtype="0" fill="hold" nodeType="withEffect">
                                  <p:stCondLst>
                                    <p:cond delay="0"/>
                                  </p:stCondLst>
                                  <p:childTnLst>
                                    <p:set>
                                      <p:cBhvr>
                                        <p:cTn id="40" dur="1" fill="hold">
                                          <p:stCondLst>
                                            <p:cond delay="0"/>
                                          </p:stCondLst>
                                        </p:cTn>
                                        <p:tgtEl>
                                          <p:spTgt spid="409"/>
                                        </p:tgtEl>
                                        <p:attrNameLst>
                                          <p:attrName>style.visibility</p:attrName>
                                        </p:attrNameLst>
                                      </p:cBhvr>
                                      <p:to>
                                        <p:strVal val="visible"/>
                                      </p:to>
                                    </p:set>
                                    <p:animEffect transition="in" filter="fade">
                                      <p:cBhvr>
                                        <p:cTn id="41" dur="1000"/>
                                        <p:tgtEl>
                                          <p:spTgt spid="409"/>
                                        </p:tgtEl>
                                      </p:cBhvr>
                                    </p:animEffect>
                                  </p:childTnLst>
                                </p:cTn>
                              </p:par>
                              <p:par>
                                <p:cTn id="42" presetID="10" presetClass="entr" presetSubtype="0" fill="hold" nodeType="withEffect">
                                  <p:stCondLst>
                                    <p:cond delay="0"/>
                                  </p:stCondLst>
                                  <p:childTnLst>
                                    <p:set>
                                      <p:cBhvr>
                                        <p:cTn id="43" dur="1" fill="hold">
                                          <p:stCondLst>
                                            <p:cond delay="0"/>
                                          </p:stCondLst>
                                        </p:cTn>
                                        <p:tgtEl>
                                          <p:spTgt spid="410"/>
                                        </p:tgtEl>
                                        <p:attrNameLst>
                                          <p:attrName>style.visibility</p:attrName>
                                        </p:attrNameLst>
                                      </p:cBhvr>
                                      <p:to>
                                        <p:strVal val="visible"/>
                                      </p:to>
                                    </p:set>
                                    <p:animEffect transition="in" filter="fade">
                                      <p:cBhvr>
                                        <p:cTn id="44" dur="1000"/>
                                        <p:tgtEl>
                                          <p:spTgt spid="410"/>
                                        </p:tgtEl>
                                      </p:cBhvr>
                                    </p:animEffect>
                                  </p:childTnLst>
                                </p:cTn>
                              </p:par>
                              <p:par>
                                <p:cTn id="45" presetID="10" presetClass="entr" presetSubtype="0" fill="hold" nodeType="withEffect">
                                  <p:stCondLst>
                                    <p:cond delay="0"/>
                                  </p:stCondLst>
                                  <p:childTnLst>
                                    <p:set>
                                      <p:cBhvr>
                                        <p:cTn id="46" dur="1" fill="hold">
                                          <p:stCondLst>
                                            <p:cond delay="0"/>
                                          </p:stCondLst>
                                        </p:cTn>
                                        <p:tgtEl>
                                          <p:spTgt spid="412"/>
                                        </p:tgtEl>
                                        <p:attrNameLst>
                                          <p:attrName>style.visibility</p:attrName>
                                        </p:attrNameLst>
                                      </p:cBhvr>
                                      <p:to>
                                        <p:strVal val="visible"/>
                                      </p:to>
                                    </p:set>
                                    <p:animEffect transition="in" filter="fade">
                                      <p:cBhvr>
                                        <p:cTn id="47" dur="1000"/>
                                        <p:tgtEl>
                                          <p:spTgt spid="412"/>
                                        </p:tgtEl>
                                      </p:cBhvr>
                                    </p:animEffect>
                                  </p:childTnLst>
                                </p:cTn>
                              </p:par>
                              <p:par>
                                <p:cTn id="48" presetID="10" presetClass="entr" presetSubtype="0" fill="hold" nodeType="withEffect">
                                  <p:stCondLst>
                                    <p:cond delay="0"/>
                                  </p:stCondLst>
                                  <p:childTnLst>
                                    <p:set>
                                      <p:cBhvr>
                                        <p:cTn id="49" dur="1" fill="hold">
                                          <p:stCondLst>
                                            <p:cond delay="0"/>
                                          </p:stCondLst>
                                        </p:cTn>
                                        <p:tgtEl>
                                          <p:spTgt spid="413"/>
                                        </p:tgtEl>
                                        <p:attrNameLst>
                                          <p:attrName>style.visibility</p:attrName>
                                        </p:attrNameLst>
                                      </p:cBhvr>
                                      <p:to>
                                        <p:strVal val="visible"/>
                                      </p:to>
                                    </p:set>
                                    <p:animEffect transition="in" filter="fade">
                                      <p:cBhvr>
                                        <p:cTn id="50" dur="1000"/>
                                        <p:tgtEl>
                                          <p:spTgt spid="413"/>
                                        </p:tgtEl>
                                      </p:cBhvr>
                                    </p:animEffect>
                                  </p:childTnLst>
                                </p:cTn>
                              </p:par>
                              <p:par>
                                <p:cTn id="51" presetID="10" presetClass="entr" presetSubtype="0" fill="hold" nodeType="withEffect">
                                  <p:stCondLst>
                                    <p:cond delay="0"/>
                                  </p:stCondLst>
                                  <p:childTnLst>
                                    <p:set>
                                      <p:cBhvr>
                                        <p:cTn id="52" dur="1" fill="hold">
                                          <p:stCondLst>
                                            <p:cond delay="0"/>
                                          </p:stCondLst>
                                        </p:cTn>
                                        <p:tgtEl>
                                          <p:spTgt spid="414"/>
                                        </p:tgtEl>
                                        <p:attrNameLst>
                                          <p:attrName>style.visibility</p:attrName>
                                        </p:attrNameLst>
                                      </p:cBhvr>
                                      <p:to>
                                        <p:strVal val="visible"/>
                                      </p:to>
                                    </p:set>
                                    <p:animEffect transition="in" filter="fade">
                                      <p:cBhvr>
                                        <p:cTn id="53" dur="1000"/>
                                        <p:tgtEl>
                                          <p:spTgt spid="41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11"/>
                                        </p:tgtEl>
                                        <p:attrNameLst>
                                          <p:attrName>style.visibility</p:attrName>
                                        </p:attrNameLst>
                                      </p:cBhvr>
                                      <p:to>
                                        <p:strVal val="visible"/>
                                      </p:to>
                                    </p:set>
                                    <p:animEffect transition="in" filter="fade">
                                      <p:cBhvr>
                                        <p:cTn id="58" dur="1000"/>
                                        <p:tgtEl>
                                          <p:spTgt spid="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4" name="Google Shape;424;p34"/>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4"/>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4"/>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4"/>
          <p:cNvSpPr/>
          <p:nvPr/>
        </p:nvSpPr>
        <p:spPr>
          <a:xfrm>
            <a:off x="677590" y="1336450"/>
            <a:ext cx="1850700" cy="55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428" name="Google Shape;428;p34"/>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29" name="Google Shape;429;p34"/>
          <p:cNvSpPr/>
          <p:nvPr/>
        </p:nvSpPr>
        <p:spPr>
          <a:xfrm>
            <a:off x="701243" y="2869607"/>
            <a:ext cx="1838100" cy="585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Date and Time</a:t>
            </a:r>
            <a:endParaRPr b="1">
              <a:solidFill>
                <a:srgbClr val="FFFFFF"/>
              </a:solidFill>
              <a:latin typeface="Lato"/>
              <a:ea typeface="Lato"/>
              <a:cs typeface="Lato"/>
              <a:sym typeface="Lato"/>
            </a:endParaRPr>
          </a:p>
          <a:p>
            <a:pPr marL="0" marR="0" lvl="0" indent="0" algn="ctr" rtl="0">
              <a:spcBef>
                <a:spcPts val="0"/>
              </a:spcBef>
              <a:spcAft>
                <a:spcPts val="0"/>
              </a:spcAft>
              <a:buNone/>
            </a:pPr>
            <a:r>
              <a:rPr lang="en-US" b="1">
                <a:solidFill>
                  <a:srgbClr val="FFFFFF"/>
                </a:solidFill>
                <a:latin typeface="Lato"/>
                <a:ea typeface="Lato"/>
                <a:cs typeface="Lato"/>
                <a:sym typeface="Lato"/>
              </a:rPr>
              <a:t>Data Types</a:t>
            </a:r>
            <a:endParaRPr b="1">
              <a:solidFill>
                <a:srgbClr val="FFFFFF"/>
              </a:solidFill>
              <a:latin typeface="Lato"/>
              <a:ea typeface="Lato"/>
              <a:cs typeface="Lato"/>
              <a:sym typeface="Lato"/>
            </a:endParaRPr>
          </a:p>
        </p:txBody>
      </p:sp>
      <p:sp>
        <p:nvSpPr>
          <p:cNvPr id="430" name="Google Shape;430;p34"/>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31" name="Google Shape;431;p34"/>
          <p:cNvSpPr/>
          <p:nvPr/>
        </p:nvSpPr>
        <p:spPr>
          <a:xfrm>
            <a:off x="726122" y="3623165"/>
            <a:ext cx="1789500" cy="5547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Character Strings</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 Data Types</a:t>
            </a:r>
            <a:endParaRPr>
              <a:solidFill>
                <a:srgbClr val="000000"/>
              </a:solidFill>
              <a:latin typeface="Lato"/>
              <a:ea typeface="Lato"/>
              <a:cs typeface="Lato"/>
              <a:sym typeface="Lato"/>
            </a:endParaRPr>
          </a:p>
        </p:txBody>
      </p:sp>
      <p:sp>
        <p:nvSpPr>
          <p:cNvPr id="432" name="Google Shape;432;p34"/>
          <p:cNvSpPr/>
          <p:nvPr/>
        </p:nvSpPr>
        <p:spPr>
          <a:xfrm>
            <a:off x="681838" y="4401921"/>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33" name="Google Shape;433;p34"/>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latin typeface="Lato"/>
                <a:ea typeface="Lato"/>
                <a:cs typeface="Lato"/>
                <a:sym typeface="Lato"/>
              </a:rPr>
              <a:t>Unicode Character Strings Data Types</a:t>
            </a:r>
            <a:endParaRPr>
              <a:solidFill>
                <a:srgbClr val="000000"/>
              </a:solidFill>
              <a:latin typeface="Lato"/>
              <a:ea typeface="Lato"/>
              <a:cs typeface="Lato"/>
              <a:sym typeface="Lato"/>
            </a:endParaRPr>
          </a:p>
        </p:txBody>
      </p:sp>
      <p:sp>
        <p:nvSpPr>
          <p:cNvPr id="434" name="Google Shape;434;p34"/>
          <p:cNvSpPr/>
          <p:nvPr/>
        </p:nvSpPr>
        <p:spPr>
          <a:xfrm>
            <a:off x="681166" y="5179225"/>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35" name="Google Shape;435;p34"/>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a:solidFill>
                  <a:srgbClr val="000000"/>
                </a:solidFill>
                <a:latin typeface="Lato"/>
                <a:ea typeface="Lato"/>
                <a:cs typeface="Lato"/>
                <a:sym typeface="Lato"/>
              </a:rPr>
              <a:t>Binary Data Types</a:t>
            </a:r>
            <a:endParaRPr>
              <a:solidFill>
                <a:srgbClr val="000000"/>
              </a:solidFill>
              <a:latin typeface="Lato"/>
              <a:ea typeface="Lato"/>
              <a:cs typeface="Lato"/>
              <a:sym typeface="Lato"/>
            </a:endParaRPr>
          </a:p>
        </p:txBody>
      </p:sp>
      <p:sp>
        <p:nvSpPr>
          <p:cNvPr id="436" name="Google Shape;436;p34"/>
          <p:cNvSpPr/>
          <p:nvPr/>
        </p:nvSpPr>
        <p:spPr>
          <a:xfrm>
            <a:off x="727093" y="1437520"/>
            <a:ext cx="18381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atin typeface="Lato"/>
                <a:ea typeface="Lato"/>
                <a:cs typeface="Lato"/>
                <a:sym typeface="Lato"/>
              </a:rPr>
              <a:t>Numeric Data Types</a:t>
            </a:r>
            <a:endParaRPr>
              <a:latin typeface="Lato"/>
              <a:ea typeface="Lato"/>
              <a:cs typeface="Lato"/>
              <a:sym typeface="Lato"/>
            </a:endParaRPr>
          </a:p>
        </p:txBody>
      </p:sp>
      <p:sp>
        <p:nvSpPr>
          <p:cNvPr id="437" name="Google Shape;437;p34"/>
          <p:cNvSpPr/>
          <p:nvPr/>
        </p:nvSpPr>
        <p:spPr>
          <a:xfrm>
            <a:off x="671975" y="2110800"/>
            <a:ext cx="18771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438" name="Google Shape;438;p34"/>
          <p:cNvSpPr/>
          <p:nvPr/>
        </p:nvSpPr>
        <p:spPr>
          <a:xfrm>
            <a:off x="643075" y="2132275"/>
            <a:ext cx="19419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Approximate Numeric </a:t>
            </a:r>
            <a:endParaRPr>
              <a:solidFill>
                <a:srgbClr val="000000"/>
              </a:solidFill>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solidFill>
                <a:srgbClr val="000000"/>
              </a:solidFill>
              <a:latin typeface="Lato"/>
              <a:ea typeface="Lato"/>
              <a:cs typeface="Lato"/>
              <a:sym typeface="Lato"/>
            </a:endParaRPr>
          </a:p>
        </p:txBody>
      </p:sp>
      <p:pic>
        <p:nvPicPr>
          <p:cNvPr id="439" name="Google Shape;439;p34"/>
          <p:cNvPicPr preferRelativeResize="0"/>
          <p:nvPr/>
        </p:nvPicPr>
        <p:blipFill rotWithShape="1">
          <a:blip r:embed="rId3">
            <a:alphaModFix/>
          </a:blip>
          <a:srcRect/>
          <a:stretch/>
        </p:blipFill>
        <p:spPr>
          <a:xfrm>
            <a:off x="3326935" y="1466655"/>
            <a:ext cx="8132080" cy="3385007"/>
          </a:xfrm>
          <a:prstGeom prst="rect">
            <a:avLst/>
          </a:prstGeom>
          <a:noFill/>
          <a:ln>
            <a:noFill/>
          </a:ln>
        </p:spPr>
      </p:pic>
      <p:sp>
        <p:nvSpPr>
          <p:cNvPr id="440" name="Google Shape;440;p3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441" name="Google Shape;441;p34"/>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pic>
        <p:nvPicPr>
          <p:cNvPr id="442" name="Google Shape;442;p34"/>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0"/>
                                        </p:tgtEl>
                                        <p:attrNameLst>
                                          <p:attrName>style.visibility</p:attrName>
                                        </p:attrNameLst>
                                      </p:cBhvr>
                                      <p:to>
                                        <p:strVal val="visible"/>
                                      </p:to>
                                    </p:set>
                                    <p:anim calcmode="lin" valueType="num">
                                      <p:cBhvr additive="base">
                                        <p:cTn id="7" dur="1000"/>
                                        <p:tgtEl>
                                          <p:spTgt spid="44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1"/>
                                        </p:tgtEl>
                                        <p:attrNameLst>
                                          <p:attrName>style.visibility</p:attrName>
                                        </p:attrNameLst>
                                      </p:cBhvr>
                                      <p:to>
                                        <p:strVal val="visible"/>
                                      </p:to>
                                    </p:set>
                                    <p:anim calcmode="lin" valueType="num">
                                      <p:cBhvr additive="base">
                                        <p:cTn id="10" dur="1000"/>
                                        <p:tgtEl>
                                          <p:spTgt spid="44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2"/>
                                        </p:tgtEl>
                                        <p:attrNameLst>
                                          <p:attrName>style.visibility</p:attrName>
                                        </p:attrNameLst>
                                      </p:cBhvr>
                                      <p:to>
                                        <p:strVal val="visible"/>
                                      </p:to>
                                    </p:set>
                                    <p:animEffect transition="in" filter="fade">
                                      <p:cBhvr>
                                        <p:cTn id="15" dur="1000"/>
                                        <p:tgtEl>
                                          <p:spTgt spid="4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27"/>
                                        </p:tgtEl>
                                        <p:attrNameLst>
                                          <p:attrName>style.visibility</p:attrName>
                                        </p:attrNameLst>
                                      </p:cBhvr>
                                      <p:to>
                                        <p:strVal val="visible"/>
                                      </p:to>
                                    </p:set>
                                    <p:animEffect transition="in" filter="fade">
                                      <p:cBhvr>
                                        <p:cTn id="20" dur="1000"/>
                                        <p:tgtEl>
                                          <p:spTgt spid="427"/>
                                        </p:tgtEl>
                                      </p:cBhvr>
                                    </p:animEffect>
                                  </p:childTnLst>
                                </p:cTn>
                              </p:par>
                              <p:par>
                                <p:cTn id="21" presetID="10" presetClass="entr" presetSubtype="0" fill="hold" nodeType="withEffect">
                                  <p:stCondLst>
                                    <p:cond delay="0"/>
                                  </p:stCondLst>
                                  <p:childTnLst>
                                    <p:set>
                                      <p:cBhvr>
                                        <p:cTn id="22" dur="1" fill="hold">
                                          <p:stCondLst>
                                            <p:cond delay="0"/>
                                          </p:stCondLst>
                                        </p:cTn>
                                        <p:tgtEl>
                                          <p:spTgt spid="428"/>
                                        </p:tgtEl>
                                        <p:attrNameLst>
                                          <p:attrName>style.visibility</p:attrName>
                                        </p:attrNameLst>
                                      </p:cBhvr>
                                      <p:to>
                                        <p:strVal val="visible"/>
                                      </p:to>
                                    </p:set>
                                    <p:animEffect transition="in" filter="fade">
                                      <p:cBhvr>
                                        <p:cTn id="23" dur="1000"/>
                                        <p:tgtEl>
                                          <p:spTgt spid="428"/>
                                        </p:tgtEl>
                                      </p:cBhvr>
                                    </p:animEffect>
                                  </p:childTnLst>
                                </p:cTn>
                              </p:par>
                              <p:par>
                                <p:cTn id="24" presetID="10" presetClass="entr" presetSubtype="0" fill="hold" nodeType="withEffect">
                                  <p:stCondLst>
                                    <p:cond delay="0"/>
                                  </p:stCondLst>
                                  <p:childTnLst>
                                    <p:set>
                                      <p:cBhvr>
                                        <p:cTn id="25" dur="1" fill="hold">
                                          <p:stCondLst>
                                            <p:cond delay="0"/>
                                          </p:stCondLst>
                                        </p:cTn>
                                        <p:tgtEl>
                                          <p:spTgt spid="429"/>
                                        </p:tgtEl>
                                        <p:attrNameLst>
                                          <p:attrName>style.visibility</p:attrName>
                                        </p:attrNameLst>
                                      </p:cBhvr>
                                      <p:to>
                                        <p:strVal val="visible"/>
                                      </p:to>
                                    </p:set>
                                    <p:animEffect transition="in" filter="fade">
                                      <p:cBhvr>
                                        <p:cTn id="26" dur="1000"/>
                                        <p:tgtEl>
                                          <p:spTgt spid="429"/>
                                        </p:tgtEl>
                                      </p:cBhvr>
                                    </p:animEffect>
                                  </p:childTnLst>
                                </p:cTn>
                              </p:par>
                              <p:par>
                                <p:cTn id="27" presetID="10" presetClass="entr" presetSubtype="0" fill="hold" nodeType="withEffect">
                                  <p:stCondLst>
                                    <p:cond delay="0"/>
                                  </p:stCondLst>
                                  <p:childTnLst>
                                    <p:set>
                                      <p:cBhvr>
                                        <p:cTn id="28" dur="1" fill="hold">
                                          <p:stCondLst>
                                            <p:cond delay="0"/>
                                          </p:stCondLst>
                                        </p:cTn>
                                        <p:tgtEl>
                                          <p:spTgt spid="430"/>
                                        </p:tgtEl>
                                        <p:attrNameLst>
                                          <p:attrName>style.visibility</p:attrName>
                                        </p:attrNameLst>
                                      </p:cBhvr>
                                      <p:to>
                                        <p:strVal val="visible"/>
                                      </p:to>
                                    </p:set>
                                    <p:animEffect transition="in" filter="fade">
                                      <p:cBhvr>
                                        <p:cTn id="29" dur="1000"/>
                                        <p:tgtEl>
                                          <p:spTgt spid="430"/>
                                        </p:tgtEl>
                                      </p:cBhvr>
                                    </p:animEffect>
                                  </p:childTnLst>
                                </p:cTn>
                              </p:par>
                              <p:par>
                                <p:cTn id="30" presetID="10" presetClass="entr" presetSubtype="0" fill="hold" nodeType="withEffect">
                                  <p:stCondLst>
                                    <p:cond delay="0"/>
                                  </p:stCondLst>
                                  <p:childTnLst>
                                    <p:set>
                                      <p:cBhvr>
                                        <p:cTn id="31" dur="1" fill="hold">
                                          <p:stCondLst>
                                            <p:cond delay="0"/>
                                          </p:stCondLst>
                                        </p:cTn>
                                        <p:tgtEl>
                                          <p:spTgt spid="431"/>
                                        </p:tgtEl>
                                        <p:attrNameLst>
                                          <p:attrName>style.visibility</p:attrName>
                                        </p:attrNameLst>
                                      </p:cBhvr>
                                      <p:to>
                                        <p:strVal val="visible"/>
                                      </p:to>
                                    </p:set>
                                    <p:animEffect transition="in" filter="fade">
                                      <p:cBhvr>
                                        <p:cTn id="32" dur="1000"/>
                                        <p:tgtEl>
                                          <p:spTgt spid="431"/>
                                        </p:tgtEl>
                                      </p:cBhvr>
                                    </p:animEffect>
                                  </p:childTnLst>
                                </p:cTn>
                              </p:par>
                              <p:par>
                                <p:cTn id="33" presetID="10" presetClass="entr" presetSubtype="0" fill="hold" nodeType="withEffect">
                                  <p:stCondLst>
                                    <p:cond delay="0"/>
                                  </p:stCondLst>
                                  <p:childTnLst>
                                    <p:set>
                                      <p:cBhvr>
                                        <p:cTn id="34" dur="1" fill="hold">
                                          <p:stCondLst>
                                            <p:cond delay="0"/>
                                          </p:stCondLst>
                                        </p:cTn>
                                        <p:tgtEl>
                                          <p:spTgt spid="432"/>
                                        </p:tgtEl>
                                        <p:attrNameLst>
                                          <p:attrName>style.visibility</p:attrName>
                                        </p:attrNameLst>
                                      </p:cBhvr>
                                      <p:to>
                                        <p:strVal val="visible"/>
                                      </p:to>
                                    </p:set>
                                    <p:animEffect transition="in" filter="fade">
                                      <p:cBhvr>
                                        <p:cTn id="35" dur="1000"/>
                                        <p:tgtEl>
                                          <p:spTgt spid="432"/>
                                        </p:tgtEl>
                                      </p:cBhvr>
                                    </p:animEffect>
                                  </p:childTnLst>
                                </p:cTn>
                              </p:par>
                              <p:par>
                                <p:cTn id="36" presetID="10" presetClass="entr" presetSubtype="0" fill="hold" nodeType="withEffect">
                                  <p:stCondLst>
                                    <p:cond delay="0"/>
                                  </p:stCondLst>
                                  <p:childTnLst>
                                    <p:set>
                                      <p:cBhvr>
                                        <p:cTn id="37" dur="1" fill="hold">
                                          <p:stCondLst>
                                            <p:cond delay="0"/>
                                          </p:stCondLst>
                                        </p:cTn>
                                        <p:tgtEl>
                                          <p:spTgt spid="433"/>
                                        </p:tgtEl>
                                        <p:attrNameLst>
                                          <p:attrName>style.visibility</p:attrName>
                                        </p:attrNameLst>
                                      </p:cBhvr>
                                      <p:to>
                                        <p:strVal val="visible"/>
                                      </p:to>
                                    </p:set>
                                    <p:animEffect transition="in" filter="fade">
                                      <p:cBhvr>
                                        <p:cTn id="38" dur="1000"/>
                                        <p:tgtEl>
                                          <p:spTgt spid="433"/>
                                        </p:tgtEl>
                                      </p:cBhvr>
                                    </p:animEffect>
                                  </p:childTnLst>
                                </p:cTn>
                              </p:par>
                              <p:par>
                                <p:cTn id="39" presetID="10" presetClass="entr" presetSubtype="0" fill="hold" nodeType="withEffect">
                                  <p:stCondLst>
                                    <p:cond delay="0"/>
                                  </p:stCondLst>
                                  <p:childTnLst>
                                    <p:set>
                                      <p:cBhvr>
                                        <p:cTn id="40" dur="1" fill="hold">
                                          <p:stCondLst>
                                            <p:cond delay="0"/>
                                          </p:stCondLst>
                                        </p:cTn>
                                        <p:tgtEl>
                                          <p:spTgt spid="434"/>
                                        </p:tgtEl>
                                        <p:attrNameLst>
                                          <p:attrName>style.visibility</p:attrName>
                                        </p:attrNameLst>
                                      </p:cBhvr>
                                      <p:to>
                                        <p:strVal val="visible"/>
                                      </p:to>
                                    </p:set>
                                    <p:animEffect transition="in" filter="fade">
                                      <p:cBhvr>
                                        <p:cTn id="41" dur="1000"/>
                                        <p:tgtEl>
                                          <p:spTgt spid="434"/>
                                        </p:tgtEl>
                                      </p:cBhvr>
                                    </p:animEffect>
                                  </p:childTnLst>
                                </p:cTn>
                              </p:par>
                              <p:par>
                                <p:cTn id="42" presetID="10" presetClass="entr" presetSubtype="0" fill="hold" nodeType="withEffect">
                                  <p:stCondLst>
                                    <p:cond delay="0"/>
                                  </p:stCondLst>
                                  <p:childTnLst>
                                    <p:set>
                                      <p:cBhvr>
                                        <p:cTn id="43" dur="1" fill="hold">
                                          <p:stCondLst>
                                            <p:cond delay="0"/>
                                          </p:stCondLst>
                                        </p:cTn>
                                        <p:tgtEl>
                                          <p:spTgt spid="435"/>
                                        </p:tgtEl>
                                        <p:attrNameLst>
                                          <p:attrName>style.visibility</p:attrName>
                                        </p:attrNameLst>
                                      </p:cBhvr>
                                      <p:to>
                                        <p:strVal val="visible"/>
                                      </p:to>
                                    </p:set>
                                    <p:animEffect transition="in" filter="fade">
                                      <p:cBhvr>
                                        <p:cTn id="44" dur="1000"/>
                                        <p:tgtEl>
                                          <p:spTgt spid="435"/>
                                        </p:tgtEl>
                                      </p:cBhvr>
                                    </p:animEffect>
                                  </p:childTnLst>
                                </p:cTn>
                              </p:par>
                              <p:par>
                                <p:cTn id="45" presetID="10" presetClass="entr" presetSubtype="0" fill="hold" nodeType="withEffect">
                                  <p:stCondLst>
                                    <p:cond delay="0"/>
                                  </p:stCondLst>
                                  <p:childTnLst>
                                    <p:set>
                                      <p:cBhvr>
                                        <p:cTn id="46" dur="1" fill="hold">
                                          <p:stCondLst>
                                            <p:cond delay="0"/>
                                          </p:stCondLst>
                                        </p:cTn>
                                        <p:tgtEl>
                                          <p:spTgt spid="436"/>
                                        </p:tgtEl>
                                        <p:attrNameLst>
                                          <p:attrName>style.visibility</p:attrName>
                                        </p:attrNameLst>
                                      </p:cBhvr>
                                      <p:to>
                                        <p:strVal val="visible"/>
                                      </p:to>
                                    </p:set>
                                    <p:animEffect transition="in" filter="fade">
                                      <p:cBhvr>
                                        <p:cTn id="47" dur="1000"/>
                                        <p:tgtEl>
                                          <p:spTgt spid="436"/>
                                        </p:tgtEl>
                                      </p:cBhvr>
                                    </p:animEffect>
                                  </p:childTnLst>
                                </p:cTn>
                              </p:par>
                              <p:par>
                                <p:cTn id="48" presetID="10" presetClass="entr" presetSubtype="0" fill="hold" nodeType="withEffect">
                                  <p:stCondLst>
                                    <p:cond delay="0"/>
                                  </p:stCondLst>
                                  <p:childTnLst>
                                    <p:set>
                                      <p:cBhvr>
                                        <p:cTn id="49" dur="1" fill="hold">
                                          <p:stCondLst>
                                            <p:cond delay="0"/>
                                          </p:stCondLst>
                                        </p:cTn>
                                        <p:tgtEl>
                                          <p:spTgt spid="437"/>
                                        </p:tgtEl>
                                        <p:attrNameLst>
                                          <p:attrName>style.visibility</p:attrName>
                                        </p:attrNameLst>
                                      </p:cBhvr>
                                      <p:to>
                                        <p:strVal val="visible"/>
                                      </p:to>
                                    </p:set>
                                    <p:animEffect transition="in" filter="fade">
                                      <p:cBhvr>
                                        <p:cTn id="50" dur="1000"/>
                                        <p:tgtEl>
                                          <p:spTgt spid="437"/>
                                        </p:tgtEl>
                                      </p:cBhvr>
                                    </p:animEffect>
                                  </p:childTnLst>
                                </p:cTn>
                              </p:par>
                              <p:par>
                                <p:cTn id="51" presetID="10" presetClass="entr" presetSubtype="0" fill="hold" nodeType="withEffect">
                                  <p:stCondLst>
                                    <p:cond delay="0"/>
                                  </p:stCondLst>
                                  <p:childTnLst>
                                    <p:set>
                                      <p:cBhvr>
                                        <p:cTn id="52" dur="1" fill="hold">
                                          <p:stCondLst>
                                            <p:cond delay="0"/>
                                          </p:stCondLst>
                                        </p:cTn>
                                        <p:tgtEl>
                                          <p:spTgt spid="438"/>
                                        </p:tgtEl>
                                        <p:attrNameLst>
                                          <p:attrName>style.visibility</p:attrName>
                                        </p:attrNameLst>
                                      </p:cBhvr>
                                      <p:to>
                                        <p:strVal val="visible"/>
                                      </p:to>
                                    </p:set>
                                    <p:animEffect transition="in" filter="fade">
                                      <p:cBhvr>
                                        <p:cTn id="53" dur="1000"/>
                                        <p:tgtEl>
                                          <p:spTgt spid="43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39"/>
                                        </p:tgtEl>
                                        <p:attrNameLst>
                                          <p:attrName>style.visibility</p:attrName>
                                        </p:attrNameLst>
                                      </p:cBhvr>
                                      <p:to>
                                        <p:strVal val="visible"/>
                                      </p:to>
                                    </p:set>
                                    <p:animEffect transition="in" filter="fade">
                                      <p:cBhvr>
                                        <p:cTn id="58" dur="10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9" name="Google Shape;449;p35"/>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5"/>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5"/>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5"/>
          <p:cNvSpPr/>
          <p:nvPr/>
        </p:nvSpPr>
        <p:spPr>
          <a:xfrm>
            <a:off x="677590" y="1336450"/>
            <a:ext cx="1850700" cy="55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453" name="Google Shape;453;p35"/>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54" name="Google Shape;454;p35"/>
          <p:cNvSpPr/>
          <p:nvPr/>
        </p:nvSpPr>
        <p:spPr>
          <a:xfrm>
            <a:off x="687125" y="3623175"/>
            <a:ext cx="1877100" cy="5547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Character Strings</a:t>
            </a:r>
            <a:endParaRPr b="1">
              <a:solidFill>
                <a:srgbClr val="FFFFFF"/>
              </a:solidFill>
              <a:latin typeface="Lato"/>
              <a:ea typeface="Lato"/>
              <a:cs typeface="Lato"/>
              <a:sym typeface="Lato"/>
            </a:endParaRPr>
          </a:p>
          <a:p>
            <a:pPr marL="0" marR="0" lvl="0" indent="0" algn="ctr" rtl="0">
              <a:spcBef>
                <a:spcPts val="0"/>
              </a:spcBef>
              <a:spcAft>
                <a:spcPts val="0"/>
              </a:spcAft>
              <a:buNone/>
            </a:pPr>
            <a:r>
              <a:rPr lang="en-US" b="1">
                <a:solidFill>
                  <a:srgbClr val="FFFFFF"/>
                </a:solidFill>
                <a:latin typeface="Lato"/>
                <a:ea typeface="Lato"/>
                <a:cs typeface="Lato"/>
                <a:sym typeface="Lato"/>
              </a:rPr>
              <a:t> Data Types</a:t>
            </a:r>
            <a:endParaRPr b="1">
              <a:solidFill>
                <a:srgbClr val="FFFFFF"/>
              </a:solidFill>
              <a:latin typeface="Lato"/>
              <a:ea typeface="Lato"/>
              <a:cs typeface="Lato"/>
              <a:sym typeface="Lato"/>
            </a:endParaRPr>
          </a:p>
        </p:txBody>
      </p:sp>
      <p:sp>
        <p:nvSpPr>
          <p:cNvPr id="455" name="Google Shape;455;p35"/>
          <p:cNvSpPr/>
          <p:nvPr/>
        </p:nvSpPr>
        <p:spPr>
          <a:xfrm>
            <a:off x="681838" y="4401921"/>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56" name="Google Shape;456;p35"/>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latin typeface="Lato"/>
                <a:ea typeface="Lato"/>
                <a:cs typeface="Lato"/>
                <a:sym typeface="Lato"/>
              </a:rPr>
              <a:t>Unicode Character Strings Data Types</a:t>
            </a:r>
            <a:endParaRPr>
              <a:solidFill>
                <a:srgbClr val="000000"/>
              </a:solidFill>
              <a:latin typeface="Lato"/>
              <a:ea typeface="Lato"/>
              <a:cs typeface="Lato"/>
              <a:sym typeface="Lato"/>
            </a:endParaRPr>
          </a:p>
        </p:txBody>
      </p:sp>
      <p:sp>
        <p:nvSpPr>
          <p:cNvPr id="457" name="Google Shape;457;p35"/>
          <p:cNvSpPr/>
          <p:nvPr/>
        </p:nvSpPr>
        <p:spPr>
          <a:xfrm>
            <a:off x="681166" y="5179225"/>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58" name="Google Shape;458;p35"/>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a:solidFill>
                  <a:srgbClr val="000000"/>
                </a:solidFill>
                <a:latin typeface="Lato"/>
                <a:ea typeface="Lato"/>
                <a:cs typeface="Lato"/>
                <a:sym typeface="Lato"/>
              </a:rPr>
              <a:t>Binary Data Types</a:t>
            </a:r>
            <a:endParaRPr>
              <a:solidFill>
                <a:srgbClr val="000000"/>
              </a:solidFill>
              <a:latin typeface="Lato"/>
              <a:ea typeface="Lato"/>
              <a:cs typeface="Lato"/>
              <a:sym typeface="Lato"/>
            </a:endParaRPr>
          </a:p>
        </p:txBody>
      </p:sp>
      <p:sp>
        <p:nvSpPr>
          <p:cNvPr id="459" name="Google Shape;459;p35"/>
          <p:cNvSpPr/>
          <p:nvPr/>
        </p:nvSpPr>
        <p:spPr>
          <a:xfrm>
            <a:off x="727093" y="1437520"/>
            <a:ext cx="18381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atin typeface="Lato"/>
                <a:ea typeface="Lato"/>
                <a:cs typeface="Lato"/>
                <a:sym typeface="Lato"/>
              </a:rPr>
              <a:t>Numeric Data Types</a:t>
            </a:r>
            <a:endParaRPr>
              <a:latin typeface="Lato"/>
              <a:ea typeface="Lato"/>
              <a:cs typeface="Lato"/>
              <a:sym typeface="Lato"/>
            </a:endParaRPr>
          </a:p>
        </p:txBody>
      </p:sp>
      <p:sp>
        <p:nvSpPr>
          <p:cNvPr id="460" name="Google Shape;460;p35"/>
          <p:cNvSpPr/>
          <p:nvPr/>
        </p:nvSpPr>
        <p:spPr>
          <a:xfrm>
            <a:off x="671975" y="2110800"/>
            <a:ext cx="18771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461" name="Google Shape;461;p35"/>
          <p:cNvSpPr/>
          <p:nvPr/>
        </p:nvSpPr>
        <p:spPr>
          <a:xfrm>
            <a:off x="643075" y="2132275"/>
            <a:ext cx="19419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Approximate Numeric </a:t>
            </a:r>
            <a:endParaRPr>
              <a:solidFill>
                <a:srgbClr val="000000"/>
              </a:solidFill>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solidFill>
                <a:srgbClr val="000000"/>
              </a:solidFill>
              <a:latin typeface="Lato"/>
              <a:ea typeface="Lato"/>
              <a:cs typeface="Lato"/>
              <a:sym typeface="Lato"/>
            </a:endParaRPr>
          </a:p>
        </p:txBody>
      </p:sp>
      <p:sp>
        <p:nvSpPr>
          <p:cNvPr id="462" name="Google Shape;462;p35"/>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63" name="Google Shape;463;p35"/>
          <p:cNvSpPr/>
          <p:nvPr/>
        </p:nvSpPr>
        <p:spPr>
          <a:xfrm>
            <a:off x="690443" y="2912207"/>
            <a:ext cx="1838100" cy="585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 and Time</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latin typeface="Lato"/>
              <a:ea typeface="Lato"/>
              <a:cs typeface="Lato"/>
              <a:sym typeface="Lato"/>
            </a:endParaRPr>
          </a:p>
        </p:txBody>
      </p:sp>
      <p:pic>
        <p:nvPicPr>
          <p:cNvPr id="464" name="Google Shape;464;p35"/>
          <p:cNvPicPr preferRelativeResize="0"/>
          <p:nvPr/>
        </p:nvPicPr>
        <p:blipFill rotWithShape="1">
          <a:blip r:embed="rId3">
            <a:alphaModFix/>
          </a:blip>
          <a:srcRect/>
          <a:stretch/>
        </p:blipFill>
        <p:spPr>
          <a:xfrm>
            <a:off x="3796867" y="1466654"/>
            <a:ext cx="7387967" cy="3025834"/>
          </a:xfrm>
          <a:prstGeom prst="rect">
            <a:avLst/>
          </a:prstGeom>
          <a:noFill/>
          <a:ln>
            <a:noFill/>
          </a:ln>
        </p:spPr>
      </p:pic>
      <p:pic>
        <p:nvPicPr>
          <p:cNvPr id="465" name="Google Shape;465;p35"/>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
        <p:nvSpPr>
          <p:cNvPr id="466" name="Google Shape;466;p3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467" name="Google Shape;467;p35"/>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 calcmode="lin" valueType="num">
                                      <p:cBhvr additive="base">
                                        <p:cTn id="7" dur="1000"/>
                                        <p:tgtEl>
                                          <p:spTgt spid="46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67"/>
                                        </p:tgtEl>
                                        <p:attrNameLst>
                                          <p:attrName>style.visibility</p:attrName>
                                        </p:attrNameLst>
                                      </p:cBhvr>
                                      <p:to>
                                        <p:strVal val="visible"/>
                                      </p:to>
                                    </p:set>
                                    <p:anim calcmode="lin" valueType="num">
                                      <p:cBhvr additive="base">
                                        <p:cTn id="10" dur="1000"/>
                                        <p:tgtEl>
                                          <p:spTgt spid="46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65"/>
                                        </p:tgtEl>
                                        <p:attrNameLst>
                                          <p:attrName>style.visibility</p:attrName>
                                        </p:attrNameLst>
                                      </p:cBhvr>
                                      <p:to>
                                        <p:strVal val="visible"/>
                                      </p:to>
                                    </p:set>
                                    <p:animEffect transition="in" filter="fade">
                                      <p:cBhvr>
                                        <p:cTn id="15" dur="1000"/>
                                        <p:tgtEl>
                                          <p:spTgt spid="46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2"/>
                                        </p:tgtEl>
                                        <p:attrNameLst>
                                          <p:attrName>style.visibility</p:attrName>
                                        </p:attrNameLst>
                                      </p:cBhvr>
                                      <p:to>
                                        <p:strVal val="visible"/>
                                      </p:to>
                                    </p:set>
                                    <p:animEffect transition="in" filter="fade">
                                      <p:cBhvr>
                                        <p:cTn id="20" dur="1000"/>
                                        <p:tgtEl>
                                          <p:spTgt spid="452"/>
                                        </p:tgtEl>
                                      </p:cBhvr>
                                    </p:animEffect>
                                  </p:childTnLst>
                                </p:cTn>
                              </p:par>
                              <p:par>
                                <p:cTn id="21" presetID="10" presetClass="entr" presetSubtype="0" fill="hold" nodeType="withEffect">
                                  <p:stCondLst>
                                    <p:cond delay="0"/>
                                  </p:stCondLst>
                                  <p:childTnLst>
                                    <p:set>
                                      <p:cBhvr>
                                        <p:cTn id="22" dur="1" fill="hold">
                                          <p:stCondLst>
                                            <p:cond delay="0"/>
                                          </p:stCondLst>
                                        </p:cTn>
                                        <p:tgtEl>
                                          <p:spTgt spid="453"/>
                                        </p:tgtEl>
                                        <p:attrNameLst>
                                          <p:attrName>style.visibility</p:attrName>
                                        </p:attrNameLst>
                                      </p:cBhvr>
                                      <p:to>
                                        <p:strVal val="visible"/>
                                      </p:to>
                                    </p:set>
                                    <p:animEffect transition="in" filter="fade">
                                      <p:cBhvr>
                                        <p:cTn id="23" dur="1000"/>
                                        <p:tgtEl>
                                          <p:spTgt spid="453"/>
                                        </p:tgtEl>
                                      </p:cBhvr>
                                    </p:animEffect>
                                  </p:childTnLst>
                                </p:cTn>
                              </p:par>
                              <p:par>
                                <p:cTn id="24" presetID="10" presetClass="entr" presetSubtype="0" fill="hold" nodeType="withEffect">
                                  <p:stCondLst>
                                    <p:cond delay="0"/>
                                  </p:stCondLst>
                                  <p:childTnLst>
                                    <p:set>
                                      <p:cBhvr>
                                        <p:cTn id="25" dur="1" fill="hold">
                                          <p:stCondLst>
                                            <p:cond delay="0"/>
                                          </p:stCondLst>
                                        </p:cTn>
                                        <p:tgtEl>
                                          <p:spTgt spid="454"/>
                                        </p:tgtEl>
                                        <p:attrNameLst>
                                          <p:attrName>style.visibility</p:attrName>
                                        </p:attrNameLst>
                                      </p:cBhvr>
                                      <p:to>
                                        <p:strVal val="visible"/>
                                      </p:to>
                                    </p:set>
                                    <p:animEffect transition="in" filter="fade">
                                      <p:cBhvr>
                                        <p:cTn id="26" dur="1000"/>
                                        <p:tgtEl>
                                          <p:spTgt spid="454"/>
                                        </p:tgtEl>
                                      </p:cBhvr>
                                    </p:animEffect>
                                  </p:childTnLst>
                                </p:cTn>
                              </p:par>
                              <p:par>
                                <p:cTn id="27" presetID="10" presetClass="entr" presetSubtype="0" fill="hold" nodeType="withEffect">
                                  <p:stCondLst>
                                    <p:cond delay="0"/>
                                  </p:stCondLst>
                                  <p:childTnLst>
                                    <p:set>
                                      <p:cBhvr>
                                        <p:cTn id="28" dur="1" fill="hold">
                                          <p:stCondLst>
                                            <p:cond delay="0"/>
                                          </p:stCondLst>
                                        </p:cTn>
                                        <p:tgtEl>
                                          <p:spTgt spid="455"/>
                                        </p:tgtEl>
                                        <p:attrNameLst>
                                          <p:attrName>style.visibility</p:attrName>
                                        </p:attrNameLst>
                                      </p:cBhvr>
                                      <p:to>
                                        <p:strVal val="visible"/>
                                      </p:to>
                                    </p:set>
                                    <p:animEffect transition="in" filter="fade">
                                      <p:cBhvr>
                                        <p:cTn id="29" dur="1000"/>
                                        <p:tgtEl>
                                          <p:spTgt spid="455"/>
                                        </p:tgtEl>
                                      </p:cBhvr>
                                    </p:animEffect>
                                  </p:childTnLst>
                                </p:cTn>
                              </p:par>
                              <p:par>
                                <p:cTn id="30" presetID="10" presetClass="entr" presetSubtype="0" fill="hold" nodeType="withEffect">
                                  <p:stCondLst>
                                    <p:cond delay="0"/>
                                  </p:stCondLst>
                                  <p:childTnLst>
                                    <p:set>
                                      <p:cBhvr>
                                        <p:cTn id="31" dur="1" fill="hold">
                                          <p:stCondLst>
                                            <p:cond delay="0"/>
                                          </p:stCondLst>
                                        </p:cTn>
                                        <p:tgtEl>
                                          <p:spTgt spid="456"/>
                                        </p:tgtEl>
                                        <p:attrNameLst>
                                          <p:attrName>style.visibility</p:attrName>
                                        </p:attrNameLst>
                                      </p:cBhvr>
                                      <p:to>
                                        <p:strVal val="visible"/>
                                      </p:to>
                                    </p:set>
                                    <p:animEffect transition="in" filter="fade">
                                      <p:cBhvr>
                                        <p:cTn id="32" dur="1000"/>
                                        <p:tgtEl>
                                          <p:spTgt spid="456"/>
                                        </p:tgtEl>
                                      </p:cBhvr>
                                    </p:animEffect>
                                  </p:childTnLst>
                                </p:cTn>
                              </p:par>
                              <p:par>
                                <p:cTn id="33" presetID="10" presetClass="entr" presetSubtype="0" fill="hold" nodeType="withEffect">
                                  <p:stCondLst>
                                    <p:cond delay="0"/>
                                  </p:stCondLst>
                                  <p:childTnLst>
                                    <p:set>
                                      <p:cBhvr>
                                        <p:cTn id="34" dur="1" fill="hold">
                                          <p:stCondLst>
                                            <p:cond delay="0"/>
                                          </p:stCondLst>
                                        </p:cTn>
                                        <p:tgtEl>
                                          <p:spTgt spid="457"/>
                                        </p:tgtEl>
                                        <p:attrNameLst>
                                          <p:attrName>style.visibility</p:attrName>
                                        </p:attrNameLst>
                                      </p:cBhvr>
                                      <p:to>
                                        <p:strVal val="visible"/>
                                      </p:to>
                                    </p:set>
                                    <p:animEffect transition="in" filter="fade">
                                      <p:cBhvr>
                                        <p:cTn id="35" dur="1000"/>
                                        <p:tgtEl>
                                          <p:spTgt spid="457"/>
                                        </p:tgtEl>
                                      </p:cBhvr>
                                    </p:animEffect>
                                  </p:childTnLst>
                                </p:cTn>
                              </p:par>
                              <p:par>
                                <p:cTn id="36" presetID="10" presetClass="entr" presetSubtype="0" fill="hold" nodeType="withEffect">
                                  <p:stCondLst>
                                    <p:cond delay="0"/>
                                  </p:stCondLst>
                                  <p:childTnLst>
                                    <p:set>
                                      <p:cBhvr>
                                        <p:cTn id="37" dur="1" fill="hold">
                                          <p:stCondLst>
                                            <p:cond delay="0"/>
                                          </p:stCondLst>
                                        </p:cTn>
                                        <p:tgtEl>
                                          <p:spTgt spid="458"/>
                                        </p:tgtEl>
                                        <p:attrNameLst>
                                          <p:attrName>style.visibility</p:attrName>
                                        </p:attrNameLst>
                                      </p:cBhvr>
                                      <p:to>
                                        <p:strVal val="visible"/>
                                      </p:to>
                                    </p:set>
                                    <p:animEffect transition="in" filter="fade">
                                      <p:cBhvr>
                                        <p:cTn id="38" dur="1000"/>
                                        <p:tgtEl>
                                          <p:spTgt spid="458"/>
                                        </p:tgtEl>
                                      </p:cBhvr>
                                    </p:animEffect>
                                  </p:childTnLst>
                                </p:cTn>
                              </p:par>
                              <p:par>
                                <p:cTn id="39" presetID="10" presetClass="entr" presetSubtype="0" fill="hold" nodeType="withEffect">
                                  <p:stCondLst>
                                    <p:cond delay="0"/>
                                  </p:stCondLst>
                                  <p:childTnLst>
                                    <p:set>
                                      <p:cBhvr>
                                        <p:cTn id="40" dur="1" fill="hold">
                                          <p:stCondLst>
                                            <p:cond delay="0"/>
                                          </p:stCondLst>
                                        </p:cTn>
                                        <p:tgtEl>
                                          <p:spTgt spid="459"/>
                                        </p:tgtEl>
                                        <p:attrNameLst>
                                          <p:attrName>style.visibility</p:attrName>
                                        </p:attrNameLst>
                                      </p:cBhvr>
                                      <p:to>
                                        <p:strVal val="visible"/>
                                      </p:to>
                                    </p:set>
                                    <p:animEffect transition="in" filter="fade">
                                      <p:cBhvr>
                                        <p:cTn id="41" dur="1000"/>
                                        <p:tgtEl>
                                          <p:spTgt spid="459"/>
                                        </p:tgtEl>
                                      </p:cBhvr>
                                    </p:animEffect>
                                  </p:childTnLst>
                                </p:cTn>
                              </p:par>
                              <p:par>
                                <p:cTn id="42" presetID="10" presetClass="entr" presetSubtype="0" fill="hold" nodeType="withEffect">
                                  <p:stCondLst>
                                    <p:cond delay="0"/>
                                  </p:stCondLst>
                                  <p:childTnLst>
                                    <p:set>
                                      <p:cBhvr>
                                        <p:cTn id="43" dur="1" fill="hold">
                                          <p:stCondLst>
                                            <p:cond delay="0"/>
                                          </p:stCondLst>
                                        </p:cTn>
                                        <p:tgtEl>
                                          <p:spTgt spid="460"/>
                                        </p:tgtEl>
                                        <p:attrNameLst>
                                          <p:attrName>style.visibility</p:attrName>
                                        </p:attrNameLst>
                                      </p:cBhvr>
                                      <p:to>
                                        <p:strVal val="visible"/>
                                      </p:to>
                                    </p:set>
                                    <p:animEffect transition="in" filter="fade">
                                      <p:cBhvr>
                                        <p:cTn id="44" dur="1000"/>
                                        <p:tgtEl>
                                          <p:spTgt spid="460"/>
                                        </p:tgtEl>
                                      </p:cBhvr>
                                    </p:animEffect>
                                  </p:childTnLst>
                                </p:cTn>
                              </p:par>
                              <p:par>
                                <p:cTn id="45" presetID="10" presetClass="entr" presetSubtype="0" fill="hold" nodeType="withEffect">
                                  <p:stCondLst>
                                    <p:cond delay="0"/>
                                  </p:stCondLst>
                                  <p:childTnLst>
                                    <p:set>
                                      <p:cBhvr>
                                        <p:cTn id="46" dur="1" fill="hold">
                                          <p:stCondLst>
                                            <p:cond delay="0"/>
                                          </p:stCondLst>
                                        </p:cTn>
                                        <p:tgtEl>
                                          <p:spTgt spid="461"/>
                                        </p:tgtEl>
                                        <p:attrNameLst>
                                          <p:attrName>style.visibility</p:attrName>
                                        </p:attrNameLst>
                                      </p:cBhvr>
                                      <p:to>
                                        <p:strVal val="visible"/>
                                      </p:to>
                                    </p:set>
                                    <p:animEffect transition="in" filter="fade">
                                      <p:cBhvr>
                                        <p:cTn id="47" dur="1000"/>
                                        <p:tgtEl>
                                          <p:spTgt spid="461"/>
                                        </p:tgtEl>
                                      </p:cBhvr>
                                    </p:animEffect>
                                  </p:childTnLst>
                                </p:cTn>
                              </p:par>
                              <p:par>
                                <p:cTn id="48" presetID="10" presetClass="entr" presetSubtype="0" fill="hold" nodeType="withEffect">
                                  <p:stCondLst>
                                    <p:cond delay="0"/>
                                  </p:stCondLst>
                                  <p:childTnLst>
                                    <p:set>
                                      <p:cBhvr>
                                        <p:cTn id="49" dur="1" fill="hold">
                                          <p:stCondLst>
                                            <p:cond delay="0"/>
                                          </p:stCondLst>
                                        </p:cTn>
                                        <p:tgtEl>
                                          <p:spTgt spid="462"/>
                                        </p:tgtEl>
                                        <p:attrNameLst>
                                          <p:attrName>style.visibility</p:attrName>
                                        </p:attrNameLst>
                                      </p:cBhvr>
                                      <p:to>
                                        <p:strVal val="visible"/>
                                      </p:to>
                                    </p:set>
                                    <p:animEffect transition="in" filter="fade">
                                      <p:cBhvr>
                                        <p:cTn id="50" dur="1000"/>
                                        <p:tgtEl>
                                          <p:spTgt spid="462"/>
                                        </p:tgtEl>
                                      </p:cBhvr>
                                    </p:animEffect>
                                  </p:childTnLst>
                                </p:cTn>
                              </p:par>
                              <p:par>
                                <p:cTn id="51" presetID="10" presetClass="entr" presetSubtype="0" fill="hold" nodeType="withEffect">
                                  <p:stCondLst>
                                    <p:cond delay="0"/>
                                  </p:stCondLst>
                                  <p:childTnLst>
                                    <p:set>
                                      <p:cBhvr>
                                        <p:cTn id="52" dur="1" fill="hold">
                                          <p:stCondLst>
                                            <p:cond delay="0"/>
                                          </p:stCondLst>
                                        </p:cTn>
                                        <p:tgtEl>
                                          <p:spTgt spid="463"/>
                                        </p:tgtEl>
                                        <p:attrNameLst>
                                          <p:attrName>style.visibility</p:attrName>
                                        </p:attrNameLst>
                                      </p:cBhvr>
                                      <p:to>
                                        <p:strVal val="visible"/>
                                      </p:to>
                                    </p:set>
                                    <p:animEffect transition="in" filter="fade">
                                      <p:cBhvr>
                                        <p:cTn id="53" dur="1000"/>
                                        <p:tgtEl>
                                          <p:spTgt spid="46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64"/>
                                        </p:tgtEl>
                                        <p:attrNameLst>
                                          <p:attrName>style.visibility</p:attrName>
                                        </p:attrNameLst>
                                      </p:cBhvr>
                                      <p:to>
                                        <p:strVal val="visible"/>
                                      </p:to>
                                    </p:set>
                                    <p:animEffect transition="in" filter="fade">
                                      <p:cBhvr>
                                        <p:cTn id="58" dur="10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4" name="Google Shape;474;p36"/>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6"/>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6"/>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6"/>
          <p:cNvSpPr/>
          <p:nvPr/>
        </p:nvSpPr>
        <p:spPr>
          <a:xfrm>
            <a:off x="677590" y="1336450"/>
            <a:ext cx="1850700" cy="55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478" name="Google Shape;478;p36"/>
          <p:cNvSpPr/>
          <p:nvPr/>
        </p:nvSpPr>
        <p:spPr>
          <a:xfrm>
            <a:off x="681838" y="4401921"/>
            <a:ext cx="1850700" cy="554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79" name="Google Shape;479;p36"/>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a:solidFill>
                  <a:srgbClr val="FFFFFF"/>
                </a:solidFill>
                <a:latin typeface="Lato"/>
                <a:ea typeface="Lato"/>
                <a:cs typeface="Lato"/>
                <a:sym typeface="Lato"/>
              </a:rPr>
              <a:t>Unicode Character Strings Data Types</a:t>
            </a:r>
            <a:endParaRPr b="1">
              <a:solidFill>
                <a:srgbClr val="FFFFFF"/>
              </a:solidFill>
              <a:latin typeface="Lato"/>
              <a:ea typeface="Lato"/>
              <a:cs typeface="Lato"/>
              <a:sym typeface="Lato"/>
            </a:endParaRPr>
          </a:p>
        </p:txBody>
      </p:sp>
      <p:sp>
        <p:nvSpPr>
          <p:cNvPr id="480" name="Google Shape;480;p36"/>
          <p:cNvSpPr/>
          <p:nvPr/>
        </p:nvSpPr>
        <p:spPr>
          <a:xfrm>
            <a:off x="681166" y="5179225"/>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81" name="Google Shape;481;p36"/>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a:solidFill>
                  <a:srgbClr val="000000"/>
                </a:solidFill>
                <a:latin typeface="Lato"/>
                <a:ea typeface="Lato"/>
                <a:cs typeface="Lato"/>
                <a:sym typeface="Lato"/>
              </a:rPr>
              <a:t>Binary Data Types</a:t>
            </a:r>
            <a:endParaRPr>
              <a:solidFill>
                <a:srgbClr val="000000"/>
              </a:solidFill>
              <a:latin typeface="Lato"/>
              <a:ea typeface="Lato"/>
              <a:cs typeface="Lato"/>
              <a:sym typeface="Lato"/>
            </a:endParaRPr>
          </a:p>
        </p:txBody>
      </p:sp>
      <p:sp>
        <p:nvSpPr>
          <p:cNvPr id="482" name="Google Shape;482;p36"/>
          <p:cNvSpPr/>
          <p:nvPr/>
        </p:nvSpPr>
        <p:spPr>
          <a:xfrm>
            <a:off x="727093" y="1437520"/>
            <a:ext cx="18381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atin typeface="Lato"/>
                <a:ea typeface="Lato"/>
                <a:cs typeface="Lato"/>
                <a:sym typeface="Lato"/>
              </a:rPr>
              <a:t>Numeric Data Types</a:t>
            </a:r>
            <a:endParaRPr>
              <a:latin typeface="Lato"/>
              <a:ea typeface="Lato"/>
              <a:cs typeface="Lato"/>
              <a:sym typeface="Lato"/>
            </a:endParaRPr>
          </a:p>
        </p:txBody>
      </p:sp>
      <p:sp>
        <p:nvSpPr>
          <p:cNvPr id="483" name="Google Shape;483;p36"/>
          <p:cNvSpPr/>
          <p:nvPr/>
        </p:nvSpPr>
        <p:spPr>
          <a:xfrm>
            <a:off x="671975" y="2110800"/>
            <a:ext cx="18771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484" name="Google Shape;484;p36"/>
          <p:cNvSpPr/>
          <p:nvPr/>
        </p:nvSpPr>
        <p:spPr>
          <a:xfrm>
            <a:off x="643075" y="2132275"/>
            <a:ext cx="19419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Approximate Numeric </a:t>
            </a:r>
            <a:endParaRPr>
              <a:solidFill>
                <a:srgbClr val="000000"/>
              </a:solidFill>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solidFill>
                <a:srgbClr val="000000"/>
              </a:solidFill>
              <a:latin typeface="Lato"/>
              <a:ea typeface="Lato"/>
              <a:cs typeface="Lato"/>
              <a:sym typeface="Lato"/>
            </a:endParaRPr>
          </a:p>
        </p:txBody>
      </p:sp>
      <p:sp>
        <p:nvSpPr>
          <p:cNvPr id="485" name="Google Shape;485;p36"/>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86" name="Google Shape;486;p36"/>
          <p:cNvSpPr/>
          <p:nvPr/>
        </p:nvSpPr>
        <p:spPr>
          <a:xfrm>
            <a:off x="690443" y="2912207"/>
            <a:ext cx="1838100" cy="585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 and Time</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latin typeface="Lato"/>
              <a:ea typeface="Lato"/>
              <a:cs typeface="Lato"/>
              <a:sym typeface="Lato"/>
            </a:endParaRPr>
          </a:p>
        </p:txBody>
      </p:sp>
      <p:sp>
        <p:nvSpPr>
          <p:cNvPr id="487" name="Google Shape;487;p36"/>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488" name="Google Shape;488;p36"/>
          <p:cNvSpPr/>
          <p:nvPr/>
        </p:nvSpPr>
        <p:spPr>
          <a:xfrm>
            <a:off x="726122" y="3623165"/>
            <a:ext cx="1789500" cy="5547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Character Strings</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 Data Types</a:t>
            </a:r>
            <a:endParaRPr>
              <a:solidFill>
                <a:srgbClr val="000000"/>
              </a:solidFill>
              <a:latin typeface="Lato"/>
              <a:ea typeface="Lato"/>
              <a:cs typeface="Lato"/>
              <a:sym typeface="Lato"/>
            </a:endParaRPr>
          </a:p>
        </p:txBody>
      </p:sp>
      <p:pic>
        <p:nvPicPr>
          <p:cNvPr id="489" name="Google Shape;489;p36"/>
          <p:cNvPicPr preferRelativeResize="0"/>
          <p:nvPr/>
        </p:nvPicPr>
        <p:blipFill rotWithShape="1">
          <a:blip r:embed="rId3">
            <a:alphaModFix/>
          </a:blip>
          <a:srcRect/>
          <a:stretch/>
        </p:blipFill>
        <p:spPr>
          <a:xfrm>
            <a:off x="3762603" y="1466654"/>
            <a:ext cx="7260741" cy="3137724"/>
          </a:xfrm>
          <a:prstGeom prst="rect">
            <a:avLst/>
          </a:prstGeom>
          <a:noFill/>
          <a:ln>
            <a:noFill/>
          </a:ln>
        </p:spPr>
      </p:pic>
      <p:pic>
        <p:nvPicPr>
          <p:cNvPr id="490" name="Google Shape;490;p36"/>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
        <p:nvSpPr>
          <p:cNvPr id="491" name="Google Shape;491;p3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492" name="Google Shape;492;p36"/>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 calcmode="lin" valueType="num">
                                      <p:cBhvr additive="base">
                                        <p:cTn id="7" dur="1000"/>
                                        <p:tgtEl>
                                          <p:spTgt spid="49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92"/>
                                        </p:tgtEl>
                                        <p:attrNameLst>
                                          <p:attrName>style.visibility</p:attrName>
                                        </p:attrNameLst>
                                      </p:cBhvr>
                                      <p:to>
                                        <p:strVal val="visible"/>
                                      </p:to>
                                    </p:set>
                                    <p:anim calcmode="lin" valueType="num">
                                      <p:cBhvr additive="base">
                                        <p:cTn id="10" dur="1000"/>
                                        <p:tgtEl>
                                          <p:spTgt spid="49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90"/>
                                        </p:tgtEl>
                                        <p:attrNameLst>
                                          <p:attrName>style.visibility</p:attrName>
                                        </p:attrNameLst>
                                      </p:cBhvr>
                                      <p:to>
                                        <p:strVal val="visible"/>
                                      </p:to>
                                    </p:set>
                                    <p:animEffect transition="in" filter="fade">
                                      <p:cBhvr>
                                        <p:cTn id="15" dur="1000"/>
                                        <p:tgtEl>
                                          <p:spTgt spid="49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77"/>
                                        </p:tgtEl>
                                        <p:attrNameLst>
                                          <p:attrName>style.visibility</p:attrName>
                                        </p:attrNameLst>
                                      </p:cBhvr>
                                      <p:to>
                                        <p:strVal val="visible"/>
                                      </p:to>
                                    </p:set>
                                    <p:animEffect transition="in" filter="fade">
                                      <p:cBhvr>
                                        <p:cTn id="20" dur="1000"/>
                                        <p:tgtEl>
                                          <p:spTgt spid="477"/>
                                        </p:tgtEl>
                                      </p:cBhvr>
                                    </p:animEffect>
                                  </p:childTnLst>
                                </p:cTn>
                              </p:par>
                              <p:par>
                                <p:cTn id="21" presetID="10" presetClass="entr" presetSubtype="0" fill="hold" nodeType="withEffect">
                                  <p:stCondLst>
                                    <p:cond delay="0"/>
                                  </p:stCondLst>
                                  <p:childTnLst>
                                    <p:set>
                                      <p:cBhvr>
                                        <p:cTn id="22" dur="1" fill="hold">
                                          <p:stCondLst>
                                            <p:cond delay="0"/>
                                          </p:stCondLst>
                                        </p:cTn>
                                        <p:tgtEl>
                                          <p:spTgt spid="478"/>
                                        </p:tgtEl>
                                        <p:attrNameLst>
                                          <p:attrName>style.visibility</p:attrName>
                                        </p:attrNameLst>
                                      </p:cBhvr>
                                      <p:to>
                                        <p:strVal val="visible"/>
                                      </p:to>
                                    </p:set>
                                    <p:animEffect transition="in" filter="fade">
                                      <p:cBhvr>
                                        <p:cTn id="23" dur="1000"/>
                                        <p:tgtEl>
                                          <p:spTgt spid="478"/>
                                        </p:tgtEl>
                                      </p:cBhvr>
                                    </p:animEffect>
                                  </p:childTnLst>
                                </p:cTn>
                              </p:par>
                              <p:par>
                                <p:cTn id="24" presetID="10" presetClass="entr" presetSubtype="0" fill="hold" nodeType="withEffect">
                                  <p:stCondLst>
                                    <p:cond delay="0"/>
                                  </p:stCondLst>
                                  <p:childTnLst>
                                    <p:set>
                                      <p:cBhvr>
                                        <p:cTn id="25" dur="1" fill="hold">
                                          <p:stCondLst>
                                            <p:cond delay="0"/>
                                          </p:stCondLst>
                                        </p:cTn>
                                        <p:tgtEl>
                                          <p:spTgt spid="479"/>
                                        </p:tgtEl>
                                        <p:attrNameLst>
                                          <p:attrName>style.visibility</p:attrName>
                                        </p:attrNameLst>
                                      </p:cBhvr>
                                      <p:to>
                                        <p:strVal val="visible"/>
                                      </p:to>
                                    </p:set>
                                    <p:animEffect transition="in" filter="fade">
                                      <p:cBhvr>
                                        <p:cTn id="26" dur="1000"/>
                                        <p:tgtEl>
                                          <p:spTgt spid="479"/>
                                        </p:tgtEl>
                                      </p:cBhvr>
                                    </p:animEffect>
                                  </p:childTnLst>
                                </p:cTn>
                              </p:par>
                              <p:par>
                                <p:cTn id="27" presetID="10" presetClass="entr" presetSubtype="0" fill="hold" nodeType="withEffect">
                                  <p:stCondLst>
                                    <p:cond delay="0"/>
                                  </p:stCondLst>
                                  <p:childTnLst>
                                    <p:set>
                                      <p:cBhvr>
                                        <p:cTn id="28" dur="1" fill="hold">
                                          <p:stCondLst>
                                            <p:cond delay="0"/>
                                          </p:stCondLst>
                                        </p:cTn>
                                        <p:tgtEl>
                                          <p:spTgt spid="480"/>
                                        </p:tgtEl>
                                        <p:attrNameLst>
                                          <p:attrName>style.visibility</p:attrName>
                                        </p:attrNameLst>
                                      </p:cBhvr>
                                      <p:to>
                                        <p:strVal val="visible"/>
                                      </p:to>
                                    </p:set>
                                    <p:animEffect transition="in" filter="fade">
                                      <p:cBhvr>
                                        <p:cTn id="29" dur="1000"/>
                                        <p:tgtEl>
                                          <p:spTgt spid="480"/>
                                        </p:tgtEl>
                                      </p:cBhvr>
                                    </p:animEffect>
                                  </p:childTnLst>
                                </p:cTn>
                              </p:par>
                              <p:par>
                                <p:cTn id="30" presetID="10" presetClass="entr" presetSubtype="0" fill="hold" nodeType="withEffect">
                                  <p:stCondLst>
                                    <p:cond delay="0"/>
                                  </p:stCondLst>
                                  <p:childTnLst>
                                    <p:set>
                                      <p:cBhvr>
                                        <p:cTn id="31" dur="1" fill="hold">
                                          <p:stCondLst>
                                            <p:cond delay="0"/>
                                          </p:stCondLst>
                                        </p:cTn>
                                        <p:tgtEl>
                                          <p:spTgt spid="481"/>
                                        </p:tgtEl>
                                        <p:attrNameLst>
                                          <p:attrName>style.visibility</p:attrName>
                                        </p:attrNameLst>
                                      </p:cBhvr>
                                      <p:to>
                                        <p:strVal val="visible"/>
                                      </p:to>
                                    </p:set>
                                    <p:animEffect transition="in" filter="fade">
                                      <p:cBhvr>
                                        <p:cTn id="32" dur="1000"/>
                                        <p:tgtEl>
                                          <p:spTgt spid="481"/>
                                        </p:tgtEl>
                                      </p:cBhvr>
                                    </p:animEffect>
                                  </p:childTnLst>
                                </p:cTn>
                              </p:par>
                              <p:par>
                                <p:cTn id="33" presetID="10" presetClass="entr" presetSubtype="0" fill="hold" nodeType="withEffect">
                                  <p:stCondLst>
                                    <p:cond delay="0"/>
                                  </p:stCondLst>
                                  <p:childTnLst>
                                    <p:set>
                                      <p:cBhvr>
                                        <p:cTn id="34" dur="1" fill="hold">
                                          <p:stCondLst>
                                            <p:cond delay="0"/>
                                          </p:stCondLst>
                                        </p:cTn>
                                        <p:tgtEl>
                                          <p:spTgt spid="482"/>
                                        </p:tgtEl>
                                        <p:attrNameLst>
                                          <p:attrName>style.visibility</p:attrName>
                                        </p:attrNameLst>
                                      </p:cBhvr>
                                      <p:to>
                                        <p:strVal val="visible"/>
                                      </p:to>
                                    </p:set>
                                    <p:animEffect transition="in" filter="fade">
                                      <p:cBhvr>
                                        <p:cTn id="35" dur="1000"/>
                                        <p:tgtEl>
                                          <p:spTgt spid="482"/>
                                        </p:tgtEl>
                                      </p:cBhvr>
                                    </p:animEffect>
                                  </p:childTnLst>
                                </p:cTn>
                              </p:par>
                              <p:par>
                                <p:cTn id="36" presetID="10" presetClass="entr" presetSubtype="0" fill="hold" nodeType="withEffect">
                                  <p:stCondLst>
                                    <p:cond delay="0"/>
                                  </p:stCondLst>
                                  <p:childTnLst>
                                    <p:set>
                                      <p:cBhvr>
                                        <p:cTn id="37" dur="1" fill="hold">
                                          <p:stCondLst>
                                            <p:cond delay="0"/>
                                          </p:stCondLst>
                                        </p:cTn>
                                        <p:tgtEl>
                                          <p:spTgt spid="483"/>
                                        </p:tgtEl>
                                        <p:attrNameLst>
                                          <p:attrName>style.visibility</p:attrName>
                                        </p:attrNameLst>
                                      </p:cBhvr>
                                      <p:to>
                                        <p:strVal val="visible"/>
                                      </p:to>
                                    </p:set>
                                    <p:animEffect transition="in" filter="fade">
                                      <p:cBhvr>
                                        <p:cTn id="38" dur="1000"/>
                                        <p:tgtEl>
                                          <p:spTgt spid="483"/>
                                        </p:tgtEl>
                                      </p:cBhvr>
                                    </p:animEffect>
                                  </p:childTnLst>
                                </p:cTn>
                              </p:par>
                              <p:par>
                                <p:cTn id="39" presetID="10" presetClass="entr" presetSubtype="0" fill="hold" nodeType="withEffect">
                                  <p:stCondLst>
                                    <p:cond delay="0"/>
                                  </p:stCondLst>
                                  <p:childTnLst>
                                    <p:set>
                                      <p:cBhvr>
                                        <p:cTn id="40" dur="1" fill="hold">
                                          <p:stCondLst>
                                            <p:cond delay="0"/>
                                          </p:stCondLst>
                                        </p:cTn>
                                        <p:tgtEl>
                                          <p:spTgt spid="484"/>
                                        </p:tgtEl>
                                        <p:attrNameLst>
                                          <p:attrName>style.visibility</p:attrName>
                                        </p:attrNameLst>
                                      </p:cBhvr>
                                      <p:to>
                                        <p:strVal val="visible"/>
                                      </p:to>
                                    </p:set>
                                    <p:animEffect transition="in" filter="fade">
                                      <p:cBhvr>
                                        <p:cTn id="41" dur="1000"/>
                                        <p:tgtEl>
                                          <p:spTgt spid="484"/>
                                        </p:tgtEl>
                                      </p:cBhvr>
                                    </p:animEffect>
                                  </p:childTnLst>
                                </p:cTn>
                              </p:par>
                              <p:par>
                                <p:cTn id="42" presetID="10" presetClass="entr" presetSubtype="0" fill="hold" nodeType="withEffect">
                                  <p:stCondLst>
                                    <p:cond delay="0"/>
                                  </p:stCondLst>
                                  <p:childTnLst>
                                    <p:set>
                                      <p:cBhvr>
                                        <p:cTn id="43" dur="1" fill="hold">
                                          <p:stCondLst>
                                            <p:cond delay="0"/>
                                          </p:stCondLst>
                                        </p:cTn>
                                        <p:tgtEl>
                                          <p:spTgt spid="485"/>
                                        </p:tgtEl>
                                        <p:attrNameLst>
                                          <p:attrName>style.visibility</p:attrName>
                                        </p:attrNameLst>
                                      </p:cBhvr>
                                      <p:to>
                                        <p:strVal val="visible"/>
                                      </p:to>
                                    </p:set>
                                    <p:animEffect transition="in" filter="fade">
                                      <p:cBhvr>
                                        <p:cTn id="44" dur="1000"/>
                                        <p:tgtEl>
                                          <p:spTgt spid="485"/>
                                        </p:tgtEl>
                                      </p:cBhvr>
                                    </p:animEffect>
                                  </p:childTnLst>
                                </p:cTn>
                              </p:par>
                              <p:par>
                                <p:cTn id="45" presetID="10" presetClass="entr" presetSubtype="0" fill="hold" nodeType="withEffect">
                                  <p:stCondLst>
                                    <p:cond delay="0"/>
                                  </p:stCondLst>
                                  <p:childTnLst>
                                    <p:set>
                                      <p:cBhvr>
                                        <p:cTn id="46" dur="1" fill="hold">
                                          <p:stCondLst>
                                            <p:cond delay="0"/>
                                          </p:stCondLst>
                                        </p:cTn>
                                        <p:tgtEl>
                                          <p:spTgt spid="486"/>
                                        </p:tgtEl>
                                        <p:attrNameLst>
                                          <p:attrName>style.visibility</p:attrName>
                                        </p:attrNameLst>
                                      </p:cBhvr>
                                      <p:to>
                                        <p:strVal val="visible"/>
                                      </p:to>
                                    </p:set>
                                    <p:animEffect transition="in" filter="fade">
                                      <p:cBhvr>
                                        <p:cTn id="47" dur="1000"/>
                                        <p:tgtEl>
                                          <p:spTgt spid="486"/>
                                        </p:tgtEl>
                                      </p:cBhvr>
                                    </p:animEffect>
                                  </p:childTnLst>
                                </p:cTn>
                              </p:par>
                              <p:par>
                                <p:cTn id="48" presetID="10" presetClass="entr" presetSubtype="0" fill="hold" nodeType="withEffect">
                                  <p:stCondLst>
                                    <p:cond delay="0"/>
                                  </p:stCondLst>
                                  <p:childTnLst>
                                    <p:set>
                                      <p:cBhvr>
                                        <p:cTn id="49" dur="1" fill="hold">
                                          <p:stCondLst>
                                            <p:cond delay="0"/>
                                          </p:stCondLst>
                                        </p:cTn>
                                        <p:tgtEl>
                                          <p:spTgt spid="487"/>
                                        </p:tgtEl>
                                        <p:attrNameLst>
                                          <p:attrName>style.visibility</p:attrName>
                                        </p:attrNameLst>
                                      </p:cBhvr>
                                      <p:to>
                                        <p:strVal val="visible"/>
                                      </p:to>
                                    </p:set>
                                    <p:animEffect transition="in" filter="fade">
                                      <p:cBhvr>
                                        <p:cTn id="50" dur="1000"/>
                                        <p:tgtEl>
                                          <p:spTgt spid="487"/>
                                        </p:tgtEl>
                                      </p:cBhvr>
                                    </p:animEffect>
                                  </p:childTnLst>
                                </p:cTn>
                              </p:par>
                              <p:par>
                                <p:cTn id="51" presetID="10" presetClass="entr" presetSubtype="0" fill="hold" nodeType="withEffect">
                                  <p:stCondLst>
                                    <p:cond delay="0"/>
                                  </p:stCondLst>
                                  <p:childTnLst>
                                    <p:set>
                                      <p:cBhvr>
                                        <p:cTn id="52" dur="1" fill="hold">
                                          <p:stCondLst>
                                            <p:cond delay="0"/>
                                          </p:stCondLst>
                                        </p:cTn>
                                        <p:tgtEl>
                                          <p:spTgt spid="488"/>
                                        </p:tgtEl>
                                        <p:attrNameLst>
                                          <p:attrName>style.visibility</p:attrName>
                                        </p:attrNameLst>
                                      </p:cBhvr>
                                      <p:to>
                                        <p:strVal val="visible"/>
                                      </p:to>
                                    </p:set>
                                    <p:animEffect transition="in" filter="fade">
                                      <p:cBhvr>
                                        <p:cTn id="53" dur="1000"/>
                                        <p:tgtEl>
                                          <p:spTgt spid="48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89"/>
                                        </p:tgtEl>
                                        <p:attrNameLst>
                                          <p:attrName>style.visibility</p:attrName>
                                        </p:attrNameLst>
                                      </p:cBhvr>
                                      <p:to>
                                        <p:strVal val="visible"/>
                                      </p:to>
                                    </p:set>
                                    <p:animEffect transition="in" filter="fade">
                                      <p:cBhvr>
                                        <p:cTn id="58" dur="1000"/>
                                        <p:tgtEl>
                                          <p:spTgt spid="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9" name="Google Shape;499;p37"/>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677590" y="1336450"/>
            <a:ext cx="1850700" cy="55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503" name="Google Shape;503;p37"/>
          <p:cNvSpPr/>
          <p:nvPr/>
        </p:nvSpPr>
        <p:spPr>
          <a:xfrm>
            <a:off x="681166" y="5179225"/>
            <a:ext cx="1850700" cy="554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504" name="Google Shape;504;p37"/>
          <p:cNvSpPr/>
          <p:nvPr/>
        </p:nvSpPr>
        <p:spPr>
          <a:xfrm>
            <a:off x="833293" y="5202999"/>
            <a:ext cx="1546200" cy="334500"/>
          </a:xfrm>
          <a:prstGeom prst="rect">
            <a:avLst/>
          </a:prstGeom>
          <a:noFill/>
          <a:ln>
            <a:noFill/>
          </a:ln>
        </p:spPr>
        <p:txBody>
          <a:bodyPr spcFirstLastPara="1" wrap="square" lIns="91425" tIns="45700" rIns="91425" bIns="45700" anchor="t" anchorCtr="0">
            <a:noAutofit/>
          </a:bodyPr>
          <a:lstStyle/>
          <a:p>
            <a:pPr marL="12700" marR="0" lvl="0" indent="0" algn="ctr" rtl="0">
              <a:spcBef>
                <a:spcPts val="0"/>
              </a:spcBef>
              <a:spcAft>
                <a:spcPts val="0"/>
              </a:spcAft>
              <a:buNone/>
            </a:pPr>
            <a:r>
              <a:rPr lang="en-US" b="1">
                <a:solidFill>
                  <a:srgbClr val="FFFFFF"/>
                </a:solidFill>
                <a:latin typeface="Lato"/>
                <a:ea typeface="Lato"/>
                <a:cs typeface="Lato"/>
                <a:sym typeface="Lato"/>
              </a:rPr>
              <a:t>Binary</a:t>
            </a:r>
            <a:r>
              <a:rPr lang="en-US">
                <a:solidFill>
                  <a:srgbClr val="000000"/>
                </a:solidFill>
                <a:latin typeface="Lato"/>
                <a:ea typeface="Lato"/>
                <a:cs typeface="Lato"/>
                <a:sym typeface="Lato"/>
              </a:rPr>
              <a:t> </a:t>
            </a:r>
            <a:r>
              <a:rPr lang="en-US" b="1">
                <a:solidFill>
                  <a:srgbClr val="FFFFFF"/>
                </a:solidFill>
                <a:latin typeface="Lato"/>
                <a:ea typeface="Lato"/>
                <a:cs typeface="Lato"/>
                <a:sym typeface="Lato"/>
              </a:rPr>
              <a:t>Data Types</a:t>
            </a:r>
            <a:endParaRPr b="1">
              <a:solidFill>
                <a:srgbClr val="FFFFFF"/>
              </a:solidFill>
              <a:latin typeface="Lato"/>
              <a:ea typeface="Lato"/>
              <a:cs typeface="Lato"/>
              <a:sym typeface="Lato"/>
            </a:endParaRPr>
          </a:p>
        </p:txBody>
      </p:sp>
      <p:sp>
        <p:nvSpPr>
          <p:cNvPr id="505" name="Google Shape;505;p37"/>
          <p:cNvSpPr/>
          <p:nvPr/>
        </p:nvSpPr>
        <p:spPr>
          <a:xfrm>
            <a:off x="727093" y="1437520"/>
            <a:ext cx="18381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latin typeface="Lato"/>
                <a:ea typeface="Lato"/>
                <a:cs typeface="Lato"/>
                <a:sym typeface="Lato"/>
              </a:rPr>
              <a:t>Numeric Data Types</a:t>
            </a:r>
            <a:endParaRPr>
              <a:latin typeface="Lato"/>
              <a:ea typeface="Lato"/>
              <a:cs typeface="Lato"/>
              <a:sym typeface="Lato"/>
            </a:endParaRPr>
          </a:p>
        </p:txBody>
      </p:sp>
      <p:sp>
        <p:nvSpPr>
          <p:cNvPr id="506" name="Google Shape;506;p37"/>
          <p:cNvSpPr/>
          <p:nvPr/>
        </p:nvSpPr>
        <p:spPr>
          <a:xfrm>
            <a:off x="671975" y="2110800"/>
            <a:ext cx="18771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a:solidFill>
                <a:srgbClr val="FFFFFF"/>
              </a:solidFill>
              <a:latin typeface="Lato"/>
              <a:ea typeface="Lato"/>
              <a:cs typeface="Lato"/>
              <a:sym typeface="Lato"/>
            </a:endParaRPr>
          </a:p>
        </p:txBody>
      </p:sp>
      <p:sp>
        <p:nvSpPr>
          <p:cNvPr id="507" name="Google Shape;507;p37"/>
          <p:cNvSpPr/>
          <p:nvPr/>
        </p:nvSpPr>
        <p:spPr>
          <a:xfrm>
            <a:off x="643075" y="2132275"/>
            <a:ext cx="1941900" cy="55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Approximate Numeric </a:t>
            </a:r>
            <a:endParaRPr>
              <a:solidFill>
                <a:srgbClr val="000000"/>
              </a:solidFill>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solidFill>
                <a:srgbClr val="000000"/>
              </a:solidFill>
              <a:latin typeface="Lato"/>
              <a:ea typeface="Lato"/>
              <a:cs typeface="Lato"/>
              <a:sym typeface="Lato"/>
            </a:endParaRPr>
          </a:p>
        </p:txBody>
      </p:sp>
      <p:sp>
        <p:nvSpPr>
          <p:cNvPr id="508" name="Google Shape;508;p37"/>
          <p:cNvSpPr/>
          <p:nvPr/>
        </p:nvSpPr>
        <p:spPr>
          <a:xfrm>
            <a:off x="690443" y="2882069"/>
            <a:ext cx="1858500" cy="55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509" name="Google Shape;509;p37"/>
          <p:cNvSpPr/>
          <p:nvPr/>
        </p:nvSpPr>
        <p:spPr>
          <a:xfrm>
            <a:off x="690443" y="2912207"/>
            <a:ext cx="1838100" cy="585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 and Time</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Data Types</a:t>
            </a:r>
            <a:endParaRPr>
              <a:latin typeface="Lato"/>
              <a:ea typeface="Lato"/>
              <a:cs typeface="Lato"/>
              <a:sym typeface="Lato"/>
            </a:endParaRPr>
          </a:p>
        </p:txBody>
      </p:sp>
      <p:sp>
        <p:nvSpPr>
          <p:cNvPr id="510" name="Google Shape;510;p37"/>
          <p:cNvSpPr/>
          <p:nvPr/>
        </p:nvSpPr>
        <p:spPr>
          <a:xfrm>
            <a:off x="697677" y="3628979"/>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511" name="Google Shape;511;p37"/>
          <p:cNvSpPr/>
          <p:nvPr/>
        </p:nvSpPr>
        <p:spPr>
          <a:xfrm>
            <a:off x="726122" y="3623165"/>
            <a:ext cx="1789500" cy="5547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Character Strings</a:t>
            </a:r>
            <a:endParaRPr>
              <a:latin typeface="Lato"/>
              <a:ea typeface="Lato"/>
              <a:cs typeface="Lato"/>
              <a:sym typeface="Lato"/>
            </a:endParaRPr>
          </a:p>
          <a:p>
            <a:pPr marL="0" marR="0" lvl="0" indent="0" algn="ctr" rtl="0">
              <a:spcBef>
                <a:spcPts val="0"/>
              </a:spcBef>
              <a:spcAft>
                <a:spcPts val="0"/>
              </a:spcAft>
              <a:buNone/>
            </a:pPr>
            <a:r>
              <a:rPr lang="en-US">
                <a:solidFill>
                  <a:srgbClr val="000000"/>
                </a:solidFill>
                <a:latin typeface="Lato"/>
                <a:ea typeface="Lato"/>
                <a:cs typeface="Lato"/>
                <a:sym typeface="Lato"/>
              </a:rPr>
              <a:t> Data Types</a:t>
            </a:r>
            <a:endParaRPr>
              <a:solidFill>
                <a:srgbClr val="000000"/>
              </a:solidFill>
              <a:latin typeface="Lato"/>
              <a:ea typeface="Lato"/>
              <a:cs typeface="Lato"/>
              <a:sym typeface="Lato"/>
            </a:endParaRPr>
          </a:p>
        </p:txBody>
      </p:sp>
      <p:sp>
        <p:nvSpPr>
          <p:cNvPr id="512" name="Google Shape;512;p37"/>
          <p:cNvSpPr/>
          <p:nvPr/>
        </p:nvSpPr>
        <p:spPr>
          <a:xfrm>
            <a:off x="681838" y="4401921"/>
            <a:ext cx="1850700" cy="554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513" name="Google Shape;513;p37"/>
          <p:cNvSpPr/>
          <p:nvPr/>
        </p:nvSpPr>
        <p:spPr>
          <a:xfrm>
            <a:off x="783650" y="4402950"/>
            <a:ext cx="1858500" cy="585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a:solidFill>
                  <a:srgbClr val="000000"/>
                </a:solidFill>
                <a:latin typeface="Lato"/>
                <a:ea typeface="Lato"/>
                <a:cs typeface="Lato"/>
                <a:sym typeface="Lato"/>
              </a:rPr>
              <a:t>Unicode Character Strings Data Types</a:t>
            </a:r>
            <a:endParaRPr>
              <a:solidFill>
                <a:srgbClr val="000000"/>
              </a:solidFill>
              <a:latin typeface="Lato"/>
              <a:ea typeface="Lato"/>
              <a:cs typeface="Lato"/>
              <a:sym typeface="Lato"/>
            </a:endParaRPr>
          </a:p>
        </p:txBody>
      </p:sp>
      <p:pic>
        <p:nvPicPr>
          <p:cNvPr id="514" name="Google Shape;514;p37"/>
          <p:cNvPicPr preferRelativeResize="0"/>
          <p:nvPr/>
        </p:nvPicPr>
        <p:blipFill rotWithShape="1">
          <a:blip r:embed="rId3">
            <a:alphaModFix/>
          </a:blip>
          <a:srcRect/>
          <a:stretch/>
        </p:blipFill>
        <p:spPr>
          <a:xfrm>
            <a:off x="3864217" y="1480881"/>
            <a:ext cx="7074955" cy="3385006"/>
          </a:xfrm>
          <a:prstGeom prst="rect">
            <a:avLst/>
          </a:prstGeom>
          <a:noFill/>
          <a:ln>
            <a:noFill/>
          </a:ln>
        </p:spPr>
      </p:pic>
      <p:pic>
        <p:nvPicPr>
          <p:cNvPr id="515" name="Google Shape;515;p37"/>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
        <p:nvSpPr>
          <p:cNvPr id="516" name="Google Shape;516;p3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DATA  TYPES</a:t>
            </a:r>
            <a:endParaRPr sz="4200" b="0">
              <a:solidFill>
                <a:srgbClr val="00A1FF"/>
              </a:solidFill>
              <a:latin typeface="Lato Black"/>
              <a:ea typeface="Lato Black"/>
              <a:cs typeface="Lato Black"/>
              <a:sym typeface="Lato Black"/>
            </a:endParaRPr>
          </a:p>
        </p:txBody>
      </p:sp>
      <p:cxnSp>
        <p:nvCxnSpPr>
          <p:cNvPr id="517" name="Google Shape;517;p37"/>
          <p:cNvCxnSpPr/>
          <p:nvPr/>
        </p:nvCxnSpPr>
        <p:spPr>
          <a:xfrm>
            <a:off x="668001" y="1103027"/>
            <a:ext cx="32526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16"/>
                                        </p:tgtEl>
                                        <p:attrNameLst>
                                          <p:attrName>style.visibility</p:attrName>
                                        </p:attrNameLst>
                                      </p:cBhvr>
                                      <p:to>
                                        <p:strVal val="visible"/>
                                      </p:to>
                                    </p:set>
                                    <p:anim calcmode="lin" valueType="num">
                                      <p:cBhvr additive="base">
                                        <p:cTn id="7" dur="1000"/>
                                        <p:tgtEl>
                                          <p:spTgt spid="51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17"/>
                                        </p:tgtEl>
                                        <p:attrNameLst>
                                          <p:attrName>style.visibility</p:attrName>
                                        </p:attrNameLst>
                                      </p:cBhvr>
                                      <p:to>
                                        <p:strVal val="visible"/>
                                      </p:to>
                                    </p:set>
                                    <p:anim calcmode="lin" valueType="num">
                                      <p:cBhvr additive="base">
                                        <p:cTn id="10" dur="1000"/>
                                        <p:tgtEl>
                                          <p:spTgt spid="51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15"/>
                                        </p:tgtEl>
                                        <p:attrNameLst>
                                          <p:attrName>style.visibility</p:attrName>
                                        </p:attrNameLst>
                                      </p:cBhvr>
                                      <p:to>
                                        <p:strVal val="visible"/>
                                      </p:to>
                                    </p:set>
                                    <p:animEffect transition="in" filter="fade">
                                      <p:cBhvr>
                                        <p:cTn id="15" dur="1000"/>
                                        <p:tgtEl>
                                          <p:spTgt spid="5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2"/>
                                        </p:tgtEl>
                                        <p:attrNameLst>
                                          <p:attrName>style.visibility</p:attrName>
                                        </p:attrNameLst>
                                      </p:cBhvr>
                                      <p:to>
                                        <p:strVal val="visible"/>
                                      </p:to>
                                    </p:set>
                                    <p:animEffect transition="in" filter="fade">
                                      <p:cBhvr>
                                        <p:cTn id="20" dur="1000"/>
                                        <p:tgtEl>
                                          <p:spTgt spid="502"/>
                                        </p:tgtEl>
                                      </p:cBhvr>
                                    </p:animEffect>
                                  </p:childTnLst>
                                </p:cTn>
                              </p:par>
                              <p:par>
                                <p:cTn id="21" presetID="10" presetClass="entr" presetSubtype="0" fill="hold" nodeType="withEffect">
                                  <p:stCondLst>
                                    <p:cond delay="0"/>
                                  </p:stCondLst>
                                  <p:childTnLst>
                                    <p:set>
                                      <p:cBhvr>
                                        <p:cTn id="22" dur="1" fill="hold">
                                          <p:stCondLst>
                                            <p:cond delay="0"/>
                                          </p:stCondLst>
                                        </p:cTn>
                                        <p:tgtEl>
                                          <p:spTgt spid="503"/>
                                        </p:tgtEl>
                                        <p:attrNameLst>
                                          <p:attrName>style.visibility</p:attrName>
                                        </p:attrNameLst>
                                      </p:cBhvr>
                                      <p:to>
                                        <p:strVal val="visible"/>
                                      </p:to>
                                    </p:set>
                                    <p:animEffect transition="in" filter="fade">
                                      <p:cBhvr>
                                        <p:cTn id="23" dur="1000"/>
                                        <p:tgtEl>
                                          <p:spTgt spid="503"/>
                                        </p:tgtEl>
                                      </p:cBhvr>
                                    </p:animEffect>
                                  </p:childTnLst>
                                </p:cTn>
                              </p:par>
                              <p:par>
                                <p:cTn id="24" presetID="10" presetClass="entr" presetSubtype="0" fill="hold" nodeType="withEffect">
                                  <p:stCondLst>
                                    <p:cond delay="0"/>
                                  </p:stCondLst>
                                  <p:childTnLst>
                                    <p:set>
                                      <p:cBhvr>
                                        <p:cTn id="25" dur="1" fill="hold">
                                          <p:stCondLst>
                                            <p:cond delay="0"/>
                                          </p:stCondLst>
                                        </p:cTn>
                                        <p:tgtEl>
                                          <p:spTgt spid="504"/>
                                        </p:tgtEl>
                                        <p:attrNameLst>
                                          <p:attrName>style.visibility</p:attrName>
                                        </p:attrNameLst>
                                      </p:cBhvr>
                                      <p:to>
                                        <p:strVal val="visible"/>
                                      </p:to>
                                    </p:set>
                                    <p:animEffect transition="in" filter="fade">
                                      <p:cBhvr>
                                        <p:cTn id="26" dur="1000"/>
                                        <p:tgtEl>
                                          <p:spTgt spid="504"/>
                                        </p:tgtEl>
                                      </p:cBhvr>
                                    </p:animEffect>
                                  </p:childTnLst>
                                </p:cTn>
                              </p:par>
                              <p:par>
                                <p:cTn id="27" presetID="10" presetClass="entr" presetSubtype="0" fill="hold" nodeType="withEffect">
                                  <p:stCondLst>
                                    <p:cond delay="0"/>
                                  </p:stCondLst>
                                  <p:childTnLst>
                                    <p:set>
                                      <p:cBhvr>
                                        <p:cTn id="28" dur="1" fill="hold">
                                          <p:stCondLst>
                                            <p:cond delay="0"/>
                                          </p:stCondLst>
                                        </p:cTn>
                                        <p:tgtEl>
                                          <p:spTgt spid="505"/>
                                        </p:tgtEl>
                                        <p:attrNameLst>
                                          <p:attrName>style.visibility</p:attrName>
                                        </p:attrNameLst>
                                      </p:cBhvr>
                                      <p:to>
                                        <p:strVal val="visible"/>
                                      </p:to>
                                    </p:set>
                                    <p:animEffect transition="in" filter="fade">
                                      <p:cBhvr>
                                        <p:cTn id="29" dur="1000"/>
                                        <p:tgtEl>
                                          <p:spTgt spid="505"/>
                                        </p:tgtEl>
                                      </p:cBhvr>
                                    </p:animEffect>
                                  </p:childTnLst>
                                </p:cTn>
                              </p:par>
                              <p:par>
                                <p:cTn id="30" presetID="10" presetClass="entr" presetSubtype="0" fill="hold" nodeType="withEffect">
                                  <p:stCondLst>
                                    <p:cond delay="0"/>
                                  </p:stCondLst>
                                  <p:childTnLst>
                                    <p:set>
                                      <p:cBhvr>
                                        <p:cTn id="31" dur="1" fill="hold">
                                          <p:stCondLst>
                                            <p:cond delay="0"/>
                                          </p:stCondLst>
                                        </p:cTn>
                                        <p:tgtEl>
                                          <p:spTgt spid="506"/>
                                        </p:tgtEl>
                                        <p:attrNameLst>
                                          <p:attrName>style.visibility</p:attrName>
                                        </p:attrNameLst>
                                      </p:cBhvr>
                                      <p:to>
                                        <p:strVal val="visible"/>
                                      </p:to>
                                    </p:set>
                                    <p:animEffect transition="in" filter="fade">
                                      <p:cBhvr>
                                        <p:cTn id="32" dur="1000"/>
                                        <p:tgtEl>
                                          <p:spTgt spid="506"/>
                                        </p:tgtEl>
                                      </p:cBhvr>
                                    </p:animEffect>
                                  </p:childTnLst>
                                </p:cTn>
                              </p:par>
                              <p:par>
                                <p:cTn id="33" presetID="10" presetClass="entr" presetSubtype="0" fill="hold" nodeType="withEffect">
                                  <p:stCondLst>
                                    <p:cond delay="0"/>
                                  </p:stCondLst>
                                  <p:childTnLst>
                                    <p:set>
                                      <p:cBhvr>
                                        <p:cTn id="34" dur="1" fill="hold">
                                          <p:stCondLst>
                                            <p:cond delay="0"/>
                                          </p:stCondLst>
                                        </p:cTn>
                                        <p:tgtEl>
                                          <p:spTgt spid="507"/>
                                        </p:tgtEl>
                                        <p:attrNameLst>
                                          <p:attrName>style.visibility</p:attrName>
                                        </p:attrNameLst>
                                      </p:cBhvr>
                                      <p:to>
                                        <p:strVal val="visible"/>
                                      </p:to>
                                    </p:set>
                                    <p:animEffect transition="in" filter="fade">
                                      <p:cBhvr>
                                        <p:cTn id="35" dur="1000"/>
                                        <p:tgtEl>
                                          <p:spTgt spid="507"/>
                                        </p:tgtEl>
                                      </p:cBhvr>
                                    </p:animEffect>
                                  </p:childTnLst>
                                </p:cTn>
                              </p:par>
                              <p:par>
                                <p:cTn id="36" presetID="10" presetClass="entr" presetSubtype="0" fill="hold" nodeType="withEffect">
                                  <p:stCondLst>
                                    <p:cond delay="0"/>
                                  </p:stCondLst>
                                  <p:childTnLst>
                                    <p:set>
                                      <p:cBhvr>
                                        <p:cTn id="37" dur="1" fill="hold">
                                          <p:stCondLst>
                                            <p:cond delay="0"/>
                                          </p:stCondLst>
                                        </p:cTn>
                                        <p:tgtEl>
                                          <p:spTgt spid="508"/>
                                        </p:tgtEl>
                                        <p:attrNameLst>
                                          <p:attrName>style.visibility</p:attrName>
                                        </p:attrNameLst>
                                      </p:cBhvr>
                                      <p:to>
                                        <p:strVal val="visible"/>
                                      </p:to>
                                    </p:set>
                                    <p:animEffect transition="in" filter="fade">
                                      <p:cBhvr>
                                        <p:cTn id="38" dur="1000"/>
                                        <p:tgtEl>
                                          <p:spTgt spid="508"/>
                                        </p:tgtEl>
                                      </p:cBhvr>
                                    </p:animEffect>
                                  </p:childTnLst>
                                </p:cTn>
                              </p:par>
                              <p:par>
                                <p:cTn id="39" presetID="10" presetClass="entr" presetSubtype="0" fill="hold" nodeType="withEffect">
                                  <p:stCondLst>
                                    <p:cond delay="0"/>
                                  </p:stCondLst>
                                  <p:childTnLst>
                                    <p:set>
                                      <p:cBhvr>
                                        <p:cTn id="40" dur="1" fill="hold">
                                          <p:stCondLst>
                                            <p:cond delay="0"/>
                                          </p:stCondLst>
                                        </p:cTn>
                                        <p:tgtEl>
                                          <p:spTgt spid="509"/>
                                        </p:tgtEl>
                                        <p:attrNameLst>
                                          <p:attrName>style.visibility</p:attrName>
                                        </p:attrNameLst>
                                      </p:cBhvr>
                                      <p:to>
                                        <p:strVal val="visible"/>
                                      </p:to>
                                    </p:set>
                                    <p:animEffect transition="in" filter="fade">
                                      <p:cBhvr>
                                        <p:cTn id="41" dur="1000"/>
                                        <p:tgtEl>
                                          <p:spTgt spid="509"/>
                                        </p:tgtEl>
                                      </p:cBhvr>
                                    </p:animEffect>
                                  </p:childTnLst>
                                </p:cTn>
                              </p:par>
                              <p:par>
                                <p:cTn id="42" presetID="10" presetClass="entr" presetSubtype="0" fill="hold" nodeType="withEffect">
                                  <p:stCondLst>
                                    <p:cond delay="0"/>
                                  </p:stCondLst>
                                  <p:childTnLst>
                                    <p:set>
                                      <p:cBhvr>
                                        <p:cTn id="43" dur="1" fill="hold">
                                          <p:stCondLst>
                                            <p:cond delay="0"/>
                                          </p:stCondLst>
                                        </p:cTn>
                                        <p:tgtEl>
                                          <p:spTgt spid="510"/>
                                        </p:tgtEl>
                                        <p:attrNameLst>
                                          <p:attrName>style.visibility</p:attrName>
                                        </p:attrNameLst>
                                      </p:cBhvr>
                                      <p:to>
                                        <p:strVal val="visible"/>
                                      </p:to>
                                    </p:set>
                                    <p:animEffect transition="in" filter="fade">
                                      <p:cBhvr>
                                        <p:cTn id="44" dur="1000"/>
                                        <p:tgtEl>
                                          <p:spTgt spid="510"/>
                                        </p:tgtEl>
                                      </p:cBhvr>
                                    </p:animEffect>
                                  </p:childTnLst>
                                </p:cTn>
                              </p:par>
                              <p:par>
                                <p:cTn id="45" presetID="10" presetClass="entr" presetSubtype="0" fill="hold" nodeType="withEffect">
                                  <p:stCondLst>
                                    <p:cond delay="0"/>
                                  </p:stCondLst>
                                  <p:childTnLst>
                                    <p:set>
                                      <p:cBhvr>
                                        <p:cTn id="46" dur="1" fill="hold">
                                          <p:stCondLst>
                                            <p:cond delay="0"/>
                                          </p:stCondLst>
                                        </p:cTn>
                                        <p:tgtEl>
                                          <p:spTgt spid="511"/>
                                        </p:tgtEl>
                                        <p:attrNameLst>
                                          <p:attrName>style.visibility</p:attrName>
                                        </p:attrNameLst>
                                      </p:cBhvr>
                                      <p:to>
                                        <p:strVal val="visible"/>
                                      </p:to>
                                    </p:set>
                                    <p:animEffect transition="in" filter="fade">
                                      <p:cBhvr>
                                        <p:cTn id="47" dur="1000"/>
                                        <p:tgtEl>
                                          <p:spTgt spid="511"/>
                                        </p:tgtEl>
                                      </p:cBhvr>
                                    </p:animEffect>
                                  </p:childTnLst>
                                </p:cTn>
                              </p:par>
                              <p:par>
                                <p:cTn id="48" presetID="10" presetClass="entr" presetSubtype="0" fill="hold" nodeType="withEffect">
                                  <p:stCondLst>
                                    <p:cond delay="0"/>
                                  </p:stCondLst>
                                  <p:childTnLst>
                                    <p:set>
                                      <p:cBhvr>
                                        <p:cTn id="49" dur="1" fill="hold">
                                          <p:stCondLst>
                                            <p:cond delay="0"/>
                                          </p:stCondLst>
                                        </p:cTn>
                                        <p:tgtEl>
                                          <p:spTgt spid="512"/>
                                        </p:tgtEl>
                                        <p:attrNameLst>
                                          <p:attrName>style.visibility</p:attrName>
                                        </p:attrNameLst>
                                      </p:cBhvr>
                                      <p:to>
                                        <p:strVal val="visible"/>
                                      </p:to>
                                    </p:set>
                                    <p:animEffect transition="in" filter="fade">
                                      <p:cBhvr>
                                        <p:cTn id="50" dur="1000"/>
                                        <p:tgtEl>
                                          <p:spTgt spid="512"/>
                                        </p:tgtEl>
                                      </p:cBhvr>
                                    </p:animEffect>
                                  </p:childTnLst>
                                </p:cTn>
                              </p:par>
                              <p:par>
                                <p:cTn id="51" presetID="10" presetClass="entr" presetSubtype="0" fill="hold" nodeType="withEffect">
                                  <p:stCondLst>
                                    <p:cond delay="0"/>
                                  </p:stCondLst>
                                  <p:childTnLst>
                                    <p:set>
                                      <p:cBhvr>
                                        <p:cTn id="52" dur="1" fill="hold">
                                          <p:stCondLst>
                                            <p:cond delay="0"/>
                                          </p:stCondLst>
                                        </p:cTn>
                                        <p:tgtEl>
                                          <p:spTgt spid="513"/>
                                        </p:tgtEl>
                                        <p:attrNameLst>
                                          <p:attrName>style.visibility</p:attrName>
                                        </p:attrNameLst>
                                      </p:cBhvr>
                                      <p:to>
                                        <p:strVal val="visible"/>
                                      </p:to>
                                    </p:set>
                                    <p:animEffect transition="in" filter="fade">
                                      <p:cBhvr>
                                        <p:cTn id="53" dur="1000"/>
                                        <p:tgtEl>
                                          <p:spTgt spid="51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14"/>
                                        </p:tgtEl>
                                        <p:attrNameLst>
                                          <p:attrName>style.visibility</p:attrName>
                                        </p:attrNameLst>
                                      </p:cBhvr>
                                      <p:to>
                                        <p:strVal val="visible"/>
                                      </p:to>
                                    </p:set>
                                    <p:animEffect transition="in" filter="fade">
                                      <p:cBhvr>
                                        <p:cTn id="58" dur="1000"/>
                                        <p:tgtEl>
                                          <p:spTgt spid="5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sp>
        <p:nvSpPr>
          <p:cNvPr id="531" name="Google Shape;531;p38"/>
          <p:cNvSpPr txBox="1">
            <a:spLocks noGrp="1"/>
          </p:cNvSpPr>
          <p:nvPr>
            <p:ph type="title" idx="4294967295"/>
          </p:nvPr>
        </p:nvSpPr>
        <p:spPr>
          <a:xfrm>
            <a:off x="9215438" y="3194050"/>
            <a:ext cx="2976562" cy="406400"/>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PRIMARY </a:t>
            </a:r>
            <a:endParaRPr sz="3000">
              <a:solidFill>
                <a:srgbClr val="FFFFFF"/>
              </a:solidFill>
              <a:latin typeface="Lato Black"/>
              <a:ea typeface="Lato Black"/>
              <a:cs typeface="Lato Black"/>
              <a:sym typeface="Lato Black"/>
            </a:endParaRPr>
          </a:p>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KEY</a:t>
            </a:r>
            <a:endParaRPr sz="3000" b="0">
              <a:solidFill>
                <a:srgbClr val="FFFFFF"/>
              </a:solidFill>
              <a:latin typeface="Lato Black"/>
              <a:ea typeface="Lato Black"/>
              <a:cs typeface="Lato Black"/>
              <a:sym typeface="Lato Black"/>
            </a:endParaRPr>
          </a:p>
        </p:txBody>
      </p:sp>
      <p:sp>
        <p:nvSpPr>
          <p:cNvPr id="533" name="Google Shape;533;p38"/>
          <p:cNvSpPr txBox="1">
            <a:spLocks noGrp="1"/>
          </p:cNvSpPr>
          <p:nvPr>
            <p:ph type="title" idx="4294967295"/>
          </p:nvPr>
        </p:nvSpPr>
        <p:spPr>
          <a:xfrm>
            <a:off x="9215438" y="4889500"/>
            <a:ext cx="2976562" cy="407988"/>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NOT NULL</a:t>
            </a:r>
            <a:endParaRPr sz="3000" b="0">
              <a:solidFill>
                <a:srgbClr val="FFFFFF"/>
              </a:solidFill>
              <a:latin typeface="Lato Black"/>
              <a:ea typeface="Lato Black"/>
              <a:cs typeface="Lato Black"/>
              <a:sym typeface="Lato Black"/>
            </a:endParaRPr>
          </a:p>
        </p:txBody>
      </p:sp>
      <p:sp>
        <p:nvSpPr>
          <p:cNvPr id="535" name="Google Shape;535;p38"/>
          <p:cNvSpPr txBox="1">
            <a:spLocks noGrp="1"/>
          </p:cNvSpPr>
          <p:nvPr>
            <p:ph type="title" idx="4294967295"/>
          </p:nvPr>
        </p:nvSpPr>
        <p:spPr>
          <a:xfrm>
            <a:off x="0" y="4737100"/>
            <a:ext cx="2976563" cy="407988"/>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FOREIGN</a:t>
            </a:r>
            <a:endParaRPr sz="3000">
              <a:solidFill>
                <a:srgbClr val="FFFFFF"/>
              </a:solidFill>
              <a:latin typeface="Lato Black"/>
              <a:ea typeface="Lato Black"/>
              <a:cs typeface="Lato Black"/>
              <a:sym typeface="Lato Black"/>
            </a:endParaRPr>
          </a:p>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KEY</a:t>
            </a:r>
            <a:endParaRPr sz="3000">
              <a:solidFill>
                <a:srgbClr val="FFFFFF"/>
              </a:solidFill>
              <a:latin typeface="Lato Black"/>
              <a:ea typeface="Lato Black"/>
              <a:cs typeface="Lato Black"/>
              <a:sym typeface="Lato Black"/>
            </a:endParaRPr>
          </a:p>
        </p:txBody>
      </p:sp>
      <p:sp>
        <p:nvSpPr>
          <p:cNvPr id="537" name="Google Shape;537;p38"/>
          <p:cNvSpPr txBox="1">
            <a:spLocks noGrp="1"/>
          </p:cNvSpPr>
          <p:nvPr>
            <p:ph type="title" idx="4294967295"/>
          </p:nvPr>
        </p:nvSpPr>
        <p:spPr>
          <a:xfrm>
            <a:off x="0" y="3365500"/>
            <a:ext cx="2976563" cy="406400"/>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CHECK</a:t>
            </a:r>
            <a:endParaRPr sz="3000">
              <a:solidFill>
                <a:srgbClr val="FFFFFF"/>
              </a:solidFill>
              <a:latin typeface="Lato Black"/>
              <a:ea typeface="Lato Black"/>
              <a:cs typeface="Lato Black"/>
              <a:sym typeface="Lato Black"/>
            </a:endParaRPr>
          </a:p>
        </p:txBody>
      </p:sp>
      <p:sp>
        <p:nvSpPr>
          <p:cNvPr id="539" name="Google Shape;539;p38"/>
          <p:cNvSpPr txBox="1">
            <a:spLocks noGrp="1"/>
          </p:cNvSpPr>
          <p:nvPr>
            <p:ph type="title" idx="4294967295"/>
          </p:nvPr>
        </p:nvSpPr>
        <p:spPr>
          <a:xfrm>
            <a:off x="0" y="3378200"/>
            <a:ext cx="2976563" cy="406400"/>
          </a:xfrm>
          <a:prstGeom prst="rect">
            <a:avLst/>
          </a:prstGeom>
          <a:noFill/>
          <a:ln>
            <a:noFill/>
          </a:ln>
        </p:spPr>
        <p:txBody>
          <a:bodyPr spcFirstLastPara="1" wrap="square" lIns="0" tIns="12700" rIns="0" bIns="0" anchor="t" anchorCtr="0">
            <a:noAutofit/>
          </a:bodyPr>
          <a:lstStyle/>
          <a:p>
            <a:pPr marL="0" lvl="0" indent="0" algn="ctr" rtl="0">
              <a:lnSpc>
                <a:spcPct val="100000"/>
              </a:lnSpc>
              <a:spcBef>
                <a:spcPts val="0"/>
              </a:spcBef>
              <a:spcAft>
                <a:spcPts val="0"/>
              </a:spcAft>
              <a:buNone/>
            </a:pPr>
            <a:r>
              <a:rPr lang="en-US" sz="3000">
                <a:solidFill>
                  <a:srgbClr val="FFFFFF"/>
                </a:solidFill>
                <a:latin typeface="Lato Black"/>
                <a:ea typeface="Lato Black"/>
                <a:cs typeface="Lato Black"/>
                <a:sym typeface="Lato Black"/>
              </a:rPr>
              <a:t>UNIQUE</a:t>
            </a:r>
            <a:endParaRPr sz="3000" b="0">
              <a:solidFill>
                <a:srgbClr val="FFFFFF"/>
              </a:solidFill>
              <a:latin typeface="Lato Black"/>
              <a:ea typeface="Lato Black"/>
              <a:cs typeface="Lato Black"/>
              <a:sym typeface="Lato Black"/>
            </a:endParaRPr>
          </a:p>
        </p:txBody>
      </p:sp>
      <p:cxnSp>
        <p:nvCxnSpPr>
          <p:cNvPr id="525" name="Google Shape;525;p38"/>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sp>
        <p:nvSpPr>
          <p:cNvPr id="526" name="Google Shape;526;p38"/>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txBox="1"/>
          <p:nvPr/>
        </p:nvSpPr>
        <p:spPr>
          <a:xfrm>
            <a:off x="980756" y="1243831"/>
            <a:ext cx="9674100" cy="1527300"/>
          </a:xfrm>
          <a:prstGeom prst="rect">
            <a:avLst/>
          </a:prstGeom>
          <a:noFill/>
          <a:ln>
            <a:noFill/>
          </a:ln>
        </p:spPr>
        <p:txBody>
          <a:bodyPr spcFirstLastPara="1" wrap="square" lIns="0" tIns="148575" rIns="0" bIns="0" anchor="t" anchorCtr="0">
            <a:noAutofit/>
          </a:bodyPr>
          <a:lstStyle/>
          <a:p>
            <a:pPr marL="2984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Constraints are the rules enforced on the data columns of a table.</a:t>
            </a:r>
            <a:endParaRPr sz="2000">
              <a:solidFill>
                <a:srgbClr val="000000"/>
              </a:solidFill>
              <a:latin typeface="Lato"/>
              <a:ea typeface="Lato"/>
              <a:cs typeface="Lato"/>
              <a:sym typeface="Lato"/>
            </a:endParaRPr>
          </a:p>
          <a:p>
            <a:pPr marL="298450" marR="0" lvl="0" indent="-260350" algn="l" rtl="0">
              <a:spcBef>
                <a:spcPts val="1070"/>
              </a:spcBef>
              <a:spcAft>
                <a:spcPts val="0"/>
              </a:spcAft>
              <a:buClr>
                <a:srgbClr val="000000"/>
              </a:buClr>
              <a:buSzPts val="2000"/>
              <a:buFont typeface="Lato"/>
              <a:buChar char="•"/>
            </a:pPr>
            <a:r>
              <a:rPr lang="en-US" sz="2000">
                <a:solidFill>
                  <a:srgbClr val="000000"/>
                </a:solidFill>
                <a:latin typeface="Lato"/>
                <a:ea typeface="Lato"/>
                <a:cs typeface="Lato"/>
                <a:sym typeface="Lato"/>
              </a:rPr>
              <a:t>These are used to limit the type of data that can go into a table.</a:t>
            </a:r>
            <a:endParaRPr sz="2000">
              <a:solidFill>
                <a:srgbClr val="000000"/>
              </a:solidFill>
              <a:latin typeface="Lato"/>
              <a:ea typeface="Lato"/>
              <a:cs typeface="Lato"/>
              <a:sym typeface="Lato"/>
            </a:endParaRPr>
          </a:p>
          <a:p>
            <a:pPr marL="298450" marR="0" lvl="0" indent="-260350" algn="l" rtl="0">
              <a:spcBef>
                <a:spcPts val="990"/>
              </a:spcBef>
              <a:spcAft>
                <a:spcPts val="0"/>
              </a:spcAft>
              <a:buClr>
                <a:srgbClr val="000000"/>
              </a:buClr>
              <a:buSzPts val="2000"/>
              <a:buFont typeface="Lato"/>
              <a:buChar char="•"/>
            </a:pPr>
            <a:r>
              <a:rPr lang="en-US" sz="2000">
                <a:solidFill>
                  <a:srgbClr val="000000"/>
                </a:solidFill>
                <a:latin typeface="Lato"/>
                <a:ea typeface="Lato"/>
                <a:cs typeface="Lato"/>
                <a:sym typeface="Lato"/>
              </a:rPr>
              <a:t>This ensures the accuracy and reliability of the data in the database.</a:t>
            </a:r>
            <a:endParaRPr sz="2000">
              <a:solidFill>
                <a:srgbClr val="000000"/>
              </a:solidFill>
              <a:latin typeface="Lato"/>
              <a:ea typeface="Lato"/>
              <a:cs typeface="Lato"/>
              <a:sym typeface="Lato"/>
            </a:endParaRPr>
          </a:p>
        </p:txBody>
      </p:sp>
      <p:sp>
        <p:nvSpPr>
          <p:cNvPr id="530" name="Google Shape;530;p38"/>
          <p:cNvSpPr/>
          <p:nvPr/>
        </p:nvSpPr>
        <p:spPr>
          <a:xfrm>
            <a:off x="7384315" y="2969800"/>
            <a:ext cx="2259600" cy="1347000"/>
          </a:xfrm>
          <a:prstGeom prst="round1Rect">
            <a:avLst>
              <a:gd name="adj"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rot="10800000" flipH="1">
            <a:off x="5839915" y="4515475"/>
            <a:ext cx="2259600" cy="1347000"/>
          </a:xfrm>
          <a:prstGeom prst="round1Rect">
            <a:avLst>
              <a:gd name="adj"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rot="10800000">
            <a:off x="3269515" y="4515475"/>
            <a:ext cx="2259600" cy="1347000"/>
          </a:xfrm>
          <a:prstGeom prst="round1Rect">
            <a:avLst>
              <a:gd name="adj"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flipH="1">
            <a:off x="2383915" y="2969800"/>
            <a:ext cx="2259600" cy="1347000"/>
          </a:xfrm>
          <a:prstGeom prst="round1Rect">
            <a:avLst>
              <a:gd name="adj" fmla="val 16667"/>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8"/>
          <p:cNvSpPr/>
          <p:nvPr/>
        </p:nvSpPr>
        <p:spPr>
          <a:xfrm>
            <a:off x="4881850" y="2969800"/>
            <a:ext cx="2259600" cy="134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0" name="Google Shape;540;p38"/>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23"/>
                                        </p:tgtEl>
                                        <p:attrNameLst>
                                          <p:attrName>style.visibility</p:attrName>
                                        </p:attrNameLst>
                                      </p:cBhvr>
                                      <p:to>
                                        <p:strVal val="visible"/>
                                      </p:to>
                                    </p:set>
                                    <p:anim calcmode="lin" valueType="num">
                                      <p:cBhvr additive="base">
                                        <p:cTn id="7" dur="1000"/>
                                        <p:tgtEl>
                                          <p:spTgt spid="52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25"/>
                                        </p:tgtEl>
                                        <p:attrNameLst>
                                          <p:attrName>style.visibility</p:attrName>
                                        </p:attrNameLst>
                                      </p:cBhvr>
                                      <p:to>
                                        <p:strVal val="visible"/>
                                      </p:to>
                                    </p:set>
                                    <p:anim calcmode="lin" valueType="num">
                                      <p:cBhvr additive="base">
                                        <p:cTn id="10" dur="1000"/>
                                        <p:tgtEl>
                                          <p:spTgt spid="52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40"/>
                                        </p:tgtEl>
                                        <p:attrNameLst>
                                          <p:attrName>style.visibility</p:attrName>
                                        </p:attrNameLst>
                                      </p:cBhvr>
                                      <p:to>
                                        <p:strVal val="visible"/>
                                      </p:to>
                                    </p:set>
                                    <p:animEffect transition="in" filter="fade">
                                      <p:cBhvr>
                                        <p:cTn id="15" dur="1000"/>
                                        <p:tgtEl>
                                          <p:spTgt spid="5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29">
                                            <p:txEl>
                                              <p:pRg st="0" end="0"/>
                                            </p:txEl>
                                          </p:spTgt>
                                        </p:tgtEl>
                                        <p:attrNameLst>
                                          <p:attrName>style.visibility</p:attrName>
                                        </p:attrNameLst>
                                      </p:cBhvr>
                                      <p:to>
                                        <p:strVal val="visible"/>
                                      </p:to>
                                    </p:set>
                                    <p:animEffect transition="in" filter="fade">
                                      <p:cBhvr>
                                        <p:cTn id="20" dur="1000"/>
                                        <p:tgtEl>
                                          <p:spTgt spid="529">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29">
                                            <p:txEl>
                                              <p:pRg st="1" end="1"/>
                                            </p:txEl>
                                          </p:spTgt>
                                        </p:tgtEl>
                                        <p:attrNameLst>
                                          <p:attrName>style.visibility</p:attrName>
                                        </p:attrNameLst>
                                      </p:cBhvr>
                                      <p:to>
                                        <p:strVal val="visible"/>
                                      </p:to>
                                    </p:set>
                                    <p:animEffect transition="in" filter="fade">
                                      <p:cBhvr>
                                        <p:cTn id="25" dur="1000"/>
                                        <p:tgtEl>
                                          <p:spTgt spid="529">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29">
                                            <p:txEl>
                                              <p:pRg st="2" end="2"/>
                                            </p:txEl>
                                          </p:spTgt>
                                        </p:tgtEl>
                                        <p:attrNameLst>
                                          <p:attrName>style.visibility</p:attrName>
                                        </p:attrNameLst>
                                      </p:cBhvr>
                                      <p:to>
                                        <p:strVal val="visible"/>
                                      </p:to>
                                    </p:set>
                                    <p:animEffect transition="in" filter="fade">
                                      <p:cBhvr>
                                        <p:cTn id="30" dur="1000"/>
                                        <p:tgtEl>
                                          <p:spTgt spid="52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0"/>
                                        </p:tgtEl>
                                        <p:attrNameLst>
                                          <p:attrName>style.visibility</p:attrName>
                                        </p:attrNameLst>
                                      </p:cBhvr>
                                      <p:to>
                                        <p:strVal val="visible"/>
                                      </p:to>
                                    </p:set>
                                    <p:animEffect transition="in" filter="fade">
                                      <p:cBhvr>
                                        <p:cTn id="35" dur="1000"/>
                                        <p:tgtEl>
                                          <p:spTgt spid="530"/>
                                        </p:tgtEl>
                                      </p:cBhvr>
                                    </p:animEffect>
                                  </p:childTnLst>
                                </p:cTn>
                              </p:par>
                              <p:par>
                                <p:cTn id="36" presetID="10" presetClass="entr" presetSubtype="0" fill="hold" nodeType="withEffect">
                                  <p:stCondLst>
                                    <p:cond delay="0"/>
                                  </p:stCondLst>
                                  <p:childTnLst>
                                    <p:set>
                                      <p:cBhvr>
                                        <p:cTn id="37" dur="1" fill="hold">
                                          <p:stCondLst>
                                            <p:cond delay="0"/>
                                          </p:stCondLst>
                                        </p:cTn>
                                        <p:tgtEl>
                                          <p:spTgt spid="531"/>
                                        </p:tgtEl>
                                        <p:attrNameLst>
                                          <p:attrName>style.visibility</p:attrName>
                                        </p:attrNameLst>
                                      </p:cBhvr>
                                      <p:to>
                                        <p:strVal val="visible"/>
                                      </p:to>
                                    </p:set>
                                    <p:animEffect transition="in" filter="fade">
                                      <p:cBhvr>
                                        <p:cTn id="38" dur="1000"/>
                                        <p:tgtEl>
                                          <p:spTgt spid="531"/>
                                        </p:tgtEl>
                                      </p:cBhvr>
                                    </p:animEffect>
                                  </p:childTnLst>
                                </p:cTn>
                              </p:par>
                              <p:par>
                                <p:cTn id="39" presetID="10" presetClass="entr" presetSubtype="0" fill="hold" nodeType="withEffect">
                                  <p:stCondLst>
                                    <p:cond delay="0"/>
                                  </p:stCondLst>
                                  <p:childTnLst>
                                    <p:set>
                                      <p:cBhvr>
                                        <p:cTn id="40" dur="1" fill="hold">
                                          <p:stCondLst>
                                            <p:cond delay="0"/>
                                          </p:stCondLst>
                                        </p:cTn>
                                        <p:tgtEl>
                                          <p:spTgt spid="532"/>
                                        </p:tgtEl>
                                        <p:attrNameLst>
                                          <p:attrName>style.visibility</p:attrName>
                                        </p:attrNameLst>
                                      </p:cBhvr>
                                      <p:to>
                                        <p:strVal val="visible"/>
                                      </p:to>
                                    </p:set>
                                    <p:animEffect transition="in" filter="fade">
                                      <p:cBhvr>
                                        <p:cTn id="41" dur="1000"/>
                                        <p:tgtEl>
                                          <p:spTgt spid="532"/>
                                        </p:tgtEl>
                                      </p:cBhvr>
                                    </p:animEffect>
                                  </p:childTnLst>
                                </p:cTn>
                              </p:par>
                              <p:par>
                                <p:cTn id="42" presetID="10" presetClass="entr" presetSubtype="0" fill="hold" nodeType="withEffect">
                                  <p:stCondLst>
                                    <p:cond delay="0"/>
                                  </p:stCondLst>
                                  <p:childTnLst>
                                    <p:set>
                                      <p:cBhvr>
                                        <p:cTn id="43" dur="1" fill="hold">
                                          <p:stCondLst>
                                            <p:cond delay="0"/>
                                          </p:stCondLst>
                                        </p:cTn>
                                        <p:tgtEl>
                                          <p:spTgt spid="533"/>
                                        </p:tgtEl>
                                        <p:attrNameLst>
                                          <p:attrName>style.visibility</p:attrName>
                                        </p:attrNameLst>
                                      </p:cBhvr>
                                      <p:to>
                                        <p:strVal val="visible"/>
                                      </p:to>
                                    </p:set>
                                    <p:animEffect transition="in" filter="fade">
                                      <p:cBhvr>
                                        <p:cTn id="44" dur="1000"/>
                                        <p:tgtEl>
                                          <p:spTgt spid="533"/>
                                        </p:tgtEl>
                                      </p:cBhvr>
                                    </p:animEffect>
                                  </p:childTnLst>
                                </p:cTn>
                              </p:par>
                              <p:par>
                                <p:cTn id="45" presetID="10" presetClass="entr" presetSubtype="0" fill="hold" nodeType="withEffect">
                                  <p:stCondLst>
                                    <p:cond delay="0"/>
                                  </p:stCondLst>
                                  <p:childTnLst>
                                    <p:set>
                                      <p:cBhvr>
                                        <p:cTn id="46" dur="1" fill="hold">
                                          <p:stCondLst>
                                            <p:cond delay="0"/>
                                          </p:stCondLst>
                                        </p:cTn>
                                        <p:tgtEl>
                                          <p:spTgt spid="534"/>
                                        </p:tgtEl>
                                        <p:attrNameLst>
                                          <p:attrName>style.visibility</p:attrName>
                                        </p:attrNameLst>
                                      </p:cBhvr>
                                      <p:to>
                                        <p:strVal val="visible"/>
                                      </p:to>
                                    </p:set>
                                    <p:animEffect transition="in" filter="fade">
                                      <p:cBhvr>
                                        <p:cTn id="47" dur="1000"/>
                                        <p:tgtEl>
                                          <p:spTgt spid="534"/>
                                        </p:tgtEl>
                                      </p:cBhvr>
                                    </p:animEffect>
                                  </p:childTnLst>
                                </p:cTn>
                              </p:par>
                              <p:par>
                                <p:cTn id="48" presetID="10" presetClass="entr" presetSubtype="0" fill="hold" nodeType="withEffect">
                                  <p:stCondLst>
                                    <p:cond delay="0"/>
                                  </p:stCondLst>
                                  <p:childTnLst>
                                    <p:set>
                                      <p:cBhvr>
                                        <p:cTn id="49" dur="1" fill="hold">
                                          <p:stCondLst>
                                            <p:cond delay="0"/>
                                          </p:stCondLst>
                                        </p:cTn>
                                        <p:tgtEl>
                                          <p:spTgt spid="535"/>
                                        </p:tgtEl>
                                        <p:attrNameLst>
                                          <p:attrName>style.visibility</p:attrName>
                                        </p:attrNameLst>
                                      </p:cBhvr>
                                      <p:to>
                                        <p:strVal val="visible"/>
                                      </p:to>
                                    </p:set>
                                    <p:animEffect transition="in" filter="fade">
                                      <p:cBhvr>
                                        <p:cTn id="50" dur="1000"/>
                                        <p:tgtEl>
                                          <p:spTgt spid="535"/>
                                        </p:tgtEl>
                                      </p:cBhvr>
                                    </p:animEffect>
                                  </p:childTnLst>
                                </p:cTn>
                              </p:par>
                              <p:par>
                                <p:cTn id="51" presetID="10" presetClass="entr" presetSubtype="0" fill="hold" nodeType="withEffect">
                                  <p:stCondLst>
                                    <p:cond delay="0"/>
                                  </p:stCondLst>
                                  <p:childTnLst>
                                    <p:set>
                                      <p:cBhvr>
                                        <p:cTn id="52" dur="1" fill="hold">
                                          <p:stCondLst>
                                            <p:cond delay="0"/>
                                          </p:stCondLst>
                                        </p:cTn>
                                        <p:tgtEl>
                                          <p:spTgt spid="536"/>
                                        </p:tgtEl>
                                        <p:attrNameLst>
                                          <p:attrName>style.visibility</p:attrName>
                                        </p:attrNameLst>
                                      </p:cBhvr>
                                      <p:to>
                                        <p:strVal val="visible"/>
                                      </p:to>
                                    </p:set>
                                    <p:animEffect transition="in" filter="fade">
                                      <p:cBhvr>
                                        <p:cTn id="53" dur="1000"/>
                                        <p:tgtEl>
                                          <p:spTgt spid="536"/>
                                        </p:tgtEl>
                                      </p:cBhvr>
                                    </p:animEffect>
                                  </p:childTnLst>
                                </p:cTn>
                              </p:par>
                              <p:par>
                                <p:cTn id="54" presetID="10" presetClass="entr" presetSubtype="0" fill="hold" nodeType="withEffect">
                                  <p:stCondLst>
                                    <p:cond delay="0"/>
                                  </p:stCondLst>
                                  <p:childTnLst>
                                    <p:set>
                                      <p:cBhvr>
                                        <p:cTn id="55" dur="1" fill="hold">
                                          <p:stCondLst>
                                            <p:cond delay="0"/>
                                          </p:stCondLst>
                                        </p:cTn>
                                        <p:tgtEl>
                                          <p:spTgt spid="537"/>
                                        </p:tgtEl>
                                        <p:attrNameLst>
                                          <p:attrName>style.visibility</p:attrName>
                                        </p:attrNameLst>
                                      </p:cBhvr>
                                      <p:to>
                                        <p:strVal val="visible"/>
                                      </p:to>
                                    </p:set>
                                    <p:animEffect transition="in" filter="fade">
                                      <p:cBhvr>
                                        <p:cTn id="56" dur="1000"/>
                                        <p:tgtEl>
                                          <p:spTgt spid="537"/>
                                        </p:tgtEl>
                                      </p:cBhvr>
                                    </p:animEffect>
                                  </p:childTnLst>
                                </p:cTn>
                              </p:par>
                              <p:par>
                                <p:cTn id="57" presetID="10" presetClass="entr" presetSubtype="0" fill="hold" nodeType="withEffect">
                                  <p:stCondLst>
                                    <p:cond delay="0"/>
                                  </p:stCondLst>
                                  <p:childTnLst>
                                    <p:set>
                                      <p:cBhvr>
                                        <p:cTn id="58" dur="1" fill="hold">
                                          <p:stCondLst>
                                            <p:cond delay="0"/>
                                          </p:stCondLst>
                                        </p:cTn>
                                        <p:tgtEl>
                                          <p:spTgt spid="538"/>
                                        </p:tgtEl>
                                        <p:attrNameLst>
                                          <p:attrName>style.visibility</p:attrName>
                                        </p:attrNameLst>
                                      </p:cBhvr>
                                      <p:to>
                                        <p:strVal val="visible"/>
                                      </p:to>
                                    </p:set>
                                    <p:animEffect transition="in" filter="fade">
                                      <p:cBhvr>
                                        <p:cTn id="59" dur="1000"/>
                                        <p:tgtEl>
                                          <p:spTgt spid="538"/>
                                        </p:tgtEl>
                                      </p:cBhvr>
                                    </p:animEffect>
                                  </p:childTnLst>
                                </p:cTn>
                              </p:par>
                              <p:par>
                                <p:cTn id="60" presetID="10" presetClass="entr" presetSubtype="0" fill="hold" nodeType="withEffect">
                                  <p:stCondLst>
                                    <p:cond delay="0"/>
                                  </p:stCondLst>
                                  <p:childTnLst>
                                    <p:set>
                                      <p:cBhvr>
                                        <p:cTn id="61" dur="1" fill="hold">
                                          <p:stCondLst>
                                            <p:cond delay="0"/>
                                          </p:stCondLst>
                                        </p:cTn>
                                        <p:tgtEl>
                                          <p:spTgt spid="539"/>
                                        </p:tgtEl>
                                        <p:attrNameLst>
                                          <p:attrName>style.visibility</p:attrName>
                                        </p:attrNameLst>
                                      </p:cBhvr>
                                      <p:to>
                                        <p:strVal val="visible"/>
                                      </p:to>
                                    </p:set>
                                    <p:animEffect transition="in" filter="fade">
                                      <p:cBhvr>
                                        <p:cTn id="62" dur="1000"/>
                                        <p:tgtEl>
                                          <p:spTgt spid="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7" name="Google Shape;547;p39"/>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cxnSp>
        <p:nvCxnSpPr>
          <p:cNvPr id="551" name="Google Shape;551;p39"/>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grpSp>
        <p:nvGrpSpPr>
          <p:cNvPr id="552" name="Google Shape;552;p39"/>
          <p:cNvGrpSpPr/>
          <p:nvPr/>
        </p:nvGrpSpPr>
        <p:grpSpPr>
          <a:xfrm>
            <a:off x="2970068" y="1464625"/>
            <a:ext cx="8334000" cy="4636500"/>
            <a:chOff x="2970068" y="1464625"/>
            <a:chExt cx="8334000" cy="4636500"/>
          </a:xfrm>
        </p:grpSpPr>
        <p:sp>
          <p:nvSpPr>
            <p:cNvPr id="553" name="Google Shape;553;p39"/>
            <p:cNvSpPr/>
            <p:nvPr/>
          </p:nvSpPr>
          <p:spPr>
            <a:xfrm>
              <a:off x="3352350" y="3105277"/>
              <a:ext cx="7766100" cy="2691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
          <p:nvSpPr>
            <p:cNvPr id="554" name="Google Shape;554;p39"/>
            <p:cNvSpPr txBox="1"/>
            <p:nvPr/>
          </p:nvSpPr>
          <p:spPr>
            <a:xfrm>
              <a:off x="2970068" y="1464625"/>
              <a:ext cx="8334000" cy="46365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By default, a column can hold NULL values. If we do not want a column to have any EMPTY value, then we need to define such a constraint on this column specifying that EMPTY SPACE is now not allowed for that column.</a:t>
              </a:r>
              <a:endParaRPr sz="2000">
                <a:solidFill>
                  <a:srgbClr val="404040"/>
                </a:solidFill>
                <a:latin typeface="Lato"/>
                <a:ea typeface="Lato"/>
                <a:cs typeface="Lato"/>
                <a:sym typeface="Lato"/>
              </a:endParaRPr>
            </a:p>
            <a:p>
              <a:pPr marL="0" marR="5080" lvl="0" indent="0" algn="l" rtl="0">
                <a:lnSpc>
                  <a:spcPct val="100800"/>
                </a:lnSpc>
                <a:spcBef>
                  <a:spcPts val="85"/>
                </a:spcBef>
                <a:spcAft>
                  <a:spcPts val="0"/>
                </a:spcAft>
                <a:buClr>
                  <a:srgbClr val="000000"/>
                </a:buClr>
                <a:buSzPts val="1800"/>
                <a:buFont typeface="Arial"/>
                <a:buNone/>
              </a:pPr>
              <a:endParaRPr sz="2000">
                <a:solidFill>
                  <a:srgbClr val="404040"/>
                </a:solidFill>
                <a:latin typeface="Lato"/>
                <a:ea typeface="Lato"/>
                <a:cs typeface="Lato"/>
                <a:sym typeface="Lato"/>
              </a:endParaRPr>
            </a:p>
            <a:p>
              <a:pPr marL="355600" marR="5080" lvl="0" indent="-229234" algn="l" rtl="0">
                <a:lnSpc>
                  <a:spcPct val="100800"/>
                </a:lnSpc>
                <a:spcBef>
                  <a:spcPts val="85"/>
                </a:spcBef>
                <a:spcAft>
                  <a:spcPts val="0"/>
                </a:spcAft>
                <a:buClr>
                  <a:srgbClr val="000000"/>
                </a:buClr>
                <a:buSzPts val="1800"/>
                <a:buFont typeface="Arial"/>
                <a:buNone/>
              </a:pPr>
              <a:endParaRPr sz="2000">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CREATE TABLE CUSTOMERS(</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ID INT NOT NULL,</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 NAME VARCHAR (20) NOT  NULL,</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 AGE INT NOT NULL, </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ADDRESS CHAR (25),</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SALARY DECIMAL (18, 2))</a:t>
              </a:r>
              <a:endParaRPr sz="2000">
                <a:solidFill>
                  <a:srgbClr val="0070C0"/>
                </a:solidFill>
                <a:latin typeface="Lato"/>
                <a:ea typeface="Lato"/>
                <a:cs typeface="Lato"/>
                <a:sym typeface="Lato"/>
              </a:endParaRPr>
            </a:p>
          </p:txBody>
        </p:sp>
      </p:grpSp>
      <p:grpSp>
        <p:nvGrpSpPr>
          <p:cNvPr id="555" name="Google Shape;555;p39"/>
          <p:cNvGrpSpPr/>
          <p:nvPr/>
        </p:nvGrpSpPr>
        <p:grpSpPr>
          <a:xfrm>
            <a:off x="607309" y="2023297"/>
            <a:ext cx="2193807" cy="2885640"/>
            <a:chOff x="607309" y="2023297"/>
            <a:chExt cx="2193807" cy="2885640"/>
          </a:xfrm>
        </p:grpSpPr>
        <p:sp>
          <p:nvSpPr>
            <p:cNvPr id="556" name="Google Shape;556;p39"/>
            <p:cNvSpPr/>
            <p:nvPr/>
          </p:nvSpPr>
          <p:spPr>
            <a:xfrm>
              <a:off x="624316" y="266387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7" name="Google Shape;557;p39"/>
            <p:cNvSpPr/>
            <p:nvPr/>
          </p:nvSpPr>
          <p:spPr>
            <a:xfrm>
              <a:off x="624317" y="2678028"/>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Unique</a:t>
              </a:r>
              <a:endParaRPr/>
            </a:p>
          </p:txBody>
        </p:sp>
        <p:sp>
          <p:nvSpPr>
            <p:cNvPr id="558" name="Google Shape;558;p39"/>
            <p:cNvSpPr/>
            <p:nvPr/>
          </p:nvSpPr>
          <p:spPr>
            <a:xfrm>
              <a:off x="611295" y="329556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59" name="Google Shape;559;p39"/>
            <p:cNvSpPr/>
            <p:nvPr/>
          </p:nvSpPr>
          <p:spPr>
            <a:xfrm>
              <a:off x="607317" y="391697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0" name="Google Shape;560;p39"/>
            <p:cNvSpPr/>
            <p:nvPr/>
          </p:nvSpPr>
          <p:spPr>
            <a:xfrm>
              <a:off x="624313" y="3296703"/>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dirty="0">
                  <a:solidFill>
                    <a:srgbClr val="000000"/>
                  </a:solidFill>
                  <a:latin typeface="Calibri"/>
                  <a:ea typeface="Calibri"/>
                  <a:cs typeface="Calibri"/>
                  <a:sym typeface="Calibri"/>
                </a:rPr>
                <a:t>Primary Key</a:t>
              </a:r>
              <a:endParaRPr dirty="0"/>
            </a:p>
          </p:txBody>
        </p:sp>
        <p:sp>
          <p:nvSpPr>
            <p:cNvPr id="561" name="Google Shape;561;p39"/>
            <p:cNvSpPr/>
            <p:nvPr/>
          </p:nvSpPr>
          <p:spPr>
            <a:xfrm>
              <a:off x="624313" y="393112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Foreign Key</a:t>
              </a:r>
              <a:endParaRPr sz="1800">
                <a:solidFill>
                  <a:srgbClr val="000000"/>
                </a:solidFill>
                <a:latin typeface="Calibri"/>
                <a:ea typeface="Calibri"/>
                <a:cs typeface="Calibri"/>
                <a:sym typeface="Calibri"/>
              </a:endParaRPr>
            </a:p>
          </p:txBody>
        </p:sp>
        <p:sp>
          <p:nvSpPr>
            <p:cNvPr id="562" name="Google Shape;562;p39"/>
            <p:cNvSpPr/>
            <p:nvPr/>
          </p:nvSpPr>
          <p:spPr>
            <a:xfrm>
              <a:off x="611295" y="453723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3" name="Google Shape;563;p39"/>
            <p:cNvSpPr/>
            <p:nvPr/>
          </p:nvSpPr>
          <p:spPr>
            <a:xfrm>
              <a:off x="624313" y="45383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Check</a:t>
              </a:r>
              <a:endParaRPr/>
            </a:p>
          </p:txBody>
        </p:sp>
        <p:sp>
          <p:nvSpPr>
            <p:cNvPr id="564" name="Google Shape;564;p39"/>
            <p:cNvSpPr/>
            <p:nvPr/>
          </p:nvSpPr>
          <p:spPr>
            <a:xfrm>
              <a:off x="607309" y="203624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65" name="Google Shape;565;p39"/>
            <p:cNvSpPr/>
            <p:nvPr/>
          </p:nvSpPr>
          <p:spPr>
            <a:xfrm>
              <a:off x="607309" y="2023297"/>
              <a:ext cx="2159700" cy="369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Calibri"/>
                  <a:ea typeface="Calibri"/>
                  <a:cs typeface="Calibri"/>
                  <a:sym typeface="Calibri"/>
                </a:rPr>
                <a:t>Not Null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50"/>
                                        </p:tgtEl>
                                        <p:attrNameLst>
                                          <p:attrName>style.visibility</p:attrName>
                                        </p:attrNameLst>
                                      </p:cBhvr>
                                      <p:to>
                                        <p:strVal val="visible"/>
                                      </p:to>
                                    </p:set>
                                    <p:anim calcmode="lin" valueType="num">
                                      <p:cBhvr additive="base">
                                        <p:cTn id="7" dur="1000"/>
                                        <p:tgtEl>
                                          <p:spTgt spid="55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51"/>
                                        </p:tgtEl>
                                        <p:attrNameLst>
                                          <p:attrName>style.visibility</p:attrName>
                                        </p:attrNameLst>
                                      </p:cBhvr>
                                      <p:to>
                                        <p:strVal val="visible"/>
                                      </p:to>
                                    </p:set>
                                    <p:anim calcmode="lin" valueType="num">
                                      <p:cBhvr additive="base">
                                        <p:cTn id="10" dur="1000"/>
                                        <p:tgtEl>
                                          <p:spTgt spid="55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5"/>
                                        </p:tgtEl>
                                        <p:attrNameLst>
                                          <p:attrName>style.visibility</p:attrName>
                                        </p:attrNameLst>
                                      </p:cBhvr>
                                      <p:to>
                                        <p:strVal val="visible"/>
                                      </p:to>
                                    </p:set>
                                    <p:animEffect transition="in" filter="fade">
                                      <p:cBhvr>
                                        <p:cTn id="15" dur="1000"/>
                                        <p:tgtEl>
                                          <p:spTgt spid="5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
                                        </p:tgtEl>
                                        <p:attrNameLst>
                                          <p:attrName>style.visibility</p:attrName>
                                        </p:attrNameLst>
                                      </p:cBhvr>
                                      <p:to>
                                        <p:strVal val="visible"/>
                                      </p:to>
                                    </p:set>
                                    <p:animEffect transition="in" filter="fade">
                                      <p:cBhvr>
                                        <p:cTn id="20" dur="1000"/>
                                        <p:tgtEl>
                                          <p:spTgt spid="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2" name="Google Shape;572;p40"/>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40"/>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40"/>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40"/>
          <p:cNvSpPr/>
          <p:nvPr/>
        </p:nvSpPr>
        <p:spPr>
          <a:xfrm>
            <a:off x="3352350" y="2952877"/>
            <a:ext cx="7766100" cy="2691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
        <p:nvSpPr>
          <p:cNvPr id="576" name="Google Shape;576;p4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cxnSp>
        <p:nvCxnSpPr>
          <p:cNvPr id="577" name="Google Shape;577;p40"/>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sp>
        <p:nvSpPr>
          <p:cNvPr id="578" name="Google Shape;578;p40"/>
          <p:cNvSpPr txBox="1"/>
          <p:nvPr/>
        </p:nvSpPr>
        <p:spPr>
          <a:xfrm>
            <a:off x="3304127" y="1331197"/>
            <a:ext cx="7721700" cy="4766700"/>
          </a:xfrm>
          <a:prstGeom prst="rect">
            <a:avLst/>
          </a:prstGeom>
          <a:noFill/>
          <a:ln>
            <a:noFill/>
          </a:ln>
        </p:spPr>
        <p:txBody>
          <a:bodyPr spcFirstLastPara="1" wrap="square" lIns="0" tIns="148575" rIns="0" bIns="0" anchor="t" anchorCtr="0">
            <a:noAutofit/>
          </a:bodyPr>
          <a:lstStyle/>
          <a:p>
            <a:pPr marL="298450" marR="0" lvl="0" indent="-260350" algn="l" rtl="0">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Ensures that all values in a column are different.</a:t>
            </a:r>
            <a:endParaRPr sz="2000">
              <a:solidFill>
                <a:srgbClr val="000000"/>
              </a:solidFill>
              <a:latin typeface="Lato"/>
              <a:ea typeface="Lato"/>
              <a:cs typeface="Lato"/>
              <a:sym typeface="Lato"/>
            </a:endParaRPr>
          </a:p>
          <a:p>
            <a:pPr marL="298450" marR="0" lvl="0" indent="-260350" algn="l" rtl="0">
              <a:spcBef>
                <a:spcPts val="1170"/>
              </a:spcBef>
              <a:spcAft>
                <a:spcPts val="0"/>
              </a:spcAft>
              <a:buClr>
                <a:srgbClr val="404040"/>
              </a:buClr>
              <a:buSzPts val="2000"/>
              <a:buFont typeface="Lato"/>
              <a:buChar char="•"/>
            </a:pPr>
            <a:r>
              <a:rPr lang="en-US" sz="2000">
                <a:solidFill>
                  <a:srgbClr val="404040"/>
                </a:solidFill>
                <a:latin typeface="Lato"/>
                <a:ea typeface="Lato"/>
                <a:cs typeface="Lato"/>
                <a:sym typeface="Lato"/>
              </a:rPr>
              <a:t>The UNIQUE Constraint prevents two records from having  identical values in a column.</a:t>
            </a:r>
            <a:endParaRPr sz="2000">
              <a:solidFill>
                <a:srgbClr val="404040"/>
              </a:solidFill>
              <a:latin typeface="Lato"/>
              <a:ea typeface="Lato"/>
              <a:cs typeface="Lato"/>
              <a:sym typeface="Lato"/>
            </a:endParaRPr>
          </a:p>
          <a:p>
            <a:pPr marL="0" marR="0" lvl="0" indent="0" algn="l" rtl="0">
              <a:spcBef>
                <a:spcPts val="11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2700" marR="0" lvl="0" indent="0" algn="ctr" rtl="0">
              <a:spcBef>
                <a:spcPts val="1170"/>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CREATE TABLE CUSTOMERS(</a:t>
            </a:r>
            <a:endParaRPr sz="2000">
              <a:solidFill>
                <a:srgbClr val="006FC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ID INT NOT NULL, </a:t>
            </a:r>
            <a:endParaRPr sz="2000">
              <a:solidFill>
                <a:srgbClr val="006FC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NAME VARCHAR (20) NOT NULL, </a:t>
            </a:r>
            <a:endParaRPr sz="2000">
              <a:solidFill>
                <a:srgbClr val="006FC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AGE INT NOT NULL UNIQUE,  </a:t>
            </a:r>
            <a:endParaRPr sz="2000">
              <a:solidFill>
                <a:srgbClr val="006FC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ADDRESS CHAR (25), </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SALARY DECIMAL(18,2) DEFAULT 5000.00)</a:t>
            </a:r>
            <a:endParaRPr sz="2000">
              <a:solidFill>
                <a:srgbClr val="000000"/>
              </a:solidFill>
              <a:latin typeface="Lato"/>
              <a:ea typeface="Lato"/>
              <a:cs typeface="Lato"/>
              <a:sym typeface="Lato"/>
            </a:endParaRPr>
          </a:p>
        </p:txBody>
      </p:sp>
      <p:grpSp>
        <p:nvGrpSpPr>
          <p:cNvPr id="579" name="Google Shape;579;p40"/>
          <p:cNvGrpSpPr/>
          <p:nvPr/>
        </p:nvGrpSpPr>
        <p:grpSpPr>
          <a:xfrm>
            <a:off x="607317" y="2046697"/>
            <a:ext cx="2207992" cy="2862240"/>
            <a:chOff x="607317" y="2046697"/>
            <a:chExt cx="2207992" cy="2862240"/>
          </a:xfrm>
        </p:grpSpPr>
        <p:sp>
          <p:nvSpPr>
            <p:cNvPr id="580" name="Google Shape;580;p40"/>
            <p:cNvSpPr/>
            <p:nvPr/>
          </p:nvSpPr>
          <p:spPr>
            <a:xfrm>
              <a:off x="624316" y="2663872"/>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1" name="Google Shape;581;p40"/>
            <p:cNvSpPr/>
            <p:nvPr/>
          </p:nvSpPr>
          <p:spPr>
            <a:xfrm>
              <a:off x="624317" y="2678028"/>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Unique</a:t>
              </a:r>
              <a:endParaRPr b="1">
                <a:solidFill>
                  <a:srgbClr val="FFFFFF"/>
                </a:solidFill>
              </a:endParaRPr>
            </a:p>
          </p:txBody>
        </p:sp>
        <p:sp>
          <p:nvSpPr>
            <p:cNvPr id="582" name="Google Shape;582;p40"/>
            <p:cNvSpPr/>
            <p:nvPr/>
          </p:nvSpPr>
          <p:spPr>
            <a:xfrm>
              <a:off x="611295" y="329556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3" name="Google Shape;583;p40"/>
            <p:cNvSpPr/>
            <p:nvPr/>
          </p:nvSpPr>
          <p:spPr>
            <a:xfrm>
              <a:off x="607317" y="391697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4" name="Google Shape;584;p40"/>
            <p:cNvSpPr/>
            <p:nvPr/>
          </p:nvSpPr>
          <p:spPr>
            <a:xfrm>
              <a:off x="624313" y="3296703"/>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Primary Key</a:t>
              </a:r>
              <a:endParaRPr/>
            </a:p>
          </p:txBody>
        </p:sp>
        <p:sp>
          <p:nvSpPr>
            <p:cNvPr id="585" name="Google Shape;585;p40"/>
            <p:cNvSpPr/>
            <p:nvPr/>
          </p:nvSpPr>
          <p:spPr>
            <a:xfrm>
              <a:off x="624313" y="393112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Foreign Key</a:t>
              </a:r>
              <a:endParaRPr sz="1800">
                <a:solidFill>
                  <a:srgbClr val="000000"/>
                </a:solidFill>
                <a:latin typeface="Calibri"/>
                <a:ea typeface="Calibri"/>
                <a:cs typeface="Calibri"/>
                <a:sym typeface="Calibri"/>
              </a:endParaRPr>
            </a:p>
          </p:txBody>
        </p:sp>
        <p:sp>
          <p:nvSpPr>
            <p:cNvPr id="586" name="Google Shape;586;p40"/>
            <p:cNvSpPr/>
            <p:nvPr/>
          </p:nvSpPr>
          <p:spPr>
            <a:xfrm>
              <a:off x="611295" y="453723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7" name="Google Shape;587;p40"/>
            <p:cNvSpPr/>
            <p:nvPr/>
          </p:nvSpPr>
          <p:spPr>
            <a:xfrm>
              <a:off x="624313" y="45383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Check</a:t>
              </a:r>
              <a:endParaRPr/>
            </a:p>
          </p:txBody>
        </p:sp>
        <p:sp>
          <p:nvSpPr>
            <p:cNvPr id="588" name="Google Shape;588;p40"/>
            <p:cNvSpPr/>
            <p:nvPr/>
          </p:nvSpPr>
          <p:spPr>
            <a:xfrm>
              <a:off x="638509" y="205964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89" name="Google Shape;589;p40"/>
            <p:cNvSpPr/>
            <p:nvPr/>
          </p:nvSpPr>
          <p:spPr>
            <a:xfrm>
              <a:off x="638509" y="2046697"/>
              <a:ext cx="2159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Not Null</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6"/>
                                        </p:tgtEl>
                                        <p:attrNameLst>
                                          <p:attrName>style.visibility</p:attrName>
                                        </p:attrNameLst>
                                      </p:cBhvr>
                                      <p:to>
                                        <p:strVal val="visible"/>
                                      </p:to>
                                    </p:set>
                                    <p:anim calcmode="lin" valueType="num">
                                      <p:cBhvr additive="base">
                                        <p:cTn id="7" dur="1000"/>
                                        <p:tgtEl>
                                          <p:spTgt spid="57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577"/>
                                        </p:tgtEl>
                                        <p:attrNameLst>
                                          <p:attrName>style.visibility</p:attrName>
                                        </p:attrNameLst>
                                      </p:cBhvr>
                                      <p:to>
                                        <p:strVal val="visible"/>
                                      </p:to>
                                    </p:set>
                                    <p:anim calcmode="lin" valueType="num">
                                      <p:cBhvr additive="base">
                                        <p:cTn id="10" dur="1000"/>
                                        <p:tgtEl>
                                          <p:spTgt spid="57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9"/>
                                        </p:tgtEl>
                                        <p:attrNameLst>
                                          <p:attrName>style.visibility</p:attrName>
                                        </p:attrNameLst>
                                      </p:cBhvr>
                                      <p:to>
                                        <p:strVal val="visible"/>
                                      </p:to>
                                    </p:set>
                                    <p:animEffect transition="in" filter="fade">
                                      <p:cBhvr>
                                        <p:cTn id="15" dur="1000"/>
                                        <p:tgtEl>
                                          <p:spTgt spid="57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75"/>
                                        </p:tgtEl>
                                        <p:attrNameLst>
                                          <p:attrName>style.visibility</p:attrName>
                                        </p:attrNameLst>
                                      </p:cBhvr>
                                      <p:to>
                                        <p:strVal val="visible"/>
                                      </p:to>
                                    </p:set>
                                    <p:animEffect transition="in" filter="fade">
                                      <p:cBhvr>
                                        <p:cTn id="20" dur="1000"/>
                                        <p:tgtEl>
                                          <p:spTgt spid="575"/>
                                        </p:tgtEl>
                                      </p:cBhvr>
                                    </p:animEffect>
                                  </p:childTnLst>
                                </p:cTn>
                              </p:par>
                              <p:par>
                                <p:cTn id="21" presetID="10" presetClass="entr" presetSubtype="0" fill="hold" nodeType="withEffect">
                                  <p:stCondLst>
                                    <p:cond delay="0"/>
                                  </p:stCondLst>
                                  <p:childTnLst>
                                    <p:set>
                                      <p:cBhvr>
                                        <p:cTn id="22" dur="1" fill="hold">
                                          <p:stCondLst>
                                            <p:cond delay="0"/>
                                          </p:stCondLst>
                                        </p:cTn>
                                        <p:tgtEl>
                                          <p:spTgt spid="578"/>
                                        </p:tgtEl>
                                        <p:attrNameLst>
                                          <p:attrName>style.visibility</p:attrName>
                                        </p:attrNameLst>
                                      </p:cBhvr>
                                      <p:to>
                                        <p:strVal val="visible"/>
                                      </p:to>
                                    </p:set>
                                    <p:animEffect transition="in" filter="fade">
                                      <p:cBhvr>
                                        <p:cTn id="23" dur="1000"/>
                                        <p:tgtEl>
                                          <p:spTgt spid="5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6" name="Google Shape;596;p41"/>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1"/>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4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cxnSp>
        <p:nvCxnSpPr>
          <p:cNvPr id="600" name="Google Shape;600;p41"/>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grpSp>
        <p:nvGrpSpPr>
          <p:cNvPr id="601" name="Google Shape;601;p41"/>
          <p:cNvGrpSpPr/>
          <p:nvPr/>
        </p:nvGrpSpPr>
        <p:grpSpPr>
          <a:xfrm>
            <a:off x="3012708" y="1208749"/>
            <a:ext cx="8649300" cy="5294400"/>
            <a:chOff x="3012708" y="1208749"/>
            <a:chExt cx="8649300" cy="5294400"/>
          </a:xfrm>
        </p:grpSpPr>
        <p:sp>
          <p:nvSpPr>
            <p:cNvPr id="602" name="Google Shape;602;p41"/>
            <p:cNvSpPr/>
            <p:nvPr/>
          </p:nvSpPr>
          <p:spPr>
            <a:xfrm>
              <a:off x="3352350" y="3562477"/>
              <a:ext cx="7766100" cy="2691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
          <p:nvSpPr>
            <p:cNvPr id="603" name="Google Shape;603;p41"/>
            <p:cNvSpPr txBox="1"/>
            <p:nvPr/>
          </p:nvSpPr>
          <p:spPr>
            <a:xfrm>
              <a:off x="3012708" y="1208749"/>
              <a:ext cx="8649300" cy="5294400"/>
            </a:xfrm>
            <a:prstGeom prst="rect">
              <a:avLst/>
            </a:prstGeom>
            <a:noFill/>
            <a:ln>
              <a:noFill/>
            </a:ln>
          </p:spPr>
          <p:txBody>
            <a:bodyPr spcFirstLastPara="1" wrap="square" lIns="0" tIns="10150" rIns="0" bIns="0" anchor="t" anchorCtr="0">
              <a:noAutofit/>
            </a:bodyPr>
            <a:lstStyle/>
            <a:p>
              <a:pPr marL="355600" marR="459740" lvl="0" indent="-318135" algn="l" rtl="0">
                <a:lnSpc>
                  <a:spcPct val="100899"/>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A primary key is a field in a table which uniquely identifies each  row/record in a database table.</a:t>
              </a:r>
              <a:endParaRPr sz="2000">
                <a:solidFill>
                  <a:srgbClr val="000000"/>
                </a:solidFill>
                <a:latin typeface="Lato"/>
                <a:ea typeface="Lato"/>
                <a:cs typeface="Lato"/>
                <a:sym typeface="Lato"/>
              </a:endParaRPr>
            </a:p>
            <a:p>
              <a:pPr marL="298450" marR="0" lvl="0" indent="-260350" algn="l" rtl="0">
                <a:spcBef>
                  <a:spcPts val="994"/>
                </a:spcBef>
                <a:spcAft>
                  <a:spcPts val="0"/>
                </a:spcAft>
                <a:buClr>
                  <a:srgbClr val="404040"/>
                </a:buClr>
                <a:buSzPts val="2000"/>
                <a:buFont typeface="Lato"/>
                <a:buChar char="•"/>
              </a:pPr>
              <a:r>
                <a:rPr lang="en-US" sz="2000">
                  <a:solidFill>
                    <a:srgbClr val="404040"/>
                  </a:solidFill>
                  <a:latin typeface="Lato"/>
                  <a:ea typeface="Lato"/>
                  <a:cs typeface="Lato"/>
                  <a:sym typeface="Lato"/>
                </a:rPr>
                <a:t>Primary keys must contain unique values.</a:t>
              </a:r>
              <a:endParaRPr sz="2000">
                <a:solidFill>
                  <a:srgbClr val="000000"/>
                </a:solidFill>
                <a:latin typeface="Lato"/>
                <a:ea typeface="Lato"/>
                <a:cs typeface="Lato"/>
                <a:sym typeface="Lato"/>
              </a:endParaRPr>
            </a:p>
            <a:p>
              <a:pPr marL="298450" marR="0" lvl="0" indent="-260350" algn="l" rtl="0">
                <a:spcBef>
                  <a:spcPts val="1070"/>
                </a:spcBef>
                <a:spcAft>
                  <a:spcPts val="0"/>
                </a:spcAft>
                <a:buClr>
                  <a:srgbClr val="404040"/>
                </a:buClr>
                <a:buSzPts val="2000"/>
                <a:buFont typeface="Lato"/>
                <a:buChar char="•"/>
              </a:pPr>
              <a:r>
                <a:rPr lang="en-US" sz="2000">
                  <a:solidFill>
                    <a:srgbClr val="404040"/>
                  </a:solidFill>
                  <a:latin typeface="Lato"/>
                  <a:ea typeface="Lato"/>
                  <a:cs typeface="Lato"/>
                  <a:sym typeface="Lato"/>
                </a:rPr>
                <a:t>A primary key column cannot have NULL values.</a:t>
              </a:r>
              <a:endParaRPr sz="2000">
                <a:solidFill>
                  <a:srgbClr val="000000"/>
                </a:solidFill>
                <a:latin typeface="Lato"/>
                <a:ea typeface="Lato"/>
                <a:cs typeface="Lato"/>
                <a:sym typeface="Lato"/>
              </a:endParaRPr>
            </a:p>
            <a:p>
              <a:pPr marL="298450" marR="0" lvl="0" indent="-260350" algn="l" rtl="0">
                <a:spcBef>
                  <a:spcPts val="994"/>
                </a:spcBef>
                <a:spcAft>
                  <a:spcPts val="0"/>
                </a:spcAft>
                <a:buClr>
                  <a:srgbClr val="404040"/>
                </a:buClr>
                <a:buSzPts val="2000"/>
                <a:buFont typeface="Lato"/>
                <a:buChar char="•"/>
              </a:pPr>
              <a:r>
                <a:rPr lang="en-US" sz="2000">
                  <a:solidFill>
                    <a:srgbClr val="404040"/>
                  </a:solidFill>
                  <a:latin typeface="Lato"/>
                  <a:ea typeface="Lato"/>
                  <a:cs typeface="Lato"/>
                  <a:sym typeface="Lato"/>
                </a:rPr>
                <a:t>A table can have only one primary key.</a:t>
              </a:r>
              <a:endParaRPr sz="2000">
                <a:solidFill>
                  <a:srgbClr val="000000"/>
                </a:solidFill>
                <a:latin typeface="Lato"/>
                <a:ea typeface="Lato"/>
                <a:cs typeface="Lato"/>
                <a:sym typeface="Lato"/>
              </a:endParaRPr>
            </a:p>
            <a:p>
              <a:pPr marL="12065" marR="65405" lvl="0" indent="0" algn="ctr" rtl="0">
                <a:lnSpc>
                  <a:spcPct val="100800"/>
                </a:lnSpc>
                <a:spcBef>
                  <a:spcPts val="975"/>
                </a:spcBef>
                <a:spcAft>
                  <a:spcPts val="0"/>
                </a:spcAft>
                <a:buNone/>
              </a:pPr>
              <a:endParaRPr sz="2000" b="1">
                <a:solidFill>
                  <a:srgbClr val="404040"/>
                </a:solidFill>
                <a:latin typeface="Lato"/>
                <a:ea typeface="Lato"/>
                <a:cs typeface="Lato"/>
                <a:sym typeface="Lato"/>
              </a:endParaRPr>
            </a:p>
            <a:p>
              <a:pPr marL="12065" marR="65405" lvl="0" indent="0" algn="ctr" rtl="0">
                <a:lnSpc>
                  <a:spcPct val="100800"/>
                </a:lnSpc>
                <a:spcBef>
                  <a:spcPts val="97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CREATE TABLE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ID INT NOT NULL, </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NAME VARCHAR (20) NOT NULL, </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AGE INT NOT NULL UNIQUE,  </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ADDRESS CHAR (25), </a:t>
              </a:r>
              <a:endParaRPr sz="2000">
                <a:latin typeface="Lato"/>
                <a:ea typeface="Lato"/>
                <a:cs typeface="Lato"/>
                <a:sym typeface="Lato"/>
              </a:endParaRPr>
            </a:p>
            <a:p>
              <a:pPr marL="0" marR="0" lvl="0" indent="0" algn="ctr" rtl="0">
                <a:spcBef>
                  <a:spcPts val="0"/>
                </a:spcBef>
                <a:spcAft>
                  <a:spcPts val="0"/>
                </a:spcAft>
                <a:buNone/>
              </a:pPr>
              <a:r>
                <a:rPr lang="en-US" sz="2000">
                  <a:solidFill>
                    <a:srgbClr val="006FC0"/>
                  </a:solidFill>
                  <a:latin typeface="Lato"/>
                  <a:ea typeface="Lato"/>
                  <a:cs typeface="Lato"/>
                  <a:sym typeface="Lato"/>
                </a:rPr>
                <a:t>SALARY DECIMAL(18,2) DEFAULT 5000.00)</a:t>
              </a:r>
              <a:endParaRPr sz="2000">
                <a:solidFill>
                  <a:srgbClr val="000000"/>
                </a:solidFill>
                <a:latin typeface="Lato"/>
                <a:ea typeface="Lato"/>
                <a:cs typeface="Lato"/>
                <a:sym typeface="Lato"/>
              </a:endParaRPr>
            </a:p>
            <a:p>
              <a:pPr marL="0" marR="65405" lvl="0" indent="0" algn="ctr" rtl="0">
                <a:spcBef>
                  <a:spcPts val="0"/>
                </a:spcBef>
                <a:spcAft>
                  <a:spcPts val="0"/>
                </a:spcAft>
                <a:buNone/>
              </a:pPr>
              <a:r>
                <a:rPr lang="en-US" sz="2000">
                  <a:solidFill>
                    <a:srgbClr val="006FC0"/>
                  </a:solidFill>
                  <a:latin typeface="Lato"/>
                  <a:ea typeface="Lato"/>
                  <a:cs typeface="Lato"/>
                  <a:sym typeface="Lato"/>
                </a:rPr>
                <a:t>PRIMARY KEY (ID))</a:t>
              </a:r>
              <a:endParaRPr sz="2000">
                <a:solidFill>
                  <a:srgbClr val="000000"/>
                </a:solidFill>
                <a:latin typeface="Lato"/>
                <a:ea typeface="Lato"/>
                <a:cs typeface="Lato"/>
                <a:sym typeface="Lato"/>
              </a:endParaRPr>
            </a:p>
          </p:txBody>
        </p:sp>
      </p:grpSp>
      <p:grpSp>
        <p:nvGrpSpPr>
          <p:cNvPr id="604" name="Google Shape;604;p41"/>
          <p:cNvGrpSpPr/>
          <p:nvPr/>
        </p:nvGrpSpPr>
        <p:grpSpPr>
          <a:xfrm>
            <a:off x="607317" y="2046697"/>
            <a:ext cx="2207992" cy="2862240"/>
            <a:chOff x="607317" y="2046697"/>
            <a:chExt cx="2207992" cy="2862240"/>
          </a:xfrm>
        </p:grpSpPr>
        <p:sp>
          <p:nvSpPr>
            <p:cNvPr id="605" name="Google Shape;605;p41"/>
            <p:cNvSpPr/>
            <p:nvPr/>
          </p:nvSpPr>
          <p:spPr>
            <a:xfrm>
              <a:off x="611295" y="329556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6" name="Google Shape;606;p41"/>
            <p:cNvSpPr/>
            <p:nvPr/>
          </p:nvSpPr>
          <p:spPr>
            <a:xfrm>
              <a:off x="607317" y="391697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07" name="Google Shape;607;p41"/>
            <p:cNvSpPr/>
            <p:nvPr/>
          </p:nvSpPr>
          <p:spPr>
            <a:xfrm>
              <a:off x="624313" y="3296703"/>
              <a:ext cx="21768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Primary Key</a:t>
              </a:r>
              <a:endParaRPr b="1">
                <a:solidFill>
                  <a:srgbClr val="FFFFFF"/>
                </a:solidFill>
              </a:endParaRPr>
            </a:p>
          </p:txBody>
        </p:sp>
        <p:sp>
          <p:nvSpPr>
            <p:cNvPr id="608" name="Google Shape;608;p41"/>
            <p:cNvSpPr/>
            <p:nvPr/>
          </p:nvSpPr>
          <p:spPr>
            <a:xfrm>
              <a:off x="624313" y="393112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Foreign Key</a:t>
              </a:r>
              <a:endParaRPr sz="1800">
                <a:solidFill>
                  <a:srgbClr val="000000"/>
                </a:solidFill>
                <a:latin typeface="Calibri"/>
                <a:ea typeface="Calibri"/>
                <a:cs typeface="Calibri"/>
                <a:sym typeface="Calibri"/>
              </a:endParaRPr>
            </a:p>
          </p:txBody>
        </p:sp>
        <p:sp>
          <p:nvSpPr>
            <p:cNvPr id="609" name="Google Shape;609;p41"/>
            <p:cNvSpPr/>
            <p:nvPr/>
          </p:nvSpPr>
          <p:spPr>
            <a:xfrm>
              <a:off x="611295" y="453723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0" name="Google Shape;610;p41"/>
            <p:cNvSpPr/>
            <p:nvPr/>
          </p:nvSpPr>
          <p:spPr>
            <a:xfrm>
              <a:off x="624313" y="45383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Check</a:t>
              </a:r>
              <a:endParaRPr/>
            </a:p>
          </p:txBody>
        </p:sp>
        <p:sp>
          <p:nvSpPr>
            <p:cNvPr id="611" name="Google Shape;611;p41"/>
            <p:cNvSpPr/>
            <p:nvPr/>
          </p:nvSpPr>
          <p:spPr>
            <a:xfrm>
              <a:off x="638509" y="205964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2" name="Google Shape;612;p41"/>
            <p:cNvSpPr/>
            <p:nvPr/>
          </p:nvSpPr>
          <p:spPr>
            <a:xfrm>
              <a:off x="638509" y="2046697"/>
              <a:ext cx="2159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Not Null</a:t>
              </a:r>
              <a:endParaRPr/>
            </a:p>
          </p:txBody>
        </p:sp>
        <p:sp>
          <p:nvSpPr>
            <p:cNvPr id="613" name="Google Shape;613;p41"/>
            <p:cNvSpPr/>
            <p:nvPr/>
          </p:nvSpPr>
          <p:spPr>
            <a:xfrm>
              <a:off x="624316" y="266387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14" name="Google Shape;614;p41"/>
            <p:cNvSpPr/>
            <p:nvPr/>
          </p:nvSpPr>
          <p:spPr>
            <a:xfrm>
              <a:off x="624317" y="2678028"/>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Unique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99"/>
                                        </p:tgtEl>
                                        <p:attrNameLst>
                                          <p:attrName>style.visibility</p:attrName>
                                        </p:attrNameLst>
                                      </p:cBhvr>
                                      <p:to>
                                        <p:strVal val="visible"/>
                                      </p:to>
                                    </p:set>
                                    <p:anim calcmode="lin" valueType="num">
                                      <p:cBhvr additive="base">
                                        <p:cTn id="7" dur="1000"/>
                                        <p:tgtEl>
                                          <p:spTgt spid="59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00"/>
                                        </p:tgtEl>
                                        <p:attrNameLst>
                                          <p:attrName>style.visibility</p:attrName>
                                        </p:attrNameLst>
                                      </p:cBhvr>
                                      <p:to>
                                        <p:strVal val="visible"/>
                                      </p:to>
                                    </p:set>
                                    <p:anim calcmode="lin" valueType="num">
                                      <p:cBhvr additive="base">
                                        <p:cTn id="10" dur="1000"/>
                                        <p:tgtEl>
                                          <p:spTgt spid="60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04"/>
                                        </p:tgtEl>
                                        <p:attrNameLst>
                                          <p:attrName>style.visibility</p:attrName>
                                        </p:attrNameLst>
                                      </p:cBhvr>
                                      <p:to>
                                        <p:strVal val="visible"/>
                                      </p:to>
                                    </p:set>
                                    <p:animEffect transition="in" filter="fade">
                                      <p:cBhvr>
                                        <p:cTn id="15" dur="1000"/>
                                        <p:tgtEl>
                                          <p:spTgt spid="6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01"/>
                                        </p:tgtEl>
                                        <p:attrNameLst>
                                          <p:attrName>style.visibility</p:attrName>
                                        </p:attrNameLst>
                                      </p:cBhvr>
                                      <p:to>
                                        <p:strVal val="visible"/>
                                      </p:to>
                                    </p:set>
                                    <p:animEffect transition="in" filter="fade">
                                      <p:cBhvr>
                                        <p:cTn id="20" dur="1000"/>
                                        <p:tgtEl>
                                          <p:spTgt spid="6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1" name="Google Shape;621;p42"/>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2"/>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2"/>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2"/>
          <p:cNvSpPr/>
          <p:nvPr/>
        </p:nvSpPr>
        <p:spPr>
          <a:xfrm>
            <a:off x="3352350" y="3562477"/>
            <a:ext cx="7766100" cy="2691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
        <p:nvSpPr>
          <p:cNvPr id="625" name="Google Shape;625;p4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cxnSp>
        <p:nvCxnSpPr>
          <p:cNvPr id="626" name="Google Shape;626;p42"/>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grpSp>
        <p:nvGrpSpPr>
          <p:cNvPr id="627" name="Google Shape;627;p42"/>
          <p:cNvGrpSpPr/>
          <p:nvPr/>
        </p:nvGrpSpPr>
        <p:grpSpPr>
          <a:xfrm>
            <a:off x="607317" y="2046697"/>
            <a:ext cx="2207992" cy="2862240"/>
            <a:chOff x="607317" y="2046697"/>
            <a:chExt cx="2207992" cy="2862240"/>
          </a:xfrm>
        </p:grpSpPr>
        <p:sp>
          <p:nvSpPr>
            <p:cNvPr id="628" name="Google Shape;628;p42"/>
            <p:cNvSpPr/>
            <p:nvPr/>
          </p:nvSpPr>
          <p:spPr>
            <a:xfrm>
              <a:off x="607317" y="3916970"/>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29" name="Google Shape;629;p42"/>
            <p:cNvSpPr/>
            <p:nvPr/>
          </p:nvSpPr>
          <p:spPr>
            <a:xfrm>
              <a:off x="624313" y="393112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Foreign Key</a:t>
              </a:r>
              <a:endParaRPr sz="1800" b="1">
                <a:solidFill>
                  <a:srgbClr val="FFFFFF"/>
                </a:solidFill>
                <a:latin typeface="Calibri"/>
                <a:ea typeface="Calibri"/>
                <a:cs typeface="Calibri"/>
                <a:sym typeface="Calibri"/>
              </a:endParaRPr>
            </a:p>
          </p:txBody>
        </p:sp>
        <p:sp>
          <p:nvSpPr>
            <p:cNvPr id="630" name="Google Shape;630;p42"/>
            <p:cNvSpPr/>
            <p:nvPr/>
          </p:nvSpPr>
          <p:spPr>
            <a:xfrm>
              <a:off x="611295" y="453723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1" name="Google Shape;631;p42"/>
            <p:cNvSpPr/>
            <p:nvPr/>
          </p:nvSpPr>
          <p:spPr>
            <a:xfrm>
              <a:off x="624313" y="45383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Check</a:t>
              </a:r>
              <a:endParaRPr/>
            </a:p>
          </p:txBody>
        </p:sp>
        <p:sp>
          <p:nvSpPr>
            <p:cNvPr id="632" name="Google Shape;632;p42"/>
            <p:cNvSpPr/>
            <p:nvPr/>
          </p:nvSpPr>
          <p:spPr>
            <a:xfrm>
              <a:off x="638509" y="205964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3" name="Google Shape;633;p42"/>
            <p:cNvSpPr/>
            <p:nvPr/>
          </p:nvSpPr>
          <p:spPr>
            <a:xfrm>
              <a:off x="638509" y="2046697"/>
              <a:ext cx="2159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Not Null</a:t>
              </a:r>
              <a:endParaRPr/>
            </a:p>
          </p:txBody>
        </p:sp>
        <p:sp>
          <p:nvSpPr>
            <p:cNvPr id="634" name="Google Shape;634;p42"/>
            <p:cNvSpPr/>
            <p:nvPr/>
          </p:nvSpPr>
          <p:spPr>
            <a:xfrm>
              <a:off x="624316" y="266387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5" name="Google Shape;635;p42"/>
            <p:cNvSpPr/>
            <p:nvPr/>
          </p:nvSpPr>
          <p:spPr>
            <a:xfrm>
              <a:off x="624317" y="2678028"/>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Unique</a:t>
              </a:r>
              <a:endParaRPr/>
            </a:p>
          </p:txBody>
        </p:sp>
        <p:sp>
          <p:nvSpPr>
            <p:cNvPr id="636" name="Google Shape;636;p42"/>
            <p:cNvSpPr/>
            <p:nvPr/>
          </p:nvSpPr>
          <p:spPr>
            <a:xfrm>
              <a:off x="611295" y="329556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37" name="Google Shape;637;p42"/>
            <p:cNvSpPr/>
            <p:nvPr/>
          </p:nvSpPr>
          <p:spPr>
            <a:xfrm>
              <a:off x="624313" y="3296703"/>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Primary Key</a:t>
              </a:r>
              <a:endParaRPr/>
            </a:p>
          </p:txBody>
        </p:sp>
      </p:grpSp>
      <p:sp>
        <p:nvSpPr>
          <p:cNvPr id="638" name="Google Shape;638;p42"/>
          <p:cNvSpPr txBox="1"/>
          <p:nvPr/>
        </p:nvSpPr>
        <p:spPr>
          <a:xfrm>
            <a:off x="3065532" y="1373543"/>
            <a:ext cx="8384400" cy="4726200"/>
          </a:xfrm>
          <a:prstGeom prst="rect">
            <a:avLst/>
          </a:prstGeom>
          <a:noFill/>
          <a:ln>
            <a:noFill/>
          </a:ln>
        </p:spPr>
        <p:txBody>
          <a:bodyPr spcFirstLastPara="1" wrap="square" lIns="0" tIns="10775" rIns="0" bIns="0" anchor="t" anchorCtr="0">
            <a:noAutofit/>
          </a:bodyPr>
          <a:lstStyle/>
          <a:p>
            <a:pPr marL="355600" marR="916939" lvl="0" indent="-343535" algn="l" rtl="0">
              <a:lnSpc>
                <a:spcPct val="100800"/>
              </a:lnSpc>
              <a:spcBef>
                <a:spcPts val="0"/>
              </a:spcBef>
              <a:spcAft>
                <a:spcPts val="0"/>
              </a:spcAft>
              <a:buClr>
                <a:srgbClr val="404040"/>
              </a:buClr>
              <a:buSzPts val="2400"/>
              <a:buFont typeface="Arial"/>
              <a:buChar char="•"/>
            </a:pPr>
            <a:r>
              <a:rPr lang="en-US" sz="2400">
                <a:solidFill>
                  <a:srgbClr val="404040"/>
                </a:solidFill>
                <a:latin typeface="Calibri"/>
                <a:ea typeface="Calibri"/>
                <a:cs typeface="Calibri"/>
                <a:sym typeface="Calibri"/>
              </a:rPr>
              <a:t>A foreign key is a key used to link two tables together. This is  sometimes also called as a referencing  key.</a:t>
            </a:r>
            <a:endParaRPr sz="2400">
              <a:solidFill>
                <a:srgbClr val="000000"/>
              </a:solidFill>
              <a:latin typeface="Calibri"/>
              <a:ea typeface="Calibri"/>
              <a:cs typeface="Calibri"/>
              <a:sym typeface="Calibri"/>
            </a:endParaRPr>
          </a:p>
          <a:p>
            <a:pPr marL="355600" marR="497205" lvl="0" indent="-343535" algn="l" rtl="0">
              <a:lnSpc>
                <a:spcPct val="100800"/>
              </a:lnSpc>
              <a:spcBef>
                <a:spcPts val="975"/>
              </a:spcBef>
              <a:spcAft>
                <a:spcPts val="0"/>
              </a:spcAft>
              <a:buClr>
                <a:srgbClr val="404040"/>
              </a:buClr>
              <a:buSzPts val="2400"/>
              <a:buFont typeface="Arial"/>
              <a:buChar char="•"/>
            </a:pPr>
            <a:r>
              <a:rPr lang="en-US" sz="2400">
                <a:solidFill>
                  <a:srgbClr val="404040"/>
                </a:solidFill>
                <a:latin typeface="Calibri"/>
                <a:ea typeface="Calibri"/>
                <a:cs typeface="Calibri"/>
                <a:sym typeface="Calibri"/>
              </a:rPr>
              <a:t>A Foreign Key is a column whose values match a Primary Key in a  different table.</a:t>
            </a:r>
            <a:endParaRPr sz="2400">
              <a:solidFill>
                <a:srgbClr val="404040"/>
              </a:solidFill>
              <a:latin typeface="Calibri"/>
              <a:ea typeface="Calibri"/>
              <a:cs typeface="Calibri"/>
              <a:sym typeface="Calibri"/>
            </a:endParaRPr>
          </a:p>
          <a:p>
            <a:pPr marL="355600" marR="497205" lvl="0" indent="-191135" algn="l" rtl="0">
              <a:lnSpc>
                <a:spcPct val="100800"/>
              </a:lnSpc>
              <a:spcBef>
                <a:spcPts val="975"/>
              </a:spcBef>
              <a:spcAft>
                <a:spcPts val="0"/>
              </a:spcAft>
              <a:buClr>
                <a:srgbClr val="000000"/>
              </a:buClr>
              <a:buSzPts val="2400"/>
              <a:buFont typeface="Arial"/>
              <a:buNone/>
            </a:pPr>
            <a:endParaRPr sz="2400">
              <a:solidFill>
                <a:srgbClr val="000000"/>
              </a:solidFill>
              <a:latin typeface="Calibri"/>
              <a:ea typeface="Calibri"/>
              <a:cs typeface="Calibri"/>
              <a:sym typeface="Calibri"/>
            </a:endParaRPr>
          </a:p>
          <a:p>
            <a:pPr marL="12065" marR="65405" lvl="0" indent="0" algn="ctr" rtl="0">
              <a:lnSpc>
                <a:spcPct val="100800"/>
              </a:lnSpc>
              <a:spcBef>
                <a:spcPts val="975"/>
              </a:spcBef>
              <a:spcAft>
                <a:spcPts val="0"/>
              </a:spcAft>
              <a:buNone/>
            </a:pPr>
            <a:r>
              <a:rPr lang="en-US" sz="2000" b="1">
                <a:solidFill>
                  <a:srgbClr val="404040"/>
                </a:solidFill>
                <a:latin typeface="Calibri"/>
                <a:ea typeface="Calibri"/>
                <a:cs typeface="Calibri"/>
                <a:sym typeface="Calibri"/>
              </a:rPr>
              <a:t>Example</a:t>
            </a:r>
            <a:endParaRPr sz="2000" b="1">
              <a:solidFill>
                <a:srgbClr val="000000"/>
              </a:solidFill>
              <a:latin typeface="Calibri"/>
              <a:ea typeface="Calibri"/>
              <a:cs typeface="Calibri"/>
              <a:sym typeface="Calibri"/>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CREATE TABLE CUSTOMERS(</a:t>
            </a:r>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ID INT NOT NULL, </a:t>
            </a:r>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NAME VARCHAR (20) NOT NULL, </a:t>
            </a:r>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AGE INT NOT NULL UNIQUE,  </a:t>
            </a:r>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ADDRESS CHAR (25), </a:t>
            </a:r>
            <a:endParaRPr/>
          </a:p>
          <a:p>
            <a:pPr marL="0" marR="0" lvl="0" indent="0" algn="ctr" rtl="0">
              <a:spcBef>
                <a:spcPts val="0"/>
              </a:spcBef>
              <a:spcAft>
                <a:spcPts val="0"/>
              </a:spcAft>
              <a:buNone/>
            </a:pPr>
            <a:r>
              <a:rPr lang="en-US" sz="2000">
                <a:solidFill>
                  <a:srgbClr val="006FC0"/>
                </a:solidFill>
                <a:latin typeface="Calibri"/>
                <a:ea typeface="Calibri"/>
                <a:cs typeface="Calibri"/>
                <a:sym typeface="Calibri"/>
              </a:rPr>
              <a:t>SALARY DECIMAL(18,2) DEFAULT 5000.00)</a:t>
            </a:r>
            <a:endParaRPr sz="2000">
              <a:solidFill>
                <a:srgbClr val="000000"/>
              </a:solidFill>
              <a:latin typeface="Calibri"/>
              <a:ea typeface="Calibri"/>
              <a:cs typeface="Calibri"/>
              <a:sym typeface="Calibri"/>
            </a:endParaRPr>
          </a:p>
          <a:p>
            <a:pPr marL="0" marR="65405" lvl="0" indent="0" algn="ctr" rtl="0">
              <a:spcBef>
                <a:spcPts val="0"/>
              </a:spcBef>
              <a:spcAft>
                <a:spcPts val="0"/>
              </a:spcAft>
              <a:buNone/>
            </a:pPr>
            <a:r>
              <a:rPr lang="en-US" sz="2000">
                <a:solidFill>
                  <a:srgbClr val="006FC0"/>
                </a:solidFill>
                <a:latin typeface="Calibri"/>
                <a:ea typeface="Calibri"/>
                <a:cs typeface="Calibri"/>
                <a:sym typeface="Calibri"/>
              </a:rPr>
              <a:t>FOREIGN KEY (ID))</a:t>
            </a:r>
            <a:endParaRPr sz="2000">
              <a:solidFill>
                <a:srgbClr val="00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25"/>
                                        </p:tgtEl>
                                        <p:attrNameLst>
                                          <p:attrName>style.visibility</p:attrName>
                                        </p:attrNameLst>
                                      </p:cBhvr>
                                      <p:to>
                                        <p:strVal val="visible"/>
                                      </p:to>
                                    </p:set>
                                    <p:anim calcmode="lin" valueType="num">
                                      <p:cBhvr additive="base">
                                        <p:cTn id="7" dur="1000"/>
                                        <p:tgtEl>
                                          <p:spTgt spid="62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26"/>
                                        </p:tgtEl>
                                        <p:attrNameLst>
                                          <p:attrName>style.visibility</p:attrName>
                                        </p:attrNameLst>
                                      </p:cBhvr>
                                      <p:to>
                                        <p:strVal val="visible"/>
                                      </p:to>
                                    </p:set>
                                    <p:anim calcmode="lin" valueType="num">
                                      <p:cBhvr additive="base">
                                        <p:cTn id="10" dur="1000"/>
                                        <p:tgtEl>
                                          <p:spTgt spid="62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27"/>
                                        </p:tgtEl>
                                        <p:attrNameLst>
                                          <p:attrName>style.visibility</p:attrName>
                                        </p:attrNameLst>
                                      </p:cBhvr>
                                      <p:to>
                                        <p:strVal val="visible"/>
                                      </p:to>
                                    </p:set>
                                    <p:animEffect transition="in" filter="fade">
                                      <p:cBhvr>
                                        <p:cTn id="15" dur="1000"/>
                                        <p:tgtEl>
                                          <p:spTgt spid="6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24"/>
                                        </p:tgtEl>
                                        <p:attrNameLst>
                                          <p:attrName>style.visibility</p:attrName>
                                        </p:attrNameLst>
                                      </p:cBhvr>
                                      <p:to>
                                        <p:strVal val="visible"/>
                                      </p:to>
                                    </p:set>
                                    <p:animEffect transition="in" filter="fade">
                                      <p:cBhvr>
                                        <p:cTn id="20" dur="1000"/>
                                        <p:tgtEl>
                                          <p:spTgt spid="624"/>
                                        </p:tgtEl>
                                      </p:cBhvr>
                                    </p:animEffect>
                                  </p:childTnLst>
                                </p:cTn>
                              </p:par>
                              <p:par>
                                <p:cTn id="21" presetID="10" presetClass="entr" presetSubtype="0" fill="hold" nodeType="withEffect">
                                  <p:stCondLst>
                                    <p:cond delay="0"/>
                                  </p:stCondLst>
                                  <p:childTnLst>
                                    <p:set>
                                      <p:cBhvr>
                                        <p:cTn id="22" dur="1" fill="hold">
                                          <p:stCondLst>
                                            <p:cond delay="0"/>
                                          </p:stCondLst>
                                        </p:cTn>
                                        <p:tgtEl>
                                          <p:spTgt spid="638"/>
                                        </p:tgtEl>
                                        <p:attrNameLst>
                                          <p:attrName>style.visibility</p:attrName>
                                        </p:attrNameLst>
                                      </p:cBhvr>
                                      <p:to>
                                        <p:strVal val="visible"/>
                                      </p:to>
                                    </p:set>
                                    <p:animEffect transition="in" filter="fade">
                                      <p:cBhvr>
                                        <p:cTn id="23" dur="1000"/>
                                        <p:tgtEl>
                                          <p:spTgt spid="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WHAT IS A RELATIONAL DATABASE?</a:t>
            </a:r>
            <a:endParaRPr sz="4200" b="0">
              <a:solidFill>
                <a:srgbClr val="00A1FF"/>
              </a:solidFill>
              <a:latin typeface="Lato Black"/>
              <a:ea typeface="Lato Black"/>
              <a:cs typeface="Lato Black"/>
              <a:sym typeface="Lato Black"/>
            </a:endParaRPr>
          </a:p>
        </p:txBody>
      </p:sp>
      <p:cxnSp>
        <p:nvCxnSpPr>
          <p:cNvPr id="131" name="Google Shape;131;p18"/>
          <p:cNvCxnSpPr/>
          <p:nvPr/>
        </p:nvCxnSpPr>
        <p:spPr>
          <a:xfrm>
            <a:off x="675706" y="1161914"/>
            <a:ext cx="9179100" cy="0"/>
          </a:xfrm>
          <a:prstGeom prst="straightConnector1">
            <a:avLst/>
          </a:prstGeom>
          <a:noFill/>
          <a:ln w="76200" cap="flat" cmpd="sng">
            <a:solidFill>
              <a:schemeClr val="dk2"/>
            </a:solidFill>
            <a:prstDash val="solid"/>
            <a:round/>
            <a:headEnd type="none" w="med" len="med"/>
            <a:tailEnd type="none" w="med" len="med"/>
          </a:ln>
        </p:spPr>
      </p:cxnSp>
      <p:sp>
        <p:nvSpPr>
          <p:cNvPr id="132" name="Google Shape;132;p18"/>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8"/>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txBox="1"/>
          <p:nvPr/>
        </p:nvSpPr>
        <p:spPr>
          <a:xfrm>
            <a:off x="668001" y="1411725"/>
            <a:ext cx="10187100" cy="587400"/>
          </a:xfrm>
          <a:prstGeom prst="rect">
            <a:avLst/>
          </a:prstGeom>
          <a:noFill/>
          <a:ln>
            <a:noFill/>
          </a:ln>
        </p:spPr>
        <p:txBody>
          <a:bodyPr spcFirstLastPara="1" wrap="square" lIns="91425" tIns="45700" rIns="91425" bIns="45700" anchor="t" anchorCtr="0">
            <a:noAutofit/>
          </a:bodyPr>
          <a:lstStyle/>
          <a:p>
            <a:pPr marL="355600" marR="5080" lvl="0" indent="-330835" algn="l" rtl="0">
              <a:lnSpc>
                <a:spcPct val="125000"/>
              </a:lnSpc>
              <a:spcBef>
                <a:spcPts val="675"/>
              </a:spcBef>
              <a:spcAft>
                <a:spcPts val="0"/>
              </a:spcAft>
              <a:buClr>
                <a:schemeClr val="dk1"/>
              </a:buClr>
              <a:buSzPts val="2200"/>
              <a:buFont typeface="Lato"/>
              <a:buChar char="•"/>
            </a:pPr>
            <a:r>
              <a:rPr lang="en-US" sz="2200">
                <a:solidFill>
                  <a:schemeClr val="dk1"/>
                </a:solidFill>
                <a:latin typeface="Lato"/>
                <a:ea typeface="Lato"/>
                <a:cs typeface="Lato"/>
                <a:sym typeface="Lato"/>
              </a:rPr>
              <a:t>A relational database is a type of </a:t>
            </a:r>
            <a:r>
              <a:rPr lang="en-US" sz="2200">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database</a:t>
            </a:r>
            <a:r>
              <a:rPr lang="en-US" sz="2200">
                <a:solidFill>
                  <a:schemeClr val="dk1"/>
                </a:solidFill>
                <a:latin typeface="Lato"/>
                <a:ea typeface="Lato"/>
                <a:cs typeface="Lato"/>
                <a:sym typeface="Lato"/>
              </a:rPr>
              <a:t> that stores and provides access to data points that are related to one another. </a:t>
            </a:r>
            <a:endParaRPr sz="2200">
              <a:solidFill>
                <a:schemeClr val="dk1"/>
              </a:solidFill>
              <a:latin typeface="Lato"/>
              <a:ea typeface="Lato"/>
              <a:cs typeface="Lato"/>
              <a:sym typeface="Lato"/>
            </a:endParaRPr>
          </a:p>
          <a:p>
            <a:pPr marL="355600" marR="5080" lvl="0" indent="-330835" algn="l" rtl="0">
              <a:lnSpc>
                <a:spcPct val="125000"/>
              </a:lnSpc>
              <a:spcBef>
                <a:spcPts val="675"/>
              </a:spcBef>
              <a:spcAft>
                <a:spcPts val="0"/>
              </a:spcAft>
              <a:buClr>
                <a:schemeClr val="dk1"/>
              </a:buClr>
              <a:buSzPts val="2200"/>
              <a:buFont typeface="Lato"/>
              <a:buChar char="•"/>
            </a:pPr>
            <a:r>
              <a:rPr lang="en-US" sz="2200">
                <a:solidFill>
                  <a:schemeClr val="dk1"/>
                </a:solidFill>
                <a:latin typeface="Lato"/>
                <a:ea typeface="Lato"/>
                <a:cs typeface="Lato"/>
                <a:sym typeface="Lato"/>
              </a:rPr>
              <a:t>Relational databases are based on the relational model, an intuitive, straightforward way of representing data in tables. </a:t>
            </a:r>
            <a:endParaRPr sz="2200">
              <a:solidFill>
                <a:schemeClr val="dk1"/>
              </a:solidFill>
              <a:latin typeface="Lato"/>
              <a:ea typeface="Lato"/>
              <a:cs typeface="Lato"/>
              <a:sym typeface="Lato"/>
            </a:endParaRPr>
          </a:p>
          <a:p>
            <a:pPr marL="355600" marR="5080" lvl="0" indent="-330835" algn="l" rtl="0">
              <a:lnSpc>
                <a:spcPct val="125000"/>
              </a:lnSpc>
              <a:spcBef>
                <a:spcPts val="675"/>
              </a:spcBef>
              <a:spcAft>
                <a:spcPts val="0"/>
              </a:spcAft>
              <a:buClr>
                <a:schemeClr val="dk1"/>
              </a:buClr>
              <a:buSzPts val="2200"/>
              <a:buFont typeface="Lato"/>
              <a:buChar char="•"/>
            </a:pPr>
            <a:r>
              <a:rPr lang="en-US" sz="2200">
                <a:solidFill>
                  <a:schemeClr val="dk1"/>
                </a:solidFill>
                <a:latin typeface="Lato"/>
                <a:ea typeface="Lato"/>
                <a:cs typeface="Lato"/>
                <a:sym typeface="Lato"/>
              </a:rPr>
              <a:t>In a relational database, each row in the table is a record with a unique ID called the key. </a:t>
            </a:r>
            <a:endParaRPr sz="2200">
              <a:solidFill>
                <a:schemeClr val="dk1"/>
              </a:solidFill>
              <a:latin typeface="Lato"/>
              <a:ea typeface="Lato"/>
              <a:cs typeface="Lato"/>
              <a:sym typeface="Lato"/>
            </a:endParaRPr>
          </a:p>
          <a:p>
            <a:pPr marL="355600" marR="5080" lvl="0" indent="-330835" algn="l" rtl="0">
              <a:lnSpc>
                <a:spcPct val="125000"/>
              </a:lnSpc>
              <a:spcBef>
                <a:spcPts val="675"/>
              </a:spcBef>
              <a:spcAft>
                <a:spcPts val="0"/>
              </a:spcAft>
              <a:buClr>
                <a:schemeClr val="dk1"/>
              </a:buClr>
              <a:buSzPts val="2200"/>
              <a:buFont typeface="Lato"/>
              <a:buChar char="•"/>
            </a:pPr>
            <a:r>
              <a:rPr lang="en-US" sz="2200">
                <a:solidFill>
                  <a:schemeClr val="dk1"/>
                </a:solidFill>
                <a:latin typeface="Lato"/>
                <a:ea typeface="Lato"/>
                <a:cs typeface="Lato"/>
                <a:sym typeface="Lato"/>
              </a:rPr>
              <a:t>The columns of the table hold attributes of the data, and each record usually has a value for each attribute, making it easy to establish the relationships among data points.</a:t>
            </a:r>
            <a:endParaRPr sz="2200">
              <a:solidFill>
                <a:schemeClr val="dk1"/>
              </a:solidFill>
              <a:latin typeface="Lato"/>
              <a:ea typeface="Lato"/>
              <a:cs typeface="Lato"/>
              <a:sym typeface="Lato"/>
            </a:endParaRPr>
          </a:p>
        </p:txBody>
      </p:sp>
      <p:pic>
        <p:nvPicPr>
          <p:cNvPr id="136" name="Google Shape;136;p18"/>
          <p:cNvPicPr preferRelativeResize="0"/>
          <p:nvPr/>
        </p:nvPicPr>
        <p:blipFill>
          <a:blip r:embed="rId4">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1000"/>
                                        <p:tgtEl>
                                          <p:spTgt spid="12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1"/>
                                        </p:tgtEl>
                                        <p:attrNameLst>
                                          <p:attrName>style.visibility</p:attrName>
                                        </p:attrNameLst>
                                      </p:cBhvr>
                                      <p:to>
                                        <p:strVal val="visible"/>
                                      </p:to>
                                    </p:set>
                                    <p:anim calcmode="lin" valueType="num">
                                      <p:cBhvr additive="base">
                                        <p:cTn id="10" dur="1000"/>
                                        <p:tgtEl>
                                          <p:spTgt spid="13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fade">
                                      <p:cBhvr>
                                        <p:cTn id="15" dur="1000"/>
                                        <p:tgtEl>
                                          <p:spTgt spid="1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5">
                                            <p:txEl>
                                              <p:pRg st="0" end="0"/>
                                            </p:txEl>
                                          </p:spTgt>
                                        </p:tgtEl>
                                        <p:attrNameLst>
                                          <p:attrName>style.visibility</p:attrName>
                                        </p:attrNameLst>
                                      </p:cBhvr>
                                      <p:to>
                                        <p:strVal val="visible"/>
                                      </p:to>
                                    </p:set>
                                    <p:animEffect transition="in" filter="fade">
                                      <p:cBhvr>
                                        <p:cTn id="20" dur="1000"/>
                                        <p:tgtEl>
                                          <p:spTgt spid="13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5">
                                            <p:txEl>
                                              <p:pRg st="1" end="1"/>
                                            </p:txEl>
                                          </p:spTgt>
                                        </p:tgtEl>
                                        <p:attrNameLst>
                                          <p:attrName>style.visibility</p:attrName>
                                        </p:attrNameLst>
                                      </p:cBhvr>
                                      <p:to>
                                        <p:strVal val="visible"/>
                                      </p:to>
                                    </p:set>
                                    <p:animEffect transition="in" filter="fade">
                                      <p:cBhvr>
                                        <p:cTn id="25" dur="1000"/>
                                        <p:tgtEl>
                                          <p:spTgt spid="13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35">
                                            <p:txEl>
                                              <p:pRg st="2" end="2"/>
                                            </p:txEl>
                                          </p:spTgt>
                                        </p:tgtEl>
                                        <p:attrNameLst>
                                          <p:attrName>style.visibility</p:attrName>
                                        </p:attrNameLst>
                                      </p:cBhvr>
                                      <p:to>
                                        <p:strVal val="visible"/>
                                      </p:to>
                                    </p:set>
                                    <p:animEffect transition="in" filter="fade">
                                      <p:cBhvr>
                                        <p:cTn id="30" dur="1000"/>
                                        <p:tgtEl>
                                          <p:spTgt spid="13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5">
                                            <p:txEl>
                                              <p:pRg st="3" end="3"/>
                                            </p:txEl>
                                          </p:spTgt>
                                        </p:tgtEl>
                                        <p:attrNameLst>
                                          <p:attrName>style.visibility</p:attrName>
                                        </p:attrNameLst>
                                      </p:cBhvr>
                                      <p:to>
                                        <p:strVal val="visible"/>
                                      </p:to>
                                    </p:set>
                                    <p:animEffect transition="in" filter="fade">
                                      <p:cBhvr>
                                        <p:cTn id="35" dur="10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5" name="Google Shape;645;p43"/>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43"/>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3"/>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43"/>
          <p:cNvSpPr/>
          <p:nvPr/>
        </p:nvSpPr>
        <p:spPr>
          <a:xfrm>
            <a:off x="3352350" y="3333877"/>
            <a:ext cx="7766100" cy="2691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
        <p:nvSpPr>
          <p:cNvPr id="649" name="Google Shape;649;p4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TABLE CONSTRAINTS</a:t>
            </a:r>
            <a:endParaRPr sz="4200" b="0">
              <a:solidFill>
                <a:srgbClr val="00A1FF"/>
              </a:solidFill>
              <a:latin typeface="Lato Black"/>
              <a:ea typeface="Lato Black"/>
              <a:cs typeface="Lato Black"/>
              <a:sym typeface="Lato Black"/>
            </a:endParaRPr>
          </a:p>
        </p:txBody>
      </p:sp>
      <p:cxnSp>
        <p:nvCxnSpPr>
          <p:cNvPr id="650" name="Google Shape;650;p43"/>
          <p:cNvCxnSpPr/>
          <p:nvPr/>
        </p:nvCxnSpPr>
        <p:spPr>
          <a:xfrm>
            <a:off x="668001" y="1089130"/>
            <a:ext cx="5434200" cy="0"/>
          </a:xfrm>
          <a:prstGeom prst="straightConnector1">
            <a:avLst/>
          </a:prstGeom>
          <a:noFill/>
          <a:ln w="76200" cap="flat" cmpd="sng">
            <a:solidFill>
              <a:schemeClr val="dk2"/>
            </a:solidFill>
            <a:prstDash val="solid"/>
            <a:round/>
            <a:headEnd type="none" w="med" len="med"/>
            <a:tailEnd type="none" w="med" len="med"/>
          </a:ln>
        </p:spPr>
      </p:cxnSp>
      <p:grpSp>
        <p:nvGrpSpPr>
          <p:cNvPr id="651" name="Google Shape;651;p43"/>
          <p:cNvGrpSpPr/>
          <p:nvPr/>
        </p:nvGrpSpPr>
        <p:grpSpPr>
          <a:xfrm>
            <a:off x="607317" y="2046697"/>
            <a:ext cx="2207992" cy="2862240"/>
            <a:chOff x="607317" y="2046697"/>
            <a:chExt cx="2207992" cy="2862240"/>
          </a:xfrm>
        </p:grpSpPr>
        <p:sp>
          <p:nvSpPr>
            <p:cNvPr id="652" name="Google Shape;652;p43"/>
            <p:cNvSpPr/>
            <p:nvPr/>
          </p:nvSpPr>
          <p:spPr>
            <a:xfrm>
              <a:off x="611295" y="4537237"/>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3" name="Google Shape;653;p43"/>
            <p:cNvSpPr/>
            <p:nvPr/>
          </p:nvSpPr>
          <p:spPr>
            <a:xfrm>
              <a:off x="624313" y="45383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Check</a:t>
              </a:r>
              <a:endParaRPr b="1">
                <a:solidFill>
                  <a:srgbClr val="FFFFFF"/>
                </a:solidFill>
              </a:endParaRPr>
            </a:p>
          </p:txBody>
        </p:sp>
        <p:sp>
          <p:nvSpPr>
            <p:cNvPr id="654" name="Google Shape;654;p43"/>
            <p:cNvSpPr/>
            <p:nvPr/>
          </p:nvSpPr>
          <p:spPr>
            <a:xfrm>
              <a:off x="638509" y="205964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5" name="Google Shape;655;p43"/>
            <p:cNvSpPr/>
            <p:nvPr/>
          </p:nvSpPr>
          <p:spPr>
            <a:xfrm>
              <a:off x="638509" y="2046697"/>
              <a:ext cx="2159700" cy="369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Not Null</a:t>
              </a:r>
              <a:endParaRPr/>
            </a:p>
          </p:txBody>
        </p:sp>
        <p:sp>
          <p:nvSpPr>
            <p:cNvPr id="656" name="Google Shape;656;p43"/>
            <p:cNvSpPr/>
            <p:nvPr/>
          </p:nvSpPr>
          <p:spPr>
            <a:xfrm>
              <a:off x="624316" y="2663872"/>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7" name="Google Shape;657;p43"/>
            <p:cNvSpPr/>
            <p:nvPr/>
          </p:nvSpPr>
          <p:spPr>
            <a:xfrm>
              <a:off x="624317" y="2678028"/>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Unique</a:t>
              </a:r>
              <a:endParaRPr/>
            </a:p>
          </p:txBody>
        </p:sp>
        <p:sp>
          <p:nvSpPr>
            <p:cNvPr id="658" name="Google Shape;658;p43"/>
            <p:cNvSpPr/>
            <p:nvPr/>
          </p:nvSpPr>
          <p:spPr>
            <a:xfrm>
              <a:off x="611295" y="3295564"/>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59" name="Google Shape;659;p43"/>
            <p:cNvSpPr/>
            <p:nvPr/>
          </p:nvSpPr>
          <p:spPr>
            <a:xfrm>
              <a:off x="624313" y="3296703"/>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Primary Key</a:t>
              </a:r>
              <a:endParaRPr/>
            </a:p>
          </p:txBody>
        </p:sp>
        <p:sp>
          <p:nvSpPr>
            <p:cNvPr id="660" name="Google Shape;660;p43"/>
            <p:cNvSpPr/>
            <p:nvPr/>
          </p:nvSpPr>
          <p:spPr>
            <a:xfrm>
              <a:off x="607317" y="391697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61" name="Google Shape;661;p43"/>
            <p:cNvSpPr/>
            <p:nvPr/>
          </p:nvSpPr>
          <p:spPr>
            <a:xfrm>
              <a:off x="624313" y="393112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Foreign Key</a:t>
              </a:r>
              <a:endParaRPr sz="1800">
                <a:solidFill>
                  <a:srgbClr val="000000"/>
                </a:solidFill>
                <a:latin typeface="Calibri"/>
                <a:ea typeface="Calibri"/>
                <a:cs typeface="Calibri"/>
                <a:sym typeface="Calibri"/>
              </a:endParaRPr>
            </a:p>
          </p:txBody>
        </p:sp>
      </p:grpSp>
      <p:sp>
        <p:nvSpPr>
          <p:cNvPr id="662" name="Google Shape;662;p43"/>
          <p:cNvSpPr txBox="1"/>
          <p:nvPr/>
        </p:nvSpPr>
        <p:spPr>
          <a:xfrm>
            <a:off x="3244492" y="1468400"/>
            <a:ext cx="7841100" cy="4701900"/>
          </a:xfrm>
          <a:prstGeom prst="rect">
            <a:avLst/>
          </a:prstGeom>
          <a:noFill/>
          <a:ln>
            <a:noFill/>
          </a:ln>
        </p:spPr>
        <p:txBody>
          <a:bodyPr spcFirstLastPara="1" wrap="square" lIns="0" tIns="10775" rIns="0" bIns="0" anchor="t" anchorCtr="0">
            <a:noAutofit/>
          </a:bodyPr>
          <a:lstStyle/>
          <a:p>
            <a:pPr marL="355600" marR="186055" lvl="0" indent="-318135" algn="l" rtl="0">
              <a:lnSpc>
                <a:spcPct val="100800"/>
              </a:lnSpc>
              <a:spcBef>
                <a:spcPts val="0"/>
              </a:spcBef>
              <a:spcAft>
                <a:spcPts val="0"/>
              </a:spcAft>
              <a:buClr>
                <a:srgbClr val="404040"/>
              </a:buClr>
              <a:buSzPts val="2000"/>
              <a:buFont typeface="Lato"/>
              <a:buChar char="•"/>
            </a:pPr>
            <a:r>
              <a:rPr lang="en-US" sz="2000" dirty="0">
                <a:solidFill>
                  <a:srgbClr val="404040"/>
                </a:solidFill>
                <a:latin typeface="Lato"/>
                <a:ea typeface="Lato"/>
                <a:cs typeface="Lato"/>
                <a:sym typeface="Lato"/>
              </a:rPr>
              <a:t>The CHECK Constraint enables a condition to check the value being entered into a record.</a:t>
            </a:r>
            <a:endParaRPr sz="2000" dirty="0">
              <a:solidFill>
                <a:srgbClr val="000000"/>
              </a:solidFill>
              <a:latin typeface="Lato"/>
              <a:ea typeface="Lato"/>
              <a:cs typeface="Lato"/>
              <a:sym typeface="Lato"/>
            </a:endParaRPr>
          </a:p>
          <a:p>
            <a:pPr marL="355600" marR="39370" lvl="0" indent="-318135" algn="l" rtl="0">
              <a:lnSpc>
                <a:spcPct val="100800"/>
              </a:lnSpc>
              <a:spcBef>
                <a:spcPts val="975"/>
              </a:spcBef>
              <a:spcAft>
                <a:spcPts val="0"/>
              </a:spcAft>
              <a:buClr>
                <a:srgbClr val="404040"/>
              </a:buClr>
              <a:buSzPts val="2000"/>
              <a:buFont typeface="Lato"/>
              <a:buChar char="•"/>
            </a:pPr>
            <a:r>
              <a:rPr lang="en-US" sz="2000" dirty="0">
                <a:solidFill>
                  <a:srgbClr val="404040"/>
                </a:solidFill>
                <a:latin typeface="Lato"/>
                <a:ea typeface="Lato"/>
                <a:cs typeface="Lato"/>
                <a:sym typeface="Lato"/>
              </a:rPr>
              <a:t>If the condition evaluates to false, the record violates the constraint and will not be entered into the table.</a:t>
            </a:r>
            <a:endParaRPr sz="2000" dirty="0">
              <a:solidFill>
                <a:srgbClr val="000000"/>
              </a:solidFill>
              <a:latin typeface="Lato"/>
              <a:ea typeface="Lato"/>
              <a:cs typeface="Lato"/>
              <a:sym typeface="Lato"/>
            </a:endParaRPr>
          </a:p>
          <a:p>
            <a:pPr marL="355600" marR="39370" lvl="0" indent="-229234" algn="l" rtl="0">
              <a:lnSpc>
                <a:spcPct val="100800"/>
              </a:lnSpc>
              <a:spcBef>
                <a:spcPts val="975"/>
              </a:spcBef>
              <a:spcAft>
                <a:spcPts val="0"/>
              </a:spcAft>
              <a:buClr>
                <a:srgbClr val="000000"/>
              </a:buClr>
              <a:buSzPts val="1800"/>
              <a:buFont typeface="Arial"/>
              <a:buNone/>
            </a:pPr>
            <a:endParaRPr sz="2000" dirty="0">
              <a:solidFill>
                <a:srgbClr val="000000"/>
              </a:solidFill>
              <a:latin typeface="Lato"/>
              <a:ea typeface="Lato"/>
              <a:cs typeface="Lato"/>
              <a:sym typeface="Lato"/>
            </a:endParaRPr>
          </a:p>
          <a:p>
            <a:pPr marL="0" marR="39370" lvl="0" indent="0" algn="l" rtl="0">
              <a:lnSpc>
                <a:spcPct val="100800"/>
              </a:lnSpc>
              <a:spcBef>
                <a:spcPts val="975"/>
              </a:spcBef>
              <a:spcAft>
                <a:spcPts val="0"/>
              </a:spcAft>
              <a:buClr>
                <a:srgbClr val="000000"/>
              </a:buClr>
              <a:buSzPts val="1800"/>
              <a:buFont typeface="Arial"/>
              <a:buNone/>
            </a:pPr>
            <a:endParaRPr sz="2000" dirty="0">
              <a:solidFill>
                <a:srgbClr val="000000"/>
              </a:solidFill>
              <a:latin typeface="Lato"/>
              <a:ea typeface="Lato"/>
              <a:cs typeface="Lato"/>
              <a:sym typeface="Lato"/>
            </a:endParaRPr>
          </a:p>
          <a:p>
            <a:pPr marL="0" marR="39370" lvl="0" indent="0" algn="ctr" rtl="0">
              <a:spcBef>
                <a:spcPts val="0"/>
              </a:spcBef>
              <a:spcAft>
                <a:spcPts val="0"/>
              </a:spcAft>
              <a:buNone/>
            </a:pPr>
            <a:r>
              <a:rPr lang="en-US" sz="2000" b="1" dirty="0">
                <a:solidFill>
                  <a:srgbClr val="404040"/>
                </a:solidFill>
                <a:latin typeface="Lato"/>
                <a:ea typeface="Lato"/>
                <a:cs typeface="Lato"/>
                <a:sym typeface="Lato"/>
              </a:rPr>
              <a:t>Example</a:t>
            </a:r>
            <a:br>
              <a:rPr lang="en-US" sz="2000" dirty="0">
                <a:solidFill>
                  <a:srgbClr val="000000"/>
                </a:solidFill>
                <a:latin typeface="Lato"/>
                <a:ea typeface="Lato"/>
                <a:cs typeface="Lato"/>
                <a:sym typeface="Lato"/>
              </a:rPr>
            </a:br>
            <a:r>
              <a:rPr lang="en-US" sz="2000" dirty="0">
                <a:solidFill>
                  <a:srgbClr val="006FC0"/>
                </a:solidFill>
                <a:latin typeface="Lato"/>
                <a:ea typeface="Lato"/>
                <a:cs typeface="Lato"/>
                <a:sym typeface="Lato"/>
              </a:rPr>
              <a:t>CREATE TABLE </a:t>
            </a:r>
            <a:r>
              <a:rPr lang="en-US" sz="2000" dirty="0" err="1">
                <a:solidFill>
                  <a:srgbClr val="006FC0"/>
                </a:solidFill>
                <a:latin typeface="Lato"/>
                <a:ea typeface="Lato"/>
                <a:cs typeface="Lato"/>
                <a:sym typeface="Lato"/>
              </a:rPr>
              <a:t>New_table</a:t>
            </a:r>
            <a:r>
              <a:rPr lang="en-US" sz="2000" dirty="0">
                <a:solidFill>
                  <a:srgbClr val="006FC0"/>
                </a:solidFill>
                <a:latin typeface="Lato"/>
                <a:ea typeface="Lato"/>
                <a:cs typeface="Lato"/>
                <a:sym typeface="Lato"/>
              </a:rPr>
              <a:t> (ID INT NOT NULL, </a:t>
            </a:r>
            <a:endParaRPr sz="2000" dirty="0">
              <a:solidFill>
                <a:srgbClr val="006FC0"/>
              </a:solidFill>
              <a:latin typeface="Lato"/>
              <a:ea typeface="Lato"/>
              <a:cs typeface="Lato"/>
              <a:sym typeface="Lato"/>
            </a:endParaRPr>
          </a:p>
          <a:p>
            <a:pPr marL="0" marR="39370" lvl="0" indent="0" algn="ctr" rtl="0">
              <a:spcBef>
                <a:spcPts val="0"/>
              </a:spcBef>
              <a:spcAft>
                <a:spcPts val="0"/>
              </a:spcAft>
              <a:buNone/>
            </a:pPr>
            <a:r>
              <a:rPr lang="en-US" sz="2000" dirty="0">
                <a:solidFill>
                  <a:srgbClr val="006FC0"/>
                </a:solidFill>
                <a:latin typeface="Lato"/>
                <a:ea typeface="Lato"/>
                <a:cs typeface="Lato"/>
                <a:sym typeface="Lato"/>
              </a:rPr>
              <a:t>NAME VARCHAR (20)  NOT NULL, </a:t>
            </a:r>
            <a:endParaRPr sz="2000" dirty="0">
              <a:solidFill>
                <a:srgbClr val="006FC0"/>
              </a:solidFill>
              <a:latin typeface="Lato"/>
              <a:ea typeface="Lato"/>
              <a:cs typeface="Lato"/>
              <a:sym typeface="Lato"/>
            </a:endParaRPr>
          </a:p>
          <a:p>
            <a:pPr marL="0" marR="39370" lvl="0" indent="0" algn="ctr" rtl="0">
              <a:spcBef>
                <a:spcPts val="0"/>
              </a:spcBef>
              <a:spcAft>
                <a:spcPts val="0"/>
              </a:spcAft>
              <a:buNone/>
            </a:pPr>
            <a:r>
              <a:rPr lang="en-US" sz="2000" dirty="0">
                <a:solidFill>
                  <a:srgbClr val="006FC0"/>
                </a:solidFill>
                <a:latin typeface="Lato"/>
                <a:ea typeface="Lato"/>
                <a:cs typeface="Lato"/>
                <a:sym typeface="Lato"/>
              </a:rPr>
              <a:t>AGE INT NOT NULL CHECK (AGE &gt;= 18), </a:t>
            </a:r>
            <a:endParaRPr sz="2000" dirty="0">
              <a:solidFill>
                <a:srgbClr val="006FC0"/>
              </a:solidFill>
              <a:latin typeface="Lato"/>
              <a:ea typeface="Lato"/>
              <a:cs typeface="Lato"/>
              <a:sym typeface="Lato"/>
            </a:endParaRPr>
          </a:p>
          <a:p>
            <a:pPr marL="0" marR="39370" lvl="0" indent="0" algn="ctr" rtl="0">
              <a:spcBef>
                <a:spcPts val="0"/>
              </a:spcBef>
              <a:spcAft>
                <a:spcPts val="0"/>
              </a:spcAft>
              <a:buNone/>
            </a:pPr>
            <a:r>
              <a:rPr lang="en-US" sz="2000" dirty="0">
                <a:solidFill>
                  <a:srgbClr val="006FC0"/>
                </a:solidFill>
                <a:latin typeface="Lato"/>
                <a:ea typeface="Lato"/>
                <a:cs typeface="Lato"/>
                <a:sym typeface="Lato"/>
              </a:rPr>
              <a:t>ADDRESS CHAR(25),</a:t>
            </a:r>
            <a:endParaRPr sz="2000" dirty="0">
              <a:solidFill>
                <a:srgbClr val="006FC0"/>
              </a:solidFill>
              <a:latin typeface="Lato"/>
              <a:ea typeface="Lato"/>
              <a:cs typeface="Lato"/>
              <a:sym typeface="Lato"/>
            </a:endParaRPr>
          </a:p>
          <a:p>
            <a:pPr marL="0" marR="39370" lvl="0" indent="0" algn="ctr" rtl="0">
              <a:spcBef>
                <a:spcPts val="0"/>
              </a:spcBef>
              <a:spcAft>
                <a:spcPts val="0"/>
              </a:spcAft>
              <a:buNone/>
            </a:pPr>
            <a:r>
              <a:rPr lang="en-US" sz="2000" dirty="0">
                <a:solidFill>
                  <a:srgbClr val="006FC0"/>
                </a:solidFill>
                <a:latin typeface="Lato"/>
                <a:ea typeface="Lato"/>
                <a:cs typeface="Lato"/>
                <a:sym typeface="Lato"/>
              </a:rPr>
              <a:t>SALARY DECIMAL (18, 2), PRIMARY KEY (ID) ) </a:t>
            </a:r>
            <a:endParaRPr sz="2000" dirty="0">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49"/>
                                        </p:tgtEl>
                                        <p:attrNameLst>
                                          <p:attrName>style.visibility</p:attrName>
                                        </p:attrNameLst>
                                      </p:cBhvr>
                                      <p:to>
                                        <p:strVal val="visible"/>
                                      </p:to>
                                    </p:set>
                                    <p:anim calcmode="lin" valueType="num">
                                      <p:cBhvr additive="base">
                                        <p:cTn id="7" dur="1000"/>
                                        <p:tgtEl>
                                          <p:spTgt spid="64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50"/>
                                        </p:tgtEl>
                                        <p:attrNameLst>
                                          <p:attrName>style.visibility</p:attrName>
                                        </p:attrNameLst>
                                      </p:cBhvr>
                                      <p:to>
                                        <p:strVal val="visible"/>
                                      </p:to>
                                    </p:set>
                                    <p:anim calcmode="lin" valueType="num">
                                      <p:cBhvr additive="base">
                                        <p:cTn id="10" dur="1000"/>
                                        <p:tgtEl>
                                          <p:spTgt spid="650"/>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1"/>
                                        </p:tgtEl>
                                        <p:attrNameLst>
                                          <p:attrName>style.visibility</p:attrName>
                                        </p:attrNameLst>
                                      </p:cBhvr>
                                      <p:to>
                                        <p:strVal val="visible"/>
                                      </p:to>
                                    </p:set>
                                    <p:animEffect transition="in" filter="fade">
                                      <p:cBhvr>
                                        <p:cTn id="15" dur="1000"/>
                                        <p:tgtEl>
                                          <p:spTgt spid="6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48"/>
                                        </p:tgtEl>
                                        <p:attrNameLst>
                                          <p:attrName>style.visibility</p:attrName>
                                        </p:attrNameLst>
                                      </p:cBhvr>
                                      <p:to>
                                        <p:strVal val="visible"/>
                                      </p:to>
                                    </p:set>
                                    <p:animEffect transition="in" filter="fade">
                                      <p:cBhvr>
                                        <p:cTn id="20" dur="1000"/>
                                        <p:tgtEl>
                                          <p:spTgt spid="648"/>
                                        </p:tgtEl>
                                      </p:cBhvr>
                                    </p:animEffect>
                                  </p:childTnLst>
                                </p:cTn>
                              </p:par>
                              <p:par>
                                <p:cTn id="21" presetID="10" presetClass="entr" presetSubtype="0" fill="hold" nodeType="withEffect">
                                  <p:stCondLst>
                                    <p:cond delay="0"/>
                                  </p:stCondLst>
                                  <p:childTnLst>
                                    <p:set>
                                      <p:cBhvr>
                                        <p:cTn id="22" dur="1" fill="hold">
                                          <p:stCondLst>
                                            <p:cond delay="0"/>
                                          </p:stCondLst>
                                        </p:cTn>
                                        <p:tgtEl>
                                          <p:spTgt spid="662"/>
                                        </p:tgtEl>
                                        <p:attrNameLst>
                                          <p:attrName>style.visibility</p:attrName>
                                        </p:attrNameLst>
                                      </p:cBhvr>
                                      <p:to>
                                        <p:strVal val="visible"/>
                                      </p:to>
                                    </p:set>
                                    <p:animEffect transition="in" filter="fade">
                                      <p:cBhvr>
                                        <p:cTn id="23" dur="1000"/>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4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670" name="Google Shape;670;p44"/>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671" name="Google Shape;671;p44"/>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4"/>
          <p:cNvSpPr txBox="1"/>
          <p:nvPr/>
        </p:nvSpPr>
        <p:spPr>
          <a:xfrm>
            <a:off x="667999" y="1213500"/>
            <a:ext cx="11287800" cy="1873500"/>
          </a:xfrm>
          <a:prstGeom prst="rect">
            <a:avLst/>
          </a:prstGeom>
          <a:noFill/>
          <a:ln>
            <a:noFill/>
          </a:ln>
        </p:spPr>
        <p:txBody>
          <a:bodyPr spcFirstLastPara="1" wrap="square" lIns="0" tIns="97775" rIns="0" bIns="0" anchor="t" anchorCtr="0">
            <a:noAutofit/>
          </a:bodyPr>
          <a:lstStyle/>
          <a:p>
            <a:pPr marL="184150" marR="5080" lvl="0" indent="-158750" algn="l" rtl="0">
              <a:lnSpc>
                <a:spcPct val="100000"/>
              </a:lnSpc>
              <a:spcBef>
                <a:spcPts val="0"/>
              </a:spcBef>
              <a:spcAft>
                <a:spcPts val="0"/>
              </a:spcAft>
              <a:buClr>
                <a:srgbClr val="000000"/>
              </a:buClr>
              <a:buSzPts val="2200"/>
              <a:buFont typeface="Lato"/>
              <a:buChar char="•"/>
            </a:pPr>
            <a:r>
              <a:rPr lang="en-US" sz="2200">
                <a:solidFill>
                  <a:srgbClr val="000000"/>
                </a:solidFill>
                <a:latin typeface="Lato"/>
                <a:ea typeface="Lato"/>
                <a:cs typeface="Lato"/>
                <a:sym typeface="Lato"/>
              </a:rPr>
              <a:t>Inside databases, working with tables becomes essential. </a:t>
            </a:r>
            <a:endParaRPr sz="2200">
              <a:solidFill>
                <a:srgbClr val="000000"/>
              </a:solidFill>
              <a:latin typeface="Lato"/>
              <a:ea typeface="Lato"/>
              <a:cs typeface="Lato"/>
              <a:sym typeface="Lato"/>
            </a:endParaRPr>
          </a:p>
          <a:p>
            <a:pPr marL="184150" marR="5080" lvl="0" indent="-158750" algn="l" rtl="0">
              <a:lnSpc>
                <a:spcPct val="100000"/>
              </a:lnSpc>
              <a:spcBef>
                <a:spcPts val="770"/>
              </a:spcBef>
              <a:spcAft>
                <a:spcPts val="0"/>
              </a:spcAft>
              <a:buClr>
                <a:srgbClr val="000000"/>
              </a:buClr>
              <a:buSzPts val="2200"/>
              <a:buFont typeface="Lato"/>
              <a:buChar char="•"/>
            </a:pPr>
            <a:r>
              <a:rPr lang="en-US" sz="2200">
                <a:solidFill>
                  <a:srgbClr val="000000"/>
                </a:solidFill>
                <a:latin typeface="Lato"/>
                <a:ea typeface="Lato"/>
                <a:cs typeface="Lato"/>
                <a:sym typeface="Lato"/>
              </a:rPr>
              <a:t>Creating tables, Accessing values from them, modifying and deleting them are part of this module.</a:t>
            </a:r>
            <a:endParaRPr sz="2200">
              <a:latin typeface="Lato"/>
              <a:ea typeface="Lato"/>
              <a:cs typeface="Lato"/>
              <a:sym typeface="Lato"/>
            </a:endParaRPr>
          </a:p>
          <a:p>
            <a:pPr marL="184150" marR="5080" lvl="0" indent="-19050" algn="l" rtl="0">
              <a:lnSpc>
                <a:spcPct val="100000"/>
              </a:lnSpc>
              <a:spcBef>
                <a:spcPts val="770"/>
              </a:spcBef>
              <a:spcAft>
                <a:spcPts val="0"/>
              </a:spcAft>
              <a:buClr>
                <a:srgbClr val="000000"/>
              </a:buClr>
              <a:buSzPts val="2400"/>
              <a:buFont typeface="Arial"/>
              <a:buNone/>
            </a:pPr>
            <a:endParaRPr sz="2200">
              <a:solidFill>
                <a:srgbClr val="000000"/>
              </a:solidFill>
              <a:latin typeface="Lato"/>
              <a:ea typeface="Lato"/>
              <a:cs typeface="Lato"/>
              <a:sym typeface="Lato"/>
            </a:endParaRPr>
          </a:p>
        </p:txBody>
      </p:sp>
      <p:pic>
        <p:nvPicPr>
          <p:cNvPr id="675" name="Google Shape;675;p44"/>
          <p:cNvPicPr preferRelativeResize="0"/>
          <p:nvPr/>
        </p:nvPicPr>
        <p:blipFill rotWithShape="1">
          <a:blip r:embed="rId3">
            <a:alphaModFix/>
          </a:blip>
          <a:srcRect/>
          <a:stretch/>
        </p:blipFill>
        <p:spPr>
          <a:xfrm>
            <a:off x="3591223" y="2646496"/>
            <a:ext cx="5234400" cy="3322500"/>
          </a:xfrm>
          <a:prstGeom prst="roundRect">
            <a:avLst>
              <a:gd name="adj" fmla="val 8594"/>
            </a:avLst>
          </a:prstGeom>
          <a:solidFill>
            <a:srgbClr val="ECECEC"/>
          </a:solidFill>
          <a:ln>
            <a:noFill/>
          </a:ln>
          <a:effectLst>
            <a:reflection stA="38000" endPos="28000" dist="5000" dir="5400000" fadeDir="5400012"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68"/>
                                        </p:tgtEl>
                                        <p:attrNameLst>
                                          <p:attrName>style.visibility</p:attrName>
                                        </p:attrNameLst>
                                      </p:cBhvr>
                                      <p:to>
                                        <p:strVal val="visible"/>
                                      </p:to>
                                    </p:set>
                                    <p:anim calcmode="lin" valueType="num">
                                      <p:cBhvr additive="base">
                                        <p:cTn id="7" dur="1000"/>
                                        <p:tgtEl>
                                          <p:spTgt spid="66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70"/>
                                        </p:tgtEl>
                                        <p:attrNameLst>
                                          <p:attrName>style.visibility</p:attrName>
                                        </p:attrNameLst>
                                      </p:cBhvr>
                                      <p:to>
                                        <p:strVal val="visible"/>
                                      </p:to>
                                    </p:set>
                                    <p:anim calcmode="lin" valueType="num">
                                      <p:cBhvr additive="base">
                                        <p:cTn id="10" dur="1000"/>
                                        <p:tgtEl>
                                          <p:spTgt spid="670"/>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675"/>
                                        </p:tgtEl>
                                        <p:attrNameLst>
                                          <p:attrName>style.visibility</p:attrName>
                                        </p:attrNameLst>
                                      </p:cBhvr>
                                      <p:to>
                                        <p:strVal val="visible"/>
                                      </p:to>
                                    </p:set>
                                    <p:animEffect transition="in" filter="fade">
                                      <p:cBhvr>
                                        <p:cTn id="13" dur="1000"/>
                                        <p:tgtEl>
                                          <p:spTgt spid="67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74">
                                            <p:txEl>
                                              <p:pRg st="0" end="0"/>
                                            </p:txEl>
                                          </p:spTgt>
                                        </p:tgtEl>
                                        <p:attrNameLst>
                                          <p:attrName>style.visibility</p:attrName>
                                        </p:attrNameLst>
                                      </p:cBhvr>
                                      <p:to>
                                        <p:strVal val="visible"/>
                                      </p:to>
                                    </p:set>
                                    <p:animEffect transition="in" filter="fade">
                                      <p:cBhvr>
                                        <p:cTn id="18" dur="1000"/>
                                        <p:tgtEl>
                                          <p:spTgt spid="67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74">
                                            <p:txEl>
                                              <p:pRg st="1" end="1"/>
                                            </p:txEl>
                                          </p:spTgt>
                                        </p:tgtEl>
                                        <p:attrNameLst>
                                          <p:attrName>style.visibility</p:attrName>
                                        </p:attrNameLst>
                                      </p:cBhvr>
                                      <p:to>
                                        <p:strVal val="visible"/>
                                      </p:to>
                                    </p:set>
                                    <p:animEffect transition="in" filter="fade">
                                      <p:cBhvr>
                                        <p:cTn id="23" dur="1000"/>
                                        <p:tgtEl>
                                          <p:spTgt spid="674">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4">
                                            <p:txEl>
                                              <p:pRg st="2" end="2"/>
                                            </p:txEl>
                                          </p:spTgt>
                                        </p:tgtEl>
                                        <p:attrNameLst>
                                          <p:attrName>style.visibility</p:attrName>
                                        </p:attrNameLst>
                                      </p:cBhvr>
                                      <p:to>
                                        <p:strVal val="visible"/>
                                      </p:to>
                                    </p:set>
                                    <p:animEffect transition="in" filter="fade">
                                      <p:cBhvr>
                                        <p:cTn id="28" dur="1000"/>
                                        <p:tgtEl>
                                          <p:spTgt spid="6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683" name="Google Shape;683;p45"/>
          <p:cNvCxnSpPr/>
          <p:nvPr/>
        </p:nvCxnSpPr>
        <p:spPr>
          <a:xfrm>
            <a:off x="668001" y="1089130"/>
            <a:ext cx="6390300" cy="0"/>
          </a:xfrm>
          <a:prstGeom prst="straightConnector1">
            <a:avLst/>
          </a:prstGeom>
          <a:noFill/>
          <a:ln w="76200" cap="flat" cmpd="sng">
            <a:solidFill>
              <a:schemeClr val="dk2"/>
            </a:solidFill>
            <a:prstDash val="solid"/>
            <a:round/>
            <a:headEnd type="none" w="med" len="med"/>
            <a:tailEnd type="none" w="med" len="med"/>
          </a:ln>
        </p:spPr>
      </p:cxnSp>
      <p:sp>
        <p:nvSpPr>
          <p:cNvPr id="684" name="Google Shape;684;p45"/>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5"/>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5"/>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5"/>
          <p:cNvSpPr/>
          <p:nvPr/>
        </p:nvSpPr>
        <p:spPr>
          <a:xfrm>
            <a:off x="633063" y="145089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8" name="Google Shape;688;p45"/>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89" name="Google Shape;689;p45"/>
          <p:cNvSpPr/>
          <p:nvPr/>
        </p:nvSpPr>
        <p:spPr>
          <a:xfrm>
            <a:off x="648614" y="1452035"/>
            <a:ext cx="2159700" cy="369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FF"/>
                </a:solidFill>
                <a:latin typeface="Calibri"/>
                <a:ea typeface="Calibri"/>
                <a:cs typeface="Calibri"/>
                <a:sym typeface="Calibri"/>
              </a:rPr>
              <a:t>Create Table</a:t>
            </a:r>
            <a:endParaRPr b="1"/>
          </a:p>
        </p:txBody>
      </p:sp>
      <p:sp>
        <p:nvSpPr>
          <p:cNvPr id="690" name="Google Shape;690;p45"/>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691" name="Google Shape;691;p45"/>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2" name="Google Shape;692;p45"/>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3" name="Google Shape;693;p45"/>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UPDATE Query</a:t>
            </a:r>
            <a:endParaRPr/>
          </a:p>
        </p:txBody>
      </p:sp>
      <p:sp>
        <p:nvSpPr>
          <p:cNvPr id="694" name="Google Shape;694;p45"/>
          <p:cNvSpPr/>
          <p:nvPr/>
        </p:nvSpPr>
        <p:spPr>
          <a:xfrm>
            <a:off x="657160" y="3619576"/>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DELETE Query</a:t>
            </a:r>
            <a:endParaRPr/>
          </a:p>
        </p:txBody>
      </p:sp>
      <p:sp>
        <p:nvSpPr>
          <p:cNvPr id="695" name="Google Shape;695;p45"/>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6" name="Google Shape;696;p45"/>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697" name="Google Shape;697;p45"/>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DROP Table</a:t>
            </a:r>
            <a:endParaRPr/>
          </a:p>
        </p:txBody>
      </p:sp>
      <p:sp>
        <p:nvSpPr>
          <p:cNvPr id="698" name="Google Shape;698;p45"/>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Delete Table</a:t>
            </a:r>
            <a:endParaRPr/>
          </a:p>
        </p:txBody>
      </p:sp>
      <p:sp>
        <p:nvSpPr>
          <p:cNvPr id="699" name="Google Shape;699;p45"/>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0" name="Google Shape;700;p45"/>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Truncate</a:t>
            </a:r>
            <a:r>
              <a:rPr lang="en-US" sz="1800">
                <a:solidFill>
                  <a:srgbClr val="FFFFFF"/>
                </a:solidFill>
                <a:latin typeface="Calibri"/>
                <a:ea typeface="Calibri"/>
                <a:cs typeface="Calibri"/>
                <a:sym typeface="Calibri"/>
              </a:rPr>
              <a:t> </a:t>
            </a:r>
            <a:r>
              <a:rPr lang="en-US" sz="1800">
                <a:solidFill>
                  <a:srgbClr val="000000"/>
                </a:solidFill>
                <a:latin typeface="Calibri"/>
                <a:ea typeface="Calibri"/>
                <a:cs typeface="Calibri"/>
                <a:sym typeface="Calibri"/>
              </a:rPr>
              <a:t>Table</a:t>
            </a:r>
            <a:endParaRPr/>
          </a:p>
        </p:txBody>
      </p:sp>
      <p:sp>
        <p:nvSpPr>
          <p:cNvPr id="701" name="Google Shape;701;p45"/>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02" name="Google Shape;702;p45"/>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ALTER</a:t>
            </a:r>
            <a:r>
              <a:rPr lang="en-US" sz="1800">
                <a:solidFill>
                  <a:srgbClr val="FFFFFF"/>
                </a:solidFill>
                <a:latin typeface="Calibri"/>
                <a:ea typeface="Calibri"/>
                <a:cs typeface="Calibri"/>
                <a:sym typeface="Calibri"/>
              </a:rPr>
              <a:t> </a:t>
            </a:r>
            <a:r>
              <a:rPr lang="en-US" sz="1800">
                <a:solidFill>
                  <a:srgbClr val="000000"/>
                </a:solidFill>
                <a:latin typeface="Calibri"/>
                <a:ea typeface="Calibri"/>
                <a:cs typeface="Calibri"/>
                <a:sym typeface="Calibri"/>
              </a:rPr>
              <a:t>Table</a:t>
            </a:r>
            <a:endParaRPr/>
          </a:p>
        </p:txBody>
      </p:sp>
      <p:sp>
        <p:nvSpPr>
          <p:cNvPr id="703" name="Google Shape;703;p45"/>
          <p:cNvSpPr txBox="1"/>
          <p:nvPr/>
        </p:nvSpPr>
        <p:spPr>
          <a:xfrm>
            <a:off x="3302109" y="1457007"/>
            <a:ext cx="7909200" cy="5268900"/>
          </a:xfrm>
          <a:prstGeom prst="rect">
            <a:avLst/>
          </a:prstGeom>
          <a:noFill/>
          <a:ln>
            <a:noFill/>
          </a:ln>
        </p:spPr>
        <p:txBody>
          <a:bodyPr spcFirstLastPara="1" wrap="square" lIns="0" tIns="10775" rIns="0" bIns="0" anchor="t" anchorCtr="0">
            <a:noAutofit/>
          </a:bodyPr>
          <a:lstStyle/>
          <a:p>
            <a:pPr marL="298450" marR="0" lvl="0" indent="-260350" algn="just" rtl="0">
              <a:spcBef>
                <a:spcPts val="0"/>
              </a:spcBef>
              <a:spcAft>
                <a:spcPts val="0"/>
              </a:spcAft>
              <a:buClr>
                <a:srgbClr val="404040"/>
              </a:buClr>
              <a:buSzPts val="2000"/>
              <a:buFont typeface="Lato"/>
              <a:buChar char="•"/>
            </a:pPr>
            <a:r>
              <a:rPr lang="en-US" sz="2000" dirty="0">
                <a:solidFill>
                  <a:srgbClr val="404040"/>
                </a:solidFill>
                <a:latin typeface="Lato"/>
                <a:ea typeface="Lato"/>
                <a:cs typeface="Lato"/>
                <a:sym typeface="Lato"/>
              </a:rPr>
              <a:t>Creating a basic table involves naming the table and defining its columns and each column's data type. </a:t>
            </a:r>
            <a:endParaRPr sz="2000" dirty="0">
              <a:latin typeface="Lato"/>
              <a:ea typeface="Lato"/>
              <a:cs typeface="Lato"/>
              <a:sym typeface="Lato"/>
            </a:endParaRPr>
          </a:p>
          <a:p>
            <a:pPr marL="298450" marR="0" lvl="0" indent="-260350" algn="just" rtl="0">
              <a:spcBef>
                <a:spcPts val="994"/>
              </a:spcBef>
              <a:spcAft>
                <a:spcPts val="0"/>
              </a:spcAft>
              <a:buClr>
                <a:srgbClr val="404040"/>
              </a:buClr>
              <a:buSzPts val="2000"/>
              <a:buFont typeface="Lato"/>
              <a:buChar char="•"/>
            </a:pPr>
            <a:r>
              <a:rPr lang="en-US" sz="2000" dirty="0">
                <a:solidFill>
                  <a:srgbClr val="404040"/>
                </a:solidFill>
                <a:latin typeface="Lato"/>
                <a:ea typeface="Lato"/>
                <a:cs typeface="Lato"/>
                <a:sym typeface="Lato"/>
              </a:rPr>
              <a:t>While creating, it is necessary to specify the data type, constraints to the table.</a:t>
            </a:r>
            <a:endParaRPr sz="2000" dirty="0">
              <a:solidFill>
                <a:srgbClr val="404040"/>
              </a:solidFill>
              <a:latin typeface="Lato"/>
              <a:ea typeface="Lato"/>
              <a:cs typeface="Lato"/>
              <a:sym typeface="Lato"/>
            </a:endParaRPr>
          </a:p>
          <a:p>
            <a:pPr marL="12700" marR="0" lvl="0" indent="0" algn="ctr" rtl="0">
              <a:spcBef>
                <a:spcPts val="994"/>
              </a:spcBef>
              <a:spcAft>
                <a:spcPts val="0"/>
              </a:spcAft>
              <a:buNone/>
            </a:pPr>
            <a:r>
              <a:rPr lang="en-US" sz="2000" b="1" dirty="0">
                <a:solidFill>
                  <a:srgbClr val="404040"/>
                </a:solidFill>
                <a:latin typeface="Lato"/>
                <a:ea typeface="Lato"/>
                <a:cs typeface="Lato"/>
                <a:sym typeface="Lato"/>
              </a:rPr>
              <a:t>Syntax</a:t>
            </a:r>
            <a:endParaRPr sz="2000" b="1" dirty="0">
              <a:solidFill>
                <a:srgbClr val="000000"/>
              </a:solidFill>
              <a:latin typeface="Lato"/>
              <a:ea typeface="Lato"/>
              <a:cs typeface="Lato"/>
              <a:sym typeface="Lato"/>
            </a:endParaRPr>
          </a:p>
          <a:p>
            <a:pPr marL="12700" marR="0" lvl="0" indent="0" algn="ctr" rtl="0">
              <a:spcBef>
                <a:spcPts val="994"/>
              </a:spcBef>
              <a:spcAft>
                <a:spcPts val="0"/>
              </a:spcAft>
              <a:buNone/>
            </a:pPr>
            <a:r>
              <a:rPr lang="en-US" sz="2000" dirty="0">
                <a:solidFill>
                  <a:srgbClr val="0070C0"/>
                </a:solidFill>
                <a:latin typeface="Lato"/>
                <a:ea typeface="Lato"/>
                <a:cs typeface="Lato"/>
                <a:sym typeface="Lato"/>
              </a:rPr>
              <a:t>CREATE TABLE &lt;</a:t>
            </a:r>
            <a:r>
              <a:rPr lang="en-US" sz="2000" dirty="0" err="1">
                <a:solidFill>
                  <a:srgbClr val="0070C0"/>
                </a:solidFill>
                <a:latin typeface="Lato"/>
                <a:ea typeface="Lato"/>
                <a:cs typeface="Lato"/>
                <a:sym typeface="Lato"/>
              </a:rPr>
              <a:t>table_name</a:t>
            </a:r>
            <a:r>
              <a:rPr lang="en-US" sz="2000" dirty="0">
                <a:solidFill>
                  <a:srgbClr val="0070C0"/>
                </a:solidFill>
                <a:latin typeface="Lato"/>
                <a:ea typeface="Lato"/>
                <a:cs typeface="Lato"/>
                <a:sym typeface="Lato"/>
              </a:rPr>
              <a:t>&gt;(column1 datatype &lt;const&gt;, column2 datatype,…)</a:t>
            </a:r>
            <a:endParaRPr sz="2000" dirty="0">
              <a:solidFill>
                <a:srgbClr val="0070C0"/>
              </a:solidFill>
              <a:latin typeface="Lato"/>
              <a:ea typeface="Lato"/>
              <a:cs typeface="Lato"/>
              <a:sym typeface="Lato"/>
            </a:endParaRPr>
          </a:p>
          <a:p>
            <a:pPr marL="12700" marR="0" lvl="0" indent="0" algn="ctr" rtl="0">
              <a:spcBef>
                <a:spcPts val="994"/>
              </a:spcBef>
              <a:spcAft>
                <a:spcPts val="0"/>
              </a:spcAft>
              <a:buNone/>
            </a:pPr>
            <a:r>
              <a:rPr lang="en-US" sz="2000" b="1" dirty="0">
                <a:solidFill>
                  <a:srgbClr val="404040"/>
                </a:solidFill>
                <a:latin typeface="Lato"/>
                <a:ea typeface="Lato"/>
                <a:cs typeface="Lato"/>
                <a:sym typeface="Lato"/>
              </a:rPr>
              <a:t>Example</a:t>
            </a: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CREATE TABLE CUSTOMERS(</a:t>
            </a:r>
            <a:endParaRPr sz="2000" dirty="0">
              <a:solidFill>
                <a:srgbClr val="0070C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ID INT , </a:t>
            </a:r>
            <a:endParaRPr sz="2000" dirty="0">
              <a:solidFill>
                <a:srgbClr val="0070C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NAME VARCHAR (20),</a:t>
            </a:r>
            <a:br>
              <a:rPr lang="en-US" sz="2000" dirty="0">
                <a:solidFill>
                  <a:srgbClr val="0070C0"/>
                </a:solidFill>
                <a:latin typeface="Lato"/>
                <a:ea typeface="Lato"/>
                <a:cs typeface="Lato"/>
                <a:sym typeface="Lato"/>
              </a:rPr>
            </a:br>
            <a:r>
              <a:rPr lang="en-US" sz="2000" dirty="0">
                <a:solidFill>
                  <a:srgbClr val="0070C0"/>
                </a:solidFill>
                <a:latin typeface="Lato"/>
                <a:ea typeface="Lato"/>
                <a:cs typeface="Lato"/>
                <a:sym typeface="Lato"/>
              </a:rPr>
              <a:t> AGE INT, </a:t>
            </a:r>
            <a:endParaRPr sz="2000" dirty="0">
              <a:solidFill>
                <a:srgbClr val="0070C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ADDRESS CHAR (25),</a:t>
            </a:r>
            <a:endParaRPr sz="2000" dirty="0">
              <a:solidFill>
                <a:srgbClr val="0070C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 SALARY DECIMAL (18, 2))</a:t>
            </a:r>
            <a:endParaRPr sz="2000" dirty="0">
              <a:solidFill>
                <a:srgbClr val="0070C0"/>
              </a:solidFill>
              <a:latin typeface="Lato"/>
              <a:ea typeface="Lato"/>
              <a:cs typeface="Lato"/>
              <a:sym typeface="Lato"/>
            </a:endParaRPr>
          </a:p>
        </p:txBody>
      </p:sp>
      <p:sp>
        <p:nvSpPr>
          <p:cNvPr id="704" name="Google Shape;704;p45"/>
          <p:cNvSpPr/>
          <p:nvPr/>
        </p:nvSpPr>
        <p:spPr>
          <a:xfrm>
            <a:off x="3384425" y="2854650"/>
            <a:ext cx="7909200" cy="3620592"/>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681"/>
                                        </p:tgtEl>
                                        <p:attrNameLst>
                                          <p:attrName>style.visibility</p:attrName>
                                        </p:attrNameLst>
                                      </p:cBhvr>
                                      <p:to>
                                        <p:strVal val="visible"/>
                                      </p:to>
                                    </p:set>
                                    <p:anim calcmode="lin" valueType="num">
                                      <p:cBhvr additive="base">
                                        <p:cTn id="7" dur="1000"/>
                                        <p:tgtEl>
                                          <p:spTgt spid="68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683"/>
                                        </p:tgtEl>
                                        <p:attrNameLst>
                                          <p:attrName>style.visibility</p:attrName>
                                        </p:attrNameLst>
                                      </p:cBhvr>
                                      <p:to>
                                        <p:strVal val="visible"/>
                                      </p:to>
                                    </p:set>
                                    <p:anim calcmode="lin" valueType="num">
                                      <p:cBhvr additive="base">
                                        <p:cTn id="10" dur="1000"/>
                                        <p:tgtEl>
                                          <p:spTgt spid="68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7"/>
                                        </p:tgtEl>
                                        <p:attrNameLst>
                                          <p:attrName>style.visibility</p:attrName>
                                        </p:attrNameLst>
                                      </p:cBhvr>
                                      <p:to>
                                        <p:strVal val="visible"/>
                                      </p:to>
                                    </p:set>
                                    <p:animEffect transition="in" filter="fade">
                                      <p:cBhvr>
                                        <p:cTn id="15" dur="1000"/>
                                        <p:tgtEl>
                                          <p:spTgt spid="687"/>
                                        </p:tgtEl>
                                      </p:cBhvr>
                                    </p:animEffect>
                                  </p:childTnLst>
                                </p:cTn>
                              </p:par>
                              <p:par>
                                <p:cTn id="16" presetID="10" presetClass="entr" presetSubtype="0" fill="hold" nodeType="withEffect">
                                  <p:stCondLst>
                                    <p:cond delay="0"/>
                                  </p:stCondLst>
                                  <p:childTnLst>
                                    <p:set>
                                      <p:cBhvr>
                                        <p:cTn id="17" dur="1" fill="hold">
                                          <p:stCondLst>
                                            <p:cond delay="0"/>
                                          </p:stCondLst>
                                        </p:cTn>
                                        <p:tgtEl>
                                          <p:spTgt spid="688"/>
                                        </p:tgtEl>
                                        <p:attrNameLst>
                                          <p:attrName>style.visibility</p:attrName>
                                        </p:attrNameLst>
                                      </p:cBhvr>
                                      <p:to>
                                        <p:strVal val="visible"/>
                                      </p:to>
                                    </p:set>
                                    <p:animEffect transition="in" filter="fade">
                                      <p:cBhvr>
                                        <p:cTn id="18" dur="1000"/>
                                        <p:tgtEl>
                                          <p:spTgt spid="688"/>
                                        </p:tgtEl>
                                      </p:cBhvr>
                                    </p:animEffect>
                                  </p:childTnLst>
                                </p:cTn>
                              </p:par>
                              <p:par>
                                <p:cTn id="19" presetID="10" presetClass="entr" presetSubtype="0" fill="hold" nodeType="withEffect">
                                  <p:stCondLst>
                                    <p:cond delay="0"/>
                                  </p:stCondLst>
                                  <p:childTnLst>
                                    <p:set>
                                      <p:cBhvr>
                                        <p:cTn id="20" dur="1" fill="hold">
                                          <p:stCondLst>
                                            <p:cond delay="0"/>
                                          </p:stCondLst>
                                        </p:cTn>
                                        <p:tgtEl>
                                          <p:spTgt spid="689"/>
                                        </p:tgtEl>
                                        <p:attrNameLst>
                                          <p:attrName>style.visibility</p:attrName>
                                        </p:attrNameLst>
                                      </p:cBhvr>
                                      <p:to>
                                        <p:strVal val="visible"/>
                                      </p:to>
                                    </p:set>
                                    <p:animEffect transition="in" filter="fade">
                                      <p:cBhvr>
                                        <p:cTn id="21" dur="1000"/>
                                        <p:tgtEl>
                                          <p:spTgt spid="689"/>
                                        </p:tgtEl>
                                      </p:cBhvr>
                                    </p:animEffect>
                                  </p:childTnLst>
                                </p:cTn>
                              </p:par>
                              <p:par>
                                <p:cTn id="22" presetID="10" presetClass="entr" presetSubtype="0" fill="hold" nodeType="withEffect">
                                  <p:stCondLst>
                                    <p:cond delay="0"/>
                                  </p:stCondLst>
                                  <p:childTnLst>
                                    <p:set>
                                      <p:cBhvr>
                                        <p:cTn id="23" dur="1" fill="hold">
                                          <p:stCondLst>
                                            <p:cond delay="0"/>
                                          </p:stCondLst>
                                        </p:cTn>
                                        <p:tgtEl>
                                          <p:spTgt spid="690"/>
                                        </p:tgtEl>
                                        <p:attrNameLst>
                                          <p:attrName>style.visibility</p:attrName>
                                        </p:attrNameLst>
                                      </p:cBhvr>
                                      <p:to>
                                        <p:strVal val="visible"/>
                                      </p:to>
                                    </p:set>
                                    <p:animEffect transition="in" filter="fade">
                                      <p:cBhvr>
                                        <p:cTn id="24" dur="1000"/>
                                        <p:tgtEl>
                                          <p:spTgt spid="690"/>
                                        </p:tgtEl>
                                      </p:cBhvr>
                                    </p:animEffect>
                                  </p:childTnLst>
                                </p:cTn>
                              </p:par>
                              <p:par>
                                <p:cTn id="25" presetID="10" presetClass="entr" presetSubtype="0" fill="hold" nodeType="withEffect">
                                  <p:stCondLst>
                                    <p:cond delay="0"/>
                                  </p:stCondLst>
                                  <p:childTnLst>
                                    <p:set>
                                      <p:cBhvr>
                                        <p:cTn id="26" dur="1" fill="hold">
                                          <p:stCondLst>
                                            <p:cond delay="0"/>
                                          </p:stCondLst>
                                        </p:cTn>
                                        <p:tgtEl>
                                          <p:spTgt spid="691"/>
                                        </p:tgtEl>
                                        <p:attrNameLst>
                                          <p:attrName>style.visibility</p:attrName>
                                        </p:attrNameLst>
                                      </p:cBhvr>
                                      <p:to>
                                        <p:strVal val="visible"/>
                                      </p:to>
                                    </p:set>
                                    <p:animEffect transition="in" filter="fade">
                                      <p:cBhvr>
                                        <p:cTn id="27" dur="1000"/>
                                        <p:tgtEl>
                                          <p:spTgt spid="691"/>
                                        </p:tgtEl>
                                      </p:cBhvr>
                                    </p:animEffect>
                                  </p:childTnLst>
                                </p:cTn>
                              </p:par>
                              <p:par>
                                <p:cTn id="28" presetID="10" presetClass="entr" presetSubtype="0" fill="hold" nodeType="withEffect">
                                  <p:stCondLst>
                                    <p:cond delay="0"/>
                                  </p:stCondLst>
                                  <p:childTnLst>
                                    <p:set>
                                      <p:cBhvr>
                                        <p:cTn id="29" dur="1" fill="hold">
                                          <p:stCondLst>
                                            <p:cond delay="0"/>
                                          </p:stCondLst>
                                        </p:cTn>
                                        <p:tgtEl>
                                          <p:spTgt spid="692"/>
                                        </p:tgtEl>
                                        <p:attrNameLst>
                                          <p:attrName>style.visibility</p:attrName>
                                        </p:attrNameLst>
                                      </p:cBhvr>
                                      <p:to>
                                        <p:strVal val="visible"/>
                                      </p:to>
                                    </p:set>
                                    <p:animEffect transition="in" filter="fade">
                                      <p:cBhvr>
                                        <p:cTn id="30" dur="1000"/>
                                        <p:tgtEl>
                                          <p:spTgt spid="692"/>
                                        </p:tgtEl>
                                      </p:cBhvr>
                                    </p:animEffect>
                                  </p:childTnLst>
                                </p:cTn>
                              </p:par>
                              <p:par>
                                <p:cTn id="31" presetID="10" presetClass="entr" presetSubtype="0" fill="hold" nodeType="withEffect">
                                  <p:stCondLst>
                                    <p:cond delay="0"/>
                                  </p:stCondLst>
                                  <p:childTnLst>
                                    <p:set>
                                      <p:cBhvr>
                                        <p:cTn id="32" dur="1" fill="hold">
                                          <p:stCondLst>
                                            <p:cond delay="0"/>
                                          </p:stCondLst>
                                        </p:cTn>
                                        <p:tgtEl>
                                          <p:spTgt spid="693"/>
                                        </p:tgtEl>
                                        <p:attrNameLst>
                                          <p:attrName>style.visibility</p:attrName>
                                        </p:attrNameLst>
                                      </p:cBhvr>
                                      <p:to>
                                        <p:strVal val="visible"/>
                                      </p:to>
                                    </p:set>
                                    <p:animEffect transition="in" filter="fade">
                                      <p:cBhvr>
                                        <p:cTn id="33" dur="1000"/>
                                        <p:tgtEl>
                                          <p:spTgt spid="693"/>
                                        </p:tgtEl>
                                      </p:cBhvr>
                                    </p:animEffect>
                                  </p:childTnLst>
                                </p:cTn>
                              </p:par>
                              <p:par>
                                <p:cTn id="34" presetID="10" presetClass="entr" presetSubtype="0" fill="hold" nodeType="withEffect">
                                  <p:stCondLst>
                                    <p:cond delay="0"/>
                                  </p:stCondLst>
                                  <p:childTnLst>
                                    <p:set>
                                      <p:cBhvr>
                                        <p:cTn id="35" dur="1" fill="hold">
                                          <p:stCondLst>
                                            <p:cond delay="0"/>
                                          </p:stCondLst>
                                        </p:cTn>
                                        <p:tgtEl>
                                          <p:spTgt spid="694"/>
                                        </p:tgtEl>
                                        <p:attrNameLst>
                                          <p:attrName>style.visibility</p:attrName>
                                        </p:attrNameLst>
                                      </p:cBhvr>
                                      <p:to>
                                        <p:strVal val="visible"/>
                                      </p:to>
                                    </p:set>
                                    <p:animEffect transition="in" filter="fade">
                                      <p:cBhvr>
                                        <p:cTn id="36" dur="1000"/>
                                        <p:tgtEl>
                                          <p:spTgt spid="694"/>
                                        </p:tgtEl>
                                      </p:cBhvr>
                                    </p:animEffect>
                                  </p:childTnLst>
                                </p:cTn>
                              </p:par>
                              <p:par>
                                <p:cTn id="37" presetID="10" presetClass="entr" presetSubtype="0" fill="hold" nodeType="withEffect">
                                  <p:stCondLst>
                                    <p:cond delay="0"/>
                                  </p:stCondLst>
                                  <p:childTnLst>
                                    <p:set>
                                      <p:cBhvr>
                                        <p:cTn id="38" dur="1" fill="hold">
                                          <p:stCondLst>
                                            <p:cond delay="0"/>
                                          </p:stCondLst>
                                        </p:cTn>
                                        <p:tgtEl>
                                          <p:spTgt spid="695"/>
                                        </p:tgtEl>
                                        <p:attrNameLst>
                                          <p:attrName>style.visibility</p:attrName>
                                        </p:attrNameLst>
                                      </p:cBhvr>
                                      <p:to>
                                        <p:strVal val="visible"/>
                                      </p:to>
                                    </p:set>
                                    <p:animEffect transition="in" filter="fade">
                                      <p:cBhvr>
                                        <p:cTn id="39" dur="1000"/>
                                        <p:tgtEl>
                                          <p:spTgt spid="695"/>
                                        </p:tgtEl>
                                      </p:cBhvr>
                                    </p:animEffect>
                                  </p:childTnLst>
                                </p:cTn>
                              </p:par>
                              <p:par>
                                <p:cTn id="40" presetID="10" presetClass="entr" presetSubtype="0" fill="hold" nodeType="withEffect">
                                  <p:stCondLst>
                                    <p:cond delay="0"/>
                                  </p:stCondLst>
                                  <p:childTnLst>
                                    <p:set>
                                      <p:cBhvr>
                                        <p:cTn id="41" dur="1" fill="hold">
                                          <p:stCondLst>
                                            <p:cond delay="0"/>
                                          </p:stCondLst>
                                        </p:cTn>
                                        <p:tgtEl>
                                          <p:spTgt spid="696"/>
                                        </p:tgtEl>
                                        <p:attrNameLst>
                                          <p:attrName>style.visibility</p:attrName>
                                        </p:attrNameLst>
                                      </p:cBhvr>
                                      <p:to>
                                        <p:strVal val="visible"/>
                                      </p:to>
                                    </p:set>
                                    <p:animEffect transition="in" filter="fade">
                                      <p:cBhvr>
                                        <p:cTn id="42" dur="1000"/>
                                        <p:tgtEl>
                                          <p:spTgt spid="696"/>
                                        </p:tgtEl>
                                      </p:cBhvr>
                                    </p:animEffect>
                                  </p:childTnLst>
                                </p:cTn>
                              </p:par>
                              <p:par>
                                <p:cTn id="43" presetID="10" presetClass="entr" presetSubtype="0" fill="hold" nodeType="withEffect">
                                  <p:stCondLst>
                                    <p:cond delay="0"/>
                                  </p:stCondLst>
                                  <p:childTnLst>
                                    <p:set>
                                      <p:cBhvr>
                                        <p:cTn id="44" dur="1" fill="hold">
                                          <p:stCondLst>
                                            <p:cond delay="0"/>
                                          </p:stCondLst>
                                        </p:cTn>
                                        <p:tgtEl>
                                          <p:spTgt spid="697"/>
                                        </p:tgtEl>
                                        <p:attrNameLst>
                                          <p:attrName>style.visibility</p:attrName>
                                        </p:attrNameLst>
                                      </p:cBhvr>
                                      <p:to>
                                        <p:strVal val="visible"/>
                                      </p:to>
                                    </p:set>
                                    <p:animEffect transition="in" filter="fade">
                                      <p:cBhvr>
                                        <p:cTn id="45" dur="1000"/>
                                        <p:tgtEl>
                                          <p:spTgt spid="697"/>
                                        </p:tgtEl>
                                      </p:cBhvr>
                                    </p:animEffect>
                                  </p:childTnLst>
                                </p:cTn>
                              </p:par>
                              <p:par>
                                <p:cTn id="46" presetID="10" presetClass="entr" presetSubtype="0" fill="hold" nodeType="withEffect">
                                  <p:stCondLst>
                                    <p:cond delay="0"/>
                                  </p:stCondLst>
                                  <p:childTnLst>
                                    <p:set>
                                      <p:cBhvr>
                                        <p:cTn id="47" dur="1" fill="hold">
                                          <p:stCondLst>
                                            <p:cond delay="0"/>
                                          </p:stCondLst>
                                        </p:cTn>
                                        <p:tgtEl>
                                          <p:spTgt spid="698"/>
                                        </p:tgtEl>
                                        <p:attrNameLst>
                                          <p:attrName>style.visibility</p:attrName>
                                        </p:attrNameLst>
                                      </p:cBhvr>
                                      <p:to>
                                        <p:strVal val="visible"/>
                                      </p:to>
                                    </p:set>
                                    <p:animEffect transition="in" filter="fade">
                                      <p:cBhvr>
                                        <p:cTn id="48" dur="1000"/>
                                        <p:tgtEl>
                                          <p:spTgt spid="698"/>
                                        </p:tgtEl>
                                      </p:cBhvr>
                                    </p:animEffect>
                                  </p:childTnLst>
                                </p:cTn>
                              </p:par>
                              <p:par>
                                <p:cTn id="49" presetID="10" presetClass="entr" presetSubtype="0" fill="hold" nodeType="withEffect">
                                  <p:stCondLst>
                                    <p:cond delay="0"/>
                                  </p:stCondLst>
                                  <p:childTnLst>
                                    <p:set>
                                      <p:cBhvr>
                                        <p:cTn id="50" dur="1" fill="hold">
                                          <p:stCondLst>
                                            <p:cond delay="0"/>
                                          </p:stCondLst>
                                        </p:cTn>
                                        <p:tgtEl>
                                          <p:spTgt spid="699"/>
                                        </p:tgtEl>
                                        <p:attrNameLst>
                                          <p:attrName>style.visibility</p:attrName>
                                        </p:attrNameLst>
                                      </p:cBhvr>
                                      <p:to>
                                        <p:strVal val="visible"/>
                                      </p:to>
                                    </p:set>
                                    <p:animEffect transition="in" filter="fade">
                                      <p:cBhvr>
                                        <p:cTn id="51" dur="1000"/>
                                        <p:tgtEl>
                                          <p:spTgt spid="699"/>
                                        </p:tgtEl>
                                      </p:cBhvr>
                                    </p:animEffect>
                                  </p:childTnLst>
                                </p:cTn>
                              </p:par>
                              <p:par>
                                <p:cTn id="52" presetID="10" presetClass="entr" presetSubtype="0" fill="hold" nodeType="withEffect">
                                  <p:stCondLst>
                                    <p:cond delay="0"/>
                                  </p:stCondLst>
                                  <p:childTnLst>
                                    <p:set>
                                      <p:cBhvr>
                                        <p:cTn id="53" dur="1" fill="hold">
                                          <p:stCondLst>
                                            <p:cond delay="0"/>
                                          </p:stCondLst>
                                        </p:cTn>
                                        <p:tgtEl>
                                          <p:spTgt spid="700"/>
                                        </p:tgtEl>
                                        <p:attrNameLst>
                                          <p:attrName>style.visibility</p:attrName>
                                        </p:attrNameLst>
                                      </p:cBhvr>
                                      <p:to>
                                        <p:strVal val="visible"/>
                                      </p:to>
                                    </p:set>
                                    <p:animEffect transition="in" filter="fade">
                                      <p:cBhvr>
                                        <p:cTn id="54" dur="1000"/>
                                        <p:tgtEl>
                                          <p:spTgt spid="700"/>
                                        </p:tgtEl>
                                      </p:cBhvr>
                                    </p:animEffect>
                                  </p:childTnLst>
                                </p:cTn>
                              </p:par>
                              <p:par>
                                <p:cTn id="55" presetID="10" presetClass="entr" presetSubtype="0" fill="hold" nodeType="withEffect">
                                  <p:stCondLst>
                                    <p:cond delay="0"/>
                                  </p:stCondLst>
                                  <p:childTnLst>
                                    <p:set>
                                      <p:cBhvr>
                                        <p:cTn id="56" dur="1" fill="hold">
                                          <p:stCondLst>
                                            <p:cond delay="0"/>
                                          </p:stCondLst>
                                        </p:cTn>
                                        <p:tgtEl>
                                          <p:spTgt spid="701"/>
                                        </p:tgtEl>
                                        <p:attrNameLst>
                                          <p:attrName>style.visibility</p:attrName>
                                        </p:attrNameLst>
                                      </p:cBhvr>
                                      <p:to>
                                        <p:strVal val="visible"/>
                                      </p:to>
                                    </p:set>
                                    <p:animEffect transition="in" filter="fade">
                                      <p:cBhvr>
                                        <p:cTn id="57" dur="1000"/>
                                        <p:tgtEl>
                                          <p:spTgt spid="701"/>
                                        </p:tgtEl>
                                      </p:cBhvr>
                                    </p:animEffect>
                                  </p:childTnLst>
                                </p:cTn>
                              </p:par>
                              <p:par>
                                <p:cTn id="58" presetID="10" presetClass="entr" presetSubtype="0" fill="hold" nodeType="withEffect">
                                  <p:stCondLst>
                                    <p:cond delay="0"/>
                                  </p:stCondLst>
                                  <p:childTnLst>
                                    <p:set>
                                      <p:cBhvr>
                                        <p:cTn id="59" dur="1" fill="hold">
                                          <p:stCondLst>
                                            <p:cond delay="0"/>
                                          </p:stCondLst>
                                        </p:cTn>
                                        <p:tgtEl>
                                          <p:spTgt spid="702"/>
                                        </p:tgtEl>
                                        <p:attrNameLst>
                                          <p:attrName>style.visibility</p:attrName>
                                        </p:attrNameLst>
                                      </p:cBhvr>
                                      <p:to>
                                        <p:strVal val="visible"/>
                                      </p:to>
                                    </p:set>
                                    <p:animEffect transition="in" filter="fade">
                                      <p:cBhvr>
                                        <p:cTn id="60" dur="1000"/>
                                        <p:tgtEl>
                                          <p:spTgt spid="70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703"/>
                                        </p:tgtEl>
                                        <p:attrNameLst>
                                          <p:attrName>style.visibility</p:attrName>
                                        </p:attrNameLst>
                                      </p:cBhvr>
                                      <p:to>
                                        <p:strVal val="visible"/>
                                      </p:to>
                                    </p:set>
                                    <p:animEffect transition="in" filter="fade">
                                      <p:cBhvr>
                                        <p:cTn id="65" dur="1000"/>
                                        <p:tgtEl>
                                          <p:spTgt spid="703"/>
                                        </p:tgtEl>
                                      </p:cBhvr>
                                    </p:animEffect>
                                  </p:childTnLst>
                                </p:cTn>
                              </p:par>
                              <p:par>
                                <p:cTn id="66" presetID="10" presetClass="entr" presetSubtype="0" fill="hold" nodeType="withEffect">
                                  <p:stCondLst>
                                    <p:cond delay="0"/>
                                  </p:stCondLst>
                                  <p:childTnLst>
                                    <p:set>
                                      <p:cBhvr>
                                        <p:cTn id="67" dur="1" fill="hold">
                                          <p:stCondLst>
                                            <p:cond delay="0"/>
                                          </p:stCondLst>
                                        </p:cTn>
                                        <p:tgtEl>
                                          <p:spTgt spid="704"/>
                                        </p:tgtEl>
                                        <p:attrNameLst>
                                          <p:attrName>style.visibility</p:attrName>
                                        </p:attrNameLst>
                                      </p:cBhvr>
                                      <p:to>
                                        <p:strVal val="visible"/>
                                      </p:to>
                                    </p:set>
                                    <p:animEffect transition="in" filter="fade">
                                      <p:cBhvr>
                                        <p:cTn id="68" dur="1000"/>
                                        <p:tgtEl>
                                          <p:spTgt spid="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4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712" name="Google Shape;712;p46"/>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713" name="Google Shape;713;p46"/>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6"/>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6"/>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6"/>
          <p:cNvSpPr/>
          <p:nvPr/>
        </p:nvSpPr>
        <p:spPr>
          <a:xfrm>
            <a:off x="3119725" y="2321800"/>
            <a:ext cx="8217000" cy="3921000"/>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sp>
        <p:nvSpPr>
          <p:cNvPr id="717" name="Google Shape;717;p46"/>
          <p:cNvSpPr txBox="1"/>
          <p:nvPr/>
        </p:nvSpPr>
        <p:spPr>
          <a:xfrm>
            <a:off x="3141321" y="1257083"/>
            <a:ext cx="8280600" cy="49860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dirty="0">
                <a:solidFill>
                  <a:srgbClr val="404040"/>
                </a:solidFill>
                <a:latin typeface="Lato"/>
                <a:ea typeface="Lato"/>
                <a:cs typeface="Lato"/>
                <a:sym typeface="Lato"/>
              </a:rPr>
              <a:t>INSERT INTO Statement is used to add new rows of data to a table  in the database.</a:t>
            </a:r>
            <a:endParaRPr sz="2000" dirty="0">
              <a:solidFill>
                <a:srgbClr val="404040"/>
              </a:solidFill>
              <a:latin typeface="Lato"/>
              <a:ea typeface="Lato"/>
              <a:cs typeface="Lato"/>
              <a:sym typeface="Lato"/>
            </a:endParaRPr>
          </a:p>
          <a:p>
            <a:pPr marL="355600" marR="5080" lvl="0" indent="-318135" algn="l" rtl="0">
              <a:lnSpc>
                <a:spcPct val="100800"/>
              </a:lnSpc>
              <a:spcBef>
                <a:spcPts val="85"/>
              </a:spcBef>
              <a:spcAft>
                <a:spcPts val="0"/>
              </a:spcAft>
              <a:buClr>
                <a:srgbClr val="404040"/>
              </a:buClr>
              <a:buSzPts val="2000"/>
              <a:buFont typeface="Lato"/>
              <a:buChar char="•"/>
            </a:pPr>
            <a:r>
              <a:rPr lang="en-US" sz="2000" dirty="0">
                <a:solidFill>
                  <a:srgbClr val="404040"/>
                </a:solidFill>
                <a:latin typeface="Lato"/>
                <a:ea typeface="Lato"/>
                <a:cs typeface="Lato"/>
                <a:sym typeface="Lato"/>
              </a:rPr>
              <a:t>Multiple rows of data can be added at an instance.</a:t>
            </a:r>
            <a:endParaRPr sz="2000" dirty="0">
              <a:solidFill>
                <a:srgbClr val="000000"/>
              </a:solidFill>
              <a:latin typeface="Lato"/>
              <a:ea typeface="Lato"/>
              <a:cs typeface="Lato"/>
              <a:sym typeface="Lato"/>
            </a:endParaRPr>
          </a:p>
          <a:p>
            <a:pPr marL="355600" marR="5080" lvl="0" indent="-343535" algn="l" rtl="0">
              <a:lnSpc>
                <a:spcPct val="100800"/>
              </a:lnSpc>
              <a:spcBef>
                <a:spcPts val="85"/>
              </a:spcBef>
              <a:spcAft>
                <a:spcPts val="0"/>
              </a:spcAft>
              <a:buNone/>
            </a:pPr>
            <a:endParaRPr sz="2000" dirty="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b="1" dirty="0">
                <a:solidFill>
                  <a:srgbClr val="404040"/>
                </a:solidFill>
                <a:latin typeface="Lato"/>
                <a:ea typeface="Lato"/>
                <a:cs typeface="Lato"/>
                <a:sym typeface="Lato"/>
              </a:rPr>
              <a:t>Syntax</a:t>
            </a:r>
            <a:endParaRPr sz="2000" b="1" dirty="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6FC0"/>
                </a:solidFill>
                <a:latin typeface="Lato"/>
                <a:ea typeface="Lato"/>
                <a:cs typeface="Lato"/>
                <a:sym typeface="Lato"/>
              </a:rPr>
              <a:t>INSERT INTO TABLE_NAME (column1, column2, column3,...</a:t>
            </a:r>
            <a:r>
              <a:rPr lang="en-US" sz="2000" dirty="0" err="1">
                <a:solidFill>
                  <a:srgbClr val="006FC0"/>
                </a:solidFill>
                <a:latin typeface="Lato"/>
                <a:ea typeface="Lato"/>
                <a:cs typeface="Lato"/>
                <a:sym typeface="Lato"/>
              </a:rPr>
              <a:t>columnN</a:t>
            </a:r>
            <a:r>
              <a:rPr lang="en-US" sz="2000" dirty="0">
                <a:solidFill>
                  <a:srgbClr val="006FC0"/>
                </a:solidFill>
                <a:latin typeface="Lato"/>
                <a:ea typeface="Lato"/>
                <a:cs typeface="Lato"/>
                <a:sym typeface="Lato"/>
              </a:rPr>
              <a:t>) </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6FC0"/>
                </a:solidFill>
                <a:latin typeface="Lato"/>
                <a:ea typeface="Lato"/>
                <a:cs typeface="Lato"/>
                <a:sym typeface="Lato"/>
              </a:rPr>
              <a:t>VALUES  (value1, value2 , value3,...</a:t>
            </a:r>
            <a:r>
              <a:rPr lang="en-US" sz="2000" dirty="0" err="1">
                <a:solidFill>
                  <a:srgbClr val="006FC0"/>
                </a:solidFill>
                <a:latin typeface="Lato"/>
                <a:ea typeface="Lato"/>
                <a:cs typeface="Lato"/>
                <a:sym typeface="Lato"/>
              </a:rPr>
              <a:t>valueN</a:t>
            </a:r>
            <a:r>
              <a:rPr lang="en-US" sz="2000" dirty="0">
                <a:solidFill>
                  <a:srgbClr val="006FC0"/>
                </a:solidFill>
                <a:latin typeface="Lato"/>
                <a:ea typeface="Lato"/>
                <a:cs typeface="Lato"/>
                <a:sym typeface="Lato"/>
              </a:rPr>
              <a:t>)</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6FC0"/>
                </a:solidFill>
                <a:latin typeface="Lato"/>
                <a:ea typeface="Lato"/>
                <a:cs typeface="Lato"/>
                <a:sym typeface="Lato"/>
              </a:rPr>
              <a:t>Or</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6FC0"/>
                </a:solidFill>
                <a:latin typeface="Lato"/>
                <a:ea typeface="Lato"/>
                <a:cs typeface="Lato"/>
                <a:sym typeface="Lato"/>
              </a:rPr>
              <a:t>INSERT INTO TABLE_NAME VALUES (value1,value2,value3,...</a:t>
            </a:r>
            <a:r>
              <a:rPr lang="en-US" sz="2000" dirty="0" err="1">
                <a:solidFill>
                  <a:srgbClr val="006FC0"/>
                </a:solidFill>
                <a:latin typeface="Lato"/>
                <a:ea typeface="Lato"/>
                <a:cs typeface="Lato"/>
                <a:sym typeface="Lato"/>
              </a:rPr>
              <a:t>valueN</a:t>
            </a:r>
            <a:r>
              <a:rPr lang="en-US" sz="2000" dirty="0">
                <a:solidFill>
                  <a:srgbClr val="006FC0"/>
                </a:solidFill>
                <a:latin typeface="Lato"/>
                <a:ea typeface="Lato"/>
                <a:cs typeface="Lato"/>
                <a:sym typeface="Lato"/>
              </a:rPr>
              <a:t>)</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endParaRPr sz="2000" dirty="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b="1" dirty="0">
                <a:solidFill>
                  <a:srgbClr val="404040"/>
                </a:solidFill>
                <a:latin typeface="Lato"/>
                <a:ea typeface="Lato"/>
                <a:cs typeface="Lato"/>
                <a:sym typeface="Lato"/>
              </a:rPr>
              <a:t>Example</a:t>
            </a:r>
            <a:endParaRPr sz="2000" b="1" dirty="0">
              <a:solidFill>
                <a:srgbClr val="000000"/>
              </a:solidFill>
              <a:latin typeface="Lato"/>
              <a:ea typeface="Lato"/>
              <a:cs typeface="Lato"/>
              <a:sym typeface="Lato"/>
            </a:endParaRPr>
          </a:p>
          <a:p>
            <a:pPr marL="355600" marR="5080" lvl="0" indent="-343535" algn="ctr">
              <a:lnSpc>
                <a:spcPct val="100800"/>
              </a:lnSpc>
              <a:spcBef>
                <a:spcPts val="85"/>
              </a:spcBef>
            </a:pPr>
            <a:r>
              <a:rPr lang="en-US" sz="2000" dirty="0">
                <a:solidFill>
                  <a:srgbClr val="0070C0"/>
                </a:solidFill>
                <a:latin typeface="Lato"/>
                <a:ea typeface="Lato"/>
                <a:cs typeface="Lato"/>
                <a:sym typeface="Lato"/>
              </a:rPr>
              <a:t>INSERT INTO CUSTOMERS (SALARY,ID,NAME,AGE,ADDRESS) </a:t>
            </a:r>
            <a:endParaRPr sz="2000" dirty="0">
              <a:latin typeface="Lato"/>
              <a:ea typeface="Lato"/>
              <a:cs typeface="Lato"/>
              <a:sym typeface="Lato"/>
            </a:endParaRPr>
          </a:p>
          <a:p>
            <a:pPr marL="355600" marR="5080" lvl="0" indent="-343535" algn="ctr">
              <a:lnSpc>
                <a:spcPct val="100800"/>
              </a:lnSpc>
              <a:spcBef>
                <a:spcPts val="85"/>
              </a:spcBef>
            </a:pPr>
            <a:r>
              <a:rPr lang="en-US" sz="2000" dirty="0">
                <a:solidFill>
                  <a:srgbClr val="0070C0"/>
                </a:solidFill>
                <a:latin typeface="Lato"/>
                <a:ea typeface="Lato"/>
                <a:cs typeface="Lato"/>
                <a:sym typeface="Lato"/>
              </a:rPr>
              <a:t>VALUES (2000.00 , 1, 'Ramesh ', 32, 'Ahmedabad' )</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70C0"/>
                </a:solidFill>
                <a:latin typeface="Lato"/>
                <a:ea typeface="Lato"/>
                <a:cs typeface="Lato"/>
                <a:sym typeface="Lato"/>
              </a:rPr>
              <a:t>Or</a:t>
            </a:r>
            <a:endParaRPr sz="2000" dirty="0">
              <a:latin typeface="Lato"/>
              <a:ea typeface="Lato"/>
              <a:cs typeface="Lato"/>
              <a:sym typeface="Lato"/>
            </a:endParaRPr>
          </a:p>
          <a:p>
            <a:pPr marL="355600" marR="5080" lvl="0" indent="-343535" algn="ctr" rtl="0">
              <a:lnSpc>
                <a:spcPct val="100800"/>
              </a:lnSpc>
              <a:spcBef>
                <a:spcPts val="85"/>
              </a:spcBef>
              <a:spcAft>
                <a:spcPts val="0"/>
              </a:spcAft>
              <a:buNone/>
            </a:pPr>
            <a:r>
              <a:rPr lang="en-US" sz="2000" dirty="0">
                <a:solidFill>
                  <a:srgbClr val="0070C0"/>
                </a:solidFill>
                <a:latin typeface="Lato"/>
                <a:ea typeface="Lato"/>
                <a:cs typeface="Lato"/>
                <a:sym typeface="Lato"/>
              </a:rPr>
              <a:t>INSERT INTO CUSTOMERS VALUES (7, 'Muffy', 24, 'Indore', 10000.00)</a:t>
            </a:r>
            <a:endParaRPr sz="2000" dirty="0">
              <a:solidFill>
                <a:srgbClr val="0070C0"/>
              </a:solidFill>
              <a:latin typeface="Lato"/>
              <a:ea typeface="Lato"/>
              <a:cs typeface="Lato"/>
              <a:sym typeface="Lato"/>
            </a:endParaRPr>
          </a:p>
        </p:txBody>
      </p:sp>
      <p:grpSp>
        <p:nvGrpSpPr>
          <p:cNvPr id="718" name="Google Shape;718;p46"/>
          <p:cNvGrpSpPr/>
          <p:nvPr/>
        </p:nvGrpSpPr>
        <p:grpSpPr>
          <a:xfrm>
            <a:off x="631606" y="1450930"/>
            <a:ext cx="2193807" cy="4207890"/>
            <a:chOff x="631606" y="1450930"/>
            <a:chExt cx="2193807" cy="4207890"/>
          </a:xfrm>
        </p:grpSpPr>
        <p:sp>
          <p:nvSpPr>
            <p:cNvPr id="719" name="Google Shape;719;p46"/>
            <p:cNvSpPr/>
            <p:nvPr/>
          </p:nvSpPr>
          <p:spPr>
            <a:xfrm>
              <a:off x="633063" y="1998913"/>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20" name="Google Shape;720;p46"/>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INSERT Query</a:t>
              </a:r>
              <a:endParaRPr b="1">
                <a:solidFill>
                  <a:srgbClr val="FFFFFF"/>
                </a:solidFill>
                <a:latin typeface="Lato"/>
                <a:ea typeface="Lato"/>
                <a:cs typeface="Lato"/>
                <a:sym typeface="Lato"/>
              </a:endParaRPr>
            </a:p>
          </p:txBody>
        </p:sp>
        <p:sp>
          <p:nvSpPr>
            <p:cNvPr id="721" name="Google Shape;721;p46"/>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22" name="Google Shape;722;p46"/>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23" name="Google Shape;723;p46"/>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sp>
          <p:nvSpPr>
            <p:cNvPr id="724" name="Google Shape;724;p46"/>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sp>
          <p:nvSpPr>
            <p:cNvPr id="725" name="Google Shape;725;p46"/>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26" name="Google Shape;726;p46"/>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27" name="Google Shape;727;p46"/>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sp>
          <p:nvSpPr>
            <p:cNvPr id="728" name="Google Shape;728;p46"/>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sp>
          <p:nvSpPr>
            <p:cNvPr id="729" name="Google Shape;729;p46"/>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30" name="Google Shape;730;p46"/>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731" name="Google Shape;731;p46"/>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32" name="Google Shape;732;p46"/>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733" name="Google Shape;733;p46"/>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34" name="Google Shape;734;p46"/>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10"/>
                                        </p:tgtEl>
                                        <p:attrNameLst>
                                          <p:attrName>style.visibility</p:attrName>
                                        </p:attrNameLst>
                                      </p:cBhvr>
                                      <p:to>
                                        <p:strVal val="visible"/>
                                      </p:to>
                                    </p:set>
                                    <p:anim calcmode="lin" valueType="num">
                                      <p:cBhvr additive="base">
                                        <p:cTn id="7" dur="1000"/>
                                        <p:tgtEl>
                                          <p:spTgt spid="71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712"/>
                                        </p:tgtEl>
                                        <p:attrNameLst>
                                          <p:attrName>style.visibility</p:attrName>
                                        </p:attrNameLst>
                                      </p:cBhvr>
                                      <p:to>
                                        <p:strVal val="visible"/>
                                      </p:to>
                                    </p:set>
                                    <p:anim calcmode="lin" valueType="num">
                                      <p:cBhvr additive="base">
                                        <p:cTn id="10" dur="1000"/>
                                        <p:tgtEl>
                                          <p:spTgt spid="71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18"/>
                                        </p:tgtEl>
                                        <p:attrNameLst>
                                          <p:attrName>style.visibility</p:attrName>
                                        </p:attrNameLst>
                                      </p:cBhvr>
                                      <p:to>
                                        <p:strVal val="visible"/>
                                      </p:to>
                                    </p:set>
                                    <p:animEffect transition="in" filter="fade">
                                      <p:cBhvr>
                                        <p:cTn id="15" dur="1000"/>
                                        <p:tgtEl>
                                          <p:spTgt spid="7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16"/>
                                        </p:tgtEl>
                                        <p:attrNameLst>
                                          <p:attrName>style.visibility</p:attrName>
                                        </p:attrNameLst>
                                      </p:cBhvr>
                                      <p:to>
                                        <p:strVal val="visible"/>
                                      </p:to>
                                    </p:set>
                                    <p:animEffect transition="in" filter="fade">
                                      <p:cBhvr>
                                        <p:cTn id="20" dur="1000"/>
                                        <p:tgtEl>
                                          <p:spTgt spid="716"/>
                                        </p:tgtEl>
                                      </p:cBhvr>
                                    </p:animEffect>
                                  </p:childTnLst>
                                </p:cTn>
                              </p:par>
                              <p:par>
                                <p:cTn id="21" presetID="10" presetClass="entr" presetSubtype="0" fill="hold" nodeType="withEffect">
                                  <p:stCondLst>
                                    <p:cond delay="0"/>
                                  </p:stCondLst>
                                  <p:childTnLst>
                                    <p:set>
                                      <p:cBhvr>
                                        <p:cTn id="22" dur="1" fill="hold">
                                          <p:stCondLst>
                                            <p:cond delay="0"/>
                                          </p:stCondLst>
                                        </p:cTn>
                                        <p:tgtEl>
                                          <p:spTgt spid="717"/>
                                        </p:tgtEl>
                                        <p:attrNameLst>
                                          <p:attrName>style.visibility</p:attrName>
                                        </p:attrNameLst>
                                      </p:cBhvr>
                                      <p:to>
                                        <p:strVal val="visible"/>
                                      </p:to>
                                    </p:set>
                                    <p:animEffect transition="in" filter="fade">
                                      <p:cBhvr>
                                        <p:cTn id="23" dur="1000"/>
                                        <p:tgtEl>
                                          <p:spTgt spid="7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742" name="Google Shape;742;p47"/>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743" name="Google Shape;743;p47"/>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7"/>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7"/>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7"/>
          <p:cNvSpPr/>
          <p:nvPr/>
        </p:nvSpPr>
        <p:spPr>
          <a:xfrm>
            <a:off x="3272125" y="2545000"/>
            <a:ext cx="8217000" cy="3240600"/>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nvGrpSpPr>
          <p:cNvPr id="747" name="Google Shape;747;p47"/>
          <p:cNvGrpSpPr/>
          <p:nvPr/>
        </p:nvGrpSpPr>
        <p:grpSpPr>
          <a:xfrm>
            <a:off x="631606" y="1450930"/>
            <a:ext cx="2193807" cy="4207890"/>
            <a:chOff x="631606" y="1450930"/>
            <a:chExt cx="2193807" cy="4207890"/>
          </a:xfrm>
        </p:grpSpPr>
        <p:sp>
          <p:nvSpPr>
            <p:cNvPr id="748" name="Google Shape;748;p47"/>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49" name="Google Shape;749;p47"/>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50" name="Google Shape;750;p47"/>
            <p:cNvSpPr/>
            <p:nvPr/>
          </p:nvSpPr>
          <p:spPr>
            <a:xfrm>
              <a:off x="648615" y="2548069"/>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UPDATE Query</a:t>
              </a:r>
              <a:endParaRPr b="1">
                <a:solidFill>
                  <a:srgbClr val="FFFFFF"/>
                </a:solidFill>
                <a:latin typeface="Lato"/>
                <a:ea typeface="Lato"/>
                <a:cs typeface="Lato"/>
                <a:sym typeface="Lato"/>
              </a:endParaRPr>
            </a:p>
          </p:txBody>
        </p:sp>
        <p:sp>
          <p:nvSpPr>
            <p:cNvPr id="751" name="Google Shape;751;p47"/>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sp>
          <p:nvSpPr>
            <p:cNvPr id="752" name="Google Shape;752;p47"/>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53" name="Google Shape;753;p47"/>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54" name="Google Shape;754;p47"/>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sp>
          <p:nvSpPr>
            <p:cNvPr id="755" name="Google Shape;755;p47"/>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sp>
          <p:nvSpPr>
            <p:cNvPr id="756" name="Google Shape;756;p47"/>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57" name="Google Shape;757;p47"/>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758" name="Google Shape;758;p47"/>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59" name="Google Shape;759;p47"/>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760" name="Google Shape;760;p47"/>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61" name="Google Shape;761;p47"/>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762" name="Google Shape;762;p47"/>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63" name="Google Shape;763;p47"/>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grpSp>
      <p:sp>
        <p:nvSpPr>
          <p:cNvPr id="764" name="Google Shape;764;p47"/>
          <p:cNvSpPr txBox="1"/>
          <p:nvPr/>
        </p:nvSpPr>
        <p:spPr>
          <a:xfrm>
            <a:off x="3096824" y="1233100"/>
            <a:ext cx="8578200" cy="47115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Arial"/>
              <a:buChar char="•"/>
            </a:pPr>
            <a:r>
              <a:rPr lang="en-US" sz="2000">
                <a:solidFill>
                  <a:srgbClr val="404040"/>
                </a:solidFill>
                <a:latin typeface="Lato"/>
                <a:ea typeface="Lato"/>
                <a:cs typeface="Lato"/>
                <a:sym typeface="Lato"/>
              </a:rPr>
              <a:t>UPDATE</a:t>
            </a:r>
            <a:r>
              <a:rPr lang="en-US" sz="2000" b="1">
                <a:solidFill>
                  <a:srgbClr val="404040"/>
                </a:solidFill>
                <a:latin typeface="Lato"/>
                <a:ea typeface="Lato"/>
                <a:cs typeface="Lato"/>
                <a:sym typeface="Lato"/>
              </a:rPr>
              <a:t> </a:t>
            </a:r>
            <a:r>
              <a:rPr lang="en-US" sz="2000">
                <a:solidFill>
                  <a:srgbClr val="404040"/>
                </a:solidFill>
                <a:latin typeface="Lato"/>
                <a:ea typeface="Lato"/>
                <a:cs typeface="Lato"/>
                <a:sym typeface="Lato"/>
              </a:rPr>
              <a:t>Query is used to modify the existing records in a table. This can be used with the WHERE clause to update the selected rows, otherwise all the rows would be affected.</a:t>
            </a:r>
            <a:endParaRPr sz="2000">
              <a:solidFill>
                <a:srgbClr val="404040"/>
              </a:solidFill>
              <a:latin typeface="Lato"/>
              <a:ea typeface="Lato"/>
              <a:cs typeface="Lato"/>
              <a:sym typeface="Lato"/>
            </a:endParaRPr>
          </a:p>
          <a:p>
            <a:pPr marL="355600" marR="5080"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55600" marR="5080" lvl="0" indent="-343535" algn="l" rtl="0">
              <a:lnSpc>
                <a:spcPct val="100800"/>
              </a:lnSpc>
              <a:spcBef>
                <a:spcPts val="85"/>
              </a:spcBef>
              <a:spcAft>
                <a:spcPts val="0"/>
              </a:spcAft>
              <a:buNone/>
            </a:pPr>
            <a:endParaRPr sz="200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404040"/>
                </a:solidFill>
                <a:latin typeface="Lato"/>
                <a:ea typeface="Lato"/>
                <a:cs typeface="Lato"/>
                <a:sym typeface="Lato"/>
              </a:rPr>
              <a:t>Syntax</a:t>
            </a:r>
            <a:endParaRPr sz="200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6FC0"/>
                </a:solidFill>
                <a:latin typeface="Lato"/>
                <a:ea typeface="Lato"/>
                <a:cs typeface="Lato"/>
                <a:sym typeface="Lato"/>
              </a:rPr>
              <a:t>UPDATE table_name </a:t>
            </a:r>
            <a:endParaRPr sz="2000">
              <a:solidFill>
                <a:srgbClr val="006FC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6FC0"/>
                </a:solidFill>
                <a:latin typeface="Lato"/>
                <a:ea typeface="Lato"/>
                <a:cs typeface="Lato"/>
                <a:sym typeface="Lato"/>
              </a:rPr>
              <a:t>SET column1 = value1, column2 =  value2...., columnN = valueN </a:t>
            </a:r>
            <a:endParaRPr sz="2000">
              <a:solidFill>
                <a:srgbClr val="006FC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6FC0"/>
                </a:solidFill>
                <a:latin typeface="Lato"/>
                <a:ea typeface="Lato"/>
                <a:cs typeface="Lato"/>
                <a:sym typeface="Lato"/>
              </a:rPr>
              <a:t>WHERE [condition]</a:t>
            </a:r>
            <a:endParaRPr sz="2000">
              <a:solidFill>
                <a:srgbClr val="006FC0"/>
              </a:solidFill>
              <a:latin typeface="Lato"/>
              <a:ea typeface="Lato"/>
              <a:cs typeface="Lato"/>
              <a:sym typeface="Lato"/>
            </a:endParaRPr>
          </a:p>
          <a:p>
            <a:pPr marL="355600" marR="5080" lvl="0" indent="-343535" algn="ctr" rtl="0">
              <a:lnSpc>
                <a:spcPct val="100800"/>
              </a:lnSpc>
              <a:spcBef>
                <a:spcPts val="85"/>
              </a:spcBef>
              <a:spcAft>
                <a:spcPts val="0"/>
              </a:spcAft>
              <a:buNone/>
            </a:pPr>
            <a:endParaRPr sz="2000">
              <a:solidFill>
                <a:srgbClr val="006FC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404040"/>
                </a:solidFill>
                <a:latin typeface="Lato"/>
                <a:ea typeface="Lato"/>
                <a:cs typeface="Lato"/>
                <a:sym typeface="Lato"/>
              </a:rPr>
              <a:t>Example</a:t>
            </a:r>
            <a:endParaRPr sz="2000">
              <a:solidFill>
                <a:srgbClr val="00000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70C0"/>
                </a:solidFill>
                <a:latin typeface="Lato"/>
                <a:ea typeface="Lato"/>
                <a:cs typeface="Lato"/>
                <a:sym typeface="Lato"/>
              </a:rPr>
              <a:t>UPDATE CUSTOMERS </a:t>
            </a:r>
            <a:endParaRPr sz="2000">
              <a:solidFill>
                <a:srgbClr val="0070C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70C0"/>
                </a:solidFill>
                <a:latin typeface="Lato"/>
                <a:ea typeface="Lato"/>
                <a:cs typeface="Lato"/>
                <a:sym typeface="Lato"/>
              </a:rPr>
              <a:t>SET ADDRESS = 'Pune' </a:t>
            </a:r>
            <a:endParaRPr sz="2000">
              <a:solidFill>
                <a:srgbClr val="0070C0"/>
              </a:solidFill>
              <a:latin typeface="Lato"/>
              <a:ea typeface="Lato"/>
              <a:cs typeface="Lato"/>
              <a:sym typeface="Lato"/>
            </a:endParaRPr>
          </a:p>
          <a:p>
            <a:pPr marL="355600" marR="5080" lvl="0" indent="-343535" algn="ctr" rtl="0">
              <a:lnSpc>
                <a:spcPct val="100800"/>
              </a:lnSpc>
              <a:spcBef>
                <a:spcPts val="85"/>
              </a:spcBef>
              <a:spcAft>
                <a:spcPts val="0"/>
              </a:spcAft>
              <a:buNone/>
            </a:pPr>
            <a:r>
              <a:rPr lang="en-US" sz="2000">
                <a:solidFill>
                  <a:srgbClr val="0070C0"/>
                </a:solidFill>
                <a:latin typeface="Lato"/>
                <a:ea typeface="Lato"/>
                <a:cs typeface="Lato"/>
                <a:sym typeface="Lato"/>
              </a:rPr>
              <a:t>WHERE ID = 6</a:t>
            </a:r>
            <a:endParaRPr sz="2000">
              <a:solidFill>
                <a:srgbClr val="0070C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40"/>
                                        </p:tgtEl>
                                        <p:attrNameLst>
                                          <p:attrName>style.visibility</p:attrName>
                                        </p:attrNameLst>
                                      </p:cBhvr>
                                      <p:to>
                                        <p:strVal val="visible"/>
                                      </p:to>
                                    </p:set>
                                    <p:anim calcmode="lin" valueType="num">
                                      <p:cBhvr additive="base">
                                        <p:cTn id="7" dur="1000"/>
                                        <p:tgtEl>
                                          <p:spTgt spid="74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742"/>
                                        </p:tgtEl>
                                        <p:attrNameLst>
                                          <p:attrName>style.visibility</p:attrName>
                                        </p:attrNameLst>
                                      </p:cBhvr>
                                      <p:to>
                                        <p:strVal val="visible"/>
                                      </p:to>
                                    </p:set>
                                    <p:anim calcmode="lin" valueType="num">
                                      <p:cBhvr additive="base">
                                        <p:cTn id="10" dur="1000"/>
                                        <p:tgtEl>
                                          <p:spTgt spid="74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47"/>
                                        </p:tgtEl>
                                        <p:attrNameLst>
                                          <p:attrName>style.visibility</p:attrName>
                                        </p:attrNameLst>
                                      </p:cBhvr>
                                      <p:to>
                                        <p:strVal val="visible"/>
                                      </p:to>
                                    </p:set>
                                    <p:animEffect transition="in" filter="fade">
                                      <p:cBhvr>
                                        <p:cTn id="15" dur="1000"/>
                                        <p:tgtEl>
                                          <p:spTgt spid="7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46"/>
                                        </p:tgtEl>
                                        <p:attrNameLst>
                                          <p:attrName>style.visibility</p:attrName>
                                        </p:attrNameLst>
                                      </p:cBhvr>
                                      <p:to>
                                        <p:strVal val="visible"/>
                                      </p:to>
                                    </p:set>
                                    <p:animEffect transition="in" filter="fade">
                                      <p:cBhvr>
                                        <p:cTn id="20" dur="1000"/>
                                        <p:tgtEl>
                                          <p:spTgt spid="746"/>
                                        </p:tgtEl>
                                      </p:cBhvr>
                                    </p:animEffect>
                                  </p:childTnLst>
                                </p:cTn>
                              </p:par>
                              <p:par>
                                <p:cTn id="21" presetID="10" presetClass="entr" presetSubtype="0" fill="hold" nodeType="withEffect">
                                  <p:stCondLst>
                                    <p:cond delay="0"/>
                                  </p:stCondLst>
                                  <p:childTnLst>
                                    <p:set>
                                      <p:cBhvr>
                                        <p:cTn id="22" dur="1" fill="hold">
                                          <p:stCondLst>
                                            <p:cond delay="0"/>
                                          </p:stCondLst>
                                        </p:cTn>
                                        <p:tgtEl>
                                          <p:spTgt spid="764"/>
                                        </p:tgtEl>
                                        <p:attrNameLst>
                                          <p:attrName>style.visibility</p:attrName>
                                        </p:attrNameLst>
                                      </p:cBhvr>
                                      <p:to>
                                        <p:strVal val="visible"/>
                                      </p:to>
                                    </p:set>
                                    <p:animEffect transition="in" filter="fade">
                                      <p:cBhvr>
                                        <p:cTn id="23" dur="1000"/>
                                        <p:tgtEl>
                                          <p:spTgt spid="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4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772" name="Google Shape;772;p48"/>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773" name="Google Shape;773;p48"/>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8"/>
          <p:cNvSpPr/>
          <p:nvPr/>
        </p:nvSpPr>
        <p:spPr>
          <a:xfrm rot="495707" flipH="1">
            <a:off x="11224908" y="10098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8"/>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8"/>
          <p:cNvSpPr/>
          <p:nvPr/>
        </p:nvSpPr>
        <p:spPr>
          <a:xfrm>
            <a:off x="3075925" y="2849800"/>
            <a:ext cx="8878200" cy="1245600"/>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i="0" u="none" strike="noStrike" cap="none">
              <a:solidFill>
                <a:srgbClr val="FFFFFF"/>
              </a:solidFill>
              <a:latin typeface="Lato"/>
              <a:ea typeface="Lato"/>
              <a:cs typeface="Lato"/>
              <a:sym typeface="Lato"/>
            </a:endParaRPr>
          </a:p>
        </p:txBody>
      </p:sp>
      <p:grpSp>
        <p:nvGrpSpPr>
          <p:cNvPr id="777" name="Google Shape;777;p48"/>
          <p:cNvGrpSpPr/>
          <p:nvPr/>
        </p:nvGrpSpPr>
        <p:grpSpPr>
          <a:xfrm>
            <a:off x="479206" y="1450930"/>
            <a:ext cx="2193807" cy="4207890"/>
            <a:chOff x="479206" y="1450930"/>
            <a:chExt cx="2193807" cy="4207890"/>
          </a:xfrm>
        </p:grpSpPr>
        <p:sp>
          <p:nvSpPr>
            <p:cNvPr id="778" name="Google Shape;778;p48"/>
            <p:cNvSpPr/>
            <p:nvPr/>
          </p:nvSpPr>
          <p:spPr>
            <a:xfrm>
              <a:off x="4962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79" name="Google Shape;779;p48"/>
            <p:cNvSpPr/>
            <p:nvPr/>
          </p:nvSpPr>
          <p:spPr>
            <a:xfrm>
              <a:off x="4962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sp>
          <p:nvSpPr>
            <p:cNvPr id="780" name="Google Shape;780;p48"/>
            <p:cNvSpPr/>
            <p:nvPr/>
          </p:nvSpPr>
          <p:spPr>
            <a:xfrm>
              <a:off x="4831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81" name="Google Shape;781;p48"/>
            <p:cNvSpPr/>
            <p:nvPr/>
          </p:nvSpPr>
          <p:spPr>
            <a:xfrm>
              <a:off x="4792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82" name="Google Shape;782;p48"/>
            <p:cNvSpPr/>
            <p:nvPr/>
          </p:nvSpPr>
          <p:spPr>
            <a:xfrm>
              <a:off x="4962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sp>
          <p:nvSpPr>
            <p:cNvPr id="783" name="Google Shape;783;p48"/>
            <p:cNvSpPr/>
            <p:nvPr/>
          </p:nvSpPr>
          <p:spPr>
            <a:xfrm>
              <a:off x="4962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sp>
          <p:nvSpPr>
            <p:cNvPr id="784" name="Google Shape;784;p48"/>
            <p:cNvSpPr/>
            <p:nvPr/>
          </p:nvSpPr>
          <p:spPr>
            <a:xfrm>
              <a:off x="4831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85" name="Google Shape;785;p48"/>
            <p:cNvSpPr/>
            <p:nvPr/>
          </p:nvSpPr>
          <p:spPr>
            <a:xfrm>
              <a:off x="4962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786" name="Google Shape;786;p48"/>
            <p:cNvSpPr/>
            <p:nvPr/>
          </p:nvSpPr>
          <p:spPr>
            <a:xfrm>
              <a:off x="4792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87" name="Google Shape;787;p48"/>
            <p:cNvSpPr/>
            <p:nvPr/>
          </p:nvSpPr>
          <p:spPr>
            <a:xfrm>
              <a:off x="479206" y="3077980"/>
              <a:ext cx="21597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ALTER Table</a:t>
              </a:r>
              <a:endParaRPr b="1">
                <a:solidFill>
                  <a:srgbClr val="FFFFFF"/>
                </a:solidFill>
                <a:latin typeface="Lato"/>
                <a:ea typeface="Lato"/>
                <a:cs typeface="Lato"/>
                <a:sym typeface="Lato"/>
              </a:endParaRPr>
            </a:p>
          </p:txBody>
        </p:sp>
        <p:sp>
          <p:nvSpPr>
            <p:cNvPr id="788" name="Google Shape;788;p48"/>
            <p:cNvSpPr/>
            <p:nvPr/>
          </p:nvSpPr>
          <p:spPr>
            <a:xfrm>
              <a:off x="4871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89" name="Google Shape;789;p48"/>
            <p:cNvSpPr/>
            <p:nvPr/>
          </p:nvSpPr>
          <p:spPr>
            <a:xfrm>
              <a:off x="4962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790" name="Google Shape;790;p48"/>
            <p:cNvSpPr/>
            <p:nvPr/>
          </p:nvSpPr>
          <p:spPr>
            <a:xfrm>
              <a:off x="4806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791" name="Google Shape;791;p48"/>
            <p:cNvSpPr/>
            <p:nvPr/>
          </p:nvSpPr>
          <p:spPr>
            <a:xfrm>
              <a:off x="4962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792" name="Google Shape;792;p48"/>
            <p:cNvSpPr/>
            <p:nvPr/>
          </p:nvSpPr>
          <p:spPr>
            <a:xfrm>
              <a:off x="4871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793" name="Google Shape;793;p48"/>
            <p:cNvSpPr/>
            <p:nvPr/>
          </p:nvSpPr>
          <p:spPr>
            <a:xfrm>
              <a:off x="4962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grpSp>
      <p:sp>
        <p:nvSpPr>
          <p:cNvPr id="794" name="Google Shape;794;p48"/>
          <p:cNvSpPr txBox="1"/>
          <p:nvPr/>
        </p:nvSpPr>
        <p:spPr>
          <a:xfrm>
            <a:off x="2927900" y="1395400"/>
            <a:ext cx="9059100" cy="51285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Alter Table statement helps in modifying tables, the values in it and manipulate the same.</a:t>
            </a:r>
            <a:endParaRPr sz="2000">
              <a:solidFill>
                <a:srgbClr val="000000"/>
              </a:solidFill>
              <a:latin typeface="Lato"/>
              <a:ea typeface="Lato"/>
              <a:cs typeface="Lato"/>
              <a:sym typeface="Lato"/>
            </a:endParaRPr>
          </a:p>
          <a:p>
            <a:pPr marL="0" marR="5080" lvl="0" indent="0" algn="l" rtl="0">
              <a:lnSpc>
                <a:spcPct val="100800"/>
              </a:lnSpc>
              <a:spcBef>
                <a:spcPts val="85"/>
              </a:spcBef>
              <a:spcAft>
                <a:spcPts val="0"/>
              </a:spcAft>
              <a:buNone/>
            </a:pPr>
            <a:endParaRPr sz="2000">
              <a:latin typeface="Lato"/>
              <a:ea typeface="Lato"/>
              <a:cs typeface="Lato"/>
              <a:sym typeface="Lato"/>
            </a:endParaRPr>
          </a:p>
          <a:p>
            <a:pPr marL="0" marR="5080" lvl="0" indent="0" algn="l" rtl="0">
              <a:lnSpc>
                <a:spcPct val="100800"/>
              </a:lnSpc>
              <a:spcBef>
                <a:spcPts val="85"/>
              </a:spcBef>
              <a:spcAft>
                <a:spcPts val="0"/>
              </a:spcAft>
              <a:buNone/>
            </a:pPr>
            <a:r>
              <a:rPr lang="en-US" sz="2000">
                <a:solidFill>
                  <a:srgbClr val="000000"/>
                </a:solidFill>
                <a:latin typeface="Lato"/>
                <a:ea typeface="Lato"/>
                <a:cs typeface="Lato"/>
                <a:sym typeface="Lato"/>
              </a:rPr>
              <a:t>1. To add a Column:</a:t>
            </a:r>
            <a:endParaRPr sz="2000">
              <a:latin typeface="Lato"/>
              <a:ea typeface="Lato"/>
              <a:cs typeface="Lato"/>
              <a:sym typeface="Lato"/>
            </a:endParaRPr>
          </a:p>
          <a:p>
            <a:pPr marL="12065" marR="5080" lvl="0" indent="0" algn="ctr" rtl="0">
              <a:lnSpc>
                <a:spcPct val="100800"/>
              </a:lnSpc>
              <a:spcBef>
                <a:spcPts val="85"/>
              </a:spcBef>
              <a:spcAft>
                <a:spcPts val="0"/>
              </a:spcAft>
              <a:buNone/>
            </a:pPr>
            <a:endParaRPr sz="2000" b="1">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00000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ALTER TABLE table_name</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ADD new_column_name column_definition [FIRST | AFTER column_name]</a:t>
            </a:r>
            <a:endParaRPr sz="2000">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000000"/>
              </a:solidFill>
              <a:latin typeface="Lato"/>
              <a:ea typeface="Lato"/>
              <a:cs typeface="Lato"/>
              <a:sym typeface="Lato"/>
            </a:endParaRPr>
          </a:p>
          <a:p>
            <a:pPr marL="0" marR="5080" lvl="0" indent="0" algn="l" rtl="0">
              <a:lnSpc>
                <a:spcPct val="100800"/>
              </a:lnSpc>
              <a:spcBef>
                <a:spcPts val="85"/>
              </a:spcBef>
              <a:spcAft>
                <a:spcPts val="0"/>
              </a:spcAft>
              <a:buNone/>
            </a:pPr>
            <a:r>
              <a:rPr lang="en-US" sz="2000">
                <a:solidFill>
                  <a:srgbClr val="000000"/>
                </a:solidFill>
                <a:latin typeface="Lato"/>
                <a:ea typeface="Lato"/>
                <a:cs typeface="Lato"/>
                <a:sym typeface="Lato"/>
              </a:rPr>
              <a:t>2. To Rename a Column:</a:t>
            </a:r>
            <a:endParaRPr sz="2000">
              <a:latin typeface="Lato"/>
              <a:ea typeface="Lato"/>
              <a:cs typeface="Lato"/>
              <a:sym typeface="Lato"/>
            </a:endParaRPr>
          </a:p>
          <a:p>
            <a:pPr marL="12065" marR="5080" lvl="0" indent="0" algn="ctr" rtl="0">
              <a:lnSpc>
                <a:spcPct val="100800"/>
              </a:lnSpc>
              <a:spcBef>
                <a:spcPts val="85"/>
              </a:spcBef>
              <a:spcAft>
                <a:spcPts val="0"/>
              </a:spcAft>
              <a:buNone/>
            </a:pPr>
            <a:endParaRPr sz="2000" b="1">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00000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ALTER TABLE table_name</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CHANGE COLUMN original_name new_name column_definition [FIRST | AFTER column_name]</a:t>
            </a:r>
            <a:endParaRPr sz="2000">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000000"/>
              </a:solidFill>
              <a:latin typeface="Lato"/>
              <a:ea typeface="Lato"/>
              <a:cs typeface="Lato"/>
              <a:sym typeface="Lato"/>
            </a:endParaRPr>
          </a:p>
        </p:txBody>
      </p:sp>
      <p:sp>
        <p:nvSpPr>
          <p:cNvPr id="795" name="Google Shape;795;p48"/>
          <p:cNvSpPr/>
          <p:nvPr/>
        </p:nvSpPr>
        <p:spPr>
          <a:xfrm>
            <a:off x="3026050" y="4763325"/>
            <a:ext cx="8928000" cy="1522800"/>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a:solidFill>
                <a:srgbClr val="FFFFFF"/>
              </a:solidFill>
              <a:latin typeface="Lato"/>
              <a:ea typeface="Lato"/>
              <a:cs typeface="Lato"/>
              <a:sym typeface="Lato"/>
            </a:endParaRPr>
          </a:p>
          <a:p>
            <a:pPr marL="0" marR="0" lvl="0" indent="0" algn="ctr" rtl="0">
              <a:lnSpc>
                <a:spcPct val="100000"/>
              </a:lnSpc>
              <a:spcBef>
                <a:spcPts val="0"/>
              </a:spcBef>
              <a:spcAft>
                <a:spcPts val="0"/>
              </a:spcAft>
              <a:buClr>
                <a:srgbClr val="000000"/>
              </a:buClr>
              <a:buSzPts val="1350"/>
              <a:buFont typeface="Calibri"/>
              <a:buNone/>
            </a:pPr>
            <a:endParaRPr sz="1350">
              <a:solidFill>
                <a:srgbClr val="FFFFFF"/>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770"/>
                                        </p:tgtEl>
                                        <p:attrNameLst>
                                          <p:attrName>style.visibility</p:attrName>
                                        </p:attrNameLst>
                                      </p:cBhvr>
                                      <p:to>
                                        <p:strVal val="visible"/>
                                      </p:to>
                                    </p:set>
                                    <p:anim calcmode="lin" valueType="num">
                                      <p:cBhvr additive="base">
                                        <p:cTn id="7" dur="1000"/>
                                        <p:tgtEl>
                                          <p:spTgt spid="77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772"/>
                                        </p:tgtEl>
                                        <p:attrNameLst>
                                          <p:attrName>style.visibility</p:attrName>
                                        </p:attrNameLst>
                                      </p:cBhvr>
                                      <p:to>
                                        <p:strVal val="visible"/>
                                      </p:to>
                                    </p:set>
                                    <p:anim calcmode="lin" valueType="num">
                                      <p:cBhvr additive="base">
                                        <p:cTn id="10" dur="1000"/>
                                        <p:tgtEl>
                                          <p:spTgt spid="77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7"/>
                                        </p:tgtEl>
                                        <p:attrNameLst>
                                          <p:attrName>style.visibility</p:attrName>
                                        </p:attrNameLst>
                                      </p:cBhvr>
                                      <p:to>
                                        <p:strVal val="visible"/>
                                      </p:to>
                                    </p:set>
                                    <p:animEffect transition="in" filter="fade">
                                      <p:cBhvr>
                                        <p:cTn id="15" dur="1000"/>
                                        <p:tgtEl>
                                          <p:spTgt spid="77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76"/>
                                        </p:tgtEl>
                                        <p:attrNameLst>
                                          <p:attrName>style.visibility</p:attrName>
                                        </p:attrNameLst>
                                      </p:cBhvr>
                                      <p:to>
                                        <p:strVal val="visible"/>
                                      </p:to>
                                    </p:set>
                                    <p:animEffect transition="in" filter="fade">
                                      <p:cBhvr>
                                        <p:cTn id="20" dur="1000"/>
                                        <p:tgtEl>
                                          <p:spTgt spid="776"/>
                                        </p:tgtEl>
                                      </p:cBhvr>
                                    </p:animEffect>
                                  </p:childTnLst>
                                </p:cTn>
                              </p:par>
                              <p:par>
                                <p:cTn id="21" presetID="10" presetClass="entr" presetSubtype="0" fill="hold" nodeType="withEffect">
                                  <p:stCondLst>
                                    <p:cond delay="0"/>
                                  </p:stCondLst>
                                  <p:childTnLst>
                                    <p:set>
                                      <p:cBhvr>
                                        <p:cTn id="22" dur="1" fill="hold">
                                          <p:stCondLst>
                                            <p:cond delay="0"/>
                                          </p:stCondLst>
                                        </p:cTn>
                                        <p:tgtEl>
                                          <p:spTgt spid="794"/>
                                        </p:tgtEl>
                                        <p:attrNameLst>
                                          <p:attrName>style.visibility</p:attrName>
                                        </p:attrNameLst>
                                      </p:cBhvr>
                                      <p:to>
                                        <p:strVal val="visible"/>
                                      </p:to>
                                    </p:set>
                                    <p:animEffect transition="in" filter="fade">
                                      <p:cBhvr>
                                        <p:cTn id="23" dur="1000"/>
                                        <p:tgtEl>
                                          <p:spTgt spid="794"/>
                                        </p:tgtEl>
                                      </p:cBhvr>
                                    </p:animEffect>
                                  </p:childTnLst>
                                </p:cTn>
                              </p:par>
                              <p:par>
                                <p:cTn id="24" presetID="10" presetClass="entr" presetSubtype="0" fill="hold" nodeType="withEffect">
                                  <p:stCondLst>
                                    <p:cond delay="0"/>
                                  </p:stCondLst>
                                  <p:childTnLst>
                                    <p:set>
                                      <p:cBhvr>
                                        <p:cTn id="25" dur="1" fill="hold">
                                          <p:stCondLst>
                                            <p:cond delay="0"/>
                                          </p:stCondLst>
                                        </p:cTn>
                                        <p:tgtEl>
                                          <p:spTgt spid="795"/>
                                        </p:tgtEl>
                                        <p:attrNameLst>
                                          <p:attrName>style.visibility</p:attrName>
                                        </p:attrNameLst>
                                      </p:cBhvr>
                                      <p:to>
                                        <p:strVal val="visible"/>
                                      </p:to>
                                    </p:set>
                                    <p:animEffect transition="in" filter="fade">
                                      <p:cBhvr>
                                        <p:cTn id="26" dur="1000"/>
                                        <p:tgtEl>
                                          <p:spTgt spid="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4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803" name="Google Shape;803;p49"/>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804" name="Google Shape;804;p49"/>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9"/>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9"/>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49"/>
          <p:cNvGrpSpPr/>
          <p:nvPr/>
        </p:nvGrpSpPr>
        <p:grpSpPr>
          <a:xfrm>
            <a:off x="631606" y="1450930"/>
            <a:ext cx="2193807" cy="4207890"/>
            <a:chOff x="631606" y="1450930"/>
            <a:chExt cx="2193807" cy="4207890"/>
          </a:xfrm>
        </p:grpSpPr>
        <p:sp>
          <p:nvSpPr>
            <p:cNvPr id="808" name="Google Shape;808;p49"/>
            <p:cNvSpPr/>
            <p:nvPr/>
          </p:nvSpPr>
          <p:spPr>
            <a:xfrm>
              <a:off x="648613" y="3642355"/>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09" name="Google Shape;809;p49"/>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DELETE Query</a:t>
              </a:r>
              <a:endParaRPr b="1">
                <a:solidFill>
                  <a:srgbClr val="FFFFFF"/>
                </a:solidFill>
                <a:latin typeface="Lato"/>
                <a:ea typeface="Lato"/>
                <a:cs typeface="Lato"/>
                <a:sym typeface="Lato"/>
              </a:endParaRPr>
            </a:p>
          </p:txBody>
        </p:sp>
        <p:sp>
          <p:nvSpPr>
            <p:cNvPr id="810" name="Google Shape;810;p49"/>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11" name="Google Shape;811;p49"/>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12" name="Google Shape;812;p49"/>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sp>
          <p:nvSpPr>
            <p:cNvPr id="813" name="Google Shape;813;p49"/>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sp>
          <p:nvSpPr>
            <p:cNvPr id="814" name="Google Shape;814;p49"/>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15" name="Google Shape;815;p49"/>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816" name="Google Shape;816;p49"/>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17" name="Google Shape;817;p49"/>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818" name="Google Shape;818;p49"/>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19" name="Google Shape;819;p49"/>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820" name="Google Shape;820;p49"/>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21" name="Google Shape;821;p49"/>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sp>
          <p:nvSpPr>
            <p:cNvPr id="822" name="Google Shape;822;p49"/>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23" name="Google Shape;823;p49"/>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grpSp>
      <p:grpSp>
        <p:nvGrpSpPr>
          <p:cNvPr id="824" name="Google Shape;824;p49"/>
          <p:cNvGrpSpPr/>
          <p:nvPr/>
        </p:nvGrpSpPr>
        <p:grpSpPr>
          <a:xfrm>
            <a:off x="3336252" y="1257083"/>
            <a:ext cx="8034073" cy="5177700"/>
            <a:chOff x="3336252" y="1257083"/>
            <a:chExt cx="8034073" cy="5177700"/>
          </a:xfrm>
        </p:grpSpPr>
        <p:sp>
          <p:nvSpPr>
            <p:cNvPr id="825" name="Google Shape;825;p49"/>
            <p:cNvSpPr txBox="1"/>
            <p:nvPr/>
          </p:nvSpPr>
          <p:spPr>
            <a:xfrm>
              <a:off x="3336252" y="1257083"/>
              <a:ext cx="7708500" cy="5177700"/>
            </a:xfrm>
            <a:prstGeom prst="rect">
              <a:avLst/>
            </a:prstGeom>
            <a:noFill/>
            <a:ln>
              <a:noFill/>
            </a:ln>
          </p:spPr>
          <p:txBody>
            <a:bodyPr spcFirstLastPara="1" wrap="square" lIns="0" tIns="10775" rIns="0" bIns="0" anchor="t" anchorCtr="0">
              <a:noAutofit/>
            </a:bodyPr>
            <a:lstStyle/>
            <a:p>
              <a:pPr marL="355600" marR="240028"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DELETE Query is used to delete the existing records  from a table.</a:t>
              </a:r>
              <a:endParaRPr sz="2000">
                <a:solidFill>
                  <a:srgbClr val="000000"/>
                </a:solidFill>
                <a:latin typeface="Lato"/>
                <a:ea typeface="Lato"/>
                <a:cs typeface="Lato"/>
                <a:sym typeface="Lato"/>
              </a:endParaRPr>
            </a:p>
            <a:p>
              <a:pPr marL="355600" marR="5080"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You can use the WHERE clause with a DELETE query to delete  the selected rows, otherwise all the records would be deleted.</a:t>
              </a:r>
              <a:endParaRPr sz="2000" b="1">
                <a:solidFill>
                  <a:srgbClr val="404040"/>
                </a:solidFill>
                <a:latin typeface="Lato"/>
                <a:ea typeface="Lato"/>
                <a:cs typeface="Lato"/>
                <a:sym typeface="Lato"/>
              </a:endParaRPr>
            </a:p>
            <a:p>
              <a:pPr marL="12065" marR="5080" lvl="0" indent="0" algn="ctr" rtl="0">
                <a:lnSpc>
                  <a:spcPct val="100800"/>
                </a:lnSpc>
                <a:spcBef>
                  <a:spcPts val="97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0" marR="5080" lvl="0" indent="0" algn="ctr" rtl="0">
                <a:lnSpc>
                  <a:spcPct val="100800"/>
                </a:lnSpc>
                <a:spcBef>
                  <a:spcPts val="0"/>
                </a:spcBef>
                <a:spcAft>
                  <a:spcPts val="0"/>
                </a:spcAft>
                <a:buNone/>
              </a:pPr>
              <a:r>
                <a:rPr lang="en-US" sz="2000">
                  <a:solidFill>
                    <a:srgbClr val="006FC0"/>
                  </a:solidFill>
                  <a:latin typeface="Lato"/>
                  <a:ea typeface="Lato"/>
                  <a:cs typeface="Lato"/>
                  <a:sym typeface="Lato"/>
                </a:rPr>
                <a:t>DELETE FROM table_name  </a:t>
              </a:r>
              <a:endParaRPr sz="2000">
                <a:solidFill>
                  <a:srgbClr val="006FC0"/>
                </a:solidFill>
                <a:latin typeface="Lato"/>
                <a:ea typeface="Lato"/>
                <a:cs typeface="Lato"/>
                <a:sym typeface="Lato"/>
              </a:endParaRPr>
            </a:p>
            <a:p>
              <a:pPr marL="0" marR="5080" lvl="0" indent="0" algn="ctr" rtl="0">
                <a:lnSpc>
                  <a:spcPct val="100800"/>
                </a:lnSpc>
                <a:spcBef>
                  <a:spcPts val="0"/>
                </a:spcBef>
                <a:spcAft>
                  <a:spcPts val="0"/>
                </a:spcAft>
                <a:buNone/>
              </a:pPr>
              <a:r>
                <a:rPr lang="en-US" sz="2000">
                  <a:solidFill>
                    <a:srgbClr val="006FC0"/>
                  </a:solidFill>
                  <a:latin typeface="Lato"/>
                  <a:ea typeface="Lato"/>
                  <a:cs typeface="Lato"/>
                  <a:sym typeface="Lato"/>
                </a:rPr>
                <a:t>Or</a:t>
              </a:r>
              <a:endParaRPr sz="2000">
                <a:solidFill>
                  <a:srgbClr val="000000"/>
                </a:solidFill>
                <a:latin typeface="Lato"/>
                <a:ea typeface="Lato"/>
                <a:cs typeface="Lato"/>
                <a:sym typeface="Lato"/>
              </a:endParaRPr>
            </a:p>
            <a:p>
              <a:pPr marL="0" marR="5080" lvl="0" indent="0" algn="ctr" rtl="0">
                <a:lnSpc>
                  <a:spcPct val="100800"/>
                </a:lnSpc>
                <a:spcBef>
                  <a:spcPts val="0"/>
                </a:spcBef>
                <a:spcAft>
                  <a:spcPts val="0"/>
                </a:spcAft>
                <a:buNone/>
              </a:pPr>
              <a:r>
                <a:rPr lang="en-US" sz="2000">
                  <a:solidFill>
                    <a:srgbClr val="006FC0"/>
                  </a:solidFill>
                  <a:latin typeface="Lato"/>
                  <a:ea typeface="Lato"/>
                  <a:cs typeface="Lato"/>
                  <a:sym typeface="Lato"/>
                </a:rPr>
                <a:t>DELETE FROM table_name WHERE [condition]</a:t>
              </a:r>
              <a:endParaRPr sz="2000">
                <a:solidFill>
                  <a:srgbClr val="006FC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0" marR="5080" lvl="0" indent="0" algn="ctr" rtl="0">
                <a:spcBef>
                  <a:spcPts val="0"/>
                </a:spcBef>
                <a:spcAft>
                  <a:spcPts val="0"/>
                </a:spcAft>
                <a:buNone/>
              </a:pPr>
              <a:r>
                <a:rPr lang="en-US" sz="2000">
                  <a:solidFill>
                    <a:srgbClr val="0070C0"/>
                  </a:solidFill>
                  <a:latin typeface="Lato"/>
                  <a:ea typeface="Lato"/>
                  <a:cs typeface="Lato"/>
                  <a:sym typeface="Lato"/>
                </a:rPr>
                <a:t>DELETE FROM CUSTOMERS</a:t>
              </a:r>
              <a:endParaRPr sz="2000">
                <a:solidFill>
                  <a:srgbClr val="0070C0"/>
                </a:solidFill>
                <a:latin typeface="Lato"/>
                <a:ea typeface="Lato"/>
                <a:cs typeface="Lato"/>
                <a:sym typeface="Lato"/>
              </a:endParaRPr>
            </a:p>
            <a:p>
              <a:pPr marL="0" marR="5080" lvl="0" indent="0" algn="ctr" rtl="0">
                <a:spcBef>
                  <a:spcPts val="0"/>
                </a:spcBef>
                <a:spcAft>
                  <a:spcPts val="0"/>
                </a:spcAft>
                <a:buNone/>
              </a:pPr>
              <a:r>
                <a:rPr lang="en-US" sz="2000">
                  <a:solidFill>
                    <a:srgbClr val="0070C0"/>
                  </a:solidFill>
                  <a:latin typeface="Lato"/>
                  <a:ea typeface="Lato"/>
                  <a:cs typeface="Lato"/>
                  <a:sym typeface="Lato"/>
                </a:rPr>
                <a:t>Or</a:t>
              </a:r>
              <a:endParaRPr sz="2000">
                <a:solidFill>
                  <a:srgbClr val="0070C0"/>
                </a:solidFill>
                <a:latin typeface="Lato"/>
                <a:ea typeface="Lato"/>
                <a:cs typeface="Lato"/>
                <a:sym typeface="Lato"/>
              </a:endParaRPr>
            </a:p>
            <a:p>
              <a:pPr marL="0" marR="5080" lvl="0" indent="0" algn="ctr" rtl="0">
                <a:spcBef>
                  <a:spcPts val="0"/>
                </a:spcBef>
                <a:spcAft>
                  <a:spcPts val="0"/>
                </a:spcAft>
                <a:buNone/>
              </a:pPr>
              <a:r>
                <a:rPr lang="en-US" sz="2000">
                  <a:solidFill>
                    <a:srgbClr val="0070C0"/>
                  </a:solidFill>
                  <a:latin typeface="Lato"/>
                  <a:ea typeface="Lato"/>
                  <a:cs typeface="Lato"/>
                  <a:sym typeface="Lato"/>
                </a:rPr>
                <a:t>DELETE FROM CUSTOMERS WHERE ID = 6</a:t>
              </a:r>
              <a:endParaRPr sz="2000">
                <a:solidFill>
                  <a:srgbClr val="0070C0"/>
                </a:solidFill>
                <a:latin typeface="Lato"/>
                <a:ea typeface="Lato"/>
                <a:cs typeface="Lato"/>
                <a:sym typeface="Lato"/>
              </a:endParaRPr>
            </a:p>
          </p:txBody>
        </p:sp>
        <p:sp>
          <p:nvSpPr>
            <p:cNvPr id="826" name="Google Shape;826;p49"/>
            <p:cNvSpPr/>
            <p:nvPr/>
          </p:nvSpPr>
          <p:spPr>
            <a:xfrm>
              <a:off x="3348325" y="2926000"/>
              <a:ext cx="8022000" cy="3163800"/>
            </a:xfrm>
            <a:prstGeom prst="roundRect">
              <a:avLst>
                <a:gd name="adj" fmla="val 16667"/>
              </a:avLst>
            </a:prstGeom>
            <a:noFill/>
            <a:ln w="38100" cap="flat" cmpd="sng">
              <a:solidFill>
                <a:schemeClr val="accent4"/>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01"/>
                                        </p:tgtEl>
                                        <p:attrNameLst>
                                          <p:attrName>style.visibility</p:attrName>
                                        </p:attrNameLst>
                                      </p:cBhvr>
                                      <p:to>
                                        <p:strVal val="visible"/>
                                      </p:to>
                                    </p:set>
                                    <p:anim calcmode="lin" valueType="num">
                                      <p:cBhvr additive="base">
                                        <p:cTn id="7" dur="1000"/>
                                        <p:tgtEl>
                                          <p:spTgt spid="80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03"/>
                                        </p:tgtEl>
                                        <p:attrNameLst>
                                          <p:attrName>style.visibility</p:attrName>
                                        </p:attrNameLst>
                                      </p:cBhvr>
                                      <p:to>
                                        <p:strVal val="visible"/>
                                      </p:to>
                                    </p:set>
                                    <p:anim calcmode="lin" valueType="num">
                                      <p:cBhvr additive="base">
                                        <p:cTn id="10" dur="1000"/>
                                        <p:tgtEl>
                                          <p:spTgt spid="80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07"/>
                                        </p:tgtEl>
                                        <p:attrNameLst>
                                          <p:attrName>style.visibility</p:attrName>
                                        </p:attrNameLst>
                                      </p:cBhvr>
                                      <p:to>
                                        <p:strVal val="visible"/>
                                      </p:to>
                                    </p:set>
                                    <p:animEffect transition="in" filter="fade">
                                      <p:cBhvr>
                                        <p:cTn id="15" dur="1000"/>
                                        <p:tgtEl>
                                          <p:spTgt spid="8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24"/>
                                        </p:tgtEl>
                                        <p:attrNameLst>
                                          <p:attrName>style.visibility</p:attrName>
                                        </p:attrNameLst>
                                      </p:cBhvr>
                                      <p:to>
                                        <p:strVal val="visible"/>
                                      </p:to>
                                    </p:set>
                                    <p:animEffect transition="in" filter="fade">
                                      <p:cBhvr>
                                        <p:cTn id="20" dur="1000"/>
                                        <p:tgtEl>
                                          <p:spTgt spid="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834" name="Google Shape;834;p50"/>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835" name="Google Shape;835;p50"/>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0"/>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0"/>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0"/>
          <p:cNvSpPr txBox="1"/>
          <p:nvPr/>
        </p:nvSpPr>
        <p:spPr>
          <a:xfrm>
            <a:off x="3209479" y="1504375"/>
            <a:ext cx="7655400" cy="4201200"/>
          </a:xfrm>
          <a:prstGeom prst="rect">
            <a:avLst/>
          </a:prstGeom>
          <a:noFill/>
          <a:ln>
            <a:noFill/>
          </a:ln>
        </p:spPr>
        <p:txBody>
          <a:bodyPr spcFirstLastPara="1" wrap="square" lIns="0" tIns="10775" rIns="0" bIns="0" anchor="t" anchorCtr="0">
            <a:noAutofit/>
          </a:bodyPr>
          <a:lstStyle/>
          <a:p>
            <a:pPr marL="355600" marR="5080" lvl="0" indent="-343535" algn="l" rtl="0">
              <a:lnSpc>
                <a:spcPct val="100800"/>
              </a:lnSpc>
              <a:spcBef>
                <a:spcPts val="0"/>
              </a:spcBef>
              <a:spcAft>
                <a:spcPts val="0"/>
              </a:spcAft>
              <a:buClr>
                <a:srgbClr val="404040"/>
              </a:buClr>
              <a:buSzPts val="2400"/>
              <a:buFont typeface="Arial"/>
              <a:buChar char="•"/>
            </a:pPr>
            <a:r>
              <a:rPr lang="en-US" sz="2400">
                <a:solidFill>
                  <a:srgbClr val="404040"/>
                </a:solidFill>
                <a:latin typeface="Calibri"/>
                <a:ea typeface="Calibri"/>
                <a:cs typeface="Calibri"/>
                <a:sym typeface="Calibri"/>
              </a:rPr>
              <a:t>DROP TABLE statement is used to remove a table definition and all the data, indexes, triggers, constraints and  permission specifications for that table.</a:t>
            </a:r>
            <a:endParaRPr sz="2400">
              <a:solidFill>
                <a:srgbClr val="000000"/>
              </a:solidFill>
              <a:latin typeface="Calibri"/>
              <a:ea typeface="Calibri"/>
              <a:cs typeface="Calibri"/>
              <a:sym typeface="Calibri"/>
            </a:endParaRPr>
          </a:p>
          <a:p>
            <a:pPr marL="355600" marR="5080" lvl="0" indent="-229234" algn="l" rtl="0">
              <a:lnSpc>
                <a:spcPct val="100800"/>
              </a:lnSpc>
              <a:spcBef>
                <a:spcPts val="85"/>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a:p>
            <a:pPr marL="0" marR="5080" lvl="0" indent="0" algn="l" rtl="0">
              <a:lnSpc>
                <a:spcPct val="100800"/>
              </a:lnSpc>
              <a:spcBef>
                <a:spcPts val="85"/>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a:p>
            <a:pPr marL="355600" marR="5080" lvl="0" indent="-229234" algn="l" rtl="0">
              <a:lnSpc>
                <a:spcPct val="100800"/>
              </a:lnSpc>
              <a:spcBef>
                <a:spcPts val="85"/>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a:p>
            <a:pPr marL="355600" marR="5080" lvl="0" indent="-229234" algn="l" rtl="0">
              <a:lnSpc>
                <a:spcPct val="100800"/>
              </a:lnSpc>
              <a:spcBef>
                <a:spcPts val="85"/>
              </a:spcBef>
              <a:spcAft>
                <a:spcPts val="0"/>
              </a:spcAft>
              <a:buClr>
                <a:srgbClr val="000000"/>
              </a:buClr>
              <a:buSzPts val="1800"/>
              <a:buFont typeface="Arial"/>
              <a:buNone/>
            </a:pPr>
            <a:endParaRPr sz="1800">
              <a:solidFill>
                <a:srgbClr val="000000"/>
              </a:solidFill>
              <a:latin typeface="Calibri"/>
              <a:ea typeface="Calibri"/>
              <a:cs typeface="Calibri"/>
              <a:sym typeface="Calibri"/>
            </a:endParaRPr>
          </a:p>
          <a:p>
            <a:pPr marL="12065" marR="5080" lvl="0" indent="0" algn="ctr" rtl="0">
              <a:lnSpc>
                <a:spcPct val="100800"/>
              </a:lnSpc>
              <a:spcBef>
                <a:spcPts val="85"/>
              </a:spcBef>
              <a:spcAft>
                <a:spcPts val="0"/>
              </a:spcAft>
              <a:buNone/>
            </a:pPr>
            <a:r>
              <a:rPr lang="en-US" sz="2000" b="1">
                <a:solidFill>
                  <a:srgbClr val="404040"/>
                </a:solidFill>
                <a:latin typeface="Calibri"/>
                <a:ea typeface="Calibri"/>
                <a:cs typeface="Calibri"/>
                <a:sym typeface="Calibri"/>
              </a:rPr>
              <a:t>Syntax</a:t>
            </a:r>
            <a:endParaRPr sz="2000" b="1">
              <a:solidFill>
                <a:srgbClr val="000000"/>
              </a:solidFill>
              <a:latin typeface="Calibri"/>
              <a:ea typeface="Calibri"/>
              <a:cs typeface="Calibri"/>
              <a:sym typeface="Calibri"/>
            </a:endParaRPr>
          </a:p>
          <a:p>
            <a:pPr marL="12065" marR="5080" lvl="0" indent="0" algn="ctr" rtl="0">
              <a:lnSpc>
                <a:spcPct val="100800"/>
              </a:lnSpc>
              <a:spcBef>
                <a:spcPts val="85"/>
              </a:spcBef>
              <a:spcAft>
                <a:spcPts val="0"/>
              </a:spcAft>
              <a:buNone/>
            </a:pPr>
            <a:r>
              <a:rPr lang="en-US" sz="2000">
                <a:solidFill>
                  <a:srgbClr val="006FC0"/>
                </a:solidFill>
                <a:latin typeface="Calibri"/>
                <a:ea typeface="Calibri"/>
                <a:cs typeface="Calibri"/>
                <a:sym typeface="Calibri"/>
              </a:rPr>
              <a:t>DROP TABLE table_name</a:t>
            </a:r>
            <a:endParaRPr sz="2000">
              <a:solidFill>
                <a:srgbClr val="006FC0"/>
              </a:solidFill>
              <a:latin typeface="Calibri"/>
              <a:ea typeface="Calibri"/>
              <a:cs typeface="Calibri"/>
              <a:sym typeface="Calibri"/>
            </a:endParaRPr>
          </a:p>
          <a:p>
            <a:pPr marL="12065" marR="5080" lvl="0" indent="0" algn="ctr" rtl="0">
              <a:lnSpc>
                <a:spcPct val="100800"/>
              </a:lnSpc>
              <a:spcBef>
                <a:spcPts val="85"/>
              </a:spcBef>
              <a:spcAft>
                <a:spcPts val="0"/>
              </a:spcAft>
              <a:buNone/>
            </a:pPr>
            <a:endParaRPr sz="2000">
              <a:solidFill>
                <a:srgbClr val="404040"/>
              </a:solidFill>
              <a:latin typeface="Calibri"/>
              <a:ea typeface="Calibri"/>
              <a:cs typeface="Calibri"/>
              <a:sym typeface="Calibri"/>
            </a:endParaRPr>
          </a:p>
          <a:p>
            <a:pPr marL="12065" marR="5080" lvl="0" indent="0" algn="ctr" rtl="0">
              <a:lnSpc>
                <a:spcPct val="100800"/>
              </a:lnSpc>
              <a:spcBef>
                <a:spcPts val="85"/>
              </a:spcBef>
              <a:spcAft>
                <a:spcPts val="0"/>
              </a:spcAft>
              <a:buNone/>
            </a:pPr>
            <a:r>
              <a:rPr lang="en-US" sz="2000" b="1">
                <a:solidFill>
                  <a:srgbClr val="404040"/>
                </a:solidFill>
                <a:latin typeface="Calibri"/>
                <a:ea typeface="Calibri"/>
                <a:cs typeface="Calibri"/>
                <a:sym typeface="Calibri"/>
              </a:rPr>
              <a:t>Example</a:t>
            </a:r>
            <a:endParaRPr sz="2000" b="1">
              <a:solidFill>
                <a:srgbClr val="404040"/>
              </a:solidFill>
              <a:latin typeface="Calibri"/>
              <a:ea typeface="Calibri"/>
              <a:cs typeface="Calibri"/>
              <a:sym typeface="Calibri"/>
            </a:endParaRPr>
          </a:p>
          <a:p>
            <a:pPr marL="12065" marR="5080" lvl="0" indent="0" algn="ctr" rtl="0">
              <a:lnSpc>
                <a:spcPct val="100800"/>
              </a:lnSpc>
              <a:spcBef>
                <a:spcPts val="85"/>
              </a:spcBef>
              <a:spcAft>
                <a:spcPts val="0"/>
              </a:spcAft>
              <a:buNone/>
            </a:pPr>
            <a:r>
              <a:rPr lang="en-US" sz="2000">
                <a:solidFill>
                  <a:srgbClr val="0070C0"/>
                </a:solidFill>
                <a:latin typeface="Calibri"/>
                <a:ea typeface="Calibri"/>
                <a:cs typeface="Calibri"/>
                <a:sym typeface="Calibri"/>
              </a:rPr>
              <a:t>DROP TABLE CUSTOMERS</a:t>
            </a:r>
            <a:endParaRPr sz="2000">
              <a:solidFill>
                <a:srgbClr val="0070C0"/>
              </a:solidFill>
              <a:latin typeface="Calibri"/>
              <a:ea typeface="Calibri"/>
              <a:cs typeface="Calibri"/>
              <a:sym typeface="Calibri"/>
            </a:endParaRPr>
          </a:p>
        </p:txBody>
      </p:sp>
      <p:sp>
        <p:nvSpPr>
          <p:cNvPr id="839" name="Google Shape;839;p50"/>
          <p:cNvSpPr/>
          <p:nvPr/>
        </p:nvSpPr>
        <p:spPr>
          <a:xfrm>
            <a:off x="3336253" y="3453065"/>
            <a:ext cx="7655400" cy="2408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nvGrpSpPr>
          <p:cNvPr id="840" name="Google Shape;840;p50"/>
          <p:cNvGrpSpPr/>
          <p:nvPr/>
        </p:nvGrpSpPr>
        <p:grpSpPr>
          <a:xfrm>
            <a:off x="631606" y="1450930"/>
            <a:ext cx="2193807" cy="4207890"/>
            <a:chOff x="631606" y="1450930"/>
            <a:chExt cx="2193807" cy="4207890"/>
          </a:xfrm>
        </p:grpSpPr>
        <p:sp>
          <p:nvSpPr>
            <p:cNvPr id="841" name="Google Shape;841;p50"/>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42" name="Google Shape;842;p50"/>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43" name="Google Shape;843;p50"/>
            <p:cNvSpPr/>
            <p:nvPr/>
          </p:nvSpPr>
          <p:spPr>
            <a:xfrm>
              <a:off x="648610" y="4198986"/>
              <a:ext cx="2176800" cy="369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DROP Table</a:t>
              </a:r>
              <a:endParaRPr b="1">
                <a:solidFill>
                  <a:srgbClr val="FFFFFF"/>
                </a:solidFill>
                <a:latin typeface="Lato"/>
                <a:ea typeface="Lato"/>
                <a:cs typeface="Lato"/>
                <a:sym typeface="Lato"/>
              </a:endParaRPr>
            </a:p>
          </p:txBody>
        </p:sp>
        <p:sp>
          <p:nvSpPr>
            <p:cNvPr id="844" name="Google Shape;844;p50"/>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sp>
          <p:nvSpPr>
            <p:cNvPr id="845" name="Google Shape;845;p50"/>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46" name="Google Shape;846;p50"/>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847" name="Google Shape;847;p50"/>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48" name="Google Shape;848;p50"/>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849" name="Google Shape;849;p50"/>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50" name="Google Shape;850;p50"/>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851" name="Google Shape;851;p50"/>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52" name="Google Shape;852;p50"/>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sp>
          <p:nvSpPr>
            <p:cNvPr id="853" name="Google Shape;853;p50"/>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54" name="Google Shape;854;p50"/>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855" name="Google Shape;855;p50"/>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56" name="Google Shape;856;p50"/>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32"/>
                                        </p:tgtEl>
                                        <p:attrNameLst>
                                          <p:attrName>style.visibility</p:attrName>
                                        </p:attrNameLst>
                                      </p:cBhvr>
                                      <p:to>
                                        <p:strVal val="visible"/>
                                      </p:to>
                                    </p:set>
                                    <p:anim calcmode="lin" valueType="num">
                                      <p:cBhvr additive="base">
                                        <p:cTn id="7" dur="1000"/>
                                        <p:tgtEl>
                                          <p:spTgt spid="83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34"/>
                                        </p:tgtEl>
                                        <p:attrNameLst>
                                          <p:attrName>style.visibility</p:attrName>
                                        </p:attrNameLst>
                                      </p:cBhvr>
                                      <p:to>
                                        <p:strVal val="visible"/>
                                      </p:to>
                                    </p:set>
                                    <p:anim calcmode="lin" valueType="num">
                                      <p:cBhvr additive="base">
                                        <p:cTn id="10" dur="1000"/>
                                        <p:tgtEl>
                                          <p:spTgt spid="83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40"/>
                                        </p:tgtEl>
                                        <p:attrNameLst>
                                          <p:attrName>style.visibility</p:attrName>
                                        </p:attrNameLst>
                                      </p:cBhvr>
                                      <p:to>
                                        <p:strVal val="visible"/>
                                      </p:to>
                                    </p:set>
                                    <p:animEffect transition="in" filter="fade">
                                      <p:cBhvr>
                                        <p:cTn id="15" dur="1000"/>
                                        <p:tgtEl>
                                          <p:spTgt spid="8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38"/>
                                        </p:tgtEl>
                                        <p:attrNameLst>
                                          <p:attrName>style.visibility</p:attrName>
                                        </p:attrNameLst>
                                      </p:cBhvr>
                                      <p:to>
                                        <p:strVal val="visible"/>
                                      </p:to>
                                    </p:set>
                                    <p:animEffect transition="in" filter="fade">
                                      <p:cBhvr>
                                        <p:cTn id="20" dur="1000"/>
                                        <p:tgtEl>
                                          <p:spTgt spid="838"/>
                                        </p:tgtEl>
                                      </p:cBhvr>
                                    </p:animEffect>
                                  </p:childTnLst>
                                </p:cTn>
                              </p:par>
                              <p:par>
                                <p:cTn id="21" presetID="10" presetClass="entr" presetSubtype="0" fill="hold" nodeType="withEffect">
                                  <p:stCondLst>
                                    <p:cond delay="0"/>
                                  </p:stCondLst>
                                  <p:childTnLst>
                                    <p:set>
                                      <p:cBhvr>
                                        <p:cTn id="22" dur="1" fill="hold">
                                          <p:stCondLst>
                                            <p:cond delay="0"/>
                                          </p:stCondLst>
                                        </p:cTn>
                                        <p:tgtEl>
                                          <p:spTgt spid="839"/>
                                        </p:tgtEl>
                                        <p:attrNameLst>
                                          <p:attrName>style.visibility</p:attrName>
                                        </p:attrNameLst>
                                      </p:cBhvr>
                                      <p:to>
                                        <p:strVal val="visible"/>
                                      </p:to>
                                    </p:set>
                                    <p:animEffect transition="in" filter="fade">
                                      <p:cBhvr>
                                        <p:cTn id="23" dur="1000"/>
                                        <p:tgtEl>
                                          <p:spTgt spid="8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5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864" name="Google Shape;864;p51"/>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865" name="Google Shape;865;p51"/>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8" name="Google Shape;868;p51"/>
          <p:cNvGrpSpPr/>
          <p:nvPr/>
        </p:nvGrpSpPr>
        <p:grpSpPr>
          <a:xfrm>
            <a:off x="631606" y="1450930"/>
            <a:ext cx="2193807" cy="4207890"/>
            <a:chOff x="631606" y="1450930"/>
            <a:chExt cx="2193807" cy="4207890"/>
          </a:xfrm>
        </p:grpSpPr>
        <p:sp>
          <p:nvSpPr>
            <p:cNvPr id="869" name="Google Shape;869;p51"/>
            <p:cNvSpPr/>
            <p:nvPr/>
          </p:nvSpPr>
          <p:spPr>
            <a:xfrm>
              <a:off x="631614" y="4743053"/>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70" name="Google Shape;870;p51"/>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Delete Table</a:t>
              </a:r>
              <a:endParaRPr b="1">
                <a:solidFill>
                  <a:srgbClr val="FFFFFF"/>
                </a:solidFill>
                <a:latin typeface="Lato"/>
                <a:ea typeface="Lato"/>
                <a:cs typeface="Lato"/>
                <a:sym typeface="Lato"/>
              </a:endParaRPr>
            </a:p>
          </p:txBody>
        </p:sp>
        <p:sp>
          <p:nvSpPr>
            <p:cNvPr id="871" name="Google Shape;871;p51"/>
            <p:cNvSpPr/>
            <p:nvPr/>
          </p:nvSpPr>
          <p:spPr>
            <a:xfrm>
              <a:off x="635592" y="528712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72" name="Google Shape;872;p51"/>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Truncate</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873" name="Google Shape;873;p51"/>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74" name="Google Shape;874;p51"/>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875" name="Google Shape;875;p51"/>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876" name="Google Shape;876;p51"/>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877" name="Google Shape;877;p51"/>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78" name="Google Shape;878;p51"/>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sp>
          <p:nvSpPr>
            <p:cNvPr id="879" name="Google Shape;879;p51"/>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80" name="Google Shape;880;p51"/>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881" name="Google Shape;881;p51"/>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82" name="Google Shape;882;p51"/>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sp>
          <p:nvSpPr>
            <p:cNvPr id="883" name="Google Shape;883;p51"/>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884" name="Google Shape;884;p51"/>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grpSp>
      <p:grpSp>
        <p:nvGrpSpPr>
          <p:cNvPr id="885" name="Google Shape;885;p51"/>
          <p:cNvGrpSpPr/>
          <p:nvPr/>
        </p:nvGrpSpPr>
        <p:grpSpPr>
          <a:xfrm>
            <a:off x="3206063" y="1517332"/>
            <a:ext cx="8185500" cy="4281900"/>
            <a:chOff x="3206063" y="1517332"/>
            <a:chExt cx="8185500" cy="4281900"/>
          </a:xfrm>
        </p:grpSpPr>
        <p:sp>
          <p:nvSpPr>
            <p:cNvPr id="886" name="Google Shape;886;p51"/>
            <p:cNvSpPr txBox="1"/>
            <p:nvPr/>
          </p:nvSpPr>
          <p:spPr>
            <a:xfrm>
              <a:off x="3206063" y="1517332"/>
              <a:ext cx="8185500" cy="42819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DELETE TABLE statement is used to remove a table’s data but all the definations, indexes, triggers, constraints and   permission specifications for that table exists.</a:t>
              </a:r>
              <a:endParaRPr sz="2000">
                <a:latin typeface="Lato"/>
                <a:ea typeface="Lato"/>
                <a:cs typeface="Lato"/>
                <a:sym typeface="Lato"/>
              </a:endParaRPr>
            </a:p>
            <a:p>
              <a:pPr marL="0" marR="5080" lvl="0" indent="0" algn="l" rtl="0">
                <a:lnSpc>
                  <a:spcPct val="100800"/>
                </a:lnSpc>
                <a:spcBef>
                  <a:spcPts val="85"/>
                </a:spcBef>
                <a:spcAft>
                  <a:spcPts val="0"/>
                </a:spcAft>
                <a:buClr>
                  <a:srgbClr val="000000"/>
                </a:buClr>
                <a:buSzPts val="2400"/>
                <a:buFont typeface="Arial"/>
                <a:buNone/>
              </a:pPr>
              <a:endParaRPr sz="2000">
                <a:solidFill>
                  <a:srgbClr val="404040"/>
                </a:solidFill>
                <a:latin typeface="Lato"/>
                <a:ea typeface="Lato"/>
                <a:cs typeface="Lato"/>
                <a:sym typeface="Lato"/>
              </a:endParaRPr>
            </a:p>
            <a:p>
              <a:pPr marL="12065" marR="5080" lvl="0" indent="0" algn="l" rtl="0">
                <a:lnSpc>
                  <a:spcPct val="100800"/>
                </a:lnSpc>
                <a:spcBef>
                  <a:spcPts val="85"/>
                </a:spcBef>
                <a:spcAft>
                  <a:spcPts val="0"/>
                </a:spcAft>
                <a:buNone/>
              </a:pPr>
              <a:endParaRPr sz="2000">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6FC0"/>
                  </a:solidFill>
                  <a:latin typeface="Lato"/>
                  <a:ea typeface="Lato"/>
                  <a:cs typeface="Lato"/>
                  <a:sym typeface="Lato"/>
                </a:rPr>
                <a:t>DELETE TABLE table_name</a:t>
              </a:r>
              <a:endParaRPr sz="2000">
                <a:solidFill>
                  <a:srgbClr val="006FC0"/>
                </a:solidFill>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DELETE TABLE CUSTOMERS</a:t>
              </a:r>
              <a:endParaRPr sz="2000">
                <a:solidFill>
                  <a:srgbClr val="0070C0"/>
                </a:solidFill>
                <a:latin typeface="Lato"/>
                <a:ea typeface="Lato"/>
                <a:cs typeface="Lato"/>
                <a:sym typeface="Lato"/>
              </a:endParaRPr>
            </a:p>
          </p:txBody>
        </p:sp>
        <p:sp>
          <p:nvSpPr>
            <p:cNvPr id="887" name="Google Shape;887;p51"/>
            <p:cNvSpPr/>
            <p:nvPr/>
          </p:nvSpPr>
          <p:spPr>
            <a:xfrm>
              <a:off x="3596053" y="2767265"/>
              <a:ext cx="7655400" cy="2408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62"/>
                                        </p:tgtEl>
                                        <p:attrNameLst>
                                          <p:attrName>style.visibility</p:attrName>
                                        </p:attrNameLst>
                                      </p:cBhvr>
                                      <p:to>
                                        <p:strVal val="visible"/>
                                      </p:to>
                                    </p:set>
                                    <p:anim calcmode="lin" valueType="num">
                                      <p:cBhvr additive="base">
                                        <p:cTn id="7" dur="1000"/>
                                        <p:tgtEl>
                                          <p:spTgt spid="86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64"/>
                                        </p:tgtEl>
                                        <p:attrNameLst>
                                          <p:attrName>style.visibility</p:attrName>
                                        </p:attrNameLst>
                                      </p:cBhvr>
                                      <p:to>
                                        <p:strVal val="visible"/>
                                      </p:to>
                                    </p:set>
                                    <p:anim calcmode="lin" valueType="num">
                                      <p:cBhvr additive="base">
                                        <p:cTn id="10" dur="1000"/>
                                        <p:tgtEl>
                                          <p:spTgt spid="86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68"/>
                                        </p:tgtEl>
                                        <p:attrNameLst>
                                          <p:attrName>style.visibility</p:attrName>
                                        </p:attrNameLst>
                                      </p:cBhvr>
                                      <p:to>
                                        <p:strVal val="visible"/>
                                      </p:to>
                                    </p:set>
                                    <p:animEffect transition="in" filter="fade">
                                      <p:cBhvr>
                                        <p:cTn id="15" dur="1000"/>
                                        <p:tgtEl>
                                          <p:spTgt spid="86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85"/>
                                        </p:tgtEl>
                                        <p:attrNameLst>
                                          <p:attrName>style.visibility</p:attrName>
                                        </p:attrNameLst>
                                      </p:cBhvr>
                                      <p:to>
                                        <p:strVal val="visible"/>
                                      </p:to>
                                    </p:set>
                                    <p:animEffect transition="in" filter="fade">
                                      <p:cBhvr>
                                        <p:cTn id="20" dur="1000"/>
                                        <p:tgtEl>
                                          <p:spTgt spid="8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5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WORKING  WITH  TABLES</a:t>
            </a:r>
            <a:endParaRPr sz="4200" b="0">
              <a:solidFill>
                <a:srgbClr val="00A1FF"/>
              </a:solidFill>
              <a:latin typeface="Lato Black"/>
              <a:ea typeface="Lato Black"/>
              <a:cs typeface="Lato Black"/>
              <a:sym typeface="Lato Black"/>
            </a:endParaRPr>
          </a:p>
        </p:txBody>
      </p:sp>
      <p:cxnSp>
        <p:nvCxnSpPr>
          <p:cNvPr id="895" name="Google Shape;895;p52"/>
          <p:cNvCxnSpPr/>
          <p:nvPr/>
        </p:nvCxnSpPr>
        <p:spPr>
          <a:xfrm>
            <a:off x="668001" y="1089130"/>
            <a:ext cx="6417000" cy="0"/>
          </a:xfrm>
          <a:prstGeom prst="straightConnector1">
            <a:avLst/>
          </a:prstGeom>
          <a:noFill/>
          <a:ln w="76200" cap="flat" cmpd="sng">
            <a:solidFill>
              <a:schemeClr val="dk2"/>
            </a:solidFill>
            <a:prstDash val="solid"/>
            <a:round/>
            <a:headEnd type="none" w="med" len="med"/>
            <a:tailEnd type="none" w="med" len="med"/>
          </a:ln>
        </p:spPr>
      </p:cxnSp>
      <p:sp>
        <p:nvSpPr>
          <p:cNvPr id="896" name="Google Shape;896;p52"/>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2"/>
          <p:cNvSpPr/>
          <p:nvPr/>
        </p:nvSpPr>
        <p:spPr>
          <a:xfrm rot="495707" flipH="1">
            <a:off x="114535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2"/>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 name="Google Shape;899;p52"/>
          <p:cNvGrpSpPr/>
          <p:nvPr/>
        </p:nvGrpSpPr>
        <p:grpSpPr>
          <a:xfrm>
            <a:off x="3178440" y="1529933"/>
            <a:ext cx="7940100" cy="4531800"/>
            <a:chOff x="3178440" y="1529933"/>
            <a:chExt cx="7940100" cy="4531800"/>
          </a:xfrm>
        </p:grpSpPr>
        <p:sp>
          <p:nvSpPr>
            <p:cNvPr id="900" name="Google Shape;900;p52"/>
            <p:cNvSpPr txBox="1"/>
            <p:nvPr/>
          </p:nvSpPr>
          <p:spPr>
            <a:xfrm>
              <a:off x="3178440" y="1529933"/>
              <a:ext cx="7940100" cy="4531800"/>
            </a:xfrm>
            <a:prstGeom prst="rect">
              <a:avLst/>
            </a:prstGeom>
            <a:noFill/>
            <a:ln>
              <a:noFill/>
            </a:ln>
          </p:spPr>
          <p:txBody>
            <a:bodyPr spcFirstLastPara="1" wrap="square" lIns="0" tIns="10775" rIns="0" bIns="0" anchor="t" anchorCtr="0">
              <a:noAutofit/>
            </a:bodyPr>
            <a:lstStyle/>
            <a:p>
              <a:pPr marL="355600" marR="120013" lvl="0" indent="-318135" algn="just"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TRUNCATE TABLE command is used to delete complete data from an existing table.</a:t>
              </a:r>
              <a:endParaRPr sz="2000">
                <a:solidFill>
                  <a:srgbClr val="000000"/>
                </a:solidFill>
                <a:latin typeface="Lato"/>
                <a:ea typeface="Lato"/>
                <a:cs typeface="Lato"/>
                <a:sym typeface="Lato"/>
              </a:endParaRPr>
            </a:p>
            <a:p>
              <a:pPr marL="355600" marR="5080" lvl="0" indent="-318135" algn="just"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You can also use DROP TABLE command to delete complete table but it would remove complete table structure form the database and you would need to re-create this table once again if you wish  you store some data.</a:t>
              </a:r>
              <a:endParaRPr sz="2000">
                <a:solidFill>
                  <a:srgbClr val="000000"/>
                </a:solidFill>
                <a:latin typeface="Lato"/>
                <a:ea typeface="Lato"/>
                <a:cs typeface="Lato"/>
                <a:sym typeface="Lato"/>
              </a:endParaRPr>
            </a:p>
            <a:p>
              <a:pPr marL="355600" marR="5080" lvl="0" indent="-343535" algn="just" rtl="0">
                <a:lnSpc>
                  <a:spcPct val="100800"/>
                </a:lnSpc>
                <a:spcBef>
                  <a:spcPts val="975"/>
                </a:spcBef>
                <a:spcAft>
                  <a:spcPts val="0"/>
                </a:spcAft>
                <a:buNone/>
              </a:pPr>
              <a:endParaRPr sz="2000">
                <a:solidFill>
                  <a:srgbClr val="000000"/>
                </a:solidFill>
                <a:latin typeface="Lato"/>
                <a:ea typeface="Lato"/>
                <a:cs typeface="Lato"/>
                <a:sym typeface="Lato"/>
              </a:endParaRPr>
            </a:p>
            <a:p>
              <a:pPr marL="355600" marR="5080" lvl="0" indent="-343535" algn="ctr" rtl="0">
                <a:lnSpc>
                  <a:spcPct val="100800"/>
                </a:lnSpc>
                <a:spcBef>
                  <a:spcPts val="97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355600" marR="5080" lvl="0" indent="-343535" algn="ctr" rtl="0">
                <a:lnSpc>
                  <a:spcPct val="100800"/>
                </a:lnSpc>
                <a:spcBef>
                  <a:spcPts val="975"/>
                </a:spcBef>
                <a:spcAft>
                  <a:spcPts val="0"/>
                </a:spcAft>
                <a:buNone/>
              </a:pPr>
              <a:r>
                <a:rPr lang="en-US" sz="2000">
                  <a:solidFill>
                    <a:srgbClr val="006FC0"/>
                  </a:solidFill>
                  <a:latin typeface="Lato"/>
                  <a:ea typeface="Lato"/>
                  <a:cs typeface="Lato"/>
                  <a:sym typeface="Lato"/>
                </a:rPr>
                <a:t>TRUNCATE TABLE table_name</a:t>
              </a:r>
              <a:endParaRPr sz="2000">
                <a:solidFill>
                  <a:srgbClr val="006FC0"/>
                </a:solidFill>
                <a:latin typeface="Lato"/>
                <a:ea typeface="Lato"/>
                <a:cs typeface="Lato"/>
                <a:sym typeface="Lato"/>
              </a:endParaRPr>
            </a:p>
            <a:p>
              <a:pPr marL="355600" marR="5080" lvl="0" indent="-343535" algn="ctr" rtl="0">
                <a:lnSpc>
                  <a:spcPct val="100800"/>
                </a:lnSpc>
                <a:spcBef>
                  <a:spcPts val="97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355600" marR="5080" lvl="0" indent="-343535" algn="ctr" rtl="0">
                <a:lnSpc>
                  <a:spcPct val="100800"/>
                </a:lnSpc>
                <a:spcBef>
                  <a:spcPts val="975"/>
                </a:spcBef>
                <a:spcAft>
                  <a:spcPts val="0"/>
                </a:spcAft>
                <a:buNone/>
              </a:pPr>
              <a:r>
                <a:rPr lang="en-US" sz="2000">
                  <a:solidFill>
                    <a:srgbClr val="0070C0"/>
                  </a:solidFill>
                  <a:latin typeface="Lato"/>
                  <a:ea typeface="Lato"/>
                  <a:cs typeface="Lato"/>
                  <a:sym typeface="Lato"/>
                </a:rPr>
                <a:t>TRUNCATE TABLE CUSTOMERS</a:t>
              </a:r>
              <a:endParaRPr sz="2000">
                <a:solidFill>
                  <a:srgbClr val="0070C0"/>
                </a:solidFill>
                <a:latin typeface="Lato"/>
                <a:ea typeface="Lato"/>
                <a:cs typeface="Lato"/>
                <a:sym typeface="Lato"/>
              </a:endParaRPr>
            </a:p>
          </p:txBody>
        </p:sp>
        <p:sp>
          <p:nvSpPr>
            <p:cNvPr id="901" name="Google Shape;901;p52"/>
            <p:cNvSpPr/>
            <p:nvPr/>
          </p:nvSpPr>
          <p:spPr>
            <a:xfrm>
              <a:off x="3352339" y="3867268"/>
              <a:ext cx="7766100" cy="20298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902" name="Google Shape;902;p52"/>
          <p:cNvGrpSpPr/>
          <p:nvPr/>
        </p:nvGrpSpPr>
        <p:grpSpPr>
          <a:xfrm>
            <a:off x="631606" y="1450930"/>
            <a:ext cx="2193807" cy="4207890"/>
            <a:chOff x="631606" y="1450930"/>
            <a:chExt cx="2193807" cy="4207890"/>
          </a:xfrm>
        </p:grpSpPr>
        <p:sp>
          <p:nvSpPr>
            <p:cNvPr id="903" name="Google Shape;903;p52"/>
            <p:cNvSpPr/>
            <p:nvPr/>
          </p:nvSpPr>
          <p:spPr>
            <a:xfrm>
              <a:off x="635592" y="5287120"/>
              <a:ext cx="2176800" cy="3717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04" name="Google Shape;904;p52"/>
            <p:cNvSpPr/>
            <p:nvPr/>
          </p:nvSpPr>
          <p:spPr>
            <a:xfrm>
              <a:off x="648610" y="528825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Truncate Table</a:t>
              </a:r>
              <a:endParaRPr b="1">
                <a:solidFill>
                  <a:srgbClr val="FFFFFF"/>
                </a:solidFill>
                <a:latin typeface="Lato"/>
                <a:ea typeface="Lato"/>
                <a:cs typeface="Lato"/>
                <a:sym typeface="Lato"/>
              </a:endParaRPr>
            </a:p>
          </p:txBody>
        </p:sp>
        <p:sp>
          <p:nvSpPr>
            <p:cNvPr id="905" name="Google Shape;905;p52"/>
            <p:cNvSpPr/>
            <p:nvPr/>
          </p:nvSpPr>
          <p:spPr>
            <a:xfrm>
              <a:off x="639573" y="1450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06" name="Google Shape;906;p52"/>
            <p:cNvSpPr/>
            <p:nvPr/>
          </p:nvSpPr>
          <p:spPr>
            <a:xfrm>
              <a:off x="648615" y="1452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Create Table</a:t>
              </a:r>
              <a:endParaRPr>
                <a:latin typeface="Lato"/>
                <a:ea typeface="Lato"/>
                <a:cs typeface="Lato"/>
                <a:sym typeface="Lato"/>
              </a:endParaRPr>
            </a:p>
          </p:txBody>
        </p:sp>
        <p:sp>
          <p:nvSpPr>
            <p:cNvPr id="907" name="Google Shape;907;p52"/>
            <p:cNvSpPr/>
            <p:nvPr/>
          </p:nvSpPr>
          <p:spPr>
            <a:xfrm>
              <a:off x="633063" y="199891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908" name="Google Shape;908;p52"/>
            <p:cNvSpPr/>
            <p:nvPr/>
          </p:nvSpPr>
          <p:spPr>
            <a:xfrm>
              <a:off x="648615" y="2013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Calibri"/>
                  <a:ea typeface="Calibri"/>
                  <a:cs typeface="Calibri"/>
                  <a:sym typeface="Calibri"/>
                </a:rPr>
                <a:t>INSERT Query</a:t>
              </a:r>
              <a:endParaRPr/>
            </a:p>
          </p:txBody>
        </p:sp>
        <p:sp>
          <p:nvSpPr>
            <p:cNvPr id="909" name="Google Shape;909;p52"/>
            <p:cNvSpPr/>
            <p:nvPr/>
          </p:nvSpPr>
          <p:spPr>
            <a:xfrm>
              <a:off x="639573" y="2546930"/>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10" name="Google Shape;910;p52"/>
            <p:cNvSpPr/>
            <p:nvPr/>
          </p:nvSpPr>
          <p:spPr>
            <a:xfrm>
              <a:off x="648615" y="254806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UPDATE Query</a:t>
              </a:r>
              <a:endParaRPr>
                <a:latin typeface="Lato"/>
                <a:ea typeface="Lato"/>
                <a:cs typeface="Lato"/>
                <a:sym typeface="Lato"/>
              </a:endParaRPr>
            </a:p>
          </p:txBody>
        </p:sp>
        <p:sp>
          <p:nvSpPr>
            <p:cNvPr id="911" name="Google Shape;911;p52"/>
            <p:cNvSpPr/>
            <p:nvPr/>
          </p:nvSpPr>
          <p:spPr>
            <a:xfrm>
              <a:off x="631606" y="3090926"/>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12" name="Google Shape;912;p52"/>
            <p:cNvSpPr/>
            <p:nvPr/>
          </p:nvSpPr>
          <p:spPr>
            <a:xfrm>
              <a:off x="631606" y="3077980"/>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ALTER</a:t>
              </a:r>
              <a:r>
                <a:rPr lang="en-US" sz="1800">
                  <a:solidFill>
                    <a:srgbClr val="FFFFFF"/>
                  </a:solidFill>
                  <a:latin typeface="Lato"/>
                  <a:ea typeface="Lato"/>
                  <a:cs typeface="Lato"/>
                  <a:sym typeface="Lato"/>
                </a:rPr>
                <a:t> </a:t>
              </a:r>
              <a:r>
                <a:rPr lang="en-US" sz="1800">
                  <a:solidFill>
                    <a:srgbClr val="000000"/>
                  </a:solidFill>
                  <a:latin typeface="Lato"/>
                  <a:ea typeface="Lato"/>
                  <a:cs typeface="Lato"/>
                  <a:sym typeface="Lato"/>
                </a:rPr>
                <a:t>Table</a:t>
              </a:r>
              <a:endParaRPr>
                <a:latin typeface="Lato"/>
                <a:ea typeface="Lato"/>
                <a:cs typeface="Lato"/>
                <a:sym typeface="Lato"/>
              </a:endParaRPr>
            </a:p>
          </p:txBody>
        </p:sp>
        <p:sp>
          <p:nvSpPr>
            <p:cNvPr id="913" name="Google Shape;913;p52"/>
            <p:cNvSpPr/>
            <p:nvPr/>
          </p:nvSpPr>
          <p:spPr>
            <a:xfrm>
              <a:off x="648613" y="3642355"/>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14" name="Google Shape;914;p52"/>
            <p:cNvSpPr/>
            <p:nvPr/>
          </p:nvSpPr>
          <p:spPr>
            <a:xfrm>
              <a:off x="648614" y="3656511"/>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Query</a:t>
              </a:r>
              <a:endParaRPr>
                <a:latin typeface="Lato"/>
                <a:ea typeface="Lato"/>
                <a:cs typeface="Lato"/>
                <a:sym typeface="Lato"/>
              </a:endParaRPr>
            </a:p>
          </p:txBody>
        </p:sp>
        <p:sp>
          <p:nvSpPr>
            <p:cNvPr id="915" name="Google Shape;915;p52"/>
            <p:cNvSpPr/>
            <p:nvPr/>
          </p:nvSpPr>
          <p:spPr>
            <a:xfrm>
              <a:off x="635592" y="4197847"/>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16" name="Google Shape;916;p52"/>
            <p:cNvSpPr/>
            <p:nvPr/>
          </p:nvSpPr>
          <p:spPr>
            <a:xfrm>
              <a:off x="648610" y="4198986"/>
              <a:ext cx="21768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DROP Table</a:t>
              </a:r>
              <a:endParaRPr>
                <a:latin typeface="Lato"/>
                <a:ea typeface="Lato"/>
                <a:cs typeface="Lato"/>
                <a:sym typeface="Lato"/>
              </a:endParaRPr>
            </a:p>
          </p:txBody>
        </p:sp>
        <p:sp>
          <p:nvSpPr>
            <p:cNvPr id="917" name="Google Shape;917;p52"/>
            <p:cNvSpPr/>
            <p:nvPr/>
          </p:nvSpPr>
          <p:spPr>
            <a:xfrm>
              <a:off x="631614" y="4743053"/>
              <a:ext cx="2176800" cy="3717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18" name="Google Shape;918;p52"/>
            <p:cNvSpPr/>
            <p:nvPr/>
          </p:nvSpPr>
          <p:spPr>
            <a:xfrm>
              <a:off x="648610" y="4757209"/>
              <a:ext cx="2159700" cy="369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Delete Table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93"/>
                                        </p:tgtEl>
                                        <p:attrNameLst>
                                          <p:attrName>style.visibility</p:attrName>
                                        </p:attrNameLst>
                                      </p:cBhvr>
                                      <p:to>
                                        <p:strVal val="visible"/>
                                      </p:to>
                                    </p:set>
                                    <p:anim calcmode="lin" valueType="num">
                                      <p:cBhvr additive="base">
                                        <p:cTn id="7" dur="1000"/>
                                        <p:tgtEl>
                                          <p:spTgt spid="89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895"/>
                                        </p:tgtEl>
                                        <p:attrNameLst>
                                          <p:attrName>style.visibility</p:attrName>
                                        </p:attrNameLst>
                                      </p:cBhvr>
                                      <p:to>
                                        <p:strVal val="visible"/>
                                      </p:to>
                                    </p:set>
                                    <p:anim calcmode="lin" valueType="num">
                                      <p:cBhvr additive="base">
                                        <p:cTn id="10" dur="1000"/>
                                        <p:tgtEl>
                                          <p:spTgt spid="89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02"/>
                                        </p:tgtEl>
                                        <p:attrNameLst>
                                          <p:attrName>style.visibility</p:attrName>
                                        </p:attrNameLst>
                                      </p:cBhvr>
                                      <p:to>
                                        <p:strVal val="visible"/>
                                      </p:to>
                                    </p:set>
                                    <p:animEffect transition="in" filter="fade">
                                      <p:cBhvr>
                                        <p:cTn id="15" dur="1000"/>
                                        <p:tgtEl>
                                          <p:spTgt spid="90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99"/>
                                        </p:tgtEl>
                                        <p:attrNameLst>
                                          <p:attrName>style.visibility</p:attrName>
                                        </p:attrNameLst>
                                      </p:cBhvr>
                                      <p:to>
                                        <p:strVal val="visible"/>
                                      </p:to>
                                    </p:set>
                                    <p:animEffect transition="in" filter="fade">
                                      <p:cBhvr>
                                        <p:cTn id="20" dur="1000"/>
                                        <p:tgtEl>
                                          <p:spTgt spid="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a:spLocks noGrp="1"/>
          </p:cNvSpPr>
          <p:nvPr>
            <p:ph type="title" idx="4294967295"/>
          </p:nvPr>
        </p:nvSpPr>
        <p:spPr>
          <a:xfrm>
            <a:off x="1217613" y="406400"/>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WHAT IS A RELATIONAL DATABASE?</a:t>
            </a:r>
            <a:endParaRPr sz="4200" b="0">
              <a:solidFill>
                <a:srgbClr val="00A1FF"/>
              </a:solidFill>
              <a:latin typeface="Lato Black"/>
              <a:ea typeface="Lato Black"/>
              <a:cs typeface="Lato Black"/>
              <a:sym typeface="Lato Black"/>
            </a:endParaRPr>
          </a:p>
        </p:txBody>
      </p:sp>
      <p:cxnSp>
        <p:nvCxnSpPr>
          <p:cNvPr id="144" name="Google Shape;144;p19"/>
          <p:cNvCxnSpPr/>
          <p:nvPr/>
        </p:nvCxnSpPr>
        <p:spPr>
          <a:xfrm>
            <a:off x="675706" y="1161914"/>
            <a:ext cx="9154200" cy="0"/>
          </a:xfrm>
          <a:prstGeom prst="straightConnector1">
            <a:avLst/>
          </a:prstGeom>
          <a:noFill/>
          <a:ln w="76200" cap="flat" cmpd="sng">
            <a:solidFill>
              <a:schemeClr val="dk2"/>
            </a:solidFill>
            <a:prstDash val="solid"/>
            <a:round/>
            <a:headEnd type="none" w="med" len="med"/>
            <a:tailEnd type="none" w="med" len="med"/>
          </a:ln>
        </p:spPr>
      </p:cxnSp>
      <p:sp>
        <p:nvSpPr>
          <p:cNvPr id="145" name="Google Shape;145;p19"/>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9"/>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8" name="Google Shape;148;p19"/>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pic>
        <p:nvPicPr>
          <p:cNvPr id="149" name="Google Shape;149;p19"/>
          <p:cNvPicPr preferRelativeResize="0"/>
          <p:nvPr/>
        </p:nvPicPr>
        <p:blipFill>
          <a:blip r:embed="rId4">
            <a:alphaModFix/>
          </a:blip>
          <a:stretch>
            <a:fillRect/>
          </a:stretch>
        </p:blipFill>
        <p:spPr>
          <a:xfrm>
            <a:off x="1430500" y="1341000"/>
            <a:ext cx="9026199" cy="4448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2"/>
                                        </p:tgtEl>
                                        <p:attrNameLst>
                                          <p:attrName>style.visibility</p:attrName>
                                        </p:attrNameLst>
                                      </p:cBhvr>
                                      <p:to>
                                        <p:strVal val="visible"/>
                                      </p:to>
                                    </p:set>
                                    <p:anim calcmode="lin" valueType="num">
                                      <p:cBhvr additive="base">
                                        <p:cTn id="7" dur="1000"/>
                                        <p:tgtEl>
                                          <p:spTgt spid="14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4"/>
                                        </p:tgtEl>
                                        <p:attrNameLst>
                                          <p:attrName>style.visibility</p:attrName>
                                        </p:attrNameLst>
                                      </p:cBhvr>
                                      <p:to>
                                        <p:strVal val="visible"/>
                                      </p:to>
                                    </p:set>
                                    <p:anim calcmode="lin" valueType="num">
                                      <p:cBhvr additive="base">
                                        <p:cTn id="10" dur="1000"/>
                                        <p:tgtEl>
                                          <p:spTgt spid="14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000"/>
                                        <p:tgtEl>
                                          <p:spTgt spid="1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5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926" name="Google Shape;926;p53"/>
          <p:cNvCxnSpPr/>
          <p:nvPr/>
        </p:nvCxnSpPr>
        <p:spPr>
          <a:xfrm>
            <a:off x="668001" y="1089130"/>
            <a:ext cx="4527000" cy="0"/>
          </a:xfrm>
          <a:prstGeom prst="straightConnector1">
            <a:avLst/>
          </a:prstGeom>
          <a:noFill/>
          <a:ln w="76200" cap="flat" cmpd="sng">
            <a:solidFill>
              <a:schemeClr val="dk2"/>
            </a:solidFill>
            <a:prstDash val="solid"/>
            <a:round/>
            <a:headEnd type="none" w="med" len="med"/>
            <a:tailEnd type="none" w="med" len="med"/>
          </a:ln>
        </p:spPr>
      </p:cxnSp>
      <p:sp>
        <p:nvSpPr>
          <p:cNvPr id="927" name="Google Shape;927;p53"/>
          <p:cNvSpPr/>
          <p:nvPr/>
        </p:nvSpPr>
        <p:spPr>
          <a:xfrm rot="-2077235">
            <a:off x="10961287" y="5200757"/>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p:cNvSpPr/>
          <p:nvPr/>
        </p:nvSpPr>
        <p:spPr>
          <a:xfrm rot="497618" flipH="1">
            <a:off x="10902439" y="5531856"/>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 name="Google Shape;930;p53"/>
          <p:cNvGrpSpPr/>
          <p:nvPr/>
        </p:nvGrpSpPr>
        <p:grpSpPr>
          <a:xfrm>
            <a:off x="8026380" y="549425"/>
            <a:ext cx="3233400" cy="5362200"/>
            <a:chOff x="0" y="135748"/>
            <a:chExt cx="3233400" cy="5362200"/>
          </a:xfrm>
        </p:grpSpPr>
        <p:sp>
          <p:nvSpPr>
            <p:cNvPr id="931" name="Google Shape;931;p53"/>
            <p:cNvSpPr/>
            <p:nvPr/>
          </p:nvSpPr>
          <p:spPr>
            <a:xfrm>
              <a:off x="0" y="357148"/>
              <a:ext cx="3233400" cy="378000"/>
            </a:xfrm>
            <a:prstGeom prst="rect">
              <a:avLst/>
            </a:prstGeom>
            <a:solidFill>
              <a:srgbClr val="FFFFFF">
                <a:alpha val="89800"/>
              </a:srgbClr>
            </a:solidFill>
            <a:ln w="12700" cap="flat" cmpd="sng">
              <a:solidFill>
                <a:srgbClr val="FFC000"/>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3"/>
            <p:cNvSpPr/>
            <p:nvPr/>
          </p:nvSpPr>
          <p:spPr>
            <a:xfrm>
              <a:off x="161676" y="135748"/>
              <a:ext cx="2263500" cy="442800"/>
            </a:xfrm>
            <a:prstGeom prst="roundRect">
              <a:avLst>
                <a:gd name="adj" fmla="val 16667"/>
              </a:avLst>
            </a:prstGeom>
            <a:solidFill>
              <a:srgbClr val="FFC000"/>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3"/>
            <p:cNvSpPr txBox="1"/>
            <p:nvPr/>
          </p:nvSpPr>
          <p:spPr>
            <a:xfrm>
              <a:off x="183292" y="1573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Select</a:t>
              </a:r>
              <a:endParaRPr/>
            </a:p>
          </p:txBody>
        </p:sp>
        <p:sp>
          <p:nvSpPr>
            <p:cNvPr id="934" name="Google Shape;934;p53"/>
            <p:cNvSpPr/>
            <p:nvPr/>
          </p:nvSpPr>
          <p:spPr>
            <a:xfrm>
              <a:off x="0" y="1037548"/>
              <a:ext cx="3233400" cy="378000"/>
            </a:xfrm>
            <a:prstGeom prst="rect">
              <a:avLst/>
            </a:prstGeom>
            <a:solidFill>
              <a:srgbClr val="FFFFFF">
                <a:alpha val="89800"/>
              </a:srgbClr>
            </a:solidFill>
            <a:ln w="12700" cap="flat" cmpd="sng">
              <a:solidFill>
                <a:srgbClr val="D5F80C"/>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53"/>
            <p:cNvSpPr/>
            <p:nvPr/>
          </p:nvSpPr>
          <p:spPr>
            <a:xfrm>
              <a:off x="161676" y="816148"/>
              <a:ext cx="2263500" cy="442800"/>
            </a:xfrm>
            <a:prstGeom prst="roundRect">
              <a:avLst>
                <a:gd name="adj" fmla="val 16667"/>
              </a:avLst>
            </a:prstGeom>
            <a:solidFill>
              <a:srgbClr val="D5F80C"/>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3"/>
            <p:cNvSpPr txBox="1"/>
            <p:nvPr/>
          </p:nvSpPr>
          <p:spPr>
            <a:xfrm>
              <a:off x="183292" y="8377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From</a:t>
              </a:r>
              <a:endParaRPr/>
            </a:p>
          </p:txBody>
        </p:sp>
        <p:sp>
          <p:nvSpPr>
            <p:cNvPr id="937" name="Google Shape;937;p53"/>
            <p:cNvSpPr/>
            <p:nvPr/>
          </p:nvSpPr>
          <p:spPr>
            <a:xfrm>
              <a:off x="0" y="1717948"/>
              <a:ext cx="3233400" cy="378000"/>
            </a:xfrm>
            <a:prstGeom prst="rect">
              <a:avLst/>
            </a:prstGeom>
            <a:solidFill>
              <a:srgbClr val="FFFFFF">
                <a:alpha val="89800"/>
              </a:srgbClr>
            </a:solidFill>
            <a:ln w="12700" cap="flat" cmpd="sng">
              <a:solidFill>
                <a:srgbClr val="7EF11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3"/>
            <p:cNvSpPr/>
            <p:nvPr/>
          </p:nvSpPr>
          <p:spPr>
            <a:xfrm>
              <a:off x="161676" y="1496548"/>
              <a:ext cx="2263500" cy="442800"/>
            </a:xfrm>
            <a:prstGeom prst="roundRect">
              <a:avLst>
                <a:gd name="adj" fmla="val 16667"/>
              </a:avLst>
            </a:prstGeom>
            <a:solidFill>
              <a:srgbClr val="7EF11A"/>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53"/>
            <p:cNvSpPr txBox="1"/>
            <p:nvPr/>
          </p:nvSpPr>
          <p:spPr>
            <a:xfrm>
              <a:off x="183292" y="15181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Where</a:t>
              </a:r>
              <a:endParaRPr/>
            </a:p>
          </p:txBody>
        </p:sp>
        <p:sp>
          <p:nvSpPr>
            <p:cNvPr id="940" name="Google Shape;940;p53"/>
            <p:cNvSpPr/>
            <p:nvPr/>
          </p:nvSpPr>
          <p:spPr>
            <a:xfrm>
              <a:off x="0" y="2398348"/>
              <a:ext cx="3233400" cy="378000"/>
            </a:xfrm>
            <a:prstGeom prst="rect">
              <a:avLst/>
            </a:prstGeom>
            <a:solidFill>
              <a:srgbClr val="FFFFFF">
                <a:alpha val="89800"/>
              </a:srgbClr>
            </a:solidFill>
            <a:ln w="12700" cap="flat" cmpd="sng">
              <a:solidFill>
                <a:srgbClr val="37EA28"/>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53"/>
            <p:cNvSpPr/>
            <p:nvPr/>
          </p:nvSpPr>
          <p:spPr>
            <a:xfrm>
              <a:off x="161676" y="2176948"/>
              <a:ext cx="2263500" cy="442800"/>
            </a:xfrm>
            <a:prstGeom prst="roundRect">
              <a:avLst>
                <a:gd name="adj" fmla="val 16667"/>
              </a:avLst>
            </a:prstGeom>
            <a:solidFill>
              <a:srgbClr val="37EA28"/>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53"/>
            <p:cNvSpPr txBox="1"/>
            <p:nvPr/>
          </p:nvSpPr>
          <p:spPr>
            <a:xfrm>
              <a:off x="183292" y="21985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Group By</a:t>
              </a:r>
              <a:endParaRPr/>
            </a:p>
          </p:txBody>
        </p:sp>
        <p:sp>
          <p:nvSpPr>
            <p:cNvPr id="943" name="Google Shape;943;p53"/>
            <p:cNvSpPr/>
            <p:nvPr/>
          </p:nvSpPr>
          <p:spPr>
            <a:xfrm>
              <a:off x="0" y="3078748"/>
              <a:ext cx="3233400" cy="378000"/>
            </a:xfrm>
            <a:prstGeom prst="rect">
              <a:avLst/>
            </a:prstGeom>
            <a:solidFill>
              <a:srgbClr val="FFFFFF">
                <a:alpha val="89800"/>
              </a:srgbClr>
            </a:solidFill>
            <a:ln w="12700" cap="flat" cmpd="sng">
              <a:solidFill>
                <a:srgbClr val="35E46A"/>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53"/>
            <p:cNvSpPr/>
            <p:nvPr/>
          </p:nvSpPr>
          <p:spPr>
            <a:xfrm>
              <a:off x="161676" y="2857348"/>
              <a:ext cx="2263500" cy="442800"/>
            </a:xfrm>
            <a:prstGeom prst="roundRect">
              <a:avLst>
                <a:gd name="adj" fmla="val 16667"/>
              </a:avLst>
            </a:prstGeom>
            <a:solidFill>
              <a:srgbClr val="35E46A"/>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53"/>
            <p:cNvSpPr txBox="1"/>
            <p:nvPr/>
          </p:nvSpPr>
          <p:spPr>
            <a:xfrm>
              <a:off x="183292" y="28789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Having</a:t>
              </a:r>
              <a:endParaRPr/>
            </a:p>
          </p:txBody>
        </p:sp>
        <p:sp>
          <p:nvSpPr>
            <p:cNvPr id="946" name="Google Shape;946;p53"/>
            <p:cNvSpPr/>
            <p:nvPr/>
          </p:nvSpPr>
          <p:spPr>
            <a:xfrm>
              <a:off x="0" y="3759148"/>
              <a:ext cx="3233400" cy="378000"/>
            </a:xfrm>
            <a:prstGeom prst="rect">
              <a:avLst/>
            </a:prstGeom>
            <a:solidFill>
              <a:srgbClr val="FFFFFF">
                <a:alpha val="89800"/>
              </a:srgbClr>
            </a:solidFill>
            <a:ln w="12700" cap="flat" cmpd="sng">
              <a:solidFill>
                <a:srgbClr val="42DEAE"/>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53"/>
            <p:cNvSpPr/>
            <p:nvPr/>
          </p:nvSpPr>
          <p:spPr>
            <a:xfrm>
              <a:off x="161676" y="3537748"/>
              <a:ext cx="2263500" cy="442800"/>
            </a:xfrm>
            <a:prstGeom prst="roundRect">
              <a:avLst>
                <a:gd name="adj" fmla="val 16667"/>
              </a:avLst>
            </a:prstGeom>
            <a:solidFill>
              <a:srgbClr val="42DEAE"/>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53"/>
            <p:cNvSpPr txBox="1"/>
            <p:nvPr/>
          </p:nvSpPr>
          <p:spPr>
            <a:xfrm>
              <a:off x="183292" y="35593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Order By</a:t>
              </a:r>
              <a:endParaRPr/>
            </a:p>
          </p:txBody>
        </p:sp>
        <p:sp>
          <p:nvSpPr>
            <p:cNvPr id="949" name="Google Shape;949;p53"/>
            <p:cNvSpPr/>
            <p:nvPr/>
          </p:nvSpPr>
          <p:spPr>
            <a:xfrm>
              <a:off x="0" y="4439548"/>
              <a:ext cx="3233400" cy="378000"/>
            </a:xfrm>
            <a:prstGeom prst="rect">
              <a:avLst/>
            </a:prstGeom>
            <a:solidFill>
              <a:srgbClr val="FFFFFF">
                <a:alpha val="89800"/>
              </a:srgbClr>
            </a:solidFill>
            <a:ln w="12700" cap="flat" cmpd="sng">
              <a:solidFill>
                <a:srgbClr val="4ECDD9"/>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53"/>
            <p:cNvSpPr/>
            <p:nvPr/>
          </p:nvSpPr>
          <p:spPr>
            <a:xfrm>
              <a:off x="161676" y="4218148"/>
              <a:ext cx="2263500" cy="442800"/>
            </a:xfrm>
            <a:prstGeom prst="roundRect">
              <a:avLst>
                <a:gd name="adj" fmla="val 16667"/>
              </a:avLst>
            </a:prstGeom>
            <a:solidFill>
              <a:srgbClr val="4ECDD9"/>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53"/>
            <p:cNvSpPr txBox="1"/>
            <p:nvPr/>
          </p:nvSpPr>
          <p:spPr>
            <a:xfrm>
              <a:off x="183292" y="42397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Distinct</a:t>
              </a:r>
              <a:endParaRPr/>
            </a:p>
          </p:txBody>
        </p:sp>
        <p:sp>
          <p:nvSpPr>
            <p:cNvPr id="952" name="Google Shape;952;p53"/>
            <p:cNvSpPr/>
            <p:nvPr/>
          </p:nvSpPr>
          <p:spPr>
            <a:xfrm>
              <a:off x="0" y="5119948"/>
              <a:ext cx="3233400" cy="378000"/>
            </a:xfrm>
            <a:prstGeom prst="rect">
              <a:avLst/>
            </a:prstGeom>
            <a:solidFill>
              <a:srgbClr val="FFFFFF">
                <a:alpha val="89800"/>
              </a:srgbClr>
            </a:solidFill>
            <a:ln w="12700" cap="flat" cmpd="sng">
              <a:solidFill>
                <a:srgbClr val="5999D5"/>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53"/>
            <p:cNvSpPr/>
            <p:nvPr/>
          </p:nvSpPr>
          <p:spPr>
            <a:xfrm>
              <a:off x="161676" y="4898548"/>
              <a:ext cx="2263500" cy="442800"/>
            </a:xfrm>
            <a:prstGeom prst="roundRect">
              <a:avLst>
                <a:gd name="adj" fmla="val 16667"/>
              </a:avLst>
            </a:prstGeom>
            <a:solidFill>
              <a:srgbClr val="5999D5"/>
            </a:solidFill>
            <a:ln w="12700" cap="flat" cmpd="sng">
              <a:solidFill>
                <a:srgbClr val="FFFFF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3"/>
            <p:cNvSpPr txBox="1"/>
            <p:nvPr/>
          </p:nvSpPr>
          <p:spPr>
            <a:xfrm>
              <a:off x="183292" y="4920164"/>
              <a:ext cx="2220300" cy="399600"/>
            </a:xfrm>
            <a:prstGeom prst="rect">
              <a:avLst/>
            </a:prstGeom>
            <a:noFill/>
            <a:ln>
              <a:noFill/>
            </a:ln>
          </p:spPr>
          <p:txBody>
            <a:bodyPr spcFirstLastPara="1" wrap="square" lIns="85550" tIns="0" rIns="85550" bIns="0" anchor="ctr" anchorCtr="0">
              <a:noAutofit/>
            </a:bodyPr>
            <a:lstStyle/>
            <a:p>
              <a:pPr marL="0" marR="0" lvl="0" indent="0" algn="ctr" rtl="0">
                <a:lnSpc>
                  <a:spcPct val="90000"/>
                </a:lnSpc>
                <a:spcBef>
                  <a:spcPts val="0"/>
                </a:spcBef>
                <a:spcAft>
                  <a:spcPts val="0"/>
                </a:spcAft>
                <a:buClr>
                  <a:srgbClr val="FFFFFF"/>
                </a:buClr>
                <a:buSzPts val="2000"/>
                <a:buFont typeface="Calibri"/>
                <a:buNone/>
              </a:pPr>
              <a:r>
                <a:rPr lang="en-US" sz="2000" b="1">
                  <a:solidFill>
                    <a:srgbClr val="FFFFFF"/>
                  </a:solidFill>
                  <a:latin typeface="Calibri"/>
                  <a:ea typeface="Calibri"/>
                  <a:cs typeface="Calibri"/>
                  <a:sym typeface="Calibri"/>
                </a:rPr>
                <a:t>Limit</a:t>
              </a:r>
              <a:endParaRPr/>
            </a:p>
          </p:txBody>
        </p:sp>
      </p:grpSp>
      <p:sp>
        <p:nvSpPr>
          <p:cNvPr id="955" name="Google Shape;955;p53"/>
          <p:cNvSpPr txBox="1"/>
          <p:nvPr/>
        </p:nvSpPr>
        <p:spPr>
          <a:xfrm>
            <a:off x="735850" y="1939925"/>
            <a:ext cx="6847200" cy="3435000"/>
          </a:xfrm>
          <a:prstGeom prst="rect">
            <a:avLst/>
          </a:prstGeom>
          <a:noFill/>
          <a:ln>
            <a:noFill/>
          </a:ln>
        </p:spPr>
        <p:txBody>
          <a:bodyPr spcFirstLastPara="1" wrap="square" lIns="0" tIns="97775" rIns="0" bIns="0" anchor="t" anchorCtr="0">
            <a:noAutofit/>
          </a:bodyPr>
          <a:lstStyle/>
          <a:p>
            <a:pPr marL="184150" marR="5080" lvl="0" indent="-146050" algn="l" rtl="0">
              <a:lnSpc>
                <a:spcPct val="115000"/>
              </a:lnSpc>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SQL statements are used to perform tasks such as update data on a database, or retrieve data from a database.</a:t>
            </a:r>
            <a:endParaRPr sz="2000">
              <a:latin typeface="Lato"/>
              <a:ea typeface="Lato"/>
              <a:cs typeface="Lato"/>
              <a:sym typeface="Lato"/>
            </a:endParaRPr>
          </a:p>
          <a:p>
            <a:pPr marL="184150" marR="5080" lvl="0" indent="-19050" algn="l" rtl="0">
              <a:lnSpc>
                <a:spcPct val="115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15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Most of the data accessing/retrieval you need to perform on a database are done with these statements.</a:t>
            </a:r>
            <a:endParaRPr sz="2000">
              <a:latin typeface="Lato"/>
              <a:ea typeface="Lato"/>
              <a:cs typeface="Lato"/>
              <a:sym typeface="Lato"/>
            </a:endParaRPr>
          </a:p>
          <a:p>
            <a:pPr marL="184150" marR="5080" lvl="0" indent="-19050" algn="l" rtl="0">
              <a:lnSpc>
                <a:spcPct val="115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15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These statements are not case sensitive. For ex., select is the same as SELECT</a:t>
            </a:r>
            <a:endParaRPr sz="2000">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anim calcmode="lin" valueType="num">
                                      <p:cBhvr additive="base">
                                        <p:cTn id="7" dur="1000"/>
                                        <p:tgtEl>
                                          <p:spTgt spid="92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26"/>
                                        </p:tgtEl>
                                        <p:attrNameLst>
                                          <p:attrName>style.visibility</p:attrName>
                                        </p:attrNameLst>
                                      </p:cBhvr>
                                      <p:to>
                                        <p:strVal val="visible"/>
                                      </p:to>
                                    </p:set>
                                    <p:anim calcmode="lin" valueType="num">
                                      <p:cBhvr additive="base">
                                        <p:cTn id="10" dur="1000"/>
                                        <p:tgtEl>
                                          <p:spTgt spid="92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30"/>
                                        </p:tgtEl>
                                        <p:attrNameLst>
                                          <p:attrName>style.visibility</p:attrName>
                                        </p:attrNameLst>
                                      </p:cBhvr>
                                      <p:to>
                                        <p:strVal val="visible"/>
                                      </p:to>
                                    </p:set>
                                    <p:animEffect transition="in" filter="fade">
                                      <p:cBhvr>
                                        <p:cTn id="15" dur="1000"/>
                                        <p:tgtEl>
                                          <p:spTgt spid="9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55">
                                            <p:txEl>
                                              <p:pRg st="0" end="0"/>
                                            </p:txEl>
                                          </p:spTgt>
                                        </p:tgtEl>
                                        <p:attrNameLst>
                                          <p:attrName>style.visibility</p:attrName>
                                        </p:attrNameLst>
                                      </p:cBhvr>
                                      <p:to>
                                        <p:strVal val="visible"/>
                                      </p:to>
                                    </p:set>
                                    <p:animEffect transition="in" filter="fade">
                                      <p:cBhvr>
                                        <p:cTn id="20" dur="1000"/>
                                        <p:tgtEl>
                                          <p:spTgt spid="95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55">
                                            <p:txEl>
                                              <p:pRg st="1" end="1"/>
                                            </p:txEl>
                                          </p:spTgt>
                                        </p:tgtEl>
                                        <p:attrNameLst>
                                          <p:attrName>style.visibility</p:attrName>
                                        </p:attrNameLst>
                                      </p:cBhvr>
                                      <p:to>
                                        <p:strVal val="visible"/>
                                      </p:to>
                                    </p:set>
                                    <p:animEffect transition="in" filter="fade">
                                      <p:cBhvr>
                                        <p:cTn id="25" dur="1000"/>
                                        <p:tgtEl>
                                          <p:spTgt spid="955">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55">
                                            <p:txEl>
                                              <p:pRg st="2" end="2"/>
                                            </p:txEl>
                                          </p:spTgt>
                                        </p:tgtEl>
                                        <p:attrNameLst>
                                          <p:attrName>style.visibility</p:attrName>
                                        </p:attrNameLst>
                                      </p:cBhvr>
                                      <p:to>
                                        <p:strVal val="visible"/>
                                      </p:to>
                                    </p:set>
                                    <p:animEffect transition="in" filter="fade">
                                      <p:cBhvr>
                                        <p:cTn id="30" dur="1000"/>
                                        <p:tgtEl>
                                          <p:spTgt spid="95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55">
                                            <p:txEl>
                                              <p:pRg st="3" end="3"/>
                                            </p:txEl>
                                          </p:spTgt>
                                        </p:tgtEl>
                                        <p:attrNameLst>
                                          <p:attrName>style.visibility</p:attrName>
                                        </p:attrNameLst>
                                      </p:cBhvr>
                                      <p:to>
                                        <p:strVal val="visible"/>
                                      </p:to>
                                    </p:set>
                                    <p:animEffect transition="in" filter="fade">
                                      <p:cBhvr>
                                        <p:cTn id="35" dur="1000"/>
                                        <p:tgtEl>
                                          <p:spTgt spid="95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55">
                                            <p:txEl>
                                              <p:pRg st="4" end="4"/>
                                            </p:txEl>
                                          </p:spTgt>
                                        </p:tgtEl>
                                        <p:attrNameLst>
                                          <p:attrName>style.visibility</p:attrName>
                                        </p:attrNameLst>
                                      </p:cBhvr>
                                      <p:to>
                                        <p:strVal val="visible"/>
                                      </p:to>
                                    </p:set>
                                    <p:animEffect transition="in" filter="fade">
                                      <p:cBhvr>
                                        <p:cTn id="40" dur="1000"/>
                                        <p:tgtEl>
                                          <p:spTgt spid="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5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ORDER OF OPERATIONS</a:t>
            </a:r>
            <a:endParaRPr sz="4200">
              <a:solidFill>
                <a:srgbClr val="00A1FF"/>
              </a:solidFill>
              <a:latin typeface="Lato Black"/>
              <a:ea typeface="Lato Black"/>
              <a:cs typeface="Lato Black"/>
              <a:sym typeface="Lato Black"/>
            </a:endParaRPr>
          </a:p>
        </p:txBody>
      </p:sp>
      <p:cxnSp>
        <p:nvCxnSpPr>
          <p:cNvPr id="963" name="Google Shape;963;p54"/>
          <p:cNvCxnSpPr/>
          <p:nvPr/>
        </p:nvCxnSpPr>
        <p:spPr>
          <a:xfrm>
            <a:off x="668001" y="1089130"/>
            <a:ext cx="6126300" cy="0"/>
          </a:xfrm>
          <a:prstGeom prst="straightConnector1">
            <a:avLst/>
          </a:prstGeom>
          <a:noFill/>
          <a:ln w="76200" cap="flat" cmpd="sng">
            <a:solidFill>
              <a:schemeClr val="dk2"/>
            </a:solidFill>
            <a:prstDash val="solid"/>
            <a:round/>
            <a:headEnd type="none" w="med" len="med"/>
            <a:tailEnd type="none" w="med" len="med"/>
          </a:ln>
        </p:spPr>
      </p:cxnSp>
      <p:sp>
        <p:nvSpPr>
          <p:cNvPr id="964" name="Google Shape;964;p54"/>
          <p:cNvSpPr/>
          <p:nvPr/>
        </p:nvSpPr>
        <p:spPr>
          <a:xfrm rot="-2077235">
            <a:off x="10961287" y="5200757"/>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4"/>
          <p:cNvSpPr/>
          <p:nvPr/>
        </p:nvSpPr>
        <p:spPr>
          <a:xfrm rot="497618" flipH="1">
            <a:off x="10902439" y="5531856"/>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4"/>
          <p:cNvSpPr txBox="1"/>
          <p:nvPr/>
        </p:nvSpPr>
        <p:spPr>
          <a:xfrm>
            <a:off x="512300" y="1388125"/>
            <a:ext cx="10356300" cy="505200"/>
          </a:xfrm>
          <a:prstGeom prst="rect">
            <a:avLst/>
          </a:prstGeom>
          <a:noFill/>
          <a:ln>
            <a:noFill/>
          </a:ln>
        </p:spPr>
        <p:txBody>
          <a:bodyPr spcFirstLastPara="1" wrap="square" lIns="91425" tIns="91425" rIns="91425" bIns="91425" anchor="t" anchorCtr="0">
            <a:noAutofit/>
          </a:bodyPr>
          <a:lstStyle/>
          <a:p>
            <a:pPr marL="184150" marR="5080" lvl="0" indent="-146050" algn="l" rtl="0">
              <a:lnSpc>
                <a:spcPct val="115000"/>
              </a:lnSpc>
              <a:spcBef>
                <a:spcPts val="0"/>
              </a:spcBef>
              <a:spcAft>
                <a:spcPts val="0"/>
              </a:spcAft>
              <a:buClr>
                <a:schemeClr val="dk1"/>
              </a:buClr>
              <a:buSzPts val="2000"/>
              <a:buFont typeface="Lato"/>
              <a:buChar char="●"/>
            </a:pPr>
            <a:r>
              <a:rPr lang="en-US" sz="2000">
                <a:solidFill>
                  <a:schemeClr val="dk1"/>
                </a:solidFill>
                <a:latin typeface="Lato"/>
                <a:ea typeface="Lato"/>
                <a:cs typeface="Lato"/>
                <a:sym typeface="Lato"/>
              </a:rPr>
              <a:t>SQL Select statements follow an order in which the queries will be executed as follows.</a:t>
            </a:r>
            <a:endParaRPr sz="1350">
              <a:solidFill>
                <a:srgbClr val="333333"/>
              </a:solidFill>
              <a:highlight>
                <a:srgbClr val="FFFFFF"/>
              </a:highlight>
            </a:endParaRPr>
          </a:p>
          <a:p>
            <a:pPr marL="0" marR="5080" lvl="0" indent="0" algn="l" rtl="0">
              <a:lnSpc>
                <a:spcPct val="115000"/>
              </a:lnSpc>
              <a:spcBef>
                <a:spcPts val="0"/>
              </a:spcBef>
              <a:spcAft>
                <a:spcPts val="0"/>
              </a:spcAft>
              <a:buNone/>
            </a:pPr>
            <a:endParaRPr sz="2000">
              <a:solidFill>
                <a:schemeClr val="dk1"/>
              </a:solidFill>
              <a:latin typeface="Lato"/>
              <a:ea typeface="Lato"/>
              <a:cs typeface="Lato"/>
              <a:sym typeface="Lato"/>
            </a:endParaRPr>
          </a:p>
        </p:txBody>
      </p:sp>
      <p:sp>
        <p:nvSpPr>
          <p:cNvPr id="968" name="Google Shape;968;p54"/>
          <p:cNvSpPr txBox="1"/>
          <p:nvPr/>
        </p:nvSpPr>
        <p:spPr>
          <a:xfrm>
            <a:off x="4329650" y="1893325"/>
            <a:ext cx="3000000" cy="4301100"/>
          </a:xfrm>
          <a:prstGeom prst="rect">
            <a:avLst/>
          </a:prstGeom>
          <a:noFill/>
          <a:ln>
            <a:noFill/>
          </a:ln>
        </p:spPr>
        <p:txBody>
          <a:bodyPr spcFirstLastPara="1" wrap="square" lIns="91425" tIns="91425" rIns="91425" bIns="91425" anchor="t" anchorCtr="0">
            <a:noAutofit/>
          </a:bodyPr>
          <a:lstStyle/>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FROM, including JOINs</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WHERE</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GROUP BY</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HAVING</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WINDOW functions</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SELECT</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DISTINCT</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UNION</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ORDER BY</a:t>
            </a:r>
            <a:endParaRPr sz="2000">
              <a:solidFill>
                <a:schemeClr val="dk1"/>
              </a:solidFill>
              <a:latin typeface="Lato"/>
              <a:ea typeface="Lato"/>
              <a:cs typeface="Lato"/>
              <a:sym typeface="Lato"/>
            </a:endParaRPr>
          </a:p>
          <a:p>
            <a:pPr marL="184150" marR="5080" lvl="0" indent="-146050" algn="l" rtl="0">
              <a:lnSpc>
                <a:spcPct val="115000"/>
              </a:lnSpc>
              <a:spcBef>
                <a:spcPts val="0"/>
              </a:spcBef>
              <a:spcAft>
                <a:spcPts val="0"/>
              </a:spcAft>
              <a:buClr>
                <a:schemeClr val="dk1"/>
              </a:buClr>
              <a:buSzPts val="2000"/>
              <a:buFont typeface="Lato"/>
              <a:buAutoNum type="arabicPeriod"/>
            </a:pPr>
            <a:r>
              <a:rPr lang="en-US" sz="2000">
                <a:solidFill>
                  <a:schemeClr val="dk1"/>
                </a:solidFill>
                <a:latin typeface="Lato"/>
                <a:ea typeface="Lato"/>
                <a:cs typeface="Lato"/>
                <a:sym typeface="Lato"/>
              </a:rPr>
              <a:t>LIMIT and OFFSET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61"/>
                                        </p:tgtEl>
                                        <p:attrNameLst>
                                          <p:attrName>style.visibility</p:attrName>
                                        </p:attrNameLst>
                                      </p:cBhvr>
                                      <p:to>
                                        <p:strVal val="visible"/>
                                      </p:to>
                                    </p:set>
                                    <p:anim calcmode="lin" valueType="num">
                                      <p:cBhvr additive="base">
                                        <p:cTn id="7" dur="1000"/>
                                        <p:tgtEl>
                                          <p:spTgt spid="96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63"/>
                                        </p:tgtEl>
                                        <p:attrNameLst>
                                          <p:attrName>style.visibility</p:attrName>
                                        </p:attrNameLst>
                                      </p:cBhvr>
                                      <p:to>
                                        <p:strVal val="visible"/>
                                      </p:to>
                                    </p:set>
                                    <p:anim calcmode="lin" valueType="num">
                                      <p:cBhvr additive="base">
                                        <p:cTn id="10" dur="1000"/>
                                        <p:tgtEl>
                                          <p:spTgt spid="96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67"/>
                                        </p:tgtEl>
                                        <p:attrNameLst>
                                          <p:attrName>style.visibility</p:attrName>
                                        </p:attrNameLst>
                                      </p:cBhvr>
                                      <p:to>
                                        <p:strVal val="visible"/>
                                      </p:to>
                                    </p:set>
                                    <p:animEffect transition="in" filter="fade">
                                      <p:cBhvr>
                                        <p:cTn id="15" dur="1000"/>
                                        <p:tgtEl>
                                          <p:spTgt spid="96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8">
                                            <p:txEl>
                                              <p:pRg st="0" end="0"/>
                                            </p:txEl>
                                          </p:spTgt>
                                        </p:tgtEl>
                                        <p:attrNameLst>
                                          <p:attrName>style.visibility</p:attrName>
                                        </p:attrNameLst>
                                      </p:cBhvr>
                                      <p:to>
                                        <p:strVal val="visible"/>
                                      </p:to>
                                    </p:set>
                                    <p:animEffect transition="in" filter="fade">
                                      <p:cBhvr>
                                        <p:cTn id="20" dur="1000"/>
                                        <p:tgtEl>
                                          <p:spTgt spid="96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68">
                                            <p:txEl>
                                              <p:pRg st="1" end="1"/>
                                            </p:txEl>
                                          </p:spTgt>
                                        </p:tgtEl>
                                        <p:attrNameLst>
                                          <p:attrName>style.visibility</p:attrName>
                                        </p:attrNameLst>
                                      </p:cBhvr>
                                      <p:to>
                                        <p:strVal val="visible"/>
                                      </p:to>
                                    </p:set>
                                    <p:animEffect transition="in" filter="fade">
                                      <p:cBhvr>
                                        <p:cTn id="25" dur="1000"/>
                                        <p:tgtEl>
                                          <p:spTgt spid="96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68">
                                            <p:txEl>
                                              <p:pRg st="2" end="2"/>
                                            </p:txEl>
                                          </p:spTgt>
                                        </p:tgtEl>
                                        <p:attrNameLst>
                                          <p:attrName>style.visibility</p:attrName>
                                        </p:attrNameLst>
                                      </p:cBhvr>
                                      <p:to>
                                        <p:strVal val="visible"/>
                                      </p:to>
                                    </p:set>
                                    <p:animEffect transition="in" filter="fade">
                                      <p:cBhvr>
                                        <p:cTn id="30" dur="1000"/>
                                        <p:tgtEl>
                                          <p:spTgt spid="968">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68">
                                            <p:txEl>
                                              <p:pRg st="3" end="3"/>
                                            </p:txEl>
                                          </p:spTgt>
                                        </p:tgtEl>
                                        <p:attrNameLst>
                                          <p:attrName>style.visibility</p:attrName>
                                        </p:attrNameLst>
                                      </p:cBhvr>
                                      <p:to>
                                        <p:strVal val="visible"/>
                                      </p:to>
                                    </p:set>
                                    <p:animEffect transition="in" filter="fade">
                                      <p:cBhvr>
                                        <p:cTn id="35" dur="1000"/>
                                        <p:tgtEl>
                                          <p:spTgt spid="968">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68">
                                            <p:txEl>
                                              <p:pRg st="4" end="4"/>
                                            </p:txEl>
                                          </p:spTgt>
                                        </p:tgtEl>
                                        <p:attrNameLst>
                                          <p:attrName>style.visibility</p:attrName>
                                        </p:attrNameLst>
                                      </p:cBhvr>
                                      <p:to>
                                        <p:strVal val="visible"/>
                                      </p:to>
                                    </p:set>
                                    <p:animEffect transition="in" filter="fade">
                                      <p:cBhvr>
                                        <p:cTn id="40" dur="1000"/>
                                        <p:tgtEl>
                                          <p:spTgt spid="968">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68">
                                            <p:txEl>
                                              <p:pRg st="5" end="5"/>
                                            </p:txEl>
                                          </p:spTgt>
                                        </p:tgtEl>
                                        <p:attrNameLst>
                                          <p:attrName>style.visibility</p:attrName>
                                        </p:attrNameLst>
                                      </p:cBhvr>
                                      <p:to>
                                        <p:strVal val="visible"/>
                                      </p:to>
                                    </p:set>
                                    <p:animEffect transition="in" filter="fade">
                                      <p:cBhvr>
                                        <p:cTn id="45" dur="1000"/>
                                        <p:tgtEl>
                                          <p:spTgt spid="968">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68">
                                            <p:txEl>
                                              <p:pRg st="6" end="6"/>
                                            </p:txEl>
                                          </p:spTgt>
                                        </p:tgtEl>
                                        <p:attrNameLst>
                                          <p:attrName>style.visibility</p:attrName>
                                        </p:attrNameLst>
                                      </p:cBhvr>
                                      <p:to>
                                        <p:strVal val="visible"/>
                                      </p:to>
                                    </p:set>
                                    <p:animEffect transition="in" filter="fade">
                                      <p:cBhvr>
                                        <p:cTn id="50" dur="1000"/>
                                        <p:tgtEl>
                                          <p:spTgt spid="968">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68">
                                            <p:txEl>
                                              <p:pRg st="7" end="7"/>
                                            </p:txEl>
                                          </p:spTgt>
                                        </p:tgtEl>
                                        <p:attrNameLst>
                                          <p:attrName>style.visibility</p:attrName>
                                        </p:attrNameLst>
                                      </p:cBhvr>
                                      <p:to>
                                        <p:strVal val="visible"/>
                                      </p:to>
                                    </p:set>
                                    <p:animEffect transition="in" filter="fade">
                                      <p:cBhvr>
                                        <p:cTn id="55" dur="1000"/>
                                        <p:tgtEl>
                                          <p:spTgt spid="968">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968">
                                            <p:txEl>
                                              <p:pRg st="8" end="8"/>
                                            </p:txEl>
                                          </p:spTgt>
                                        </p:tgtEl>
                                        <p:attrNameLst>
                                          <p:attrName>style.visibility</p:attrName>
                                        </p:attrNameLst>
                                      </p:cBhvr>
                                      <p:to>
                                        <p:strVal val="visible"/>
                                      </p:to>
                                    </p:set>
                                    <p:animEffect transition="in" filter="fade">
                                      <p:cBhvr>
                                        <p:cTn id="60" dur="1000"/>
                                        <p:tgtEl>
                                          <p:spTgt spid="968">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968">
                                            <p:txEl>
                                              <p:pRg st="9" end="9"/>
                                            </p:txEl>
                                          </p:spTgt>
                                        </p:tgtEl>
                                        <p:attrNameLst>
                                          <p:attrName>style.visibility</p:attrName>
                                        </p:attrNameLst>
                                      </p:cBhvr>
                                      <p:to>
                                        <p:strVal val="visible"/>
                                      </p:to>
                                    </p:set>
                                    <p:animEffect transition="in" filter="fade">
                                      <p:cBhvr>
                                        <p:cTn id="65" dur="1000"/>
                                        <p:tgtEl>
                                          <p:spTgt spid="96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55"/>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976" name="Google Shape;976;p55"/>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977" name="Google Shape;977;p5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0" name="Google Shape;980;p55"/>
          <p:cNvGrpSpPr/>
          <p:nvPr/>
        </p:nvGrpSpPr>
        <p:grpSpPr>
          <a:xfrm>
            <a:off x="3067250" y="1291476"/>
            <a:ext cx="8651575" cy="5360149"/>
            <a:chOff x="3067250" y="1291476"/>
            <a:chExt cx="8651575" cy="5360149"/>
          </a:xfrm>
        </p:grpSpPr>
        <p:sp>
          <p:nvSpPr>
            <p:cNvPr id="981" name="Google Shape;981;p55"/>
            <p:cNvSpPr txBox="1"/>
            <p:nvPr/>
          </p:nvSpPr>
          <p:spPr>
            <a:xfrm>
              <a:off x="3067250" y="1291476"/>
              <a:ext cx="8651400" cy="5097300"/>
            </a:xfrm>
            <a:prstGeom prst="rect">
              <a:avLst/>
            </a:prstGeom>
            <a:noFill/>
            <a:ln>
              <a:noFill/>
            </a:ln>
          </p:spPr>
          <p:txBody>
            <a:bodyPr spcFirstLastPara="1" wrap="square" lIns="0" tIns="10775" rIns="0" bIns="0" anchor="t" anchorCtr="0">
              <a:noAutofit/>
            </a:bodyPr>
            <a:lstStyle/>
            <a:p>
              <a:pPr marL="355600" marR="5080" lvl="0" indent="-343535" algn="l" rtl="0">
                <a:lnSpc>
                  <a:spcPct val="100800"/>
                </a:lnSpc>
                <a:spcBef>
                  <a:spcPts val="0"/>
                </a:spcBef>
                <a:spcAft>
                  <a:spcPts val="0"/>
                </a:spcAft>
                <a:buClr>
                  <a:srgbClr val="404040"/>
                </a:buClr>
                <a:buSzPts val="2000"/>
                <a:buFont typeface="Arial"/>
                <a:buChar char="•"/>
              </a:pPr>
              <a:r>
                <a:rPr lang="en-US" sz="2000">
                  <a:solidFill>
                    <a:srgbClr val="404040"/>
                  </a:solidFill>
                  <a:latin typeface="Lato"/>
                  <a:ea typeface="Lato"/>
                  <a:cs typeface="Lato"/>
                  <a:sym typeface="Lato"/>
                </a:rPr>
                <a:t>SELECT</a:t>
              </a:r>
              <a:r>
                <a:rPr lang="en-US" sz="2000" b="1">
                  <a:solidFill>
                    <a:srgbClr val="404040"/>
                  </a:solidFill>
                  <a:latin typeface="Lato"/>
                  <a:ea typeface="Lato"/>
                  <a:cs typeface="Lato"/>
                  <a:sym typeface="Lato"/>
                </a:rPr>
                <a:t> </a:t>
              </a:r>
              <a:r>
                <a:rPr lang="en-US" sz="2000">
                  <a:solidFill>
                    <a:srgbClr val="404040"/>
                  </a:solidFill>
                  <a:latin typeface="Lato"/>
                  <a:ea typeface="Lato"/>
                  <a:cs typeface="Lato"/>
                  <a:sym typeface="Lato"/>
                </a:rPr>
                <a:t>statement is used to fetch the data from a database table which returns this data in the form of a result table. These result tables are called result-sets.</a:t>
              </a:r>
              <a:endParaRPr sz="2000">
                <a:latin typeface="Lato"/>
                <a:ea typeface="Lato"/>
                <a:cs typeface="Lato"/>
                <a:sym typeface="Lato"/>
              </a:endParaRPr>
            </a:p>
            <a:p>
              <a:pPr marL="355600" marR="5080" lvl="0" indent="-216534" algn="l" rtl="0">
                <a:lnSpc>
                  <a:spcPct val="100800"/>
                </a:lnSpc>
                <a:spcBef>
                  <a:spcPts val="85"/>
                </a:spcBef>
                <a:spcAft>
                  <a:spcPts val="0"/>
                </a:spcAft>
                <a:buClr>
                  <a:srgbClr val="000000"/>
                </a:buClr>
                <a:buSzPts val="2000"/>
                <a:buFont typeface="Arial"/>
                <a:buNone/>
              </a:pPr>
              <a:endParaRPr sz="2000">
                <a:solidFill>
                  <a:srgbClr val="404040"/>
                </a:solidFill>
                <a:latin typeface="Lato"/>
                <a:ea typeface="Lato"/>
                <a:cs typeface="Lato"/>
                <a:sym typeface="Lato"/>
              </a:endParaRPr>
            </a:p>
            <a:p>
              <a:pPr marL="355600" marR="5080" lvl="0" indent="-343535" algn="l" rtl="0">
                <a:lnSpc>
                  <a:spcPct val="100800"/>
                </a:lnSpc>
                <a:spcBef>
                  <a:spcPts val="85"/>
                </a:spcBef>
                <a:spcAft>
                  <a:spcPts val="0"/>
                </a:spcAft>
                <a:buClr>
                  <a:srgbClr val="404040"/>
                </a:buClr>
                <a:buSzPts val="2000"/>
                <a:buFont typeface="Lato"/>
                <a:buChar char="•"/>
              </a:pPr>
              <a:r>
                <a:rPr lang="en-US" sz="2000">
                  <a:solidFill>
                    <a:srgbClr val="404040"/>
                  </a:solidFill>
                  <a:latin typeface="Lato"/>
                  <a:ea typeface="Lato"/>
                  <a:cs typeface="Lato"/>
                  <a:sym typeface="Lato"/>
                </a:rPr>
                <a:t>This statement also works as a print statement enabling us to customize the output. It will allow arithmetic, logical and aggregational operations to perform on the selected columns.</a:t>
              </a:r>
              <a:endParaRPr sz="2000">
                <a:solidFill>
                  <a:srgbClr val="404040"/>
                </a:solidFill>
                <a:latin typeface="Lato"/>
                <a:ea typeface="Lato"/>
                <a:cs typeface="Lato"/>
                <a:sym typeface="Lato"/>
              </a:endParaRPr>
            </a:p>
            <a:p>
              <a:pPr marL="12065" marR="5080" lvl="0" indent="0" algn="ctr" rtl="0">
                <a:lnSpc>
                  <a:spcPct val="1000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 FROM table_name </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Or</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column1, column2, columnN FROM table_name</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006F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 FROM CUSTOMERS</a:t>
              </a:r>
              <a:endParaRPr sz="2000">
                <a:solidFill>
                  <a:srgbClr val="0070C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Or</a:t>
              </a:r>
              <a:endParaRPr sz="2000">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ID, NAME, SALARY FROM CUSTOMERS</a:t>
              </a:r>
              <a:endParaRPr sz="2000">
                <a:solidFill>
                  <a:srgbClr val="0070C0"/>
                </a:solidFill>
                <a:latin typeface="Lato"/>
                <a:ea typeface="Lato"/>
                <a:cs typeface="Lato"/>
                <a:sym typeface="Lato"/>
              </a:endParaRPr>
            </a:p>
          </p:txBody>
        </p:sp>
        <p:sp>
          <p:nvSpPr>
            <p:cNvPr id="982" name="Google Shape;982;p55"/>
            <p:cNvSpPr/>
            <p:nvPr/>
          </p:nvSpPr>
          <p:spPr>
            <a:xfrm>
              <a:off x="3189825" y="3792325"/>
              <a:ext cx="8529000" cy="2859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983" name="Google Shape;983;p55"/>
          <p:cNvGrpSpPr/>
          <p:nvPr/>
        </p:nvGrpSpPr>
        <p:grpSpPr>
          <a:xfrm>
            <a:off x="758051" y="1275175"/>
            <a:ext cx="1865521" cy="4459367"/>
            <a:chOff x="758051" y="1275175"/>
            <a:chExt cx="1865521" cy="4459367"/>
          </a:xfrm>
        </p:grpSpPr>
        <p:sp>
          <p:nvSpPr>
            <p:cNvPr id="984" name="Google Shape;984;p55"/>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85" name="Google Shape;985;p55"/>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986" name="Google Shape;986;p55"/>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87" name="Google Shape;987;p55"/>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988" name="Google Shape;988;p55"/>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89" name="Google Shape;989;p55"/>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990" name="Google Shape;990;p55"/>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91" name="Google Shape;991;p55"/>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992" name="Google Shape;992;p55"/>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93" name="Google Shape;993;p55"/>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994" name="Google Shape;994;p55"/>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95" name="Google Shape;995;p55"/>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96" name="Google Shape;996;p55"/>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997" name="Google Shape;997;p55"/>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998" name="Google Shape;998;p55"/>
            <p:cNvSpPr/>
            <p:nvPr/>
          </p:nvSpPr>
          <p:spPr>
            <a:xfrm>
              <a:off x="758051" y="1287170"/>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999" name="Google Shape;999;p55"/>
            <p:cNvSpPr/>
            <p:nvPr/>
          </p:nvSpPr>
          <p:spPr>
            <a:xfrm>
              <a:off x="758051" y="1275175"/>
              <a:ext cx="1821300" cy="3423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FFFFFF"/>
                  </a:solidFill>
                  <a:latin typeface="Lato"/>
                  <a:ea typeface="Lato"/>
                  <a:cs typeface="Lato"/>
                  <a:sym typeface="Lato"/>
                </a:rPr>
                <a:t>Select</a:t>
              </a:r>
              <a:endParaRPr sz="1800">
                <a:solidFill>
                  <a:srgbClr val="FFFFFF"/>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74"/>
                                        </p:tgtEl>
                                        <p:attrNameLst>
                                          <p:attrName>style.visibility</p:attrName>
                                        </p:attrNameLst>
                                      </p:cBhvr>
                                      <p:to>
                                        <p:strVal val="visible"/>
                                      </p:to>
                                    </p:set>
                                    <p:anim calcmode="lin" valueType="num">
                                      <p:cBhvr additive="base">
                                        <p:cTn id="7" dur="1000"/>
                                        <p:tgtEl>
                                          <p:spTgt spid="97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976"/>
                                        </p:tgtEl>
                                        <p:attrNameLst>
                                          <p:attrName>style.visibility</p:attrName>
                                        </p:attrNameLst>
                                      </p:cBhvr>
                                      <p:to>
                                        <p:strVal val="visible"/>
                                      </p:to>
                                    </p:set>
                                    <p:anim calcmode="lin" valueType="num">
                                      <p:cBhvr additive="base">
                                        <p:cTn id="10" dur="1000"/>
                                        <p:tgtEl>
                                          <p:spTgt spid="97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83"/>
                                        </p:tgtEl>
                                        <p:attrNameLst>
                                          <p:attrName>style.visibility</p:attrName>
                                        </p:attrNameLst>
                                      </p:cBhvr>
                                      <p:to>
                                        <p:strVal val="visible"/>
                                      </p:to>
                                    </p:set>
                                    <p:animEffect transition="in" filter="fade">
                                      <p:cBhvr>
                                        <p:cTn id="15" dur="1000"/>
                                        <p:tgtEl>
                                          <p:spTgt spid="98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80"/>
                                        </p:tgtEl>
                                        <p:attrNameLst>
                                          <p:attrName>style.visibility</p:attrName>
                                        </p:attrNameLst>
                                      </p:cBhvr>
                                      <p:to>
                                        <p:strVal val="visible"/>
                                      </p:to>
                                    </p:set>
                                    <p:animEffect transition="in" filter="fade">
                                      <p:cBhvr>
                                        <p:cTn id="20" dur="1000"/>
                                        <p:tgtEl>
                                          <p:spTgt spid="9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4"/>
        <p:cNvGrpSpPr/>
        <p:nvPr/>
      </p:nvGrpSpPr>
      <p:grpSpPr>
        <a:xfrm>
          <a:off x="0" y="0"/>
          <a:ext cx="0" cy="0"/>
          <a:chOff x="0" y="0"/>
          <a:chExt cx="0" cy="0"/>
        </a:xfrm>
      </p:grpSpPr>
      <p:sp>
        <p:nvSpPr>
          <p:cNvPr id="1005" name="Google Shape;1005;p56"/>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007" name="Google Shape;1007;p56"/>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008" name="Google Shape;1008;p5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 name="Google Shape;1011;p56"/>
          <p:cNvGrpSpPr/>
          <p:nvPr/>
        </p:nvGrpSpPr>
        <p:grpSpPr>
          <a:xfrm>
            <a:off x="3369971" y="1477576"/>
            <a:ext cx="7788300" cy="4543500"/>
            <a:chOff x="3369971" y="1477576"/>
            <a:chExt cx="7788300" cy="4543500"/>
          </a:xfrm>
        </p:grpSpPr>
        <p:sp>
          <p:nvSpPr>
            <p:cNvPr id="1012" name="Google Shape;1012;p56"/>
            <p:cNvSpPr txBox="1"/>
            <p:nvPr/>
          </p:nvSpPr>
          <p:spPr>
            <a:xfrm>
              <a:off x="3369971" y="1477576"/>
              <a:ext cx="7788300" cy="4543500"/>
            </a:xfrm>
            <a:prstGeom prst="rect">
              <a:avLst/>
            </a:prstGeom>
            <a:noFill/>
            <a:ln>
              <a:noFill/>
            </a:ln>
          </p:spPr>
          <p:txBody>
            <a:bodyPr spcFirstLastPara="1" wrap="square" lIns="0" tIns="10775" rIns="0" bIns="0" anchor="t" anchorCtr="0">
              <a:noAutofit/>
            </a:bodyPr>
            <a:lstStyle/>
            <a:p>
              <a:pPr marL="355600" marR="403225"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FROM clause is used to access the tables in the respective databases.</a:t>
              </a:r>
              <a:endParaRPr sz="2000">
                <a:latin typeface="Lato"/>
                <a:ea typeface="Lato"/>
                <a:cs typeface="Lato"/>
                <a:sym typeface="Lato"/>
              </a:endParaRPr>
            </a:p>
            <a:p>
              <a:pPr marL="355600" marR="403225" lvl="0" indent="-191135" algn="l" rtl="0">
                <a:lnSpc>
                  <a:spcPct val="100800"/>
                </a:lnSpc>
                <a:spcBef>
                  <a:spcPts val="85"/>
                </a:spcBef>
                <a:spcAft>
                  <a:spcPts val="0"/>
                </a:spcAft>
                <a:buClr>
                  <a:srgbClr val="000000"/>
                </a:buClr>
                <a:buSzPts val="2400"/>
                <a:buFont typeface="Arial"/>
                <a:buNone/>
              </a:pPr>
              <a:endParaRPr sz="2000">
                <a:solidFill>
                  <a:srgbClr val="404040"/>
                </a:solidFill>
                <a:latin typeface="Lato"/>
                <a:ea typeface="Lato"/>
                <a:cs typeface="Lato"/>
                <a:sym typeface="Lato"/>
              </a:endParaRPr>
            </a:p>
            <a:p>
              <a:pPr marL="355600" marR="403225" lvl="0" indent="-318135" algn="l" rtl="0">
                <a:lnSpc>
                  <a:spcPct val="100800"/>
                </a:lnSpc>
                <a:spcBef>
                  <a:spcPts val="85"/>
                </a:spcBef>
                <a:spcAft>
                  <a:spcPts val="0"/>
                </a:spcAft>
                <a:buClr>
                  <a:srgbClr val="404040"/>
                </a:buClr>
                <a:buSzPts val="2000"/>
                <a:buFont typeface="Lato"/>
                <a:buChar char="•"/>
              </a:pPr>
              <a:r>
                <a:rPr lang="en-US" sz="2000">
                  <a:solidFill>
                    <a:srgbClr val="404040"/>
                  </a:solidFill>
                  <a:latin typeface="Lato"/>
                  <a:ea typeface="Lato"/>
                  <a:cs typeface="Lato"/>
                  <a:sym typeface="Lato"/>
                </a:rPr>
                <a:t>It is the first statement that will get executed amongst all the other statements.</a:t>
              </a:r>
              <a:endParaRPr sz="2000">
                <a:solidFill>
                  <a:srgbClr val="404040"/>
                </a:solidFill>
                <a:latin typeface="Lato"/>
                <a:ea typeface="Lato"/>
                <a:cs typeface="Lato"/>
                <a:sym typeface="Lato"/>
              </a:endParaRPr>
            </a:p>
            <a:p>
              <a:pPr marL="355600" marR="403225"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column1, column2 </a:t>
              </a:r>
              <a:endParaRPr sz="2000">
                <a:solidFill>
                  <a:srgbClr val="0070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FROM table_name</a:t>
              </a:r>
              <a:endParaRPr sz="2000">
                <a:solidFill>
                  <a:srgbClr val="0070C0"/>
                </a:solidFill>
                <a:latin typeface="Lato"/>
                <a:ea typeface="Lato"/>
                <a:cs typeface="Lato"/>
                <a:sym typeface="Lato"/>
              </a:endParaRPr>
            </a:p>
            <a:p>
              <a:pPr marL="12065" marR="403225" lvl="0" indent="0" algn="ctr" rtl="0">
                <a:lnSpc>
                  <a:spcPct val="100800"/>
                </a:lnSpc>
                <a:spcBef>
                  <a:spcPts val="85"/>
                </a:spcBef>
                <a:spcAft>
                  <a:spcPts val="0"/>
                </a:spcAft>
                <a:buNone/>
              </a:pPr>
              <a:endParaRPr sz="2000">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NAME, SUM(SALARY)</a:t>
              </a:r>
              <a:endParaRPr sz="2000">
                <a:solidFill>
                  <a:srgbClr val="0070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FROM CUSTOMERS </a:t>
              </a:r>
              <a:endParaRPr sz="2000">
                <a:solidFill>
                  <a:srgbClr val="0070C0"/>
                </a:solidFill>
                <a:latin typeface="Lato"/>
                <a:ea typeface="Lato"/>
                <a:cs typeface="Lato"/>
                <a:sym typeface="Lato"/>
              </a:endParaRPr>
            </a:p>
          </p:txBody>
        </p:sp>
        <p:sp>
          <p:nvSpPr>
            <p:cNvPr id="1013" name="Google Shape;1013;p56"/>
            <p:cNvSpPr/>
            <p:nvPr/>
          </p:nvSpPr>
          <p:spPr>
            <a:xfrm>
              <a:off x="3369971" y="3193453"/>
              <a:ext cx="7673400" cy="2625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014" name="Google Shape;1014;p56"/>
          <p:cNvGrpSpPr/>
          <p:nvPr/>
        </p:nvGrpSpPr>
        <p:grpSpPr>
          <a:xfrm>
            <a:off x="758051" y="1272188"/>
            <a:ext cx="1865521" cy="4462355"/>
            <a:chOff x="758051" y="1272188"/>
            <a:chExt cx="1865521" cy="4462355"/>
          </a:xfrm>
        </p:grpSpPr>
        <p:sp>
          <p:nvSpPr>
            <p:cNvPr id="1015" name="Google Shape;1015;p56"/>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16" name="Google Shape;1016;p56"/>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1017" name="Google Shape;1017;p56"/>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18" name="Google Shape;1018;p56"/>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1019" name="Google Shape;1019;p56"/>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20" name="Google Shape;1020;p56"/>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021" name="Google Shape;1021;p56"/>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22" name="Google Shape;1022;p56"/>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1023" name="Google Shape;1023;p56"/>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24" name="Google Shape;1024;p56"/>
            <p:cNvSpPr/>
            <p:nvPr/>
          </p:nvSpPr>
          <p:spPr>
            <a:xfrm>
              <a:off x="772395" y="1881788"/>
              <a:ext cx="18213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From</a:t>
              </a:r>
              <a:endParaRPr b="1">
                <a:solidFill>
                  <a:srgbClr val="FFFFFF"/>
                </a:solidFill>
                <a:latin typeface="Lato"/>
                <a:ea typeface="Lato"/>
                <a:cs typeface="Lato"/>
                <a:sym typeface="Lato"/>
              </a:endParaRPr>
            </a:p>
          </p:txBody>
        </p:sp>
        <p:sp>
          <p:nvSpPr>
            <p:cNvPr id="1025" name="Google Shape;1025;p56"/>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26" name="Google Shape;1026;p56"/>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27" name="Google Shape;1027;p56"/>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1028" name="Google Shape;1028;p56"/>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1029" name="Google Shape;1029;p56"/>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30" name="Google Shape;1030;p56"/>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31" name="Google Shape;1031;p56"/>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05"/>
                                        </p:tgtEl>
                                        <p:attrNameLst>
                                          <p:attrName>style.visibility</p:attrName>
                                        </p:attrNameLst>
                                      </p:cBhvr>
                                      <p:to>
                                        <p:strVal val="visible"/>
                                      </p:to>
                                    </p:set>
                                    <p:anim calcmode="lin" valueType="num">
                                      <p:cBhvr additive="base">
                                        <p:cTn id="7" dur="1000"/>
                                        <p:tgtEl>
                                          <p:spTgt spid="100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07"/>
                                        </p:tgtEl>
                                        <p:attrNameLst>
                                          <p:attrName>style.visibility</p:attrName>
                                        </p:attrNameLst>
                                      </p:cBhvr>
                                      <p:to>
                                        <p:strVal val="visible"/>
                                      </p:to>
                                    </p:set>
                                    <p:anim calcmode="lin" valueType="num">
                                      <p:cBhvr additive="base">
                                        <p:cTn id="10" dur="1000"/>
                                        <p:tgtEl>
                                          <p:spTgt spid="100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14"/>
                                        </p:tgtEl>
                                        <p:attrNameLst>
                                          <p:attrName>style.visibility</p:attrName>
                                        </p:attrNameLst>
                                      </p:cBhvr>
                                      <p:to>
                                        <p:strVal val="visible"/>
                                      </p:to>
                                    </p:set>
                                    <p:animEffect transition="in" filter="fade">
                                      <p:cBhvr>
                                        <p:cTn id="15" dur="1000"/>
                                        <p:tgtEl>
                                          <p:spTgt spid="10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11"/>
                                        </p:tgtEl>
                                        <p:attrNameLst>
                                          <p:attrName>style.visibility</p:attrName>
                                        </p:attrNameLst>
                                      </p:cBhvr>
                                      <p:to>
                                        <p:strVal val="visible"/>
                                      </p:to>
                                    </p:set>
                                    <p:animEffect transition="in" filter="fade">
                                      <p:cBhvr>
                                        <p:cTn id="20" dur="1000"/>
                                        <p:tgtEl>
                                          <p:spTgt spid="1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36"/>
        <p:cNvGrpSpPr/>
        <p:nvPr/>
      </p:nvGrpSpPr>
      <p:grpSpPr>
        <a:xfrm>
          <a:off x="0" y="0"/>
          <a:ext cx="0" cy="0"/>
          <a:chOff x="0" y="0"/>
          <a:chExt cx="0" cy="0"/>
        </a:xfrm>
      </p:grpSpPr>
      <p:sp>
        <p:nvSpPr>
          <p:cNvPr id="1037" name="Google Shape;1037;p57"/>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039" name="Google Shape;1039;p57"/>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040" name="Google Shape;1040;p5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3" name="Google Shape;1043;p57"/>
          <p:cNvGrpSpPr/>
          <p:nvPr/>
        </p:nvGrpSpPr>
        <p:grpSpPr>
          <a:xfrm>
            <a:off x="3189811" y="1278327"/>
            <a:ext cx="8437501" cy="5438400"/>
            <a:chOff x="3189811" y="1278327"/>
            <a:chExt cx="8437501" cy="5438400"/>
          </a:xfrm>
        </p:grpSpPr>
        <p:sp>
          <p:nvSpPr>
            <p:cNvPr id="1044" name="Google Shape;1044;p57"/>
            <p:cNvSpPr txBox="1"/>
            <p:nvPr/>
          </p:nvSpPr>
          <p:spPr>
            <a:xfrm>
              <a:off x="3189812" y="1278327"/>
              <a:ext cx="8437500" cy="5438400"/>
            </a:xfrm>
            <a:prstGeom prst="rect">
              <a:avLst/>
            </a:prstGeom>
            <a:noFill/>
            <a:ln>
              <a:noFill/>
            </a:ln>
          </p:spPr>
          <p:txBody>
            <a:bodyPr spcFirstLastPara="1" wrap="square" lIns="0" tIns="10150" rIns="0" bIns="0" anchor="t" anchorCtr="0">
              <a:noAutofit/>
            </a:bodyPr>
            <a:lstStyle/>
            <a:p>
              <a:pPr marL="355600" marR="5080" lvl="0" indent="-318135" algn="l" rtl="0">
                <a:lnSpc>
                  <a:spcPct val="100899"/>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WHERE clause is used to specify a condition while fetching the data from a single table or by joining with multiple tables.</a:t>
              </a:r>
              <a:endParaRPr sz="2000">
                <a:solidFill>
                  <a:srgbClr val="000000"/>
                </a:solidFill>
                <a:latin typeface="Lato"/>
                <a:ea typeface="Lato"/>
                <a:cs typeface="Lato"/>
                <a:sym typeface="Lato"/>
              </a:endParaRPr>
            </a:p>
            <a:p>
              <a:pPr marL="355600" marR="80010" lvl="0" indent="-318135" algn="l" rtl="0">
                <a:lnSpc>
                  <a:spcPct val="100899"/>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If the given condition is satisfied, then only it returns a specific value from the table.</a:t>
              </a:r>
              <a:endParaRPr sz="2000">
                <a:solidFill>
                  <a:srgbClr val="404040"/>
                </a:solidFill>
                <a:latin typeface="Lato"/>
                <a:ea typeface="Lato"/>
                <a:cs typeface="Lato"/>
                <a:sym typeface="Lato"/>
              </a:endParaRPr>
            </a:p>
            <a:p>
              <a:pPr marL="0" marR="80010" lvl="0" indent="0" algn="l" rtl="0">
                <a:lnSpc>
                  <a:spcPct val="100899"/>
                </a:lnSpc>
                <a:spcBef>
                  <a:spcPts val="975"/>
                </a:spcBef>
                <a:spcAft>
                  <a:spcPts val="0"/>
                </a:spcAft>
                <a:buNone/>
              </a:pPr>
              <a:endParaRPr sz="2000">
                <a:solidFill>
                  <a:srgbClr val="404040"/>
                </a:solidFill>
                <a:latin typeface="Lato"/>
                <a:ea typeface="Lato"/>
                <a:cs typeface="Lato"/>
                <a:sym typeface="Lato"/>
              </a:endParaRPr>
            </a:p>
            <a:p>
              <a:pPr marL="12065" marR="80010" lvl="0" indent="0" algn="ctr" rtl="0">
                <a:lnSpc>
                  <a:spcPct val="100899"/>
                </a:lnSpc>
                <a:spcBef>
                  <a:spcPts val="97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0" marR="80010" lvl="0" indent="0" algn="ctr" rtl="0">
                <a:lnSpc>
                  <a:spcPct val="100899"/>
                </a:lnSpc>
                <a:spcBef>
                  <a:spcPts val="0"/>
                </a:spcBef>
                <a:spcAft>
                  <a:spcPts val="0"/>
                </a:spcAft>
                <a:buNone/>
              </a:pPr>
              <a:r>
                <a:rPr lang="en-US" sz="2000">
                  <a:solidFill>
                    <a:srgbClr val="0070C0"/>
                  </a:solidFill>
                  <a:latin typeface="Lato"/>
                  <a:ea typeface="Lato"/>
                  <a:cs typeface="Lato"/>
                  <a:sym typeface="Lato"/>
                </a:rPr>
                <a:t>SELECT column1, column2, columnN </a:t>
              </a:r>
              <a:endParaRPr sz="2000">
                <a:solidFill>
                  <a:srgbClr val="0070C0"/>
                </a:solidFill>
                <a:latin typeface="Lato"/>
                <a:ea typeface="Lato"/>
                <a:cs typeface="Lato"/>
                <a:sym typeface="Lato"/>
              </a:endParaRPr>
            </a:p>
            <a:p>
              <a:pPr marL="0" marR="80010" lvl="0" indent="0" algn="ctr" rtl="0">
                <a:lnSpc>
                  <a:spcPct val="100899"/>
                </a:lnSpc>
                <a:spcBef>
                  <a:spcPts val="0"/>
                </a:spcBef>
                <a:spcAft>
                  <a:spcPts val="0"/>
                </a:spcAft>
                <a:buNone/>
              </a:pPr>
              <a:r>
                <a:rPr lang="en-US" sz="2000">
                  <a:solidFill>
                    <a:srgbClr val="0070C0"/>
                  </a:solidFill>
                  <a:latin typeface="Lato"/>
                  <a:ea typeface="Lato"/>
                  <a:cs typeface="Lato"/>
                  <a:sym typeface="Lato"/>
                </a:rPr>
                <a:t>FROM table_name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[condition] </a:t>
              </a:r>
              <a:endParaRPr sz="2000">
                <a:latin typeface="Lato"/>
                <a:ea typeface="Lato"/>
                <a:cs typeface="Lato"/>
                <a:sym typeface="Lato"/>
              </a:endParaRPr>
            </a:p>
            <a:p>
              <a:pPr marL="0" marR="0" lvl="0" indent="0" algn="ctr" rtl="0">
                <a:spcBef>
                  <a:spcPts val="0"/>
                </a:spcBef>
                <a:spcAft>
                  <a:spcPts val="0"/>
                </a:spcAft>
                <a:buNone/>
              </a:pPr>
              <a:endParaRPr sz="2000" b="1">
                <a:solidFill>
                  <a:srgbClr val="0070C0"/>
                </a:solidFill>
                <a:latin typeface="Lato"/>
                <a:ea typeface="Lato"/>
                <a:cs typeface="Lato"/>
                <a:sym typeface="Lato"/>
              </a:endParaRPr>
            </a:p>
            <a:p>
              <a:pPr marL="0" marR="0" lvl="0" indent="0" algn="ctr" rtl="0">
                <a:spcBef>
                  <a:spcPts val="0"/>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ID, NAME, SALARY FROM CUSTOMERS WHERE SALARY &gt; 2000</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Or</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ID, NAME, SALARY FROM CUSTOMERS WHERE NAME ='Hardik’</a:t>
              </a:r>
              <a:endParaRPr sz="2000">
                <a:solidFill>
                  <a:srgbClr val="0070C0"/>
                </a:solidFill>
                <a:latin typeface="Lato"/>
                <a:ea typeface="Lato"/>
                <a:cs typeface="Lato"/>
                <a:sym typeface="Lato"/>
              </a:endParaRPr>
            </a:p>
            <a:p>
              <a:pPr marL="12065" marR="80010" lvl="0" indent="0" algn="l" rtl="0">
                <a:lnSpc>
                  <a:spcPct val="100899"/>
                </a:lnSpc>
                <a:spcBef>
                  <a:spcPts val="975"/>
                </a:spcBef>
                <a:spcAft>
                  <a:spcPts val="0"/>
                </a:spcAft>
                <a:buNone/>
              </a:pPr>
              <a:endParaRPr sz="2000">
                <a:solidFill>
                  <a:srgbClr val="000000"/>
                </a:solidFill>
                <a:latin typeface="Lato"/>
                <a:ea typeface="Lato"/>
                <a:cs typeface="Lato"/>
                <a:sym typeface="Lato"/>
              </a:endParaRPr>
            </a:p>
          </p:txBody>
        </p:sp>
        <p:sp>
          <p:nvSpPr>
            <p:cNvPr id="1045" name="Google Shape;1045;p57"/>
            <p:cNvSpPr/>
            <p:nvPr/>
          </p:nvSpPr>
          <p:spPr>
            <a:xfrm>
              <a:off x="3189811" y="3016448"/>
              <a:ext cx="8437500" cy="31626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046" name="Google Shape;1046;p57"/>
          <p:cNvGrpSpPr/>
          <p:nvPr/>
        </p:nvGrpSpPr>
        <p:grpSpPr>
          <a:xfrm>
            <a:off x="758051" y="1272188"/>
            <a:ext cx="1865521" cy="4462355"/>
            <a:chOff x="758051" y="1272188"/>
            <a:chExt cx="1865521" cy="4462355"/>
          </a:xfrm>
        </p:grpSpPr>
        <p:sp>
          <p:nvSpPr>
            <p:cNvPr id="1047" name="Google Shape;1047;p57"/>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48" name="Google Shape;1048;p57"/>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1049" name="Google Shape;1049;p57"/>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50" name="Google Shape;1050;p57"/>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1051" name="Google Shape;1051;p57"/>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52" name="Google Shape;1052;p57"/>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053" name="Google Shape;1053;p57"/>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54" name="Google Shape;1054;p57"/>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1055" name="Google Shape;1055;p57"/>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56" name="Google Shape;1056;p57"/>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57" name="Google Shape;1057;p57"/>
            <p:cNvSpPr/>
            <p:nvPr/>
          </p:nvSpPr>
          <p:spPr>
            <a:xfrm>
              <a:off x="772391" y="2454994"/>
              <a:ext cx="18357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Where</a:t>
              </a:r>
              <a:endParaRPr b="1">
                <a:solidFill>
                  <a:srgbClr val="FFFFFF"/>
                </a:solidFill>
                <a:latin typeface="Lato"/>
                <a:ea typeface="Lato"/>
                <a:cs typeface="Lato"/>
                <a:sym typeface="Lato"/>
              </a:endParaRPr>
            </a:p>
          </p:txBody>
        </p:sp>
        <p:sp>
          <p:nvSpPr>
            <p:cNvPr id="1058" name="Google Shape;1058;p57"/>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1059" name="Google Shape;1059;p57"/>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60" name="Google Shape;1060;p57"/>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61" name="Google Shape;1061;p57"/>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062" name="Google Shape;1062;p57"/>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63" name="Google Shape;1063;p57"/>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7"/>
                                        </p:tgtEl>
                                        <p:attrNameLst>
                                          <p:attrName>style.visibility</p:attrName>
                                        </p:attrNameLst>
                                      </p:cBhvr>
                                      <p:to>
                                        <p:strVal val="visible"/>
                                      </p:to>
                                    </p:set>
                                    <p:anim calcmode="lin" valueType="num">
                                      <p:cBhvr additive="base">
                                        <p:cTn id="7" dur="1000"/>
                                        <p:tgtEl>
                                          <p:spTgt spid="103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39"/>
                                        </p:tgtEl>
                                        <p:attrNameLst>
                                          <p:attrName>style.visibility</p:attrName>
                                        </p:attrNameLst>
                                      </p:cBhvr>
                                      <p:to>
                                        <p:strVal val="visible"/>
                                      </p:to>
                                    </p:set>
                                    <p:anim calcmode="lin" valueType="num">
                                      <p:cBhvr additive="base">
                                        <p:cTn id="10" dur="1000"/>
                                        <p:tgtEl>
                                          <p:spTgt spid="103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46"/>
                                        </p:tgtEl>
                                        <p:attrNameLst>
                                          <p:attrName>style.visibility</p:attrName>
                                        </p:attrNameLst>
                                      </p:cBhvr>
                                      <p:to>
                                        <p:strVal val="visible"/>
                                      </p:to>
                                    </p:set>
                                    <p:animEffect transition="in" filter="fade">
                                      <p:cBhvr>
                                        <p:cTn id="15" dur="1000"/>
                                        <p:tgtEl>
                                          <p:spTgt spid="10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43"/>
                                        </p:tgtEl>
                                        <p:attrNameLst>
                                          <p:attrName>style.visibility</p:attrName>
                                        </p:attrNameLst>
                                      </p:cBhvr>
                                      <p:to>
                                        <p:strVal val="visible"/>
                                      </p:to>
                                    </p:set>
                                    <p:animEffect transition="in" filter="fade">
                                      <p:cBhvr>
                                        <p:cTn id="20" dur="1000"/>
                                        <p:tgtEl>
                                          <p:spTgt spid="10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58"/>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071" name="Google Shape;1071;p58"/>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072" name="Google Shape;1072;p5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5" name="Google Shape;1075;p58"/>
          <p:cNvGrpSpPr/>
          <p:nvPr/>
        </p:nvGrpSpPr>
        <p:grpSpPr>
          <a:xfrm>
            <a:off x="3369971" y="1477576"/>
            <a:ext cx="7788300" cy="4817700"/>
            <a:chOff x="3369971" y="1477576"/>
            <a:chExt cx="7788300" cy="4817700"/>
          </a:xfrm>
        </p:grpSpPr>
        <p:sp>
          <p:nvSpPr>
            <p:cNvPr id="1076" name="Google Shape;1076;p58"/>
            <p:cNvSpPr txBox="1"/>
            <p:nvPr/>
          </p:nvSpPr>
          <p:spPr>
            <a:xfrm>
              <a:off x="3369971" y="1477576"/>
              <a:ext cx="7788300" cy="4817700"/>
            </a:xfrm>
            <a:prstGeom prst="rect">
              <a:avLst/>
            </a:prstGeom>
            <a:noFill/>
            <a:ln>
              <a:noFill/>
            </a:ln>
          </p:spPr>
          <p:txBody>
            <a:bodyPr spcFirstLastPara="1" wrap="square" lIns="0" tIns="10775" rIns="0" bIns="0" anchor="t" anchorCtr="0">
              <a:noAutofit/>
            </a:bodyPr>
            <a:lstStyle/>
            <a:p>
              <a:pPr marL="355600" marR="403225"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GROUP BY clause is used in collaboration with the  SELECT statement to arrange identical data into groups.</a:t>
              </a:r>
              <a:endParaRPr sz="2000">
                <a:solidFill>
                  <a:srgbClr val="404040"/>
                </a:solidFill>
                <a:latin typeface="Lato"/>
                <a:ea typeface="Lato"/>
                <a:cs typeface="Lato"/>
                <a:sym typeface="Lato"/>
              </a:endParaRPr>
            </a:p>
            <a:p>
              <a:pPr marL="355600" marR="403225" lvl="0" indent="-191135" algn="l" rtl="0">
                <a:lnSpc>
                  <a:spcPct val="100800"/>
                </a:lnSpc>
                <a:spcBef>
                  <a:spcPts val="85"/>
                </a:spcBef>
                <a:spcAft>
                  <a:spcPts val="0"/>
                </a:spcAft>
                <a:buClr>
                  <a:srgbClr val="000000"/>
                </a:buClr>
                <a:buSzPts val="2400"/>
                <a:buFont typeface="Arial"/>
                <a:buNone/>
              </a:pPr>
              <a:endParaRPr sz="2000">
                <a:solidFill>
                  <a:srgbClr val="404040"/>
                </a:solidFill>
                <a:latin typeface="Lato"/>
                <a:ea typeface="Lato"/>
                <a:cs typeface="Lato"/>
                <a:sym typeface="Lato"/>
              </a:endParaRPr>
            </a:p>
            <a:p>
              <a:pPr marL="355600" marR="403225" lvl="0" indent="-318135" algn="l" rtl="0">
                <a:lnSpc>
                  <a:spcPct val="100800"/>
                </a:lnSpc>
                <a:spcBef>
                  <a:spcPts val="85"/>
                </a:spcBef>
                <a:spcAft>
                  <a:spcPts val="0"/>
                </a:spcAft>
                <a:buClr>
                  <a:srgbClr val="404040"/>
                </a:buClr>
                <a:buSzPts val="2000"/>
                <a:buFont typeface="Lato"/>
                <a:buChar char="•"/>
              </a:pPr>
              <a:r>
                <a:rPr lang="en-US" sz="2000">
                  <a:solidFill>
                    <a:srgbClr val="404040"/>
                  </a:solidFill>
                  <a:latin typeface="Lato"/>
                  <a:ea typeface="Lato"/>
                  <a:cs typeface="Lato"/>
                  <a:sym typeface="Lato"/>
                </a:rPr>
                <a:t>Helps in categorizing elements in the column value.</a:t>
              </a:r>
              <a:endParaRPr sz="2000">
                <a:solidFill>
                  <a:srgbClr val="000000"/>
                </a:solidFill>
                <a:latin typeface="Lato"/>
                <a:ea typeface="Lato"/>
                <a:cs typeface="Lato"/>
                <a:sym typeface="Lato"/>
              </a:endParaRPr>
            </a:p>
            <a:p>
              <a:pPr marL="12065" marR="403225" lvl="0" indent="0" algn="l" rtl="0">
                <a:lnSpc>
                  <a:spcPct val="100800"/>
                </a:lnSpc>
                <a:spcBef>
                  <a:spcPts val="85"/>
                </a:spcBef>
                <a:spcAft>
                  <a:spcPts val="0"/>
                </a:spcAft>
                <a:buNone/>
              </a:pPr>
              <a:endParaRPr sz="2000">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6FC0"/>
                  </a:solidFill>
                  <a:latin typeface="Lato"/>
                  <a:ea typeface="Lato"/>
                  <a:cs typeface="Lato"/>
                  <a:sym typeface="Lato"/>
                </a:rPr>
                <a:t>SELECT column1, column2 </a:t>
              </a:r>
              <a:endParaRPr sz="2000">
                <a:solidFill>
                  <a:srgbClr val="006F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6FC0"/>
                  </a:solidFill>
                  <a:latin typeface="Lato"/>
                  <a:ea typeface="Lato"/>
                  <a:cs typeface="Lato"/>
                  <a:sym typeface="Lato"/>
                </a:rPr>
                <a:t>FROM table_name</a:t>
              </a:r>
              <a:endParaRPr sz="2000">
                <a:solidFill>
                  <a:srgbClr val="006F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6FC0"/>
                  </a:solidFill>
                  <a:latin typeface="Lato"/>
                  <a:ea typeface="Lato"/>
                  <a:cs typeface="Lato"/>
                  <a:sym typeface="Lato"/>
                </a:rPr>
                <a:t> GROUP BY column1</a:t>
              </a:r>
              <a:endParaRPr sz="2000">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endParaRPr sz="2000">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SELECT NAME, SUM(SALARY)</a:t>
              </a:r>
              <a:endParaRPr sz="2000">
                <a:solidFill>
                  <a:srgbClr val="0070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FROM CUSTOMERS </a:t>
              </a:r>
              <a:endParaRPr sz="2000">
                <a:solidFill>
                  <a:srgbClr val="0070C0"/>
                </a:solidFill>
                <a:latin typeface="Lato"/>
                <a:ea typeface="Lato"/>
                <a:cs typeface="Lato"/>
                <a:sym typeface="Lato"/>
              </a:endParaRPr>
            </a:p>
            <a:p>
              <a:pPr marL="12065" marR="403225" lvl="0" indent="0" algn="ctr" rtl="0">
                <a:lnSpc>
                  <a:spcPct val="100800"/>
                </a:lnSpc>
                <a:spcBef>
                  <a:spcPts val="85"/>
                </a:spcBef>
                <a:spcAft>
                  <a:spcPts val="0"/>
                </a:spcAft>
                <a:buNone/>
              </a:pPr>
              <a:r>
                <a:rPr lang="en-US" sz="2000">
                  <a:solidFill>
                    <a:srgbClr val="0070C0"/>
                  </a:solidFill>
                  <a:latin typeface="Lato"/>
                  <a:ea typeface="Lato"/>
                  <a:cs typeface="Lato"/>
                  <a:sym typeface="Lato"/>
                </a:rPr>
                <a:t>GROUP BY NAME</a:t>
              </a:r>
              <a:endParaRPr sz="2000">
                <a:solidFill>
                  <a:srgbClr val="0070C0"/>
                </a:solidFill>
                <a:latin typeface="Lato"/>
                <a:ea typeface="Lato"/>
                <a:cs typeface="Lato"/>
                <a:sym typeface="Lato"/>
              </a:endParaRPr>
            </a:p>
          </p:txBody>
        </p:sp>
        <p:sp>
          <p:nvSpPr>
            <p:cNvPr id="1077" name="Google Shape;1077;p58"/>
            <p:cNvSpPr/>
            <p:nvPr/>
          </p:nvSpPr>
          <p:spPr>
            <a:xfrm>
              <a:off x="3418542" y="3016449"/>
              <a:ext cx="7673400" cy="29889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078" name="Google Shape;1078;p58"/>
          <p:cNvGrpSpPr/>
          <p:nvPr/>
        </p:nvGrpSpPr>
        <p:grpSpPr>
          <a:xfrm>
            <a:off x="758051" y="1272188"/>
            <a:ext cx="1865521" cy="4462355"/>
            <a:chOff x="758051" y="1272188"/>
            <a:chExt cx="1865521" cy="4462355"/>
          </a:xfrm>
        </p:grpSpPr>
        <p:sp>
          <p:nvSpPr>
            <p:cNvPr id="1079" name="Google Shape;1079;p58"/>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80" name="Google Shape;1080;p58"/>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1081" name="Google Shape;1081;p58"/>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82" name="Google Shape;1082;p58"/>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1083" name="Google Shape;1083;p58"/>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84" name="Google Shape;1084;p58"/>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085" name="Google Shape;1085;p58"/>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86" name="Google Shape;1086;p58"/>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1087" name="Google Shape;1087;p58"/>
            <p:cNvSpPr/>
            <p:nvPr/>
          </p:nvSpPr>
          <p:spPr>
            <a:xfrm>
              <a:off x="758058" y="3029676"/>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088" name="Google Shape;1088;p58"/>
            <p:cNvSpPr/>
            <p:nvPr/>
          </p:nvSpPr>
          <p:spPr>
            <a:xfrm>
              <a:off x="772391" y="3042792"/>
              <a:ext cx="18213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Group By</a:t>
              </a:r>
              <a:endParaRPr sz="1800" b="1">
                <a:solidFill>
                  <a:srgbClr val="FFFFFF"/>
                </a:solidFill>
                <a:latin typeface="Lato"/>
                <a:ea typeface="Lato"/>
                <a:cs typeface="Lato"/>
                <a:sym typeface="Lato"/>
              </a:endParaRPr>
            </a:p>
          </p:txBody>
        </p:sp>
        <p:sp>
          <p:nvSpPr>
            <p:cNvPr id="1089" name="Google Shape;1089;p58"/>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90" name="Google Shape;1090;p58"/>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091" name="Google Shape;1091;p58"/>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092" name="Google Shape;1092;p58"/>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93" name="Google Shape;1093;p58"/>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1094" name="Google Shape;1094;p58"/>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095" name="Google Shape;1095;p58"/>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69"/>
                                        </p:tgtEl>
                                        <p:attrNameLst>
                                          <p:attrName>style.visibility</p:attrName>
                                        </p:attrNameLst>
                                      </p:cBhvr>
                                      <p:to>
                                        <p:strVal val="visible"/>
                                      </p:to>
                                    </p:set>
                                    <p:anim calcmode="lin" valueType="num">
                                      <p:cBhvr additive="base">
                                        <p:cTn id="7" dur="1000"/>
                                        <p:tgtEl>
                                          <p:spTgt spid="1069"/>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071"/>
                                        </p:tgtEl>
                                        <p:attrNameLst>
                                          <p:attrName>style.visibility</p:attrName>
                                        </p:attrNameLst>
                                      </p:cBhvr>
                                      <p:to>
                                        <p:strVal val="visible"/>
                                      </p:to>
                                    </p:set>
                                    <p:anim calcmode="lin" valueType="num">
                                      <p:cBhvr additive="base">
                                        <p:cTn id="10" dur="1000"/>
                                        <p:tgtEl>
                                          <p:spTgt spid="107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78"/>
                                        </p:tgtEl>
                                        <p:attrNameLst>
                                          <p:attrName>style.visibility</p:attrName>
                                        </p:attrNameLst>
                                      </p:cBhvr>
                                      <p:to>
                                        <p:strVal val="visible"/>
                                      </p:to>
                                    </p:set>
                                    <p:animEffect transition="in" filter="fade">
                                      <p:cBhvr>
                                        <p:cTn id="15" dur="1000"/>
                                        <p:tgtEl>
                                          <p:spTgt spid="107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75"/>
                                        </p:tgtEl>
                                        <p:attrNameLst>
                                          <p:attrName>style.visibility</p:attrName>
                                        </p:attrNameLst>
                                      </p:cBhvr>
                                      <p:to>
                                        <p:strVal val="visible"/>
                                      </p:to>
                                    </p:set>
                                    <p:animEffect transition="in" filter="fade">
                                      <p:cBhvr>
                                        <p:cTn id="20" dur="1000"/>
                                        <p:tgtEl>
                                          <p:spTgt spid="1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59"/>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103" name="Google Shape;1103;p59"/>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104" name="Google Shape;1104;p5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7" name="Google Shape;1107;p59"/>
          <p:cNvGrpSpPr/>
          <p:nvPr/>
        </p:nvGrpSpPr>
        <p:grpSpPr>
          <a:xfrm>
            <a:off x="2958473" y="1440827"/>
            <a:ext cx="8690452" cy="4695000"/>
            <a:chOff x="2958473" y="1440827"/>
            <a:chExt cx="8690452" cy="4695000"/>
          </a:xfrm>
        </p:grpSpPr>
        <p:sp>
          <p:nvSpPr>
            <p:cNvPr id="1108" name="Google Shape;1108;p59"/>
            <p:cNvSpPr txBox="1"/>
            <p:nvPr/>
          </p:nvSpPr>
          <p:spPr>
            <a:xfrm>
              <a:off x="2958473" y="1440827"/>
              <a:ext cx="8690400" cy="4695000"/>
            </a:xfrm>
            <a:prstGeom prst="rect">
              <a:avLst/>
            </a:prstGeom>
            <a:noFill/>
            <a:ln>
              <a:noFill/>
            </a:ln>
          </p:spPr>
          <p:txBody>
            <a:bodyPr spcFirstLastPara="1" wrap="square" lIns="0" tIns="10775" rIns="0" bIns="0" anchor="t" anchorCtr="0">
              <a:noAutofit/>
            </a:bodyPr>
            <a:lstStyle/>
            <a:p>
              <a:pPr marL="355600" marR="83820" lvl="0" indent="-318135" algn="l" rtl="0">
                <a:lnSpc>
                  <a:spcPct val="100800"/>
                </a:lnSpc>
                <a:spcBef>
                  <a:spcPts val="0"/>
                </a:spcBef>
                <a:spcAft>
                  <a:spcPts val="0"/>
                </a:spcAft>
                <a:buClr>
                  <a:srgbClr val="404040"/>
                </a:buClr>
                <a:buSzPts val="2000"/>
                <a:buFont typeface="Lato"/>
                <a:buChar char="•"/>
              </a:pPr>
              <a:r>
                <a:rPr lang="en-US" sz="2000" dirty="0">
                  <a:solidFill>
                    <a:srgbClr val="404040"/>
                  </a:solidFill>
                  <a:latin typeface="Lato"/>
                  <a:ea typeface="Lato"/>
                  <a:cs typeface="Lato"/>
                  <a:sym typeface="Lato"/>
                </a:rPr>
                <a:t>HAVING clause is used to filter the data from the already grouped data.</a:t>
              </a:r>
              <a:endParaRPr sz="2000" dirty="0">
                <a:solidFill>
                  <a:srgbClr val="000000"/>
                </a:solidFill>
                <a:latin typeface="Lato"/>
                <a:ea typeface="Lato"/>
                <a:cs typeface="Lato"/>
                <a:sym typeface="Lato"/>
              </a:endParaRPr>
            </a:p>
            <a:p>
              <a:pPr marL="355600" marR="5080" lvl="0" indent="-318135" algn="l" rtl="0">
                <a:lnSpc>
                  <a:spcPct val="100800"/>
                </a:lnSpc>
                <a:spcBef>
                  <a:spcPts val="975"/>
                </a:spcBef>
                <a:spcAft>
                  <a:spcPts val="0"/>
                </a:spcAft>
                <a:buClr>
                  <a:srgbClr val="404040"/>
                </a:buClr>
                <a:buSzPts val="2000"/>
                <a:buFont typeface="Lato"/>
                <a:buChar char="•"/>
              </a:pPr>
              <a:r>
                <a:rPr lang="en-US" sz="2000" dirty="0">
                  <a:solidFill>
                    <a:srgbClr val="404040"/>
                  </a:solidFill>
                  <a:latin typeface="Lato"/>
                  <a:ea typeface="Lato"/>
                  <a:cs typeface="Lato"/>
                  <a:sym typeface="Lato"/>
                </a:rPr>
                <a:t>To use Having Clause, we have to use Group By Clause. It is because this is applied after the Group by clause.</a:t>
              </a:r>
              <a:endParaRPr sz="2000" dirty="0">
                <a:solidFill>
                  <a:srgbClr val="404040"/>
                </a:solidFill>
                <a:latin typeface="Lato"/>
                <a:ea typeface="Lato"/>
                <a:cs typeface="Lato"/>
                <a:sym typeface="Lato"/>
              </a:endParaRPr>
            </a:p>
            <a:p>
              <a:pPr marL="12065" marR="5080" lvl="0" indent="0" algn="ctr" rtl="0">
                <a:lnSpc>
                  <a:spcPct val="100800"/>
                </a:lnSpc>
                <a:spcBef>
                  <a:spcPts val="975"/>
                </a:spcBef>
                <a:spcAft>
                  <a:spcPts val="0"/>
                </a:spcAft>
                <a:buNone/>
              </a:pPr>
              <a:endParaRPr sz="2000" b="1" dirty="0">
                <a:solidFill>
                  <a:srgbClr val="40404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dirty="0">
                  <a:solidFill>
                    <a:srgbClr val="404040"/>
                  </a:solidFill>
                  <a:latin typeface="Lato"/>
                  <a:ea typeface="Lato"/>
                  <a:cs typeface="Lato"/>
                  <a:sym typeface="Lato"/>
                </a:rPr>
                <a:t>Syntax</a:t>
              </a:r>
              <a:endParaRPr sz="2000" b="1" dirty="0">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SELECT [Column1],...[</a:t>
              </a:r>
              <a:r>
                <a:rPr lang="en-US" sz="2000" dirty="0" err="1">
                  <a:solidFill>
                    <a:srgbClr val="006FC0"/>
                  </a:solidFill>
                  <a:latin typeface="Lato"/>
                  <a:ea typeface="Lato"/>
                  <a:cs typeface="Lato"/>
                  <a:sym typeface="Lato"/>
                </a:rPr>
                <a:t>ColumnN</a:t>
              </a:r>
              <a:r>
                <a:rPr lang="en-US" sz="2000" dirty="0">
                  <a:solidFill>
                    <a:srgbClr val="006FC0"/>
                  </a:solidFill>
                  <a:latin typeface="Lato"/>
                  <a:ea typeface="Lato"/>
                  <a:cs typeface="Lato"/>
                  <a:sym typeface="Lato"/>
                </a:rPr>
                <a:t>] </a:t>
              </a:r>
              <a:r>
                <a:rPr lang="en-US" sz="2000" dirty="0" err="1">
                  <a:solidFill>
                    <a:srgbClr val="006FC0"/>
                  </a:solidFill>
                  <a:latin typeface="Lato"/>
                  <a:ea typeface="Lato"/>
                  <a:cs typeface="Lato"/>
                  <a:sym typeface="Lato"/>
                </a:rPr>
                <a:t>Aggregate_Function</a:t>
              </a:r>
              <a:r>
                <a:rPr lang="en-US" sz="2000" dirty="0">
                  <a:solidFill>
                    <a:srgbClr val="006FC0"/>
                  </a:solidFill>
                  <a:latin typeface="Lato"/>
                  <a:ea typeface="Lato"/>
                  <a:cs typeface="Lato"/>
                  <a:sym typeface="Lato"/>
                </a:rPr>
                <a:t>(</a:t>
              </a:r>
              <a:r>
                <a:rPr lang="en-US" sz="2000" dirty="0" err="1">
                  <a:solidFill>
                    <a:srgbClr val="006FC0"/>
                  </a:solidFill>
                  <a:latin typeface="Lato"/>
                  <a:ea typeface="Lato"/>
                  <a:cs typeface="Lato"/>
                  <a:sym typeface="Lato"/>
                </a:rPr>
                <a:t>Column_Name</a:t>
              </a:r>
              <a:r>
                <a:rPr lang="en-US" sz="2000" dirty="0">
                  <a:solidFill>
                    <a:srgbClr val="006FC0"/>
                  </a:solidFill>
                  <a:latin typeface="Lato"/>
                  <a:ea typeface="Lato"/>
                  <a:cs typeface="Lato"/>
                  <a:sym typeface="Lato"/>
                </a:rPr>
                <a:t>)  </a:t>
              </a:r>
              <a:endParaRPr sz="2000" dirty="0">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FROM [Source] </a:t>
              </a:r>
              <a:endParaRPr sz="2000" dirty="0">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WHERE [Conditions] -- Optional </a:t>
              </a:r>
              <a:endParaRPr sz="2000" dirty="0">
                <a:latin typeface="Lato"/>
                <a:ea typeface="Lato"/>
                <a:cs typeface="Lato"/>
                <a:sym typeface="Lato"/>
              </a:endParaRPr>
            </a:p>
            <a:p>
              <a:pPr marL="12065" marR="5080" lvl="0" indent="0" algn="ctr" rtl="0">
                <a:lnSpc>
                  <a:spcPct val="100800"/>
                </a:lnSpc>
                <a:spcBef>
                  <a:spcPts val="975"/>
                </a:spcBef>
                <a:spcAft>
                  <a:spcPts val="0"/>
                </a:spcAft>
                <a:buNone/>
              </a:pPr>
              <a:r>
                <a:rPr lang="en-US" sz="2000" dirty="0">
                  <a:solidFill>
                    <a:srgbClr val="006FC0"/>
                  </a:solidFill>
                  <a:latin typeface="Lato"/>
                  <a:ea typeface="Lato"/>
                  <a:cs typeface="Lato"/>
                  <a:sym typeface="Lato"/>
                </a:rPr>
                <a:t>GROUP BY [Column1],...[</a:t>
              </a:r>
              <a:r>
                <a:rPr lang="en-US" sz="2000" dirty="0" err="1">
                  <a:solidFill>
                    <a:srgbClr val="006FC0"/>
                  </a:solidFill>
                  <a:latin typeface="Lato"/>
                  <a:ea typeface="Lato"/>
                  <a:cs typeface="Lato"/>
                  <a:sym typeface="Lato"/>
                </a:rPr>
                <a:t>ColumnN</a:t>
              </a:r>
              <a:r>
                <a:rPr lang="en-US" sz="2000" dirty="0">
                  <a:solidFill>
                    <a:srgbClr val="006FC0"/>
                  </a:solidFill>
                  <a:latin typeface="Lato"/>
                  <a:ea typeface="Lato"/>
                  <a:cs typeface="Lato"/>
                  <a:sym typeface="Lato"/>
                </a:rPr>
                <a:t>] </a:t>
              </a:r>
              <a:endParaRPr sz="2000" dirty="0">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6FC0"/>
                  </a:solidFill>
                  <a:latin typeface="Lato"/>
                  <a:ea typeface="Lato"/>
                  <a:cs typeface="Lato"/>
                  <a:sym typeface="Lato"/>
                </a:rPr>
                <a:t>HAVING  [Conditions] -- Condition is on Aggregate Function(</a:t>
              </a:r>
              <a:r>
                <a:rPr lang="en-US" sz="2000" dirty="0" err="1">
                  <a:solidFill>
                    <a:srgbClr val="006FC0"/>
                  </a:solidFill>
                  <a:latin typeface="Lato"/>
                  <a:ea typeface="Lato"/>
                  <a:cs typeface="Lato"/>
                  <a:sym typeface="Lato"/>
                </a:rPr>
                <a:t>Column_Name</a:t>
              </a:r>
              <a:r>
                <a:rPr lang="en-US" sz="2000" dirty="0">
                  <a:solidFill>
                    <a:srgbClr val="006FC0"/>
                  </a:solidFill>
                  <a:latin typeface="Lato"/>
                  <a:ea typeface="Lato"/>
                  <a:cs typeface="Lato"/>
                  <a:sym typeface="Lato"/>
                </a:rPr>
                <a:t>)</a:t>
              </a:r>
              <a:endParaRPr sz="2000" dirty="0">
                <a:solidFill>
                  <a:srgbClr val="006FC0"/>
                </a:solidFill>
                <a:latin typeface="Lato"/>
                <a:ea typeface="Lato"/>
                <a:cs typeface="Lato"/>
                <a:sym typeface="Lato"/>
              </a:endParaRPr>
            </a:p>
          </p:txBody>
        </p:sp>
        <p:sp>
          <p:nvSpPr>
            <p:cNvPr id="1109" name="Google Shape;1109;p59"/>
            <p:cNvSpPr/>
            <p:nvPr/>
          </p:nvSpPr>
          <p:spPr>
            <a:xfrm>
              <a:off x="3037425" y="2833650"/>
              <a:ext cx="8611500" cy="32259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110" name="Google Shape;1110;p59"/>
          <p:cNvGrpSpPr/>
          <p:nvPr/>
        </p:nvGrpSpPr>
        <p:grpSpPr>
          <a:xfrm>
            <a:off x="758051" y="1272188"/>
            <a:ext cx="1865521" cy="4462355"/>
            <a:chOff x="758051" y="1272188"/>
            <a:chExt cx="1865521" cy="4462355"/>
          </a:xfrm>
        </p:grpSpPr>
        <p:sp>
          <p:nvSpPr>
            <p:cNvPr id="1111" name="Google Shape;1111;p59"/>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12" name="Google Shape;1112;p59"/>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1113" name="Google Shape;1113;p59"/>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14" name="Google Shape;1114;p59"/>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1115" name="Google Shape;1115;p59"/>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16" name="Google Shape;1116;p59"/>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117" name="Google Shape;1117;p59"/>
            <p:cNvSpPr/>
            <p:nvPr/>
          </p:nvSpPr>
          <p:spPr>
            <a:xfrm>
              <a:off x="773530" y="3591053"/>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118" name="Google Shape;1118;p59"/>
            <p:cNvSpPr/>
            <p:nvPr/>
          </p:nvSpPr>
          <p:spPr>
            <a:xfrm>
              <a:off x="773530" y="3579058"/>
              <a:ext cx="18213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Having</a:t>
              </a:r>
              <a:endParaRPr b="1">
                <a:solidFill>
                  <a:srgbClr val="FFFFFF"/>
                </a:solidFill>
                <a:latin typeface="Lato"/>
                <a:ea typeface="Lato"/>
                <a:cs typeface="Lato"/>
                <a:sym typeface="Lato"/>
              </a:endParaRPr>
            </a:p>
          </p:txBody>
        </p:sp>
        <p:sp>
          <p:nvSpPr>
            <p:cNvPr id="1119" name="Google Shape;1119;p59"/>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20" name="Google Shape;1120;p59"/>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21" name="Google Shape;1121;p59"/>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122" name="Google Shape;1122;p59"/>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23" name="Google Shape;1123;p59"/>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1124" name="Google Shape;1124;p59"/>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25" name="Google Shape;1125;p59"/>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1126" name="Google Shape;1126;p59"/>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27" name="Google Shape;1127;p59"/>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01"/>
                                        </p:tgtEl>
                                        <p:attrNameLst>
                                          <p:attrName>style.visibility</p:attrName>
                                        </p:attrNameLst>
                                      </p:cBhvr>
                                      <p:to>
                                        <p:strVal val="visible"/>
                                      </p:to>
                                    </p:set>
                                    <p:anim calcmode="lin" valueType="num">
                                      <p:cBhvr additive="base">
                                        <p:cTn id="7" dur="1000"/>
                                        <p:tgtEl>
                                          <p:spTgt spid="110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03"/>
                                        </p:tgtEl>
                                        <p:attrNameLst>
                                          <p:attrName>style.visibility</p:attrName>
                                        </p:attrNameLst>
                                      </p:cBhvr>
                                      <p:to>
                                        <p:strVal val="visible"/>
                                      </p:to>
                                    </p:set>
                                    <p:anim calcmode="lin" valueType="num">
                                      <p:cBhvr additive="base">
                                        <p:cTn id="10" dur="1000"/>
                                        <p:tgtEl>
                                          <p:spTgt spid="110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10"/>
                                        </p:tgtEl>
                                        <p:attrNameLst>
                                          <p:attrName>style.visibility</p:attrName>
                                        </p:attrNameLst>
                                      </p:cBhvr>
                                      <p:to>
                                        <p:strVal val="visible"/>
                                      </p:to>
                                    </p:set>
                                    <p:animEffect transition="in" filter="fade">
                                      <p:cBhvr>
                                        <p:cTn id="15" dur="1000"/>
                                        <p:tgtEl>
                                          <p:spTgt spid="11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07"/>
                                        </p:tgtEl>
                                        <p:attrNameLst>
                                          <p:attrName>style.visibility</p:attrName>
                                        </p:attrNameLst>
                                      </p:cBhvr>
                                      <p:to>
                                        <p:strVal val="visible"/>
                                      </p:to>
                                    </p:set>
                                    <p:animEffect transition="in" filter="fade">
                                      <p:cBhvr>
                                        <p:cTn id="20" dur="1000"/>
                                        <p:tgtEl>
                                          <p:spTgt spid="1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60"/>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135" name="Google Shape;1135;p60"/>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136" name="Google Shape;1136;p6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txBox="1"/>
          <p:nvPr/>
        </p:nvSpPr>
        <p:spPr>
          <a:xfrm>
            <a:off x="2958473" y="1427575"/>
            <a:ext cx="8690400" cy="5103000"/>
          </a:xfrm>
          <a:prstGeom prst="rect">
            <a:avLst/>
          </a:prstGeom>
          <a:noFill/>
          <a:ln>
            <a:noFill/>
          </a:ln>
        </p:spPr>
        <p:txBody>
          <a:bodyPr spcFirstLastPara="1" wrap="square" lIns="0" tIns="10775" rIns="0" bIns="0" anchor="t" anchorCtr="0">
            <a:noAutofit/>
          </a:bodyPr>
          <a:lstStyle/>
          <a:p>
            <a:pPr marL="355600" marR="8382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ORDER BY clause is used to sort the data in ascending  or descending order, based on one or more columns.</a:t>
            </a:r>
            <a:endParaRPr sz="2000">
              <a:solidFill>
                <a:srgbClr val="000000"/>
              </a:solidFill>
              <a:latin typeface="Lato"/>
              <a:ea typeface="Lato"/>
              <a:cs typeface="Lato"/>
              <a:sym typeface="Lato"/>
            </a:endParaRPr>
          </a:p>
          <a:p>
            <a:pPr marL="355600" marR="5080"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Some databases sort the query results in an ascending order by  default. MySQL does the same.</a:t>
            </a:r>
            <a:endParaRPr sz="2000">
              <a:latin typeface="Lato"/>
              <a:ea typeface="Lato"/>
              <a:cs typeface="Lato"/>
              <a:sym typeface="Lato"/>
            </a:endParaRPr>
          </a:p>
          <a:p>
            <a:pPr marL="355600" marR="5080" lvl="0" indent="-229234" algn="l" rtl="0">
              <a:lnSpc>
                <a:spcPct val="100800"/>
              </a:lnSpc>
              <a:spcBef>
                <a:spcPts val="975"/>
              </a:spcBef>
              <a:spcAft>
                <a:spcPts val="0"/>
              </a:spcAft>
              <a:buClr>
                <a:srgbClr val="000000"/>
              </a:buClr>
              <a:buSzPts val="1800"/>
              <a:buFont typeface="Arial"/>
              <a:buNone/>
            </a:pPr>
            <a:endParaRPr sz="2000">
              <a:solidFill>
                <a:srgbClr val="40404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6FC0"/>
                </a:solidFill>
                <a:latin typeface="Lato"/>
                <a:ea typeface="Lato"/>
                <a:cs typeface="Lato"/>
                <a:sym typeface="Lato"/>
              </a:rPr>
              <a:t>SELECT * FROM table_name [ORDER BY Column1 ][ASC | DESC]</a:t>
            </a:r>
            <a:endParaRPr sz="2000">
              <a:solidFill>
                <a:srgbClr val="006FC0"/>
              </a:solidFill>
              <a:latin typeface="Lato"/>
              <a:ea typeface="Lato"/>
              <a:cs typeface="Lato"/>
              <a:sym typeface="Lato"/>
            </a:endParaRPr>
          </a:p>
          <a:p>
            <a:pPr marL="12065" marR="5080" lvl="0" indent="0" algn="ctr" rtl="0">
              <a:lnSpc>
                <a:spcPct val="100800"/>
              </a:lnSpc>
              <a:spcBef>
                <a:spcPts val="975"/>
              </a:spcBef>
              <a:spcAft>
                <a:spcPts val="0"/>
              </a:spcAft>
              <a:buNone/>
            </a:pPr>
            <a:endParaRPr sz="2000">
              <a:solidFill>
                <a:srgbClr val="006FC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70C0"/>
                </a:solidFill>
                <a:latin typeface="Lato"/>
                <a:ea typeface="Lato"/>
                <a:cs typeface="Lato"/>
                <a:sym typeface="Lato"/>
              </a:rPr>
              <a:t>SELECT * FROM CUSTOMERS ORDER BY NAME</a:t>
            </a:r>
            <a:endParaRPr sz="2000">
              <a:solidFill>
                <a:srgbClr val="0070C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70C0"/>
                </a:solidFill>
                <a:latin typeface="Lato"/>
                <a:ea typeface="Lato"/>
                <a:cs typeface="Lato"/>
                <a:sym typeface="Lato"/>
              </a:rPr>
              <a:t>Or</a:t>
            </a:r>
            <a:endParaRPr sz="2000">
              <a:solidFill>
                <a:srgbClr val="0070C0"/>
              </a:solidFill>
              <a:latin typeface="Lato"/>
              <a:ea typeface="Lato"/>
              <a:cs typeface="Lato"/>
              <a:sym typeface="Lato"/>
            </a:endParaRPr>
          </a:p>
          <a:p>
            <a:pPr marL="12065" marR="5080" lvl="0" indent="0" algn="ctr" rtl="0">
              <a:lnSpc>
                <a:spcPct val="100800"/>
              </a:lnSpc>
              <a:spcBef>
                <a:spcPts val="975"/>
              </a:spcBef>
              <a:spcAft>
                <a:spcPts val="0"/>
              </a:spcAft>
              <a:buNone/>
            </a:pPr>
            <a:r>
              <a:rPr lang="en-US" sz="2000">
                <a:solidFill>
                  <a:srgbClr val="0070C0"/>
                </a:solidFill>
                <a:latin typeface="Lato"/>
                <a:ea typeface="Lato"/>
                <a:cs typeface="Lato"/>
                <a:sym typeface="Lato"/>
              </a:rPr>
              <a:t>SELECT * FROM CUSTOMERS ORDER BY NAME DESC</a:t>
            </a:r>
            <a:endParaRPr sz="2000">
              <a:solidFill>
                <a:srgbClr val="0070C0"/>
              </a:solidFill>
              <a:latin typeface="Lato"/>
              <a:ea typeface="Lato"/>
              <a:cs typeface="Lato"/>
              <a:sym typeface="Lato"/>
            </a:endParaRPr>
          </a:p>
        </p:txBody>
      </p:sp>
      <p:sp>
        <p:nvSpPr>
          <p:cNvPr id="1140" name="Google Shape;1140;p60"/>
          <p:cNvSpPr/>
          <p:nvPr/>
        </p:nvSpPr>
        <p:spPr>
          <a:xfrm>
            <a:off x="3083794" y="3200400"/>
            <a:ext cx="8459100" cy="3237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1141" name="Google Shape;1141;p60"/>
          <p:cNvGrpSpPr/>
          <p:nvPr/>
        </p:nvGrpSpPr>
        <p:grpSpPr>
          <a:xfrm>
            <a:off x="758051" y="1272188"/>
            <a:ext cx="1865521" cy="4462355"/>
            <a:chOff x="758051" y="1272188"/>
            <a:chExt cx="1865521" cy="4462355"/>
          </a:xfrm>
        </p:grpSpPr>
        <p:sp>
          <p:nvSpPr>
            <p:cNvPr id="1142" name="Google Shape;1142;p60"/>
            <p:cNvSpPr/>
            <p:nvPr/>
          </p:nvSpPr>
          <p:spPr>
            <a:xfrm>
              <a:off x="787873" y="4172556"/>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143" name="Google Shape;1143;p60"/>
            <p:cNvSpPr/>
            <p:nvPr/>
          </p:nvSpPr>
          <p:spPr>
            <a:xfrm>
              <a:off x="787873" y="4185671"/>
              <a:ext cx="18213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Order By</a:t>
              </a:r>
              <a:endParaRPr b="1">
                <a:solidFill>
                  <a:srgbClr val="FFFFFF"/>
                </a:solidFill>
                <a:latin typeface="Lato"/>
                <a:ea typeface="Lato"/>
                <a:cs typeface="Lato"/>
                <a:sym typeface="Lato"/>
              </a:endParaRPr>
            </a:p>
          </p:txBody>
        </p:sp>
        <p:sp>
          <p:nvSpPr>
            <p:cNvPr id="1144" name="Google Shape;1144;p60"/>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45" name="Google Shape;1145;p60"/>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sp>
          <p:nvSpPr>
            <p:cNvPr id="1146" name="Google Shape;1146;p60"/>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47" name="Google Shape;1147;p60"/>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148" name="Google Shape;1148;p60"/>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49" name="Google Shape;1149;p60"/>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50" name="Google Shape;1150;p60"/>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151" name="Google Shape;1151;p60"/>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52" name="Google Shape;1152;p60"/>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1153" name="Google Shape;1153;p60"/>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54" name="Google Shape;1154;p60"/>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1155" name="Google Shape;1155;p60"/>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56" name="Google Shape;1156;p60"/>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1157" name="Google Shape;1157;p60"/>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58" name="Google Shape;1158;p60"/>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33"/>
                                        </p:tgtEl>
                                        <p:attrNameLst>
                                          <p:attrName>style.visibility</p:attrName>
                                        </p:attrNameLst>
                                      </p:cBhvr>
                                      <p:to>
                                        <p:strVal val="visible"/>
                                      </p:to>
                                    </p:set>
                                    <p:anim calcmode="lin" valueType="num">
                                      <p:cBhvr additive="base">
                                        <p:cTn id="7" dur="1000"/>
                                        <p:tgtEl>
                                          <p:spTgt spid="113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35"/>
                                        </p:tgtEl>
                                        <p:attrNameLst>
                                          <p:attrName>style.visibility</p:attrName>
                                        </p:attrNameLst>
                                      </p:cBhvr>
                                      <p:to>
                                        <p:strVal val="visible"/>
                                      </p:to>
                                    </p:set>
                                    <p:anim calcmode="lin" valueType="num">
                                      <p:cBhvr additive="base">
                                        <p:cTn id="10" dur="1000"/>
                                        <p:tgtEl>
                                          <p:spTgt spid="113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41"/>
                                        </p:tgtEl>
                                        <p:attrNameLst>
                                          <p:attrName>style.visibility</p:attrName>
                                        </p:attrNameLst>
                                      </p:cBhvr>
                                      <p:to>
                                        <p:strVal val="visible"/>
                                      </p:to>
                                    </p:set>
                                    <p:animEffect transition="in" filter="fade">
                                      <p:cBhvr>
                                        <p:cTn id="15" dur="1000"/>
                                        <p:tgtEl>
                                          <p:spTgt spid="11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39"/>
                                        </p:tgtEl>
                                        <p:attrNameLst>
                                          <p:attrName>style.visibility</p:attrName>
                                        </p:attrNameLst>
                                      </p:cBhvr>
                                      <p:to>
                                        <p:strVal val="visible"/>
                                      </p:to>
                                    </p:set>
                                    <p:animEffect transition="in" filter="fade">
                                      <p:cBhvr>
                                        <p:cTn id="20" dur="1000"/>
                                        <p:tgtEl>
                                          <p:spTgt spid="1139"/>
                                        </p:tgtEl>
                                      </p:cBhvr>
                                    </p:animEffect>
                                  </p:childTnLst>
                                </p:cTn>
                              </p:par>
                              <p:par>
                                <p:cTn id="21" presetID="10" presetClass="entr" presetSubtype="0" fill="hold" nodeType="withEffect">
                                  <p:stCondLst>
                                    <p:cond delay="0"/>
                                  </p:stCondLst>
                                  <p:childTnLst>
                                    <p:set>
                                      <p:cBhvr>
                                        <p:cTn id="22" dur="1" fill="hold">
                                          <p:stCondLst>
                                            <p:cond delay="0"/>
                                          </p:stCondLst>
                                        </p:cTn>
                                        <p:tgtEl>
                                          <p:spTgt spid="1140"/>
                                        </p:tgtEl>
                                        <p:attrNameLst>
                                          <p:attrName>style.visibility</p:attrName>
                                        </p:attrNameLst>
                                      </p:cBhvr>
                                      <p:to>
                                        <p:strVal val="visible"/>
                                      </p:to>
                                    </p:set>
                                    <p:animEffect transition="in" filter="fade">
                                      <p:cBhvr>
                                        <p:cTn id="23" dur="10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61"/>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166" name="Google Shape;1166;p61"/>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167" name="Google Shape;1167;p6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6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6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0" name="Google Shape;1170;p61"/>
          <p:cNvGrpSpPr/>
          <p:nvPr/>
        </p:nvGrpSpPr>
        <p:grpSpPr>
          <a:xfrm>
            <a:off x="758051" y="1272188"/>
            <a:ext cx="1865521" cy="4462355"/>
            <a:chOff x="758051" y="1272188"/>
            <a:chExt cx="1865521" cy="4462355"/>
          </a:xfrm>
        </p:grpSpPr>
        <p:sp>
          <p:nvSpPr>
            <p:cNvPr id="1171" name="Google Shape;1171;p61"/>
            <p:cNvSpPr/>
            <p:nvPr/>
          </p:nvSpPr>
          <p:spPr>
            <a:xfrm>
              <a:off x="776891" y="4757823"/>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172" name="Google Shape;1172;p61"/>
            <p:cNvSpPr/>
            <p:nvPr/>
          </p:nvSpPr>
          <p:spPr>
            <a:xfrm>
              <a:off x="787870" y="4758878"/>
              <a:ext cx="18357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Distinct</a:t>
              </a:r>
              <a:endParaRPr b="1">
                <a:solidFill>
                  <a:srgbClr val="FFFFFF"/>
                </a:solidFill>
                <a:latin typeface="Lato"/>
                <a:ea typeface="Lato"/>
                <a:cs typeface="Lato"/>
                <a:sym typeface="Lato"/>
              </a:endParaRPr>
            </a:p>
          </p:txBody>
        </p:sp>
        <p:sp>
          <p:nvSpPr>
            <p:cNvPr id="1173" name="Google Shape;1173;p61"/>
            <p:cNvSpPr/>
            <p:nvPr/>
          </p:nvSpPr>
          <p:spPr>
            <a:xfrm>
              <a:off x="779562" y="539014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74" name="Google Shape;1174;p61"/>
            <p:cNvSpPr/>
            <p:nvPr/>
          </p:nvSpPr>
          <p:spPr>
            <a:xfrm>
              <a:off x="790541" y="539119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Limit</a:t>
              </a:r>
              <a:endParaRPr>
                <a:latin typeface="Lato"/>
                <a:ea typeface="Lato"/>
                <a:cs typeface="Lato"/>
                <a:sym typeface="Lato"/>
              </a:endParaRPr>
            </a:p>
          </p:txBody>
        </p:sp>
        <p:sp>
          <p:nvSpPr>
            <p:cNvPr id="1175" name="Google Shape;1175;p61"/>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76" name="Google Shape;1176;p61"/>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177" name="Google Shape;1177;p61"/>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178" name="Google Shape;1178;p61"/>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79" name="Google Shape;1179;p61"/>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1180" name="Google Shape;1180;p61"/>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81" name="Google Shape;1181;p61"/>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1182" name="Google Shape;1182;p61"/>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83" name="Google Shape;1183;p61"/>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1184" name="Google Shape;1184;p61"/>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85" name="Google Shape;1185;p61"/>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1186" name="Google Shape;1186;p61"/>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187" name="Google Shape;1187;p61"/>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grpSp>
      <p:grpSp>
        <p:nvGrpSpPr>
          <p:cNvPr id="1188" name="Google Shape;1188;p61"/>
          <p:cNvGrpSpPr/>
          <p:nvPr/>
        </p:nvGrpSpPr>
        <p:grpSpPr>
          <a:xfrm>
            <a:off x="2972768" y="1517333"/>
            <a:ext cx="8119174" cy="4323473"/>
            <a:chOff x="2972768" y="1517333"/>
            <a:chExt cx="8119174" cy="4323473"/>
          </a:xfrm>
        </p:grpSpPr>
        <p:sp>
          <p:nvSpPr>
            <p:cNvPr id="1189" name="Google Shape;1189;p61"/>
            <p:cNvSpPr txBox="1"/>
            <p:nvPr/>
          </p:nvSpPr>
          <p:spPr>
            <a:xfrm>
              <a:off x="2972768" y="1517333"/>
              <a:ext cx="8052900" cy="4135200"/>
            </a:xfrm>
            <a:prstGeom prst="rect">
              <a:avLst/>
            </a:prstGeom>
            <a:noFill/>
            <a:ln>
              <a:noFill/>
            </a:ln>
          </p:spPr>
          <p:txBody>
            <a:bodyPr spcFirstLastPara="1" wrap="square" lIns="0" tIns="10775" rIns="0" bIns="0" anchor="t" anchorCtr="0">
              <a:noAutofit/>
            </a:bodyPr>
            <a:lstStyle/>
            <a:p>
              <a:pPr marL="812800" marR="0" lvl="0" indent="-317500" algn="l" rtl="0">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Distinct Statement helps in retrieving unique records from the column value.</a:t>
              </a:r>
              <a:endParaRPr sz="2000">
                <a:latin typeface="Lato"/>
                <a:ea typeface="Lato"/>
                <a:cs typeface="Lato"/>
                <a:sym typeface="Lato"/>
              </a:endParaRPr>
            </a:p>
            <a:p>
              <a:pPr marL="469900" marR="0" lvl="0" indent="0" algn="l" rtl="0">
                <a:spcBef>
                  <a:spcPts val="0"/>
                </a:spcBef>
                <a:spcAft>
                  <a:spcPts val="0"/>
                </a:spcAft>
                <a:buNone/>
              </a:pPr>
              <a:endParaRPr sz="2000">
                <a:solidFill>
                  <a:srgbClr val="404040"/>
                </a:solidFill>
                <a:latin typeface="Lato"/>
                <a:ea typeface="Lato"/>
                <a:cs typeface="Lato"/>
                <a:sym typeface="Lato"/>
              </a:endParaRPr>
            </a:p>
            <a:p>
              <a:pPr marL="469900" marR="0" lvl="0" indent="0" algn="l" rtl="0">
                <a:spcBef>
                  <a:spcPts val="0"/>
                </a:spcBef>
                <a:spcAft>
                  <a:spcPts val="0"/>
                </a:spcAft>
                <a:buNone/>
              </a:pPr>
              <a:endParaRPr sz="2000">
                <a:solidFill>
                  <a:srgbClr val="404040"/>
                </a:solidFill>
                <a:latin typeface="Lato"/>
                <a:ea typeface="Lato"/>
                <a:cs typeface="Lato"/>
                <a:sym typeface="Lato"/>
              </a:endParaRPr>
            </a:p>
            <a:p>
              <a:pPr marL="469900" marR="0" lvl="0" indent="0" algn="l" rtl="0">
                <a:spcBef>
                  <a:spcPts val="0"/>
                </a:spcBef>
                <a:spcAft>
                  <a:spcPts val="0"/>
                </a:spcAft>
                <a:buNone/>
              </a:pPr>
              <a:endParaRPr sz="2000">
                <a:solidFill>
                  <a:srgbClr val="404040"/>
                </a:solidFill>
                <a:latin typeface="Lato"/>
                <a:ea typeface="Lato"/>
                <a:cs typeface="Lato"/>
                <a:sym typeface="Lato"/>
              </a:endParaRPr>
            </a:p>
            <a:p>
              <a:pPr marL="469900" marR="0" lvl="0" indent="0" algn="l" rtl="0">
                <a:spcBef>
                  <a:spcPts val="0"/>
                </a:spcBef>
                <a:spcAft>
                  <a:spcPts val="0"/>
                </a:spcAft>
                <a:buNone/>
              </a:pPr>
              <a:endParaRPr sz="2000">
                <a:solidFill>
                  <a:srgbClr val="404040"/>
                </a:solidFill>
                <a:latin typeface="Lato"/>
                <a:ea typeface="Lato"/>
                <a:cs typeface="Lato"/>
                <a:sym typeface="Lato"/>
              </a:endParaRPr>
            </a:p>
            <a:p>
              <a:pPr marL="469900" marR="0" lvl="0" indent="0" algn="l" rtl="0">
                <a:spcBef>
                  <a:spcPts val="0"/>
                </a:spcBef>
                <a:spcAft>
                  <a:spcPts val="0"/>
                </a:spcAft>
                <a:buNone/>
              </a:pPr>
              <a:endParaRPr sz="2000">
                <a:solidFill>
                  <a:srgbClr val="404040"/>
                </a:solidFill>
                <a:latin typeface="Lato"/>
                <a:ea typeface="Lato"/>
                <a:cs typeface="Lato"/>
                <a:sym typeface="Lato"/>
              </a:endParaRPr>
            </a:p>
            <a:p>
              <a:pPr marL="469900" marR="0" lvl="0" indent="0" algn="ctr" rtl="0">
                <a:spcBef>
                  <a:spcPts val="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469900" marR="0" lvl="0" indent="0" algn="ctr" rtl="0">
                <a:spcBef>
                  <a:spcPts val="0"/>
                </a:spcBef>
                <a:spcAft>
                  <a:spcPts val="0"/>
                </a:spcAft>
                <a:buNone/>
              </a:pPr>
              <a:r>
                <a:rPr lang="en-US" sz="2000">
                  <a:solidFill>
                    <a:srgbClr val="006FC0"/>
                  </a:solidFill>
                  <a:latin typeface="Lato"/>
                  <a:ea typeface="Lato"/>
                  <a:cs typeface="Lato"/>
                  <a:sym typeface="Lato"/>
                </a:rPr>
                <a:t>SELECT DISTINCT column1 FROM  table_name</a:t>
              </a:r>
              <a:endParaRPr sz="2000">
                <a:solidFill>
                  <a:srgbClr val="000000"/>
                </a:solidFill>
                <a:latin typeface="Lato"/>
                <a:ea typeface="Lato"/>
                <a:cs typeface="Lato"/>
                <a:sym typeface="Lato"/>
              </a:endParaRPr>
            </a:p>
            <a:p>
              <a:pPr marL="469900" marR="0" lvl="0" indent="0" algn="ctr" rtl="0">
                <a:spcBef>
                  <a:spcPts val="0"/>
                </a:spcBef>
                <a:spcAft>
                  <a:spcPts val="0"/>
                </a:spcAft>
                <a:buNone/>
              </a:pPr>
              <a:endParaRPr sz="2000">
                <a:solidFill>
                  <a:srgbClr val="000000"/>
                </a:solidFill>
                <a:latin typeface="Lato"/>
                <a:ea typeface="Lato"/>
                <a:cs typeface="Lato"/>
                <a:sym typeface="Lato"/>
              </a:endParaRPr>
            </a:p>
            <a:p>
              <a:pPr marL="469900" marR="0" lvl="0" indent="0" algn="ctr" rtl="0">
                <a:spcBef>
                  <a:spcPts val="0"/>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469900" marR="0" lvl="0" indent="0" algn="ctr" rtl="0">
                <a:spcBef>
                  <a:spcPts val="0"/>
                </a:spcBef>
                <a:spcAft>
                  <a:spcPts val="0"/>
                </a:spcAft>
                <a:buNone/>
              </a:pPr>
              <a:r>
                <a:rPr lang="en-US" sz="2000">
                  <a:solidFill>
                    <a:srgbClr val="0070C0"/>
                  </a:solidFill>
                  <a:latin typeface="Lato"/>
                  <a:ea typeface="Lato"/>
                  <a:cs typeface="Lato"/>
                  <a:sym typeface="Lato"/>
                </a:rPr>
                <a:t>SELECT DISTINCT SALARY FROM CUSTOMERS</a:t>
              </a:r>
              <a:endParaRPr sz="2000">
                <a:solidFill>
                  <a:srgbClr val="0070C0"/>
                </a:solidFill>
                <a:latin typeface="Lato"/>
                <a:ea typeface="Lato"/>
                <a:cs typeface="Lato"/>
                <a:sym typeface="Lato"/>
              </a:endParaRPr>
            </a:p>
          </p:txBody>
        </p:sp>
        <p:sp>
          <p:nvSpPr>
            <p:cNvPr id="1190" name="Google Shape;1190;p61"/>
            <p:cNvSpPr/>
            <p:nvPr/>
          </p:nvSpPr>
          <p:spPr>
            <a:xfrm>
              <a:off x="3418542" y="3433306"/>
              <a:ext cx="7673400" cy="24075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64"/>
                                        </p:tgtEl>
                                        <p:attrNameLst>
                                          <p:attrName>style.visibility</p:attrName>
                                        </p:attrNameLst>
                                      </p:cBhvr>
                                      <p:to>
                                        <p:strVal val="visible"/>
                                      </p:to>
                                    </p:set>
                                    <p:anim calcmode="lin" valueType="num">
                                      <p:cBhvr additive="base">
                                        <p:cTn id="7" dur="1000"/>
                                        <p:tgtEl>
                                          <p:spTgt spid="116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66"/>
                                        </p:tgtEl>
                                        <p:attrNameLst>
                                          <p:attrName>style.visibility</p:attrName>
                                        </p:attrNameLst>
                                      </p:cBhvr>
                                      <p:to>
                                        <p:strVal val="visible"/>
                                      </p:to>
                                    </p:set>
                                    <p:anim calcmode="lin" valueType="num">
                                      <p:cBhvr additive="base">
                                        <p:cTn id="10" dur="1000"/>
                                        <p:tgtEl>
                                          <p:spTgt spid="116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70"/>
                                        </p:tgtEl>
                                        <p:attrNameLst>
                                          <p:attrName>style.visibility</p:attrName>
                                        </p:attrNameLst>
                                      </p:cBhvr>
                                      <p:to>
                                        <p:strVal val="visible"/>
                                      </p:to>
                                    </p:set>
                                    <p:animEffect transition="in" filter="fade">
                                      <p:cBhvr>
                                        <p:cTn id="15" dur="1000"/>
                                        <p:tgtEl>
                                          <p:spTgt spid="117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88"/>
                                        </p:tgtEl>
                                        <p:attrNameLst>
                                          <p:attrName>style.visibility</p:attrName>
                                        </p:attrNameLst>
                                      </p:cBhvr>
                                      <p:to>
                                        <p:strVal val="visible"/>
                                      </p:to>
                                    </p:set>
                                    <p:animEffect transition="in" filter="fade">
                                      <p:cBhvr>
                                        <p:cTn id="20" dur="1000"/>
                                        <p:tgtEl>
                                          <p:spTgt spid="1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95"/>
        <p:cNvGrpSpPr/>
        <p:nvPr/>
      </p:nvGrpSpPr>
      <p:grpSpPr>
        <a:xfrm>
          <a:off x="0" y="0"/>
          <a:ext cx="0" cy="0"/>
          <a:chOff x="0" y="0"/>
          <a:chExt cx="0" cy="0"/>
        </a:xfrm>
      </p:grpSpPr>
      <p:sp>
        <p:nvSpPr>
          <p:cNvPr id="1196" name="Google Shape;1196;p62"/>
          <p:cNvSpPr txBox="1">
            <a:spLocks noGrp="1"/>
          </p:cNvSpPr>
          <p:nvPr>
            <p:ph type="title" idx="4294967295"/>
          </p:nvPr>
        </p:nvSpPr>
        <p:spPr>
          <a:xfrm>
            <a:off x="292100" y="295275"/>
            <a:ext cx="118999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STATEMENTS</a:t>
            </a:r>
            <a:endParaRPr sz="4200">
              <a:solidFill>
                <a:srgbClr val="00A1FF"/>
              </a:solidFill>
              <a:latin typeface="Lato Black"/>
              <a:ea typeface="Lato Black"/>
              <a:cs typeface="Lato Black"/>
              <a:sym typeface="Lato Black"/>
            </a:endParaRPr>
          </a:p>
        </p:txBody>
      </p:sp>
      <p:cxnSp>
        <p:nvCxnSpPr>
          <p:cNvPr id="1198" name="Google Shape;1198;p62"/>
          <p:cNvCxnSpPr/>
          <p:nvPr/>
        </p:nvCxnSpPr>
        <p:spPr>
          <a:xfrm>
            <a:off x="668001" y="1002130"/>
            <a:ext cx="4527000" cy="0"/>
          </a:xfrm>
          <a:prstGeom prst="straightConnector1">
            <a:avLst/>
          </a:prstGeom>
          <a:noFill/>
          <a:ln w="76200" cap="flat" cmpd="sng">
            <a:solidFill>
              <a:schemeClr val="dk2"/>
            </a:solidFill>
            <a:prstDash val="solid"/>
            <a:round/>
            <a:headEnd type="none" w="med" len="med"/>
            <a:tailEnd type="none" w="med" len="med"/>
          </a:ln>
        </p:spPr>
      </p:cxnSp>
      <p:sp>
        <p:nvSpPr>
          <p:cNvPr id="1199" name="Google Shape;1199;p6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2"/>
          <p:cNvSpPr txBox="1"/>
          <p:nvPr/>
        </p:nvSpPr>
        <p:spPr>
          <a:xfrm>
            <a:off x="3123351" y="1835385"/>
            <a:ext cx="8127600" cy="3698400"/>
          </a:xfrm>
          <a:prstGeom prst="rect">
            <a:avLst/>
          </a:prstGeom>
          <a:noFill/>
          <a:ln>
            <a:noFill/>
          </a:ln>
        </p:spPr>
        <p:txBody>
          <a:bodyPr spcFirstLastPara="1" wrap="square" lIns="0" tIns="12700" rIns="0" bIns="0" anchor="t" anchorCtr="0">
            <a:noAutofit/>
          </a:bodyPr>
          <a:lstStyle/>
          <a:p>
            <a:pPr marL="355600" marR="0" lvl="0" indent="-317500" algn="l" rtl="0">
              <a:spcBef>
                <a:spcPts val="0"/>
              </a:spcBef>
              <a:spcAft>
                <a:spcPts val="0"/>
              </a:spcAft>
              <a:buClr>
                <a:srgbClr val="404040"/>
              </a:buClr>
              <a:buSzPts val="2000"/>
              <a:buFont typeface="Arial"/>
              <a:buChar char="•"/>
            </a:pPr>
            <a:r>
              <a:rPr lang="en-US" sz="2000">
                <a:solidFill>
                  <a:srgbClr val="404040"/>
                </a:solidFill>
                <a:latin typeface="Lato"/>
                <a:ea typeface="Lato"/>
                <a:cs typeface="Lato"/>
                <a:sym typeface="Lato"/>
              </a:rPr>
              <a:t>LIMIT</a:t>
            </a:r>
            <a:r>
              <a:rPr lang="en-US" sz="2000" b="1">
                <a:solidFill>
                  <a:srgbClr val="404040"/>
                </a:solidFill>
                <a:latin typeface="Lato"/>
                <a:ea typeface="Lato"/>
                <a:cs typeface="Lato"/>
                <a:sym typeface="Lato"/>
              </a:rPr>
              <a:t> </a:t>
            </a:r>
            <a:r>
              <a:rPr lang="en-US" sz="2000">
                <a:solidFill>
                  <a:srgbClr val="404040"/>
                </a:solidFill>
                <a:latin typeface="Lato"/>
                <a:ea typeface="Lato"/>
                <a:cs typeface="Lato"/>
                <a:sym typeface="Lato"/>
              </a:rPr>
              <a:t>clause is used to restrict the output to any given number so as to fetch limited number of records.</a:t>
            </a:r>
            <a:endParaRPr sz="2000">
              <a:solidFill>
                <a:srgbClr val="000000"/>
              </a:solidFill>
              <a:latin typeface="Lato"/>
              <a:ea typeface="Lato"/>
              <a:cs typeface="Lato"/>
              <a:sym typeface="Lato"/>
            </a:endParaRPr>
          </a:p>
          <a:p>
            <a:pPr marL="355600" marR="0" lvl="0" indent="-190500" algn="l" rtl="0">
              <a:spcBef>
                <a:spcPts val="10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0" marR="0" lvl="0" indent="0" algn="l"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 FROM table_name LIMIT</a:t>
            </a:r>
            <a:endParaRPr sz="2000">
              <a:solidFill>
                <a:srgbClr val="006FC0"/>
              </a:solidFill>
              <a:latin typeface="Lato"/>
              <a:ea typeface="Lato"/>
              <a:cs typeface="Lato"/>
              <a:sym typeface="Lato"/>
            </a:endParaRPr>
          </a:p>
          <a:p>
            <a:pPr marL="12700" marR="0" lvl="0" indent="0" algn="ctr" rtl="0">
              <a:spcBef>
                <a:spcPts val="100"/>
              </a:spcBef>
              <a:spcAft>
                <a:spcPts val="0"/>
              </a:spcAft>
              <a:buNone/>
            </a:pPr>
            <a:endParaRPr sz="2000">
              <a:solidFill>
                <a:srgbClr val="000000"/>
              </a:solidFill>
              <a:latin typeface="Lato"/>
              <a:ea typeface="Lato"/>
              <a:cs typeface="Lato"/>
              <a:sym typeface="Lato"/>
            </a:endParaRPr>
          </a:p>
          <a:p>
            <a:pPr marL="12700" marR="0" lvl="0" indent="0" algn="ctr" rtl="0">
              <a:spcBef>
                <a:spcPts val="100"/>
              </a:spcBef>
              <a:spcAft>
                <a:spcPts val="0"/>
              </a:spcAft>
              <a:buNone/>
            </a:pPr>
            <a:r>
              <a:rPr lang="en-US" sz="2000" b="1">
                <a:solidFill>
                  <a:srgbClr val="404040"/>
                </a:solidFill>
                <a:latin typeface="Lato"/>
                <a:ea typeface="Lato"/>
                <a:cs typeface="Lato"/>
                <a:sym typeface="Lato"/>
              </a:rPr>
              <a:t>Example</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70C0"/>
                </a:solidFill>
                <a:latin typeface="Lato"/>
                <a:ea typeface="Lato"/>
                <a:cs typeface="Lato"/>
                <a:sym typeface="Lato"/>
              </a:rPr>
              <a:t>SELECT * FROM CUSTOMERS LIMIT 3</a:t>
            </a:r>
            <a:endParaRPr sz="2000">
              <a:solidFill>
                <a:srgbClr val="0070C0"/>
              </a:solidFill>
              <a:latin typeface="Lato"/>
              <a:ea typeface="Lato"/>
              <a:cs typeface="Lato"/>
              <a:sym typeface="Lato"/>
            </a:endParaRPr>
          </a:p>
        </p:txBody>
      </p:sp>
      <p:sp>
        <p:nvSpPr>
          <p:cNvPr id="1203" name="Google Shape;1203;p62"/>
          <p:cNvSpPr/>
          <p:nvPr/>
        </p:nvSpPr>
        <p:spPr>
          <a:xfrm>
            <a:off x="3441818" y="3169400"/>
            <a:ext cx="7673400" cy="22350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1204" name="Google Shape;1204;p62"/>
          <p:cNvGrpSpPr/>
          <p:nvPr/>
        </p:nvGrpSpPr>
        <p:grpSpPr>
          <a:xfrm>
            <a:off x="758051" y="1272188"/>
            <a:ext cx="1865521" cy="4462355"/>
            <a:chOff x="758051" y="1272188"/>
            <a:chExt cx="1865521" cy="4462355"/>
          </a:xfrm>
        </p:grpSpPr>
        <p:sp>
          <p:nvSpPr>
            <p:cNvPr id="1205" name="Google Shape;1205;p62"/>
            <p:cNvSpPr/>
            <p:nvPr/>
          </p:nvSpPr>
          <p:spPr>
            <a:xfrm>
              <a:off x="779562" y="5390142"/>
              <a:ext cx="1835700" cy="344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206" name="Google Shape;1206;p62"/>
            <p:cNvSpPr/>
            <p:nvPr/>
          </p:nvSpPr>
          <p:spPr>
            <a:xfrm>
              <a:off x="790541" y="5391198"/>
              <a:ext cx="1821300" cy="3423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Limit</a:t>
              </a:r>
              <a:endParaRPr b="1">
                <a:solidFill>
                  <a:srgbClr val="FFFFFF"/>
                </a:solidFill>
                <a:latin typeface="Lato"/>
                <a:ea typeface="Lato"/>
                <a:cs typeface="Lato"/>
                <a:sym typeface="Lato"/>
              </a:endParaRPr>
            </a:p>
          </p:txBody>
        </p:sp>
        <p:sp>
          <p:nvSpPr>
            <p:cNvPr id="1207" name="Google Shape;1207;p62"/>
            <p:cNvSpPr/>
            <p:nvPr/>
          </p:nvSpPr>
          <p:spPr>
            <a:xfrm>
              <a:off x="758051" y="1287170"/>
              <a:ext cx="1835700" cy="344400"/>
            </a:xfrm>
            <a:prstGeom prst="rect">
              <a:avLst/>
            </a:prstGeom>
            <a:solidFill>
              <a:srgbClr val="FFFF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208" name="Google Shape;1208;p62"/>
            <p:cNvSpPr/>
            <p:nvPr/>
          </p:nvSpPr>
          <p:spPr>
            <a:xfrm>
              <a:off x="758051" y="1275175"/>
              <a:ext cx="1821300" cy="342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1209" name="Google Shape;1209;p62"/>
            <p:cNvSpPr/>
            <p:nvPr/>
          </p:nvSpPr>
          <p:spPr>
            <a:xfrm>
              <a:off x="772395" y="1272188"/>
              <a:ext cx="1821300" cy="34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latin typeface="Lato"/>
                  <a:ea typeface="Lato"/>
                  <a:cs typeface="Lato"/>
                  <a:sym typeface="Lato"/>
                </a:rPr>
                <a:t>Select</a:t>
              </a:r>
              <a:endParaRPr sz="2000">
                <a:latin typeface="Lato"/>
                <a:ea typeface="Lato"/>
                <a:cs typeface="Lato"/>
                <a:sym typeface="Lato"/>
              </a:endParaRPr>
            </a:p>
          </p:txBody>
        </p:sp>
        <p:sp>
          <p:nvSpPr>
            <p:cNvPr id="1210" name="Google Shape;1210;p62"/>
            <p:cNvSpPr/>
            <p:nvPr/>
          </p:nvSpPr>
          <p:spPr>
            <a:xfrm>
              <a:off x="772394" y="1868672"/>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11" name="Google Shape;1211;p62"/>
            <p:cNvSpPr/>
            <p:nvPr/>
          </p:nvSpPr>
          <p:spPr>
            <a:xfrm>
              <a:off x="772395" y="188178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From</a:t>
              </a:r>
              <a:endParaRPr>
                <a:latin typeface="Lato"/>
                <a:ea typeface="Lato"/>
                <a:cs typeface="Lato"/>
                <a:sym typeface="Lato"/>
              </a:endParaRPr>
            </a:p>
          </p:txBody>
        </p:sp>
        <p:sp>
          <p:nvSpPr>
            <p:cNvPr id="1212" name="Google Shape;1212;p62"/>
            <p:cNvSpPr/>
            <p:nvPr/>
          </p:nvSpPr>
          <p:spPr>
            <a:xfrm>
              <a:off x="761413" y="2453939"/>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13" name="Google Shape;1213;p62"/>
            <p:cNvSpPr/>
            <p:nvPr/>
          </p:nvSpPr>
          <p:spPr>
            <a:xfrm>
              <a:off x="772391" y="2454994"/>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Where</a:t>
              </a:r>
              <a:endParaRPr>
                <a:latin typeface="Lato"/>
                <a:ea typeface="Lato"/>
                <a:cs typeface="Lato"/>
                <a:sym typeface="Lato"/>
              </a:endParaRPr>
            </a:p>
          </p:txBody>
        </p:sp>
        <p:sp>
          <p:nvSpPr>
            <p:cNvPr id="1214" name="Google Shape;1214;p62"/>
            <p:cNvSpPr/>
            <p:nvPr/>
          </p:nvSpPr>
          <p:spPr>
            <a:xfrm>
              <a:off x="758058" y="302967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15" name="Google Shape;1215;p62"/>
            <p:cNvSpPr/>
            <p:nvPr/>
          </p:nvSpPr>
          <p:spPr>
            <a:xfrm>
              <a:off x="772391" y="3042792"/>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Group By</a:t>
              </a:r>
              <a:endParaRPr sz="1800">
                <a:solidFill>
                  <a:srgbClr val="000000"/>
                </a:solidFill>
                <a:latin typeface="Lato"/>
                <a:ea typeface="Lato"/>
                <a:cs typeface="Lato"/>
                <a:sym typeface="Lato"/>
              </a:endParaRPr>
            </a:p>
          </p:txBody>
        </p:sp>
        <p:sp>
          <p:nvSpPr>
            <p:cNvPr id="1216" name="Google Shape;1216;p62"/>
            <p:cNvSpPr/>
            <p:nvPr/>
          </p:nvSpPr>
          <p:spPr>
            <a:xfrm>
              <a:off x="773530" y="359105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17" name="Google Shape;1217;p62"/>
            <p:cNvSpPr/>
            <p:nvPr/>
          </p:nvSpPr>
          <p:spPr>
            <a:xfrm>
              <a:off x="773530" y="3579058"/>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Having</a:t>
              </a:r>
              <a:endParaRPr>
                <a:latin typeface="Lato"/>
                <a:ea typeface="Lato"/>
                <a:cs typeface="Lato"/>
                <a:sym typeface="Lato"/>
              </a:endParaRPr>
            </a:p>
          </p:txBody>
        </p:sp>
        <p:sp>
          <p:nvSpPr>
            <p:cNvPr id="1218" name="Google Shape;1218;p62"/>
            <p:cNvSpPr/>
            <p:nvPr/>
          </p:nvSpPr>
          <p:spPr>
            <a:xfrm>
              <a:off x="787873" y="4172556"/>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19" name="Google Shape;1219;p62"/>
            <p:cNvSpPr/>
            <p:nvPr/>
          </p:nvSpPr>
          <p:spPr>
            <a:xfrm>
              <a:off x="787873" y="4185671"/>
              <a:ext cx="18213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Order By</a:t>
              </a:r>
              <a:endParaRPr>
                <a:latin typeface="Lato"/>
                <a:ea typeface="Lato"/>
                <a:cs typeface="Lato"/>
                <a:sym typeface="Lato"/>
              </a:endParaRPr>
            </a:p>
          </p:txBody>
        </p:sp>
        <p:sp>
          <p:nvSpPr>
            <p:cNvPr id="1220" name="Google Shape;1220;p62"/>
            <p:cNvSpPr/>
            <p:nvPr/>
          </p:nvSpPr>
          <p:spPr>
            <a:xfrm>
              <a:off x="776891" y="4757823"/>
              <a:ext cx="1835700" cy="344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221" name="Google Shape;1221;p62"/>
            <p:cNvSpPr/>
            <p:nvPr/>
          </p:nvSpPr>
          <p:spPr>
            <a:xfrm>
              <a:off x="787870" y="4758878"/>
              <a:ext cx="1835700" cy="3423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Distinct</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96"/>
                                        </p:tgtEl>
                                        <p:attrNameLst>
                                          <p:attrName>style.visibility</p:attrName>
                                        </p:attrNameLst>
                                      </p:cBhvr>
                                      <p:to>
                                        <p:strVal val="visible"/>
                                      </p:to>
                                    </p:set>
                                    <p:anim calcmode="lin" valueType="num">
                                      <p:cBhvr additive="base">
                                        <p:cTn id="7" dur="1000"/>
                                        <p:tgtEl>
                                          <p:spTgt spid="119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198"/>
                                        </p:tgtEl>
                                        <p:attrNameLst>
                                          <p:attrName>style.visibility</p:attrName>
                                        </p:attrNameLst>
                                      </p:cBhvr>
                                      <p:to>
                                        <p:strVal val="visible"/>
                                      </p:to>
                                    </p:set>
                                    <p:anim calcmode="lin" valueType="num">
                                      <p:cBhvr additive="base">
                                        <p:cTn id="10" dur="1000"/>
                                        <p:tgtEl>
                                          <p:spTgt spid="119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4"/>
                                        </p:tgtEl>
                                        <p:attrNameLst>
                                          <p:attrName>style.visibility</p:attrName>
                                        </p:attrNameLst>
                                      </p:cBhvr>
                                      <p:to>
                                        <p:strVal val="visible"/>
                                      </p:to>
                                    </p:set>
                                    <p:animEffect transition="in" filter="fade">
                                      <p:cBhvr>
                                        <p:cTn id="15" dur="1000"/>
                                        <p:tgtEl>
                                          <p:spTgt spid="120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02"/>
                                        </p:tgtEl>
                                        <p:attrNameLst>
                                          <p:attrName>style.visibility</p:attrName>
                                        </p:attrNameLst>
                                      </p:cBhvr>
                                      <p:to>
                                        <p:strVal val="visible"/>
                                      </p:to>
                                    </p:set>
                                    <p:animEffect transition="in" filter="fade">
                                      <p:cBhvr>
                                        <p:cTn id="20" dur="1000"/>
                                        <p:tgtEl>
                                          <p:spTgt spid="1202"/>
                                        </p:tgtEl>
                                      </p:cBhvr>
                                    </p:animEffect>
                                  </p:childTnLst>
                                </p:cTn>
                              </p:par>
                              <p:par>
                                <p:cTn id="21" presetID="10" presetClass="entr" presetSubtype="0" fill="hold" nodeType="withEffect">
                                  <p:stCondLst>
                                    <p:cond delay="0"/>
                                  </p:stCondLst>
                                  <p:childTnLst>
                                    <p:set>
                                      <p:cBhvr>
                                        <p:cTn id="22" dur="1" fill="hold">
                                          <p:stCondLst>
                                            <p:cond delay="0"/>
                                          </p:stCondLst>
                                        </p:cTn>
                                        <p:tgtEl>
                                          <p:spTgt spid="1203"/>
                                        </p:tgtEl>
                                        <p:attrNameLst>
                                          <p:attrName>style.visibility</p:attrName>
                                        </p:attrNameLst>
                                      </p:cBhvr>
                                      <p:to>
                                        <p:strVal val="visible"/>
                                      </p:to>
                                    </p:set>
                                    <p:animEffect transition="in" filter="fade">
                                      <p:cBhvr>
                                        <p:cTn id="23" dur="1000"/>
                                        <p:tgtEl>
                                          <p:spTgt spid="1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idx="4294967295"/>
          </p:nvPr>
        </p:nvSpPr>
        <p:spPr>
          <a:xfrm>
            <a:off x="540006" y="447877"/>
            <a:ext cx="10974387" cy="506413"/>
          </a:xfrm>
          <a:prstGeom prst="rect">
            <a:avLst/>
          </a:prstGeom>
          <a:noFill/>
          <a:ln>
            <a:noFill/>
          </a:ln>
        </p:spPr>
        <p:txBody>
          <a:bodyPr spcFirstLastPara="1" wrap="square" lIns="0" tIns="12700" rIns="0" bIns="0" anchor="t" anchorCtr="0">
            <a:noAutofit/>
          </a:bodyPr>
          <a:lstStyle/>
          <a:p>
            <a:pPr marL="12700" lvl="0" indent="0" algn="l" rtl="0">
              <a:lnSpc>
                <a:spcPct val="100000"/>
              </a:lnSpc>
              <a:spcBef>
                <a:spcPts val="0"/>
              </a:spcBef>
              <a:spcAft>
                <a:spcPts val="0"/>
              </a:spcAft>
              <a:buNone/>
            </a:pPr>
            <a:r>
              <a:rPr lang="en-US" sz="4200" dirty="0">
                <a:solidFill>
                  <a:srgbClr val="00A1FF"/>
                </a:solidFill>
                <a:latin typeface="Lato Black"/>
                <a:ea typeface="Lato Black"/>
                <a:cs typeface="Lato Black"/>
                <a:sym typeface="Lato Black"/>
              </a:rPr>
              <a:t>DIFFERENCE BETWEEN MySQL, PostgreSQL and SQL SERVER</a:t>
            </a:r>
            <a:endParaRPr sz="4200" b="0" dirty="0">
              <a:solidFill>
                <a:srgbClr val="00A1FF"/>
              </a:solidFill>
              <a:latin typeface="Lato Black"/>
              <a:ea typeface="Lato Black"/>
              <a:cs typeface="Lato Black"/>
              <a:sym typeface="Lato Black"/>
            </a:endParaRPr>
          </a:p>
        </p:txBody>
      </p:sp>
      <p:cxnSp>
        <p:nvCxnSpPr>
          <p:cNvPr id="157" name="Google Shape;157;p20"/>
          <p:cNvCxnSpPr/>
          <p:nvPr/>
        </p:nvCxnSpPr>
        <p:spPr>
          <a:xfrm>
            <a:off x="668006" y="1754164"/>
            <a:ext cx="4140300" cy="0"/>
          </a:xfrm>
          <a:prstGeom prst="straightConnector1">
            <a:avLst/>
          </a:prstGeom>
          <a:noFill/>
          <a:ln w="76200" cap="flat" cmpd="sng">
            <a:solidFill>
              <a:schemeClr val="dk2"/>
            </a:solidFill>
            <a:prstDash val="solid"/>
            <a:round/>
            <a:headEnd type="none" w="med" len="med"/>
            <a:tailEnd type="none" w="med" len="med"/>
          </a:ln>
        </p:spPr>
      </p:cxnSp>
      <p:sp>
        <p:nvSpPr>
          <p:cNvPr id="158" name="Google Shape;158;p20"/>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0"/>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62" name="Google Shape;162;p20"/>
          <p:cNvSpPr txBox="1"/>
          <p:nvPr/>
        </p:nvSpPr>
        <p:spPr>
          <a:xfrm>
            <a:off x="591800" y="1853325"/>
            <a:ext cx="10870800" cy="4266900"/>
          </a:xfrm>
          <a:prstGeom prst="rect">
            <a:avLst/>
          </a:prstGeom>
          <a:noFill/>
          <a:ln>
            <a:noFill/>
          </a:ln>
        </p:spPr>
        <p:txBody>
          <a:bodyPr spcFirstLastPara="1" wrap="square" lIns="91425" tIns="91425" rIns="91425" bIns="91425" anchor="t" anchorCtr="0">
            <a:noAutofit/>
          </a:bodyPr>
          <a:lstStyle/>
          <a:p>
            <a:pPr lvl="0"/>
            <a:r>
              <a:rPr lang="en-GB" dirty="0"/>
              <a:t>PostgreSQL, MySQL, and Microsoft SQL Server (MS SQL) are three popular relational database management systems (RDBMS), each with its own strengths and capabilities. Let's compare these three databases in terms of various factors</a:t>
            </a:r>
          </a:p>
          <a:p>
            <a:pPr lvl="0"/>
            <a:endParaRPr lang="en-GB" sz="2200" dirty="0">
              <a:solidFill>
                <a:schemeClr val="dk1"/>
              </a:solidFill>
              <a:latin typeface="Lato"/>
              <a:ea typeface="Lato"/>
              <a:cs typeface="Lato"/>
              <a:sym typeface="Lato"/>
            </a:endParaRPr>
          </a:p>
          <a:p>
            <a:r>
              <a:rPr lang="en-GB" b="1" dirty="0"/>
              <a:t>Licensing and Cost</a:t>
            </a:r>
            <a:r>
              <a:rPr lang="en-GB" dirty="0"/>
              <a:t>:</a:t>
            </a:r>
          </a:p>
          <a:p>
            <a:endParaRPr lang="en-GB" dirty="0"/>
          </a:p>
          <a:p>
            <a:r>
              <a:rPr lang="en-GB" b="1" dirty="0"/>
              <a:t>PostgreSQL</a:t>
            </a:r>
            <a:r>
              <a:rPr lang="en-GB" dirty="0"/>
              <a:t>: PostgreSQL is open-source and released under the PostgreSQL License, which is similar to the MIT License. It is free to use, and there are no licensing costs.</a:t>
            </a:r>
          </a:p>
          <a:p>
            <a:endParaRPr lang="en-GB" dirty="0"/>
          </a:p>
          <a:p>
            <a:r>
              <a:rPr lang="en-GB" b="1" dirty="0"/>
              <a:t>MySQL</a:t>
            </a:r>
            <a:r>
              <a:rPr lang="en-GB" dirty="0"/>
              <a:t>: MySQL is also open-source and available under the GNU General Public License (GPL), but it also offers commercial licenses for additional features and support.</a:t>
            </a:r>
          </a:p>
          <a:p>
            <a:endParaRPr lang="en-GB" dirty="0"/>
          </a:p>
          <a:p>
            <a:r>
              <a:rPr lang="en-GB" b="1" dirty="0"/>
              <a:t>MS SQL</a:t>
            </a:r>
            <a:r>
              <a:rPr lang="en-GB" dirty="0"/>
              <a:t>: Microsoft SQL Server is a commercial database and requires licensing fees, which can vary based on the edition and features.</a:t>
            </a:r>
          </a:p>
          <a:p>
            <a:pPr lvl="0"/>
            <a:endParaRPr sz="2200" dirty="0">
              <a:solidFill>
                <a:schemeClr val="dk1"/>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 calcmode="lin" valueType="num">
                                      <p:cBhvr additive="base">
                                        <p:cTn id="7" dur="1000"/>
                                        <p:tgtEl>
                                          <p:spTgt spid="15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57"/>
                                        </p:tgtEl>
                                        <p:attrNameLst>
                                          <p:attrName>style.visibility</p:attrName>
                                        </p:attrNameLst>
                                      </p:cBhvr>
                                      <p:to>
                                        <p:strVal val="visible"/>
                                      </p:to>
                                    </p:set>
                                    <p:anim calcmode="lin" valueType="num">
                                      <p:cBhvr additive="base">
                                        <p:cTn id="10" dur="1000"/>
                                        <p:tgtEl>
                                          <p:spTgt spid="15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1000"/>
                                        <p:tgtEl>
                                          <p:spTgt spid="16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2">
                                            <p:txEl>
                                              <p:pRg st="0" end="0"/>
                                            </p:txEl>
                                          </p:spTgt>
                                        </p:tgtEl>
                                        <p:attrNameLst>
                                          <p:attrName>style.visibility</p:attrName>
                                        </p:attrNameLst>
                                      </p:cBhvr>
                                      <p:to>
                                        <p:strVal val="visible"/>
                                      </p:to>
                                    </p:set>
                                    <p:animEffect transition="in" filter="fade">
                                      <p:cBhvr>
                                        <p:cTn id="20" dur="1000"/>
                                        <p:tgtEl>
                                          <p:spTgt spid="16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2">
                                            <p:txEl>
                                              <p:pRg st="2" end="2"/>
                                            </p:txEl>
                                          </p:spTgt>
                                        </p:tgtEl>
                                        <p:attrNameLst>
                                          <p:attrName>style.visibility</p:attrName>
                                        </p:attrNameLst>
                                      </p:cBhvr>
                                      <p:to>
                                        <p:strVal val="visible"/>
                                      </p:to>
                                    </p:set>
                                    <p:animEffect transition="in" filter="fade">
                                      <p:cBhvr>
                                        <p:cTn id="25" dur="1000"/>
                                        <p:tgtEl>
                                          <p:spTgt spid="162">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2">
                                            <p:txEl>
                                              <p:pRg st="4" end="4"/>
                                            </p:txEl>
                                          </p:spTgt>
                                        </p:tgtEl>
                                        <p:attrNameLst>
                                          <p:attrName>style.visibility</p:attrName>
                                        </p:attrNameLst>
                                      </p:cBhvr>
                                      <p:to>
                                        <p:strVal val="visible"/>
                                      </p:to>
                                    </p:set>
                                    <p:animEffect transition="in" filter="fade">
                                      <p:cBhvr>
                                        <p:cTn id="30" dur="1000"/>
                                        <p:tgtEl>
                                          <p:spTgt spid="162">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2">
                                            <p:txEl>
                                              <p:pRg st="6" end="6"/>
                                            </p:txEl>
                                          </p:spTgt>
                                        </p:tgtEl>
                                        <p:attrNameLst>
                                          <p:attrName>style.visibility</p:attrName>
                                        </p:attrNameLst>
                                      </p:cBhvr>
                                      <p:to>
                                        <p:strVal val="visible"/>
                                      </p:to>
                                    </p:set>
                                    <p:animEffect transition="in" filter="fade">
                                      <p:cBhvr>
                                        <p:cTn id="35" dur="1000"/>
                                        <p:tgtEl>
                                          <p:spTgt spid="162">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62">
                                            <p:txEl>
                                              <p:pRg st="8" end="8"/>
                                            </p:txEl>
                                          </p:spTgt>
                                        </p:tgtEl>
                                        <p:attrNameLst>
                                          <p:attrName>style.visibility</p:attrName>
                                        </p:attrNameLst>
                                      </p:cBhvr>
                                      <p:to>
                                        <p:strVal val="visible"/>
                                      </p:to>
                                    </p:set>
                                    <p:animEffect transition="in" filter="fade">
                                      <p:cBhvr>
                                        <p:cTn id="40" dur="1000"/>
                                        <p:tgtEl>
                                          <p:spTgt spid="16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6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SQL OPERATORS</a:t>
            </a:r>
            <a:endParaRPr sz="4200">
              <a:solidFill>
                <a:srgbClr val="00A1FF"/>
              </a:solidFill>
              <a:latin typeface="Lato Black"/>
              <a:ea typeface="Lato Black"/>
              <a:cs typeface="Lato Black"/>
              <a:sym typeface="Lato Black"/>
            </a:endParaRPr>
          </a:p>
        </p:txBody>
      </p:sp>
      <p:sp>
        <p:nvSpPr>
          <p:cNvPr id="1241" name="Google Shape;1241;p63"/>
          <p:cNvSpPr txBox="1">
            <a:spLocks noGrp="1"/>
          </p:cNvSpPr>
          <p:nvPr>
            <p:ph type="title" idx="4294967295"/>
          </p:nvPr>
        </p:nvSpPr>
        <p:spPr>
          <a:xfrm>
            <a:off x="5875338" y="3233738"/>
            <a:ext cx="6316662"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3000">
                <a:solidFill>
                  <a:srgbClr val="FFFFFF"/>
                </a:solidFill>
                <a:latin typeface="Lato Black"/>
                <a:ea typeface="Lato Black"/>
                <a:cs typeface="Lato Black"/>
                <a:sym typeface="Lato Black"/>
              </a:rPr>
              <a:t>ARITHMETIC</a:t>
            </a:r>
            <a:endParaRPr sz="3000">
              <a:solidFill>
                <a:srgbClr val="FFFFFF"/>
              </a:solidFill>
              <a:latin typeface="Lato Black"/>
              <a:ea typeface="Lato Black"/>
              <a:cs typeface="Lato Black"/>
              <a:sym typeface="Lato Black"/>
            </a:endParaRPr>
          </a:p>
        </p:txBody>
      </p:sp>
      <p:sp>
        <p:nvSpPr>
          <p:cNvPr id="1242" name="Google Shape;1242;p63"/>
          <p:cNvSpPr txBox="1">
            <a:spLocks noGrp="1"/>
          </p:cNvSpPr>
          <p:nvPr>
            <p:ph type="title" idx="4294967295"/>
          </p:nvPr>
        </p:nvSpPr>
        <p:spPr>
          <a:xfrm>
            <a:off x="10491788" y="4471988"/>
            <a:ext cx="1700212"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3000">
                <a:solidFill>
                  <a:srgbClr val="FFFFFF"/>
                </a:solidFill>
                <a:latin typeface="Lato Black"/>
                <a:ea typeface="Lato Black"/>
                <a:cs typeface="Lato Black"/>
                <a:sym typeface="Lato Black"/>
              </a:rPr>
              <a:t>LOGICAL</a:t>
            </a:r>
            <a:endParaRPr sz="3000">
              <a:solidFill>
                <a:srgbClr val="FFFFFF"/>
              </a:solidFill>
              <a:latin typeface="Lato Black"/>
              <a:ea typeface="Lato Black"/>
              <a:cs typeface="Lato Black"/>
              <a:sym typeface="Lato Black"/>
            </a:endParaRPr>
          </a:p>
        </p:txBody>
      </p:sp>
      <p:sp>
        <p:nvSpPr>
          <p:cNvPr id="1243" name="Google Shape;1243;p63"/>
          <p:cNvSpPr txBox="1">
            <a:spLocks noGrp="1"/>
          </p:cNvSpPr>
          <p:nvPr>
            <p:ph type="title" idx="4294967295"/>
          </p:nvPr>
        </p:nvSpPr>
        <p:spPr>
          <a:xfrm rot="-5400000">
            <a:off x="0" y="3711575"/>
            <a:ext cx="2311400" cy="506413"/>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3000">
                <a:solidFill>
                  <a:srgbClr val="FFFFFF"/>
                </a:solidFill>
                <a:latin typeface="Lato Black"/>
                <a:ea typeface="Lato Black"/>
                <a:cs typeface="Lato Black"/>
                <a:sym typeface="Lato Black"/>
              </a:rPr>
              <a:t>OPERATORS</a:t>
            </a:r>
            <a:endParaRPr sz="3000">
              <a:solidFill>
                <a:srgbClr val="FFFFFF"/>
              </a:solidFill>
              <a:latin typeface="Lato Black"/>
              <a:ea typeface="Lato Black"/>
              <a:cs typeface="Lato Black"/>
              <a:sym typeface="Lato Black"/>
            </a:endParaRPr>
          </a:p>
        </p:txBody>
      </p:sp>
      <p:cxnSp>
        <p:nvCxnSpPr>
          <p:cNvPr id="1229" name="Google Shape;1229;p63"/>
          <p:cNvCxnSpPr/>
          <p:nvPr/>
        </p:nvCxnSpPr>
        <p:spPr>
          <a:xfrm>
            <a:off x="668001" y="1089130"/>
            <a:ext cx="4224600" cy="0"/>
          </a:xfrm>
          <a:prstGeom prst="straightConnector1">
            <a:avLst/>
          </a:prstGeom>
          <a:noFill/>
          <a:ln w="76200" cap="flat" cmpd="sng">
            <a:solidFill>
              <a:schemeClr val="dk2"/>
            </a:solidFill>
            <a:prstDash val="solid"/>
            <a:round/>
            <a:headEnd type="none" w="med" len="med"/>
            <a:tailEnd type="none" w="med" len="med"/>
          </a:ln>
        </p:spPr>
      </p:cxnSp>
      <p:sp>
        <p:nvSpPr>
          <p:cNvPr id="1230" name="Google Shape;1230;p63"/>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63"/>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63"/>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63"/>
          <p:cNvSpPr txBox="1"/>
          <p:nvPr/>
        </p:nvSpPr>
        <p:spPr>
          <a:xfrm>
            <a:off x="857106" y="1318264"/>
            <a:ext cx="10296900" cy="688800"/>
          </a:xfrm>
          <a:prstGeom prst="rect">
            <a:avLst/>
          </a:prstGeom>
          <a:noFill/>
          <a:ln>
            <a:noFill/>
          </a:ln>
        </p:spPr>
        <p:txBody>
          <a:bodyPr spcFirstLastPara="1" wrap="square" lIns="0" tIns="16500" rIns="0" bIns="0" anchor="t" anchorCtr="0">
            <a:noAutofit/>
          </a:bodyPr>
          <a:lstStyle/>
          <a:p>
            <a:pPr marL="12700" marR="118110" lvl="0" indent="0" algn="l" rtl="0">
              <a:lnSpc>
                <a:spcPct val="100000"/>
              </a:lnSpc>
              <a:spcBef>
                <a:spcPts val="0"/>
              </a:spcBef>
              <a:spcAft>
                <a:spcPts val="0"/>
              </a:spcAft>
              <a:buNone/>
            </a:pPr>
            <a:r>
              <a:rPr lang="en-US" sz="2000">
                <a:solidFill>
                  <a:srgbClr val="000000"/>
                </a:solidFill>
                <a:latin typeface="Lato"/>
                <a:ea typeface="Lato"/>
                <a:cs typeface="Lato"/>
                <a:sym typeface="Lato"/>
              </a:rPr>
              <a:t>Operators are used to specify conditions in an SQL statement and to serve as conjunctions for multiple conditions in a statement.</a:t>
            </a:r>
            <a:endParaRPr sz="2000">
              <a:solidFill>
                <a:srgbClr val="000000"/>
              </a:solidFill>
              <a:latin typeface="Lato"/>
              <a:ea typeface="Lato"/>
              <a:cs typeface="Lato"/>
              <a:sym typeface="Lato"/>
            </a:endParaRPr>
          </a:p>
        </p:txBody>
      </p:sp>
      <p:sp>
        <p:nvSpPr>
          <p:cNvPr id="1234" name="Google Shape;1234;p63"/>
          <p:cNvSpPr/>
          <p:nvPr/>
        </p:nvSpPr>
        <p:spPr>
          <a:xfrm>
            <a:off x="5119450" y="3048400"/>
            <a:ext cx="3574800" cy="874800"/>
          </a:xfrm>
          <a:prstGeom prst="round2SameRect">
            <a:avLst>
              <a:gd name="adj1" fmla="val 16667"/>
              <a:gd name="adj2" fmla="val 0"/>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63"/>
          <p:cNvSpPr/>
          <p:nvPr/>
        </p:nvSpPr>
        <p:spPr>
          <a:xfrm rot="10800000" flipH="1">
            <a:off x="5119450" y="4287000"/>
            <a:ext cx="3574800" cy="874800"/>
          </a:xfrm>
          <a:prstGeom prst="round2SameRect">
            <a:avLst>
              <a:gd name="adj1" fmla="val 16667"/>
              <a:gd name="adj2" fmla="val 0"/>
            </a:avLst>
          </a:prstGeom>
          <a:solidFill>
            <a:srgbClr val="00A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63"/>
          <p:cNvSpPr/>
          <p:nvPr/>
        </p:nvSpPr>
        <p:spPr>
          <a:xfrm>
            <a:off x="3265450" y="2440600"/>
            <a:ext cx="1080000" cy="32508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7" name="Google Shape;1237;p63"/>
          <p:cNvCxnSpPr>
            <a:stCxn id="1236" idx="3"/>
          </p:cNvCxnSpPr>
          <p:nvPr/>
        </p:nvCxnSpPr>
        <p:spPr>
          <a:xfrm>
            <a:off x="4345450" y="4066000"/>
            <a:ext cx="388800" cy="0"/>
          </a:xfrm>
          <a:prstGeom prst="straightConnector1">
            <a:avLst/>
          </a:prstGeom>
          <a:noFill/>
          <a:ln w="28575" cap="flat" cmpd="sng">
            <a:solidFill>
              <a:schemeClr val="dk2"/>
            </a:solidFill>
            <a:prstDash val="solid"/>
            <a:round/>
            <a:headEnd type="none" w="med" len="med"/>
            <a:tailEnd type="none" w="med" len="med"/>
          </a:ln>
        </p:spPr>
      </p:cxnSp>
      <p:cxnSp>
        <p:nvCxnSpPr>
          <p:cNvPr id="1238" name="Google Shape;1238;p63"/>
          <p:cNvCxnSpPr/>
          <p:nvPr/>
        </p:nvCxnSpPr>
        <p:spPr>
          <a:xfrm>
            <a:off x="4735450" y="3391900"/>
            <a:ext cx="0" cy="1348200"/>
          </a:xfrm>
          <a:prstGeom prst="straightConnector1">
            <a:avLst/>
          </a:prstGeom>
          <a:noFill/>
          <a:ln w="28575" cap="flat" cmpd="sng">
            <a:solidFill>
              <a:schemeClr val="dk2"/>
            </a:solidFill>
            <a:prstDash val="solid"/>
            <a:round/>
            <a:headEnd type="none" w="med" len="med"/>
            <a:tailEnd type="none" w="med" len="med"/>
          </a:ln>
        </p:spPr>
      </p:cxnSp>
      <p:cxnSp>
        <p:nvCxnSpPr>
          <p:cNvPr id="1239" name="Google Shape;1239;p63"/>
          <p:cNvCxnSpPr/>
          <p:nvPr/>
        </p:nvCxnSpPr>
        <p:spPr>
          <a:xfrm>
            <a:off x="4735450" y="4724400"/>
            <a:ext cx="388800" cy="0"/>
          </a:xfrm>
          <a:prstGeom prst="straightConnector1">
            <a:avLst/>
          </a:prstGeom>
          <a:noFill/>
          <a:ln w="28575" cap="flat" cmpd="sng">
            <a:solidFill>
              <a:schemeClr val="dk2"/>
            </a:solidFill>
            <a:prstDash val="solid"/>
            <a:round/>
            <a:headEnd type="none" w="med" len="med"/>
            <a:tailEnd type="none" w="med" len="med"/>
          </a:ln>
        </p:spPr>
      </p:cxnSp>
      <p:cxnSp>
        <p:nvCxnSpPr>
          <p:cNvPr id="1240" name="Google Shape;1240;p63"/>
          <p:cNvCxnSpPr/>
          <p:nvPr/>
        </p:nvCxnSpPr>
        <p:spPr>
          <a:xfrm>
            <a:off x="4735450" y="3403300"/>
            <a:ext cx="388800" cy="0"/>
          </a:xfrm>
          <a:prstGeom prst="straightConnector1">
            <a:avLst/>
          </a:prstGeom>
          <a:noFill/>
          <a:ln w="28575" cap="flat" cmpd="sng">
            <a:solidFill>
              <a:schemeClr val="dk2"/>
            </a:solidFill>
            <a:prstDash val="solid"/>
            <a:round/>
            <a:headEnd type="none" w="med" len="med"/>
            <a:tailEnd type="none" w="med" len="med"/>
          </a:ln>
        </p:spPr>
      </p:cxnSp>
      <p:pic>
        <p:nvPicPr>
          <p:cNvPr id="1244" name="Google Shape;1244;p63"/>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27"/>
                                        </p:tgtEl>
                                        <p:attrNameLst>
                                          <p:attrName>style.visibility</p:attrName>
                                        </p:attrNameLst>
                                      </p:cBhvr>
                                      <p:to>
                                        <p:strVal val="visible"/>
                                      </p:to>
                                    </p:set>
                                    <p:anim calcmode="lin" valueType="num">
                                      <p:cBhvr additive="base">
                                        <p:cTn id="7" dur="1000"/>
                                        <p:tgtEl>
                                          <p:spTgt spid="122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29"/>
                                        </p:tgtEl>
                                        <p:attrNameLst>
                                          <p:attrName>style.visibility</p:attrName>
                                        </p:attrNameLst>
                                      </p:cBhvr>
                                      <p:to>
                                        <p:strVal val="visible"/>
                                      </p:to>
                                    </p:set>
                                    <p:anim calcmode="lin" valueType="num">
                                      <p:cBhvr additive="base">
                                        <p:cTn id="10" dur="1000"/>
                                        <p:tgtEl>
                                          <p:spTgt spid="122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44"/>
                                        </p:tgtEl>
                                        <p:attrNameLst>
                                          <p:attrName>style.visibility</p:attrName>
                                        </p:attrNameLst>
                                      </p:cBhvr>
                                      <p:to>
                                        <p:strVal val="visible"/>
                                      </p:to>
                                    </p:set>
                                    <p:animEffect transition="in" filter="fade">
                                      <p:cBhvr>
                                        <p:cTn id="15" dur="1000"/>
                                        <p:tgtEl>
                                          <p:spTgt spid="12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33"/>
                                        </p:tgtEl>
                                        <p:attrNameLst>
                                          <p:attrName>style.visibility</p:attrName>
                                        </p:attrNameLst>
                                      </p:cBhvr>
                                      <p:to>
                                        <p:strVal val="visible"/>
                                      </p:to>
                                    </p:set>
                                    <p:animEffect transition="in" filter="fade">
                                      <p:cBhvr>
                                        <p:cTn id="20" dur="1000"/>
                                        <p:tgtEl>
                                          <p:spTgt spid="123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234"/>
                                        </p:tgtEl>
                                        <p:attrNameLst>
                                          <p:attrName>style.visibility</p:attrName>
                                        </p:attrNameLst>
                                      </p:cBhvr>
                                      <p:to>
                                        <p:strVal val="visible"/>
                                      </p:to>
                                    </p:set>
                                    <p:animEffect transition="in" filter="fade">
                                      <p:cBhvr>
                                        <p:cTn id="25" dur="1000"/>
                                        <p:tgtEl>
                                          <p:spTgt spid="1234"/>
                                        </p:tgtEl>
                                      </p:cBhvr>
                                    </p:animEffect>
                                  </p:childTnLst>
                                </p:cTn>
                              </p:par>
                              <p:par>
                                <p:cTn id="26" presetID="10" presetClass="entr" presetSubtype="0" fill="hold" nodeType="withEffect">
                                  <p:stCondLst>
                                    <p:cond delay="0"/>
                                  </p:stCondLst>
                                  <p:childTnLst>
                                    <p:set>
                                      <p:cBhvr>
                                        <p:cTn id="27" dur="1" fill="hold">
                                          <p:stCondLst>
                                            <p:cond delay="0"/>
                                          </p:stCondLst>
                                        </p:cTn>
                                        <p:tgtEl>
                                          <p:spTgt spid="1235"/>
                                        </p:tgtEl>
                                        <p:attrNameLst>
                                          <p:attrName>style.visibility</p:attrName>
                                        </p:attrNameLst>
                                      </p:cBhvr>
                                      <p:to>
                                        <p:strVal val="visible"/>
                                      </p:to>
                                    </p:set>
                                    <p:animEffect transition="in" filter="fade">
                                      <p:cBhvr>
                                        <p:cTn id="28" dur="1000"/>
                                        <p:tgtEl>
                                          <p:spTgt spid="1235"/>
                                        </p:tgtEl>
                                      </p:cBhvr>
                                    </p:animEffect>
                                  </p:childTnLst>
                                </p:cTn>
                              </p:par>
                              <p:par>
                                <p:cTn id="29" presetID="10" presetClass="entr" presetSubtype="0" fill="hold" nodeType="withEffect">
                                  <p:stCondLst>
                                    <p:cond delay="0"/>
                                  </p:stCondLst>
                                  <p:childTnLst>
                                    <p:set>
                                      <p:cBhvr>
                                        <p:cTn id="30" dur="1" fill="hold">
                                          <p:stCondLst>
                                            <p:cond delay="0"/>
                                          </p:stCondLst>
                                        </p:cTn>
                                        <p:tgtEl>
                                          <p:spTgt spid="1236"/>
                                        </p:tgtEl>
                                        <p:attrNameLst>
                                          <p:attrName>style.visibility</p:attrName>
                                        </p:attrNameLst>
                                      </p:cBhvr>
                                      <p:to>
                                        <p:strVal val="visible"/>
                                      </p:to>
                                    </p:set>
                                    <p:animEffect transition="in" filter="fade">
                                      <p:cBhvr>
                                        <p:cTn id="31" dur="1000"/>
                                        <p:tgtEl>
                                          <p:spTgt spid="1236"/>
                                        </p:tgtEl>
                                      </p:cBhvr>
                                    </p:animEffect>
                                  </p:childTnLst>
                                </p:cTn>
                              </p:par>
                              <p:par>
                                <p:cTn id="32" presetID="10" presetClass="entr" presetSubtype="0" fill="hold" nodeType="withEffect">
                                  <p:stCondLst>
                                    <p:cond delay="0"/>
                                  </p:stCondLst>
                                  <p:childTnLst>
                                    <p:set>
                                      <p:cBhvr>
                                        <p:cTn id="33" dur="1" fill="hold">
                                          <p:stCondLst>
                                            <p:cond delay="0"/>
                                          </p:stCondLst>
                                        </p:cTn>
                                        <p:tgtEl>
                                          <p:spTgt spid="1237"/>
                                        </p:tgtEl>
                                        <p:attrNameLst>
                                          <p:attrName>style.visibility</p:attrName>
                                        </p:attrNameLst>
                                      </p:cBhvr>
                                      <p:to>
                                        <p:strVal val="visible"/>
                                      </p:to>
                                    </p:set>
                                    <p:animEffect transition="in" filter="fade">
                                      <p:cBhvr>
                                        <p:cTn id="34" dur="1000"/>
                                        <p:tgtEl>
                                          <p:spTgt spid="1237"/>
                                        </p:tgtEl>
                                      </p:cBhvr>
                                    </p:animEffect>
                                  </p:childTnLst>
                                </p:cTn>
                              </p:par>
                              <p:par>
                                <p:cTn id="35" presetID="10" presetClass="entr" presetSubtype="0" fill="hold" nodeType="withEffect">
                                  <p:stCondLst>
                                    <p:cond delay="0"/>
                                  </p:stCondLst>
                                  <p:childTnLst>
                                    <p:set>
                                      <p:cBhvr>
                                        <p:cTn id="36" dur="1" fill="hold">
                                          <p:stCondLst>
                                            <p:cond delay="0"/>
                                          </p:stCondLst>
                                        </p:cTn>
                                        <p:tgtEl>
                                          <p:spTgt spid="1238"/>
                                        </p:tgtEl>
                                        <p:attrNameLst>
                                          <p:attrName>style.visibility</p:attrName>
                                        </p:attrNameLst>
                                      </p:cBhvr>
                                      <p:to>
                                        <p:strVal val="visible"/>
                                      </p:to>
                                    </p:set>
                                    <p:animEffect transition="in" filter="fade">
                                      <p:cBhvr>
                                        <p:cTn id="37" dur="1000"/>
                                        <p:tgtEl>
                                          <p:spTgt spid="1238"/>
                                        </p:tgtEl>
                                      </p:cBhvr>
                                    </p:animEffect>
                                  </p:childTnLst>
                                </p:cTn>
                              </p:par>
                              <p:par>
                                <p:cTn id="38" presetID="10" presetClass="entr" presetSubtype="0" fill="hold" nodeType="withEffect">
                                  <p:stCondLst>
                                    <p:cond delay="0"/>
                                  </p:stCondLst>
                                  <p:childTnLst>
                                    <p:set>
                                      <p:cBhvr>
                                        <p:cTn id="39" dur="1" fill="hold">
                                          <p:stCondLst>
                                            <p:cond delay="0"/>
                                          </p:stCondLst>
                                        </p:cTn>
                                        <p:tgtEl>
                                          <p:spTgt spid="1239"/>
                                        </p:tgtEl>
                                        <p:attrNameLst>
                                          <p:attrName>style.visibility</p:attrName>
                                        </p:attrNameLst>
                                      </p:cBhvr>
                                      <p:to>
                                        <p:strVal val="visible"/>
                                      </p:to>
                                    </p:set>
                                    <p:animEffect transition="in" filter="fade">
                                      <p:cBhvr>
                                        <p:cTn id="40" dur="1000"/>
                                        <p:tgtEl>
                                          <p:spTgt spid="1239"/>
                                        </p:tgtEl>
                                      </p:cBhvr>
                                    </p:animEffect>
                                  </p:childTnLst>
                                </p:cTn>
                              </p:par>
                              <p:par>
                                <p:cTn id="41" presetID="10" presetClass="entr" presetSubtype="0" fill="hold" nodeType="withEffect">
                                  <p:stCondLst>
                                    <p:cond delay="0"/>
                                  </p:stCondLst>
                                  <p:childTnLst>
                                    <p:set>
                                      <p:cBhvr>
                                        <p:cTn id="42" dur="1" fill="hold">
                                          <p:stCondLst>
                                            <p:cond delay="0"/>
                                          </p:stCondLst>
                                        </p:cTn>
                                        <p:tgtEl>
                                          <p:spTgt spid="1240"/>
                                        </p:tgtEl>
                                        <p:attrNameLst>
                                          <p:attrName>style.visibility</p:attrName>
                                        </p:attrNameLst>
                                      </p:cBhvr>
                                      <p:to>
                                        <p:strVal val="visible"/>
                                      </p:to>
                                    </p:set>
                                    <p:animEffect transition="in" filter="fade">
                                      <p:cBhvr>
                                        <p:cTn id="43" dur="1000"/>
                                        <p:tgtEl>
                                          <p:spTgt spid="1240"/>
                                        </p:tgtEl>
                                      </p:cBhvr>
                                    </p:animEffect>
                                  </p:childTnLst>
                                </p:cTn>
                              </p:par>
                              <p:par>
                                <p:cTn id="44" presetID="10" presetClass="entr" presetSubtype="0" fill="hold" nodeType="withEffect">
                                  <p:stCondLst>
                                    <p:cond delay="0"/>
                                  </p:stCondLst>
                                  <p:childTnLst>
                                    <p:set>
                                      <p:cBhvr>
                                        <p:cTn id="45" dur="1" fill="hold">
                                          <p:stCondLst>
                                            <p:cond delay="0"/>
                                          </p:stCondLst>
                                        </p:cTn>
                                        <p:tgtEl>
                                          <p:spTgt spid="1241"/>
                                        </p:tgtEl>
                                        <p:attrNameLst>
                                          <p:attrName>style.visibility</p:attrName>
                                        </p:attrNameLst>
                                      </p:cBhvr>
                                      <p:to>
                                        <p:strVal val="visible"/>
                                      </p:to>
                                    </p:set>
                                    <p:animEffect transition="in" filter="fade">
                                      <p:cBhvr>
                                        <p:cTn id="46" dur="1000"/>
                                        <p:tgtEl>
                                          <p:spTgt spid="1241"/>
                                        </p:tgtEl>
                                      </p:cBhvr>
                                    </p:animEffect>
                                  </p:childTnLst>
                                </p:cTn>
                              </p:par>
                              <p:par>
                                <p:cTn id="47" presetID="10" presetClass="entr" presetSubtype="0" fill="hold" nodeType="withEffect">
                                  <p:stCondLst>
                                    <p:cond delay="0"/>
                                  </p:stCondLst>
                                  <p:childTnLst>
                                    <p:set>
                                      <p:cBhvr>
                                        <p:cTn id="48" dur="1" fill="hold">
                                          <p:stCondLst>
                                            <p:cond delay="0"/>
                                          </p:stCondLst>
                                        </p:cTn>
                                        <p:tgtEl>
                                          <p:spTgt spid="1242"/>
                                        </p:tgtEl>
                                        <p:attrNameLst>
                                          <p:attrName>style.visibility</p:attrName>
                                        </p:attrNameLst>
                                      </p:cBhvr>
                                      <p:to>
                                        <p:strVal val="visible"/>
                                      </p:to>
                                    </p:set>
                                    <p:animEffect transition="in" filter="fade">
                                      <p:cBhvr>
                                        <p:cTn id="49" dur="1000"/>
                                        <p:tgtEl>
                                          <p:spTgt spid="1242"/>
                                        </p:tgtEl>
                                      </p:cBhvr>
                                    </p:animEffect>
                                  </p:childTnLst>
                                </p:cTn>
                              </p:par>
                              <p:par>
                                <p:cTn id="50" presetID="10" presetClass="entr" presetSubtype="0" fill="hold" nodeType="withEffect">
                                  <p:stCondLst>
                                    <p:cond delay="0"/>
                                  </p:stCondLst>
                                  <p:childTnLst>
                                    <p:set>
                                      <p:cBhvr>
                                        <p:cTn id="51" dur="1" fill="hold">
                                          <p:stCondLst>
                                            <p:cond delay="0"/>
                                          </p:stCondLst>
                                        </p:cTn>
                                        <p:tgtEl>
                                          <p:spTgt spid="1243"/>
                                        </p:tgtEl>
                                        <p:attrNameLst>
                                          <p:attrName>style.visibility</p:attrName>
                                        </p:attrNameLst>
                                      </p:cBhvr>
                                      <p:to>
                                        <p:strVal val="visible"/>
                                      </p:to>
                                    </p:set>
                                    <p:animEffect transition="in" filter="fade">
                                      <p:cBhvr>
                                        <p:cTn id="52" dur="1000"/>
                                        <p:tgtEl>
                                          <p:spTgt spid="1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6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ARITHMETIC  OPERATORS</a:t>
            </a:r>
            <a:endParaRPr sz="4200">
              <a:solidFill>
                <a:srgbClr val="00A1FF"/>
              </a:solidFill>
              <a:latin typeface="Lato Black"/>
              <a:ea typeface="Lato Black"/>
              <a:cs typeface="Lato Black"/>
              <a:sym typeface="Lato Black"/>
            </a:endParaRPr>
          </a:p>
        </p:txBody>
      </p:sp>
      <p:cxnSp>
        <p:nvCxnSpPr>
          <p:cNvPr id="1252" name="Google Shape;1252;p64"/>
          <p:cNvCxnSpPr/>
          <p:nvPr/>
        </p:nvCxnSpPr>
        <p:spPr>
          <a:xfrm>
            <a:off x="668001" y="1089130"/>
            <a:ext cx="6600600" cy="0"/>
          </a:xfrm>
          <a:prstGeom prst="straightConnector1">
            <a:avLst/>
          </a:prstGeom>
          <a:noFill/>
          <a:ln w="76200" cap="flat" cmpd="sng">
            <a:solidFill>
              <a:schemeClr val="dk2"/>
            </a:solidFill>
            <a:prstDash val="solid"/>
            <a:round/>
            <a:headEnd type="none" w="med" len="med"/>
            <a:tailEnd type="none" w="med" len="med"/>
          </a:ln>
        </p:spPr>
      </p:cxnSp>
      <p:sp>
        <p:nvSpPr>
          <p:cNvPr id="1253" name="Google Shape;1253;p64"/>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4"/>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4"/>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6" name="Google Shape;1256;p64"/>
          <p:cNvCxnSpPr/>
          <p:nvPr/>
        </p:nvCxnSpPr>
        <p:spPr>
          <a:xfrm>
            <a:off x="4735450" y="4724400"/>
            <a:ext cx="388800" cy="0"/>
          </a:xfrm>
          <a:prstGeom prst="straightConnector1">
            <a:avLst/>
          </a:prstGeom>
          <a:noFill/>
          <a:ln w="28575" cap="flat" cmpd="sng">
            <a:solidFill>
              <a:schemeClr val="dk2"/>
            </a:solidFill>
            <a:prstDash val="solid"/>
            <a:round/>
            <a:headEnd type="none" w="med" len="med"/>
            <a:tailEnd type="none" w="med" len="med"/>
          </a:ln>
        </p:spPr>
      </p:cxnSp>
      <p:pic>
        <p:nvPicPr>
          <p:cNvPr id="1257" name="Google Shape;1257;p64"/>
          <p:cNvPicPr preferRelativeResize="0"/>
          <p:nvPr/>
        </p:nvPicPr>
        <p:blipFill rotWithShape="1">
          <a:blip r:embed="rId3">
            <a:alphaModFix/>
          </a:blip>
          <a:srcRect/>
          <a:stretch/>
        </p:blipFill>
        <p:spPr>
          <a:xfrm>
            <a:off x="2182078" y="1573870"/>
            <a:ext cx="7474532" cy="417756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50"/>
                                        </p:tgtEl>
                                        <p:attrNameLst>
                                          <p:attrName>style.visibility</p:attrName>
                                        </p:attrNameLst>
                                      </p:cBhvr>
                                      <p:to>
                                        <p:strVal val="visible"/>
                                      </p:to>
                                    </p:set>
                                    <p:anim calcmode="lin" valueType="num">
                                      <p:cBhvr additive="base">
                                        <p:cTn id="7" dur="1000"/>
                                        <p:tgtEl>
                                          <p:spTgt spid="125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52"/>
                                        </p:tgtEl>
                                        <p:attrNameLst>
                                          <p:attrName>style.visibility</p:attrName>
                                        </p:attrNameLst>
                                      </p:cBhvr>
                                      <p:to>
                                        <p:strVal val="visible"/>
                                      </p:to>
                                    </p:set>
                                    <p:anim calcmode="lin" valueType="num">
                                      <p:cBhvr additive="base">
                                        <p:cTn id="10" dur="1000"/>
                                        <p:tgtEl>
                                          <p:spTgt spid="125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57"/>
                                        </p:tgtEl>
                                        <p:attrNameLst>
                                          <p:attrName>style.visibility</p:attrName>
                                        </p:attrNameLst>
                                      </p:cBhvr>
                                      <p:to>
                                        <p:strVal val="visible"/>
                                      </p:to>
                                    </p:set>
                                    <p:animEffect transition="in" filter="fade">
                                      <p:cBhvr>
                                        <p:cTn id="15" dur="1000"/>
                                        <p:tgtEl>
                                          <p:spTgt spid="1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62"/>
        <p:cNvGrpSpPr/>
        <p:nvPr/>
      </p:nvGrpSpPr>
      <p:grpSpPr>
        <a:xfrm>
          <a:off x="0" y="0"/>
          <a:ext cx="0" cy="0"/>
          <a:chOff x="0" y="0"/>
          <a:chExt cx="0" cy="0"/>
        </a:xfrm>
      </p:grpSpPr>
      <p:sp>
        <p:nvSpPr>
          <p:cNvPr id="1263" name="Google Shape;1263;p6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265" name="Google Shape;1265;p65"/>
          <p:cNvCxnSpPr/>
          <p:nvPr/>
        </p:nvCxnSpPr>
        <p:spPr>
          <a:xfrm>
            <a:off x="668001" y="1089130"/>
            <a:ext cx="5664300" cy="0"/>
          </a:xfrm>
          <a:prstGeom prst="straightConnector1">
            <a:avLst/>
          </a:prstGeom>
          <a:noFill/>
          <a:ln w="76200" cap="flat" cmpd="sng">
            <a:solidFill>
              <a:schemeClr val="dk2"/>
            </a:solidFill>
            <a:prstDash val="solid"/>
            <a:round/>
            <a:headEnd type="none" w="med" len="med"/>
            <a:tailEnd type="none" w="med" len="med"/>
          </a:ln>
        </p:spPr>
      </p:cxnSp>
      <p:sp>
        <p:nvSpPr>
          <p:cNvPr id="1266" name="Google Shape;1266;p65"/>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5"/>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5"/>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9" name="Google Shape;1269;p65"/>
          <p:cNvGrpSpPr/>
          <p:nvPr/>
        </p:nvGrpSpPr>
        <p:grpSpPr>
          <a:xfrm>
            <a:off x="3418550" y="1458563"/>
            <a:ext cx="7673623" cy="5324400"/>
            <a:chOff x="3418550" y="1458563"/>
            <a:chExt cx="7673623" cy="5324400"/>
          </a:xfrm>
        </p:grpSpPr>
        <p:sp>
          <p:nvSpPr>
            <p:cNvPr id="1270" name="Google Shape;1270;p65"/>
            <p:cNvSpPr txBox="1"/>
            <p:nvPr/>
          </p:nvSpPr>
          <p:spPr>
            <a:xfrm>
              <a:off x="3498573" y="1458563"/>
              <a:ext cx="7593600" cy="5324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AND operator is generally used in the WHERE Clause to apply multiple filters on the records returned by SELECT Statement.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operator returns values only if all the conditions are satisfied.</a:t>
              </a:r>
              <a:endParaRPr sz="2000">
                <a:latin typeface="Lato"/>
                <a:ea typeface="Lato"/>
                <a:cs typeface="Lato"/>
                <a:sym typeface="Lato"/>
              </a:endParaRPr>
            </a:p>
            <a:p>
              <a:pPr marL="285750" marR="0" lvl="0" indent="-171450" algn="l" rtl="0">
                <a:spcBef>
                  <a:spcPts val="0"/>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AND()</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Profession LIKE '%Developer'</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AND Yearly_Income &gt; 75000</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p:txBody>
        </p:sp>
        <p:sp>
          <p:nvSpPr>
            <p:cNvPr id="1271" name="Google Shape;1271;p65"/>
            <p:cNvSpPr/>
            <p:nvPr/>
          </p:nvSpPr>
          <p:spPr>
            <a:xfrm>
              <a:off x="3418550" y="3204700"/>
              <a:ext cx="7673400" cy="28755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272" name="Google Shape;1272;p65"/>
          <p:cNvGrpSpPr/>
          <p:nvPr/>
        </p:nvGrpSpPr>
        <p:grpSpPr>
          <a:xfrm>
            <a:off x="838599" y="1271873"/>
            <a:ext cx="1760701" cy="4518629"/>
            <a:chOff x="838599" y="1271873"/>
            <a:chExt cx="1760701" cy="4518629"/>
          </a:xfrm>
        </p:grpSpPr>
        <p:sp>
          <p:nvSpPr>
            <p:cNvPr id="1273" name="Google Shape;1273;p65"/>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74" name="Google Shape;1274;p65"/>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275" name="Google Shape;1275;p65"/>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76" name="Google Shape;1276;p65"/>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277" name="Google Shape;1277;p65"/>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78" name="Google Shape;1278;p65"/>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279" name="Google Shape;1279;p65"/>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80" name="Google Shape;1280;p65"/>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281" name="Google Shape;1281;p65"/>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82" name="Google Shape;1282;p65"/>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283" name="Google Shape;1283;p65"/>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84" name="Google Shape;1284;p65"/>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85" name="Google Shape;1285;p65"/>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286" name="Google Shape;1286;p65"/>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287" name="Google Shape;1287;p65"/>
            <p:cNvSpPr/>
            <p:nvPr/>
          </p:nvSpPr>
          <p:spPr>
            <a:xfrm>
              <a:off x="845349" y="1282150"/>
              <a:ext cx="1728300" cy="295200"/>
            </a:xfrm>
            <a:prstGeom prst="rect">
              <a:avLst/>
            </a:prstGeom>
            <a:solidFill>
              <a:srgbClr val="002060"/>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88" name="Google Shape;1288;p65"/>
            <p:cNvSpPr/>
            <p:nvPr/>
          </p:nvSpPr>
          <p:spPr>
            <a:xfrm>
              <a:off x="845349" y="1271873"/>
              <a:ext cx="1714500" cy="2931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AND</a:t>
              </a:r>
              <a:endParaRPr b="1">
                <a:latin typeface="Lato"/>
                <a:ea typeface="Lato"/>
                <a:cs typeface="Lato"/>
                <a:sym typeface="Lato"/>
              </a:endParaRPr>
            </a:p>
          </p:txBody>
        </p:sp>
        <p:sp>
          <p:nvSpPr>
            <p:cNvPr id="1289" name="Google Shape;1289;p65"/>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90" name="Google Shape;1290;p65"/>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291" name="Google Shape;1291;p65"/>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92" name="Google Shape;1292;p65"/>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293" name="Google Shape;1293;p65"/>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94" name="Google Shape;1294;p65"/>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295" name="Google Shape;1295;p65"/>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296" name="Google Shape;1296;p65"/>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263"/>
                                        </p:tgtEl>
                                        <p:attrNameLst>
                                          <p:attrName>style.visibility</p:attrName>
                                        </p:attrNameLst>
                                      </p:cBhvr>
                                      <p:to>
                                        <p:strVal val="visible"/>
                                      </p:to>
                                    </p:set>
                                    <p:anim calcmode="lin" valueType="num">
                                      <p:cBhvr additive="base">
                                        <p:cTn id="7" dur="1000"/>
                                        <p:tgtEl>
                                          <p:spTgt spid="1263"/>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265"/>
                                        </p:tgtEl>
                                        <p:attrNameLst>
                                          <p:attrName>style.visibility</p:attrName>
                                        </p:attrNameLst>
                                      </p:cBhvr>
                                      <p:to>
                                        <p:strVal val="visible"/>
                                      </p:to>
                                    </p:set>
                                    <p:anim calcmode="lin" valueType="num">
                                      <p:cBhvr additive="base">
                                        <p:cTn id="10" dur="1000"/>
                                        <p:tgtEl>
                                          <p:spTgt spid="126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72"/>
                                        </p:tgtEl>
                                        <p:attrNameLst>
                                          <p:attrName>style.visibility</p:attrName>
                                        </p:attrNameLst>
                                      </p:cBhvr>
                                      <p:to>
                                        <p:strVal val="visible"/>
                                      </p:to>
                                    </p:set>
                                    <p:animEffect transition="in" filter="fade">
                                      <p:cBhvr>
                                        <p:cTn id="15" dur="1000"/>
                                        <p:tgtEl>
                                          <p:spTgt spid="12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69"/>
                                        </p:tgtEl>
                                        <p:attrNameLst>
                                          <p:attrName>style.visibility</p:attrName>
                                        </p:attrNameLst>
                                      </p:cBhvr>
                                      <p:to>
                                        <p:strVal val="visible"/>
                                      </p:to>
                                    </p:set>
                                    <p:animEffect transition="in" filter="fade">
                                      <p:cBhvr>
                                        <p:cTn id="20" dur="1000"/>
                                        <p:tgtEl>
                                          <p:spTgt spid="1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3" name="Google Shape;1303;p66"/>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6"/>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6"/>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6" name="Google Shape;1306;p66"/>
          <p:cNvGrpSpPr/>
          <p:nvPr/>
        </p:nvGrpSpPr>
        <p:grpSpPr>
          <a:xfrm>
            <a:off x="3418542" y="1458563"/>
            <a:ext cx="7673631" cy="5324400"/>
            <a:chOff x="3418542" y="1458563"/>
            <a:chExt cx="7673631" cy="5324400"/>
          </a:xfrm>
        </p:grpSpPr>
        <p:sp>
          <p:nvSpPr>
            <p:cNvPr id="1307" name="Google Shape;1307;p66"/>
            <p:cNvSpPr txBox="1"/>
            <p:nvPr/>
          </p:nvSpPr>
          <p:spPr>
            <a:xfrm>
              <a:off x="3498573" y="1458563"/>
              <a:ext cx="7593600" cy="5324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OR operator is generally used in the WHERE Clause to apply multiple filters on the records returned by SELECT Statement.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operator returns values even if any one of the condition is satisfied.</a:t>
              </a:r>
              <a:endParaRPr sz="2000">
                <a:latin typeface="Lato"/>
                <a:ea typeface="Lato"/>
                <a:cs typeface="Lato"/>
                <a:sym typeface="Lato"/>
              </a:endParaRPr>
            </a:p>
            <a:p>
              <a:pPr marL="285750" marR="0" lvl="0" indent="-171450" algn="l" rtl="0">
                <a:spcBef>
                  <a:spcPts val="0"/>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OR()</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Profession LIKE '%Developer’</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OR Yearly_Income &gt; 75000</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p:txBody>
        </p:sp>
        <p:sp>
          <p:nvSpPr>
            <p:cNvPr id="1308" name="Google Shape;1308;p66"/>
            <p:cNvSpPr/>
            <p:nvPr/>
          </p:nvSpPr>
          <p:spPr>
            <a:xfrm>
              <a:off x="3418542" y="3280905"/>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309" name="Google Shape;1309;p66"/>
          <p:cNvGrpSpPr/>
          <p:nvPr/>
        </p:nvGrpSpPr>
        <p:grpSpPr>
          <a:xfrm>
            <a:off x="838599" y="1271873"/>
            <a:ext cx="1760701" cy="4518629"/>
            <a:chOff x="838599" y="1271873"/>
            <a:chExt cx="1760701" cy="4518629"/>
          </a:xfrm>
        </p:grpSpPr>
        <p:sp>
          <p:nvSpPr>
            <p:cNvPr id="1310" name="Google Shape;1310;p66"/>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11" name="Google Shape;1311;p66"/>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312" name="Google Shape;1312;p66"/>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13" name="Google Shape;1313;p66"/>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314" name="Google Shape;1314;p66"/>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15" name="Google Shape;1315;p66"/>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316" name="Google Shape;1316;p66"/>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17" name="Google Shape;1317;p66"/>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318" name="Google Shape;1318;p66"/>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19" name="Google Shape;1319;p66"/>
            <p:cNvSpPr/>
            <p:nvPr/>
          </p:nvSpPr>
          <p:spPr>
            <a:xfrm>
              <a:off x="845350" y="1675842"/>
              <a:ext cx="1714500" cy="2931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OR</a:t>
              </a:r>
              <a:endParaRPr b="1">
                <a:solidFill>
                  <a:srgbClr val="FFFFFF"/>
                </a:solidFill>
                <a:latin typeface="Lato"/>
                <a:ea typeface="Lato"/>
                <a:cs typeface="Lato"/>
                <a:sym typeface="Lato"/>
              </a:endParaRPr>
            </a:p>
          </p:txBody>
        </p:sp>
        <p:sp>
          <p:nvSpPr>
            <p:cNvPr id="1320" name="Google Shape;1320;p66"/>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21" name="Google Shape;1321;p66"/>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22" name="Google Shape;1322;p66"/>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323" name="Google Shape;1323;p66"/>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324" name="Google Shape;1324;p66"/>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25" name="Google Shape;1325;p66"/>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326" name="Google Shape;1326;p66"/>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27" name="Google Shape;1327;p66"/>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328" name="Google Shape;1328;p66"/>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29" name="Google Shape;1329;p66"/>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330" name="Google Shape;1330;p66"/>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31" name="Google Shape;1331;p66"/>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332" name="Google Shape;1332;p66"/>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33" name="Google Shape;1333;p66"/>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334" name="Google Shape;1334;p66"/>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grpSp>
      <p:sp>
        <p:nvSpPr>
          <p:cNvPr id="1335" name="Google Shape;1335;p6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336" name="Google Shape;1336;p66"/>
          <p:cNvCxnSpPr/>
          <p:nvPr/>
        </p:nvCxnSpPr>
        <p:spPr>
          <a:xfrm>
            <a:off x="668001" y="1089130"/>
            <a:ext cx="5664300" cy="0"/>
          </a:xfrm>
          <a:prstGeom prst="straightConnector1">
            <a:avLst/>
          </a:prstGeom>
          <a:noFill/>
          <a:ln w="7620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35"/>
                                        </p:tgtEl>
                                        <p:attrNameLst>
                                          <p:attrName>style.visibility</p:attrName>
                                        </p:attrNameLst>
                                      </p:cBhvr>
                                      <p:to>
                                        <p:strVal val="visible"/>
                                      </p:to>
                                    </p:set>
                                    <p:anim calcmode="lin" valueType="num">
                                      <p:cBhvr additive="base">
                                        <p:cTn id="7" dur="1000"/>
                                        <p:tgtEl>
                                          <p:spTgt spid="133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36"/>
                                        </p:tgtEl>
                                        <p:attrNameLst>
                                          <p:attrName>style.visibility</p:attrName>
                                        </p:attrNameLst>
                                      </p:cBhvr>
                                      <p:to>
                                        <p:strVal val="visible"/>
                                      </p:to>
                                    </p:set>
                                    <p:anim calcmode="lin" valueType="num">
                                      <p:cBhvr additive="base">
                                        <p:cTn id="10" dur="1000"/>
                                        <p:tgtEl>
                                          <p:spTgt spid="133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09"/>
                                        </p:tgtEl>
                                        <p:attrNameLst>
                                          <p:attrName>style.visibility</p:attrName>
                                        </p:attrNameLst>
                                      </p:cBhvr>
                                      <p:to>
                                        <p:strVal val="visible"/>
                                      </p:to>
                                    </p:set>
                                    <p:animEffect transition="in" filter="fade">
                                      <p:cBhvr>
                                        <p:cTn id="15" dur="1000"/>
                                        <p:tgtEl>
                                          <p:spTgt spid="130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06"/>
                                        </p:tgtEl>
                                        <p:attrNameLst>
                                          <p:attrName>style.visibility</p:attrName>
                                        </p:attrNameLst>
                                      </p:cBhvr>
                                      <p:to>
                                        <p:strVal val="visible"/>
                                      </p:to>
                                    </p:set>
                                    <p:animEffect transition="in" filter="fade">
                                      <p:cBhvr>
                                        <p:cTn id="20" dur="1000"/>
                                        <p:tgtEl>
                                          <p:spTgt spid="1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41"/>
        <p:cNvGrpSpPr/>
        <p:nvPr/>
      </p:nvGrpSpPr>
      <p:grpSpPr>
        <a:xfrm>
          <a:off x="0" y="0"/>
          <a:ext cx="0" cy="0"/>
          <a:chOff x="0" y="0"/>
          <a:chExt cx="0" cy="0"/>
        </a:xfrm>
      </p:grpSpPr>
      <p:sp>
        <p:nvSpPr>
          <p:cNvPr id="1342" name="Google Shape;1342;p6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344" name="Google Shape;1344;p67"/>
          <p:cNvCxnSpPr/>
          <p:nvPr/>
        </p:nvCxnSpPr>
        <p:spPr>
          <a:xfrm>
            <a:off x="668001" y="1089130"/>
            <a:ext cx="5601900" cy="0"/>
          </a:xfrm>
          <a:prstGeom prst="straightConnector1">
            <a:avLst/>
          </a:prstGeom>
          <a:noFill/>
          <a:ln w="76200" cap="flat" cmpd="sng">
            <a:solidFill>
              <a:schemeClr val="dk2"/>
            </a:solidFill>
            <a:prstDash val="solid"/>
            <a:round/>
            <a:headEnd type="none" w="med" len="med"/>
            <a:tailEnd type="none" w="med" len="med"/>
          </a:ln>
        </p:spPr>
      </p:cxnSp>
      <p:sp>
        <p:nvSpPr>
          <p:cNvPr id="1345" name="Google Shape;1345;p67"/>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7"/>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7"/>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67"/>
          <p:cNvGrpSpPr/>
          <p:nvPr/>
        </p:nvGrpSpPr>
        <p:grpSpPr>
          <a:xfrm>
            <a:off x="838599" y="1271873"/>
            <a:ext cx="1760701" cy="4518629"/>
            <a:chOff x="838599" y="1271873"/>
            <a:chExt cx="1760701" cy="4518629"/>
          </a:xfrm>
        </p:grpSpPr>
        <p:sp>
          <p:nvSpPr>
            <p:cNvPr id="1349" name="Google Shape;1349;p67"/>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50" name="Google Shape;1350;p67"/>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351" name="Google Shape;1351;p67"/>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52" name="Google Shape;1352;p67"/>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353" name="Google Shape;1353;p67"/>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54" name="Google Shape;1354;p67"/>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355" name="Google Shape;1355;p67"/>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56" name="Google Shape;1356;p67"/>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357" name="Google Shape;1357;p67"/>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58" name="Google Shape;1358;p67"/>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359" name="Google Shape;1359;p67"/>
            <p:cNvSpPr/>
            <p:nvPr/>
          </p:nvSpPr>
          <p:spPr>
            <a:xfrm>
              <a:off x="838599" y="2051612"/>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60" name="Google Shape;1360;p67"/>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61" name="Google Shape;1361;p67"/>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NOT</a:t>
              </a:r>
              <a:endParaRPr b="1">
                <a:solidFill>
                  <a:srgbClr val="FFFFFF"/>
                </a:solidFill>
                <a:latin typeface="Lato"/>
                <a:ea typeface="Lato"/>
                <a:cs typeface="Lato"/>
                <a:sym typeface="Lato"/>
              </a:endParaRPr>
            </a:p>
          </p:txBody>
        </p:sp>
        <p:sp>
          <p:nvSpPr>
            <p:cNvPr id="1362" name="Google Shape;1362;p67"/>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363" name="Google Shape;1363;p67"/>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64" name="Google Shape;1364;p67"/>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365" name="Google Shape;1365;p67"/>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66" name="Google Shape;1366;p67"/>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367" name="Google Shape;1367;p67"/>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68" name="Google Shape;1368;p67"/>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369" name="Google Shape;1369;p67"/>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70" name="Google Shape;1370;p67"/>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371" name="Google Shape;1371;p67"/>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72" name="Google Shape;1372;p67"/>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373" name="Google Shape;1373;p67"/>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grpSp>
      <p:grpSp>
        <p:nvGrpSpPr>
          <p:cNvPr id="1374" name="Google Shape;1374;p67"/>
          <p:cNvGrpSpPr/>
          <p:nvPr/>
        </p:nvGrpSpPr>
        <p:grpSpPr>
          <a:xfrm>
            <a:off x="3418542" y="1458563"/>
            <a:ext cx="7673631" cy="5416800"/>
            <a:chOff x="3418542" y="1458563"/>
            <a:chExt cx="7673631" cy="5416800"/>
          </a:xfrm>
        </p:grpSpPr>
        <p:sp>
          <p:nvSpPr>
            <p:cNvPr id="1375" name="Google Shape;1375;p67"/>
            <p:cNvSpPr txBox="1"/>
            <p:nvPr/>
          </p:nvSpPr>
          <p:spPr>
            <a:xfrm>
              <a:off x="3498573" y="1458563"/>
              <a:ext cx="7593600" cy="5416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NOT operator is generally used in the WHERE clause along with AND &amp; OR operator to retrieve the opposite of the specified condition.</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NOT()</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NOT(Profession LIKE '%Developer’</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OR Yearly_Income &gt; 75000)</a:t>
              </a:r>
              <a:endParaRPr sz="2000">
                <a:latin typeface="Lato"/>
                <a:ea typeface="Lato"/>
                <a:cs typeface="Lato"/>
                <a:sym typeface="Lato"/>
              </a:endParaRPr>
            </a:p>
            <a:p>
              <a:pPr marL="0" marR="0" lvl="0" indent="0" algn="ctr" rtl="0">
                <a:spcBef>
                  <a:spcPts val="0"/>
                </a:spcBef>
                <a:spcAft>
                  <a:spcPts val="0"/>
                </a:spcAft>
                <a:buNone/>
              </a:pPr>
              <a:endParaRPr sz="1800">
                <a:solidFill>
                  <a:srgbClr val="000000"/>
                </a:solidFill>
                <a:latin typeface="Lato"/>
                <a:ea typeface="Lato"/>
                <a:cs typeface="Lato"/>
                <a:sym typeface="Lato"/>
              </a:endParaRPr>
            </a:p>
          </p:txBody>
        </p:sp>
        <p:sp>
          <p:nvSpPr>
            <p:cNvPr id="1376" name="Google Shape;1376;p67"/>
            <p:cNvSpPr/>
            <p:nvPr/>
          </p:nvSpPr>
          <p:spPr>
            <a:xfrm>
              <a:off x="3418542" y="2980465"/>
              <a:ext cx="7673400" cy="26481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1350" b="0" i="0" u="none" strike="noStrike" cap="none">
                <a:solidFill>
                  <a:srgbClr val="FFFFFF"/>
                </a:solidFill>
                <a:latin typeface="Calibri"/>
                <a:ea typeface="Calibri"/>
                <a:cs typeface="Calibri"/>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42"/>
                                        </p:tgtEl>
                                        <p:attrNameLst>
                                          <p:attrName>style.visibility</p:attrName>
                                        </p:attrNameLst>
                                      </p:cBhvr>
                                      <p:to>
                                        <p:strVal val="visible"/>
                                      </p:to>
                                    </p:set>
                                    <p:anim calcmode="lin" valueType="num">
                                      <p:cBhvr additive="base">
                                        <p:cTn id="7" dur="1000"/>
                                        <p:tgtEl>
                                          <p:spTgt spid="134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44"/>
                                        </p:tgtEl>
                                        <p:attrNameLst>
                                          <p:attrName>style.visibility</p:attrName>
                                        </p:attrNameLst>
                                      </p:cBhvr>
                                      <p:to>
                                        <p:strVal val="visible"/>
                                      </p:to>
                                    </p:set>
                                    <p:anim calcmode="lin" valueType="num">
                                      <p:cBhvr additive="base">
                                        <p:cTn id="10" dur="1000"/>
                                        <p:tgtEl>
                                          <p:spTgt spid="134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48"/>
                                        </p:tgtEl>
                                        <p:attrNameLst>
                                          <p:attrName>style.visibility</p:attrName>
                                        </p:attrNameLst>
                                      </p:cBhvr>
                                      <p:to>
                                        <p:strVal val="visible"/>
                                      </p:to>
                                    </p:set>
                                    <p:animEffect transition="in" filter="fade">
                                      <p:cBhvr>
                                        <p:cTn id="15" dur="1000"/>
                                        <p:tgtEl>
                                          <p:spTgt spid="134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74"/>
                                        </p:tgtEl>
                                        <p:attrNameLst>
                                          <p:attrName>style.visibility</p:attrName>
                                        </p:attrNameLst>
                                      </p:cBhvr>
                                      <p:to>
                                        <p:strVal val="visible"/>
                                      </p:to>
                                    </p:set>
                                    <p:animEffect transition="in" filter="fade">
                                      <p:cBhvr>
                                        <p:cTn id="20" dur="1000"/>
                                        <p:tgtEl>
                                          <p:spTgt spid="1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6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384" name="Google Shape;1384;p68"/>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385" name="Google Shape;1385;p68"/>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68"/>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68"/>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8" name="Google Shape;1388;p68"/>
          <p:cNvGrpSpPr/>
          <p:nvPr/>
        </p:nvGrpSpPr>
        <p:grpSpPr>
          <a:xfrm>
            <a:off x="3431794" y="1380527"/>
            <a:ext cx="7673631" cy="4832100"/>
            <a:chOff x="3431794" y="1380527"/>
            <a:chExt cx="7673631" cy="4832100"/>
          </a:xfrm>
        </p:grpSpPr>
        <p:sp>
          <p:nvSpPr>
            <p:cNvPr id="1389" name="Google Shape;1389;p68"/>
            <p:cNvSpPr txBox="1"/>
            <p:nvPr/>
          </p:nvSpPr>
          <p:spPr>
            <a:xfrm>
              <a:off x="3511825" y="1380527"/>
              <a:ext cx="7593600" cy="4832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BETWEEN operator retrieves values or strings between a range as specified by the user.</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can also extract range of dates from the given input.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0000"/>
                  </a:solidFill>
                  <a:latin typeface="Lato"/>
                  <a:ea typeface="Lato"/>
                  <a:cs typeface="Lato"/>
                  <a:sym typeface="Lato"/>
                </a:rPr>
                <a:t> </a:t>
              </a:r>
              <a:r>
                <a:rPr lang="en-US" sz="2000">
                  <a:solidFill>
                    <a:srgbClr val="0070C0"/>
                  </a:solidFill>
                  <a:latin typeface="Lato"/>
                  <a:ea typeface="Lato"/>
                  <a:cs typeface="Lato"/>
                  <a:sym typeface="Lato"/>
                </a:rPr>
                <a:t>BETWEEN Value1 AND Value2</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Income BETWEEN 50000 AND 80000</a:t>
              </a:r>
              <a:endParaRPr sz="2000">
                <a:latin typeface="Lato"/>
                <a:ea typeface="Lato"/>
                <a:cs typeface="Lato"/>
                <a:sym typeface="Lato"/>
              </a:endParaRPr>
            </a:p>
            <a:p>
              <a:pPr marL="0" marR="0" lvl="0" indent="0" algn="ctr" rtl="0">
                <a:spcBef>
                  <a:spcPts val="0"/>
                </a:spcBef>
                <a:spcAft>
                  <a:spcPts val="0"/>
                </a:spcAft>
                <a:buNone/>
              </a:pP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390" name="Google Shape;1390;p68"/>
            <p:cNvSpPr/>
            <p:nvPr/>
          </p:nvSpPr>
          <p:spPr>
            <a:xfrm>
              <a:off x="3431794" y="3054354"/>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391" name="Google Shape;1391;p68"/>
          <p:cNvGrpSpPr/>
          <p:nvPr/>
        </p:nvGrpSpPr>
        <p:grpSpPr>
          <a:xfrm>
            <a:off x="838599" y="1271873"/>
            <a:ext cx="1760701" cy="4518629"/>
            <a:chOff x="838599" y="1271873"/>
            <a:chExt cx="1760701" cy="4518629"/>
          </a:xfrm>
        </p:grpSpPr>
        <p:sp>
          <p:nvSpPr>
            <p:cNvPr id="1392" name="Google Shape;1392;p68"/>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93" name="Google Shape;1393;p68"/>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394" name="Google Shape;1394;p68"/>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95" name="Google Shape;1395;p68"/>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396" name="Google Shape;1396;p68"/>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97" name="Google Shape;1397;p68"/>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398" name="Google Shape;1398;p68"/>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399" name="Google Shape;1399;p68"/>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400" name="Google Shape;1400;p68"/>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01" name="Google Shape;1401;p68"/>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402" name="Google Shape;1402;p68"/>
            <p:cNvSpPr/>
            <p:nvPr/>
          </p:nvSpPr>
          <p:spPr>
            <a:xfrm>
              <a:off x="852098" y="2437036"/>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03" name="Google Shape;1403;p68"/>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BETWEEN</a:t>
              </a:r>
              <a:endParaRPr b="1">
                <a:solidFill>
                  <a:srgbClr val="FFFFFF"/>
                </a:solidFill>
                <a:latin typeface="Lato"/>
                <a:ea typeface="Lato"/>
                <a:cs typeface="Lato"/>
                <a:sym typeface="Lato"/>
              </a:endParaRPr>
            </a:p>
          </p:txBody>
        </p:sp>
        <p:sp>
          <p:nvSpPr>
            <p:cNvPr id="1404" name="Google Shape;1404;p68"/>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05" name="Google Shape;1405;p68"/>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406" name="Google Shape;1406;p68"/>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07" name="Google Shape;1407;p68"/>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408" name="Google Shape;1408;p68"/>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09" name="Google Shape;1409;p68"/>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410" name="Google Shape;1410;p68"/>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11" name="Google Shape;1411;p68"/>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412" name="Google Shape;1412;p68"/>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13" name="Google Shape;1413;p68"/>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414" name="Google Shape;1414;p68"/>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415" name="Google Shape;1415;p68"/>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16" name="Google Shape;1416;p68"/>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382"/>
                                        </p:tgtEl>
                                        <p:attrNameLst>
                                          <p:attrName>style.visibility</p:attrName>
                                        </p:attrNameLst>
                                      </p:cBhvr>
                                      <p:to>
                                        <p:strVal val="visible"/>
                                      </p:to>
                                    </p:set>
                                    <p:anim calcmode="lin" valueType="num">
                                      <p:cBhvr additive="base">
                                        <p:cTn id="7" dur="1000"/>
                                        <p:tgtEl>
                                          <p:spTgt spid="13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384"/>
                                        </p:tgtEl>
                                        <p:attrNameLst>
                                          <p:attrName>style.visibility</p:attrName>
                                        </p:attrNameLst>
                                      </p:cBhvr>
                                      <p:to>
                                        <p:strVal val="visible"/>
                                      </p:to>
                                    </p:set>
                                    <p:anim calcmode="lin" valueType="num">
                                      <p:cBhvr additive="base">
                                        <p:cTn id="10" dur="1000"/>
                                        <p:tgtEl>
                                          <p:spTgt spid="13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91"/>
                                        </p:tgtEl>
                                        <p:attrNameLst>
                                          <p:attrName>style.visibility</p:attrName>
                                        </p:attrNameLst>
                                      </p:cBhvr>
                                      <p:to>
                                        <p:strVal val="visible"/>
                                      </p:to>
                                    </p:set>
                                    <p:animEffect transition="in" filter="fade">
                                      <p:cBhvr>
                                        <p:cTn id="15" dur="1000"/>
                                        <p:tgtEl>
                                          <p:spTgt spid="13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88"/>
                                        </p:tgtEl>
                                        <p:attrNameLst>
                                          <p:attrName>style.visibility</p:attrName>
                                        </p:attrNameLst>
                                      </p:cBhvr>
                                      <p:to>
                                        <p:strVal val="visible"/>
                                      </p:to>
                                    </p:set>
                                    <p:animEffect transition="in" filter="fade">
                                      <p:cBhvr>
                                        <p:cTn id="20" dur="1000"/>
                                        <p:tgtEl>
                                          <p:spTgt spid="1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sp>
        <p:nvSpPr>
          <p:cNvPr id="1422" name="Google Shape;1422;p6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424" name="Google Shape;1424;p69"/>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425" name="Google Shape;1425;p69"/>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69"/>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69"/>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8" name="Google Shape;1428;p69"/>
          <p:cNvGrpSpPr/>
          <p:nvPr/>
        </p:nvGrpSpPr>
        <p:grpSpPr>
          <a:xfrm>
            <a:off x="3431794" y="1532927"/>
            <a:ext cx="7673631" cy="4893600"/>
            <a:chOff x="3431794" y="1532927"/>
            <a:chExt cx="7673631" cy="4893600"/>
          </a:xfrm>
        </p:grpSpPr>
        <p:sp>
          <p:nvSpPr>
            <p:cNvPr id="1429" name="Google Shape;1429;p69"/>
            <p:cNvSpPr txBox="1"/>
            <p:nvPr/>
          </p:nvSpPr>
          <p:spPr>
            <a:xfrm>
              <a:off x="3511825" y="15329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LIKE operator is used to perform a wildcard search on tables.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operator uses Wildcards to extract the records matching the specified pattern.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LIKE Wildcard_Expression</a:t>
              </a:r>
              <a:endParaRPr sz="2000">
                <a:solidFill>
                  <a:srgbClr val="0070C0"/>
                </a:solidFill>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First_Name LIKE 'R%'</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430" name="Google Shape;1430;p69"/>
            <p:cNvSpPr/>
            <p:nvPr/>
          </p:nvSpPr>
          <p:spPr>
            <a:xfrm>
              <a:off x="3431794" y="3190223"/>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431" name="Google Shape;1431;p69"/>
          <p:cNvGrpSpPr/>
          <p:nvPr/>
        </p:nvGrpSpPr>
        <p:grpSpPr>
          <a:xfrm>
            <a:off x="838599" y="1271873"/>
            <a:ext cx="1760701" cy="4518629"/>
            <a:chOff x="838599" y="1271873"/>
            <a:chExt cx="1760701" cy="4518629"/>
          </a:xfrm>
        </p:grpSpPr>
        <p:sp>
          <p:nvSpPr>
            <p:cNvPr id="1432" name="Google Shape;1432;p69"/>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33" name="Google Shape;1433;p69"/>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434" name="Google Shape;1434;p69"/>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35" name="Google Shape;1435;p69"/>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436" name="Google Shape;1436;p69"/>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37" name="Google Shape;1437;p69"/>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438" name="Google Shape;1438;p69"/>
            <p:cNvSpPr/>
            <p:nvPr/>
          </p:nvSpPr>
          <p:spPr>
            <a:xfrm>
              <a:off x="852098" y="2820935"/>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39" name="Google Shape;1439;p69"/>
            <p:cNvSpPr/>
            <p:nvPr/>
          </p:nvSpPr>
          <p:spPr>
            <a:xfrm>
              <a:off x="852098" y="2810657"/>
              <a:ext cx="1714500" cy="2931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LIKE</a:t>
              </a:r>
              <a:endParaRPr b="1">
                <a:solidFill>
                  <a:srgbClr val="FFFFFF"/>
                </a:solidFill>
                <a:latin typeface="Lato"/>
                <a:ea typeface="Lato"/>
                <a:cs typeface="Lato"/>
                <a:sym typeface="Lato"/>
              </a:endParaRPr>
            </a:p>
          </p:txBody>
        </p:sp>
        <p:sp>
          <p:nvSpPr>
            <p:cNvPr id="1440" name="Google Shape;1440;p69"/>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41" name="Google Shape;1441;p69"/>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442" name="Google Shape;1442;p69"/>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43" name="Google Shape;1443;p69"/>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444" name="Google Shape;1444;p69"/>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45" name="Google Shape;1445;p69"/>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446" name="Google Shape;1446;p69"/>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47" name="Google Shape;1447;p69"/>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448" name="Google Shape;1448;p69"/>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49" name="Google Shape;1449;p69"/>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450" name="Google Shape;1450;p69"/>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51" name="Google Shape;1451;p69"/>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452" name="Google Shape;1452;p69"/>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453" name="Google Shape;1453;p69"/>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54" name="Google Shape;1454;p69"/>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455" name="Google Shape;1455;p69"/>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56" name="Google Shape;1456;p69"/>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22"/>
                                        </p:tgtEl>
                                        <p:attrNameLst>
                                          <p:attrName>style.visibility</p:attrName>
                                        </p:attrNameLst>
                                      </p:cBhvr>
                                      <p:to>
                                        <p:strVal val="visible"/>
                                      </p:to>
                                    </p:set>
                                    <p:anim calcmode="lin" valueType="num">
                                      <p:cBhvr additive="base">
                                        <p:cTn id="7" dur="1000"/>
                                        <p:tgtEl>
                                          <p:spTgt spid="14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24"/>
                                        </p:tgtEl>
                                        <p:attrNameLst>
                                          <p:attrName>style.visibility</p:attrName>
                                        </p:attrNameLst>
                                      </p:cBhvr>
                                      <p:to>
                                        <p:strVal val="visible"/>
                                      </p:to>
                                    </p:set>
                                    <p:anim calcmode="lin" valueType="num">
                                      <p:cBhvr additive="base">
                                        <p:cTn id="10" dur="1000"/>
                                        <p:tgtEl>
                                          <p:spTgt spid="142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31"/>
                                        </p:tgtEl>
                                        <p:attrNameLst>
                                          <p:attrName>style.visibility</p:attrName>
                                        </p:attrNameLst>
                                      </p:cBhvr>
                                      <p:to>
                                        <p:strVal val="visible"/>
                                      </p:to>
                                    </p:set>
                                    <p:animEffect transition="in" filter="fade">
                                      <p:cBhvr>
                                        <p:cTn id="15" dur="1000"/>
                                        <p:tgtEl>
                                          <p:spTgt spid="14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28"/>
                                        </p:tgtEl>
                                        <p:attrNameLst>
                                          <p:attrName>style.visibility</p:attrName>
                                        </p:attrNameLst>
                                      </p:cBhvr>
                                      <p:to>
                                        <p:strVal val="visible"/>
                                      </p:to>
                                    </p:set>
                                    <p:animEffect transition="in" filter="fade">
                                      <p:cBhvr>
                                        <p:cTn id="20" dur="1000"/>
                                        <p:tgtEl>
                                          <p:spTgt spid="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7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464" name="Google Shape;1464;p70"/>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465" name="Google Shape;1465;p70"/>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70"/>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70"/>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 name="Google Shape;1468;p70"/>
          <p:cNvGrpSpPr/>
          <p:nvPr/>
        </p:nvGrpSpPr>
        <p:grpSpPr>
          <a:xfrm>
            <a:off x="3431794" y="1380527"/>
            <a:ext cx="7673631" cy="4893600"/>
            <a:chOff x="3431794" y="1380527"/>
            <a:chExt cx="7673631" cy="4893600"/>
          </a:xfrm>
        </p:grpSpPr>
        <p:sp>
          <p:nvSpPr>
            <p:cNvPr id="1469" name="Google Shape;1469;p70"/>
            <p:cNvSpPr txBox="1"/>
            <p:nvPr/>
          </p:nvSpPr>
          <p:spPr>
            <a:xfrm>
              <a:off x="3511825" y="13805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NOT LIKE operator is used as an antonym to like operator to perform wildcard searches on tables.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operator uses Wildcards to extract the records matching the specified pattern.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NOT LIKE Wildcard_Expression</a:t>
              </a:r>
              <a:endParaRPr sz="2000">
                <a:solidFill>
                  <a:srgbClr val="0070C0"/>
                </a:solidFill>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First_Name NOT LIKE 'R%'</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470" name="Google Shape;1470;p70"/>
            <p:cNvSpPr/>
            <p:nvPr/>
          </p:nvSpPr>
          <p:spPr>
            <a:xfrm>
              <a:off x="3431794" y="3342623"/>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471" name="Google Shape;1471;p70"/>
          <p:cNvGrpSpPr/>
          <p:nvPr/>
        </p:nvGrpSpPr>
        <p:grpSpPr>
          <a:xfrm>
            <a:off x="838599" y="1271873"/>
            <a:ext cx="1760701" cy="4518629"/>
            <a:chOff x="838599" y="1271873"/>
            <a:chExt cx="1760701" cy="4518629"/>
          </a:xfrm>
        </p:grpSpPr>
        <p:sp>
          <p:nvSpPr>
            <p:cNvPr id="1472" name="Google Shape;1472;p70"/>
            <p:cNvSpPr/>
            <p:nvPr/>
          </p:nvSpPr>
          <p:spPr>
            <a:xfrm>
              <a:off x="838599" y="3204828"/>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473" name="Google Shape;1473;p70"/>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NOT LIKE</a:t>
              </a:r>
              <a:endParaRPr b="1">
                <a:solidFill>
                  <a:srgbClr val="FFFFFF"/>
                </a:solidFill>
                <a:latin typeface="Lato"/>
                <a:ea typeface="Lato"/>
                <a:cs typeface="Lato"/>
                <a:sym typeface="Lato"/>
              </a:endParaRPr>
            </a:p>
          </p:txBody>
        </p:sp>
        <p:sp>
          <p:nvSpPr>
            <p:cNvPr id="1474" name="Google Shape;1474;p70"/>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75" name="Google Shape;1475;p70"/>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476" name="Google Shape;1476;p70"/>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77" name="Google Shape;1477;p70"/>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478" name="Google Shape;1478;p70"/>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79" name="Google Shape;1479;p70"/>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480" name="Google Shape;1480;p70"/>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81" name="Google Shape;1481;p70"/>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482" name="Google Shape;1482;p70"/>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83" name="Google Shape;1483;p70"/>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484" name="Google Shape;1484;p70"/>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85" name="Google Shape;1485;p70"/>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486" name="Google Shape;1486;p70"/>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87" name="Google Shape;1487;p70"/>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488" name="Google Shape;1488;p70"/>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89" name="Google Shape;1489;p70"/>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490" name="Google Shape;1490;p70"/>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491" name="Google Shape;1491;p70"/>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92" name="Google Shape;1492;p70"/>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493" name="Google Shape;1493;p70"/>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94" name="Google Shape;1494;p70"/>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495" name="Google Shape;1495;p70"/>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496" name="Google Shape;1496;p70"/>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462"/>
                                        </p:tgtEl>
                                        <p:attrNameLst>
                                          <p:attrName>style.visibility</p:attrName>
                                        </p:attrNameLst>
                                      </p:cBhvr>
                                      <p:to>
                                        <p:strVal val="visible"/>
                                      </p:to>
                                    </p:set>
                                    <p:anim calcmode="lin" valueType="num">
                                      <p:cBhvr additive="base">
                                        <p:cTn id="7" dur="1000"/>
                                        <p:tgtEl>
                                          <p:spTgt spid="146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464"/>
                                        </p:tgtEl>
                                        <p:attrNameLst>
                                          <p:attrName>style.visibility</p:attrName>
                                        </p:attrNameLst>
                                      </p:cBhvr>
                                      <p:to>
                                        <p:strVal val="visible"/>
                                      </p:to>
                                    </p:set>
                                    <p:anim calcmode="lin" valueType="num">
                                      <p:cBhvr additive="base">
                                        <p:cTn id="10" dur="1000"/>
                                        <p:tgtEl>
                                          <p:spTgt spid="146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1"/>
                                        </p:tgtEl>
                                        <p:attrNameLst>
                                          <p:attrName>style.visibility</p:attrName>
                                        </p:attrNameLst>
                                      </p:cBhvr>
                                      <p:to>
                                        <p:strVal val="visible"/>
                                      </p:to>
                                    </p:set>
                                    <p:animEffect transition="in" filter="fade">
                                      <p:cBhvr>
                                        <p:cTn id="15" dur="1000"/>
                                        <p:tgtEl>
                                          <p:spTgt spid="14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68"/>
                                        </p:tgtEl>
                                        <p:attrNameLst>
                                          <p:attrName>style.visibility</p:attrName>
                                        </p:attrNameLst>
                                      </p:cBhvr>
                                      <p:to>
                                        <p:strVal val="visible"/>
                                      </p:to>
                                    </p:set>
                                    <p:animEffect transition="in" filter="fade">
                                      <p:cBhvr>
                                        <p:cTn id="20" dur="10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sp>
        <p:nvSpPr>
          <p:cNvPr id="1502" name="Google Shape;1502;p7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504" name="Google Shape;1504;p71"/>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505" name="Google Shape;1505;p71"/>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71"/>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71"/>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8" name="Google Shape;1508;p71"/>
          <p:cNvGrpSpPr/>
          <p:nvPr/>
        </p:nvGrpSpPr>
        <p:grpSpPr>
          <a:xfrm>
            <a:off x="3431794" y="1380527"/>
            <a:ext cx="7673631" cy="4832100"/>
            <a:chOff x="3431794" y="1380527"/>
            <a:chExt cx="7673631" cy="4832100"/>
          </a:xfrm>
        </p:grpSpPr>
        <p:sp>
          <p:nvSpPr>
            <p:cNvPr id="1509" name="Google Shape;1509;p71"/>
            <p:cNvSpPr txBox="1"/>
            <p:nvPr/>
          </p:nvSpPr>
          <p:spPr>
            <a:xfrm>
              <a:off x="3511825" y="1380527"/>
              <a:ext cx="7593600" cy="4832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IFNULL operator is used to replace the NULLs with custom values or custom text.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Can replace only one static value in the place of nulls.</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IFNULL(expression1, expression2) </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CustomerKey, FirstName,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IFNULL(MiddleName, 'No Middle Name') AS Name1</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510" name="Google Shape;1510;p71"/>
            <p:cNvSpPr/>
            <p:nvPr/>
          </p:nvSpPr>
          <p:spPr>
            <a:xfrm>
              <a:off x="3431794" y="3048352"/>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511" name="Google Shape;1511;p71"/>
          <p:cNvGrpSpPr/>
          <p:nvPr/>
        </p:nvGrpSpPr>
        <p:grpSpPr>
          <a:xfrm>
            <a:off x="838599" y="1271873"/>
            <a:ext cx="1760701" cy="4518629"/>
            <a:chOff x="838599" y="1271873"/>
            <a:chExt cx="1760701" cy="4518629"/>
          </a:xfrm>
        </p:grpSpPr>
        <p:sp>
          <p:nvSpPr>
            <p:cNvPr id="1512" name="Google Shape;1512;p71"/>
            <p:cNvSpPr/>
            <p:nvPr/>
          </p:nvSpPr>
          <p:spPr>
            <a:xfrm>
              <a:off x="852098" y="3570126"/>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513" name="Google Shape;1513;p71"/>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IFNULL</a:t>
              </a:r>
              <a:endParaRPr b="1">
                <a:solidFill>
                  <a:srgbClr val="FFFFFF"/>
                </a:solidFill>
                <a:latin typeface="Lato"/>
                <a:ea typeface="Lato"/>
                <a:cs typeface="Lato"/>
                <a:sym typeface="Lato"/>
              </a:endParaRPr>
            </a:p>
          </p:txBody>
        </p:sp>
        <p:sp>
          <p:nvSpPr>
            <p:cNvPr id="1514" name="Google Shape;1514;p71"/>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15" name="Google Shape;1515;p71"/>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516" name="Google Shape;1516;p71"/>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17" name="Google Shape;1517;p71"/>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518" name="Google Shape;1518;p71"/>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19" name="Google Shape;1519;p71"/>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520" name="Google Shape;1520;p71"/>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21" name="Google Shape;1521;p71"/>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522" name="Google Shape;1522;p71"/>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23" name="Google Shape;1523;p71"/>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524" name="Google Shape;1524;p71"/>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25" name="Google Shape;1525;p71"/>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526" name="Google Shape;1526;p71"/>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27" name="Google Shape;1527;p71"/>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528" name="Google Shape;1528;p71"/>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529" name="Google Shape;1529;p71"/>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30" name="Google Shape;1530;p71"/>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531" name="Google Shape;1531;p71"/>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32" name="Google Shape;1532;p71"/>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533" name="Google Shape;1533;p71"/>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34" name="Google Shape;1534;p71"/>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535" name="Google Shape;1535;p71"/>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36" name="Google Shape;1536;p71"/>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02"/>
                                        </p:tgtEl>
                                        <p:attrNameLst>
                                          <p:attrName>style.visibility</p:attrName>
                                        </p:attrNameLst>
                                      </p:cBhvr>
                                      <p:to>
                                        <p:strVal val="visible"/>
                                      </p:to>
                                    </p:set>
                                    <p:anim calcmode="lin" valueType="num">
                                      <p:cBhvr additive="base">
                                        <p:cTn id="7" dur="1000"/>
                                        <p:tgtEl>
                                          <p:spTgt spid="15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504"/>
                                        </p:tgtEl>
                                        <p:attrNameLst>
                                          <p:attrName>style.visibility</p:attrName>
                                        </p:attrNameLst>
                                      </p:cBhvr>
                                      <p:to>
                                        <p:strVal val="visible"/>
                                      </p:to>
                                    </p:set>
                                    <p:anim calcmode="lin" valueType="num">
                                      <p:cBhvr additive="base">
                                        <p:cTn id="10" dur="1000"/>
                                        <p:tgtEl>
                                          <p:spTgt spid="150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11"/>
                                        </p:tgtEl>
                                        <p:attrNameLst>
                                          <p:attrName>style.visibility</p:attrName>
                                        </p:attrNameLst>
                                      </p:cBhvr>
                                      <p:to>
                                        <p:strVal val="visible"/>
                                      </p:to>
                                    </p:set>
                                    <p:animEffect transition="in" filter="fade">
                                      <p:cBhvr>
                                        <p:cTn id="15" dur="1000"/>
                                        <p:tgtEl>
                                          <p:spTgt spid="15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08"/>
                                        </p:tgtEl>
                                        <p:attrNameLst>
                                          <p:attrName>style.visibility</p:attrName>
                                        </p:attrNameLst>
                                      </p:cBhvr>
                                      <p:to>
                                        <p:strVal val="visible"/>
                                      </p:to>
                                    </p:set>
                                    <p:animEffect transition="in" filter="fade">
                                      <p:cBhvr>
                                        <p:cTn id="20" dur="10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7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544" name="Google Shape;1544;p72"/>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545" name="Google Shape;1545;p72"/>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72"/>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72"/>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8" name="Google Shape;1548;p72"/>
          <p:cNvGrpSpPr/>
          <p:nvPr/>
        </p:nvGrpSpPr>
        <p:grpSpPr>
          <a:xfrm>
            <a:off x="3511825" y="1532927"/>
            <a:ext cx="7593600" cy="4893600"/>
            <a:chOff x="3511825" y="1532927"/>
            <a:chExt cx="7593600" cy="4893600"/>
          </a:xfrm>
        </p:grpSpPr>
        <p:sp>
          <p:nvSpPr>
            <p:cNvPr id="1549" name="Google Shape;1549;p72"/>
            <p:cNvSpPr txBox="1"/>
            <p:nvPr/>
          </p:nvSpPr>
          <p:spPr>
            <a:xfrm>
              <a:off x="3511825" y="15329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IN Operator checks the given expression against the Values inside the IN operator. </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If there is at least one match, then SELECT Statement returns the records</a:t>
              </a: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IN (Value1,...., </a:t>
              </a:r>
              <a:r>
                <a:rPr lang="en-US" sz="2000" dirty="0" err="1">
                  <a:solidFill>
                    <a:srgbClr val="0070C0"/>
                  </a:solidFill>
                  <a:latin typeface="Lato"/>
                  <a:ea typeface="Lato"/>
                  <a:cs typeface="Lato"/>
                  <a:sym typeface="Lato"/>
                </a:rPr>
                <a:t>ValueN</a:t>
              </a:r>
              <a:r>
                <a:rPr lang="en-US" sz="2000" dirty="0">
                  <a:solidFill>
                    <a:srgbClr val="0070C0"/>
                  </a:solidFill>
                  <a:latin typeface="Lato"/>
                  <a:ea typeface="Lato"/>
                  <a:cs typeface="Lato"/>
                  <a:sym typeface="Lato"/>
                </a:rPr>
                <a:t>) </a:t>
              </a:r>
            </a:p>
            <a:p>
              <a:pPr marL="0" marR="0" lvl="0" indent="0" algn="ctr"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a:t>
              </a:r>
              <a:r>
                <a:rPr lang="en-US" sz="2000" dirty="0" err="1">
                  <a:solidFill>
                    <a:srgbClr val="0070C0"/>
                  </a:solidFill>
                  <a:latin typeface="Lato"/>
                  <a:ea typeface="Lato"/>
                  <a:cs typeface="Lato"/>
                  <a:sym typeface="Lato"/>
                </a:rPr>
                <a:t>First_Name</a:t>
              </a:r>
              <a:endParaRPr sz="2000" dirty="0">
                <a:solidFill>
                  <a:srgbClr val="0070C0"/>
                </a:solidFill>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FROM customers</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 WHERE Income IN (80000</a:t>
              </a:r>
              <a:r>
                <a:rPr lang="en-US" sz="2000">
                  <a:solidFill>
                    <a:srgbClr val="0070C0"/>
                  </a:solidFill>
                  <a:latin typeface="Lato"/>
                  <a:ea typeface="Lato"/>
                  <a:cs typeface="Lato"/>
                  <a:sym typeface="Lato"/>
                </a:rPr>
                <a:t>, 90000,70000)</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1550" name="Google Shape;1550;p72"/>
            <p:cNvSpPr/>
            <p:nvPr/>
          </p:nvSpPr>
          <p:spPr>
            <a:xfrm>
              <a:off x="3511825" y="3495023"/>
              <a:ext cx="75936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551" name="Google Shape;1551;p72"/>
          <p:cNvGrpSpPr/>
          <p:nvPr/>
        </p:nvGrpSpPr>
        <p:grpSpPr>
          <a:xfrm>
            <a:off x="838599" y="1271873"/>
            <a:ext cx="1760701" cy="4518629"/>
            <a:chOff x="838599" y="1271873"/>
            <a:chExt cx="1760701" cy="4518629"/>
          </a:xfrm>
        </p:grpSpPr>
        <p:sp>
          <p:nvSpPr>
            <p:cNvPr id="1552" name="Google Shape;1552;p72"/>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53" name="Google Shape;1553;p72"/>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554" name="Google Shape;1554;p72"/>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55" name="Google Shape;1555;p72"/>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556" name="Google Shape;1556;p72"/>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57" name="Google Shape;1557;p72"/>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558" name="Google Shape;1558;p72"/>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59" name="Google Shape;1559;p72"/>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560" name="Google Shape;1560;p72"/>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61" name="Google Shape;1561;p72"/>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562" name="Google Shape;1562;p72"/>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63" name="Google Shape;1563;p72"/>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564" name="Google Shape;1564;p72"/>
            <p:cNvSpPr/>
            <p:nvPr/>
          </p:nvSpPr>
          <p:spPr>
            <a:xfrm>
              <a:off x="860665" y="3922102"/>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565" name="Google Shape;1565;p72"/>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IN</a:t>
              </a:r>
              <a:endParaRPr b="1">
                <a:solidFill>
                  <a:srgbClr val="FFFFFF"/>
                </a:solidFill>
                <a:latin typeface="Lato"/>
                <a:ea typeface="Lato"/>
                <a:cs typeface="Lato"/>
                <a:sym typeface="Lato"/>
              </a:endParaRPr>
            </a:p>
          </p:txBody>
        </p:sp>
        <p:sp>
          <p:nvSpPr>
            <p:cNvPr id="1566" name="Google Shape;1566;p72"/>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567" name="Google Shape;1567;p72"/>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68" name="Google Shape;1568;p72"/>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569" name="Google Shape;1569;p72"/>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70" name="Google Shape;1570;p72"/>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571" name="Google Shape;1571;p72"/>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72" name="Google Shape;1572;p72"/>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573" name="Google Shape;1573;p72"/>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74" name="Google Shape;1574;p72"/>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575" name="Google Shape;1575;p72"/>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76" name="Google Shape;1576;p72"/>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42"/>
                                        </p:tgtEl>
                                        <p:attrNameLst>
                                          <p:attrName>style.visibility</p:attrName>
                                        </p:attrNameLst>
                                      </p:cBhvr>
                                      <p:to>
                                        <p:strVal val="visible"/>
                                      </p:to>
                                    </p:set>
                                    <p:anim calcmode="lin" valueType="num">
                                      <p:cBhvr additive="base">
                                        <p:cTn id="7" dur="1000"/>
                                        <p:tgtEl>
                                          <p:spTgt spid="154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544"/>
                                        </p:tgtEl>
                                        <p:attrNameLst>
                                          <p:attrName>style.visibility</p:attrName>
                                        </p:attrNameLst>
                                      </p:cBhvr>
                                      <p:to>
                                        <p:strVal val="visible"/>
                                      </p:to>
                                    </p:set>
                                    <p:anim calcmode="lin" valueType="num">
                                      <p:cBhvr additive="base">
                                        <p:cTn id="10" dur="1000"/>
                                        <p:tgtEl>
                                          <p:spTgt spid="154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51"/>
                                        </p:tgtEl>
                                        <p:attrNameLst>
                                          <p:attrName>style.visibility</p:attrName>
                                        </p:attrNameLst>
                                      </p:cBhvr>
                                      <p:to>
                                        <p:strVal val="visible"/>
                                      </p:to>
                                    </p:set>
                                    <p:animEffect transition="in" filter="fade">
                                      <p:cBhvr>
                                        <p:cTn id="15" dur="1000"/>
                                        <p:tgtEl>
                                          <p:spTgt spid="15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48"/>
                                        </p:tgtEl>
                                        <p:attrNameLst>
                                          <p:attrName>style.visibility</p:attrName>
                                        </p:attrNameLst>
                                      </p:cBhvr>
                                      <p:to>
                                        <p:strVal val="visible"/>
                                      </p:to>
                                    </p:set>
                                    <p:animEffect transition="in" filter="fade">
                                      <p:cBhvr>
                                        <p:cTn id="20" dur="1000"/>
                                        <p:tgtEl>
                                          <p:spTgt spid="1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20"/>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0"/>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62" name="Google Shape;162;p20"/>
          <p:cNvSpPr txBox="1"/>
          <p:nvPr/>
        </p:nvSpPr>
        <p:spPr>
          <a:xfrm>
            <a:off x="771694" y="1341622"/>
            <a:ext cx="10870800" cy="3848128"/>
          </a:xfrm>
          <a:prstGeom prst="rect">
            <a:avLst/>
          </a:prstGeom>
          <a:noFill/>
          <a:ln>
            <a:noFill/>
          </a:ln>
        </p:spPr>
        <p:txBody>
          <a:bodyPr spcFirstLastPara="1" wrap="square" lIns="91425" tIns="91425" rIns="91425" bIns="91425" anchor="t" anchorCtr="0">
            <a:noAutofit/>
          </a:bodyPr>
          <a:lstStyle/>
          <a:p>
            <a:r>
              <a:rPr lang="en-GB" b="1" dirty="0"/>
              <a:t>Features and Capabilities</a:t>
            </a:r>
            <a:r>
              <a:rPr lang="en-GB" dirty="0"/>
              <a:t>:</a:t>
            </a:r>
          </a:p>
          <a:p>
            <a:endParaRPr lang="en-GB" dirty="0"/>
          </a:p>
          <a:p>
            <a:pPr lvl="1"/>
            <a:r>
              <a:rPr lang="en-GB" b="1" dirty="0"/>
              <a:t>PostgreSQL</a:t>
            </a:r>
            <a:r>
              <a:rPr lang="en-GB" dirty="0"/>
              <a:t>: PostgreSQL is known for its advanced features and extensibility. It supports complex queries, data types, indexing options, and offers support for JSON, XML, and geospatial data. It has a reputation for data integrity and offers support for advanced indexing techniques.</a:t>
            </a:r>
          </a:p>
          <a:p>
            <a:pPr lvl="1"/>
            <a:endParaRPr lang="en-GB" dirty="0"/>
          </a:p>
          <a:p>
            <a:pPr lvl="1"/>
            <a:r>
              <a:rPr lang="en-GB" b="1" dirty="0"/>
              <a:t>MySQL</a:t>
            </a:r>
            <a:r>
              <a:rPr lang="en-GB" dirty="0"/>
              <a:t>: MySQL is known for its simplicity and ease of use. It provides a good balance between performance and features, with a focus on web applications and small to medium-sized databases. It offers various storage engines, including </a:t>
            </a:r>
            <a:r>
              <a:rPr lang="en-GB" dirty="0" err="1"/>
              <a:t>InnoDB</a:t>
            </a:r>
            <a:r>
              <a:rPr lang="en-GB" dirty="0"/>
              <a:t> and </a:t>
            </a:r>
            <a:r>
              <a:rPr lang="en-GB" dirty="0" err="1"/>
              <a:t>MyISAM</a:t>
            </a:r>
            <a:r>
              <a:rPr lang="en-GB" dirty="0"/>
              <a:t>.</a:t>
            </a:r>
          </a:p>
          <a:p>
            <a:pPr lvl="1"/>
            <a:endParaRPr lang="en-GB" dirty="0"/>
          </a:p>
          <a:p>
            <a:pPr lvl="1"/>
            <a:r>
              <a:rPr lang="en-GB" b="1" dirty="0"/>
              <a:t>MS SQL</a:t>
            </a:r>
            <a:r>
              <a:rPr lang="en-GB" dirty="0"/>
              <a:t>: Microsoft SQL Server offers a wide range of features including comprehensive business intelligence, data analysis, and reporting tools. It is often chosen for enterprise-level applications that require advanced analytics and reporting capabilities.</a:t>
            </a:r>
          </a:p>
          <a:p>
            <a:pPr lvl="1"/>
            <a:endParaRPr lang="en-GB" dirty="0"/>
          </a:p>
        </p:txBody>
      </p:sp>
    </p:spTree>
    <p:extLst>
      <p:ext uri="{BB962C8B-B14F-4D97-AF65-F5344CB8AC3E}">
        <p14:creationId xmlns:p14="http://schemas.microsoft.com/office/powerpoint/2010/main" val="3321860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0" end="0"/>
                                            </p:txEl>
                                          </p:spTgt>
                                        </p:tgtEl>
                                        <p:attrNameLst>
                                          <p:attrName>style.visibility</p:attrName>
                                        </p:attrNameLst>
                                      </p:cBhvr>
                                      <p:to>
                                        <p:strVal val="visible"/>
                                      </p:to>
                                    </p:set>
                                    <p:animEffect transition="in" filter="fade">
                                      <p:cBhvr>
                                        <p:cTn id="12" dur="1000"/>
                                        <p:tgtEl>
                                          <p:spTgt spid="16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1000"/>
                                        <p:tgtEl>
                                          <p:spTgt spid="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4" end="4"/>
                                            </p:txEl>
                                          </p:spTgt>
                                        </p:tgtEl>
                                        <p:attrNameLst>
                                          <p:attrName>style.visibility</p:attrName>
                                        </p:attrNameLst>
                                      </p:cBhvr>
                                      <p:to>
                                        <p:strVal val="visible"/>
                                      </p:to>
                                    </p:set>
                                    <p:animEffect transition="in" filter="fade">
                                      <p:cBhvr>
                                        <p:cTn id="22" dur="1000"/>
                                        <p:tgtEl>
                                          <p:spTgt spid="16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6" end="6"/>
                                            </p:txEl>
                                          </p:spTgt>
                                        </p:tgtEl>
                                        <p:attrNameLst>
                                          <p:attrName>style.visibility</p:attrName>
                                        </p:attrNameLst>
                                      </p:cBhvr>
                                      <p:to>
                                        <p:strVal val="visible"/>
                                      </p:to>
                                    </p:set>
                                    <p:animEffect transition="in" filter="fade">
                                      <p:cBhvr>
                                        <p:cTn id="27" dur="1000"/>
                                        <p:tgtEl>
                                          <p:spTgt spid="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581"/>
        <p:cNvGrpSpPr/>
        <p:nvPr/>
      </p:nvGrpSpPr>
      <p:grpSpPr>
        <a:xfrm>
          <a:off x="0" y="0"/>
          <a:ext cx="0" cy="0"/>
          <a:chOff x="0" y="0"/>
          <a:chExt cx="0" cy="0"/>
        </a:xfrm>
      </p:grpSpPr>
      <p:sp>
        <p:nvSpPr>
          <p:cNvPr id="1582" name="Google Shape;1582;p7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584" name="Google Shape;1584;p73"/>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585" name="Google Shape;1585;p73"/>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3"/>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3"/>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8" name="Google Shape;1588;p73"/>
          <p:cNvGrpSpPr/>
          <p:nvPr/>
        </p:nvGrpSpPr>
        <p:grpSpPr>
          <a:xfrm>
            <a:off x="3471809" y="1622379"/>
            <a:ext cx="7673400" cy="4462800"/>
            <a:chOff x="3471809" y="1622379"/>
            <a:chExt cx="7673400" cy="4462800"/>
          </a:xfrm>
        </p:grpSpPr>
        <p:sp>
          <p:nvSpPr>
            <p:cNvPr id="1589" name="Google Shape;1589;p73"/>
            <p:cNvSpPr txBox="1"/>
            <p:nvPr/>
          </p:nvSpPr>
          <p:spPr>
            <a:xfrm>
              <a:off x="3511825" y="1622379"/>
              <a:ext cx="7593600" cy="4462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IS Operator is useful to test the given expression or value against a Boolean value - True, False and Unknown.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IS () </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 IS True, Last_Name is False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0000"/>
                  </a:solidFill>
                  <a:latin typeface="Lato"/>
                  <a:ea typeface="Lato"/>
                  <a:cs typeface="Lato"/>
                  <a:sym typeface="Lato"/>
                </a:rPr>
                <a:t> </a:t>
              </a:r>
              <a:endParaRPr sz="2000">
                <a:solidFill>
                  <a:srgbClr val="000000"/>
                </a:solidFill>
                <a:latin typeface="Lato"/>
                <a:ea typeface="Lato"/>
                <a:cs typeface="Lato"/>
                <a:sym typeface="Lato"/>
              </a:endParaRPr>
            </a:p>
          </p:txBody>
        </p:sp>
        <p:sp>
          <p:nvSpPr>
            <p:cNvPr id="1590" name="Google Shape;1590;p73"/>
            <p:cNvSpPr/>
            <p:nvPr/>
          </p:nvSpPr>
          <p:spPr>
            <a:xfrm>
              <a:off x="3471809" y="2938406"/>
              <a:ext cx="7673400" cy="26481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591" name="Google Shape;1591;p73"/>
          <p:cNvGrpSpPr/>
          <p:nvPr/>
        </p:nvGrpSpPr>
        <p:grpSpPr>
          <a:xfrm>
            <a:off x="838599" y="1271873"/>
            <a:ext cx="1760701" cy="4518629"/>
            <a:chOff x="838599" y="1271873"/>
            <a:chExt cx="1760701" cy="4518629"/>
          </a:xfrm>
        </p:grpSpPr>
        <p:sp>
          <p:nvSpPr>
            <p:cNvPr id="1592" name="Google Shape;1592;p73"/>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93" name="Google Shape;1593;p73"/>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594" name="Google Shape;1594;p73"/>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95" name="Google Shape;1595;p73"/>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596" name="Google Shape;1596;p73"/>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97" name="Google Shape;1597;p73"/>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598" name="Google Shape;1598;p73"/>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599" name="Google Shape;1599;p73"/>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600" name="Google Shape;1600;p73"/>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01" name="Google Shape;1601;p73"/>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602" name="Google Shape;1602;p73"/>
            <p:cNvSpPr/>
            <p:nvPr/>
          </p:nvSpPr>
          <p:spPr>
            <a:xfrm>
              <a:off x="860665" y="4306001"/>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603" name="Google Shape;1603;p73"/>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IS</a:t>
              </a:r>
              <a:endParaRPr b="1">
                <a:solidFill>
                  <a:srgbClr val="FFFFFF"/>
                </a:solidFill>
                <a:latin typeface="Lato"/>
                <a:ea typeface="Lato"/>
                <a:cs typeface="Lato"/>
                <a:sym typeface="Lato"/>
              </a:endParaRPr>
            </a:p>
          </p:txBody>
        </p:sp>
        <p:sp>
          <p:nvSpPr>
            <p:cNvPr id="1604" name="Google Shape;1604;p73"/>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605" name="Google Shape;1605;p73"/>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06" name="Google Shape;1606;p73"/>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607" name="Google Shape;1607;p73"/>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08" name="Google Shape;1608;p73"/>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609" name="Google Shape;1609;p73"/>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10" name="Google Shape;1610;p73"/>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611" name="Google Shape;1611;p73"/>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12" name="Google Shape;1612;p73"/>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613" name="Google Shape;1613;p73"/>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14" name="Google Shape;1614;p73"/>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615" name="Google Shape;1615;p73"/>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16" name="Google Shape;1616;p73"/>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582"/>
                                        </p:tgtEl>
                                        <p:attrNameLst>
                                          <p:attrName>style.visibility</p:attrName>
                                        </p:attrNameLst>
                                      </p:cBhvr>
                                      <p:to>
                                        <p:strVal val="visible"/>
                                      </p:to>
                                    </p:set>
                                    <p:anim calcmode="lin" valueType="num">
                                      <p:cBhvr additive="base">
                                        <p:cTn id="7" dur="1000"/>
                                        <p:tgtEl>
                                          <p:spTgt spid="15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584"/>
                                        </p:tgtEl>
                                        <p:attrNameLst>
                                          <p:attrName>style.visibility</p:attrName>
                                        </p:attrNameLst>
                                      </p:cBhvr>
                                      <p:to>
                                        <p:strVal val="visible"/>
                                      </p:to>
                                    </p:set>
                                    <p:anim calcmode="lin" valueType="num">
                                      <p:cBhvr additive="base">
                                        <p:cTn id="10" dur="1000"/>
                                        <p:tgtEl>
                                          <p:spTgt spid="158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91"/>
                                        </p:tgtEl>
                                        <p:attrNameLst>
                                          <p:attrName>style.visibility</p:attrName>
                                        </p:attrNameLst>
                                      </p:cBhvr>
                                      <p:to>
                                        <p:strVal val="visible"/>
                                      </p:to>
                                    </p:set>
                                    <p:animEffect transition="in" filter="fade">
                                      <p:cBhvr>
                                        <p:cTn id="15" dur="1000"/>
                                        <p:tgtEl>
                                          <p:spTgt spid="159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88"/>
                                        </p:tgtEl>
                                        <p:attrNameLst>
                                          <p:attrName>style.visibility</p:attrName>
                                        </p:attrNameLst>
                                      </p:cBhvr>
                                      <p:to>
                                        <p:strVal val="visible"/>
                                      </p:to>
                                    </p:set>
                                    <p:animEffect transition="in" filter="fade">
                                      <p:cBhvr>
                                        <p:cTn id="20" dur="1000"/>
                                        <p:tgtEl>
                                          <p:spTgt spid="1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621"/>
        <p:cNvGrpSpPr/>
        <p:nvPr/>
      </p:nvGrpSpPr>
      <p:grpSpPr>
        <a:xfrm>
          <a:off x="0" y="0"/>
          <a:ext cx="0" cy="0"/>
          <a:chOff x="0" y="0"/>
          <a:chExt cx="0" cy="0"/>
        </a:xfrm>
      </p:grpSpPr>
      <p:sp>
        <p:nvSpPr>
          <p:cNvPr id="1622" name="Google Shape;1622;p7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624" name="Google Shape;1624;p74"/>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625" name="Google Shape;1625;p74"/>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4"/>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4"/>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74"/>
          <p:cNvGrpSpPr/>
          <p:nvPr/>
        </p:nvGrpSpPr>
        <p:grpSpPr>
          <a:xfrm>
            <a:off x="3431794" y="1609127"/>
            <a:ext cx="7673631" cy="4893600"/>
            <a:chOff x="3431794" y="1609127"/>
            <a:chExt cx="7673631" cy="4893600"/>
          </a:xfrm>
        </p:grpSpPr>
        <p:sp>
          <p:nvSpPr>
            <p:cNvPr id="1629" name="Google Shape;1629;p74"/>
            <p:cNvSpPr txBox="1"/>
            <p:nvPr/>
          </p:nvSpPr>
          <p:spPr>
            <a:xfrm>
              <a:off x="3511825" y="16091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NOT IN Operator checks the given expression against the Values inside the NOT IN operator.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An antonym for IN operator.</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NOT IN (Value1,...., ValueN) </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 WHERE Income NOT IN (80000, 90000)</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630" name="Google Shape;1630;p74"/>
            <p:cNvSpPr/>
            <p:nvPr/>
          </p:nvSpPr>
          <p:spPr>
            <a:xfrm>
              <a:off x="3431794" y="3312356"/>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631" name="Google Shape;1631;p74"/>
          <p:cNvGrpSpPr/>
          <p:nvPr/>
        </p:nvGrpSpPr>
        <p:grpSpPr>
          <a:xfrm>
            <a:off x="838599" y="1271873"/>
            <a:ext cx="1760701" cy="4518629"/>
            <a:chOff x="838599" y="1271873"/>
            <a:chExt cx="1760701" cy="4518629"/>
          </a:xfrm>
        </p:grpSpPr>
        <p:sp>
          <p:nvSpPr>
            <p:cNvPr id="1632" name="Google Shape;1632;p74"/>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33" name="Google Shape;1633;p74"/>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634" name="Google Shape;1634;p74"/>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35" name="Google Shape;1635;p74"/>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636" name="Google Shape;1636;p74"/>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37" name="Google Shape;1637;p74"/>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638" name="Google Shape;1638;p74"/>
            <p:cNvSpPr/>
            <p:nvPr/>
          </p:nvSpPr>
          <p:spPr>
            <a:xfrm>
              <a:off x="847165" y="4689895"/>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639" name="Google Shape;1639;p74"/>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NOT IN</a:t>
              </a:r>
              <a:endParaRPr b="1">
                <a:solidFill>
                  <a:srgbClr val="FFFFFF"/>
                </a:solidFill>
                <a:latin typeface="Lato"/>
                <a:ea typeface="Lato"/>
                <a:cs typeface="Lato"/>
                <a:sym typeface="Lato"/>
              </a:endParaRPr>
            </a:p>
          </p:txBody>
        </p:sp>
        <p:sp>
          <p:nvSpPr>
            <p:cNvPr id="1640" name="Google Shape;1640;p74"/>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41" name="Google Shape;1641;p74"/>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sp>
          <p:nvSpPr>
            <p:cNvPr id="1642" name="Google Shape;1642;p74"/>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643" name="Google Shape;1643;p74"/>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44" name="Google Shape;1644;p74"/>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645" name="Google Shape;1645;p74"/>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46" name="Google Shape;1646;p74"/>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647" name="Google Shape;1647;p74"/>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48" name="Google Shape;1648;p74"/>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649" name="Google Shape;1649;p74"/>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50" name="Google Shape;1650;p74"/>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651" name="Google Shape;1651;p74"/>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52" name="Google Shape;1652;p74"/>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653" name="Google Shape;1653;p74"/>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54" name="Google Shape;1654;p74"/>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655" name="Google Shape;1655;p74"/>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56" name="Google Shape;1656;p74"/>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22"/>
                                        </p:tgtEl>
                                        <p:attrNameLst>
                                          <p:attrName>style.visibility</p:attrName>
                                        </p:attrNameLst>
                                      </p:cBhvr>
                                      <p:to>
                                        <p:strVal val="visible"/>
                                      </p:to>
                                    </p:set>
                                    <p:anim calcmode="lin" valueType="num">
                                      <p:cBhvr additive="base">
                                        <p:cTn id="7" dur="1000"/>
                                        <p:tgtEl>
                                          <p:spTgt spid="16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624"/>
                                        </p:tgtEl>
                                        <p:attrNameLst>
                                          <p:attrName>style.visibility</p:attrName>
                                        </p:attrNameLst>
                                      </p:cBhvr>
                                      <p:to>
                                        <p:strVal val="visible"/>
                                      </p:to>
                                    </p:set>
                                    <p:anim calcmode="lin" valueType="num">
                                      <p:cBhvr additive="base">
                                        <p:cTn id="10" dur="1000"/>
                                        <p:tgtEl>
                                          <p:spTgt spid="162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1"/>
                                        </p:tgtEl>
                                        <p:attrNameLst>
                                          <p:attrName>style.visibility</p:attrName>
                                        </p:attrNameLst>
                                      </p:cBhvr>
                                      <p:to>
                                        <p:strVal val="visible"/>
                                      </p:to>
                                    </p:set>
                                    <p:animEffect transition="in" filter="fade">
                                      <p:cBhvr>
                                        <p:cTn id="15" dur="1000"/>
                                        <p:tgtEl>
                                          <p:spTgt spid="16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28"/>
                                        </p:tgtEl>
                                        <p:attrNameLst>
                                          <p:attrName>style.visibility</p:attrName>
                                        </p:attrNameLst>
                                      </p:cBhvr>
                                      <p:to>
                                        <p:strVal val="visible"/>
                                      </p:to>
                                    </p:set>
                                    <p:animEffect transition="in" filter="fade">
                                      <p:cBhvr>
                                        <p:cTn id="20" dur="1000"/>
                                        <p:tgtEl>
                                          <p:spTgt spid="1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7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664" name="Google Shape;1664;p75"/>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665" name="Google Shape;1665;p75"/>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5"/>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5"/>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8" name="Google Shape;1668;p75"/>
          <p:cNvGrpSpPr/>
          <p:nvPr/>
        </p:nvGrpSpPr>
        <p:grpSpPr>
          <a:xfrm>
            <a:off x="3431794" y="1609127"/>
            <a:ext cx="7673631" cy="4893600"/>
            <a:chOff x="3431794" y="1609127"/>
            <a:chExt cx="7673631" cy="4893600"/>
          </a:xfrm>
        </p:grpSpPr>
        <p:sp>
          <p:nvSpPr>
            <p:cNvPr id="1669" name="Google Shape;1669;p75"/>
            <p:cNvSpPr txBox="1"/>
            <p:nvPr/>
          </p:nvSpPr>
          <p:spPr>
            <a:xfrm>
              <a:off x="3511825" y="16091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IS NULL Operator is used to test whether the user given expression or column value is NULL or not.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same can be used under both Select and Where statements.</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IS NULL</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MiddleName IS NULL</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670" name="Google Shape;1670;p75"/>
            <p:cNvSpPr/>
            <p:nvPr/>
          </p:nvSpPr>
          <p:spPr>
            <a:xfrm>
              <a:off x="3431794" y="3312356"/>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671" name="Google Shape;1671;p75"/>
          <p:cNvGrpSpPr/>
          <p:nvPr/>
        </p:nvGrpSpPr>
        <p:grpSpPr>
          <a:xfrm>
            <a:off x="838599" y="1271873"/>
            <a:ext cx="1760701" cy="4518629"/>
            <a:chOff x="838599" y="1271873"/>
            <a:chExt cx="1760701" cy="4518629"/>
          </a:xfrm>
        </p:grpSpPr>
        <p:sp>
          <p:nvSpPr>
            <p:cNvPr id="1672" name="Google Shape;1672;p75"/>
            <p:cNvSpPr/>
            <p:nvPr/>
          </p:nvSpPr>
          <p:spPr>
            <a:xfrm>
              <a:off x="862827" y="54953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73" name="Google Shape;1673;p75"/>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 NOT NULL</a:t>
              </a:r>
              <a:endParaRPr>
                <a:latin typeface="Lato"/>
                <a:ea typeface="Lato"/>
                <a:cs typeface="Lato"/>
                <a:sym typeface="Lato"/>
              </a:endParaRPr>
            </a:p>
          </p:txBody>
        </p:sp>
        <p:sp>
          <p:nvSpPr>
            <p:cNvPr id="1674" name="Google Shape;1674;p75"/>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75" name="Google Shape;1675;p75"/>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676" name="Google Shape;1676;p75"/>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77" name="Google Shape;1677;p75"/>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678" name="Google Shape;1678;p75"/>
            <p:cNvSpPr/>
            <p:nvPr/>
          </p:nvSpPr>
          <p:spPr>
            <a:xfrm>
              <a:off x="860665" y="5087095"/>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679" name="Google Shape;1679;p75"/>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ISNULL</a:t>
              </a:r>
              <a:endParaRPr b="1">
                <a:solidFill>
                  <a:srgbClr val="FFFFFF"/>
                </a:solidFill>
                <a:latin typeface="Lato"/>
                <a:ea typeface="Lato"/>
                <a:cs typeface="Lato"/>
                <a:sym typeface="Lato"/>
              </a:endParaRPr>
            </a:p>
          </p:txBody>
        </p:sp>
        <p:sp>
          <p:nvSpPr>
            <p:cNvPr id="1680" name="Google Shape;1680;p75"/>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681" name="Google Shape;1681;p75"/>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82" name="Google Shape;1682;p75"/>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683" name="Google Shape;1683;p75"/>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84" name="Google Shape;1684;p75"/>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685" name="Google Shape;1685;p75"/>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86" name="Google Shape;1686;p75"/>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687" name="Google Shape;1687;p75"/>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88" name="Google Shape;1688;p75"/>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689" name="Google Shape;1689;p75"/>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90" name="Google Shape;1690;p75"/>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691" name="Google Shape;1691;p75"/>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92" name="Google Shape;1692;p75"/>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693" name="Google Shape;1693;p75"/>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94" name="Google Shape;1694;p75"/>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695" name="Google Shape;1695;p75"/>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696" name="Google Shape;1696;p75"/>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662"/>
                                        </p:tgtEl>
                                        <p:attrNameLst>
                                          <p:attrName>style.visibility</p:attrName>
                                        </p:attrNameLst>
                                      </p:cBhvr>
                                      <p:to>
                                        <p:strVal val="visible"/>
                                      </p:to>
                                    </p:set>
                                    <p:anim calcmode="lin" valueType="num">
                                      <p:cBhvr additive="base">
                                        <p:cTn id="7" dur="1000"/>
                                        <p:tgtEl>
                                          <p:spTgt spid="166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664"/>
                                        </p:tgtEl>
                                        <p:attrNameLst>
                                          <p:attrName>style.visibility</p:attrName>
                                        </p:attrNameLst>
                                      </p:cBhvr>
                                      <p:to>
                                        <p:strVal val="visible"/>
                                      </p:to>
                                    </p:set>
                                    <p:anim calcmode="lin" valueType="num">
                                      <p:cBhvr additive="base">
                                        <p:cTn id="10" dur="1000"/>
                                        <p:tgtEl>
                                          <p:spTgt spid="166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71"/>
                                        </p:tgtEl>
                                        <p:attrNameLst>
                                          <p:attrName>style.visibility</p:attrName>
                                        </p:attrNameLst>
                                      </p:cBhvr>
                                      <p:to>
                                        <p:strVal val="visible"/>
                                      </p:to>
                                    </p:set>
                                    <p:animEffect transition="in" filter="fade">
                                      <p:cBhvr>
                                        <p:cTn id="15" dur="1000"/>
                                        <p:tgtEl>
                                          <p:spTgt spid="167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68"/>
                                        </p:tgtEl>
                                        <p:attrNameLst>
                                          <p:attrName>style.visibility</p:attrName>
                                        </p:attrNameLst>
                                      </p:cBhvr>
                                      <p:to>
                                        <p:strVal val="visible"/>
                                      </p:to>
                                    </p:set>
                                    <p:animEffect transition="in" filter="fade">
                                      <p:cBhvr>
                                        <p:cTn id="20" dur="1000"/>
                                        <p:tgtEl>
                                          <p:spTgt spid="16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2" name="Google Shape;1702;p7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LOGICAL  OPERATORS</a:t>
            </a:r>
            <a:endParaRPr sz="4200">
              <a:solidFill>
                <a:srgbClr val="00A1FF"/>
              </a:solidFill>
              <a:latin typeface="Lato Black"/>
              <a:ea typeface="Lato Black"/>
              <a:cs typeface="Lato Black"/>
              <a:sym typeface="Lato Black"/>
            </a:endParaRPr>
          </a:p>
        </p:txBody>
      </p:sp>
      <p:cxnSp>
        <p:nvCxnSpPr>
          <p:cNvPr id="1704" name="Google Shape;1704;p76"/>
          <p:cNvCxnSpPr/>
          <p:nvPr/>
        </p:nvCxnSpPr>
        <p:spPr>
          <a:xfrm>
            <a:off x="668001" y="1089130"/>
            <a:ext cx="5639400" cy="0"/>
          </a:xfrm>
          <a:prstGeom prst="straightConnector1">
            <a:avLst/>
          </a:prstGeom>
          <a:noFill/>
          <a:ln w="76200" cap="flat" cmpd="sng">
            <a:solidFill>
              <a:schemeClr val="dk2"/>
            </a:solidFill>
            <a:prstDash val="solid"/>
            <a:round/>
            <a:headEnd type="none" w="med" len="med"/>
            <a:tailEnd type="none" w="med" len="med"/>
          </a:ln>
        </p:spPr>
      </p:cxnSp>
      <p:sp>
        <p:nvSpPr>
          <p:cNvPr id="1705" name="Google Shape;1705;p76"/>
          <p:cNvSpPr/>
          <p:nvPr/>
        </p:nvSpPr>
        <p:spPr>
          <a:xfrm rot="-2077235">
            <a:off x="10766887" y="-5016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6"/>
          <p:cNvSpPr/>
          <p:nvPr/>
        </p:nvSpPr>
        <p:spPr>
          <a:xfrm rot="495707" flipH="1">
            <a:off x="11151108" y="13026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6"/>
          <p:cNvSpPr/>
          <p:nvPr/>
        </p:nvSpPr>
        <p:spPr>
          <a:xfrm rot="497618" flipH="1">
            <a:off x="10708039" y="-1705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8" name="Google Shape;1708;p76"/>
          <p:cNvGrpSpPr/>
          <p:nvPr/>
        </p:nvGrpSpPr>
        <p:grpSpPr>
          <a:xfrm>
            <a:off x="3431794" y="1532927"/>
            <a:ext cx="7673631" cy="4893600"/>
            <a:chOff x="3431794" y="1532927"/>
            <a:chExt cx="7673631" cy="4893600"/>
          </a:xfrm>
        </p:grpSpPr>
        <p:sp>
          <p:nvSpPr>
            <p:cNvPr id="1709" name="Google Shape;1709;p76"/>
            <p:cNvSpPr txBox="1"/>
            <p:nvPr/>
          </p:nvSpPr>
          <p:spPr>
            <a:xfrm>
              <a:off x="3511825" y="1532927"/>
              <a:ext cx="7593600" cy="48936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IS NOT NULL Operator is used to test whether the user given expression or column value is NULL or not. </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The same can be used under both Select and Where statements.</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IS NOT NULL</a:t>
              </a:r>
              <a:endParaRPr sz="2000">
                <a:latin typeface="Lato"/>
                <a:ea typeface="Lato"/>
                <a:cs typeface="Lato"/>
                <a:sym typeface="Lato"/>
              </a:endParaRPr>
            </a:p>
            <a:p>
              <a:pPr marL="0" marR="0" lvl="0" indent="0" algn="ctr"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First_Name</a:t>
              </a:r>
              <a:endParaRPr sz="2000">
                <a:solidFill>
                  <a:srgbClr val="0070C0"/>
                </a:solidFill>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FROM customers</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WHERE MiddleName IS NOT NULL</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1710" name="Google Shape;1710;p76"/>
            <p:cNvSpPr/>
            <p:nvPr/>
          </p:nvSpPr>
          <p:spPr>
            <a:xfrm>
              <a:off x="3431794" y="3218733"/>
              <a:ext cx="7673400" cy="26481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711" name="Google Shape;1711;p76"/>
          <p:cNvGrpSpPr/>
          <p:nvPr/>
        </p:nvGrpSpPr>
        <p:grpSpPr>
          <a:xfrm>
            <a:off x="838599" y="1271873"/>
            <a:ext cx="1760701" cy="4518629"/>
            <a:chOff x="838599" y="1271873"/>
            <a:chExt cx="1760701" cy="4518629"/>
          </a:xfrm>
        </p:grpSpPr>
        <p:sp>
          <p:nvSpPr>
            <p:cNvPr id="1712" name="Google Shape;1712;p76"/>
            <p:cNvSpPr/>
            <p:nvPr/>
          </p:nvSpPr>
          <p:spPr>
            <a:xfrm>
              <a:off x="862827" y="5495301"/>
              <a:ext cx="1728300" cy="2952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solidFill>
                  <a:srgbClr val="FFFFFF"/>
                </a:solidFill>
                <a:latin typeface="Lato"/>
                <a:ea typeface="Lato"/>
                <a:cs typeface="Lato"/>
                <a:sym typeface="Lato"/>
              </a:endParaRPr>
            </a:p>
          </p:txBody>
        </p:sp>
        <p:sp>
          <p:nvSpPr>
            <p:cNvPr id="1713" name="Google Shape;1713;p76"/>
            <p:cNvSpPr/>
            <p:nvPr/>
          </p:nvSpPr>
          <p:spPr>
            <a:xfrm>
              <a:off x="862641" y="549620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IS NOT NULL</a:t>
              </a:r>
              <a:endParaRPr b="1">
                <a:solidFill>
                  <a:srgbClr val="FFFFFF"/>
                </a:solidFill>
                <a:latin typeface="Lato"/>
                <a:ea typeface="Lato"/>
                <a:cs typeface="Lato"/>
                <a:sym typeface="Lato"/>
              </a:endParaRPr>
            </a:p>
          </p:txBody>
        </p:sp>
        <p:sp>
          <p:nvSpPr>
            <p:cNvPr id="1714" name="Google Shape;1714;p76"/>
            <p:cNvSpPr/>
            <p:nvPr/>
          </p:nvSpPr>
          <p:spPr>
            <a:xfrm>
              <a:off x="845349" y="1664604"/>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15" name="Google Shape;1715;p76"/>
            <p:cNvSpPr/>
            <p:nvPr/>
          </p:nvSpPr>
          <p:spPr>
            <a:xfrm>
              <a:off x="845350" y="16758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OR</a:t>
              </a:r>
              <a:endParaRPr>
                <a:latin typeface="Lato"/>
                <a:ea typeface="Lato"/>
                <a:cs typeface="Lato"/>
                <a:sym typeface="Lato"/>
              </a:endParaRPr>
            </a:p>
          </p:txBody>
        </p:sp>
        <p:sp>
          <p:nvSpPr>
            <p:cNvPr id="1716" name="Google Shape;1716;p76"/>
            <p:cNvSpPr/>
            <p:nvPr/>
          </p:nvSpPr>
          <p:spPr>
            <a:xfrm>
              <a:off x="845349" y="1282150"/>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17" name="Google Shape;1717;p76"/>
            <p:cNvSpPr/>
            <p:nvPr/>
          </p:nvSpPr>
          <p:spPr>
            <a:xfrm>
              <a:off x="845349" y="1271873"/>
              <a:ext cx="1714500" cy="293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718" name="Google Shape;1718;p76"/>
            <p:cNvSpPr/>
            <p:nvPr/>
          </p:nvSpPr>
          <p:spPr>
            <a:xfrm>
              <a:off x="845350" y="1273242"/>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AND</a:t>
              </a:r>
              <a:endParaRPr>
                <a:latin typeface="Lato"/>
                <a:ea typeface="Lato"/>
                <a:cs typeface="Lato"/>
                <a:sym typeface="Lato"/>
              </a:endParaRPr>
            </a:p>
          </p:txBody>
        </p:sp>
        <p:sp>
          <p:nvSpPr>
            <p:cNvPr id="1719" name="Google Shape;1719;p76"/>
            <p:cNvSpPr/>
            <p:nvPr/>
          </p:nvSpPr>
          <p:spPr>
            <a:xfrm>
              <a:off x="838599" y="205161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20" name="Google Shape;1720;p76"/>
            <p:cNvSpPr/>
            <p:nvPr/>
          </p:nvSpPr>
          <p:spPr>
            <a:xfrm>
              <a:off x="858849" y="2062084"/>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a:t>
              </a:r>
              <a:endParaRPr>
                <a:latin typeface="Lato"/>
                <a:ea typeface="Lato"/>
                <a:cs typeface="Lato"/>
                <a:sym typeface="Lato"/>
              </a:endParaRPr>
            </a:p>
          </p:txBody>
        </p:sp>
        <p:sp>
          <p:nvSpPr>
            <p:cNvPr id="1721" name="Google Shape;1721;p76"/>
            <p:cNvSpPr/>
            <p:nvPr/>
          </p:nvSpPr>
          <p:spPr>
            <a:xfrm>
              <a:off x="852098" y="243703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22" name="Google Shape;1722;p76"/>
            <p:cNvSpPr/>
            <p:nvPr/>
          </p:nvSpPr>
          <p:spPr>
            <a:xfrm>
              <a:off x="852098" y="2437940"/>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BETWEEN</a:t>
              </a:r>
              <a:endParaRPr>
                <a:solidFill>
                  <a:srgbClr val="000000"/>
                </a:solidFill>
                <a:latin typeface="Lato"/>
                <a:ea typeface="Lato"/>
                <a:cs typeface="Lato"/>
                <a:sym typeface="Lato"/>
              </a:endParaRPr>
            </a:p>
          </p:txBody>
        </p:sp>
        <p:sp>
          <p:nvSpPr>
            <p:cNvPr id="1723" name="Google Shape;1723;p76"/>
            <p:cNvSpPr/>
            <p:nvPr/>
          </p:nvSpPr>
          <p:spPr>
            <a:xfrm>
              <a:off x="852098" y="282093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24" name="Google Shape;1724;p76"/>
            <p:cNvSpPr/>
            <p:nvPr/>
          </p:nvSpPr>
          <p:spPr>
            <a:xfrm>
              <a:off x="852098" y="281065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LIKE</a:t>
              </a:r>
              <a:endParaRPr>
                <a:latin typeface="Lato"/>
                <a:ea typeface="Lato"/>
                <a:cs typeface="Lato"/>
                <a:sym typeface="Lato"/>
              </a:endParaRPr>
            </a:p>
          </p:txBody>
        </p:sp>
        <p:sp>
          <p:nvSpPr>
            <p:cNvPr id="1725" name="Google Shape;1725;p76"/>
            <p:cNvSpPr/>
            <p:nvPr/>
          </p:nvSpPr>
          <p:spPr>
            <a:xfrm>
              <a:off x="838599" y="3204828"/>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26" name="Google Shape;1726;p76"/>
            <p:cNvSpPr/>
            <p:nvPr/>
          </p:nvSpPr>
          <p:spPr>
            <a:xfrm>
              <a:off x="838600" y="3216066"/>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LIKE</a:t>
              </a:r>
              <a:endParaRPr>
                <a:latin typeface="Lato"/>
                <a:ea typeface="Lato"/>
                <a:cs typeface="Lato"/>
                <a:sym typeface="Lato"/>
              </a:endParaRPr>
            </a:p>
          </p:txBody>
        </p:sp>
        <p:sp>
          <p:nvSpPr>
            <p:cNvPr id="1727" name="Google Shape;1727;p76"/>
            <p:cNvSpPr/>
            <p:nvPr/>
          </p:nvSpPr>
          <p:spPr>
            <a:xfrm>
              <a:off x="852098" y="3570126"/>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28" name="Google Shape;1728;p76"/>
            <p:cNvSpPr/>
            <p:nvPr/>
          </p:nvSpPr>
          <p:spPr>
            <a:xfrm>
              <a:off x="862433" y="357103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IFNULL</a:t>
              </a:r>
              <a:endParaRPr>
                <a:latin typeface="Lato"/>
                <a:ea typeface="Lato"/>
                <a:cs typeface="Lato"/>
                <a:sym typeface="Lato"/>
              </a:endParaRPr>
            </a:p>
          </p:txBody>
        </p:sp>
        <p:sp>
          <p:nvSpPr>
            <p:cNvPr id="1729" name="Google Shape;1729;p76"/>
            <p:cNvSpPr/>
            <p:nvPr/>
          </p:nvSpPr>
          <p:spPr>
            <a:xfrm>
              <a:off x="860665" y="3922102"/>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30" name="Google Shape;1730;p76"/>
            <p:cNvSpPr/>
            <p:nvPr/>
          </p:nvSpPr>
          <p:spPr>
            <a:xfrm>
              <a:off x="860665" y="3923007"/>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IN</a:t>
              </a:r>
              <a:endParaRPr>
                <a:solidFill>
                  <a:srgbClr val="000000"/>
                </a:solidFill>
                <a:latin typeface="Lato"/>
                <a:ea typeface="Lato"/>
                <a:cs typeface="Lato"/>
                <a:sym typeface="Lato"/>
              </a:endParaRPr>
            </a:p>
          </p:txBody>
        </p:sp>
        <p:sp>
          <p:nvSpPr>
            <p:cNvPr id="1731" name="Google Shape;1731;p76"/>
            <p:cNvSpPr/>
            <p:nvPr/>
          </p:nvSpPr>
          <p:spPr>
            <a:xfrm>
              <a:off x="860665" y="4306001"/>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32" name="Google Shape;1732;p76"/>
            <p:cNvSpPr/>
            <p:nvPr/>
          </p:nvSpPr>
          <p:spPr>
            <a:xfrm>
              <a:off x="860665" y="429572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a:t>
              </a:r>
              <a:endParaRPr>
                <a:latin typeface="Lato"/>
                <a:ea typeface="Lato"/>
                <a:cs typeface="Lato"/>
                <a:sym typeface="Lato"/>
              </a:endParaRPr>
            </a:p>
          </p:txBody>
        </p:sp>
        <p:sp>
          <p:nvSpPr>
            <p:cNvPr id="1733" name="Google Shape;1733;p76"/>
            <p:cNvSpPr/>
            <p:nvPr/>
          </p:nvSpPr>
          <p:spPr>
            <a:xfrm>
              <a:off x="847165" y="46898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34" name="Google Shape;1734;p76"/>
            <p:cNvSpPr/>
            <p:nvPr/>
          </p:nvSpPr>
          <p:spPr>
            <a:xfrm>
              <a:off x="847166" y="4701133"/>
              <a:ext cx="17145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NOT IN</a:t>
              </a:r>
              <a:endParaRPr>
                <a:latin typeface="Lato"/>
                <a:ea typeface="Lato"/>
                <a:cs typeface="Lato"/>
                <a:sym typeface="Lato"/>
              </a:endParaRPr>
            </a:p>
          </p:txBody>
        </p:sp>
        <p:sp>
          <p:nvSpPr>
            <p:cNvPr id="1735" name="Google Shape;1735;p76"/>
            <p:cNvSpPr/>
            <p:nvPr/>
          </p:nvSpPr>
          <p:spPr>
            <a:xfrm>
              <a:off x="860665" y="5087095"/>
              <a:ext cx="1728300" cy="2952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1736" name="Google Shape;1736;p76"/>
            <p:cNvSpPr/>
            <p:nvPr/>
          </p:nvSpPr>
          <p:spPr>
            <a:xfrm>
              <a:off x="871000" y="5088000"/>
              <a:ext cx="1728300" cy="2931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ISNULL</a:t>
              </a:r>
              <a:endParaRPr>
                <a:latin typeface="Lato"/>
                <a:ea typeface="Lato"/>
                <a:cs typeface="Lato"/>
                <a:sym typeface="La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02"/>
                                        </p:tgtEl>
                                        <p:attrNameLst>
                                          <p:attrName>style.visibility</p:attrName>
                                        </p:attrNameLst>
                                      </p:cBhvr>
                                      <p:to>
                                        <p:strVal val="visible"/>
                                      </p:to>
                                    </p:set>
                                    <p:anim calcmode="lin" valueType="num">
                                      <p:cBhvr additive="base">
                                        <p:cTn id="7" dur="1000"/>
                                        <p:tgtEl>
                                          <p:spTgt spid="170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704"/>
                                        </p:tgtEl>
                                        <p:attrNameLst>
                                          <p:attrName>style.visibility</p:attrName>
                                        </p:attrNameLst>
                                      </p:cBhvr>
                                      <p:to>
                                        <p:strVal val="visible"/>
                                      </p:to>
                                    </p:set>
                                    <p:anim calcmode="lin" valueType="num">
                                      <p:cBhvr additive="base">
                                        <p:cTn id="10" dur="1000"/>
                                        <p:tgtEl>
                                          <p:spTgt spid="170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11"/>
                                        </p:tgtEl>
                                        <p:attrNameLst>
                                          <p:attrName>style.visibility</p:attrName>
                                        </p:attrNameLst>
                                      </p:cBhvr>
                                      <p:to>
                                        <p:strVal val="visible"/>
                                      </p:to>
                                    </p:set>
                                    <p:animEffect transition="in" filter="fade">
                                      <p:cBhvr>
                                        <p:cTn id="15" dur="1000"/>
                                        <p:tgtEl>
                                          <p:spTgt spid="17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08"/>
                                        </p:tgtEl>
                                        <p:attrNameLst>
                                          <p:attrName>style.visibility</p:attrName>
                                        </p:attrNameLst>
                                      </p:cBhvr>
                                      <p:to>
                                        <p:strVal val="visible"/>
                                      </p:to>
                                    </p:set>
                                    <p:animEffect transition="in" filter="fade">
                                      <p:cBhvr>
                                        <p:cTn id="20" dur="1000"/>
                                        <p:tgtEl>
                                          <p:spTgt spid="1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896"/>
        <p:cNvGrpSpPr/>
        <p:nvPr/>
      </p:nvGrpSpPr>
      <p:grpSpPr>
        <a:xfrm>
          <a:off x="0" y="0"/>
          <a:ext cx="0" cy="0"/>
          <a:chOff x="0" y="0"/>
          <a:chExt cx="0" cy="0"/>
        </a:xfrm>
      </p:grpSpPr>
      <p:sp>
        <p:nvSpPr>
          <p:cNvPr id="1897" name="Google Shape;1897;p8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1899" name="Google Shape;1899;p84"/>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sp>
        <p:nvSpPr>
          <p:cNvPr id="1900" name="Google Shape;1900;p84"/>
          <p:cNvSpPr/>
          <p:nvPr/>
        </p:nvSpPr>
        <p:spPr>
          <a:xfrm rot="-2077141">
            <a:off x="10296637" y="4517437"/>
            <a:ext cx="2355678" cy="223984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4"/>
          <p:cNvSpPr/>
          <p:nvPr/>
        </p:nvSpPr>
        <p:spPr>
          <a:xfrm rot="496352" flipH="1">
            <a:off x="10801295" y="6887618"/>
            <a:ext cx="460795" cy="460795"/>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4"/>
          <p:cNvSpPr/>
          <p:nvPr/>
        </p:nvSpPr>
        <p:spPr>
          <a:xfrm rot="497252" flipH="1">
            <a:off x="10219321" y="4952400"/>
            <a:ext cx="663933" cy="663933"/>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4"/>
          <p:cNvSpPr txBox="1"/>
          <p:nvPr/>
        </p:nvSpPr>
        <p:spPr>
          <a:xfrm>
            <a:off x="692806" y="1529103"/>
            <a:ext cx="10022700" cy="3143100"/>
          </a:xfrm>
          <a:prstGeom prst="rect">
            <a:avLst/>
          </a:prstGeom>
          <a:noFill/>
          <a:ln>
            <a:noFill/>
          </a:ln>
        </p:spPr>
        <p:txBody>
          <a:bodyPr spcFirstLastPara="1" wrap="square" lIns="0" tIns="97775" rIns="0" bIns="0" anchor="t" anchorCtr="0">
            <a:noAutofit/>
          </a:bodyPr>
          <a:lstStyle/>
          <a:p>
            <a:pPr marL="184150" marR="5080" lvl="0" indent="-146050" algn="l" rtl="0">
              <a:lnSpc>
                <a:spcPct val="115000"/>
              </a:lnSpc>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An aggregate function performs a calculation on a set of values, and returns a single value. Except for COUNT, aggregate functions ignore null values.</a:t>
            </a:r>
            <a:endParaRPr sz="2000">
              <a:latin typeface="Lato"/>
              <a:ea typeface="Lato"/>
              <a:cs typeface="Lato"/>
              <a:sym typeface="Lato"/>
            </a:endParaRPr>
          </a:p>
          <a:p>
            <a:pPr marL="184150" marR="5080" lvl="0" indent="-19050" algn="l" rtl="0">
              <a:lnSpc>
                <a:spcPct val="115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15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 Aggregate functions are often used with the GROUP BY clause of the SELECT statement.</a:t>
            </a:r>
            <a:endParaRPr sz="2000">
              <a:latin typeface="Lato"/>
              <a:ea typeface="Lato"/>
              <a:cs typeface="Lato"/>
              <a:sym typeface="Lato"/>
            </a:endParaRPr>
          </a:p>
          <a:p>
            <a:pPr marL="184150" marR="5080" lvl="0" indent="-19050" algn="l" rtl="0">
              <a:lnSpc>
                <a:spcPct val="115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15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All aggregate functions are deterministic. In other words, aggregate functions return the same value each time that they are called, when called with a specific set of input values. </a:t>
            </a:r>
            <a:endParaRPr sz="2000">
              <a:latin typeface="Lato"/>
              <a:ea typeface="Lato"/>
              <a:cs typeface="Lato"/>
              <a:sym typeface="Lato"/>
            </a:endParaRPr>
          </a:p>
        </p:txBody>
      </p:sp>
    </p:spTree>
    <p:extLst>
      <p:ext uri="{BB962C8B-B14F-4D97-AF65-F5344CB8AC3E}">
        <p14:creationId xmlns:p14="http://schemas.microsoft.com/office/powerpoint/2010/main" val="270328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897"/>
                                        </p:tgtEl>
                                        <p:attrNameLst>
                                          <p:attrName>style.visibility</p:attrName>
                                        </p:attrNameLst>
                                      </p:cBhvr>
                                      <p:to>
                                        <p:strVal val="visible"/>
                                      </p:to>
                                    </p:set>
                                    <p:anim calcmode="lin" valueType="num">
                                      <p:cBhvr additive="base">
                                        <p:cTn id="7" dur="1000"/>
                                        <p:tgtEl>
                                          <p:spTgt spid="189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899"/>
                                        </p:tgtEl>
                                        <p:attrNameLst>
                                          <p:attrName>style.visibility</p:attrName>
                                        </p:attrNameLst>
                                      </p:cBhvr>
                                      <p:to>
                                        <p:strVal val="visible"/>
                                      </p:to>
                                    </p:set>
                                    <p:anim calcmode="lin" valueType="num">
                                      <p:cBhvr additive="base">
                                        <p:cTn id="10" dur="1000"/>
                                        <p:tgtEl>
                                          <p:spTgt spid="189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03">
                                            <p:txEl>
                                              <p:pRg st="0" end="0"/>
                                            </p:txEl>
                                          </p:spTgt>
                                        </p:tgtEl>
                                        <p:attrNameLst>
                                          <p:attrName>style.visibility</p:attrName>
                                        </p:attrNameLst>
                                      </p:cBhvr>
                                      <p:to>
                                        <p:strVal val="visible"/>
                                      </p:to>
                                    </p:set>
                                    <p:animEffect transition="in" filter="fade">
                                      <p:cBhvr>
                                        <p:cTn id="15" dur="1000"/>
                                        <p:tgtEl>
                                          <p:spTgt spid="190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03">
                                            <p:txEl>
                                              <p:pRg st="1" end="1"/>
                                            </p:txEl>
                                          </p:spTgt>
                                        </p:tgtEl>
                                        <p:attrNameLst>
                                          <p:attrName>style.visibility</p:attrName>
                                        </p:attrNameLst>
                                      </p:cBhvr>
                                      <p:to>
                                        <p:strVal val="visible"/>
                                      </p:to>
                                    </p:set>
                                    <p:animEffect transition="in" filter="fade">
                                      <p:cBhvr>
                                        <p:cTn id="20" dur="1000"/>
                                        <p:tgtEl>
                                          <p:spTgt spid="190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903">
                                            <p:txEl>
                                              <p:pRg st="2" end="2"/>
                                            </p:txEl>
                                          </p:spTgt>
                                        </p:tgtEl>
                                        <p:attrNameLst>
                                          <p:attrName>style.visibility</p:attrName>
                                        </p:attrNameLst>
                                      </p:cBhvr>
                                      <p:to>
                                        <p:strVal val="visible"/>
                                      </p:to>
                                    </p:set>
                                    <p:animEffect transition="in" filter="fade">
                                      <p:cBhvr>
                                        <p:cTn id="25" dur="1000"/>
                                        <p:tgtEl>
                                          <p:spTgt spid="1903">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903">
                                            <p:txEl>
                                              <p:pRg st="3" end="3"/>
                                            </p:txEl>
                                          </p:spTgt>
                                        </p:tgtEl>
                                        <p:attrNameLst>
                                          <p:attrName>style.visibility</p:attrName>
                                        </p:attrNameLst>
                                      </p:cBhvr>
                                      <p:to>
                                        <p:strVal val="visible"/>
                                      </p:to>
                                    </p:set>
                                    <p:animEffect transition="in" filter="fade">
                                      <p:cBhvr>
                                        <p:cTn id="30" dur="1000"/>
                                        <p:tgtEl>
                                          <p:spTgt spid="190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03">
                                            <p:txEl>
                                              <p:pRg st="4" end="4"/>
                                            </p:txEl>
                                          </p:spTgt>
                                        </p:tgtEl>
                                        <p:attrNameLst>
                                          <p:attrName>style.visibility</p:attrName>
                                        </p:attrNameLst>
                                      </p:cBhvr>
                                      <p:to>
                                        <p:strVal val="visible"/>
                                      </p:to>
                                    </p:set>
                                    <p:animEffect transition="in" filter="fade">
                                      <p:cBhvr>
                                        <p:cTn id="35" dur="1000"/>
                                        <p:tgtEl>
                                          <p:spTgt spid="19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10" name="Google Shape;1910;p8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1914" name="Google Shape;1914;p85"/>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1915" name="Google Shape;1915;p85"/>
          <p:cNvGrpSpPr/>
          <p:nvPr/>
        </p:nvGrpSpPr>
        <p:grpSpPr>
          <a:xfrm>
            <a:off x="3510598" y="1547150"/>
            <a:ext cx="7912800" cy="4456962"/>
            <a:chOff x="3510598" y="1547150"/>
            <a:chExt cx="7912800" cy="4456962"/>
          </a:xfrm>
        </p:grpSpPr>
        <p:sp>
          <p:nvSpPr>
            <p:cNvPr id="1916" name="Google Shape;1916;p85"/>
            <p:cNvSpPr txBox="1"/>
            <p:nvPr/>
          </p:nvSpPr>
          <p:spPr>
            <a:xfrm>
              <a:off x="3510598" y="1547150"/>
              <a:ext cx="7912800" cy="4014000"/>
            </a:xfrm>
            <a:prstGeom prst="rect">
              <a:avLst/>
            </a:prstGeom>
            <a:noFill/>
            <a:ln>
              <a:noFill/>
            </a:ln>
          </p:spPr>
          <p:txBody>
            <a:bodyPr spcFirstLastPara="1" wrap="square" lIns="0" tIns="12700" rIns="0" bIns="0" anchor="t" anchorCtr="0">
              <a:noAutofit/>
            </a:bodyPr>
            <a:lstStyle/>
            <a:p>
              <a:pPr marL="355600" marR="0" lvl="0" indent="-317500" algn="l" rtl="0">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SUM function returns the total sum of a numeric column.</a:t>
              </a: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ctr" rtl="0">
                <a:spcBef>
                  <a:spcPts val="10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SUM(column_name) FROM table_name</a:t>
              </a:r>
              <a:endParaRPr sz="2000">
                <a:solidFill>
                  <a:srgbClr val="006FC0"/>
                </a:solidFill>
                <a:latin typeface="Lato"/>
                <a:ea typeface="Lato"/>
                <a:cs typeface="Lato"/>
                <a:sym typeface="Lato"/>
              </a:endParaRPr>
            </a:p>
            <a:p>
              <a:pPr marL="12700" marR="0" lvl="0" indent="0" algn="ctr" rtl="0">
                <a:spcBef>
                  <a:spcPts val="100"/>
                </a:spcBef>
                <a:spcAft>
                  <a:spcPts val="0"/>
                </a:spcAft>
                <a:buNone/>
              </a:pPr>
              <a:endParaRPr sz="2000">
                <a:solidFill>
                  <a:srgbClr val="006FC0"/>
                </a:solidFill>
                <a:latin typeface="Lato"/>
                <a:ea typeface="Lato"/>
                <a:cs typeface="Lato"/>
                <a:sym typeface="Lato"/>
              </a:endParaRPr>
            </a:p>
            <a:p>
              <a:pPr marL="12700" marR="0" lvl="0" indent="0" algn="ctr" rtl="0">
                <a:spcBef>
                  <a:spcPts val="100"/>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SUM(salary) FROM CUSTOMERS</a:t>
              </a:r>
              <a:endParaRPr sz="2000">
                <a:solidFill>
                  <a:srgbClr val="000000"/>
                </a:solidFill>
                <a:latin typeface="Lato"/>
                <a:ea typeface="Lato"/>
                <a:cs typeface="Lato"/>
                <a:sym typeface="Lato"/>
              </a:endParaRPr>
            </a:p>
          </p:txBody>
        </p:sp>
        <p:sp>
          <p:nvSpPr>
            <p:cNvPr id="1917" name="Google Shape;1917;p85"/>
            <p:cNvSpPr/>
            <p:nvPr/>
          </p:nvSpPr>
          <p:spPr>
            <a:xfrm>
              <a:off x="3673648" y="3809612"/>
              <a:ext cx="7673400" cy="21945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918" name="Google Shape;1918;p85"/>
          <p:cNvGrpSpPr/>
          <p:nvPr/>
        </p:nvGrpSpPr>
        <p:grpSpPr>
          <a:xfrm>
            <a:off x="690625" y="1357575"/>
            <a:ext cx="2013906" cy="4418070"/>
            <a:chOff x="690625" y="1357575"/>
            <a:chExt cx="2013906" cy="4418070"/>
          </a:xfrm>
        </p:grpSpPr>
        <p:sp>
          <p:nvSpPr>
            <p:cNvPr id="1919" name="Google Shape;1919;p85"/>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20" name="Google Shape;1920;p85"/>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1921" name="Google Shape;1921;p85"/>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22" name="Google Shape;1922;p85"/>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1923" name="Google Shape;1923;p85"/>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24" name="Google Shape;1924;p85"/>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1925" name="Google Shape;1925;p85"/>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26" name="Google Shape;1926;p85"/>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Population</a:t>
              </a:r>
              <a:endParaRPr>
                <a:latin typeface="Lato"/>
                <a:ea typeface="Lato"/>
                <a:cs typeface="Lato"/>
                <a:sym typeface="Lato"/>
              </a:endParaRPr>
            </a:p>
          </p:txBody>
        </p:sp>
        <p:sp>
          <p:nvSpPr>
            <p:cNvPr id="1927" name="Google Shape;1927;p85"/>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28" name="Google Shape;1928;p85"/>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1929" name="Google Shape;1929;p85"/>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30" name="Google Shape;1930;p85"/>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31" name="Google Shape;1931;p85"/>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sp>
          <p:nvSpPr>
            <p:cNvPr id="1932" name="Google Shape;1932;p85"/>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Count</a:t>
              </a:r>
              <a:endParaRPr sz="1800">
                <a:solidFill>
                  <a:srgbClr val="000000"/>
                </a:solidFill>
                <a:latin typeface="Lato"/>
                <a:ea typeface="Lato"/>
                <a:cs typeface="Lato"/>
                <a:sym typeface="Lato"/>
              </a:endParaRPr>
            </a:p>
          </p:txBody>
        </p:sp>
        <p:sp>
          <p:nvSpPr>
            <p:cNvPr id="1933" name="Google Shape;1933;p85"/>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34" name="Google Shape;1934;p85"/>
            <p:cNvSpPr/>
            <p:nvPr/>
          </p:nvSpPr>
          <p:spPr>
            <a:xfrm>
              <a:off x="706061" y="1357575"/>
              <a:ext cx="1960800" cy="3354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Sum</a:t>
              </a:r>
              <a:endParaRPr b="1">
                <a:latin typeface="Lato"/>
                <a:ea typeface="Lato"/>
                <a:cs typeface="Lato"/>
                <a:sym typeface="Lato"/>
              </a:endParaRPr>
            </a:p>
          </p:txBody>
        </p:sp>
        <p:sp>
          <p:nvSpPr>
            <p:cNvPr id="1935" name="Google Shape;1935;p85"/>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36" name="Google Shape;1936;p85"/>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Average</a:t>
              </a:r>
              <a:endParaRPr>
                <a:latin typeface="Lato"/>
                <a:ea typeface="Lato"/>
                <a:cs typeface="Lato"/>
                <a:sym typeface="Lato"/>
              </a:endParaRPr>
            </a:p>
          </p:txBody>
        </p:sp>
      </p:grpSp>
    </p:spTree>
    <p:extLst>
      <p:ext uri="{BB962C8B-B14F-4D97-AF65-F5344CB8AC3E}">
        <p14:creationId xmlns:p14="http://schemas.microsoft.com/office/powerpoint/2010/main" val="212278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18"/>
                                        </p:tgtEl>
                                        <p:attrNameLst>
                                          <p:attrName>style.visibility</p:attrName>
                                        </p:attrNameLst>
                                      </p:cBhvr>
                                      <p:to>
                                        <p:strVal val="visible"/>
                                      </p:to>
                                    </p:set>
                                    <p:anim calcmode="lin" valueType="num">
                                      <p:cBhvr additive="base">
                                        <p:cTn id="7" dur="1000"/>
                                        <p:tgtEl>
                                          <p:spTgt spid="191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14"/>
                                        </p:tgtEl>
                                        <p:attrNameLst>
                                          <p:attrName>style.visibility</p:attrName>
                                        </p:attrNameLst>
                                      </p:cBhvr>
                                      <p:to>
                                        <p:strVal val="visible"/>
                                      </p:to>
                                    </p:set>
                                    <p:anim calcmode="lin" valueType="num">
                                      <p:cBhvr additive="base">
                                        <p:cTn id="10" dur="1000"/>
                                        <p:tgtEl>
                                          <p:spTgt spid="1914"/>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13"/>
                                        </p:tgtEl>
                                        <p:attrNameLst>
                                          <p:attrName>style.visibility</p:attrName>
                                        </p:attrNameLst>
                                      </p:cBhvr>
                                      <p:to>
                                        <p:strVal val="visible"/>
                                      </p:to>
                                    </p:set>
                                    <p:animEffect transition="in" filter="fade">
                                      <p:cBhvr>
                                        <p:cTn id="15" dur="1000"/>
                                        <p:tgtEl>
                                          <p:spTgt spid="19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15"/>
                                        </p:tgtEl>
                                        <p:attrNameLst>
                                          <p:attrName>style.visibility</p:attrName>
                                        </p:attrNameLst>
                                      </p:cBhvr>
                                      <p:to>
                                        <p:strVal val="visible"/>
                                      </p:to>
                                    </p:set>
                                    <p:animEffect transition="in" filter="fade">
                                      <p:cBhvr>
                                        <p:cTn id="20" dur="1000"/>
                                        <p:tgtEl>
                                          <p:spTgt spid="1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941"/>
        <p:cNvGrpSpPr/>
        <p:nvPr/>
      </p:nvGrpSpPr>
      <p:grpSpPr>
        <a:xfrm>
          <a:off x="0" y="0"/>
          <a:ext cx="0" cy="0"/>
          <a:chOff x="0" y="0"/>
          <a:chExt cx="0" cy="0"/>
        </a:xfrm>
      </p:grpSpPr>
      <p:sp>
        <p:nvSpPr>
          <p:cNvPr id="1943" name="Google Shape;1943;p8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1947" name="Google Shape;1947;p86"/>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1948" name="Google Shape;1948;p86"/>
          <p:cNvGrpSpPr/>
          <p:nvPr/>
        </p:nvGrpSpPr>
        <p:grpSpPr>
          <a:xfrm>
            <a:off x="3249895" y="1547150"/>
            <a:ext cx="8670300" cy="4176762"/>
            <a:chOff x="3249895" y="1547150"/>
            <a:chExt cx="8670300" cy="4176762"/>
          </a:xfrm>
        </p:grpSpPr>
        <p:sp>
          <p:nvSpPr>
            <p:cNvPr id="1949" name="Google Shape;1949;p86"/>
            <p:cNvSpPr txBox="1"/>
            <p:nvPr/>
          </p:nvSpPr>
          <p:spPr>
            <a:xfrm>
              <a:off x="3249895" y="1547150"/>
              <a:ext cx="8670300" cy="3908700"/>
            </a:xfrm>
            <a:prstGeom prst="rect">
              <a:avLst/>
            </a:prstGeom>
            <a:noFill/>
            <a:ln>
              <a:noFill/>
            </a:ln>
          </p:spPr>
          <p:txBody>
            <a:bodyPr spcFirstLastPara="1" wrap="square" lIns="0" tIns="12700" rIns="0" bIns="0" anchor="t" anchorCtr="0">
              <a:noAutofit/>
            </a:bodyPr>
            <a:lstStyle/>
            <a:p>
              <a:pPr marL="355600" marR="0" lvl="0" indent="-317500" algn="l" rtl="0">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AVG function returns the average value of a numeric column.</a:t>
              </a:r>
              <a:endParaRPr sz="2000">
                <a:solidFill>
                  <a:srgbClr val="00000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endParaRPr sz="2000">
                <a:solidFill>
                  <a:srgbClr val="404040"/>
                </a:solidFill>
                <a:latin typeface="Lato"/>
                <a:ea typeface="Lato"/>
                <a:cs typeface="Lato"/>
                <a:sym typeface="Lato"/>
              </a:endParaRPr>
            </a:p>
            <a:p>
              <a:pPr marL="12700" marR="0" lvl="0" indent="0" algn="ctr" rtl="0">
                <a:spcBef>
                  <a:spcPts val="10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AVG(column_name) FROM table_name</a:t>
              </a:r>
              <a:endParaRPr sz="2000">
                <a:solidFill>
                  <a:srgbClr val="006FC0"/>
                </a:solidFill>
                <a:latin typeface="Lato"/>
                <a:ea typeface="Lato"/>
                <a:cs typeface="Lato"/>
                <a:sym typeface="Lato"/>
              </a:endParaRPr>
            </a:p>
            <a:p>
              <a:pPr marL="12700" marR="0" lvl="0" indent="0" algn="ctr" rtl="0">
                <a:spcBef>
                  <a:spcPts val="100"/>
                </a:spcBef>
                <a:spcAft>
                  <a:spcPts val="0"/>
                </a:spcAft>
                <a:buNone/>
              </a:pPr>
              <a:endParaRPr sz="2000">
                <a:solidFill>
                  <a:srgbClr val="006FC0"/>
                </a:solidFill>
                <a:latin typeface="Lato"/>
                <a:ea typeface="Lato"/>
                <a:cs typeface="Lato"/>
                <a:sym typeface="Lato"/>
              </a:endParaRPr>
            </a:p>
            <a:p>
              <a:pPr marL="12700" marR="0" lvl="0" indent="0" algn="ctr" rtl="0">
                <a:spcBef>
                  <a:spcPts val="100"/>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AVG(salary) FROM CUSTOMERS</a:t>
              </a:r>
              <a:endParaRPr sz="2000">
                <a:solidFill>
                  <a:srgbClr val="000000"/>
                </a:solidFill>
                <a:latin typeface="Lato"/>
                <a:ea typeface="Lato"/>
                <a:cs typeface="Lato"/>
                <a:sym typeface="Lato"/>
              </a:endParaRPr>
            </a:p>
          </p:txBody>
        </p:sp>
        <p:sp>
          <p:nvSpPr>
            <p:cNvPr id="1950" name="Google Shape;1950;p86"/>
            <p:cNvSpPr/>
            <p:nvPr/>
          </p:nvSpPr>
          <p:spPr>
            <a:xfrm>
              <a:off x="3673648" y="3657212"/>
              <a:ext cx="7673400" cy="2066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1951" name="Google Shape;1951;p86"/>
          <p:cNvGrpSpPr/>
          <p:nvPr/>
        </p:nvGrpSpPr>
        <p:grpSpPr>
          <a:xfrm>
            <a:off x="690625" y="1337086"/>
            <a:ext cx="2013906" cy="4438558"/>
            <a:chOff x="690625" y="1337086"/>
            <a:chExt cx="2013906" cy="4438558"/>
          </a:xfrm>
        </p:grpSpPr>
        <p:sp>
          <p:nvSpPr>
            <p:cNvPr id="1952" name="Google Shape;1952;p86"/>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53" name="Google Shape;1953;p86"/>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1954" name="Google Shape;1954;p86"/>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55" name="Google Shape;1955;p86"/>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1956" name="Google Shape;1956;p86"/>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57" name="Google Shape;1957;p86"/>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1958" name="Google Shape;1958;p86"/>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59" name="Google Shape;1959;p86"/>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Population</a:t>
              </a:r>
              <a:endParaRPr>
                <a:latin typeface="Lato"/>
                <a:ea typeface="Lato"/>
                <a:cs typeface="Lato"/>
                <a:sym typeface="Lato"/>
              </a:endParaRPr>
            </a:p>
          </p:txBody>
        </p:sp>
        <p:sp>
          <p:nvSpPr>
            <p:cNvPr id="1960" name="Google Shape;1960;p86"/>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61" name="Google Shape;1961;p86"/>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1962" name="Google Shape;1962;p86"/>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63" name="Google Shape;1963;p86"/>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64" name="Google Shape;1964;p86"/>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sp>
          <p:nvSpPr>
            <p:cNvPr id="1965" name="Google Shape;1965;p86"/>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Count</a:t>
              </a:r>
              <a:endParaRPr sz="1800">
                <a:solidFill>
                  <a:srgbClr val="000000"/>
                </a:solidFill>
                <a:latin typeface="Lato"/>
                <a:ea typeface="Lato"/>
                <a:cs typeface="Lato"/>
                <a:sym typeface="Lato"/>
              </a:endParaRPr>
            </a:p>
          </p:txBody>
        </p:sp>
        <p:sp>
          <p:nvSpPr>
            <p:cNvPr id="1966" name="Google Shape;1966;p86"/>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67" name="Google Shape;1967;p86"/>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968" name="Google Shape;1968;p86"/>
            <p:cNvSpPr/>
            <p:nvPr/>
          </p:nvSpPr>
          <p:spPr>
            <a:xfrm>
              <a:off x="706059" y="1857636"/>
              <a:ext cx="1976100" cy="3375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1969" name="Google Shape;1969;p86"/>
            <p:cNvSpPr/>
            <p:nvPr/>
          </p:nvSpPr>
          <p:spPr>
            <a:xfrm>
              <a:off x="706060" y="1870486"/>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Average</a:t>
              </a:r>
              <a:endParaRPr b="1">
                <a:solidFill>
                  <a:srgbClr val="FFFFFF"/>
                </a:solidFill>
                <a:latin typeface="Lato"/>
                <a:ea typeface="Lato"/>
                <a:cs typeface="Lato"/>
                <a:sym typeface="Lato"/>
              </a:endParaRPr>
            </a:p>
          </p:txBody>
        </p:sp>
        <p:sp>
          <p:nvSpPr>
            <p:cNvPr id="1970" name="Google Shape;1970;p86"/>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grpSp>
    </p:spTree>
    <p:extLst>
      <p:ext uri="{BB962C8B-B14F-4D97-AF65-F5344CB8AC3E}">
        <p14:creationId xmlns:p14="http://schemas.microsoft.com/office/powerpoint/2010/main" val="3495092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46"/>
                                        </p:tgtEl>
                                        <p:attrNameLst>
                                          <p:attrName>style.visibility</p:attrName>
                                        </p:attrNameLst>
                                      </p:cBhvr>
                                      <p:to>
                                        <p:strVal val="visible"/>
                                      </p:to>
                                    </p:set>
                                    <p:anim calcmode="lin" valueType="num">
                                      <p:cBhvr additive="base">
                                        <p:cTn id="7" dur="1000"/>
                                        <p:tgtEl>
                                          <p:spTgt spid="1946"/>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47"/>
                                        </p:tgtEl>
                                        <p:attrNameLst>
                                          <p:attrName>style.visibility</p:attrName>
                                        </p:attrNameLst>
                                      </p:cBhvr>
                                      <p:to>
                                        <p:strVal val="visible"/>
                                      </p:to>
                                    </p:set>
                                    <p:anim calcmode="lin" valueType="num">
                                      <p:cBhvr additive="base">
                                        <p:cTn id="10" dur="1000"/>
                                        <p:tgtEl>
                                          <p:spTgt spid="1947"/>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51"/>
                                        </p:tgtEl>
                                        <p:attrNameLst>
                                          <p:attrName>style.visibility</p:attrName>
                                        </p:attrNameLst>
                                      </p:cBhvr>
                                      <p:to>
                                        <p:strVal val="visible"/>
                                      </p:to>
                                    </p:set>
                                    <p:animEffect transition="in" filter="fade">
                                      <p:cBhvr>
                                        <p:cTn id="15" dur="1000"/>
                                        <p:tgtEl>
                                          <p:spTgt spid="195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48"/>
                                        </p:tgtEl>
                                        <p:attrNameLst>
                                          <p:attrName>style.visibility</p:attrName>
                                        </p:attrNameLst>
                                      </p:cBhvr>
                                      <p:to>
                                        <p:strVal val="visible"/>
                                      </p:to>
                                    </p:set>
                                    <p:animEffect transition="in" filter="fade">
                                      <p:cBhvr>
                                        <p:cTn id="20" dur="1000"/>
                                        <p:tgtEl>
                                          <p:spTgt spid="1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975"/>
        <p:cNvGrpSpPr/>
        <p:nvPr/>
      </p:nvGrpSpPr>
      <p:grpSpPr>
        <a:xfrm>
          <a:off x="0" y="0"/>
          <a:ext cx="0" cy="0"/>
          <a:chOff x="0" y="0"/>
          <a:chExt cx="0" cy="0"/>
        </a:xfrm>
      </p:grpSpPr>
      <p:sp>
        <p:nvSpPr>
          <p:cNvPr id="1977" name="Google Shape;1977;p8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1981" name="Google Shape;1981;p87"/>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1982" name="Google Shape;1982;p87"/>
          <p:cNvGrpSpPr/>
          <p:nvPr/>
        </p:nvGrpSpPr>
        <p:grpSpPr>
          <a:xfrm>
            <a:off x="690625" y="1337086"/>
            <a:ext cx="2013906" cy="4438558"/>
            <a:chOff x="690625" y="1337086"/>
            <a:chExt cx="2013906" cy="4438558"/>
          </a:xfrm>
        </p:grpSpPr>
        <p:sp>
          <p:nvSpPr>
            <p:cNvPr id="1983" name="Google Shape;1983;p87"/>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84" name="Google Shape;1984;p87"/>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1985" name="Google Shape;1985;p87"/>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86" name="Google Shape;1986;p87"/>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1987" name="Google Shape;1987;p87"/>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88" name="Google Shape;1988;p87"/>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1989" name="Google Shape;1989;p87"/>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90" name="Google Shape;1990;p87"/>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Population</a:t>
              </a:r>
              <a:endParaRPr>
                <a:latin typeface="Lato"/>
                <a:ea typeface="Lato"/>
                <a:cs typeface="Lato"/>
                <a:sym typeface="Lato"/>
              </a:endParaRPr>
            </a:p>
          </p:txBody>
        </p:sp>
        <p:sp>
          <p:nvSpPr>
            <p:cNvPr id="1991" name="Google Shape;1991;p87"/>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92" name="Google Shape;1992;p87"/>
            <p:cNvSpPr/>
            <p:nvPr/>
          </p:nvSpPr>
          <p:spPr>
            <a:xfrm>
              <a:off x="690626" y="2372785"/>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Minimum</a:t>
              </a:r>
              <a:endParaRPr b="1">
                <a:solidFill>
                  <a:srgbClr val="FFFFFF"/>
                </a:solidFill>
                <a:latin typeface="Lato"/>
                <a:ea typeface="Lato"/>
                <a:cs typeface="Lato"/>
                <a:sym typeface="Lato"/>
              </a:endParaRPr>
            </a:p>
          </p:txBody>
        </p:sp>
        <p:sp>
          <p:nvSpPr>
            <p:cNvPr id="1993" name="Google Shape;1993;p87"/>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94" name="Google Shape;1994;p87"/>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95" name="Google Shape;1995;p87"/>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sp>
          <p:nvSpPr>
            <p:cNvPr id="1996" name="Google Shape;1996;p87"/>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Count</a:t>
              </a:r>
              <a:endParaRPr sz="1800">
                <a:solidFill>
                  <a:srgbClr val="000000"/>
                </a:solidFill>
                <a:latin typeface="Lato"/>
                <a:ea typeface="Lato"/>
                <a:cs typeface="Lato"/>
                <a:sym typeface="Lato"/>
              </a:endParaRPr>
            </a:p>
          </p:txBody>
        </p:sp>
        <p:sp>
          <p:nvSpPr>
            <p:cNvPr id="1997" name="Google Shape;1997;p87"/>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1998" name="Google Shape;1998;p87"/>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1999" name="Google Shape;1999;p87"/>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000" name="Google Shape;2000;p87"/>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001" name="Google Shape;2001;p87"/>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grpSp>
      <p:grpSp>
        <p:nvGrpSpPr>
          <p:cNvPr id="2002" name="Google Shape;2002;p87"/>
          <p:cNvGrpSpPr/>
          <p:nvPr/>
        </p:nvGrpSpPr>
        <p:grpSpPr>
          <a:xfrm>
            <a:off x="3258848" y="1547149"/>
            <a:ext cx="8714400" cy="4071764"/>
            <a:chOff x="3258848" y="1547149"/>
            <a:chExt cx="8714400" cy="4071764"/>
          </a:xfrm>
        </p:grpSpPr>
        <p:sp>
          <p:nvSpPr>
            <p:cNvPr id="2003" name="Google Shape;2003;p87"/>
            <p:cNvSpPr txBox="1"/>
            <p:nvPr/>
          </p:nvSpPr>
          <p:spPr>
            <a:xfrm>
              <a:off x="3258848" y="1547149"/>
              <a:ext cx="8714400" cy="3903300"/>
            </a:xfrm>
            <a:prstGeom prst="rect">
              <a:avLst/>
            </a:prstGeom>
            <a:noFill/>
            <a:ln>
              <a:noFill/>
            </a:ln>
          </p:spPr>
          <p:txBody>
            <a:bodyPr spcFirstLastPara="1" wrap="square" lIns="0" tIns="10775" rIns="0" bIns="0" anchor="t" anchorCtr="0">
              <a:noAutofit/>
            </a:bodyPr>
            <a:lstStyle/>
            <a:p>
              <a:pPr marL="354965" marR="5080" lvl="0" indent="-317500"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MIN function returns the smallest value of the selected  column.</a:t>
              </a:r>
              <a:endParaRPr sz="2000">
                <a:solidFill>
                  <a:srgbClr val="000000"/>
                </a:solidFill>
                <a:latin typeface="Lato"/>
                <a:ea typeface="Lato"/>
                <a:cs typeface="Lato"/>
                <a:sym typeface="Lato"/>
              </a:endParaRPr>
            </a:p>
            <a:p>
              <a:pPr marL="12065" marR="5080" lvl="0" indent="0" algn="l" rtl="0">
                <a:lnSpc>
                  <a:spcPct val="100800"/>
                </a:lnSpc>
                <a:spcBef>
                  <a:spcPts val="85"/>
                </a:spcBef>
                <a:spcAft>
                  <a:spcPts val="0"/>
                </a:spcAft>
                <a:buNone/>
              </a:pPr>
              <a:endParaRPr sz="2000">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endParaRPr sz="2000" b="1">
                <a:solidFill>
                  <a:srgbClr val="40404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6FC0"/>
                  </a:solidFill>
                  <a:latin typeface="Lato"/>
                  <a:ea typeface="Lato"/>
                  <a:cs typeface="Lato"/>
                  <a:sym typeface="Lato"/>
                </a:rPr>
                <a:t>SELECT MIN(column_name) FROM table_name</a:t>
              </a:r>
              <a:endParaRPr sz="2000">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endParaRPr sz="2000">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065" marR="5080" lvl="0" indent="0" algn="ctr" rtl="0">
                <a:lnSpc>
                  <a:spcPct val="100800"/>
                </a:lnSpc>
                <a:spcBef>
                  <a:spcPts val="85"/>
                </a:spcBef>
                <a:spcAft>
                  <a:spcPts val="0"/>
                </a:spcAft>
                <a:buNone/>
              </a:pPr>
              <a:r>
                <a:rPr lang="en-US" sz="2000">
                  <a:solidFill>
                    <a:srgbClr val="006FC0"/>
                  </a:solidFill>
                  <a:latin typeface="Lato"/>
                  <a:ea typeface="Lato"/>
                  <a:cs typeface="Lato"/>
                  <a:sym typeface="Lato"/>
                </a:rPr>
                <a:t>SELECT MIN(salary) FROM CUSTOMERS</a:t>
              </a:r>
              <a:endParaRPr sz="2000">
                <a:solidFill>
                  <a:srgbClr val="000000"/>
                </a:solidFill>
                <a:latin typeface="Lato"/>
                <a:ea typeface="Lato"/>
                <a:cs typeface="Lato"/>
                <a:sym typeface="Lato"/>
              </a:endParaRPr>
            </a:p>
          </p:txBody>
        </p:sp>
        <p:sp>
          <p:nvSpPr>
            <p:cNvPr id="2004" name="Google Shape;2004;p87"/>
            <p:cNvSpPr/>
            <p:nvPr/>
          </p:nvSpPr>
          <p:spPr>
            <a:xfrm>
              <a:off x="3597448" y="3657213"/>
              <a:ext cx="7673400" cy="1961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04699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80"/>
                                        </p:tgtEl>
                                        <p:attrNameLst>
                                          <p:attrName>style.visibility</p:attrName>
                                        </p:attrNameLst>
                                      </p:cBhvr>
                                      <p:to>
                                        <p:strVal val="visible"/>
                                      </p:to>
                                    </p:set>
                                    <p:anim calcmode="lin" valueType="num">
                                      <p:cBhvr additive="base">
                                        <p:cTn id="7" dur="1000"/>
                                        <p:tgtEl>
                                          <p:spTgt spid="1980"/>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1981"/>
                                        </p:tgtEl>
                                        <p:attrNameLst>
                                          <p:attrName>style.visibility</p:attrName>
                                        </p:attrNameLst>
                                      </p:cBhvr>
                                      <p:to>
                                        <p:strVal val="visible"/>
                                      </p:to>
                                    </p:set>
                                    <p:anim calcmode="lin" valueType="num">
                                      <p:cBhvr additive="base">
                                        <p:cTn id="10" dur="1000"/>
                                        <p:tgtEl>
                                          <p:spTgt spid="1981"/>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82"/>
                                        </p:tgtEl>
                                        <p:attrNameLst>
                                          <p:attrName>style.visibility</p:attrName>
                                        </p:attrNameLst>
                                      </p:cBhvr>
                                      <p:to>
                                        <p:strVal val="visible"/>
                                      </p:to>
                                    </p:set>
                                    <p:animEffect transition="in" filter="fade">
                                      <p:cBhvr>
                                        <p:cTn id="15" dur="1000"/>
                                        <p:tgtEl>
                                          <p:spTgt spid="198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02"/>
                                        </p:tgtEl>
                                        <p:attrNameLst>
                                          <p:attrName>style.visibility</p:attrName>
                                        </p:attrNameLst>
                                      </p:cBhvr>
                                      <p:to>
                                        <p:strVal val="visible"/>
                                      </p:to>
                                    </p:set>
                                    <p:animEffect transition="in" filter="fade">
                                      <p:cBhvr>
                                        <p:cTn id="20" dur="1000"/>
                                        <p:tgtEl>
                                          <p:spTgt spid="2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009"/>
        <p:cNvGrpSpPr/>
        <p:nvPr/>
      </p:nvGrpSpPr>
      <p:grpSpPr>
        <a:xfrm>
          <a:off x="0" y="0"/>
          <a:ext cx="0" cy="0"/>
          <a:chOff x="0" y="0"/>
          <a:chExt cx="0" cy="0"/>
        </a:xfrm>
      </p:grpSpPr>
      <p:sp>
        <p:nvSpPr>
          <p:cNvPr id="2011" name="Google Shape;2011;p8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015" name="Google Shape;2015;p88"/>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2016" name="Google Shape;2016;p88"/>
          <p:cNvGrpSpPr/>
          <p:nvPr/>
        </p:nvGrpSpPr>
        <p:grpSpPr>
          <a:xfrm>
            <a:off x="690625" y="1337086"/>
            <a:ext cx="2013906" cy="4438558"/>
            <a:chOff x="690625" y="1337086"/>
            <a:chExt cx="2013906" cy="4438558"/>
          </a:xfrm>
        </p:grpSpPr>
        <p:sp>
          <p:nvSpPr>
            <p:cNvPr id="2017" name="Google Shape;2017;p88"/>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18" name="Google Shape;2018;p88"/>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2019" name="Google Shape;2019;p88"/>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0" name="Google Shape;2020;p88"/>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2021" name="Google Shape;2021;p88"/>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2" name="Google Shape;2022;p88"/>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2023" name="Google Shape;2023;p88"/>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4" name="Google Shape;2024;p88"/>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Population</a:t>
              </a:r>
              <a:endParaRPr>
                <a:latin typeface="Lato"/>
                <a:ea typeface="Lato"/>
                <a:cs typeface="Lato"/>
                <a:sym typeface="Lato"/>
              </a:endParaRPr>
            </a:p>
          </p:txBody>
        </p:sp>
        <p:sp>
          <p:nvSpPr>
            <p:cNvPr id="2025" name="Google Shape;2025;p88"/>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6" name="Google Shape;2026;p88"/>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027" name="Google Shape;2027;p88"/>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8" name="Google Shape;2028;p88"/>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29" name="Google Shape;2029;p88"/>
            <p:cNvSpPr/>
            <p:nvPr/>
          </p:nvSpPr>
          <p:spPr>
            <a:xfrm>
              <a:off x="716614" y="2859025"/>
              <a:ext cx="19761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Maximum</a:t>
              </a:r>
              <a:endParaRPr b="1">
                <a:solidFill>
                  <a:srgbClr val="FFFFFF"/>
                </a:solidFill>
                <a:latin typeface="Lato"/>
                <a:ea typeface="Lato"/>
                <a:cs typeface="Lato"/>
                <a:sym typeface="Lato"/>
              </a:endParaRPr>
            </a:p>
          </p:txBody>
        </p:sp>
        <p:sp>
          <p:nvSpPr>
            <p:cNvPr id="2030" name="Google Shape;2030;p88"/>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Count</a:t>
              </a:r>
              <a:endParaRPr sz="1800">
                <a:solidFill>
                  <a:srgbClr val="000000"/>
                </a:solidFill>
                <a:latin typeface="Lato"/>
                <a:ea typeface="Lato"/>
                <a:cs typeface="Lato"/>
                <a:sym typeface="Lato"/>
              </a:endParaRPr>
            </a:p>
          </p:txBody>
        </p:sp>
        <p:sp>
          <p:nvSpPr>
            <p:cNvPr id="2031" name="Google Shape;2031;p88"/>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32" name="Google Shape;2032;p88"/>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033" name="Google Shape;2033;p88"/>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034" name="Google Shape;2034;p88"/>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035" name="Google Shape;2035;p88"/>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grpSp>
      <p:grpSp>
        <p:nvGrpSpPr>
          <p:cNvPr id="2036" name="Google Shape;2036;p88"/>
          <p:cNvGrpSpPr/>
          <p:nvPr/>
        </p:nvGrpSpPr>
        <p:grpSpPr>
          <a:xfrm>
            <a:off x="3063270" y="1547150"/>
            <a:ext cx="8466000" cy="4456962"/>
            <a:chOff x="3063270" y="1547150"/>
            <a:chExt cx="8466000" cy="4456962"/>
          </a:xfrm>
        </p:grpSpPr>
        <p:sp>
          <p:nvSpPr>
            <p:cNvPr id="2037" name="Google Shape;2037;p88"/>
            <p:cNvSpPr txBox="1"/>
            <p:nvPr/>
          </p:nvSpPr>
          <p:spPr>
            <a:xfrm>
              <a:off x="3063270" y="1547150"/>
              <a:ext cx="8466000" cy="4014000"/>
            </a:xfrm>
            <a:prstGeom prst="rect">
              <a:avLst/>
            </a:prstGeom>
            <a:noFill/>
            <a:ln>
              <a:noFill/>
            </a:ln>
          </p:spPr>
          <p:txBody>
            <a:bodyPr spcFirstLastPara="1" wrap="square" lIns="0" tIns="12700" rIns="0" bIns="0" anchor="t" anchorCtr="0">
              <a:noAutofit/>
            </a:bodyPr>
            <a:lstStyle/>
            <a:p>
              <a:pPr marL="355600" marR="0" lvl="0" indent="-317500" algn="l" rtl="0">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MAX function returns the largest value from the selected column.</a:t>
              </a: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l" rtl="0">
                <a:spcBef>
                  <a:spcPts val="100"/>
                </a:spcBef>
                <a:spcAft>
                  <a:spcPts val="0"/>
                </a:spcAft>
                <a:buNone/>
              </a:pPr>
              <a:endParaRPr sz="2000">
                <a:solidFill>
                  <a:srgbClr val="000000"/>
                </a:solidFill>
                <a:latin typeface="Lato"/>
                <a:ea typeface="Lato"/>
                <a:cs typeface="Lato"/>
                <a:sym typeface="Lato"/>
              </a:endParaRPr>
            </a:p>
            <a:p>
              <a:pPr marL="12700" marR="0" lvl="0" indent="0" algn="ctr" rtl="0">
                <a:spcBef>
                  <a:spcPts val="100"/>
                </a:spcBef>
                <a:spcAft>
                  <a:spcPts val="0"/>
                </a:spcAft>
                <a:buNone/>
              </a:pPr>
              <a:r>
                <a:rPr lang="en-US" sz="2000" b="1">
                  <a:solidFill>
                    <a:srgbClr val="404040"/>
                  </a:solidFill>
                  <a:latin typeface="Lato"/>
                  <a:ea typeface="Lato"/>
                  <a:cs typeface="Lato"/>
                  <a:sym typeface="Lato"/>
                </a:rPr>
                <a:t>Syntax</a:t>
              </a:r>
              <a:endParaRPr sz="2000">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MAX(column_name) FROM table_name</a:t>
              </a:r>
              <a:endParaRPr sz="2000">
                <a:solidFill>
                  <a:srgbClr val="006FC0"/>
                </a:solidFill>
                <a:latin typeface="Lato"/>
                <a:ea typeface="Lato"/>
                <a:cs typeface="Lato"/>
                <a:sym typeface="Lato"/>
              </a:endParaRPr>
            </a:p>
            <a:p>
              <a:pPr marL="12700" marR="0" lvl="0" indent="0" algn="ctr" rtl="0">
                <a:spcBef>
                  <a:spcPts val="100"/>
                </a:spcBef>
                <a:spcAft>
                  <a:spcPts val="0"/>
                </a:spcAft>
                <a:buNone/>
              </a:pPr>
              <a:endParaRPr sz="2000">
                <a:solidFill>
                  <a:srgbClr val="006FC0"/>
                </a:solidFill>
                <a:latin typeface="Lato"/>
                <a:ea typeface="Lato"/>
                <a:cs typeface="Lato"/>
                <a:sym typeface="Lato"/>
              </a:endParaRPr>
            </a:p>
            <a:p>
              <a:pPr marL="12700" marR="0" lvl="0" indent="0" algn="ctr" rtl="0">
                <a:spcBef>
                  <a:spcPts val="100"/>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12700" marR="0" lvl="0" indent="0" algn="ctr" rtl="0">
                <a:spcBef>
                  <a:spcPts val="100"/>
                </a:spcBef>
                <a:spcAft>
                  <a:spcPts val="0"/>
                </a:spcAft>
                <a:buNone/>
              </a:pPr>
              <a:r>
                <a:rPr lang="en-US" sz="2000">
                  <a:solidFill>
                    <a:srgbClr val="006FC0"/>
                  </a:solidFill>
                  <a:latin typeface="Lato"/>
                  <a:ea typeface="Lato"/>
                  <a:cs typeface="Lato"/>
                  <a:sym typeface="Lato"/>
                </a:rPr>
                <a:t>SELECT MAX(salary) FROM CUSTOMERS</a:t>
              </a:r>
              <a:endParaRPr sz="2000">
                <a:solidFill>
                  <a:srgbClr val="000000"/>
                </a:solidFill>
                <a:latin typeface="Lato"/>
                <a:ea typeface="Lato"/>
                <a:cs typeface="Lato"/>
                <a:sym typeface="Lato"/>
              </a:endParaRPr>
            </a:p>
          </p:txBody>
        </p:sp>
        <p:sp>
          <p:nvSpPr>
            <p:cNvPr id="2038" name="Google Shape;2038;p88"/>
            <p:cNvSpPr/>
            <p:nvPr/>
          </p:nvSpPr>
          <p:spPr>
            <a:xfrm>
              <a:off x="3521248" y="3809612"/>
              <a:ext cx="7673400" cy="21945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908592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14"/>
                                        </p:tgtEl>
                                        <p:attrNameLst>
                                          <p:attrName>style.visibility</p:attrName>
                                        </p:attrNameLst>
                                      </p:cBhvr>
                                      <p:to>
                                        <p:strVal val="visible"/>
                                      </p:to>
                                    </p:set>
                                    <p:anim calcmode="lin" valueType="num">
                                      <p:cBhvr additive="base">
                                        <p:cTn id="7" dur="1000"/>
                                        <p:tgtEl>
                                          <p:spTgt spid="201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015"/>
                                        </p:tgtEl>
                                        <p:attrNameLst>
                                          <p:attrName>style.visibility</p:attrName>
                                        </p:attrNameLst>
                                      </p:cBhvr>
                                      <p:to>
                                        <p:strVal val="visible"/>
                                      </p:to>
                                    </p:set>
                                    <p:anim calcmode="lin" valueType="num">
                                      <p:cBhvr additive="base">
                                        <p:cTn id="10" dur="1000"/>
                                        <p:tgtEl>
                                          <p:spTgt spid="2015"/>
                                        </p:tgtEl>
                                        <p:attrNameLst>
                                          <p:attrName>ppt_x</p:attrName>
                                        </p:attrNameLst>
                                      </p:cBhvr>
                                      <p:tavLst>
                                        <p:tav tm="0">
                                          <p:val>
                                            <p:strVal val="#ppt_x+1"/>
                                          </p:val>
                                        </p:tav>
                                        <p:tav tm="100000">
                                          <p:val>
                                            <p:strVal val="#ppt_x"/>
                                          </p:val>
                                        </p:tav>
                                      </p:tavLst>
                                    </p:anim>
                                  </p:childTnLst>
                                </p:cTn>
                              </p:par>
                              <p:par>
                                <p:cTn id="11" presetID="10" presetClass="entr" presetSubtype="0" fill="hold" nodeType="withEffect">
                                  <p:stCondLst>
                                    <p:cond delay="0"/>
                                  </p:stCondLst>
                                  <p:childTnLst>
                                    <p:set>
                                      <p:cBhvr>
                                        <p:cTn id="12" dur="1" fill="hold">
                                          <p:stCondLst>
                                            <p:cond delay="0"/>
                                          </p:stCondLst>
                                        </p:cTn>
                                        <p:tgtEl>
                                          <p:spTgt spid="2015"/>
                                        </p:tgtEl>
                                        <p:attrNameLst>
                                          <p:attrName>style.visibility</p:attrName>
                                        </p:attrNameLst>
                                      </p:cBhvr>
                                      <p:to>
                                        <p:strVal val="visible"/>
                                      </p:to>
                                    </p:set>
                                    <p:animEffect transition="in" filter="fade">
                                      <p:cBhvr>
                                        <p:cTn id="13" dur="1000"/>
                                        <p:tgtEl>
                                          <p:spTgt spid="20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36"/>
                                        </p:tgtEl>
                                        <p:attrNameLst>
                                          <p:attrName>style.visibility</p:attrName>
                                        </p:attrNameLst>
                                      </p:cBhvr>
                                      <p:to>
                                        <p:strVal val="visible"/>
                                      </p:to>
                                    </p:set>
                                    <p:animEffect transition="in" filter="fade">
                                      <p:cBhvr>
                                        <p:cTn id="18" dur="1000"/>
                                        <p:tgtEl>
                                          <p:spTgt spid="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043"/>
        <p:cNvGrpSpPr/>
        <p:nvPr/>
      </p:nvGrpSpPr>
      <p:grpSpPr>
        <a:xfrm>
          <a:off x="0" y="0"/>
          <a:ext cx="0" cy="0"/>
          <a:chOff x="0" y="0"/>
          <a:chExt cx="0" cy="0"/>
        </a:xfrm>
      </p:grpSpPr>
      <p:sp>
        <p:nvSpPr>
          <p:cNvPr id="2045" name="Google Shape;2045;p8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049" name="Google Shape;2049;p89"/>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2050" name="Google Shape;2050;p89"/>
          <p:cNvGrpSpPr/>
          <p:nvPr/>
        </p:nvGrpSpPr>
        <p:grpSpPr>
          <a:xfrm>
            <a:off x="3055269" y="1527602"/>
            <a:ext cx="8238600" cy="4879941"/>
            <a:chOff x="3055269" y="1527602"/>
            <a:chExt cx="8238600" cy="4879941"/>
          </a:xfrm>
        </p:grpSpPr>
        <p:sp>
          <p:nvSpPr>
            <p:cNvPr id="2051" name="Google Shape;2051;p89"/>
            <p:cNvSpPr txBox="1"/>
            <p:nvPr/>
          </p:nvSpPr>
          <p:spPr>
            <a:xfrm>
              <a:off x="3055269" y="1527602"/>
              <a:ext cx="8238600" cy="4761600"/>
            </a:xfrm>
            <a:prstGeom prst="rect">
              <a:avLst/>
            </a:prstGeom>
            <a:noFill/>
            <a:ln>
              <a:noFill/>
            </a:ln>
          </p:spPr>
          <p:txBody>
            <a:bodyPr spcFirstLastPara="1" wrap="square" lIns="0" tIns="10775" rIns="0" bIns="0" anchor="t" anchorCtr="0">
              <a:noAutofit/>
            </a:bodyPr>
            <a:lstStyle/>
            <a:p>
              <a:pPr marL="354965" marR="5080" lvl="0" indent="-317500"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COUNT function returns the number of rows that matches a specified</a:t>
              </a:r>
              <a:r>
                <a:rPr lang="en-US" sz="2000">
                  <a:solidFill>
                    <a:srgbClr val="000000"/>
                  </a:solidFill>
                  <a:latin typeface="Lato"/>
                  <a:ea typeface="Lato"/>
                  <a:cs typeface="Lato"/>
                  <a:sym typeface="Lato"/>
                </a:rPr>
                <a:t> </a:t>
              </a:r>
              <a:r>
                <a:rPr lang="en-US" sz="2000">
                  <a:solidFill>
                    <a:srgbClr val="404040"/>
                  </a:solidFill>
                  <a:latin typeface="Lato"/>
                  <a:ea typeface="Lato"/>
                  <a:cs typeface="Lato"/>
                  <a:sym typeface="Lato"/>
                </a:rPr>
                <a:t>criteria.</a:t>
              </a:r>
              <a:endParaRPr sz="2000">
                <a:solidFill>
                  <a:srgbClr val="000000"/>
                </a:solidFill>
                <a:latin typeface="Lato"/>
                <a:ea typeface="Lato"/>
                <a:cs typeface="Lato"/>
                <a:sym typeface="Lato"/>
              </a:endParaRPr>
            </a:p>
            <a:p>
              <a:pPr marL="469900" marR="0" lvl="0" indent="0" algn="ctr" rtl="0">
                <a:spcBef>
                  <a:spcPts val="0"/>
                </a:spcBef>
                <a:spcAft>
                  <a:spcPts val="0"/>
                </a:spcAft>
                <a:buNone/>
              </a:pPr>
              <a:endParaRPr sz="2000">
                <a:solidFill>
                  <a:srgbClr val="000000"/>
                </a:solidFill>
                <a:latin typeface="Lato"/>
                <a:ea typeface="Lato"/>
                <a:cs typeface="Lato"/>
                <a:sym typeface="Lato"/>
              </a:endParaRPr>
            </a:p>
            <a:p>
              <a:pPr marL="469900" marR="0" lvl="0" indent="0" algn="ctr" rtl="0">
                <a:spcBef>
                  <a:spcPts val="0"/>
                </a:spcBef>
                <a:spcAft>
                  <a:spcPts val="0"/>
                </a:spcAft>
                <a:buNone/>
              </a:pPr>
              <a:endParaRPr sz="2000" b="1">
                <a:solidFill>
                  <a:srgbClr val="000000"/>
                </a:solidFill>
                <a:latin typeface="Lato"/>
                <a:ea typeface="Lato"/>
                <a:cs typeface="Lato"/>
                <a:sym typeface="Lato"/>
              </a:endParaRPr>
            </a:p>
            <a:p>
              <a:pPr marL="469900" marR="0" lvl="0" indent="0" algn="ctr" rtl="0">
                <a:spcBef>
                  <a:spcPts val="0"/>
                </a:spcBef>
                <a:spcAft>
                  <a:spcPts val="0"/>
                </a:spcAft>
                <a:buNone/>
              </a:pPr>
              <a:r>
                <a:rPr lang="en-US" sz="2000" b="1">
                  <a:solidFill>
                    <a:srgbClr val="404040"/>
                  </a:solidFill>
                  <a:latin typeface="Lato"/>
                  <a:ea typeface="Lato"/>
                  <a:cs typeface="Lato"/>
                  <a:sym typeface="Lato"/>
                </a:rPr>
                <a:t>Syntax</a:t>
              </a:r>
              <a:endParaRPr sz="2000" b="1">
                <a:solidFill>
                  <a:srgbClr val="000000"/>
                </a:solidFill>
                <a:latin typeface="Lato"/>
                <a:ea typeface="Lato"/>
                <a:cs typeface="Lato"/>
                <a:sym typeface="Lato"/>
              </a:endParaRPr>
            </a:p>
            <a:p>
              <a:pPr marL="469900" marR="0" lvl="0" indent="0" algn="ctr" rtl="0">
                <a:spcBef>
                  <a:spcPts val="0"/>
                </a:spcBef>
                <a:spcAft>
                  <a:spcPts val="0"/>
                </a:spcAft>
                <a:buNone/>
              </a:pPr>
              <a:r>
                <a:rPr lang="en-US" sz="2000">
                  <a:solidFill>
                    <a:srgbClr val="006FC0"/>
                  </a:solidFill>
                  <a:latin typeface="Lato"/>
                  <a:ea typeface="Lato"/>
                  <a:cs typeface="Lato"/>
                  <a:sym typeface="Lato"/>
                </a:rPr>
                <a:t>SELECT COUNT(column_name) FROM table_name </a:t>
              </a:r>
              <a:endParaRPr sz="2000">
                <a:latin typeface="Lato"/>
                <a:ea typeface="Lato"/>
                <a:cs typeface="Lato"/>
                <a:sym typeface="Lato"/>
              </a:endParaRPr>
            </a:p>
            <a:p>
              <a:pPr marL="469900" marR="1254760" lvl="0" indent="0" algn="ctr" rtl="0">
                <a:lnSpc>
                  <a:spcPct val="146100"/>
                </a:lnSpc>
                <a:spcBef>
                  <a:spcPts val="0"/>
                </a:spcBef>
                <a:spcAft>
                  <a:spcPts val="0"/>
                </a:spcAft>
                <a:buNone/>
              </a:pPr>
              <a:r>
                <a:rPr lang="en-US" sz="2000">
                  <a:solidFill>
                    <a:srgbClr val="006FC0"/>
                  </a:solidFill>
                  <a:latin typeface="Lato"/>
                  <a:ea typeface="Lato"/>
                  <a:cs typeface="Lato"/>
                  <a:sym typeface="Lato"/>
                </a:rPr>
                <a:t>Or</a:t>
              </a:r>
              <a:endParaRPr sz="2000">
                <a:solidFill>
                  <a:srgbClr val="000000"/>
                </a:solidFill>
                <a:latin typeface="Lato"/>
                <a:ea typeface="Lato"/>
                <a:cs typeface="Lato"/>
                <a:sym typeface="Lato"/>
              </a:endParaRPr>
            </a:p>
            <a:p>
              <a:pPr marL="469900" marR="1254760" lvl="0" indent="0" algn="ctr" rtl="0">
                <a:lnSpc>
                  <a:spcPct val="146100"/>
                </a:lnSpc>
                <a:spcBef>
                  <a:spcPts val="0"/>
                </a:spcBef>
                <a:spcAft>
                  <a:spcPts val="0"/>
                </a:spcAft>
                <a:buNone/>
              </a:pPr>
              <a:r>
                <a:rPr lang="en-US" sz="2000">
                  <a:solidFill>
                    <a:srgbClr val="006FC0"/>
                  </a:solidFill>
                  <a:latin typeface="Lato"/>
                  <a:ea typeface="Lato"/>
                  <a:cs typeface="Lato"/>
                  <a:sym typeface="Lato"/>
                </a:rPr>
                <a:t>SELECT COUNT(*) FROM table_name</a:t>
              </a:r>
              <a:endParaRPr sz="2000">
                <a:solidFill>
                  <a:srgbClr val="000000"/>
                </a:solidFill>
                <a:latin typeface="Lato"/>
                <a:ea typeface="Lato"/>
                <a:cs typeface="Lato"/>
                <a:sym typeface="Lato"/>
              </a:endParaRPr>
            </a:p>
            <a:p>
              <a:pPr marL="0" marR="0" lvl="0" indent="0" algn="ctr" rtl="0">
                <a:spcBef>
                  <a:spcPts val="5"/>
                </a:spcBef>
                <a:spcAft>
                  <a:spcPts val="0"/>
                </a:spcAft>
                <a:buNone/>
              </a:pPr>
              <a:endParaRPr sz="2000">
                <a:solidFill>
                  <a:srgbClr val="000000"/>
                </a:solidFill>
                <a:latin typeface="Lato"/>
                <a:ea typeface="Lato"/>
                <a:cs typeface="Lato"/>
                <a:sym typeface="Lato"/>
              </a:endParaRPr>
            </a:p>
            <a:p>
              <a:pPr marL="46990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518158" marR="0" lvl="0" indent="0" algn="ctr" rtl="0">
                <a:spcBef>
                  <a:spcPts val="994"/>
                </a:spcBef>
                <a:spcAft>
                  <a:spcPts val="0"/>
                </a:spcAft>
                <a:buNone/>
              </a:pPr>
              <a:r>
                <a:rPr lang="en-US" sz="2000">
                  <a:solidFill>
                    <a:srgbClr val="006FC0"/>
                  </a:solidFill>
                  <a:latin typeface="Lato"/>
                  <a:ea typeface="Lato"/>
                  <a:cs typeface="Lato"/>
                  <a:sym typeface="Lato"/>
                </a:rPr>
                <a:t>SELECT COUNT(salary) FROM CUSTOMERS</a:t>
              </a:r>
              <a:endParaRPr sz="2000">
                <a:solidFill>
                  <a:srgbClr val="000000"/>
                </a:solidFill>
                <a:latin typeface="Lato"/>
                <a:ea typeface="Lato"/>
                <a:cs typeface="Lato"/>
                <a:sym typeface="Lato"/>
              </a:endParaRPr>
            </a:p>
            <a:p>
              <a:pPr marL="469900" marR="0" lvl="0" indent="0" algn="ctr" rtl="0">
                <a:spcBef>
                  <a:spcPts val="1070"/>
                </a:spcBef>
                <a:spcAft>
                  <a:spcPts val="0"/>
                </a:spcAft>
                <a:buNone/>
              </a:pPr>
              <a:r>
                <a:rPr lang="en-US" sz="2000">
                  <a:solidFill>
                    <a:srgbClr val="006FC0"/>
                  </a:solidFill>
                  <a:latin typeface="Lato"/>
                  <a:ea typeface="Lato"/>
                  <a:cs typeface="Lato"/>
                  <a:sym typeface="Lato"/>
                </a:rPr>
                <a:t>or</a:t>
              </a:r>
              <a:endParaRPr sz="2000">
                <a:solidFill>
                  <a:srgbClr val="000000"/>
                </a:solidFill>
                <a:latin typeface="Lato"/>
                <a:ea typeface="Lato"/>
                <a:cs typeface="Lato"/>
                <a:sym typeface="Lato"/>
              </a:endParaRPr>
            </a:p>
            <a:p>
              <a:pPr marL="469900" marR="0" lvl="0" indent="0" algn="ctr" rtl="0">
                <a:spcBef>
                  <a:spcPts val="994"/>
                </a:spcBef>
                <a:spcAft>
                  <a:spcPts val="0"/>
                </a:spcAft>
                <a:buNone/>
              </a:pPr>
              <a:r>
                <a:rPr lang="en-US" sz="2000">
                  <a:solidFill>
                    <a:srgbClr val="006FC0"/>
                  </a:solidFill>
                  <a:latin typeface="Lato"/>
                  <a:ea typeface="Lato"/>
                  <a:cs typeface="Lato"/>
                  <a:sym typeface="Lato"/>
                </a:rPr>
                <a:t>SELECT COUNT(*) FROM CUSTOMERS</a:t>
              </a:r>
              <a:endParaRPr sz="2000">
                <a:solidFill>
                  <a:srgbClr val="000000"/>
                </a:solidFill>
                <a:latin typeface="Lato"/>
                <a:ea typeface="Lato"/>
                <a:cs typeface="Lato"/>
                <a:sym typeface="Lato"/>
              </a:endParaRPr>
            </a:p>
          </p:txBody>
        </p:sp>
        <p:sp>
          <p:nvSpPr>
            <p:cNvPr id="2052" name="Google Shape;2052;p89"/>
            <p:cNvSpPr/>
            <p:nvPr/>
          </p:nvSpPr>
          <p:spPr>
            <a:xfrm>
              <a:off x="3462133" y="2627243"/>
              <a:ext cx="7805400" cy="3780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053" name="Google Shape;2053;p89"/>
          <p:cNvGrpSpPr/>
          <p:nvPr/>
        </p:nvGrpSpPr>
        <p:grpSpPr>
          <a:xfrm>
            <a:off x="690625" y="1337086"/>
            <a:ext cx="2013906" cy="4438558"/>
            <a:chOff x="690625" y="1337086"/>
            <a:chExt cx="2013906" cy="4438558"/>
          </a:xfrm>
        </p:grpSpPr>
        <p:sp>
          <p:nvSpPr>
            <p:cNvPr id="2054" name="Google Shape;2054;p89"/>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55" name="Google Shape;2055;p89"/>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2056" name="Google Shape;2056;p89"/>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57" name="Google Shape;2057;p89"/>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2058" name="Google Shape;2058;p89"/>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59" name="Google Shape;2059;p89"/>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2060" name="Google Shape;2060;p89"/>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61" name="Google Shape;2061;p89"/>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Population</a:t>
              </a:r>
              <a:endParaRPr>
                <a:latin typeface="Lato"/>
                <a:ea typeface="Lato"/>
                <a:cs typeface="Lato"/>
                <a:sym typeface="Lato"/>
              </a:endParaRPr>
            </a:p>
          </p:txBody>
        </p:sp>
        <p:sp>
          <p:nvSpPr>
            <p:cNvPr id="2062" name="Google Shape;2062;p89"/>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63" name="Google Shape;2063;p89"/>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064" name="Google Shape;2064;p89"/>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65" name="Google Shape;2065;p89"/>
            <p:cNvSpPr/>
            <p:nvPr/>
          </p:nvSpPr>
          <p:spPr>
            <a:xfrm>
              <a:off x="734061" y="3388846"/>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Count</a:t>
              </a:r>
              <a:endParaRPr sz="1800" b="1">
                <a:solidFill>
                  <a:srgbClr val="FFFFFF"/>
                </a:solidFill>
                <a:latin typeface="Lato"/>
                <a:ea typeface="Lato"/>
                <a:cs typeface="Lato"/>
                <a:sym typeface="Lato"/>
              </a:endParaRPr>
            </a:p>
          </p:txBody>
        </p:sp>
        <p:sp>
          <p:nvSpPr>
            <p:cNvPr id="2066" name="Google Shape;2066;p89"/>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67" name="Google Shape;2067;p89"/>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068" name="Google Shape;2068;p89"/>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069" name="Google Shape;2069;p89"/>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070" name="Google Shape;2070;p89"/>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sp>
          <p:nvSpPr>
            <p:cNvPr id="2071" name="Google Shape;2071;p89"/>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72" name="Google Shape;2072;p89"/>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grpSp>
    </p:spTree>
    <p:extLst>
      <p:ext uri="{BB962C8B-B14F-4D97-AF65-F5344CB8AC3E}">
        <p14:creationId xmlns:p14="http://schemas.microsoft.com/office/powerpoint/2010/main" val="4291087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48"/>
                                        </p:tgtEl>
                                        <p:attrNameLst>
                                          <p:attrName>style.visibility</p:attrName>
                                        </p:attrNameLst>
                                      </p:cBhvr>
                                      <p:to>
                                        <p:strVal val="visible"/>
                                      </p:to>
                                    </p:set>
                                    <p:anim calcmode="lin" valueType="num">
                                      <p:cBhvr additive="base">
                                        <p:cTn id="7" dur="1000"/>
                                        <p:tgtEl>
                                          <p:spTgt spid="204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049"/>
                                        </p:tgtEl>
                                        <p:attrNameLst>
                                          <p:attrName>style.visibility</p:attrName>
                                        </p:attrNameLst>
                                      </p:cBhvr>
                                      <p:to>
                                        <p:strVal val="visible"/>
                                      </p:to>
                                    </p:set>
                                    <p:anim calcmode="lin" valueType="num">
                                      <p:cBhvr additive="base">
                                        <p:cTn id="10" dur="1000"/>
                                        <p:tgtEl>
                                          <p:spTgt spid="204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3"/>
                                        </p:tgtEl>
                                        <p:attrNameLst>
                                          <p:attrName>style.visibility</p:attrName>
                                        </p:attrNameLst>
                                      </p:cBhvr>
                                      <p:to>
                                        <p:strVal val="visible"/>
                                      </p:to>
                                    </p:set>
                                    <p:animEffect transition="in" filter="fade">
                                      <p:cBhvr>
                                        <p:cTn id="15" dur="1000"/>
                                        <p:tgtEl>
                                          <p:spTgt spid="20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20"/>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0"/>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62" name="Google Shape;162;p20"/>
          <p:cNvSpPr txBox="1"/>
          <p:nvPr/>
        </p:nvSpPr>
        <p:spPr>
          <a:xfrm>
            <a:off x="632450" y="513927"/>
            <a:ext cx="10870800" cy="4266900"/>
          </a:xfrm>
          <a:prstGeom prst="rect">
            <a:avLst/>
          </a:prstGeom>
          <a:noFill/>
          <a:ln>
            <a:noFill/>
          </a:ln>
        </p:spPr>
        <p:txBody>
          <a:bodyPr spcFirstLastPara="1" wrap="square" lIns="91425" tIns="91425" rIns="91425" bIns="91425" anchor="t" anchorCtr="0">
            <a:noAutofit/>
          </a:bodyPr>
          <a:lstStyle/>
          <a:p>
            <a:pPr lvl="1"/>
            <a:endParaRPr lang="en-GB" dirty="0"/>
          </a:p>
          <a:p>
            <a:r>
              <a:rPr lang="en-GB" b="1" dirty="0"/>
              <a:t>Performance</a:t>
            </a:r>
            <a:r>
              <a:rPr lang="en-GB" dirty="0"/>
              <a:t>:</a:t>
            </a:r>
          </a:p>
          <a:p>
            <a:endParaRPr lang="en-GB" dirty="0"/>
          </a:p>
          <a:p>
            <a:pPr lvl="1"/>
            <a:r>
              <a:rPr lang="en-GB" b="1" dirty="0"/>
              <a:t>PostgreSQL</a:t>
            </a:r>
            <a:r>
              <a:rPr lang="en-GB" dirty="0"/>
              <a:t>: PostgreSQL is known for its extensibility and support for complex queries. It can handle large amounts of data and is suitable for complex transactions.</a:t>
            </a:r>
          </a:p>
          <a:p>
            <a:pPr lvl="1"/>
            <a:endParaRPr lang="en-GB" dirty="0"/>
          </a:p>
          <a:p>
            <a:pPr lvl="1"/>
            <a:r>
              <a:rPr lang="en-GB" b="1" dirty="0"/>
              <a:t>MySQL</a:t>
            </a:r>
            <a:r>
              <a:rPr lang="en-GB" dirty="0"/>
              <a:t>: MySQL is known for its fast read operations and is often used for web applications. It performs well for simple to moderately complex queries and is well-suited for read-heavy workloads.</a:t>
            </a:r>
          </a:p>
          <a:p>
            <a:pPr lvl="1"/>
            <a:endParaRPr lang="en-GB" dirty="0"/>
          </a:p>
          <a:p>
            <a:pPr lvl="1"/>
            <a:r>
              <a:rPr lang="en-GB" b="1" dirty="0"/>
              <a:t>MS SQL</a:t>
            </a:r>
            <a:r>
              <a:rPr lang="en-GB" dirty="0"/>
              <a:t>: SQL Server is optimized for high-performance and scalability, making it suitable for large-scale databases and complex workloads.</a:t>
            </a:r>
          </a:p>
        </p:txBody>
      </p:sp>
    </p:spTree>
    <p:extLst>
      <p:ext uri="{BB962C8B-B14F-4D97-AF65-F5344CB8AC3E}">
        <p14:creationId xmlns:p14="http://schemas.microsoft.com/office/powerpoint/2010/main" val="14468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1" end="1"/>
                                            </p:txEl>
                                          </p:spTgt>
                                        </p:tgtEl>
                                        <p:attrNameLst>
                                          <p:attrName>style.visibility</p:attrName>
                                        </p:attrNameLst>
                                      </p:cBhvr>
                                      <p:to>
                                        <p:strVal val="visible"/>
                                      </p:to>
                                    </p:set>
                                    <p:animEffect transition="in" filter="fade">
                                      <p:cBhvr>
                                        <p:cTn id="12" dur="1000"/>
                                        <p:tgtEl>
                                          <p:spTgt spid="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3" end="3"/>
                                            </p:txEl>
                                          </p:spTgt>
                                        </p:tgtEl>
                                        <p:attrNameLst>
                                          <p:attrName>style.visibility</p:attrName>
                                        </p:attrNameLst>
                                      </p:cBhvr>
                                      <p:to>
                                        <p:strVal val="visible"/>
                                      </p:to>
                                    </p:set>
                                    <p:animEffect transition="in" filter="fade">
                                      <p:cBhvr>
                                        <p:cTn id="17" dur="1000"/>
                                        <p:tgtEl>
                                          <p:spTgt spid="16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5" end="5"/>
                                            </p:txEl>
                                          </p:spTgt>
                                        </p:tgtEl>
                                        <p:attrNameLst>
                                          <p:attrName>style.visibility</p:attrName>
                                        </p:attrNameLst>
                                      </p:cBhvr>
                                      <p:to>
                                        <p:strVal val="visible"/>
                                      </p:to>
                                    </p:set>
                                    <p:animEffect transition="in" filter="fade">
                                      <p:cBhvr>
                                        <p:cTn id="22" dur="1000"/>
                                        <p:tgtEl>
                                          <p:spTgt spid="16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7" end="7"/>
                                            </p:txEl>
                                          </p:spTgt>
                                        </p:tgtEl>
                                        <p:attrNameLst>
                                          <p:attrName>style.visibility</p:attrName>
                                        </p:attrNameLst>
                                      </p:cBhvr>
                                      <p:to>
                                        <p:strVal val="visible"/>
                                      </p:to>
                                    </p:set>
                                    <p:animEffect transition="in" filter="fade">
                                      <p:cBhvr>
                                        <p:cTn id="27" dur="1000"/>
                                        <p:tgtEl>
                                          <p:spTgt spid="1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077"/>
        <p:cNvGrpSpPr/>
        <p:nvPr/>
      </p:nvGrpSpPr>
      <p:grpSpPr>
        <a:xfrm>
          <a:off x="0" y="0"/>
          <a:ext cx="0" cy="0"/>
          <a:chOff x="0" y="0"/>
          <a:chExt cx="0" cy="0"/>
        </a:xfrm>
      </p:grpSpPr>
      <p:sp>
        <p:nvSpPr>
          <p:cNvPr id="2079" name="Google Shape;2079;p9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9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9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9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083" name="Google Shape;2083;p90"/>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sp>
        <p:nvSpPr>
          <p:cNvPr id="2084" name="Google Shape;2084;p90"/>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85" name="Google Shape;2085;p90"/>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STD Sample</a:t>
            </a:r>
            <a:endParaRPr>
              <a:latin typeface="Lato"/>
              <a:ea typeface="Lato"/>
              <a:cs typeface="Lato"/>
              <a:sym typeface="Lato"/>
            </a:endParaRPr>
          </a:p>
        </p:txBody>
      </p:sp>
      <p:sp>
        <p:nvSpPr>
          <p:cNvPr id="2086" name="Google Shape;2086;p90"/>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87" name="Google Shape;2087;p90"/>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2088" name="Google Shape;2088;p90"/>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89" name="Google Shape;2089;p90"/>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2090" name="Google Shape;2090;p90"/>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91" name="Google Shape;2091;p90"/>
          <p:cNvSpPr/>
          <p:nvPr/>
        </p:nvSpPr>
        <p:spPr>
          <a:xfrm>
            <a:off x="720233" y="3867397"/>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STD Population</a:t>
            </a:r>
            <a:endParaRPr b="1">
              <a:solidFill>
                <a:srgbClr val="FFFFFF"/>
              </a:solidFill>
              <a:latin typeface="Lato"/>
              <a:ea typeface="Lato"/>
              <a:cs typeface="Lato"/>
              <a:sym typeface="Lato"/>
            </a:endParaRPr>
          </a:p>
        </p:txBody>
      </p:sp>
      <p:sp>
        <p:nvSpPr>
          <p:cNvPr id="2092" name="Google Shape;2092;p90"/>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93" name="Google Shape;2093;p90"/>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094" name="Google Shape;2094;p90"/>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95" name="Google Shape;2095;p90"/>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Count</a:t>
            </a:r>
            <a:endParaRPr sz="1800">
              <a:latin typeface="Lato"/>
              <a:ea typeface="Lato"/>
              <a:cs typeface="Lato"/>
              <a:sym typeface="Lato"/>
            </a:endParaRPr>
          </a:p>
        </p:txBody>
      </p:sp>
      <p:sp>
        <p:nvSpPr>
          <p:cNvPr id="2096" name="Google Shape;2096;p90"/>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097" name="Google Shape;2097;p90"/>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098" name="Google Shape;2098;p90"/>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099" name="Google Shape;2099;p90"/>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100" name="Google Shape;2100;p90"/>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sp>
        <p:nvSpPr>
          <p:cNvPr id="2101" name="Google Shape;2101;p90"/>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02" name="Google Shape;2102;p90"/>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grpSp>
        <p:nvGrpSpPr>
          <p:cNvPr id="2103" name="Google Shape;2103;p90"/>
          <p:cNvGrpSpPr/>
          <p:nvPr/>
        </p:nvGrpSpPr>
        <p:grpSpPr>
          <a:xfrm>
            <a:off x="3218207" y="1560234"/>
            <a:ext cx="8125526" cy="4644900"/>
            <a:chOff x="3218207" y="1560234"/>
            <a:chExt cx="8125526" cy="4644900"/>
          </a:xfrm>
        </p:grpSpPr>
        <p:sp>
          <p:nvSpPr>
            <p:cNvPr id="2104" name="Google Shape;2104;p90"/>
            <p:cNvSpPr txBox="1"/>
            <p:nvPr/>
          </p:nvSpPr>
          <p:spPr>
            <a:xfrm>
              <a:off x="3218207" y="1560234"/>
              <a:ext cx="7926900" cy="46449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Standard deviation Population function is used to retrieve the variance in the entire dataset rather than calculating it from sample.</a:t>
              </a:r>
              <a:endParaRPr sz="2000">
                <a:solidFill>
                  <a:srgbClr val="404040"/>
                </a:solidFill>
                <a:latin typeface="Lato"/>
                <a:ea typeface="Lato"/>
                <a:cs typeface="Lato"/>
                <a:sym typeface="Lato"/>
              </a:endParaRPr>
            </a:p>
            <a:p>
              <a:pPr marL="355600" marR="5080"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55600" marR="435608"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The denominator here will consider the entire count of values unlike Standard deviation Sample.</a:t>
              </a:r>
              <a:endParaRPr sz="2000">
                <a:solidFill>
                  <a:srgbClr val="404040"/>
                </a:solidFill>
                <a:latin typeface="Lato"/>
                <a:ea typeface="Lato"/>
                <a:cs typeface="Lato"/>
                <a:sym typeface="Lato"/>
              </a:endParaRPr>
            </a:p>
            <a:p>
              <a:pPr marL="355600" marR="435608" lvl="0" indent="-229234" algn="l" rtl="0">
                <a:lnSpc>
                  <a:spcPct val="100800"/>
                </a:lnSpc>
                <a:spcBef>
                  <a:spcPts val="975"/>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404040"/>
                  </a:solidFill>
                  <a:latin typeface="Lato"/>
                  <a:ea typeface="Lato"/>
                  <a:cs typeface="Lato"/>
                  <a:sym typeface="Lato"/>
                </a:rPr>
                <a:t>Syntax</a:t>
              </a:r>
              <a:endParaRPr sz="2000" b="1">
                <a:solidFill>
                  <a:srgbClr val="404040"/>
                </a:solidFill>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STDDEV_POP(Column_Name)</a:t>
              </a:r>
              <a:endParaRPr sz="2000">
                <a:solidFill>
                  <a:srgbClr val="0070C0"/>
                </a:solidFill>
                <a:latin typeface="Lato"/>
                <a:ea typeface="Lato"/>
                <a:cs typeface="Lato"/>
                <a:sym typeface="Lato"/>
              </a:endParaRPr>
            </a:p>
            <a:p>
              <a:pPr marL="469900" marR="0" lvl="0" indent="0" algn="ctr" rtl="0">
                <a:spcBef>
                  <a:spcPts val="5"/>
                </a:spcBef>
                <a:spcAft>
                  <a:spcPts val="0"/>
                </a:spcAft>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000000"/>
                  </a:solidFill>
                  <a:latin typeface="Lato"/>
                  <a:ea typeface="Lato"/>
                  <a:cs typeface="Lato"/>
                  <a:sym typeface="Lato"/>
                </a:rPr>
                <a:t>Example</a:t>
              </a:r>
              <a:endParaRPr sz="2000" b="1">
                <a:solidFill>
                  <a:srgbClr val="000000"/>
                </a:solidFill>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SELECT STDDEV_POP(Income)</a:t>
              </a:r>
              <a:endParaRPr sz="2000">
                <a:solidFill>
                  <a:srgbClr val="0070C0"/>
                </a:solidFill>
                <a:latin typeface="Lato"/>
                <a:ea typeface="Lato"/>
                <a:cs typeface="Lato"/>
                <a:sym typeface="Lato"/>
              </a:endParaRPr>
            </a:p>
            <a:p>
              <a:pPr marL="469900" marR="0" lvl="0" indent="0" algn="ctr" rtl="0">
                <a:spcBef>
                  <a:spcPts val="5"/>
                </a:spcBef>
                <a:spcAft>
                  <a:spcPts val="0"/>
                </a:spcAft>
                <a:buNone/>
              </a:pPr>
              <a:endParaRPr sz="2000" b="1">
                <a:solidFill>
                  <a:srgbClr val="000000"/>
                </a:solidFill>
                <a:latin typeface="Lato"/>
                <a:ea typeface="Lato"/>
                <a:cs typeface="Lato"/>
                <a:sym typeface="Lato"/>
              </a:endParaRPr>
            </a:p>
          </p:txBody>
        </p:sp>
        <p:sp>
          <p:nvSpPr>
            <p:cNvPr id="2105" name="Google Shape;2105;p90"/>
            <p:cNvSpPr/>
            <p:nvPr/>
          </p:nvSpPr>
          <p:spPr>
            <a:xfrm>
              <a:off x="3538333" y="3512728"/>
              <a:ext cx="78054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19493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082"/>
                                        </p:tgtEl>
                                        <p:attrNameLst>
                                          <p:attrName>style.visibility</p:attrName>
                                        </p:attrNameLst>
                                      </p:cBhvr>
                                      <p:to>
                                        <p:strVal val="visible"/>
                                      </p:to>
                                    </p:set>
                                    <p:anim calcmode="lin" valueType="num">
                                      <p:cBhvr additive="base">
                                        <p:cTn id="7" dur="1000"/>
                                        <p:tgtEl>
                                          <p:spTgt spid="20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083"/>
                                        </p:tgtEl>
                                        <p:attrNameLst>
                                          <p:attrName>style.visibility</p:attrName>
                                        </p:attrNameLst>
                                      </p:cBhvr>
                                      <p:to>
                                        <p:strVal val="visible"/>
                                      </p:to>
                                    </p:set>
                                    <p:anim calcmode="lin" valueType="num">
                                      <p:cBhvr additive="base">
                                        <p:cTn id="10" dur="1000"/>
                                        <p:tgtEl>
                                          <p:spTgt spid="208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84"/>
                                        </p:tgtEl>
                                        <p:attrNameLst>
                                          <p:attrName>style.visibility</p:attrName>
                                        </p:attrNameLst>
                                      </p:cBhvr>
                                      <p:to>
                                        <p:strVal val="visible"/>
                                      </p:to>
                                    </p:set>
                                    <p:animEffect transition="in" filter="fade">
                                      <p:cBhvr>
                                        <p:cTn id="15" dur="1000"/>
                                        <p:tgtEl>
                                          <p:spTgt spid="2084"/>
                                        </p:tgtEl>
                                      </p:cBhvr>
                                    </p:animEffect>
                                  </p:childTnLst>
                                </p:cTn>
                              </p:par>
                              <p:par>
                                <p:cTn id="16" presetID="10" presetClass="entr" presetSubtype="0" fill="hold" nodeType="withEffect">
                                  <p:stCondLst>
                                    <p:cond delay="0"/>
                                  </p:stCondLst>
                                  <p:childTnLst>
                                    <p:set>
                                      <p:cBhvr>
                                        <p:cTn id="17" dur="1" fill="hold">
                                          <p:stCondLst>
                                            <p:cond delay="0"/>
                                          </p:stCondLst>
                                        </p:cTn>
                                        <p:tgtEl>
                                          <p:spTgt spid="2085"/>
                                        </p:tgtEl>
                                        <p:attrNameLst>
                                          <p:attrName>style.visibility</p:attrName>
                                        </p:attrNameLst>
                                      </p:cBhvr>
                                      <p:to>
                                        <p:strVal val="visible"/>
                                      </p:to>
                                    </p:set>
                                    <p:animEffect transition="in" filter="fade">
                                      <p:cBhvr>
                                        <p:cTn id="18" dur="1000"/>
                                        <p:tgtEl>
                                          <p:spTgt spid="2085"/>
                                        </p:tgtEl>
                                      </p:cBhvr>
                                    </p:animEffect>
                                  </p:childTnLst>
                                </p:cTn>
                              </p:par>
                              <p:par>
                                <p:cTn id="19" presetID="10" presetClass="entr" presetSubtype="0" fill="hold" nodeType="withEffect">
                                  <p:stCondLst>
                                    <p:cond delay="0"/>
                                  </p:stCondLst>
                                  <p:childTnLst>
                                    <p:set>
                                      <p:cBhvr>
                                        <p:cTn id="20" dur="1" fill="hold">
                                          <p:stCondLst>
                                            <p:cond delay="0"/>
                                          </p:stCondLst>
                                        </p:cTn>
                                        <p:tgtEl>
                                          <p:spTgt spid="2086"/>
                                        </p:tgtEl>
                                        <p:attrNameLst>
                                          <p:attrName>style.visibility</p:attrName>
                                        </p:attrNameLst>
                                      </p:cBhvr>
                                      <p:to>
                                        <p:strVal val="visible"/>
                                      </p:to>
                                    </p:set>
                                    <p:animEffect transition="in" filter="fade">
                                      <p:cBhvr>
                                        <p:cTn id="21" dur="1000"/>
                                        <p:tgtEl>
                                          <p:spTgt spid="2086"/>
                                        </p:tgtEl>
                                      </p:cBhvr>
                                    </p:animEffect>
                                  </p:childTnLst>
                                </p:cTn>
                              </p:par>
                              <p:par>
                                <p:cTn id="22" presetID="10" presetClass="entr" presetSubtype="0" fill="hold" nodeType="withEffect">
                                  <p:stCondLst>
                                    <p:cond delay="0"/>
                                  </p:stCondLst>
                                  <p:childTnLst>
                                    <p:set>
                                      <p:cBhvr>
                                        <p:cTn id="23" dur="1" fill="hold">
                                          <p:stCondLst>
                                            <p:cond delay="0"/>
                                          </p:stCondLst>
                                        </p:cTn>
                                        <p:tgtEl>
                                          <p:spTgt spid="2087"/>
                                        </p:tgtEl>
                                        <p:attrNameLst>
                                          <p:attrName>style.visibility</p:attrName>
                                        </p:attrNameLst>
                                      </p:cBhvr>
                                      <p:to>
                                        <p:strVal val="visible"/>
                                      </p:to>
                                    </p:set>
                                    <p:animEffect transition="in" filter="fade">
                                      <p:cBhvr>
                                        <p:cTn id="24" dur="1000"/>
                                        <p:tgtEl>
                                          <p:spTgt spid="2087"/>
                                        </p:tgtEl>
                                      </p:cBhvr>
                                    </p:animEffect>
                                  </p:childTnLst>
                                </p:cTn>
                              </p:par>
                              <p:par>
                                <p:cTn id="25" presetID="10" presetClass="entr" presetSubtype="0" fill="hold" nodeType="withEffect">
                                  <p:stCondLst>
                                    <p:cond delay="0"/>
                                  </p:stCondLst>
                                  <p:childTnLst>
                                    <p:set>
                                      <p:cBhvr>
                                        <p:cTn id="26" dur="1" fill="hold">
                                          <p:stCondLst>
                                            <p:cond delay="0"/>
                                          </p:stCondLst>
                                        </p:cTn>
                                        <p:tgtEl>
                                          <p:spTgt spid="2088"/>
                                        </p:tgtEl>
                                        <p:attrNameLst>
                                          <p:attrName>style.visibility</p:attrName>
                                        </p:attrNameLst>
                                      </p:cBhvr>
                                      <p:to>
                                        <p:strVal val="visible"/>
                                      </p:to>
                                    </p:set>
                                    <p:animEffect transition="in" filter="fade">
                                      <p:cBhvr>
                                        <p:cTn id="27" dur="1000"/>
                                        <p:tgtEl>
                                          <p:spTgt spid="2088"/>
                                        </p:tgtEl>
                                      </p:cBhvr>
                                    </p:animEffect>
                                  </p:childTnLst>
                                </p:cTn>
                              </p:par>
                              <p:par>
                                <p:cTn id="28" presetID="10" presetClass="entr" presetSubtype="0" fill="hold" nodeType="withEffect">
                                  <p:stCondLst>
                                    <p:cond delay="0"/>
                                  </p:stCondLst>
                                  <p:childTnLst>
                                    <p:set>
                                      <p:cBhvr>
                                        <p:cTn id="29" dur="1" fill="hold">
                                          <p:stCondLst>
                                            <p:cond delay="0"/>
                                          </p:stCondLst>
                                        </p:cTn>
                                        <p:tgtEl>
                                          <p:spTgt spid="2089"/>
                                        </p:tgtEl>
                                        <p:attrNameLst>
                                          <p:attrName>style.visibility</p:attrName>
                                        </p:attrNameLst>
                                      </p:cBhvr>
                                      <p:to>
                                        <p:strVal val="visible"/>
                                      </p:to>
                                    </p:set>
                                    <p:animEffect transition="in" filter="fade">
                                      <p:cBhvr>
                                        <p:cTn id="30" dur="1000"/>
                                        <p:tgtEl>
                                          <p:spTgt spid="2089"/>
                                        </p:tgtEl>
                                      </p:cBhvr>
                                    </p:animEffect>
                                  </p:childTnLst>
                                </p:cTn>
                              </p:par>
                              <p:par>
                                <p:cTn id="31" presetID="10" presetClass="entr" presetSubtype="0" fill="hold" nodeType="withEffect">
                                  <p:stCondLst>
                                    <p:cond delay="0"/>
                                  </p:stCondLst>
                                  <p:childTnLst>
                                    <p:set>
                                      <p:cBhvr>
                                        <p:cTn id="32" dur="1" fill="hold">
                                          <p:stCondLst>
                                            <p:cond delay="0"/>
                                          </p:stCondLst>
                                        </p:cTn>
                                        <p:tgtEl>
                                          <p:spTgt spid="2090"/>
                                        </p:tgtEl>
                                        <p:attrNameLst>
                                          <p:attrName>style.visibility</p:attrName>
                                        </p:attrNameLst>
                                      </p:cBhvr>
                                      <p:to>
                                        <p:strVal val="visible"/>
                                      </p:to>
                                    </p:set>
                                    <p:animEffect transition="in" filter="fade">
                                      <p:cBhvr>
                                        <p:cTn id="33" dur="1000"/>
                                        <p:tgtEl>
                                          <p:spTgt spid="2090"/>
                                        </p:tgtEl>
                                      </p:cBhvr>
                                    </p:animEffect>
                                  </p:childTnLst>
                                </p:cTn>
                              </p:par>
                              <p:par>
                                <p:cTn id="34" presetID="10" presetClass="entr" presetSubtype="0" fill="hold" nodeType="withEffect">
                                  <p:stCondLst>
                                    <p:cond delay="0"/>
                                  </p:stCondLst>
                                  <p:childTnLst>
                                    <p:set>
                                      <p:cBhvr>
                                        <p:cTn id="35" dur="1" fill="hold">
                                          <p:stCondLst>
                                            <p:cond delay="0"/>
                                          </p:stCondLst>
                                        </p:cTn>
                                        <p:tgtEl>
                                          <p:spTgt spid="2091"/>
                                        </p:tgtEl>
                                        <p:attrNameLst>
                                          <p:attrName>style.visibility</p:attrName>
                                        </p:attrNameLst>
                                      </p:cBhvr>
                                      <p:to>
                                        <p:strVal val="visible"/>
                                      </p:to>
                                    </p:set>
                                    <p:animEffect transition="in" filter="fade">
                                      <p:cBhvr>
                                        <p:cTn id="36" dur="1000"/>
                                        <p:tgtEl>
                                          <p:spTgt spid="2091"/>
                                        </p:tgtEl>
                                      </p:cBhvr>
                                    </p:animEffect>
                                  </p:childTnLst>
                                </p:cTn>
                              </p:par>
                              <p:par>
                                <p:cTn id="37" presetID="10" presetClass="entr" presetSubtype="0" fill="hold" nodeType="withEffect">
                                  <p:stCondLst>
                                    <p:cond delay="0"/>
                                  </p:stCondLst>
                                  <p:childTnLst>
                                    <p:set>
                                      <p:cBhvr>
                                        <p:cTn id="38" dur="1" fill="hold">
                                          <p:stCondLst>
                                            <p:cond delay="0"/>
                                          </p:stCondLst>
                                        </p:cTn>
                                        <p:tgtEl>
                                          <p:spTgt spid="2092"/>
                                        </p:tgtEl>
                                        <p:attrNameLst>
                                          <p:attrName>style.visibility</p:attrName>
                                        </p:attrNameLst>
                                      </p:cBhvr>
                                      <p:to>
                                        <p:strVal val="visible"/>
                                      </p:to>
                                    </p:set>
                                    <p:animEffect transition="in" filter="fade">
                                      <p:cBhvr>
                                        <p:cTn id="39" dur="1000"/>
                                        <p:tgtEl>
                                          <p:spTgt spid="2092"/>
                                        </p:tgtEl>
                                      </p:cBhvr>
                                    </p:animEffect>
                                  </p:childTnLst>
                                </p:cTn>
                              </p:par>
                              <p:par>
                                <p:cTn id="40" presetID="10" presetClass="entr" presetSubtype="0" fill="hold" nodeType="withEffect">
                                  <p:stCondLst>
                                    <p:cond delay="0"/>
                                  </p:stCondLst>
                                  <p:childTnLst>
                                    <p:set>
                                      <p:cBhvr>
                                        <p:cTn id="41" dur="1" fill="hold">
                                          <p:stCondLst>
                                            <p:cond delay="0"/>
                                          </p:stCondLst>
                                        </p:cTn>
                                        <p:tgtEl>
                                          <p:spTgt spid="2093"/>
                                        </p:tgtEl>
                                        <p:attrNameLst>
                                          <p:attrName>style.visibility</p:attrName>
                                        </p:attrNameLst>
                                      </p:cBhvr>
                                      <p:to>
                                        <p:strVal val="visible"/>
                                      </p:to>
                                    </p:set>
                                    <p:animEffect transition="in" filter="fade">
                                      <p:cBhvr>
                                        <p:cTn id="42" dur="1000"/>
                                        <p:tgtEl>
                                          <p:spTgt spid="2093"/>
                                        </p:tgtEl>
                                      </p:cBhvr>
                                    </p:animEffect>
                                  </p:childTnLst>
                                </p:cTn>
                              </p:par>
                              <p:par>
                                <p:cTn id="43" presetID="10" presetClass="entr" presetSubtype="0" fill="hold" nodeType="withEffect">
                                  <p:stCondLst>
                                    <p:cond delay="0"/>
                                  </p:stCondLst>
                                  <p:childTnLst>
                                    <p:set>
                                      <p:cBhvr>
                                        <p:cTn id="44" dur="1" fill="hold">
                                          <p:stCondLst>
                                            <p:cond delay="0"/>
                                          </p:stCondLst>
                                        </p:cTn>
                                        <p:tgtEl>
                                          <p:spTgt spid="2094"/>
                                        </p:tgtEl>
                                        <p:attrNameLst>
                                          <p:attrName>style.visibility</p:attrName>
                                        </p:attrNameLst>
                                      </p:cBhvr>
                                      <p:to>
                                        <p:strVal val="visible"/>
                                      </p:to>
                                    </p:set>
                                    <p:animEffect transition="in" filter="fade">
                                      <p:cBhvr>
                                        <p:cTn id="45" dur="1000"/>
                                        <p:tgtEl>
                                          <p:spTgt spid="2094"/>
                                        </p:tgtEl>
                                      </p:cBhvr>
                                    </p:animEffect>
                                  </p:childTnLst>
                                </p:cTn>
                              </p:par>
                              <p:par>
                                <p:cTn id="46" presetID="10" presetClass="entr" presetSubtype="0" fill="hold" nodeType="withEffect">
                                  <p:stCondLst>
                                    <p:cond delay="0"/>
                                  </p:stCondLst>
                                  <p:childTnLst>
                                    <p:set>
                                      <p:cBhvr>
                                        <p:cTn id="47" dur="1" fill="hold">
                                          <p:stCondLst>
                                            <p:cond delay="0"/>
                                          </p:stCondLst>
                                        </p:cTn>
                                        <p:tgtEl>
                                          <p:spTgt spid="2095"/>
                                        </p:tgtEl>
                                        <p:attrNameLst>
                                          <p:attrName>style.visibility</p:attrName>
                                        </p:attrNameLst>
                                      </p:cBhvr>
                                      <p:to>
                                        <p:strVal val="visible"/>
                                      </p:to>
                                    </p:set>
                                    <p:animEffect transition="in" filter="fade">
                                      <p:cBhvr>
                                        <p:cTn id="48" dur="1000"/>
                                        <p:tgtEl>
                                          <p:spTgt spid="2095"/>
                                        </p:tgtEl>
                                      </p:cBhvr>
                                    </p:animEffect>
                                  </p:childTnLst>
                                </p:cTn>
                              </p:par>
                              <p:par>
                                <p:cTn id="49" presetID="10" presetClass="entr" presetSubtype="0" fill="hold" nodeType="withEffect">
                                  <p:stCondLst>
                                    <p:cond delay="0"/>
                                  </p:stCondLst>
                                  <p:childTnLst>
                                    <p:set>
                                      <p:cBhvr>
                                        <p:cTn id="50" dur="1" fill="hold">
                                          <p:stCondLst>
                                            <p:cond delay="0"/>
                                          </p:stCondLst>
                                        </p:cTn>
                                        <p:tgtEl>
                                          <p:spTgt spid="2096"/>
                                        </p:tgtEl>
                                        <p:attrNameLst>
                                          <p:attrName>style.visibility</p:attrName>
                                        </p:attrNameLst>
                                      </p:cBhvr>
                                      <p:to>
                                        <p:strVal val="visible"/>
                                      </p:to>
                                    </p:set>
                                    <p:animEffect transition="in" filter="fade">
                                      <p:cBhvr>
                                        <p:cTn id="51" dur="1000"/>
                                        <p:tgtEl>
                                          <p:spTgt spid="2096"/>
                                        </p:tgtEl>
                                      </p:cBhvr>
                                    </p:animEffect>
                                  </p:childTnLst>
                                </p:cTn>
                              </p:par>
                              <p:par>
                                <p:cTn id="52" presetID="10" presetClass="entr" presetSubtype="0" fill="hold" nodeType="withEffect">
                                  <p:stCondLst>
                                    <p:cond delay="0"/>
                                  </p:stCondLst>
                                  <p:childTnLst>
                                    <p:set>
                                      <p:cBhvr>
                                        <p:cTn id="53" dur="1" fill="hold">
                                          <p:stCondLst>
                                            <p:cond delay="0"/>
                                          </p:stCondLst>
                                        </p:cTn>
                                        <p:tgtEl>
                                          <p:spTgt spid="2097"/>
                                        </p:tgtEl>
                                        <p:attrNameLst>
                                          <p:attrName>style.visibility</p:attrName>
                                        </p:attrNameLst>
                                      </p:cBhvr>
                                      <p:to>
                                        <p:strVal val="visible"/>
                                      </p:to>
                                    </p:set>
                                    <p:animEffect transition="in" filter="fade">
                                      <p:cBhvr>
                                        <p:cTn id="54" dur="1000"/>
                                        <p:tgtEl>
                                          <p:spTgt spid="2097"/>
                                        </p:tgtEl>
                                      </p:cBhvr>
                                    </p:animEffect>
                                  </p:childTnLst>
                                </p:cTn>
                              </p:par>
                              <p:par>
                                <p:cTn id="55" presetID="10" presetClass="entr" presetSubtype="0" fill="hold" nodeType="withEffect">
                                  <p:stCondLst>
                                    <p:cond delay="0"/>
                                  </p:stCondLst>
                                  <p:childTnLst>
                                    <p:set>
                                      <p:cBhvr>
                                        <p:cTn id="56" dur="1" fill="hold">
                                          <p:stCondLst>
                                            <p:cond delay="0"/>
                                          </p:stCondLst>
                                        </p:cTn>
                                        <p:tgtEl>
                                          <p:spTgt spid="2098"/>
                                        </p:tgtEl>
                                        <p:attrNameLst>
                                          <p:attrName>style.visibility</p:attrName>
                                        </p:attrNameLst>
                                      </p:cBhvr>
                                      <p:to>
                                        <p:strVal val="visible"/>
                                      </p:to>
                                    </p:set>
                                    <p:animEffect transition="in" filter="fade">
                                      <p:cBhvr>
                                        <p:cTn id="57" dur="1000"/>
                                        <p:tgtEl>
                                          <p:spTgt spid="2098"/>
                                        </p:tgtEl>
                                      </p:cBhvr>
                                    </p:animEffect>
                                  </p:childTnLst>
                                </p:cTn>
                              </p:par>
                              <p:par>
                                <p:cTn id="58" presetID="10" presetClass="entr" presetSubtype="0" fill="hold" nodeType="withEffect">
                                  <p:stCondLst>
                                    <p:cond delay="0"/>
                                  </p:stCondLst>
                                  <p:childTnLst>
                                    <p:set>
                                      <p:cBhvr>
                                        <p:cTn id="59" dur="1" fill="hold">
                                          <p:stCondLst>
                                            <p:cond delay="0"/>
                                          </p:stCondLst>
                                        </p:cTn>
                                        <p:tgtEl>
                                          <p:spTgt spid="2099"/>
                                        </p:tgtEl>
                                        <p:attrNameLst>
                                          <p:attrName>style.visibility</p:attrName>
                                        </p:attrNameLst>
                                      </p:cBhvr>
                                      <p:to>
                                        <p:strVal val="visible"/>
                                      </p:to>
                                    </p:set>
                                    <p:animEffect transition="in" filter="fade">
                                      <p:cBhvr>
                                        <p:cTn id="60" dur="1000"/>
                                        <p:tgtEl>
                                          <p:spTgt spid="2099"/>
                                        </p:tgtEl>
                                      </p:cBhvr>
                                    </p:animEffect>
                                  </p:childTnLst>
                                </p:cTn>
                              </p:par>
                              <p:par>
                                <p:cTn id="61" presetID="10" presetClass="entr" presetSubtype="0" fill="hold" nodeType="withEffect">
                                  <p:stCondLst>
                                    <p:cond delay="0"/>
                                  </p:stCondLst>
                                  <p:childTnLst>
                                    <p:set>
                                      <p:cBhvr>
                                        <p:cTn id="62" dur="1" fill="hold">
                                          <p:stCondLst>
                                            <p:cond delay="0"/>
                                          </p:stCondLst>
                                        </p:cTn>
                                        <p:tgtEl>
                                          <p:spTgt spid="2100"/>
                                        </p:tgtEl>
                                        <p:attrNameLst>
                                          <p:attrName>style.visibility</p:attrName>
                                        </p:attrNameLst>
                                      </p:cBhvr>
                                      <p:to>
                                        <p:strVal val="visible"/>
                                      </p:to>
                                    </p:set>
                                    <p:animEffect transition="in" filter="fade">
                                      <p:cBhvr>
                                        <p:cTn id="63" dur="1000"/>
                                        <p:tgtEl>
                                          <p:spTgt spid="2100"/>
                                        </p:tgtEl>
                                      </p:cBhvr>
                                    </p:animEffect>
                                  </p:childTnLst>
                                </p:cTn>
                              </p:par>
                              <p:par>
                                <p:cTn id="64" presetID="10" presetClass="entr" presetSubtype="0" fill="hold" nodeType="withEffect">
                                  <p:stCondLst>
                                    <p:cond delay="0"/>
                                  </p:stCondLst>
                                  <p:childTnLst>
                                    <p:set>
                                      <p:cBhvr>
                                        <p:cTn id="65" dur="1" fill="hold">
                                          <p:stCondLst>
                                            <p:cond delay="0"/>
                                          </p:stCondLst>
                                        </p:cTn>
                                        <p:tgtEl>
                                          <p:spTgt spid="2101"/>
                                        </p:tgtEl>
                                        <p:attrNameLst>
                                          <p:attrName>style.visibility</p:attrName>
                                        </p:attrNameLst>
                                      </p:cBhvr>
                                      <p:to>
                                        <p:strVal val="visible"/>
                                      </p:to>
                                    </p:set>
                                    <p:animEffect transition="in" filter="fade">
                                      <p:cBhvr>
                                        <p:cTn id="66" dur="1000"/>
                                        <p:tgtEl>
                                          <p:spTgt spid="2101"/>
                                        </p:tgtEl>
                                      </p:cBhvr>
                                    </p:animEffect>
                                  </p:childTnLst>
                                </p:cTn>
                              </p:par>
                              <p:par>
                                <p:cTn id="67" presetID="10" presetClass="entr" presetSubtype="0" fill="hold" nodeType="withEffect">
                                  <p:stCondLst>
                                    <p:cond delay="0"/>
                                  </p:stCondLst>
                                  <p:childTnLst>
                                    <p:set>
                                      <p:cBhvr>
                                        <p:cTn id="68" dur="1" fill="hold">
                                          <p:stCondLst>
                                            <p:cond delay="0"/>
                                          </p:stCondLst>
                                        </p:cTn>
                                        <p:tgtEl>
                                          <p:spTgt spid="2102"/>
                                        </p:tgtEl>
                                        <p:attrNameLst>
                                          <p:attrName>style.visibility</p:attrName>
                                        </p:attrNameLst>
                                      </p:cBhvr>
                                      <p:to>
                                        <p:strVal val="visible"/>
                                      </p:to>
                                    </p:set>
                                    <p:animEffect transition="in" filter="fade">
                                      <p:cBhvr>
                                        <p:cTn id="69" dur="1000"/>
                                        <p:tgtEl>
                                          <p:spTgt spid="210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2103"/>
                                        </p:tgtEl>
                                        <p:attrNameLst>
                                          <p:attrName>style.visibility</p:attrName>
                                        </p:attrNameLst>
                                      </p:cBhvr>
                                      <p:to>
                                        <p:strVal val="visible"/>
                                      </p:to>
                                    </p:set>
                                    <p:animEffect transition="in" filter="fade">
                                      <p:cBhvr>
                                        <p:cTn id="74" dur="1000"/>
                                        <p:tgtEl>
                                          <p:spTgt spid="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2110"/>
        <p:cNvGrpSpPr/>
        <p:nvPr/>
      </p:nvGrpSpPr>
      <p:grpSpPr>
        <a:xfrm>
          <a:off x="0" y="0"/>
          <a:ext cx="0" cy="0"/>
          <a:chOff x="0" y="0"/>
          <a:chExt cx="0" cy="0"/>
        </a:xfrm>
      </p:grpSpPr>
      <p:sp>
        <p:nvSpPr>
          <p:cNvPr id="2112" name="Google Shape;2112;p9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9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9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9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116" name="Google Shape;2116;p91"/>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2117" name="Google Shape;2117;p91"/>
          <p:cNvGrpSpPr/>
          <p:nvPr/>
        </p:nvGrpSpPr>
        <p:grpSpPr>
          <a:xfrm>
            <a:off x="690625" y="1337086"/>
            <a:ext cx="2013906" cy="4438558"/>
            <a:chOff x="690625" y="1337086"/>
            <a:chExt cx="2013906" cy="4438558"/>
          </a:xfrm>
        </p:grpSpPr>
        <p:sp>
          <p:nvSpPr>
            <p:cNvPr id="2118" name="Google Shape;2118;p91"/>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19" name="Google Shape;2119;p91"/>
            <p:cNvSpPr/>
            <p:nvPr/>
          </p:nvSpPr>
          <p:spPr>
            <a:xfrm>
              <a:off x="716614" y="4401041"/>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STD Sample</a:t>
              </a:r>
              <a:endParaRPr b="1">
                <a:solidFill>
                  <a:srgbClr val="FFFFFF"/>
                </a:solidFill>
                <a:latin typeface="Lato"/>
                <a:ea typeface="Lato"/>
                <a:cs typeface="Lato"/>
                <a:sym typeface="Lato"/>
              </a:endParaRPr>
            </a:p>
          </p:txBody>
        </p:sp>
        <p:sp>
          <p:nvSpPr>
            <p:cNvPr id="2120" name="Google Shape;2120;p91"/>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21" name="Google Shape;2121;p91"/>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sp>
          <p:nvSpPr>
            <p:cNvPr id="2122" name="Google Shape;2122;p91"/>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23" name="Google Shape;2123;p91"/>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2124" name="Google Shape;2124;p91"/>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125" name="Google Shape;2125;p91"/>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STD Population</a:t>
              </a:r>
              <a:endParaRPr>
                <a:latin typeface="Lato"/>
                <a:ea typeface="Lato"/>
                <a:cs typeface="Lato"/>
                <a:sym typeface="Lato"/>
              </a:endParaRPr>
            </a:p>
          </p:txBody>
        </p:sp>
        <p:sp>
          <p:nvSpPr>
            <p:cNvPr id="2126" name="Google Shape;2126;p91"/>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27" name="Google Shape;2127;p91"/>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128" name="Google Shape;2128;p91"/>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29" name="Google Shape;2129;p91"/>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Count</a:t>
              </a:r>
              <a:endParaRPr sz="1800">
                <a:latin typeface="Lato"/>
                <a:ea typeface="Lato"/>
                <a:cs typeface="Lato"/>
                <a:sym typeface="Lato"/>
              </a:endParaRPr>
            </a:p>
          </p:txBody>
        </p:sp>
        <p:sp>
          <p:nvSpPr>
            <p:cNvPr id="2130" name="Google Shape;2130;p91"/>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31" name="Google Shape;2131;p91"/>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132" name="Google Shape;2132;p91"/>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133" name="Google Shape;2133;p91"/>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134" name="Google Shape;2134;p91"/>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sp>
          <p:nvSpPr>
            <p:cNvPr id="2135" name="Google Shape;2135;p91"/>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36" name="Google Shape;2136;p91"/>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grpSp>
      <p:sp>
        <p:nvSpPr>
          <p:cNvPr id="2137" name="Google Shape;2137;p91"/>
          <p:cNvSpPr txBox="1"/>
          <p:nvPr/>
        </p:nvSpPr>
        <p:spPr>
          <a:xfrm>
            <a:off x="3294400" y="1560225"/>
            <a:ext cx="8125500" cy="42720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Standard deviation Sample function is used to retrieve the variance in the randomly sampled data.</a:t>
            </a:r>
            <a:endParaRPr sz="2000">
              <a:solidFill>
                <a:srgbClr val="404040"/>
              </a:solidFill>
              <a:latin typeface="Lato"/>
              <a:ea typeface="Lato"/>
              <a:cs typeface="Lato"/>
              <a:sym typeface="Lato"/>
            </a:endParaRPr>
          </a:p>
          <a:p>
            <a:pPr marL="355600" marR="5080"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55600" marR="435608"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Every time the sampling changes, the range gets deflected as well.</a:t>
            </a:r>
            <a:endParaRPr sz="2000">
              <a:solidFill>
                <a:srgbClr val="404040"/>
              </a:solidFill>
              <a:latin typeface="Lato"/>
              <a:ea typeface="Lato"/>
              <a:cs typeface="Lato"/>
              <a:sym typeface="Lato"/>
            </a:endParaRPr>
          </a:p>
          <a:p>
            <a:pPr marL="355600" marR="435608" lvl="0" indent="-229234" algn="l" rtl="0">
              <a:lnSpc>
                <a:spcPct val="100800"/>
              </a:lnSpc>
              <a:spcBef>
                <a:spcPts val="975"/>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404040"/>
                </a:solidFill>
                <a:latin typeface="Lato"/>
                <a:ea typeface="Lato"/>
                <a:cs typeface="Lato"/>
                <a:sym typeface="Lato"/>
              </a:rPr>
              <a:t>Syntax</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STDDEV_SAMP(Column_Name)</a:t>
            </a:r>
            <a:endParaRPr sz="2000">
              <a:latin typeface="Lato"/>
              <a:ea typeface="Lato"/>
              <a:cs typeface="Lato"/>
              <a:sym typeface="Lato"/>
            </a:endParaRPr>
          </a:p>
          <a:p>
            <a:pPr marL="469900" marR="0" lvl="0" indent="0" algn="ctr" rtl="0">
              <a:spcBef>
                <a:spcPts val="5"/>
              </a:spcBef>
              <a:spcAft>
                <a:spcPts val="0"/>
              </a:spcAft>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SELECT STDDEV_SAMP(Income)</a:t>
            </a:r>
            <a:endParaRPr sz="2000">
              <a:latin typeface="Lato"/>
              <a:ea typeface="Lato"/>
              <a:cs typeface="Lato"/>
              <a:sym typeface="Lato"/>
            </a:endParaRPr>
          </a:p>
          <a:p>
            <a:pPr marL="469900" marR="0" lvl="0" indent="0" algn="ctr" rtl="0">
              <a:spcBef>
                <a:spcPts val="5"/>
              </a:spcBef>
              <a:spcAft>
                <a:spcPts val="0"/>
              </a:spcAft>
              <a:buNone/>
            </a:pPr>
            <a:endParaRPr sz="2000" b="1">
              <a:solidFill>
                <a:srgbClr val="000000"/>
              </a:solidFill>
              <a:latin typeface="Lato"/>
              <a:ea typeface="Lato"/>
              <a:cs typeface="Lato"/>
              <a:sym typeface="Lato"/>
            </a:endParaRPr>
          </a:p>
        </p:txBody>
      </p:sp>
      <p:sp>
        <p:nvSpPr>
          <p:cNvPr id="2138" name="Google Shape;2138;p91"/>
          <p:cNvSpPr/>
          <p:nvPr/>
        </p:nvSpPr>
        <p:spPr>
          <a:xfrm>
            <a:off x="3614533" y="3245968"/>
            <a:ext cx="78054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6446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15"/>
                                        </p:tgtEl>
                                        <p:attrNameLst>
                                          <p:attrName>style.visibility</p:attrName>
                                        </p:attrNameLst>
                                      </p:cBhvr>
                                      <p:to>
                                        <p:strVal val="visible"/>
                                      </p:to>
                                    </p:set>
                                    <p:anim calcmode="lin" valueType="num">
                                      <p:cBhvr additive="base">
                                        <p:cTn id="7" dur="1000"/>
                                        <p:tgtEl>
                                          <p:spTgt spid="211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116"/>
                                        </p:tgtEl>
                                        <p:attrNameLst>
                                          <p:attrName>style.visibility</p:attrName>
                                        </p:attrNameLst>
                                      </p:cBhvr>
                                      <p:to>
                                        <p:strVal val="visible"/>
                                      </p:to>
                                    </p:set>
                                    <p:anim calcmode="lin" valueType="num">
                                      <p:cBhvr additive="base">
                                        <p:cTn id="10" dur="1000"/>
                                        <p:tgtEl>
                                          <p:spTgt spid="211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17"/>
                                        </p:tgtEl>
                                        <p:attrNameLst>
                                          <p:attrName>style.visibility</p:attrName>
                                        </p:attrNameLst>
                                      </p:cBhvr>
                                      <p:to>
                                        <p:strVal val="visible"/>
                                      </p:to>
                                    </p:set>
                                    <p:animEffect transition="in" filter="fade">
                                      <p:cBhvr>
                                        <p:cTn id="15" dur="1000"/>
                                        <p:tgtEl>
                                          <p:spTgt spid="21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37"/>
                                        </p:tgtEl>
                                        <p:attrNameLst>
                                          <p:attrName>style.visibility</p:attrName>
                                        </p:attrNameLst>
                                      </p:cBhvr>
                                      <p:to>
                                        <p:strVal val="visible"/>
                                      </p:to>
                                    </p:set>
                                    <p:animEffect transition="in" filter="fade">
                                      <p:cBhvr>
                                        <p:cTn id="20" dur="1000"/>
                                        <p:tgtEl>
                                          <p:spTgt spid="2137"/>
                                        </p:tgtEl>
                                      </p:cBhvr>
                                    </p:animEffect>
                                  </p:childTnLst>
                                </p:cTn>
                              </p:par>
                              <p:par>
                                <p:cTn id="21" presetID="10" presetClass="entr" presetSubtype="0" fill="hold" nodeType="withEffect">
                                  <p:stCondLst>
                                    <p:cond delay="0"/>
                                  </p:stCondLst>
                                  <p:childTnLst>
                                    <p:set>
                                      <p:cBhvr>
                                        <p:cTn id="22" dur="1" fill="hold">
                                          <p:stCondLst>
                                            <p:cond delay="0"/>
                                          </p:stCondLst>
                                        </p:cTn>
                                        <p:tgtEl>
                                          <p:spTgt spid="2138"/>
                                        </p:tgtEl>
                                        <p:attrNameLst>
                                          <p:attrName>style.visibility</p:attrName>
                                        </p:attrNameLst>
                                      </p:cBhvr>
                                      <p:to>
                                        <p:strVal val="visible"/>
                                      </p:to>
                                    </p:set>
                                    <p:animEffect transition="in" filter="fade">
                                      <p:cBhvr>
                                        <p:cTn id="23" dur="1000"/>
                                        <p:tgtEl>
                                          <p:spTgt spid="2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2143"/>
        <p:cNvGrpSpPr/>
        <p:nvPr/>
      </p:nvGrpSpPr>
      <p:grpSpPr>
        <a:xfrm>
          <a:off x="0" y="0"/>
          <a:ext cx="0" cy="0"/>
          <a:chOff x="0" y="0"/>
          <a:chExt cx="0" cy="0"/>
        </a:xfrm>
      </p:grpSpPr>
      <p:sp>
        <p:nvSpPr>
          <p:cNvPr id="2145" name="Google Shape;2145;p9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9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9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9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149" name="Google Shape;2149;p92"/>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2150" name="Google Shape;2150;p92"/>
          <p:cNvGrpSpPr/>
          <p:nvPr/>
        </p:nvGrpSpPr>
        <p:grpSpPr>
          <a:xfrm>
            <a:off x="690625" y="1337086"/>
            <a:ext cx="2013906" cy="4438558"/>
            <a:chOff x="690625" y="1337086"/>
            <a:chExt cx="2013906" cy="4438558"/>
          </a:xfrm>
        </p:grpSpPr>
        <p:sp>
          <p:nvSpPr>
            <p:cNvPr id="2151" name="Google Shape;2151;p92"/>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152" name="Google Shape;2152;p92"/>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STD Sample</a:t>
              </a:r>
              <a:endParaRPr>
                <a:latin typeface="Lato"/>
                <a:ea typeface="Lato"/>
                <a:cs typeface="Lato"/>
                <a:sym typeface="Lato"/>
              </a:endParaRPr>
            </a:p>
          </p:txBody>
        </p:sp>
        <p:sp>
          <p:nvSpPr>
            <p:cNvPr id="2153" name="Google Shape;2153;p92"/>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54" name="Google Shape;2154;p92"/>
            <p:cNvSpPr/>
            <p:nvPr/>
          </p:nvSpPr>
          <p:spPr>
            <a:xfrm>
              <a:off x="728431" y="4916977"/>
              <a:ext cx="19761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Var Population</a:t>
              </a:r>
              <a:endParaRPr b="1">
                <a:solidFill>
                  <a:srgbClr val="FFFFFF"/>
                </a:solidFill>
                <a:latin typeface="Lato"/>
                <a:ea typeface="Lato"/>
                <a:cs typeface="Lato"/>
                <a:sym typeface="Lato"/>
              </a:endParaRPr>
            </a:p>
          </p:txBody>
        </p:sp>
        <p:sp>
          <p:nvSpPr>
            <p:cNvPr id="2155" name="Google Shape;2155;p92"/>
            <p:cNvSpPr/>
            <p:nvPr/>
          </p:nvSpPr>
          <p:spPr>
            <a:xfrm>
              <a:off x="716613" y="543814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56" name="Google Shape;2156;p92"/>
            <p:cNvSpPr/>
            <p:nvPr/>
          </p:nvSpPr>
          <p:spPr>
            <a:xfrm>
              <a:off x="728431" y="5439179"/>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Sample</a:t>
              </a:r>
              <a:endParaRPr>
                <a:latin typeface="Lato"/>
                <a:ea typeface="Lato"/>
                <a:cs typeface="Lato"/>
                <a:sym typeface="Lato"/>
              </a:endParaRPr>
            </a:p>
          </p:txBody>
        </p:sp>
        <p:sp>
          <p:nvSpPr>
            <p:cNvPr id="2157" name="Google Shape;2157;p92"/>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158" name="Google Shape;2158;p92"/>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STD Population</a:t>
              </a:r>
              <a:endParaRPr>
                <a:latin typeface="Lato"/>
                <a:ea typeface="Lato"/>
                <a:cs typeface="Lato"/>
                <a:sym typeface="Lato"/>
              </a:endParaRPr>
            </a:p>
          </p:txBody>
        </p:sp>
        <p:sp>
          <p:nvSpPr>
            <p:cNvPr id="2159" name="Google Shape;2159;p92"/>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60" name="Google Shape;2160;p92"/>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161" name="Google Shape;2161;p92"/>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62" name="Google Shape;2162;p92"/>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Count</a:t>
              </a:r>
              <a:endParaRPr sz="1800">
                <a:latin typeface="Lato"/>
                <a:ea typeface="Lato"/>
                <a:cs typeface="Lato"/>
                <a:sym typeface="Lato"/>
              </a:endParaRPr>
            </a:p>
          </p:txBody>
        </p:sp>
        <p:sp>
          <p:nvSpPr>
            <p:cNvPr id="2163" name="Google Shape;2163;p92"/>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64" name="Google Shape;2164;p92"/>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165" name="Google Shape;2165;p92"/>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166" name="Google Shape;2166;p92"/>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167" name="Google Shape;2167;p92"/>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sp>
          <p:nvSpPr>
            <p:cNvPr id="2168" name="Google Shape;2168;p92"/>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69" name="Google Shape;2169;p92"/>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grpSp>
      <p:sp>
        <p:nvSpPr>
          <p:cNvPr id="2170" name="Google Shape;2170;p92"/>
          <p:cNvSpPr txBox="1"/>
          <p:nvPr/>
        </p:nvSpPr>
        <p:spPr>
          <a:xfrm>
            <a:off x="3370607" y="1560234"/>
            <a:ext cx="7926900" cy="42720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Var Population function is used to retrieve the variance in the entire dataset rather than calculating it from sample.</a:t>
            </a:r>
            <a:endParaRPr sz="2000">
              <a:solidFill>
                <a:srgbClr val="404040"/>
              </a:solidFill>
              <a:latin typeface="Lato"/>
              <a:ea typeface="Lato"/>
              <a:cs typeface="Lato"/>
              <a:sym typeface="Lato"/>
            </a:endParaRPr>
          </a:p>
          <a:p>
            <a:pPr marL="355600" marR="5080"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55600" marR="435608"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The denominator here will consider the entire count of values unlike Var Sample.</a:t>
            </a:r>
            <a:endParaRPr sz="2000">
              <a:solidFill>
                <a:srgbClr val="404040"/>
              </a:solidFill>
              <a:latin typeface="Lato"/>
              <a:ea typeface="Lato"/>
              <a:cs typeface="Lato"/>
              <a:sym typeface="Lato"/>
            </a:endParaRPr>
          </a:p>
          <a:p>
            <a:pPr marL="355600" marR="435608" lvl="0" indent="-229234" algn="l" rtl="0">
              <a:lnSpc>
                <a:spcPct val="100800"/>
              </a:lnSpc>
              <a:spcBef>
                <a:spcPts val="975"/>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404040"/>
                </a:solidFill>
                <a:latin typeface="Lato"/>
                <a:ea typeface="Lato"/>
                <a:cs typeface="Lato"/>
                <a:sym typeface="Lato"/>
              </a:rPr>
              <a:t>Syntax</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VAR_POP(Column_Name)</a:t>
            </a:r>
            <a:endParaRPr sz="2000">
              <a:latin typeface="Lato"/>
              <a:ea typeface="Lato"/>
              <a:cs typeface="Lato"/>
              <a:sym typeface="Lato"/>
            </a:endParaRPr>
          </a:p>
          <a:p>
            <a:pPr marL="469900" marR="0" lvl="0" indent="0" algn="ctr" rtl="0">
              <a:spcBef>
                <a:spcPts val="5"/>
              </a:spcBef>
              <a:spcAft>
                <a:spcPts val="0"/>
              </a:spcAft>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SELECT VAR_POP(Income)</a:t>
            </a:r>
            <a:endParaRPr sz="2000">
              <a:latin typeface="Lato"/>
              <a:ea typeface="Lato"/>
              <a:cs typeface="Lato"/>
              <a:sym typeface="Lato"/>
            </a:endParaRPr>
          </a:p>
          <a:p>
            <a:pPr marL="469900" marR="0" lvl="0" indent="0" algn="ctr" rtl="0">
              <a:spcBef>
                <a:spcPts val="5"/>
              </a:spcBef>
              <a:spcAft>
                <a:spcPts val="0"/>
              </a:spcAft>
              <a:buNone/>
            </a:pPr>
            <a:endParaRPr sz="2000" b="1">
              <a:solidFill>
                <a:srgbClr val="000000"/>
              </a:solidFill>
              <a:latin typeface="Lato"/>
              <a:ea typeface="Lato"/>
              <a:cs typeface="Lato"/>
              <a:sym typeface="Lato"/>
            </a:endParaRPr>
          </a:p>
        </p:txBody>
      </p:sp>
      <p:sp>
        <p:nvSpPr>
          <p:cNvPr id="2171" name="Google Shape;2171;p92"/>
          <p:cNvSpPr/>
          <p:nvPr/>
        </p:nvSpPr>
        <p:spPr>
          <a:xfrm>
            <a:off x="3698990" y="3526217"/>
            <a:ext cx="78054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29635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148"/>
                                        </p:tgtEl>
                                        <p:attrNameLst>
                                          <p:attrName>style.visibility</p:attrName>
                                        </p:attrNameLst>
                                      </p:cBhvr>
                                      <p:to>
                                        <p:strVal val="visible"/>
                                      </p:to>
                                    </p:set>
                                    <p:anim calcmode="lin" valueType="num">
                                      <p:cBhvr additive="base">
                                        <p:cTn id="7" dur="1000"/>
                                        <p:tgtEl>
                                          <p:spTgt spid="2148"/>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149"/>
                                        </p:tgtEl>
                                        <p:attrNameLst>
                                          <p:attrName>style.visibility</p:attrName>
                                        </p:attrNameLst>
                                      </p:cBhvr>
                                      <p:to>
                                        <p:strVal val="visible"/>
                                      </p:to>
                                    </p:set>
                                    <p:anim calcmode="lin" valueType="num">
                                      <p:cBhvr additive="base">
                                        <p:cTn id="10" dur="1000"/>
                                        <p:tgtEl>
                                          <p:spTgt spid="2149"/>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50"/>
                                        </p:tgtEl>
                                        <p:attrNameLst>
                                          <p:attrName>style.visibility</p:attrName>
                                        </p:attrNameLst>
                                      </p:cBhvr>
                                      <p:to>
                                        <p:strVal val="visible"/>
                                      </p:to>
                                    </p:set>
                                    <p:animEffect transition="in" filter="fade">
                                      <p:cBhvr>
                                        <p:cTn id="15" dur="1000"/>
                                        <p:tgtEl>
                                          <p:spTgt spid="2150"/>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170"/>
                                        </p:tgtEl>
                                        <p:attrNameLst>
                                          <p:attrName>style.visibility</p:attrName>
                                        </p:attrNameLst>
                                      </p:cBhvr>
                                      <p:to>
                                        <p:strVal val="visible"/>
                                      </p:to>
                                    </p:set>
                                    <p:anim calcmode="lin" valueType="num">
                                      <p:cBhvr additive="base">
                                        <p:cTn id="20" dur="1000"/>
                                        <p:tgtEl>
                                          <p:spTgt spid="2170"/>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2171"/>
                                        </p:tgtEl>
                                        <p:attrNameLst>
                                          <p:attrName>style.visibility</p:attrName>
                                        </p:attrNameLst>
                                      </p:cBhvr>
                                      <p:to>
                                        <p:strVal val="visible"/>
                                      </p:to>
                                    </p:set>
                                    <p:anim calcmode="lin" valueType="num">
                                      <p:cBhvr additive="base">
                                        <p:cTn id="23" dur="1000"/>
                                        <p:tgtEl>
                                          <p:spTgt spid="217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2176"/>
        <p:cNvGrpSpPr/>
        <p:nvPr/>
      </p:nvGrpSpPr>
      <p:grpSpPr>
        <a:xfrm>
          <a:off x="0" y="0"/>
          <a:ext cx="0" cy="0"/>
          <a:chOff x="0" y="0"/>
          <a:chExt cx="0" cy="0"/>
        </a:xfrm>
      </p:grpSpPr>
      <p:sp>
        <p:nvSpPr>
          <p:cNvPr id="2178" name="Google Shape;2178;p9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9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9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9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AGGREGATION FUNCTIONS</a:t>
            </a:r>
            <a:endParaRPr sz="4200">
              <a:solidFill>
                <a:srgbClr val="00A1FF"/>
              </a:solidFill>
              <a:latin typeface="Lato Black"/>
              <a:ea typeface="Lato Black"/>
              <a:cs typeface="Lato Black"/>
              <a:sym typeface="Lato Black"/>
            </a:endParaRPr>
          </a:p>
        </p:txBody>
      </p:sp>
      <p:cxnSp>
        <p:nvCxnSpPr>
          <p:cNvPr id="2182" name="Google Shape;2182;p93"/>
          <p:cNvCxnSpPr/>
          <p:nvPr/>
        </p:nvCxnSpPr>
        <p:spPr>
          <a:xfrm>
            <a:off x="668001" y="1089130"/>
            <a:ext cx="7000200" cy="0"/>
          </a:xfrm>
          <a:prstGeom prst="straightConnector1">
            <a:avLst/>
          </a:prstGeom>
          <a:noFill/>
          <a:ln w="76200" cap="flat" cmpd="sng">
            <a:solidFill>
              <a:schemeClr val="dk2"/>
            </a:solidFill>
            <a:prstDash val="solid"/>
            <a:round/>
            <a:headEnd type="none" w="med" len="med"/>
            <a:tailEnd type="none" w="med" len="med"/>
          </a:ln>
        </p:spPr>
      </p:cxnSp>
      <p:grpSp>
        <p:nvGrpSpPr>
          <p:cNvPr id="2183" name="Google Shape;2183;p93"/>
          <p:cNvGrpSpPr/>
          <p:nvPr/>
        </p:nvGrpSpPr>
        <p:grpSpPr>
          <a:xfrm>
            <a:off x="3446807" y="1560234"/>
            <a:ext cx="8133783" cy="3964200"/>
            <a:chOff x="3446807" y="1560234"/>
            <a:chExt cx="8133783" cy="3964200"/>
          </a:xfrm>
        </p:grpSpPr>
        <p:sp>
          <p:nvSpPr>
            <p:cNvPr id="2184" name="Google Shape;2184;p93"/>
            <p:cNvSpPr txBox="1"/>
            <p:nvPr/>
          </p:nvSpPr>
          <p:spPr>
            <a:xfrm>
              <a:off x="3446807" y="1560234"/>
              <a:ext cx="7926900" cy="3964200"/>
            </a:xfrm>
            <a:prstGeom prst="rect">
              <a:avLst/>
            </a:prstGeom>
            <a:noFill/>
            <a:ln>
              <a:noFill/>
            </a:ln>
          </p:spPr>
          <p:txBody>
            <a:bodyPr spcFirstLastPara="1" wrap="square" lIns="0" tIns="10775" rIns="0" bIns="0" anchor="t" anchorCtr="0">
              <a:noAutofit/>
            </a:bodyPr>
            <a:lstStyle/>
            <a:p>
              <a:pPr marL="355600" marR="5080" lvl="0" indent="-318135" algn="l" rtl="0">
                <a:lnSpc>
                  <a:spcPct val="100800"/>
                </a:lnSpc>
                <a:spcBef>
                  <a:spcPts val="0"/>
                </a:spcBef>
                <a:spcAft>
                  <a:spcPts val="0"/>
                </a:spcAft>
                <a:buClr>
                  <a:srgbClr val="404040"/>
                </a:buClr>
                <a:buSzPts val="2000"/>
                <a:buFont typeface="Lato"/>
                <a:buChar char="•"/>
              </a:pPr>
              <a:r>
                <a:rPr lang="en-US" sz="2000">
                  <a:solidFill>
                    <a:srgbClr val="404040"/>
                  </a:solidFill>
                  <a:latin typeface="Lato"/>
                  <a:ea typeface="Lato"/>
                  <a:cs typeface="Lato"/>
                  <a:sym typeface="Lato"/>
                </a:rPr>
                <a:t>The Var Sample function is used to retrieve the variance in the randomly sampled data.</a:t>
              </a:r>
              <a:endParaRPr sz="2000">
                <a:solidFill>
                  <a:srgbClr val="404040"/>
                </a:solidFill>
                <a:latin typeface="Lato"/>
                <a:ea typeface="Lato"/>
                <a:cs typeface="Lato"/>
                <a:sym typeface="Lato"/>
              </a:endParaRPr>
            </a:p>
            <a:p>
              <a:pPr marL="355600" marR="5080" lvl="0" indent="-191135" algn="l" rtl="0">
                <a:lnSpc>
                  <a:spcPct val="100800"/>
                </a:lnSpc>
                <a:spcBef>
                  <a:spcPts val="85"/>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355600" marR="435608" lvl="0" indent="-318135" algn="l" rtl="0">
                <a:lnSpc>
                  <a:spcPct val="100800"/>
                </a:lnSpc>
                <a:spcBef>
                  <a:spcPts val="975"/>
                </a:spcBef>
                <a:spcAft>
                  <a:spcPts val="0"/>
                </a:spcAft>
                <a:buClr>
                  <a:srgbClr val="404040"/>
                </a:buClr>
                <a:buSzPts val="2000"/>
                <a:buFont typeface="Lato"/>
                <a:buChar char="•"/>
              </a:pPr>
              <a:r>
                <a:rPr lang="en-US" sz="2000">
                  <a:solidFill>
                    <a:srgbClr val="404040"/>
                  </a:solidFill>
                  <a:latin typeface="Lato"/>
                  <a:ea typeface="Lato"/>
                  <a:cs typeface="Lato"/>
                  <a:sym typeface="Lato"/>
                </a:rPr>
                <a:t>Every time the sampling changes, the variance gets deflected as well.</a:t>
              </a:r>
              <a:endParaRPr sz="2000">
                <a:solidFill>
                  <a:srgbClr val="404040"/>
                </a:solidFill>
                <a:latin typeface="Lato"/>
                <a:ea typeface="Lato"/>
                <a:cs typeface="Lato"/>
                <a:sym typeface="Lato"/>
              </a:endParaRPr>
            </a:p>
            <a:p>
              <a:pPr marL="355600" marR="435608" lvl="0" indent="-229234" algn="l" rtl="0">
                <a:lnSpc>
                  <a:spcPct val="100800"/>
                </a:lnSpc>
                <a:spcBef>
                  <a:spcPts val="975"/>
                </a:spcBef>
                <a:spcAft>
                  <a:spcPts val="0"/>
                </a:spcAft>
                <a:buClr>
                  <a:srgbClr val="000000"/>
                </a:buClr>
                <a:buSzPts val="1800"/>
                <a:buFont typeface="Arial"/>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404040"/>
                  </a:solidFill>
                  <a:latin typeface="Lato"/>
                  <a:ea typeface="Lato"/>
                  <a:cs typeface="Lato"/>
                  <a:sym typeface="Lato"/>
                </a:rPr>
                <a:t>Syntax</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VAR_SAMP(Column_Name)</a:t>
              </a:r>
              <a:endParaRPr sz="2000">
                <a:latin typeface="Lato"/>
                <a:ea typeface="Lato"/>
                <a:cs typeface="Lato"/>
                <a:sym typeface="Lato"/>
              </a:endParaRPr>
            </a:p>
            <a:p>
              <a:pPr marL="469900" marR="0" lvl="0" indent="0" algn="ctr" rtl="0">
                <a:spcBef>
                  <a:spcPts val="5"/>
                </a:spcBef>
                <a:spcAft>
                  <a:spcPts val="0"/>
                </a:spcAft>
                <a:buNone/>
              </a:pPr>
              <a:endParaRPr sz="2000">
                <a:solidFill>
                  <a:srgbClr val="000000"/>
                </a:solidFill>
                <a:latin typeface="Lato"/>
                <a:ea typeface="Lato"/>
                <a:cs typeface="Lato"/>
                <a:sym typeface="Lato"/>
              </a:endParaRPr>
            </a:p>
            <a:p>
              <a:pPr marL="469900" marR="0" lvl="0" indent="0" algn="ctr" rtl="0">
                <a:spcBef>
                  <a:spcPts val="5"/>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469900" marR="0" lvl="0" indent="0" algn="ctr" rtl="0">
                <a:spcBef>
                  <a:spcPts val="5"/>
                </a:spcBef>
                <a:spcAft>
                  <a:spcPts val="0"/>
                </a:spcAft>
                <a:buNone/>
              </a:pPr>
              <a:r>
                <a:rPr lang="en-US" sz="2000">
                  <a:solidFill>
                    <a:srgbClr val="0070C0"/>
                  </a:solidFill>
                  <a:latin typeface="Lato"/>
                  <a:ea typeface="Lato"/>
                  <a:cs typeface="Lato"/>
                  <a:sym typeface="Lato"/>
                </a:rPr>
                <a:t>SELECT VAR_SAMP(Income)</a:t>
              </a:r>
              <a:endParaRPr sz="2000">
                <a:latin typeface="Lato"/>
                <a:ea typeface="Lato"/>
                <a:cs typeface="Lato"/>
                <a:sym typeface="Lato"/>
              </a:endParaRPr>
            </a:p>
          </p:txBody>
        </p:sp>
        <p:sp>
          <p:nvSpPr>
            <p:cNvPr id="2185" name="Google Shape;2185;p93"/>
            <p:cNvSpPr/>
            <p:nvPr/>
          </p:nvSpPr>
          <p:spPr>
            <a:xfrm>
              <a:off x="3775190" y="3510320"/>
              <a:ext cx="78054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186" name="Google Shape;2186;p93"/>
          <p:cNvGrpSpPr/>
          <p:nvPr/>
        </p:nvGrpSpPr>
        <p:grpSpPr>
          <a:xfrm>
            <a:off x="690625" y="1337086"/>
            <a:ext cx="2013906" cy="4438558"/>
            <a:chOff x="690625" y="1337086"/>
            <a:chExt cx="2013906" cy="4438558"/>
          </a:xfrm>
        </p:grpSpPr>
        <p:sp>
          <p:nvSpPr>
            <p:cNvPr id="2187" name="Google Shape;2187;p93"/>
            <p:cNvSpPr/>
            <p:nvPr/>
          </p:nvSpPr>
          <p:spPr>
            <a:xfrm>
              <a:off x="716613" y="43881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188" name="Google Shape;2188;p93"/>
            <p:cNvSpPr/>
            <p:nvPr/>
          </p:nvSpPr>
          <p:spPr>
            <a:xfrm>
              <a:off x="716614" y="4401041"/>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STD Sample</a:t>
              </a:r>
              <a:endParaRPr>
                <a:latin typeface="Lato"/>
                <a:ea typeface="Lato"/>
                <a:cs typeface="Lato"/>
                <a:sym typeface="Lato"/>
              </a:endParaRPr>
            </a:p>
          </p:txBody>
        </p:sp>
        <p:sp>
          <p:nvSpPr>
            <p:cNvPr id="2189" name="Google Shape;2189;p93"/>
            <p:cNvSpPr/>
            <p:nvPr/>
          </p:nvSpPr>
          <p:spPr>
            <a:xfrm>
              <a:off x="716613" y="5438145"/>
              <a:ext cx="1976100" cy="3375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190" name="Google Shape;2190;p93"/>
            <p:cNvSpPr/>
            <p:nvPr/>
          </p:nvSpPr>
          <p:spPr>
            <a:xfrm>
              <a:off x="728431" y="5439179"/>
              <a:ext cx="1960800" cy="3354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rgbClr val="FFFFFF"/>
                  </a:solidFill>
                  <a:latin typeface="Lato"/>
                  <a:ea typeface="Lato"/>
                  <a:cs typeface="Lato"/>
                  <a:sym typeface="Lato"/>
                </a:rPr>
                <a:t>Var Sample</a:t>
              </a:r>
              <a:endParaRPr b="1">
                <a:solidFill>
                  <a:srgbClr val="FFFFFF"/>
                </a:solidFill>
                <a:latin typeface="Lato"/>
                <a:ea typeface="Lato"/>
                <a:cs typeface="Lato"/>
                <a:sym typeface="Lato"/>
              </a:endParaRPr>
            </a:p>
          </p:txBody>
        </p:sp>
        <p:sp>
          <p:nvSpPr>
            <p:cNvPr id="2191" name="Google Shape;2191;p93"/>
            <p:cNvSpPr/>
            <p:nvPr/>
          </p:nvSpPr>
          <p:spPr>
            <a:xfrm>
              <a:off x="720233" y="3879149"/>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latin typeface="Lato"/>
                <a:ea typeface="Lato"/>
                <a:cs typeface="Lato"/>
                <a:sym typeface="Lato"/>
              </a:endParaRPr>
            </a:p>
          </p:txBody>
        </p:sp>
        <p:sp>
          <p:nvSpPr>
            <p:cNvPr id="2192" name="Google Shape;2192;p93"/>
            <p:cNvSpPr/>
            <p:nvPr/>
          </p:nvSpPr>
          <p:spPr>
            <a:xfrm>
              <a:off x="720233" y="3867397"/>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STD Population</a:t>
              </a:r>
              <a:endParaRPr>
                <a:latin typeface="Lato"/>
                <a:ea typeface="Lato"/>
                <a:cs typeface="Lato"/>
                <a:sym typeface="Lato"/>
              </a:endParaRPr>
            </a:p>
          </p:txBody>
        </p:sp>
        <p:sp>
          <p:nvSpPr>
            <p:cNvPr id="2193" name="Google Shape;2193;p93"/>
            <p:cNvSpPr/>
            <p:nvPr/>
          </p:nvSpPr>
          <p:spPr>
            <a:xfrm>
              <a:off x="690625" y="2359934"/>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94" name="Google Shape;2194;p93"/>
            <p:cNvSpPr/>
            <p:nvPr/>
          </p:nvSpPr>
          <p:spPr>
            <a:xfrm>
              <a:off x="690626" y="2372785"/>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Minimum</a:t>
              </a:r>
              <a:endParaRPr>
                <a:latin typeface="Lato"/>
                <a:ea typeface="Lato"/>
                <a:cs typeface="Lato"/>
                <a:sym typeface="Lato"/>
              </a:endParaRPr>
            </a:p>
          </p:txBody>
        </p:sp>
        <p:sp>
          <p:nvSpPr>
            <p:cNvPr id="2195" name="Google Shape;2195;p93"/>
            <p:cNvSpPr/>
            <p:nvPr/>
          </p:nvSpPr>
          <p:spPr>
            <a:xfrm>
              <a:off x="718632" y="3375995"/>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96" name="Google Shape;2196;p93"/>
            <p:cNvSpPr/>
            <p:nvPr/>
          </p:nvSpPr>
          <p:spPr>
            <a:xfrm>
              <a:off x="734061" y="338884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Count</a:t>
              </a:r>
              <a:endParaRPr sz="1800">
                <a:latin typeface="Lato"/>
                <a:ea typeface="Lato"/>
                <a:cs typeface="Lato"/>
                <a:sym typeface="Lato"/>
              </a:endParaRPr>
            </a:p>
          </p:txBody>
        </p:sp>
        <p:sp>
          <p:nvSpPr>
            <p:cNvPr id="2197" name="Google Shape;2197;p93"/>
            <p:cNvSpPr/>
            <p:nvPr/>
          </p:nvSpPr>
          <p:spPr>
            <a:xfrm>
              <a:off x="706061" y="1369327"/>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198" name="Google Shape;2198;p93"/>
            <p:cNvSpPr/>
            <p:nvPr/>
          </p:nvSpPr>
          <p:spPr>
            <a:xfrm>
              <a:off x="706061" y="1357575"/>
              <a:ext cx="1960800" cy="3354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latin typeface="Lato"/>
                <a:ea typeface="Lato"/>
                <a:cs typeface="Lato"/>
                <a:sym typeface="Lato"/>
              </a:endParaRPr>
            </a:p>
          </p:txBody>
        </p:sp>
        <p:sp>
          <p:nvSpPr>
            <p:cNvPr id="2199" name="Google Shape;2199;p93"/>
            <p:cNvSpPr/>
            <p:nvPr/>
          </p:nvSpPr>
          <p:spPr>
            <a:xfrm>
              <a:off x="706059" y="1857636"/>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rgbClr val="FFFFFF"/>
                </a:solidFill>
                <a:latin typeface="Lato"/>
                <a:ea typeface="Lato"/>
                <a:cs typeface="Lato"/>
                <a:sym typeface="Lato"/>
              </a:endParaRPr>
            </a:p>
          </p:txBody>
        </p:sp>
        <p:sp>
          <p:nvSpPr>
            <p:cNvPr id="2200" name="Google Shape;2200;p93"/>
            <p:cNvSpPr/>
            <p:nvPr/>
          </p:nvSpPr>
          <p:spPr>
            <a:xfrm>
              <a:off x="706060" y="1870486"/>
              <a:ext cx="19608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Average</a:t>
              </a:r>
              <a:endParaRPr>
                <a:latin typeface="Lato"/>
                <a:ea typeface="Lato"/>
                <a:cs typeface="Lato"/>
                <a:sym typeface="Lato"/>
              </a:endParaRPr>
            </a:p>
          </p:txBody>
        </p:sp>
        <p:sp>
          <p:nvSpPr>
            <p:cNvPr id="2201" name="Google Shape;2201;p93"/>
            <p:cNvSpPr/>
            <p:nvPr/>
          </p:nvSpPr>
          <p:spPr>
            <a:xfrm>
              <a:off x="706060" y="1337086"/>
              <a:ext cx="1960800" cy="335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latin typeface="Lato"/>
                  <a:ea typeface="Lato"/>
                  <a:cs typeface="Lato"/>
                  <a:sym typeface="Lato"/>
                </a:rPr>
                <a:t>Sum</a:t>
              </a:r>
              <a:endParaRPr sz="1800">
                <a:latin typeface="Lato"/>
                <a:ea typeface="Lato"/>
                <a:cs typeface="Lato"/>
                <a:sym typeface="Lato"/>
              </a:endParaRPr>
            </a:p>
            <a:p>
              <a:pPr marL="0" marR="0" lvl="0" indent="0" algn="ctr" rtl="0">
                <a:spcBef>
                  <a:spcPts val="0"/>
                </a:spcBef>
                <a:spcAft>
                  <a:spcPts val="0"/>
                </a:spcAft>
                <a:buNone/>
              </a:pPr>
              <a:endParaRPr sz="1800">
                <a:latin typeface="Lato"/>
                <a:ea typeface="Lato"/>
                <a:cs typeface="Lato"/>
                <a:sym typeface="Lato"/>
              </a:endParaRPr>
            </a:p>
          </p:txBody>
        </p:sp>
        <p:sp>
          <p:nvSpPr>
            <p:cNvPr id="2202" name="Google Shape;2202;p93"/>
            <p:cNvSpPr/>
            <p:nvPr/>
          </p:nvSpPr>
          <p:spPr>
            <a:xfrm>
              <a:off x="704797" y="2857991"/>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03" name="Google Shape;2203;p93"/>
            <p:cNvSpPr/>
            <p:nvPr/>
          </p:nvSpPr>
          <p:spPr>
            <a:xfrm>
              <a:off x="716614" y="2859025"/>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Maximum</a:t>
              </a:r>
              <a:endParaRPr>
                <a:latin typeface="Lato"/>
                <a:ea typeface="Lato"/>
                <a:cs typeface="Lato"/>
                <a:sym typeface="Lato"/>
              </a:endParaRPr>
            </a:p>
          </p:txBody>
        </p:sp>
        <p:sp>
          <p:nvSpPr>
            <p:cNvPr id="2204" name="Google Shape;2204;p93"/>
            <p:cNvSpPr/>
            <p:nvPr/>
          </p:nvSpPr>
          <p:spPr>
            <a:xfrm>
              <a:off x="716613" y="4915943"/>
              <a:ext cx="1976100" cy="3375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Lato"/>
                <a:ea typeface="Lato"/>
                <a:cs typeface="Lato"/>
                <a:sym typeface="Lato"/>
              </a:endParaRPr>
            </a:p>
          </p:txBody>
        </p:sp>
        <p:sp>
          <p:nvSpPr>
            <p:cNvPr id="2205" name="Google Shape;2205;p93"/>
            <p:cNvSpPr/>
            <p:nvPr/>
          </p:nvSpPr>
          <p:spPr>
            <a:xfrm>
              <a:off x="728431" y="4916977"/>
              <a:ext cx="1976100" cy="3354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rgbClr val="000000"/>
                  </a:solidFill>
                  <a:latin typeface="Lato"/>
                  <a:ea typeface="Lato"/>
                  <a:cs typeface="Lato"/>
                  <a:sym typeface="Lato"/>
                </a:rPr>
                <a:t>Var Population</a:t>
              </a:r>
              <a:endParaRPr>
                <a:latin typeface="Lato"/>
                <a:ea typeface="Lato"/>
                <a:cs typeface="Lato"/>
                <a:sym typeface="Lato"/>
              </a:endParaRPr>
            </a:p>
          </p:txBody>
        </p:sp>
      </p:grpSp>
    </p:spTree>
    <p:extLst>
      <p:ext uri="{BB962C8B-B14F-4D97-AF65-F5344CB8AC3E}">
        <p14:creationId xmlns:p14="http://schemas.microsoft.com/office/powerpoint/2010/main" val="82391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81"/>
                                        </p:tgtEl>
                                        <p:attrNameLst>
                                          <p:attrName>style.visibility</p:attrName>
                                        </p:attrNameLst>
                                      </p:cBhvr>
                                      <p:to>
                                        <p:strVal val="visible"/>
                                      </p:to>
                                    </p:set>
                                    <p:animEffect transition="in" filter="fade">
                                      <p:cBhvr>
                                        <p:cTn id="7" dur="1000"/>
                                        <p:tgtEl>
                                          <p:spTgt spid="2181"/>
                                        </p:tgtEl>
                                      </p:cBhvr>
                                    </p:animEffect>
                                  </p:childTnLst>
                                </p:cTn>
                              </p:par>
                              <p:par>
                                <p:cTn id="8" presetID="10" presetClass="entr" presetSubtype="0" fill="hold" nodeType="withEffect">
                                  <p:stCondLst>
                                    <p:cond delay="0"/>
                                  </p:stCondLst>
                                  <p:childTnLst>
                                    <p:set>
                                      <p:cBhvr>
                                        <p:cTn id="9" dur="1" fill="hold">
                                          <p:stCondLst>
                                            <p:cond delay="0"/>
                                          </p:stCondLst>
                                        </p:cTn>
                                        <p:tgtEl>
                                          <p:spTgt spid="2182"/>
                                        </p:tgtEl>
                                        <p:attrNameLst>
                                          <p:attrName>style.visibility</p:attrName>
                                        </p:attrNameLst>
                                      </p:cBhvr>
                                      <p:to>
                                        <p:strVal val="visible"/>
                                      </p:to>
                                    </p:set>
                                    <p:animEffect transition="in" filter="fade">
                                      <p:cBhvr>
                                        <p:cTn id="10" dur="1000"/>
                                        <p:tgtEl>
                                          <p:spTgt spid="218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186"/>
                                        </p:tgtEl>
                                        <p:attrNameLst>
                                          <p:attrName>style.visibility</p:attrName>
                                        </p:attrNameLst>
                                      </p:cBhvr>
                                      <p:to>
                                        <p:strVal val="visible"/>
                                      </p:to>
                                    </p:set>
                                    <p:animEffect transition="in" filter="fade">
                                      <p:cBhvr>
                                        <p:cTn id="15" dur="1000"/>
                                        <p:tgtEl>
                                          <p:spTgt spid="218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83"/>
                                        </p:tgtEl>
                                        <p:attrNameLst>
                                          <p:attrName>style.visibility</p:attrName>
                                        </p:attrNameLst>
                                      </p:cBhvr>
                                      <p:to>
                                        <p:strVal val="visible"/>
                                      </p:to>
                                    </p:set>
                                    <p:animEffect transition="in" filter="fade">
                                      <p:cBhvr>
                                        <p:cTn id="20" dur="1000"/>
                                        <p:tgtEl>
                                          <p:spTgt spid="2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2352"/>
        <p:cNvGrpSpPr/>
        <p:nvPr/>
      </p:nvGrpSpPr>
      <p:grpSpPr>
        <a:xfrm>
          <a:off x="0" y="0"/>
          <a:ext cx="0" cy="0"/>
          <a:chOff x="0" y="0"/>
          <a:chExt cx="0" cy="0"/>
        </a:xfrm>
      </p:grpSpPr>
      <p:sp>
        <p:nvSpPr>
          <p:cNvPr id="2354" name="Google Shape;2354;p10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0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0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0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358" name="Google Shape;2358;p100"/>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sp>
        <p:nvSpPr>
          <p:cNvPr id="2359" name="Google Shape;2359;p100"/>
          <p:cNvSpPr txBox="1"/>
          <p:nvPr/>
        </p:nvSpPr>
        <p:spPr>
          <a:xfrm>
            <a:off x="1073806" y="1376703"/>
            <a:ext cx="10022700" cy="3143100"/>
          </a:xfrm>
          <a:prstGeom prst="rect">
            <a:avLst/>
          </a:prstGeom>
          <a:noFill/>
          <a:ln>
            <a:noFill/>
          </a:ln>
        </p:spPr>
        <p:txBody>
          <a:bodyPr spcFirstLastPara="1" wrap="square" lIns="0" tIns="97775" rIns="0" bIns="0" anchor="t" anchorCtr="0">
            <a:noAutofit/>
          </a:bodyPr>
          <a:lstStyle/>
          <a:p>
            <a:pPr marL="184150" marR="5080" lvl="0" indent="-146050" algn="l" rtl="0">
              <a:lnSpc>
                <a:spcPct val="100000"/>
              </a:lnSpc>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In SQL, dates are complicated, since while working with database, the format of the date in table must be matched with the input date in order to insert. </a:t>
            </a:r>
            <a:endParaRPr sz="2000">
              <a:latin typeface="Lato"/>
              <a:ea typeface="Lato"/>
              <a:cs typeface="Lato"/>
              <a:sym typeface="Lato"/>
            </a:endParaRPr>
          </a:p>
          <a:p>
            <a:pPr marL="184150" marR="5080" lvl="0" indent="-19050" algn="l" rtl="0">
              <a:lnSpc>
                <a:spcPct val="100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00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SQL server’s date functions provide you set of functions that you can use to manipulate dates. </a:t>
            </a:r>
            <a:endParaRPr sz="2000">
              <a:latin typeface="Lato"/>
              <a:ea typeface="Lato"/>
              <a:cs typeface="Lato"/>
              <a:sym typeface="Lato"/>
            </a:endParaRPr>
          </a:p>
          <a:p>
            <a:pPr marL="184150" marR="5080" lvl="0" indent="-19050" algn="l" rtl="0">
              <a:lnSpc>
                <a:spcPct val="100000"/>
              </a:lnSpc>
              <a:spcBef>
                <a:spcPts val="77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184150" marR="5080" lvl="0" indent="-146050" algn="l" rtl="0">
              <a:lnSpc>
                <a:spcPct val="100000"/>
              </a:lnSpc>
              <a:spcBef>
                <a:spcPts val="770"/>
              </a:spcBef>
              <a:spcAft>
                <a:spcPts val="0"/>
              </a:spcAft>
              <a:buClr>
                <a:srgbClr val="000000"/>
              </a:buClr>
              <a:buSzPts val="2000"/>
              <a:buFont typeface="Lato"/>
              <a:buChar char="•"/>
            </a:pPr>
            <a:r>
              <a:rPr lang="en-US" sz="2000">
                <a:solidFill>
                  <a:srgbClr val="000000"/>
                </a:solidFill>
                <a:latin typeface="Lato"/>
                <a:ea typeface="Lato"/>
                <a:cs typeface="Lato"/>
                <a:sym typeface="Lato"/>
              </a:rPr>
              <a:t> The function are used for a wide variety of operation such as adding weeks to a date, calculating the difference between two dates, or to decompose a date into its fundamental parts.</a:t>
            </a:r>
            <a:endParaRPr sz="2000">
              <a:solidFill>
                <a:srgbClr val="000000"/>
              </a:solidFill>
              <a:latin typeface="Lato"/>
              <a:ea typeface="Lato"/>
              <a:cs typeface="Lato"/>
              <a:sym typeface="Lato"/>
            </a:endParaRPr>
          </a:p>
        </p:txBody>
      </p:sp>
    </p:spTree>
    <p:extLst>
      <p:ext uri="{BB962C8B-B14F-4D97-AF65-F5344CB8AC3E}">
        <p14:creationId xmlns:p14="http://schemas.microsoft.com/office/powerpoint/2010/main" val="364823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57"/>
                                        </p:tgtEl>
                                        <p:attrNameLst>
                                          <p:attrName>style.visibility</p:attrName>
                                        </p:attrNameLst>
                                      </p:cBhvr>
                                      <p:to>
                                        <p:strVal val="visible"/>
                                      </p:to>
                                    </p:set>
                                    <p:anim calcmode="lin" valueType="num">
                                      <p:cBhvr additive="base">
                                        <p:cTn id="7" dur="1000"/>
                                        <p:tgtEl>
                                          <p:spTgt spid="235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358"/>
                                        </p:tgtEl>
                                        <p:attrNameLst>
                                          <p:attrName>style.visibility</p:attrName>
                                        </p:attrNameLst>
                                      </p:cBhvr>
                                      <p:to>
                                        <p:strVal val="visible"/>
                                      </p:to>
                                    </p:set>
                                    <p:anim calcmode="lin" valueType="num">
                                      <p:cBhvr additive="base">
                                        <p:cTn id="10" dur="1000"/>
                                        <p:tgtEl>
                                          <p:spTgt spid="235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59">
                                            <p:txEl>
                                              <p:pRg st="0" end="0"/>
                                            </p:txEl>
                                          </p:spTgt>
                                        </p:tgtEl>
                                        <p:attrNameLst>
                                          <p:attrName>style.visibility</p:attrName>
                                        </p:attrNameLst>
                                      </p:cBhvr>
                                      <p:to>
                                        <p:strVal val="visible"/>
                                      </p:to>
                                    </p:set>
                                    <p:animEffect transition="in" filter="fade">
                                      <p:cBhvr>
                                        <p:cTn id="15" dur="1000"/>
                                        <p:tgtEl>
                                          <p:spTgt spid="235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59">
                                            <p:txEl>
                                              <p:pRg st="1" end="1"/>
                                            </p:txEl>
                                          </p:spTgt>
                                        </p:tgtEl>
                                        <p:attrNameLst>
                                          <p:attrName>style.visibility</p:attrName>
                                        </p:attrNameLst>
                                      </p:cBhvr>
                                      <p:to>
                                        <p:strVal val="visible"/>
                                      </p:to>
                                    </p:set>
                                    <p:animEffect transition="in" filter="fade">
                                      <p:cBhvr>
                                        <p:cTn id="20" dur="1000"/>
                                        <p:tgtEl>
                                          <p:spTgt spid="235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59">
                                            <p:txEl>
                                              <p:pRg st="2" end="2"/>
                                            </p:txEl>
                                          </p:spTgt>
                                        </p:tgtEl>
                                        <p:attrNameLst>
                                          <p:attrName>style.visibility</p:attrName>
                                        </p:attrNameLst>
                                      </p:cBhvr>
                                      <p:to>
                                        <p:strVal val="visible"/>
                                      </p:to>
                                    </p:set>
                                    <p:animEffect transition="in" filter="fade">
                                      <p:cBhvr>
                                        <p:cTn id="25" dur="1000"/>
                                        <p:tgtEl>
                                          <p:spTgt spid="235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359">
                                            <p:txEl>
                                              <p:pRg st="3" end="3"/>
                                            </p:txEl>
                                          </p:spTgt>
                                        </p:tgtEl>
                                        <p:attrNameLst>
                                          <p:attrName>style.visibility</p:attrName>
                                        </p:attrNameLst>
                                      </p:cBhvr>
                                      <p:to>
                                        <p:strVal val="visible"/>
                                      </p:to>
                                    </p:set>
                                    <p:animEffect transition="in" filter="fade">
                                      <p:cBhvr>
                                        <p:cTn id="30" dur="1000"/>
                                        <p:tgtEl>
                                          <p:spTgt spid="2359">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359">
                                            <p:txEl>
                                              <p:pRg st="4" end="4"/>
                                            </p:txEl>
                                          </p:spTgt>
                                        </p:tgtEl>
                                        <p:attrNameLst>
                                          <p:attrName>style.visibility</p:attrName>
                                        </p:attrNameLst>
                                      </p:cBhvr>
                                      <p:to>
                                        <p:strVal val="visible"/>
                                      </p:to>
                                    </p:set>
                                    <p:animEffect transition="in" filter="fade">
                                      <p:cBhvr>
                                        <p:cTn id="35" dur="1000"/>
                                        <p:tgtEl>
                                          <p:spTgt spid="23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364"/>
        <p:cNvGrpSpPr/>
        <p:nvPr/>
      </p:nvGrpSpPr>
      <p:grpSpPr>
        <a:xfrm>
          <a:off x="0" y="0"/>
          <a:ext cx="0" cy="0"/>
          <a:chOff x="0" y="0"/>
          <a:chExt cx="0" cy="0"/>
        </a:xfrm>
      </p:grpSpPr>
      <p:sp>
        <p:nvSpPr>
          <p:cNvPr id="2366" name="Google Shape;2366;p10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0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0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9" name="Google Shape;2369;p101"/>
          <p:cNvGrpSpPr/>
          <p:nvPr/>
        </p:nvGrpSpPr>
        <p:grpSpPr>
          <a:xfrm>
            <a:off x="3483600" y="1393779"/>
            <a:ext cx="7805400" cy="4924500"/>
            <a:chOff x="3483600" y="1393779"/>
            <a:chExt cx="7805400" cy="4924500"/>
          </a:xfrm>
        </p:grpSpPr>
        <p:sp>
          <p:nvSpPr>
            <p:cNvPr id="2370" name="Google Shape;2370;p101"/>
            <p:cNvSpPr txBox="1"/>
            <p:nvPr/>
          </p:nvSpPr>
          <p:spPr>
            <a:xfrm>
              <a:off x="3511825" y="1393779"/>
              <a:ext cx="7593600" cy="49245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ADDDATE function helps in adding date parts to a date or an expression.</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can take only two date datatypes as arguments for performing this operation.</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ADDDATE(Date, INTERVAL expression Unit)</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ADDDATE('2019-02-28 23:59:59', INTERVAL 31 DAY)</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ADDDATE('2019-02-28 23:59:59', INTERVAL 16 WEEK)</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ADDDATE('2019-02-28 23:59:59', INTERVAL 18 MONTH)</a:t>
              </a:r>
              <a:endParaRPr sz="2000" dirty="0">
                <a:solidFill>
                  <a:srgbClr val="0070C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2371" name="Google Shape;2371;p101"/>
            <p:cNvSpPr/>
            <p:nvPr/>
          </p:nvSpPr>
          <p:spPr>
            <a:xfrm>
              <a:off x="3483600" y="3411775"/>
              <a:ext cx="7805400" cy="2760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372" name="Google Shape;2372;p101"/>
          <p:cNvGrpSpPr/>
          <p:nvPr/>
        </p:nvGrpSpPr>
        <p:grpSpPr>
          <a:xfrm>
            <a:off x="575302" y="1290300"/>
            <a:ext cx="2173368" cy="4598450"/>
            <a:chOff x="575302" y="1290300"/>
            <a:chExt cx="2173368" cy="4598450"/>
          </a:xfrm>
        </p:grpSpPr>
        <p:sp>
          <p:nvSpPr>
            <p:cNvPr id="2373" name="Google Shape;2373;p101"/>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74" name="Google Shape;2374;p101"/>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a:t>
              </a:r>
              <a:endParaRPr>
                <a:latin typeface="Lato"/>
                <a:ea typeface="Lato"/>
                <a:cs typeface="Lato"/>
                <a:sym typeface="Lato"/>
              </a:endParaRPr>
            </a:p>
          </p:txBody>
        </p:sp>
        <p:sp>
          <p:nvSpPr>
            <p:cNvPr id="2375" name="Google Shape;2375;p101"/>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76" name="Google Shape;2376;p101"/>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377" name="Google Shape;2377;p101"/>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78" name="Google Shape;2378;p101"/>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379" name="Google Shape;2379;p101"/>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80" name="Google Shape;2380;p101"/>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CURRENT_TIMESTAMP</a:t>
              </a:r>
              <a:endParaRPr>
                <a:latin typeface="Lato"/>
                <a:ea typeface="Lato"/>
                <a:cs typeface="Lato"/>
                <a:sym typeface="Lato"/>
              </a:endParaRPr>
            </a:p>
          </p:txBody>
        </p:sp>
        <p:sp>
          <p:nvSpPr>
            <p:cNvPr id="2381" name="Google Shape;2381;p101"/>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82" name="Google Shape;2382;p101"/>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ADDTIME</a:t>
              </a:r>
              <a:endParaRPr>
                <a:latin typeface="Lato"/>
                <a:ea typeface="Lato"/>
                <a:cs typeface="Lato"/>
                <a:sym typeface="Lato"/>
              </a:endParaRPr>
            </a:p>
          </p:txBody>
        </p:sp>
        <p:sp>
          <p:nvSpPr>
            <p:cNvPr id="2383" name="Google Shape;2383;p101"/>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84" name="Google Shape;2384;p101"/>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85" name="Google Shape;2385;p101"/>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386" name="Google Shape;2386;p101"/>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a:t>
              </a:r>
              <a:endParaRPr>
                <a:latin typeface="Lato"/>
                <a:ea typeface="Lato"/>
                <a:cs typeface="Lato"/>
                <a:sym typeface="Lato"/>
              </a:endParaRPr>
            </a:p>
          </p:txBody>
        </p:sp>
        <p:sp>
          <p:nvSpPr>
            <p:cNvPr id="2387" name="Google Shape;2387;p101"/>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88" name="Google Shape;2388;p101"/>
            <p:cNvSpPr/>
            <p:nvPr/>
          </p:nvSpPr>
          <p:spPr>
            <a:xfrm>
              <a:off x="582147" y="1290300"/>
              <a:ext cx="2123100" cy="2988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ADDDATE</a:t>
              </a:r>
              <a:endParaRPr b="1">
                <a:latin typeface="Lato"/>
                <a:ea typeface="Lato"/>
                <a:cs typeface="Lato"/>
                <a:sym typeface="Lato"/>
              </a:endParaRPr>
            </a:p>
          </p:txBody>
        </p:sp>
        <p:sp>
          <p:nvSpPr>
            <p:cNvPr id="2389" name="Google Shape;2389;p101"/>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90" name="Google Shape;2390;p101"/>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391" name="Google Shape;2391;p101"/>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92" name="Google Shape;2392;p101"/>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393" name="Google Shape;2393;p101"/>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94" name="Google Shape;2394;p101"/>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395" name="Google Shape;2395;p101"/>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396" name="Google Shape;2396;p101"/>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grpSp>
      <p:sp>
        <p:nvSpPr>
          <p:cNvPr id="2397" name="Google Shape;2397;p10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398" name="Google Shape;2398;p101"/>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0130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397"/>
                                        </p:tgtEl>
                                        <p:attrNameLst>
                                          <p:attrName>style.visibility</p:attrName>
                                        </p:attrNameLst>
                                      </p:cBhvr>
                                      <p:to>
                                        <p:strVal val="visible"/>
                                      </p:to>
                                    </p:set>
                                    <p:anim calcmode="lin" valueType="num">
                                      <p:cBhvr additive="base">
                                        <p:cTn id="7" dur="1000"/>
                                        <p:tgtEl>
                                          <p:spTgt spid="239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398"/>
                                        </p:tgtEl>
                                        <p:attrNameLst>
                                          <p:attrName>style.visibility</p:attrName>
                                        </p:attrNameLst>
                                      </p:cBhvr>
                                      <p:to>
                                        <p:strVal val="visible"/>
                                      </p:to>
                                    </p:set>
                                    <p:anim calcmode="lin" valueType="num">
                                      <p:cBhvr additive="base">
                                        <p:cTn id="10" dur="1000"/>
                                        <p:tgtEl>
                                          <p:spTgt spid="239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372"/>
                                        </p:tgtEl>
                                        <p:attrNameLst>
                                          <p:attrName>style.visibility</p:attrName>
                                        </p:attrNameLst>
                                      </p:cBhvr>
                                      <p:to>
                                        <p:strVal val="visible"/>
                                      </p:to>
                                    </p:set>
                                    <p:animEffect transition="in" filter="fade">
                                      <p:cBhvr>
                                        <p:cTn id="15" dur="1000"/>
                                        <p:tgtEl>
                                          <p:spTgt spid="23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69"/>
                                        </p:tgtEl>
                                        <p:attrNameLst>
                                          <p:attrName>style.visibility</p:attrName>
                                        </p:attrNameLst>
                                      </p:cBhvr>
                                      <p:to>
                                        <p:strVal val="visible"/>
                                      </p:to>
                                    </p:set>
                                    <p:animEffect transition="in" filter="fade">
                                      <p:cBhvr>
                                        <p:cTn id="20" dur="1000"/>
                                        <p:tgtEl>
                                          <p:spTgt spid="2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403"/>
        <p:cNvGrpSpPr/>
        <p:nvPr/>
      </p:nvGrpSpPr>
      <p:grpSpPr>
        <a:xfrm>
          <a:off x="0" y="0"/>
          <a:ext cx="0" cy="0"/>
          <a:chOff x="0" y="0"/>
          <a:chExt cx="0" cy="0"/>
        </a:xfrm>
      </p:grpSpPr>
      <p:sp>
        <p:nvSpPr>
          <p:cNvPr id="2405" name="Google Shape;2405;p10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0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0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0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409" name="Google Shape;2409;p102"/>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sp>
        <p:nvSpPr>
          <p:cNvPr id="2410" name="Google Shape;2410;p102"/>
          <p:cNvSpPr txBox="1"/>
          <p:nvPr/>
        </p:nvSpPr>
        <p:spPr>
          <a:xfrm>
            <a:off x="3511825" y="1393779"/>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ADDTIME function helps in adding time parts to a date or an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can take only two time datatypes as arguments for performing this operation.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ADDTIME(DateTime1 or Time_Expression1, Time_Expression2)</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ADDTIME('10:11:22', '12:10:12')</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411" name="Google Shape;2411;p102"/>
          <p:cNvSpPr/>
          <p:nvPr/>
        </p:nvSpPr>
        <p:spPr>
          <a:xfrm>
            <a:off x="3376029" y="3448215"/>
            <a:ext cx="7805400" cy="19107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nvGrpSpPr>
          <p:cNvPr id="2412" name="Google Shape;2412;p102"/>
          <p:cNvGrpSpPr/>
          <p:nvPr/>
        </p:nvGrpSpPr>
        <p:grpSpPr>
          <a:xfrm>
            <a:off x="575302" y="1290300"/>
            <a:ext cx="2173368" cy="4598450"/>
            <a:chOff x="575302" y="1290300"/>
            <a:chExt cx="2173368" cy="4598450"/>
          </a:xfrm>
        </p:grpSpPr>
        <p:sp>
          <p:nvSpPr>
            <p:cNvPr id="2413" name="Google Shape;2413;p102"/>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14" name="Google Shape;2414;p102"/>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a:t>
              </a:r>
              <a:endParaRPr>
                <a:latin typeface="Lato"/>
                <a:ea typeface="Lato"/>
                <a:cs typeface="Lato"/>
                <a:sym typeface="Lato"/>
              </a:endParaRPr>
            </a:p>
          </p:txBody>
        </p:sp>
        <p:sp>
          <p:nvSpPr>
            <p:cNvPr id="2415" name="Google Shape;2415;p102"/>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16" name="Google Shape;2416;p102"/>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417" name="Google Shape;2417;p102"/>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18" name="Google Shape;2418;p102"/>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419" name="Google Shape;2419;p102"/>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20" name="Google Shape;2420;p102"/>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CURRENT_TIMESTAMP</a:t>
              </a:r>
              <a:endParaRPr>
                <a:latin typeface="Lato"/>
                <a:ea typeface="Lato"/>
                <a:cs typeface="Lato"/>
                <a:sym typeface="Lato"/>
              </a:endParaRPr>
            </a:p>
          </p:txBody>
        </p:sp>
        <p:sp>
          <p:nvSpPr>
            <p:cNvPr id="2421" name="Google Shape;2421;p102"/>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22" name="Google Shape;2422;p102"/>
            <p:cNvSpPr/>
            <p:nvPr/>
          </p:nvSpPr>
          <p:spPr>
            <a:xfrm>
              <a:off x="582147" y="1701425"/>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ADDTIME</a:t>
              </a:r>
              <a:endParaRPr b="1">
                <a:solidFill>
                  <a:srgbClr val="FFFFFF"/>
                </a:solidFill>
                <a:latin typeface="Lato"/>
                <a:ea typeface="Lato"/>
                <a:cs typeface="Lato"/>
                <a:sym typeface="Lato"/>
              </a:endParaRPr>
            </a:p>
          </p:txBody>
        </p:sp>
        <p:sp>
          <p:nvSpPr>
            <p:cNvPr id="2423" name="Google Shape;2423;p102"/>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24" name="Google Shape;2424;p102"/>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25" name="Google Shape;2425;p102"/>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426" name="Google Shape;2426;p102"/>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a:t>
              </a:r>
              <a:endParaRPr>
                <a:latin typeface="Lato"/>
                <a:ea typeface="Lato"/>
                <a:cs typeface="Lato"/>
                <a:sym typeface="Lato"/>
              </a:endParaRPr>
            </a:p>
          </p:txBody>
        </p:sp>
        <p:sp>
          <p:nvSpPr>
            <p:cNvPr id="2427" name="Google Shape;2427;p102"/>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28" name="Google Shape;2428;p102"/>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429" name="Google Shape;2429;p102"/>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30" name="Google Shape;2430;p102"/>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431" name="Google Shape;2431;p102"/>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32" name="Google Shape;2432;p102"/>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433" name="Google Shape;2433;p102"/>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34" name="Google Shape;2434;p102"/>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435" name="Google Shape;2435;p102"/>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36" name="Google Shape;2436;p102"/>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437" name="Google Shape;2437;p102"/>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spTree>
    <p:extLst>
      <p:ext uri="{BB962C8B-B14F-4D97-AF65-F5344CB8AC3E}">
        <p14:creationId xmlns:p14="http://schemas.microsoft.com/office/powerpoint/2010/main" val="152719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8"/>
                                        </p:tgtEl>
                                        <p:attrNameLst>
                                          <p:attrName>style.visibility</p:attrName>
                                        </p:attrNameLst>
                                      </p:cBhvr>
                                      <p:to>
                                        <p:strVal val="visible"/>
                                      </p:to>
                                    </p:set>
                                    <p:animEffect transition="in" filter="fade">
                                      <p:cBhvr>
                                        <p:cTn id="7" dur="1000"/>
                                        <p:tgtEl>
                                          <p:spTgt spid="2408"/>
                                        </p:tgtEl>
                                      </p:cBhvr>
                                    </p:animEffect>
                                  </p:childTnLst>
                                </p:cTn>
                              </p:par>
                              <p:par>
                                <p:cTn id="8" presetID="10" presetClass="entr" presetSubtype="0" fill="hold" nodeType="withEffect">
                                  <p:stCondLst>
                                    <p:cond delay="0"/>
                                  </p:stCondLst>
                                  <p:childTnLst>
                                    <p:set>
                                      <p:cBhvr>
                                        <p:cTn id="9" dur="1" fill="hold">
                                          <p:stCondLst>
                                            <p:cond delay="0"/>
                                          </p:stCondLst>
                                        </p:cTn>
                                        <p:tgtEl>
                                          <p:spTgt spid="2409"/>
                                        </p:tgtEl>
                                        <p:attrNameLst>
                                          <p:attrName>style.visibility</p:attrName>
                                        </p:attrNameLst>
                                      </p:cBhvr>
                                      <p:to>
                                        <p:strVal val="visible"/>
                                      </p:to>
                                    </p:set>
                                    <p:animEffect transition="in" filter="fade">
                                      <p:cBhvr>
                                        <p:cTn id="10" dur="1000"/>
                                        <p:tgtEl>
                                          <p:spTgt spid="240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12"/>
                                        </p:tgtEl>
                                        <p:attrNameLst>
                                          <p:attrName>style.visibility</p:attrName>
                                        </p:attrNameLst>
                                      </p:cBhvr>
                                      <p:to>
                                        <p:strVal val="visible"/>
                                      </p:to>
                                    </p:set>
                                    <p:animEffect transition="in" filter="fade">
                                      <p:cBhvr>
                                        <p:cTn id="15" dur="1000"/>
                                        <p:tgtEl>
                                          <p:spTgt spid="24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10"/>
                                        </p:tgtEl>
                                        <p:attrNameLst>
                                          <p:attrName>style.visibility</p:attrName>
                                        </p:attrNameLst>
                                      </p:cBhvr>
                                      <p:to>
                                        <p:strVal val="visible"/>
                                      </p:to>
                                    </p:set>
                                    <p:animEffect transition="in" filter="fade">
                                      <p:cBhvr>
                                        <p:cTn id="20" dur="1000"/>
                                        <p:tgtEl>
                                          <p:spTgt spid="2410"/>
                                        </p:tgtEl>
                                      </p:cBhvr>
                                    </p:animEffect>
                                  </p:childTnLst>
                                </p:cTn>
                              </p:par>
                              <p:par>
                                <p:cTn id="21" presetID="10" presetClass="entr" presetSubtype="0" fill="hold" nodeType="withEffect">
                                  <p:stCondLst>
                                    <p:cond delay="0"/>
                                  </p:stCondLst>
                                  <p:childTnLst>
                                    <p:set>
                                      <p:cBhvr>
                                        <p:cTn id="22" dur="1" fill="hold">
                                          <p:stCondLst>
                                            <p:cond delay="0"/>
                                          </p:stCondLst>
                                        </p:cTn>
                                        <p:tgtEl>
                                          <p:spTgt spid="2411"/>
                                        </p:tgtEl>
                                        <p:attrNameLst>
                                          <p:attrName>style.visibility</p:attrName>
                                        </p:attrNameLst>
                                      </p:cBhvr>
                                      <p:to>
                                        <p:strVal val="visible"/>
                                      </p:to>
                                    </p:set>
                                    <p:animEffect transition="in" filter="fade">
                                      <p:cBhvr>
                                        <p:cTn id="23" dur="1000"/>
                                        <p:tgtEl>
                                          <p:spTgt spid="2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442"/>
        <p:cNvGrpSpPr/>
        <p:nvPr/>
      </p:nvGrpSpPr>
      <p:grpSpPr>
        <a:xfrm>
          <a:off x="0" y="0"/>
          <a:ext cx="0" cy="0"/>
          <a:chOff x="0" y="0"/>
          <a:chExt cx="0" cy="0"/>
        </a:xfrm>
      </p:grpSpPr>
      <p:sp>
        <p:nvSpPr>
          <p:cNvPr id="2444" name="Google Shape;2444;p10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0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0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0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448" name="Google Shape;2448;p103"/>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449" name="Google Shape;2449;p103"/>
          <p:cNvGrpSpPr/>
          <p:nvPr/>
        </p:nvGrpSpPr>
        <p:grpSpPr>
          <a:xfrm>
            <a:off x="575302" y="1290300"/>
            <a:ext cx="2173368" cy="4598450"/>
            <a:chOff x="575302" y="1290300"/>
            <a:chExt cx="2173368" cy="4598450"/>
          </a:xfrm>
        </p:grpSpPr>
        <p:sp>
          <p:nvSpPr>
            <p:cNvPr id="2450" name="Google Shape;2450;p103"/>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51" name="Google Shape;2451;p103"/>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a:t>
              </a:r>
              <a:endParaRPr>
                <a:latin typeface="Lato"/>
                <a:ea typeface="Lato"/>
                <a:cs typeface="Lato"/>
                <a:sym typeface="Lato"/>
              </a:endParaRPr>
            </a:p>
          </p:txBody>
        </p:sp>
        <p:sp>
          <p:nvSpPr>
            <p:cNvPr id="2452" name="Google Shape;2452;p103"/>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53" name="Google Shape;2453;p103"/>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454" name="Google Shape;2454;p103"/>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55" name="Google Shape;2455;p103"/>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456" name="Google Shape;2456;p103"/>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57" name="Google Shape;2457;p103"/>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CURRENT_TIMESTAMP</a:t>
              </a:r>
              <a:endParaRPr>
                <a:latin typeface="Lato"/>
                <a:ea typeface="Lato"/>
                <a:cs typeface="Lato"/>
                <a:sym typeface="Lato"/>
              </a:endParaRPr>
            </a:p>
          </p:txBody>
        </p:sp>
        <p:sp>
          <p:nvSpPr>
            <p:cNvPr id="2458" name="Google Shape;2458;p103"/>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59" name="Google Shape;2459;p103"/>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460" name="Google Shape;2460;p103"/>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61" name="Google Shape;2461;p103"/>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62" name="Google Shape;2462;p103"/>
            <p:cNvSpPr/>
            <p:nvPr/>
          </p:nvSpPr>
          <p:spPr>
            <a:xfrm>
              <a:off x="610641" y="2094484"/>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CURRENT_DATE</a:t>
              </a:r>
              <a:endParaRPr b="1">
                <a:solidFill>
                  <a:srgbClr val="FFFFFF"/>
                </a:solidFill>
                <a:latin typeface="Lato"/>
                <a:ea typeface="Lato"/>
                <a:cs typeface="Lato"/>
                <a:sym typeface="Lato"/>
              </a:endParaRPr>
            </a:p>
          </p:txBody>
        </p:sp>
        <p:sp>
          <p:nvSpPr>
            <p:cNvPr id="2463" name="Google Shape;2463;p103"/>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a:t>
              </a:r>
              <a:endParaRPr>
                <a:latin typeface="Lato"/>
                <a:ea typeface="Lato"/>
                <a:cs typeface="Lato"/>
                <a:sym typeface="Lato"/>
              </a:endParaRPr>
            </a:p>
          </p:txBody>
        </p:sp>
        <p:sp>
          <p:nvSpPr>
            <p:cNvPr id="2464" name="Google Shape;2464;p103"/>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65" name="Google Shape;2465;p103"/>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466" name="Google Shape;2466;p103"/>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67" name="Google Shape;2467;p103"/>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468" name="Google Shape;2468;p103"/>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69" name="Google Shape;2469;p103"/>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470" name="Google Shape;2470;p103"/>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71" name="Google Shape;2471;p103"/>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472" name="Google Shape;2472;p103"/>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73" name="Google Shape;2473;p103"/>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474" name="Google Shape;2474;p103"/>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475" name="Google Shape;2475;p103"/>
          <p:cNvGrpSpPr/>
          <p:nvPr/>
        </p:nvGrpSpPr>
        <p:grpSpPr>
          <a:xfrm>
            <a:off x="3511825" y="1380527"/>
            <a:ext cx="7603500" cy="4124100"/>
            <a:chOff x="3511825" y="1380527"/>
            <a:chExt cx="7603500" cy="4124100"/>
          </a:xfrm>
        </p:grpSpPr>
        <p:sp>
          <p:nvSpPr>
            <p:cNvPr id="2476" name="Google Shape;2476;p103"/>
            <p:cNvSpPr txBox="1"/>
            <p:nvPr/>
          </p:nvSpPr>
          <p:spPr>
            <a:xfrm>
              <a:off x="3511825" y="1380527"/>
              <a:ext cx="7593600" cy="4124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CURRENT_DATE function retrieves the current date without time values in it.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is a dynamic function and returns the values in  either  YYYY-MM-DD or YYYYMMDD string format.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no argument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CURRENT_DATE()</a:t>
              </a: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477" name="Google Shape;2477;p103"/>
            <p:cNvSpPr/>
            <p:nvPr/>
          </p:nvSpPr>
          <p:spPr>
            <a:xfrm>
              <a:off x="3588025" y="3927590"/>
              <a:ext cx="7527300" cy="11688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92145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47"/>
                                        </p:tgtEl>
                                        <p:attrNameLst>
                                          <p:attrName>style.visibility</p:attrName>
                                        </p:attrNameLst>
                                      </p:cBhvr>
                                      <p:to>
                                        <p:strVal val="visible"/>
                                      </p:to>
                                    </p:set>
                                    <p:anim calcmode="lin" valueType="num">
                                      <p:cBhvr additive="base">
                                        <p:cTn id="7" dur="1000"/>
                                        <p:tgtEl>
                                          <p:spTgt spid="244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448"/>
                                        </p:tgtEl>
                                        <p:attrNameLst>
                                          <p:attrName>style.visibility</p:attrName>
                                        </p:attrNameLst>
                                      </p:cBhvr>
                                      <p:to>
                                        <p:strVal val="visible"/>
                                      </p:to>
                                    </p:set>
                                    <p:anim calcmode="lin" valueType="num">
                                      <p:cBhvr additive="base">
                                        <p:cTn id="10" dur="1000"/>
                                        <p:tgtEl>
                                          <p:spTgt spid="244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49"/>
                                        </p:tgtEl>
                                        <p:attrNameLst>
                                          <p:attrName>style.visibility</p:attrName>
                                        </p:attrNameLst>
                                      </p:cBhvr>
                                      <p:to>
                                        <p:strVal val="visible"/>
                                      </p:to>
                                    </p:set>
                                    <p:animEffect transition="in" filter="fade">
                                      <p:cBhvr>
                                        <p:cTn id="15" dur="1000"/>
                                        <p:tgtEl>
                                          <p:spTgt spid="24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475"/>
                                        </p:tgtEl>
                                        <p:attrNameLst>
                                          <p:attrName>style.visibility</p:attrName>
                                        </p:attrNameLst>
                                      </p:cBhvr>
                                      <p:to>
                                        <p:strVal val="visible"/>
                                      </p:to>
                                    </p:set>
                                    <p:animEffect transition="in" filter="fade">
                                      <p:cBhvr>
                                        <p:cTn id="20" dur="1000"/>
                                        <p:tgtEl>
                                          <p:spTgt spid="2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482"/>
        <p:cNvGrpSpPr/>
        <p:nvPr/>
      </p:nvGrpSpPr>
      <p:grpSpPr>
        <a:xfrm>
          <a:off x="0" y="0"/>
          <a:ext cx="0" cy="0"/>
          <a:chOff x="0" y="0"/>
          <a:chExt cx="0" cy="0"/>
        </a:xfrm>
      </p:grpSpPr>
      <p:sp>
        <p:nvSpPr>
          <p:cNvPr id="2484" name="Google Shape;2484;p10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0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0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0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488" name="Google Shape;2488;p104"/>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489" name="Google Shape;2489;p104"/>
          <p:cNvGrpSpPr/>
          <p:nvPr/>
        </p:nvGrpSpPr>
        <p:grpSpPr>
          <a:xfrm>
            <a:off x="575302" y="1290300"/>
            <a:ext cx="2173368" cy="4598450"/>
            <a:chOff x="575302" y="1290300"/>
            <a:chExt cx="2173368" cy="4598450"/>
          </a:xfrm>
        </p:grpSpPr>
        <p:sp>
          <p:nvSpPr>
            <p:cNvPr id="2490" name="Google Shape;2490;p104"/>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91" name="Google Shape;2491;p104"/>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a:t>
              </a:r>
              <a:endParaRPr>
                <a:latin typeface="Lato"/>
                <a:ea typeface="Lato"/>
                <a:cs typeface="Lato"/>
                <a:sym typeface="Lato"/>
              </a:endParaRPr>
            </a:p>
          </p:txBody>
        </p:sp>
        <p:sp>
          <p:nvSpPr>
            <p:cNvPr id="2492" name="Google Shape;2492;p104"/>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93" name="Google Shape;2493;p104"/>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494" name="Google Shape;2494;p104"/>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95" name="Google Shape;2495;p104"/>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496" name="Google Shape;2496;p104"/>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97" name="Google Shape;2497;p104"/>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CURRENT_TIMESTAMP</a:t>
              </a:r>
              <a:endParaRPr>
                <a:latin typeface="Lato"/>
                <a:ea typeface="Lato"/>
                <a:cs typeface="Lato"/>
                <a:sym typeface="Lato"/>
              </a:endParaRPr>
            </a:p>
          </p:txBody>
        </p:sp>
        <p:sp>
          <p:nvSpPr>
            <p:cNvPr id="2498" name="Google Shape;2498;p104"/>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499" name="Google Shape;2499;p104"/>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500" name="Google Shape;2500;p104"/>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01" name="Google Shape;2501;p104"/>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02" name="Google Shape;2502;p104"/>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503" name="Google Shape;2503;p104"/>
            <p:cNvSpPr/>
            <p:nvPr/>
          </p:nvSpPr>
          <p:spPr>
            <a:xfrm>
              <a:off x="602347" y="2476990"/>
              <a:ext cx="21066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CURRENT_TIME</a:t>
              </a:r>
              <a:endParaRPr b="1">
                <a:solidFill>
                  <a:srgbClr val="FFFFFF"/>
                </a:solidFill>
                <a:latin typeface="Lato"/>
                <a:ea typeface="Lato"/>
                <a:cs typeface="Lato"/>
                <a:sym typeface="Lato"/>
              </a:endParaRPr>
            </a:p>
          </p:txBody>
        </p:sp>
        <p:sp>
          <p:nvSpPr>
            <p:cNvPr id="2504" name="Google Shape;2504;p104"/>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05" name="Google Shape;2505;p104"/>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506" name="Google Shape;2506;p104"/>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07" name="Google Shape;2507;p104"/>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508" name="Google Shape;2508;p104"/>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09" name="Google Shape;2509;p104"/>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510" name="Google Shape;2510;p104"/>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11" name="Google Shape;2511;p104"/>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512" name="Google Shape;2512;p104"/>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13" name="Google Shape;2513;p104"/>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514" name="Google Shape;2514;p104"/>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515" name="Google Shape;2515;p104"/>
          <p:cNvGrpSpPr/>
          <p:nvPr/>
        </p:nvGrpSpPr>
        <p:grpSpPr>
          <a:xfrm>
            <a:off x="3588024" y="1380527"/>
            <a:ext cx="7593601" cy="4124100"/>
            <a:chOff x="3588024" y="1380527"/>
            <a:chExt cx="7593601" cy="4124100"/>
          </a:xfrm>
        </p:grpSpPr>
        <p:sp>
          <p:nvSpPr>
            <p:cNvPr id="2516" name="Google Shape;2516;p104"/>
            <p:cNvSpPr txBox="1"/>
            <p:nvPr/>
          </p:nvSpPr>
          <p:spPr>
            <a:xfrm>
              <a:off x="3588025" y="1380527"/>
              <a:ext cx="7593600" cy="41241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CURRENT_TIME function retrieves the current time without date values in it.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is a dynamic function and returns the values in  either HH:MM:SS or HHMMSS string format.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no argument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CURRENT_TIME()</a:t>
              </a: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517" name="Google Shape;2517;p104"/>
            <p:cNvSpPr/>
            <p:nvPr/>
          </p:nvSpPr>
          <p:spPr>
            <a:xfrm>
              <a:off x="3588024" y="3978123"/>
              <a:ext cx="7593600" cy="11643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13182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487"/>
                                        </p:tgtEl>
                                        <p:attrNameLst>
                                          <p:attrName>style.visibility</p:attrName>
                                        </p:attrNameLst>
                                      </p:cBhvr>
                                      <p:to>
                                        <p:strVal val="visible"/>
                                      </p:to>
                                    </p:set>
                                    <p:anim calcmode="lin" valueType="num">
                                      <p:cBhvr additive="base">
                                        <p:cTn id="7" dur="1000"/>
                                        <p:tgtEl>
                                          <p:spTgt spid="248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488"/>
                                        </p:tgtEl>
                                        <p:attrNameLst>
                                          <p:attrName>style.visibility</p:attrName>
                                        </p:attrNameLst>
                                      </p:cBhvr>
                                      <p:to>
                                        <p:strVal val="visible"/>
                                      </p:to>
                                    </p:set>
                                    <p:anim calcmode="lin" valueType="num">
                                      <p:cBhvr additive="base">
                                        <p:cTn id="10" dur="1000"/>
                                        <p:tgtEl>
                                          <p:spTgt spid="248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89"/>
                                        </p:tgtEl>
                                        <p:attrNameLst>
                                          <p:attrName>style.visibility</p:attrName>
                                        </p:attrNameLst>
                                      </p:cBhvr>
                                      <p:to>
                                        <p:strVal val="visible"/>
                                      </p:to>
                                    </p:set>
                                    <p:animEffect transition="in" filter="fade">
                                      <p:cBhvr>
                                        <p:cTn id="15" dur="1000"/>
                                        <p:tgtEl>
                                          <p:spTgt spid="248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15"/>
                                        </p:tgtEl>
                                        <p:attrNameLst>
                                          <p:attrName>style.visibility</p:attrName>
                                        </p:attrNameLst>
                                      </p:cBhvr>
                                      <p:to>
                                        <p:strVal val="visible"/>
                                      </p:to>
                                    </p:set>
                                    <p:animEffect transition="in" filter="fade">
                                      <p:cBhvr>
                                        <p:cTn id="20" dur="1000"/>
                                        <p:tgtEl>
                                          <p:spTgt spid="2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522"/>
        <p:cNvGrpSpPr/>
        <p:nvPr/>
      </p:nvGrpSpPr>
      <p:grpSpPr>
        <a:xfrm>
          <a:off x="0" y="0"/>
          <a:ext cx="0" cy="0"/>
          <a:chOff x="0" y="0"/>
          <a:chExt cx="0" cy="0"/>
        </a:xfrm>
      </p:grpSpPr>
      <p:sp>
        <p:nvSpPr>
          <p:cNvPr id="2524" name="Google Shape;2524;p10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0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0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0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528" name="Google Shape;2528;p105"/>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529" name="Google Shape;2529;p105"/>
          <p:cNvGrpSpPr/>
          <p:nvPr/>
        </p:nvGrpSpPr>
        <p:grpSpPr>
          <a:xfrm>
            <a:off x="575302" y="1290300"/>
            <a:ext cx="2173368" cy="4598450"/>
            <a:chOff x="575302" y="1290300"/>
            <a:chExt cx="2173368" cy="4598450"/>
          </a:xfrm>
        </p:grpSpPr>
        <p:sp>
          <p:nvSpPr>
            <p:cNvPr id="2530" name="Google Shape;2530;p105"/>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31" name="Google Shape;2531;p105"/>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a:t>
              </a:r>
              <a:endParaRPr>
                <a:latin typeface="Lato"/>
                <a:ea typeface="Lato"/>
                <a:cs typeface="Lato"/>
                <a:sym typeface="Lato"/>
              </a:endParaRPr>
            </a:p>
          </p:txBody>
        </p:sp>
        <p:sp>
          <p:nvSpPr>
            <p:cNvPr id="2532" name="Google Shape;2532;p105"/>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33" name="Google Shape;2533;p105"/>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534" name="Google Shape;2534;p105"/>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35" name="Google Shape;2535;p105"/>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536" name="Google Shape;2536;p105"/>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37" name="Google Shape;2537;p105"/>
            <p:cNvSpPr/>
            <p:nvPr/>
          </p:nvSpPr>
          <p:spPr>
            <a:xfrm>
              <a:off x="601000" y="2867675"/>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CURRENT_TIMESTAMP</a:t>
              </a:r>
              <a:endParaRPr b="1">
                <a:solidFill>
                  <a:srgbClr val="FFFFFF"/>
                </a:solidFill>
                <a:latin typeface="Lato"/>
                <a:ea typeface="Lato"/>
                <a:cs typeface="Lato"/>
                <a:sym typeface="Lato"/>
              </a:endParaRPr>
            </a:p>
          </p:txBody>
        </p:sp>
        <p:sp>
          <p:nvSpPr>
            <p:cNvPr id="2538" name="Google Shape;2538;p105"/>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39" name="Google Shape;2539;p105"/>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540" name="Google Shape;2540;p105"/>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41" name="Google Shape;2541;p105"/>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42" name="Google Shape;2542;p105"/>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543" name="Google Shape;2543;p105"/>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544" name="Google Shape;2544;p105"/>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45" name="Google Shape;2545;p105"/>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546" name="Google Shape;2546;p105"/>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47" name="Google Shape;2547;p105"/>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548" name="Google Shape;2548;p105"/>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49" name="Google Shape;2549;p105"/>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550" name="Google Shape;2550;p105"/>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51" name="Google Shape;2551;p105"/>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552" name="Google Shape;2552;p105"/>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53" name="Google Shape;2553;p105"/>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554" name="Google Shape;2554;p105"/>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555" name="Google Shape;2555;p105"/>
          <p:cNvGrpSpPr/>
          <p:nvPr/>
        </p:nvGrpSpPr>
        <p:grpSpPr>
          <a:xfrm>
            <a:off x="3511825" y="1380527"/>
            <a:ext cx="7593600" cy="4401300"/>
            <a:chOff x="3511825" y="1380527"/>
            <a:chExt cx="7593600" cy="4401300"/>
          </a:xfrm>
        </p:grpSpPr>
        <p:sp>
          <p:nvSpPr>
            <p:cNvPr id="2556" name="Google Shape;2556;p105"/>
            <p:cNvSpPr txBox="1"/>
            <p:nvPr/>
          </p:nvSpPr>
          <p:spPr>
            <a:xfrm>
              <a:off x="3511825" y="1380527"/>
              <a:ext cx="7593600" cy="44013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CURRENT_TIMESTAMP function helps in creating a timestamp for the current timeperiod.</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This is a dynamic function and returns the values in  YYYY-MM-DD HH:MM:SS format.</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no argument</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CURRENT_TIMESTAMP()</a:t>
              </a:r>
              <a:endParaRPr sz="2000">
                <a:solidFill>
                  <a:srgbClr val="0070C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557" name="Google Shape;2557;p105"/>
            <p:cNvSpPr/>
            <p:nvPr/>
          </p:nvSpPr>
          <p:spPr>
            <a:xfrm>
              <a:off x="3770268" y="4185760"/>
              <a:ext cx="7076700" cy="12912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3490474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27"/>
                                        </p:tgtEl>
                                        <p:attrNameLst>
                                          <p:attrName>style.visibility</p:attrName>
                                        </p:attrNameLst>
                                      </p:cBhvr>
                                      <p:to>
                                        <p:strVal val="visible"/>
                                      </p:to>
                                    </p:set>
                                    <p:anim calcmode="lin" valueType="num">
                                      <p:cBhvr additive="base">
                                        <p:cTn id="7" dur="1000"/>
                                        <p:tgtEl>
                                          <p:spTgt spid="2527"/>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28"/>
                                        </p:tgtEl>
                                        <p:attrNameLst>
                                          <p:attrName>style.visibility</p:attrName>
                                        </p:attrNameLst>
                                      </p:cBhvr>
                                      <p:to>
                                        <p:strVal val="visible"/>
                                      </p:to>
                                    </p:set>
                                    <p:anim calcmode="lin" valueType="num">
                                      <p:cBhvr additive="base">
                                        <p:cTn id="10" dur="1000"/>
                                        <p:tgtEl>
                                          <p:spTgt spid="2528"/>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29"/>
                                        </p:tgtEl>
                                        <p:attrNameLst>
                                          <p:attrName>style.visibility</p:attrName>
                                        </p:attrNameLst>
                                      </p:cBhvr>
                                      <p:to>
                                        <p:strVal val="visible"/>
                                      </p:to>
                                    </p:set>
                                    <p:animEffect transition="in" filter="fade">
                                      <p:cBhvr>
                                        <p:cTn id="15" dur="1000"/>
                                        <p:tgtEl>
                                          <p:spTgt spid="25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55"/>
                                        </p:tgtEl>
                                        <p:attrNameLst>
                                          <p:attrName>style.visibility</p:attrName>
                                        </p:attrNameLst>
                                      </p:cBhvr>
                                      <p:to>
                                        <p:strVal val="visible"/>
                                      </p:to>
                                    </p:set>
                                    <p:animEffect transition="in" filter="fade">
                                      <p:cBhvr>
                                        <p:cTn id="20" dur="1000"/>
                                        <p:tgtEl>
                                          <p:spTgt spid="25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8" name="Google Shape;158;p20"/>
          <p:cNvSpPr/>
          <p:nvPr/>
        </p:nvSpPr>
        <p:spPr>
          <a:xfrm rot="-2573517">
            <a:off x="10909766" y="-338566"/>
            <a:ext cx="1793517" cy="1704986"/>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0"/>
          <p:cNvSpPr/>
          <p:nvPr/>
        </p:nvSpPr>
        <p:spPr>
          <a:xfrm flipH="1">
            <a:off x="11208850" y="1502615"/>
            <a:ext cx="350700" cy="35070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0"/>
          <p:cNvSpPr/>
          <p:nvPr/>
        </p:nvSpPr>
        <p:spPr>
          <a:xfrm flipH="1">
            <a:off x="10870900" y="96724"/>
            <a:ext cx="505200" cy="505200"/>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 name="Google Shape;161;p20"/>
          <p:cNvPicPr preferRelativeResize="0"/>
          <p:nvPr/>
        </p:nvPicPr>
        <p:blipFill>
          <a:blip r:embed="rId3">
            <a:alphaModFix amt="40000"/>
          </a:blip>
          <a:stretch>
            <a:fillRect/>
          </a:stretch>
        </p:blipFill>
        <p:spPr>
          <a:xfrm>
            <a:off x="10567550" y="5189750"/>
            <a:ext cx="1368850" cy="1368850"/>
          </a:xfrm>
          <a:prstGeom prst="rect">
            <a:avLst/>
          </a:prstGeom>
          <a:noFill/>
          <a:ln>
            <a:noFill/>
          </a:ln>
        </p:spPr>
      </p:pic>
      <p:sp>
        <p:nvSpPr>
          <p:cNvPr id="162" name="Google Shape;162;p20"/>
          <p:cNvSpPr txBox="1"/>
          <p:nvPr/>
        </p:nvSpPr>
        <p:spPr>
          <a:xfrm>
            <a:off x="632450" y="513927"/>
            <a:ext cx="10870800" cy="4266900"/>
          </a:xfrm>
          <a:prstGeom prst="rect">
            <a:avLst/>
          </a:prstGeom>
          <a:noFill/>
          <a:ln>
            <a:noFill/>
          </a:ln>
        </p:spPr>
        <p:txBody>
          <a:bodyPr spcFirstLastPara="1" wrap="square" lIns="91425" tIns="91425" rIns="91425" bIns="91425" anchor="t" anchorCtr="0">
            <a:noAutofit/>
          </a:bodyPr>
          <a:lstStyle/>
          <a:p>
            <a:r>
              <a:rPr lang="en-GB" b="1" dirty="0"/>
              <a:t>Community and Support</a:t>
            </a:r>
            <a:r>
              <a:rPr lang="en-GB" dirty="0"/>
              <a:t>:</a:t>
            </a:r>
          </a:p>
          <a:p>
            <a:endParaRPr lang="en-GB" dirty="0"/>
          </a:p>
          <a:p>
            <a:r>
              <a:rPr lang="en-GB" b="1" dirty="0"/>
              <a:t>PostgreSQL</a:t>
            </a:r>
            <a:r>
              <a:rPr lang="en-GB" dirty="0"/>
              <a:t>: PostgreSQL has a strong open-source community and offers extensive documentation, forums, and resources for support.</a:t>
            </a:r>
          </a:p>
          <a:p>
            <a:endParaRPr lang="en-GB" dirty="0"/>
          </a:p>
          <a:p>
            <a:r>
              <a:rPr lang="en-GB" b="1" dirty="0"/>
              <a:t>MySQL</a:t>
            </a:r>
            <a:r>
              <a:rPr lang="en-GB" dirty="0"/>
              <a:t>: MySQL also has a strong community and offers a wide range of resources for support, including documentation and forums.</a:t>
            </a:r>
          </a:p>
          <a:p>
            <a:endParaRPr lang="en-GB" dirty="0"/>
          </a:p>
          <a:p>
            <a:r>
              <a:rPr lang="en-GB" b="1" dirty="0"/>
              <a:t>MS SQL</a:t>
            </a:r>
            <a:r>
              <a:rPr lang="en-GB" dirty="0"/>
              <a:t>: SQL Server benefits from Microsoft's extensive support and resources, including official documentation, forums, and paid support plans.</a:t>
            </a:r>
          </a:p>
        </p:txBody>
      </p:sp>
    </p:spTree>
    <p:extLst>
      <p:ext uri="{BB962C8B-B14F-4D97-AF65-F5344CB8AC3E}">
        <p14:creationId xmlns:p14="http://schemas.microsoft.com/office/powerpoint/2010/main" val="159305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562"/>
        <p:cNvGrpSpPr/>
        <p:nvPr/>
      </p:nvGrpSpPr>
      <p:grpSpPr>
        <a:xfrm>
          <a:off x="0" y="0"/>
          <a:ext cx="0" cy="0"/>
          <a:chOff x="0" y="0"/>
          <a:chExt cx="0" cy="0"/>
        </a:xfrm>
      </p:grpSpPr>
      <p:sp>
        <p:nvSpPr>
          <p:cNvPr id="2564" name="Google Shape;2564;p106"/>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06"/>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06"/>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06"/>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68" name="Google Shape;2568;p106"/>
          <p:cNvSpPr/>
          <p:nvPr/>
        </p:nvSpPr>
        <p:spPr>
          <a:xfrm>
            <a:off x="575302" y="3268900"/>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DATE</a:t>
            </a:r>
            <a:endParaRPr b="1">
              <a:solidFill>
                <a:srgbClr val="FFFFFF"/>
              </a:solidFill>
              <a:latin typeface="Lato"/>
              <a:ea typeface="Lato"/>
              <a:cs typeface="Lato"/>
              <a:sym typeface="Lato"/>
            </a:endParaRPr>
          </a:p>
        </p:txBody>
      </p:sp>
      <p:sp>
        <p:nvSpPr>
          <p:cNvPr id="2569" name="Google Shape;2569;p106"/>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0" name="Google Shape;2570;p106"/>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DATE_ADD</a:t>
            </a:r>
            <a:endParaRPr>
              <a:latin typeface="Lato"/>
              <a:ea typeface="Lato"/>
              <a:cs typeface="Lato"/>
              <a:sym typeface="Lato"/>
            </a:endParaRPr>
          </a:p>
        </p:txBody>
      </p:sp>
      <p:sp>
        <p:nvSpPr>
          <p:cNvPr id="2571" name="Google Shape;2571;p106"/>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2" name="Google Shape;2572;p106"/>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573" name="Google Shape;2573;p106"/>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4" name="Google Shape;2574;p106"/>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575" name="Google Shape;2575;p106"/>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6" name="Google Shape;2576;p106"/>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577" name="Google Shape;2577;p106"/>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8" name="Google Shape;2578;p106"/>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79" name="Google Shape;2579;p106"/>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580" name="Google Shape;2580;p106"/>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581" name="Google Shape;2581;p106"/>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82" name="Google Shape;2582;p106"/>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583" name="Google Shape;2583;p106"/>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84" name="Google Shape;2584;p106"/>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585" name="Google Shape;2585;p106"/>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86" name="Google Shape;2586;p106"/>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587" name="Google Shape;2587;p106"/>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88" name="Google Shape;2588;p106"/>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589" name="Google Shape;2589;p106"/>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590" name="Google Shape;2590;p106"/>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591" name="Google Shape;2591;p106"/>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592" name="Google Shape;2592;p106"/>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sp>
        <p:nvSpPr>
          <p:cNvPr id="2593" name="Google Shape;2593;p106"/>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sp>
        <p:nvSpPr>
          <p:cNvPr id="2594" name="Google Shape;2594;p106"/>
          <p:cNvSpPr txBox="1"/>
          <p:nvPr/>
        </p:nvSpPr>
        <p:spPr>
          <a:xfrm>
            <a:off x="3511825" y="1380527"/>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DATE function extracts the date part from a given date or Date Time expression.</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171450" algn="l" rtl="0">
              <a:spcBef>
                <a:spcPts val="0"/>
              </a:spcBef>
              <a:spcAft>
                <a:spcPts val="0"/>
              </a:spcAft>
              <a:buClr>
                <a:srgbClr val="000000"/>
              </a:buClr>
              <a:buSzPts val="1800"/>
              <a:buFont typeface="Arial"/>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DATE(date or </a:t>
            </a:r>
            <a:r>
              <a:rPr lang="en-US" sz="2000" dirty="0" err="1">
                <a:solidFill>
                  <a:srgbClr val="0070C0"/>
                </a:solidFill>
                <a:latin typeface="Lato"/>
                <a:ea typeface="Lato"/>
                <a:cs typeface="Lato"/>
                <a:sym typeface="Lato"/>
              </a:rPr>
              <a:t>DateTime</a:t>
            </a:r>
            <a:r>
              <a:rPr lang="en-US" sz="2000" dirty="0">
                <a:solidFill>
                  <a:srgbClr val="0070C0"/>
                </a:solidFill>
                <a:latin typeface="Lato"/>
                <a:ea typeface="Lato"/>
                <a:cs typeface="Lato"/>
                <a:sym typeface="Lato"/>
              </a:rPr>
              <a:t> expression)</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DATE('2017-10-25 01:05:22')</a:t>
            </a:r>
            <a:endParaRPr sz="2000" dirty="0">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2595" name="Google Shape;2595;p106"/>
          <p:cNvSpPr/>
          <p:nvPr/>
        </p:nvSpPr>
        <p:spPr>
          <a:xfrm>
            <a:off x="3319768" y="3459509"/>
            <a:ext cx="7805400" cy="19107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1363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591"/>
                                        </p:tgtEl>
                                        <p:attrNameLst>
                                          <p:attrName>style.visibility</p:attrName>
                                        </p:attrNameLst>
                                      </p:cBhvr>
                                      <p:to>
                                        <p:strVal val="visible"/>
                                      </p:to>
                                    </p:set>
                                    <p:anim calcmode="lin" valueType="num">
                                      <p:cBhvr additive="base">
                                        <p:cTn id="7" dur="1000"/>
                                        <p:tgtEl>
                                          <p:spTgt spid="2591"/>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592"/>
                                        </p:tgtEl>
                                        <p:attrNameLst>
                                          <p:attrName>style.visibility</p:attrName>
                                        </p:attrNameLst>
                                      </p:cBhvr>
                                      <p:to>
                                        <p:strVal val="visible"/>
                                      </p:to>
                                    </p:set>
                                    <p:anim calcmode="lin" valueType="num">
                                      <p:cBhvr additive="base">
                                        <p:cTn id="10" dur="1000"/>
                                        <p:tgtEl>
                                          <p:spTgt spid="2592"/>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94"/>
                                        </p:tgtEl>
                                        <p:attrNameLst>
                                          <p:attrName>style.visibility</p:attrName>
                                        </p:attrNameLst>
                                      </p:cBhvr>
                                      <p:to>
                                        <p:strVal val="visible"/>
                                      </p:to>
                                    </p:set>
                                    <p:animEffect transition="in" filter="fade">
                                      <p:cBhvr>
                                        <p:cTn id="15" dur="1000"/>
                                        <p:tgtEl>
                                          <p:spTgt spid="2594"/>
                                        </p:tgtEl>
                                      </p:cBhvr>
                                    </p:animEffect>
                                  </p:childTnLst>
                                </p:cTn>
                              </p:par>
                              <p:par>
                                <p:cTn id="16" presetID="10" presetClass="entr" presetSubtype="0" fill="hold" nodeType="withEffect">
                                  <p:stCondLst>
                                    <p:cond delay="0"/>
                                  </p:stCondLst>
                                  <p:childTnLst>
                                    <p:set>
                                      <p:cBhvr>
                                        <p:cTn id="17" dur="1" fill="hold">
                                          <p:stCondLst>
                                            <p:cond delay="0"/>
                                          </p:stCondLst>
                                        </p:cTn>
                                        <p:tgtEl>
                                          <p:spTgt spid="2595"/>
                                        </p:tgtEl>
                                        <p:attrNameLst>
                                          <p:attrName>style.visibility</p:attrName>
                                        </p:attrNameLst>
                                      </p:cBhvr>
                                      <p:to>
                                        <p:strVal val="visible"/>
                                      </p:to>
                                    </p:set>
                                    <p:animEffect transition="in" filter="fade">
                                      <p:cBhvr>
                                        <p:cTn id="18" dur="1000"/>
                                        <p:tgtEl>
                                          <p:spTgt spid="2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600"/>
        <p:cNvGrpSpPr/>
        <p:nvPr/>
      </p:nvGrpSpPr>
      <p:grpSpPr>
        <a:xfrm>
          <a:off x="0" y="0"/>
          <a:ext cx="0" cy="0"/>
          <a:chOff x="0" y="0"/>
          <a:chExt cx="0" cy="0"/>
        </a:xfrm>
      </p:grpSpPr>
      <p:sp>
        <p:nvSpPr>
          <p:cNvPr id="2602" name="Google Shape;2602;p107"/>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07"/>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07"/>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07"/>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606" name="Google Shape;2606;p107"/>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607" name="Google Shape;2607;p107"/>
          <p:cNvGrpSpPr/>
          <p:nvPr/>
        </p:nvGrpSpPr>
        <p:grpSpPr>
          <a:xfrm>
            <a:off x="575302" y="1290300"/>
            <a:ext cx="2173368" cy="4598450"/>
            <a:chOff x="575302" y="1290300"/>
            <a:chExt cx="2173368" cy="4598450"/>
          </a:xfrm>
        </p:grpSpPr>
        <p:sp>
          <p:nvSpPr>
            <p:cNvPr id="2608" name="Google Shape;2608;p107"/>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09" name="Google Shape;2609;p107"/>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610" name="Google Shape;2610;p107"/>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11" name="Google Shape;2611;p107"/>
            <p:cNvSpPr/>
            <p:nvPr/>
          </p:nvSpPr>
          <p:spPr>
            <a:xfrm>
              <a:off x="615045" y="3630130"/>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DATE_ADD</a:t>
              </a:r>
              <a:endParaRPr b="1">
                <a:solidFill>
                  <a:srgbClr val="FFFFFF"/>
                </a:solidFill>
                <a:latin typeface="Lato"/>
                <a:ea typeface="Lato"/>
                <a:cs typeface="Lato"/>
                <a:sym typeface="Lato"/>
              </a:endParaRPr>
            </a:p>
          </p:txBody>
        </p:sp>
        <p:sp>
          <p:nvSpPr>
            <p:cNvPr id="2612" name="Google Shape;2612;p107"/>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13" name="Google Shape;2613;p107"/>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614" name="Google Shape;2614;p107"/>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15" name="Google Shape;2615;p107"/>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616" name="Google Shape;2616;p107"/>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17" name="Google Shape;2617;p107"/>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618" name="Google Shape;2618;p107"/>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19" name="Google Shape;2619;p107"/>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20" name="Google Shape;2620;p107"/>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621" name="Google Shape;2621;p107"/>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622" name="Google Shape;2622;p107"/>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23" name="Google Shape;2623;p107"/>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624" name="Google Shape;2624;p107"/>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25" name="Google Shape;2625;p107"/>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626" name="Google Shape;2626;p107"/>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27" name="Google Shape;2627;p107"/>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628" name="Google Shape;2628;p107"/>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29" name="Google Shape;2629;p107"/>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630" name="Google Shape;2630;p107"/>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31" name="Google Shape;2631;p107"/>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DATEDIFF</a:t>
              </a:r>
              <a:endParaRPr>
                <a:solidFill>
                  <a:srgbClr val="000000"/>
                </a:solidFill>
                <a:latin typeface="Lato"/>
                <a:ea typeface="Lato"/>
                <a:cs typeface="Lato"/>
                <a:sym typeface="Lato"/>
              </a:endParaRPr>
            </a:p>
          </p:txBody>
        </p:sp>
        <p:sp>
          <p:nvSpPr>
            <p:cNvPr id="2632" name="Google Shape;2632;p107"/>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633" name="Google Shape;2633;p107"/>
          <p:cNvGrpSpPr/>
          <p:nvPr/>
        </p:nvGrpSpPr>
        <p:grpSpPr>
          <a:xfrm>
            <a:off x="3243575" y="1380527"/>
            <a:ext cx="7861850" cy="4507772"/>
            <a:chOff x="3243575" y="1380527"/>
            <a:chExt cx="7861850" cy="4507772"/>
          </a:xfrm>
        </p:grpSpPr>
        <p:sp>
          <p:nvSpPr>
            <p:cNvPr id="2634" name="Google Shape;2634;p107"/>
            <p:cNvSpPr txBox="1"/>
            <p:nvPr/>
          </p:nvSpPr>
          <p:spPr>
            <a:xfrm>
              <a:off x="3511825" y="1380527"/>
              <a:ext cx="7593600" cy="42780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DATE_ADD function adds the user-specified intervals to a given date and returns the date or Date Time.</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DATE_ADD(Date, INTERVAL expression Unit)</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DATE_ADD('2018-12-31 23:30:15', INTERVAL 30 SECOND)</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635" name="Google Shape;2635;p107"/>
            <p:cNvSpPr/>
            <p:nvPr/>
          </p:nvSpPr>
          <p:spPr>
            <a:xfrm>
              <a:off x="3243575" y="3688099"/>
              <a:ext cx="7805400" cy="2200200"/>
            </a:xfrm>
            <a:prstGeom prst="roundRect">
              <a:avLst>
                <a:gd name="adj" fmla="val 16667"/>
              </a:avLst>
            </a:prstGeom>
            <a:noFill/>
            <a:ln w="38100" cap="flat" cmpd="sng">
              <a:solidFill>
                <a:srgbClr val="F07F09"/>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1965208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05"/>
                                        </p:tgtEl>
                                        <p:attrNameLst>
                                          <p:attrName>style.visibility</p:attrName>
                                        </p:attrNameLst>
                                      </p:cBhvr>
                                      <p:to>
                                        <p:strVal val="visible"/>
                                      </p:to>
                                    </p:set>
                                    <p:anim calcmode="lin" valueType="num">
                                      <p:cBhvr additive="base">
                                        <p:cTn id="7" dur="1000"/>
                                        <p:tgtEl>
                                          <p:spTgt spid="260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06"/>
                                        </p:tgtEl>
                                        <p:attrNameLst>
                                          <p:attrName>style.visibility</p:attrName>
                                        </p:attrNameLst>
                                      </p:cBhvr>
                                      <p:to>
                                        <p:strVal val="visible"/>
                                      </p:to>
                                    </p:set>
                                    <p:anim calcmode="lin" valueType="num">
                                      <p:cBhvr additive="base">
                                        <p:cTn id="10" dur="1000"/>
                                        <p:tgtEl>
                                          <p:spTgt spid="260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07"/>
                                        </p:tgtEl>
                                        <p:attrNameLst>
                                          <p:attrName>style.visibility</p:attrName>
                                        </p:attrNameLst>
                                      </p:cBhvr>
                                      <p:to>
                                        <p:strVal val="visible"/>
                                      </p:to>
                                    </p:set>
                                    <p:animEffect transition="in" filter="fade">
                                      <p:cBhvr>
                                        <p:cTn id="15" dur="1000"/>
                                        <p:tgtEl>
                                          <p:spTgt spid="26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33"/>
                                        </p:tgtEl>
                                        <p:attrNameLst>
                                          <p:attrName>style.visibility</p:attrName>
                                        </p:attrNameLst>
                                      </p:cBhvr>
                                      <p:to>
                                        <p:strVal val="visible"/>
                                      </p:to>
                                    </p:set>
                                    <p:animEffect transition="in" filter="fade">
                                      <p:cBhvr>
                                        <p:cTn id="20" dur="1000"/>
                                        <p:tgtEl>
                                          <p:spTgt spid="2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640"/>
        <p:cNvGrpSpPr/>
        <p:nvPr/>
      </p:nvGrpSpPr>
      <p:grpSpPr>
        <a:xfrm>
          <a:off x="0" y="0"/>
          <a:ext cx="0" cy="0"/>
          <a:chOff x="0" y="0"/>
          <a:chExt cx="0" cy="0"/>
        </a:xfrm>
      </p:grpSpPr>
      <p:sp>
        <p:nvSpPr>
          <p:cNvPr id="2642" name="Google Shape;2642;p108"/>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08"/>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08"/>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08"/>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646" name="Google Shape;2646;p108"/>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647" name="Google Shape;2647;p108"/>
          <p:cNvGrpSpPr/>
          <p:nvPr/>
        </p:nvGrpSpPr>
        <p:grpSpPr>
          <a:xfrm>
            <a:off x="575302" y="1290300"/>
            <a:ext cx="2173368" cy="4598450"/>
            <a:chOff x="575302" y="1290300"/>
            <a:chExt cx="2173368" cy="4598450"/>
          </a:xfrm>
        </p:grpSpPr>
        <p:sp>
          <p:nvSpPr>
            <p:cNvPr id="2648" name="Google Shape;2648;p108"/>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49" name="Google Shape;2649;p108"/>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650" name="Google Shape;2650;p108"/>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51" name="Google Shape;2651;p108"/>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DATE_ADD</a:t>
              </a:r>
              <a:endParaRPr>
                <a:latin typeface="Lato"/>
                <a:ea typeface="Lato"/>
                <a:cs typeface="Lato"/>
                <a:sym typeface="Lato"/>
              </a:endParaRPr>
            </a:p>
          </p:txBody>
        </p:sp>
        <p:sp>
          <p:nvSpPr>
            <p:cNvPr id="2652" name="Google Shape;2652;p108"/>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53" name="Google Shape;2653;p108"/>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654" name="Google Shape;2654;p108"/>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55" name="Google Shape;2655;p108"/>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656" name="Google Shape;2656;p108"/>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57" name="Google Shape;2657;p108"/>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658" name="Google Shape;2658;p108"/>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59" name="Google Shape;2659;p108"/>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60" name="Google Shape;2660;p108"/>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661" name="Google Shape;2661;p108"/>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662" name="Google Shape;2662;p108"/>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63" name="Google Shape;2663;p108"/>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664" name="Google Shape;2664;p108"/>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65" name="Google Shape;2665;p108"/>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666" name="Google Shape;2666;p108"/>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67" name="Google Shape;2667;p108"/>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668" name="Google Shape;2668;p108"/>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69" name="Google Shape;2669;p108"/>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a:t>
              </a:r>
              <a:endParaRPr>
                <a:latin typeface="Lato"/>
                <a:ea typeface="Lato"/>
                <a:cs typeface="Lato"/>
                <a:sym typeface="Lato"/>
              </a:endParaRPr>
            </a:p>
          </p:txBody>
        </p:sp>
        <p:sp>
          <p:nvSpPr>
            <p:cNvPr id="2670" name="Google Shape;2670;p108"/>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71" name="Google Shape;2671;p108"/>
            <p:cNvSpPr/>
            <p:nvPr/>
          </p:nvSpPr>
          <p:spPr>
            <a:xfrm>
              <a:off x="612872" y="3988334"/>
              <a:ext cx="21066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DATEDIFF</a:t>
              </a:r>
              <a:endParaRPr b="1">
                <a:solidFill>
                  <a:srgbClr val="FFFFFF"/>
                </a:solidFill>
                <a:latin typeface="Lato"/>
                <a:ea typeface="Lato"/>
                <a:cs typeface="Lato"/>
                <a:sym typeface="Lato"/>
              </a:endParaRPr>
            </a:p>
          </p:txBody>
        </p:sp>
        <p:sp>
          <p:nvSpPr>
            <p:cNvPr id="2672" name="Google Shape;2672;p108"/>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673" name="Google Shape;2673;p108"/>
          <p:cNvGrpSpPr/>
          <p:nvPr/>
        </p:nvGrpSpPr>
        <p:grpSpPr>
          <a:xfrm>
            <a:off x="3405826" y="1380527"/>
            <a:ext cx="7805400" cy="4493400"/>
            <a:chOff x="3405826" y="1380527"/>
            <a:chExt cx="7805400" cy="4493400"/>
          </a:xfrm>
        </p:grpSpPr>
        <p:sp>
          <p:nvSpPr>
            <p:cNvPr id="2674" name="Google Shape;2674;p108"/>
            <p:cNvSpPr txBox="1"/>
            <p:nvPr/>
          </p:nvSpPr>
          <p:spPr>
            <a:xfrm>
              <a:off x="3511825" y="1380527"/>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DATEDIFF function which is useful to find the difference between two dates and returns the number of days.</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two arguments and both must be date datatype.</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DATEDIFF(Expression1, Expression2)</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DATEDIFF('2019-02-28', '2019-01-01')</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675" name="Google Shape;2675;p108"/>
            <p:cNvSpPr/>
            <p:nvPr/>
          </p:nvSpPr>
          <p:spPr>
            <a:xfrm>
              <a:off x="3405826" y="3414353"/>
              <a:ext cx="78054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42483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645"/>
                                        </p:tgtEl>
                                        <p:attrNameLst>
                                          <p:attrName>style.visibility</p:attrName>
                                        </p:attrNameLst>
                                      </p:cBhvr>
                                      <p:to>
                                        <p:strVal val="visible"/>
                                      </p:to>
                                    </p:set>
                                    <p:anim calcmode="lin" valueType="num">
                                      <p:cBhvr additive="base">
                                        <p:cTn id="7" dur="1000"/>
                                        <p:tgtEl>
                                          <p:spTgt spid="264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646"/>
                                        </p:tgtEl>
                                        <p:attrNameLst>
                                          <p:attrName>style.visibility</p:attrName>
                                        </p:attrNameLst>
                                      </p:cBhvr>
                                      <p:to>
                                        <p:strVal val="visible"/>
                                      </p:to>
                                    </p:set>
                                    <p:anim calcmode="lin" valueType="num">
                                      <p:cBhvr additive="base">
                                        <p:cTn id="10" dur="1000"/>
                                        <p:tgtEl>
                                          <p:spTgt spid="264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47"/>
                                        </p:tgtEl>
                                        <p:attrNameLst>
                                          <p:attrName>style.visibility</p:attrName>
                                        </p:attrNameLst>
                                      </p:cBhvr>
                                      <p:to>
                                        <p:strVal val="visible"/>
                                      </p:to>
                                    </p:set>
                                    <p:animEffect transition="in" filter="fade">
                                      <p:cBhvr>
                                        <p:cTn id="15" dur="1000"/>
                                        <p:tgtEl>
                                          <p:spTgt spid="264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673"/>
                                        </p:tgtEl>
                                        <p:attrNameLst>
                                          <p:attrName>style.visibility</p:attrName>
                                        </p:attrNameLst>
                                      </p:cBhvr>
                                      <p:to>
                                        <p:strVal val="visible"/>
                                      </p:to>
                                    </p:set>
                                    <p:animEffect transition="in" filter="fade">
                                      <p:cBhvr>
                                        <p:cTn id="20" dur="1000"/>
                                        <p:tgtEl>
                                          <p:spTgt spid="2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680"/>
        <p:cNvGrpSpPr/>
        <p:nvPr/>
      </p:nvGrpSpPr>
      <p:grpSpPr>
        <a:xfrm>
          <a:off x="0" y="0"/>
          <a:ext cx="0" cy="0"/>
          <a:chOff x="0" y="0"/>
          <a:chExt cx="0" cy="0"/>
        </a:xfrm>
      </p:grpSpPr>
      <p:sp>
        <p:nvSpPr>
          <p:cNvPr id="2682" name="Google Shape;2682;p109"/>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109"/>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109"/>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109"/>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686" name="Google Shape;2686;p109"/>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687" name="Google Shape;2687;p109"/>
          <p:cNvGrpSpPr/>
          <p:nvPr/>
        </p:nvGrpSpPr>
        <p:grpSpPr>
          <a:xfrm>
            <a:off x="575302" y="1290300"/>
            <a:ext cx="2173368" cy="4598450"/>
            <a:chOff x="575302" y="1290300"/>
            <a:chExt cx="2173368" cy="4598450"/>
          </a:xfrm>
        </p:grpSpPr>
        <p:sp>
          <p:nvSpPr>
            <p:cNvPr id="2688" name="Google Shape;2688;p109"/>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89" name="Google Shape;2689;p109"/>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690" name="Google Shape;2690;p109"/>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91" name="Google Shape;2691;p109"/>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DATE_ADD</a:t>
              </a:r>
              <a:endParaRPr>
                <a:latin typeface="Lato"/>
                <a:ea typeface="Lato"/>
                <a:cs typeface="Lato"/>
                <a:sym typeface="Lato"/>
              </a:endParaRPr>
            </a:p>
          </p:txBody>
        </p:sp>
        <p:sp>
          <p:nvSpPr>
            <p:cNvPr id="2692" name="Google Shape;2692;p109"/>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93" name="Google Shape;2693;p109"/>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694" name="Google Shape;2694;p109"/>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95" name="Google Shape;2695;p109"/>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696" name="Google Shape;2696;p109"/>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97" name="Google Shape;2697;p109"/>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698" name="Google Shape;2698;p109"/>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699" name="Google Shape;2699;p109"/>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00" name="Google Shape;2700;p109"/>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701" name="Google Shape;2701;p109"/>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702" name="Google Shape;2702;p109"/>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03" name="Google Shape;2703;p109"/>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704" name="Google Shape;2704;p109"/>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05" name="Google Shape;2705;p109"/>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DAYNAME</a:t>
              </a:r>
              <a:endParaRPr>
                <a:latin typeface="Lato"/>
                <a:ea typeface="Lato"/>
                <a:cs typeface="Lato"/>
                <a:sym typeface="Lato"/>
              </a:endParaRPr>
            </a:p>
          </p:txBody>
        </p:sp>
        <p:sp>
          <p:nvSpPr>
            <p:cNvPr id="2706" name="Google Shape;2706;p109"/>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07" name="Google Shape;2707;p109"/>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708" name="Google Shape;2708;p109"/>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09" name="Google Shape;2709;p109"/>
            <p:cNvSpPr/>
            <p:nvPr/>
          </p:nvSpPr>
          <p:spPr>
            <a:xfrm>
              <a:off x="612872" y="4367646"/>
              <a:ext cx="21066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DAY</a:t>
              </a:r>
              <a:endParaRPr b="1">
                <a:solidFill>
                  <a:srgbClr val="FFFFFF"/>
                </a:solidFill>
                <a:latin typeface="Lato"/>
                <a:ea typeface="Lato"/>
                <a:cs typeface="Lato"/>
                <a:sym typeface="Lato"/>
              </a:endParaRPr>
            </a:p>
          </p:txBody>
        </p:sp>
        <p:sp>
          <p:nvSpPr>
            <p:cNvPr id="2710" name="Google Shape;2710;p109"/>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11" name="Google Shape;2711;p109"/>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DATEDIFF</a:t>
              </a:r>
              <a:endParaRPr>
                <a:latin typeface="Lato"/>
                <a:ea typeface="Lato"/>
                <a:cs typeface="Lato"/>
                <a:sym typeface="Lato"/>
              </a:endParaRPr>
            </a:p>
          </p:txBody>
        </p:sp>
        <p:sp>
          <p:nvSpPr>
            <p:cNvPr id="2712" name="Google Shape;2712;p109"/>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713" name="Google Shape;2713;p109"/>
          <p:cNvGrpSpPr/>
          <p:nvPr/>
        </p:nvGrpSpPr>
        <p:grpSpPr>
          <a:xfrm>
            <a:off x="3511825" y="1380527"/>
            <a:ext cx="7621800" cy="3908700"/>
            <a:chOff x="3511825" y="1380527"/>
            <a:chExt cx="7621800" cy="3908700"/>
          </a:xfrm>
        </p:grpSpPr>
        <p:sp>
          <p:nvSpPr>
            <p:cNvPr id="2714" name="Google Shape;2714;p109"/>
            <p:cNvSpPr txBox="1"/>
            <p:nvPr/>
          </p:nvSpPr>
          <p:spPr>
            <a:xfrm>
              <a:off x="3511825" y="1380527"/>
              <a:ext cx="7593600" cy="39087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DAY function returns the day part from any date or an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always returns the values from 1 to 31.</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DAY(date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DAY('2016-11-25')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715" name="Google Shape;2715;p109"/>
            <p:cNvSpPr/>
            <p:nvPr/>
          </p:nvSpPr>
          <p:spPr>
            <a:xfrm>
              <a:off x="3511825" y="3207868"/>
              <a:ext cx="7621800" cy="1745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60930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5"/>
                                        </p:tgtEl>
                                        <p:attrNameLst>
                                          <p:attrName>style.visibility</p:attrName>
                                        </p:attrNameLst>
                                      </p:cBhvr>
                                      <p:to>
                                        <p:strVal val="visible"/>
                                      </p:to>
                                    </p:set>
                                    <p:animEffect transition="in" filter="fade">
                                      <p:cBhvr>
                                        <p:cTn id="7" dur="1000"/>
                                        <p:tgtEl>
                                          <p:spTgt spid="2685"/>
                                        </p:tgtEl>
                                      </p:cBhvr>
                                    </p:animEffect>
                                  </p:childTnLst>
                                </p:cTn>
                              </p:par>
                              <p:par>
                                <p:cTn id="8" presetID="10" presetClass="entr" presetSubtype="0" fill="hold" nodeType="withEffect">
                                  <p:stCondLst>
                                    <p:cond delay="0"/>
                                  </p:stCondLst>
                                  <p:childTnLst>
                                    <p:set>
                                      <p:cBhvr>
                                        <p:cTn id="9" dur="1" fill="hold">
                                          <p:stCondLst>
                                            <p:cond delay="0"/>
                                          </p:stCondLst>
                                        </p:cTn>
                                        <p:tgtEl>
                                          <p:spTgt spid="2686"/>
                                        </p:tgtEl>
                                        <p:attrNameLst>
                                          <p:attrName>style.visibility</p:attrName>
                                        </p:attrNameLst>
                                      </p:cBhvr>
                                      <p:to>
                                        <p:strVal val="visible"/>
                                      </p:to>
                                    </p:set>
                                    <p:animEffect transition="in" filter="fade">
                                      <p:cBhvr>
                                        <p:cTn id="10" dur="1000"/>
                                        <p:tgtEl>
                                          <p:spTgt spid="26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87"/>
                                        </p:tgtEl>
                                        <p:attrNameLst>
                                          <p:attrName>style.visibility</p:attrName>
                                        </p:attrNameLst>
                                      </p:cBhvr>
                                      <p:to>
                                        <p:strVal val="visible"/>
                                      </p:to>
                                    </p:set>
                                    <p:animEffect transition="in" filter="fade">
                                      <p:cBhvr>
                                        <p:cTn id="15" dur="1000"/>
                                        <p:tgtEl>
                                          <p:spTgt spid="268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13"/>
                                        </p:tgtEl>
                                        <p:attrNameLst>
                                          <p:attrName>style.visibility</p:attrName>
                                        </p:attrNameLst>
                                      </p:cBhvr>
                                      <p:to>
                                        <p:strVal val="visible"/>
                                      </p:to>
                                    </p:set>
                                    <p:animEffect transition="in" filter="fade">
                                      <p:cBhvr>
                                        <p:cTn id="20" dur="1000"/>
                                        <p:tgtEl>
                                          <p:spTgt spid="27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720"/>
        <p:cNvGrpSpPr/>
        <p:nvPr/>
      </p:nvGrpSpPr>
      <p:grpSpPr>
        <a:xfrm>
          <a:off x="0" y="0"/>
          <a:ext cx="0" cy="0"/>
          <a:chOff x="0" y="0"/>
          <a:chExt cx="0" cy="0"/>
        </a:xfrm>
      </p:grpSpPr>
      <p:sp>
        <p:nvSpPr>
          <p:cNvPr id="2722" name="Google Shape;2722;p110"/>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10"/>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10"/>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10"/>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726" name="Google Shape;2726;p110"/>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727" name="Google Shape;2727;p110"/>
          <p:cNvGrpSpPr/>
          <p:nvPr/>
        </p:nvGrpSpPr>
        <p:grpSpPr>
          <a:xfrm>
            <a:off x="575302" y="1290300"/>
            <a:ext cx="2173368" cy="4598450"/>
            <a:chOff x="575302" y="1290300"/>
            <a:chExt cx="2173368" cy="4598450"/>
          </a:xfrm>
        </p:grpSpPr>
        <p:sp>
          <p:nvSpPr>
            <p:cNvPr id="2728" name="Google Shape;2728;p110"/>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29" name="Google Shape;2729;p110"/>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730" name="Google Shape;2730;p110"/>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31" name="Google Shape;2731;p110"/>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DATE_ADD</a:t>
              </a:r>
              <a:endParaRPr>
                <a:latin typeface="Lato"/>
                <a:ea typeface="Lato"/>
                <a:cs typeface="Lato"/>
                <a:sym typeface="Lato"/>
              </a:endParaRPr>
            </a:p>
          </p:txBody>
        </p:sp>
        <p:sp>
          <p:nvSpPr>
            <p:cNvPr id="2732" name="Google Shape;2732;p110"/>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33" name="Google Shape;2733;p110"/>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734" name="Google Shape;2734;p110"/>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35" name="Google Shape;2735;p110"/>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736" name="Google Shape;2736;p110"/>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37" name="Google Shape;2737;p110"/>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738" name="Google Shape;2738;p110"/>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39" name="Google Shape;2739;p110"/>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40" name="Google Shape;2740;p110"/>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741" name="Google Shape;2741;p110"/>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742" name="Google Shape;2742;p110"/>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43" name="Google Shape;2743;p110"/>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744" name="Google Shape;2744;p110"/>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45" name="Google Shape;2745;p110"/>
            <p:cNvSpPr/>
            <p:nvPr/>
          </p:nvSpPr>
          <p:spPr>
            <a:xfrm>
              <a:off x="596286" y="4780229"/>
              <a:ext cx="21066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DAYNAME</a:t>
              </a:r>
              <a:endParaRPr b="1">
                <a:solidFill>
                  <a:srgbClr val="FFFFFF"/>
                </a:solidFill>
                <a:latin typeface="Lato"/>
                <a:ea typeface="Lato"/>
                <a:cs typeface="Lato"/>
                <a:sym typeface="Lato"/>
              </a:endParaRPr>
            </a:p>
          </p:txBody>
        </p:sp>
        <p:sp>
          <p:nvSpPr>
            <p:cNvPr id="2746" name="Google Shape;2746;p110"/>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47" name="Google Shape;2747;p110"/>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HOUR</a:t>
              </a:r>
              <a:endParaRPr>
                <a:latin typeface="Lato"/>
                <a:ea typeface="Lato"/>
                <a:cs typeface="Lato"/>
                <a:sym typeface="Lato"/>
              </a:endParaRPr>
            </a:p>
          </p:txBody>
        </p:sp>
        <p:sp>
          <p:nvSpPr>
            <p:cNvPr id="2748" name="Google Shape;2748;p110"/>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49" name="Google Shape;2749;p110"/>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DAY</a:t>
              </a:r>
              <a:endParaRPr>
                <a:latin typeface="Lato"/>
                <a:ea typeface="Lato"/>
                <a:cs typeface="Lato"/>
                <a:sym typeface="Lato"/>
              </a:endParaRPr>
            </a:p>
          </p:txBody>
        </p:sp>
        <p:sp>
          <p:nvSpPr>
            <p:cNvPr id="2750" name="Google Shape;2750;p110"/>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51" name="Google Shape;2751;p110"/>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DATEDIFF</a:t>
              </a:r>
              <a:endParaRPr>
                <a:latin typeface="Lato"/>
                <a:ea typeface="Lato"/>
                <a:cs typeface="Lato"/>
                <a:sym typeface="Lato"/>
              </a:endParaRPr>
            </a:p>
          </p:txBody>
        </p:sp>
        <p:sp>
          <p:nvSpPr>
            <p:cNvPr id="2752" name="Google Shape;2752;p110"/>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753" name="Google Shape;2753;p110"/>
          <p:cNvGrpSpPr/>
          <p:nvPr/>
        </p:nvGrpSpPr>
        <p:grpSpPr>
          <a:xfrm>
            <a:off x="3511825" y="1380527"/>
            <a:ext cx="7593600" cy="4431900"/>
            <a:chOff x="3511825" y="1380527"/>
            <a:chExt cx="7593600" cy="4431900"/>
          </a:xfrm>
        </p:grpSpPr>
        <p:sp>
          <p:nvSpPr>
            <p:cNvPr id="2754" name="Google Shape;2754;p110"/>
            <p:cNvSpPr txBox="1"/>
            <p:nvPr/>
          </p:nvSpPr>
          <p:spPr>
            <a:xfrm>
              <a:off x="3511825" y="1380527"/>
              <a:ext cx="7593600" cy="44319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DAYNAME function simply returns the full name of the day for a given date or an expression.</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DAYNAME(date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DAYNAME('2019-03-05')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755" name="Google Shape;2755;p110"/>
            <p:cNvSpPr/>
            <p:nvPr/>
          </p:nvSpPr>
          <p:spPr>
            <a:xfrm>
              <a:off x="3511825" y="3415949"/>
              <a:ext cx="75372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189446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25"/>
                                        </p:tgtEl>
                                        <p:attrNameLst>
                                          <p:attrName>style.visibility</p:attrName>
                                        </p:attrNameLst>
                                      </p:cBhvr>
                                      <p:to>
                                        <p:strVal val="visible"/>
                                      </p:to>
                                    </p:set>
                                    <p:anim calcmode="lin" valueType="num">
                                      <p:cBhvr additive="base">
                                        <p:cTn id="7" dur="1000"/>
                                        <p:tgtEl>
                                          <p:spTgt spid="272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26"/>
                                        </p:tgtEl>
                                        <p:attrNameLst>
                                          <p:attrName>style.visibility</p:attrName>
                                        </p:attrNameLst>
                                      </p:cBhvr>
                                      <p:to>
                                        <p:strVal val="visible"/>
                                      </p:to>
                                    </p:set>
                                    <p:anim calcmode="lin" valueType="num">
                                      <p:cBhvr additive="base">
                                        <p:cTn id="10" dur="1000"/>
                                        <p:tgtEl>
                                          <p:spTgt spid="272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27"/>
                                        </p:tgtEl>
                                        <p:attrNameLst>
                                          <p:attrName>style.visibility</p:attrName>
                                        </p:attrNameLst>
                                      </p:cBhvr>
                                      <p:to>
                                        <p:strVal val="visible"/>
                                      </p:to>
                                    </p:set>
                                    <p:animEffect transition="in" filter="fade">
                                      <p:cBhvr>
                                        <p:cTn id="15" dur="1000"/>
                                        <p:tgtEl>
                                          <p:spTgt spid="27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53"/>
                                        </p:tgtEl>
                                        <p:attrNameLst>
                                          <p:attrName>style.visibility</p:attrName>
                                        </p:attrNameLst>
                                      </p:cBhvr>
                                      <p:to>
                                        <p:strVal val="visible"/>
                                      </p:to>
                                    </p:set>
                                    <p:animEffect transition="in" filter="fade">
                                      <p:cBhvr>
                                        <p:cTn id="20" dur="1000"/>
                                        <p:tgtEl>
                                          <p:spTgt spid="2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760"/>
        <p:cNvGrpSpPr/>
        <p:nvPr/>
      </p:nvGrpSpPr>
      <p:grpSpPr>
        <a:xfrm>
          <a:off x="0" y="0"/>
          <a:ext cx="0" cy="0"/>
          <a:chOff x="0" y="0"/>
          <a:chExt cx="0" cy="0"/>
        </a:xfrm>
      </p:grpSpPr>
      <p:sp>
        <p:nvSpPr>
          <p:cNvPr id="2762" name="Google Shape;2762;p111"/>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11"/>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11"/>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11"/>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766" name="Google Shape;2766;p111"/>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767" name="Google Shape;2767;p111"/>
          <p:cNvGrpSpPr/>
          <p:nvPr/>
        </p:nvGrpSpPr>
        <p:grpSpPr>
          <a:xfrm>
            <a:off x="575302" y="1290300"/>
            <a:ext cx="2173368" cy="4598450"/>
            <a:chOff x="575302" y="1290300"/>
            <a:chExt cx="2173368" cy="4598450"/>
          </a:xfrm>
        </p:grpSpPr>
        <p:sp>
          <p:nvSpPr>
            <p:cNvPr id="2768" name="Google Shape;2768;p111"/>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69" name="Google Shape;2769;p111"/>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770" name="Google Shape;2770;p111"/>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71" name="Google Shape;2771;p111"/>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DATE_ADD</a:t>
              </a:r>
              <a:endParaRPr>
                <a:latin typeface="Lato"/>
                <a:ea typeface="Lato"/>
                <a:cs typeface="Lato"/>
                <a:sym typeface="Lato"/>
              </a:endParaRPr>
            </a:p>
          </p:txBody>
        </p:sp>
        <p:sp>
          <p:nvSpPr>
            <p:cNvPr id="2772" name="Google Shape;2772;p111"/>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73" name="Google Shape;2773;p111"/>
            <p:cNvSpPr/>
            <p:nvPr/>
          </p:nvSpPr>
          <p:spPr>
            <a:xfrm>
              <a:off x="615300" y="558937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MAKEDATE</a:t>
              </a:r>
              <a:endParaRPr>
                <a:latin typeface="Lato"/>
                <a:ea typeface="Lato"/>
                <a:cs typeface="Lato"/>
                <a:sym typeface="Lato"/>
              </a:endParaRPr>
            </a:p>
          </p:txBody>
        </p:sp>
        <p:sp>
          <p:nvSpPr>
            <p:cNvPr id="2774" name="Google Shape;2774;p111"/>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75" name="Google Shape;2775;p111"/>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776" name="Google Shape;2776;p111"/>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77" name="Google Shape;2777;p111"/>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778" name="Google Shape;2778;p111"/>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79" name="Google Shape;2779;p111"/>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80" name="Google Shape;2780;p111"/>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781" name="Google Shape;2781;p111"/>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782" name="Google Shape;2782;p111"/>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83" name="Google Shape;2783;p111"/>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784" name="Google Shape;2784;p111"/>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85" name="Google Shape;2785;p111"/>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DAYNAME</a:t>
              </a:r>
              <a:endParaRPr>
                <a:latin typeface="Lato"/>
                <a:ea typeface="Lato"/>
                <a:cs typeface="Lato"/>
                <a:sym typeface="Lato"/>
              </a:endParaRPr>
            </a:p>
          </p:txBody>
        </p:sp>
        <p:sp>
          <p:nvSpPr>
            <p:cNvPr id="2786" name="Google Shape;2786;p111"/>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87" name="Google Shape;2787;p111"/>
            <p:cNvSpPr/>
            <p:nvPr/>
          </p:nvSpPr>
          <p:spPr>
            <a:xfrm>
              <a:off x="625570" y="5173941"/>
              <a:ext cx="21231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HOUR</a:t>
              </a:r>
              <a:endParaRPr b="1">
                <a:solidFill>
                  <a:srgbClr val="FFFFFF"/>
                </a:solidFill>
                <a:latin typeface="Lato"/>
                <a:ea typeface="Lato"/>
                <a:cs typeface="Lato"/>
                <a:sym typeface="Lato"/>
              </a:endParaRPr>
            </a:p>
          </p:txBody>
        </p:sp>
        <p:sp>
          <p:nvSpPr>
            <p:cNvPr id="2788" name="Google Shape;2788;p111"/>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89" name="Google Shape;2789;p111"/>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DAY</a:t>
              </a:r>
              <a:endParaRPr>
                <a:latin typeface="Lato"/>
                <a:ea typeface="Lato"/>
                <a:cs typeface="Lato"/>
                <a:sym typeface="Lato"/>
              </a:endParaRPr>
            </a:p>
          </p:txBody>
        </p:sp>
        <p:sp>
          <p:nvSpPr>
            <p:cNvPr id="2790" name="Google Shape;2790;p111"/>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791" name="Google Shape;2791;p111"/>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DATEDIFF</a:t>
              </a:r>
              <a:endParaRPr>
                <a:latin typeface="Lato"/>
                <a:ea typeface="Lato"/>
                <a:cs typeface="Lato"/>
                <a:sym typeface="Lato"/>
              </a:endParaRPr>
            </a:p>
          </p:txBody>
        </p:sp>
        <p:sp>
          <p:nvSpPr>
            <p:cNvPr id="2792" name="Google Shape;2792;p111"/>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grpSp>
        <p:nvGrpSpPr>
          <p:cNvPr id="2793" name="Google Shape;2793;p111"/>
          <p:cNvGrpSpPr/>
          <p:nvPr/>
        </p:nvGrpSpPr>
        <p:grpSpPr>
          <a:xfrm>
            <a:off x="3511825" y="1380527"/>
            <a:ext cx="7593600" cy="4493400"/>
            <a:chOff x="3511825" y="1380527"/>
            <a:chExt cx="7593600" cy="4493400"/>
          </a:xfrm>
        </p:grpSpPr>
        <p:sp>
          <p:nvSpPr>
            <p:cNvPr id="2794" name="Google Shape;2794;p111"/>
            <p:cNvSpPr txBox="1"/>
            <p:nvPr/>
          </p:nvSpPr>
          <p:spPr>
            <a:xfrm>
              <a:off x="3511825" y="1380527"/>
              <a:ext cx="7593600" cy="44934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Hour function returns hour from the passed column value or an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returns value from 0 to 23.</a:t>
              </a: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HOUR(Time or DateTime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HOUR('23:12:33')</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795" name="Google Shape;2795;p111"/>
            <p:cNvSpPr/>
            <p:nvPr/>
          </p:nvSpPr>
          <p:spPr>
            <a:xfrm>
              <a:off x="3511825" y="3397573"/>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797009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765"/>
                                        </p:tgtEl>
                                        <p:attrNameLst>
                                          <p:attrName>style.visibility</p:attrName>
                                        </p:attrNameLst>
                                      </p:cBhvr>
                                      <p:to>
                                        <p:strVal val="visible"/>
                                      </p:to>
                                    </p:set>
                                    <p:anim calcmode="lin" valueType="num">
                                      <p:cBhvr additive="base">
                                        <p:cTn id="7" dur="1000"/>
                                        <p:tgtEl>
                                          <p:spTgt spid="2765"/>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766"/>
                                        </p:tgtEl>
                                        <p:attrNameLst>
                                          <p:attrName>style.visibility</p:attrName>
                                        </p:attrNameLst>
                                      </p:cBhvr>
                                      <p:to>
                                        <p:strVal val="visible"/>
                                      </p:to>
                                    </p:set>
                                    <p:anim calcmode="lin" valueType="num">
                                      <p:cBhvr additive="base">
                                        <p:cTn id="10" dur="1000"/>
                                        <p:tgtEl>
                                          <p:spTgt spid="2766"/>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67"/>
                                        </p:tgtEl>
                                        <p:attrNameLst>
                                          <p:attrName>style.visibility</p:attrName>
                                        </p:attrNameLst>
                                      </p:cBhvr>
                                      <p:to>
                                        <p:strVal val="visible"/>
                                      </p:to>
                                    </p:set>
                                    <p:animEffect transition="in" filter="fade">
                                      <p:cBhvr>
                                        <p:cTn id="15" dur="1000"/>
                                        <p:tgtEl>
                                          <p:spTgt spid="276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93"/>
                                        </p:tgtEl>
                                        <p:attrNameLst>
                                          <p:attrName>style.visibility</p:attrName>
                                        </p:attrNameLst>
                                      </p:cBhvr>
                                      <p:to>
                                        <p:strVal val="visible"/>
                                      </p:to>
                                    </p:set>
                                    <p:animEffect transition="in" filter="fade">
                                      <p:cBhvr>
                                        <p:cTn id="20" dur="1000"/>
                                        <p:tgtEl>
                                          <p:spTgt spid="27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800"/>
        <p:cNvGrpSpPr/>
        <p:nvPr/>
      </p:nvGrpSpPr>
      <p:grpSpPr>
        <a:xfrm>
          <a:off x="0" y="0"/>
          <a:ext cx="0" cy="0"/>
          <a:chOff x="0" y="0"/>
          <a:chExt cx="0" cy="0"/>
        </a:xfrm>
      </p:grpSpPr>
      <p:sp>
        <p:nvSpPr>
          <p:cNvPr id="2802" name="Google Shape;2802;p112"/>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12"/>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12"/>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12"/>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806" name="Google Shape;2806;p112"/>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807" name="Google Shape;2807;p112"/>
          <p:cNvGrpSpPr/>
          <p:nvPr/>
        </p:nvGrpSpPr>
        <p:grpSpPr>
          <a:xfrm>
            <a:off x="575302" y="1290300"/>
            <a:ext cx="2173368" cy="4598450"/>
            <a:chOff x="575302" y="1290300"/>
            <a:chExt cx="2173368" cy="4598450"/>
          </a:xfrm>
        </p:grpSpPr>
        <p:sp>
          <p:nvSpPr>
            <p:cNvPr id="2808" name="Google Shape;2808;p112"/>
            <p:cNvSpPr/>
            <p:nvPr/>
          </p:nvSpPr>
          <p:spPr>
            <a:xfrm>
              <a:off x="585760" y="3257448"/>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09" name="Google Shape;2809;p112"/>
            <p:cNvSpPr/>
            <p:nvPr/>
          </p:nvSpPr>
          <p:spPr>
            <a:xfrm>
              <a:off x="575302" y="326890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a:t>
              </a:r>
              <a:endParaRPr>
                <a:latin typeface="Lato"/>
                <a:ea typeface="Lato"/>
                <a:cs typeface="Lato"/>
                <a:sym typeface="Lato"/>
              </a:endParaRPr>
            </a:p>
          </p:txBody>
        </p:sp>
        <p:sp>
          <p:nvSpPr>
            <p:cNvPr id="2810" name="Google Shape;2810;p112"/>
            <p:cNvSpPr/>
            <p:nvPr/>
          </p:nvSpPr>
          <p:spPr>
            <a:xfrm>
              <a:off x="602347" y="362921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11" name="Google Shape;2811;p112"/>
            <p:cNvSpPr/>
            <p:nvPr/>
          </p:nvSpPr>
          <p:spPr>
            <a:xfrm>
              <a:off x="615045" y="3630130"/>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DATE_ADD</a:t>
              </a:r>
              <a:endParaRPr>
                <a:latin typeface="Lato"/>
                <a:ea typeface="Lato"/>
                <a:cs typeface="Lato"/>
                <a:sym typeface="Lato"/>
              </a:endParaRPr>
            </a:p>
          </p:txBody>
        </p:sp>
        <p:sp>
          <p:nvSpPr>
            <p:cNvPr id="2812" name="Google Shape;2812;p112"/>
            <p:cNvSpPr/>
            <p:nvPr/>
          </p:nvSpPr>
          <p:spPr>
            <a:xfrm>
              <a:off x="615529" y="55884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13" name="Google Shape;2813;p112"/>
            <p:cNvSpPr/>
            <p:nvPr/>
          </p:nvSpPr>
          <p:spPr>
            <a:xfrm>
              <a:off x="615300" y="5589370"/>
              <a:ext cx="2106600" cy="2988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b="1">
                  <a:solidFill>
                    <a:srgbClr val="FFFFFF"/>
                  </a:solidFill>
                  <a:latin typeface="Lato"/>
                  <a:ea typeface="Lato"/>
                  <a:cs typeface="Lato"/>
                  <a:sym typeface="Lato"/>
                </a:rPr>
                <a:t>MAKEDATE</a:t>
              </a:r>
              <a:endParaRPr b="1">
                <a:solidFill>
                  <a:srgbClr val="FFFFFF"/>
                </a:solidFill>
                <a:latin typeface="Lato"/>
                <a:ea typeface="Lato"/>
                <a:cs typeface="Lato"/>
                <a:sym typeface="Lato"/>
              </a:endParaRPr>
            </a:p>
          </p:txBody>
        </p:sp>
        <p:sp>
          <p:nvSpPr>
            <p:cNvPr id="2814" name="Google Shape;2814;p112"/>
            <p:cNvSpPr/>
            <p:nvPr/>
          </p:nvSpPr>
          <p:spPr>
            <a:xfrm>
              <a:off x="602347" y="286676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15" name="Google Shape;2815;p112"/>
            <p:cNvSpPr/>
            <p:nvPr/>
          </p:nvSpPr>
          <p:spPr>
            <a:xfrm>
              <a:off x="601000" y="286767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CURRENT_TIMESTAMP</a:t>
              </a:r>
              <a:endParaRPr>
                <a:latin typeface="Lato"/>
                <a:ea typeface="Lato"/>
                <a:cs typeface="Lato"/>
                <a:sym typeface="Lato"/>
              </a:endParaRPr>
            </a:p>
          </p:txBody>
        </p:sp>
        <p:sp>
          <p:nvSpPr>
            <p:cNvPr id="2816" name="Google Shape;2816;p112"/>
            <p:cNvSpPr/>
            <p:nvPr/>
          </p:nvSpPr>
          <p:spPr>
            <a:xfrm>
              <a:off x="594054" y="16899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17" name="Google Shape;2817;p112"/>
            <p:cNvSpPr/>
            <p:nvPr/>
          </p:nvSpPr>
          <p:spPr>
            <a:xfrm>
              <a:off x="582147" y="1701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ADDTIME</a:t>
              </a:r>
              <a:endParaRPr>
                <a:latin typeface="Lato"/>
                <a:ea typeface="Lato"/>
                <a:cs typeface="Lato"/>
                <a:sym typeface="Lato"/>
              </a:endParaRPr>
            </a:p>
          </p:txBody>
        </p:sp>
        <p:sp>
          <p:nvSpPr>
            <p:cNvPr id="2818" name="Google Shape;2818;p112"/>
            <p:cNvSpPr/>
            <p:nvPr/>
          </p:nvSpPr>
          <p:spPr>
            <a:xfrm>
              <a:off x="585760" y="2083827"/>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19" name="Google Shape;2819;p112"/>
            <p:cNvSpPr/>
            <p:nvPr/>
          </p:nvSpPr>
          <p:spPr>
            <a:xfrm>
              <a:off x="602347" y="247607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20" name="Google Shape;2820;p112"/>
            <p:cNvSpPr/>
            <p:nvPr/>
          </p:nvSpPr>
          <p:spPr>
            <a:xfrm>
              <a:off x="610641" y="2094484"/>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CURRENT_DATE</a:t>
              </a:r>
              <a:endParaRPr>
                <a:latin typeface="Lato"/>
                <a:ea typeface="Lato"/>
                <a:cs typeface="Lato"/>
                <a:sym typeface="Lato"/>
              </a:endParaRPr>
            </a:p>
          </p:txBody>
        </p:sp>
        <p:sp>
          <p:nvSpPr>
            <p:cNvPr id="2821" name="Google Shape;2821;p112"/>
            <p:cNvSpPr/>
            <p:nvPr/>
          </p:nvSpPr>
          <p:spPr>
            <a:xfrm>
              <a:off x="602347" y="2476990"/>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CURRENT_TIME</a:t>
              </a:r>
              <a:endParaRPr>
                <a:latin typeface="Lato"/>
                <a:ea typeface="Lato"/>
                <a:cs typeface="Lato"/>
                <a:sym typeface="Lato"/>
              </a:endParaRPr>
            </a:p>
          </p:txBody>
        </p:sp>
        <p:sp>
          <p:nvSpPr>
            <p:cNvPr id="2822" name="Google Shape;2822;p112"/>
            <p:cNvSpPr/>
            <p:nvPr/>
          </p:nvSpPr>
          <p:spPr>
            <a:xfrm>
              <a:off x="594054" y="1300750"/>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23" name="Google Shape;2823;p112"/>
            <p:cNvSpPr/>
            <p:nvPr/>
          </p:nvSpPr>
          <p:spPr>
            <a:xfrm>
              <a:off x="582147" y="1290300"/>
              <a:ext cx="2123100" cy="2988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b="1">
                <a:latin typeface="Lato"/>
                <a:ea typeface="Lato"/>
                <a:cs typeface="Lato"/>
                <a:sym typeface="Lato"/>
              </a:endParaRPr>
            </a:p>
          </p:txBody>
        </p:sp>
        <p:sp>
          <p:nvSpPr>
            <p:cNvPr id="2824" name="Google Shape;2824;p112"/>
            <p:cNvSpPr/>
            <p:nvPr/>
          </p:nvSpPr>
          <p:spPr>
            <a:xfrm>
              <a:off x="596285" y="4768792"/>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25" name="Google Shape;2825;p112"/>
            <p:cNvSpPr/>
            <p:nvPr/>
          </p:nvSpPr>
          <p:spPr>
            <a:xfrm>
              <a:off x="596286" y="4780229"/>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DAYNAME</a:t>
              </a:r>
              <a:endParaRPr>
                <a:latin typeface="Lato"/>
                <a:ea typeface="Lato"/>
                <a:cs typeface="Lato"/>
                <a:sym typeface="Lato"/>
              </a:endParaRPr>
            </a:p>
          </p:txBody>
        </p:sp>
        <p:sp>
          <p:nvSpPr>
            <p:cNvPr id="2826" name="Google Shape;2826;p112"/>
            <p:cNvSpPr/>
            <p:nvPr/>
          </p:nvSpPr>
          <p:spPr>
            <a:xfrm>
              <a:off x="612872" y="5173021"/>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27" name="Google Shape;2827;p112"/>
            <p:cNvSpPr/>
            <p:nvPr/>
          </p:nvSpPr>
          <p:spPr>
            <a:xfrm>
              <a:off x="625570" y="5173941"/>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HOUR</a:t>
              </a:r>
              <a:endParaRPr>
                <a:latin typeface="Lato"/>
                <a:ea typeface="Lato"/>
                <a:cs typeface="Lato"/>
                <a:sym typeface="Lato"/>
              </a:endParaRPr>
            </a:p>
          </p:txBody>
        </p:sp>
        <p:sp>
          <p:nvSpPr>
            <p:cNvPr id="2828" name="Google Shape;2828;p112"/>
            <p:cNvSpPr/>
            <p:nvPr/>
          </p:nvSpPr>
          <p:spPr>
            <a:xfrm>
              <a:off x="612872" y="4378106"/>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29" name="Google Shape;2829;p112"/>
            <p:cNvSpPr/>
            <p:nvPr/>
          </p:nvSpPr>
          <p:spPr>
            <a:xfrm>
              <a:off x="612872" y="4367646"/>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DAY</a:t>
              </a:r>
              <a:endParaRPr>
                <a:latin typeface="Lato"/>
                <a:ea typeface="Lato"/>
                <a:cs typeface="Lato"/>
                <a:sym typeface="Lato"/>
              </a:endParaRPr>
            </a:p>
          </p:txBody>
        </p:sp>
        <p:sp>
          <p:nvSpPr>
            <p:cNvPr id="2830" name="Google Shape;2830;p112"/>
            <p:cNvSpPr/>
            <p:nvPr/>
          </p:nvSpPr>
          <p:spPr>
            <a:xfrm>
              <a:off x="612872" y="3987414"/>
              <a:ext cx="2123100" cy="3003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a:solidFill>
                  <a:srgbClr val="FFFFFF"/>
                </a:solidFill>
                <a:latin typeface="Lato"/>
                <a:ea typeface="Lato"/>
                <a:cs typeface="Lato"/>
                <a:sym typeface="Lato"/>
              </a:endParaRPr>
            </a:p>
          </p:txBody>
        </p:sp>
        <p:sp>
          <p:nvSpPr>
            <p:cNvPr id="2831" name="Google Shape;2831;p112"/>
            <p:cNvSpPr/>
            <p:nvPr/>
          </p:nvSpPr>
          <p:spPr>
            <a:xfrm>
              <a:off x="612872" y="3988334"/>
              <a:ext cx="21066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latin typeface="Lato"/>
                  <a:ea typeface="Lato"/>
                  <a:cs typeface="Lato"/>
                  <a:sym typeface="Lato"/>
                </a:rPr>
                <a:t>DATEDIFF</a:t>
              </a:r>
              <a:endParaRPr>
                <a:latin typeface="Lato"/>
                <a:ea typeface="Lato"/>
                <a:cs typeface="Lato"/>
                <a:sym typeface="Lato"/>
              </a:endParaRPr>
            </a:p>
          </p:txBody>
        </p:sp>
        <p:sp>
          <p:nvSpPr>
            <p:cNvPr id="2832" name="Google Shape;2832;p112"/>
            <p:cNvSpPr/>
            <p:nvPr/>
          </p:nvSpPr>
          <p:spPr>
            <a:xfrm>
              <a:off x="582147" y="1320425"/>
              <a:ext cx="2123100" cy="2988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a:solidFill>
                    <a:srgbClr val="000000"/>
                  </a:solidFill>
                  <a:latin typeface="Lato"/>
                  <a:ea typeface="Lato"/>
                  <a:cs typeface="Lato"/>
                  <a:sym typeface="Lato"/>
                </a:rPr>
                <a:t>ADD</a:t>
              </a:r>
              <a:r>
                <a:rPr lang="en-US">
                  <a:latin typeface="Lato"/>
                  <a:ea typeface="Lato"/>
                  <a:cs typeface="Lato"/>
                  <a:sym typeface="Lato"/>
                </a:rPr>
                <a:t>DATE</a:t>
              </a:r>
              <a:endParaRPr>
                <a:latin typeface="Lato"/>
                <a:ea typeface="Lato"/>
                <a:cs typeface="Lato"/>
                <a:sym typeface="Lato"/>
              </a:endParaRPr>
            </a:p>
          </p:txBody>
        </p:sp>
      </p:grpSp>
      <p:sp>
        <p:nvSpPr>
          <p:cNvPr id="2833" name="Google Shape;2833;p112"/>
          <p:cNvSpPr txBox="1"/>
          <p:nvPr/>
        </p:nvSpPr>
        <p:spPr>
          <a:xfrm>
            <a:off x="3511825" y="1393779"/>
            <a:ext cx="7593600" cy="43089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MAKEDATE function helps in creating date from the different time arguments given by the user.</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dirty="0">
                <a:solidFill>
                  <a:srgbClr val="000000"/>
                </a:solidFill>
                <a:latin typeface="Lato"/>
                <a:ea typeface="Lato"/>
                <a:cs typeface="Lato"/>
                <a:sym typeface="Lato"/>
              </a:rPr>
              <a:t>It takes year and day arguments.</a:t>
            </a:r>
            <a:endParaRPr sz="2000" dirty="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Syntax:</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MAKEDATE(year, day-of-year)</a:t>
            </a:r>
            <a:endParaRPr sz="2000" dirty="0">
              <a:latin typeface="Lato"/>
              <a:ea typeface="Lato"/>
              <a:cs typeface="Lato"/>
              <a:sym typeface="Lato"/>
            </a:endParaRPr>
          </a:p>
          <a:p>
            <a:pPr marL="0" marR="0" lvl="0" indent="0" algn="ctr" rtl="0">
              <a:spcBef>
                <a:spcPts val="0"/>
              </a:spcBef>
              <a:spcAft>
                <a:spcPts val="0"/>
              </a:spcAft>
              <a:buNone/>
            </a:pPr>
            <a:endParaRPr sz="2000" b="1" dirty="0">
              <a:solidFill>
                <a:srgbClr val="000000"/>
              </a:solidFill>
              <a:latin typeface="Lato"/>
              <a:ea typeface="Lato"/>
              <a:cs typeface="Lato"/>
              <a:sym typeface="Lato"/>
            </a:endParaRPr>
          </a:p>
          <a:p>
            <a:pPr marL="0" marR="0" lvl="0" indent="0" algn="ctr" rtl="0">
              <a:spcBef>
                <a:spcPts val="0"/>
              </a:spcBef>
              <a:spcAft>
                <a:spcPts val="0"/>
              </a:spcAft>
              <a:buNone/>
            </a:pPr>
            <a:r>
              <a:rPr lang="en-US" sz="2000" b="1" dirty="0">
                <a:solidFill>
                  <a:srgbClr val="000000"/>
                </a:solidFill>
                <a:latin typeface="Lato"/>
                <a:ea typeface="Lato"/>
                <a:cs typeface="Lato"/>
                <a:sym typeface="Lato"/>
              </a:rPr>
              <a:t>Example:</a:t>
            </a:r>
            <a:endParaRPr sz="2000" dirty="0">
              <a:latin typeface="Lato"/>
              <a:ea typeface="Lato"/>
              <a:cs typeface="Lato"/>
              <a:sym typeface="Lato"/>
            </a:endParaRPr>
          </a:p>
          <a:p>
            <a:pPr marL="0" marR="0" lvl="0" indent="0" algn="ctr" rtl="0">
              <a:spcBef>
                <a:spcPts val="0"/>
              </a:spcBef>
              <a:spcAft>
                <a:spcPts val="0"/>
              </a:spcAft>
              <a:buNone/>
            </a:pPr>
            <a:r>
              <a:rPr lang="en-US" sz="2000" dirty="0">
                <a:solidFill>
                  <a:srgbClr val="0070C0"/>
                </a:solidFill>
                <a:latin typeface="Lato"/>
                <a:ea typeface="Lato"/>
                <a:cs typeface="Lato"/>
                <a:sym typeface="Lato"/>
              </a:rPr>
              <a:t>SELECT MAKEDATE(2017, 25)</a:t>
            </a:r>
            <a:endParaRPr sz="2000" dirty="0">
              <a:solidFill>
                <a:srgbClr val="0070C0"/>
              </a:solidFill>
              <a:latin typeface="Lato"/>
              <a:ea typeface="Lato"/>
              <a:cs typeface="Lato"/>
              <a:sym typeface="Lato"/>
            </a:endParaRPr>
          </a:p>
          <a:p>
            <a:pPr marL="0" marR="0" lvl="0" indent="0" algn="l" rtl="0">
              <a:spcBef>
                <a:spcPts val="0"/>
              </a:spcBef>
              <a:spcAft>
                <a:spcPts val="0"/>
              </a:spcAft>
              <a:buNone/>
            </a:pPr>
            <a:endParaRPr sz="2000" dirty="0">
              <a:solidFill>
                <a:srgbClr val="000000"/>
              </a:solidFill>
              <a:latin typeface="Lato"/>
              <a:ea typeface="Lato"/>
              <a:cs typeface="Lato"/>
              <a:sym typeface="Lato"/>
            </a:endParaRPr>
          </a:p>
        </p:txBody>
      </p:sp>
      <p:sp>
        <p:nvSpPr>
          <p:cNvPr id="2834" name="Google Shape;2834;p112"/>
          <p:cNvSpPr/>
          <p:nvPr/>
        </p:nvSpPr>
        <p:spPr>
          <a:xfrm>
            <a:off x="3511825" y="3422354"/>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682669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5"/>
                                        </p:tgtEl>
                                        <p:attrNameLst>
                                          <p:attrName>style.visibility</p:attrName>
                                        </p:attrNameLst>
                                      </p:cBhvr>
                                      <p:to>
                                        <p:strVal val="visible"/>
                                      </p:to>
                                    </p:set>
                                    <p:animEffect transition="in" filter="fade">
                                      <p:cBhvr>
                                        <p:cTn id="7" dur="1000"/>
                                        <p:tgtEl>
                                          <p:spTgt spid="2805"/>
                                        </p:tgtEl>
                                      </p:cBhvr>
                                    </p:animEffect>
                                  </p:childTnLst>
                                </p:cTn>
                              </p:par>
                              <p:par>
                                <p:cTn id="8" presetID="10" presetClass="entr" presetSubtype="0" fill="hold" nodeType="withEffect">
                                  <p:stCondLst>
                                    <p:cond delay="0"/>
                                  </p:stCondLst>
                                  <p:childTnLst>
                                    <p:set>
                                      <p:cBhvr>
                                        <p:cTn id="9" dur="1" fill="hold">
                                          <p:stCondLst>
                                            <p:cond delay="0"/>
                                          </p:stCondLst>
                                        </p:cTn>
                                        <p:tgtEl>
                                          <p:spTgt spid="2806"/>
                                        </p:tgtEl>
                                        <p:attrNameLst>
                                          <p:attrName>style.visibility</p:attrName>
                                        </p:attrNameLst>
                                      </p:cBhvr>
                                      <p:to>
                                        <p:strVal val="visible"/>
                                      </p:to>
                                    </p:set>
                                    <p:animEffect transition="in" filter="fade">
                                      <p:cBhvr>
                                        <p:cTn id="10" dur="1000"/>
                                        <p:tgtEl>
                                          <p:spTgt spid="280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07"/>
                                        </p:tgtEl>
                                        <p:attrNameLst>
                                          <p:attrName>style.visibility</p:attrName>
                                        </p:attrNameLst>
                                      </p:cBhvr>
                                      <p:to>
                                        <p:strVal val="visible"/>
                                      </p:to>
                                    </p:set>
                                    <p:animEffect transition="in" filter="fade">
                                      <p:cBhvr>
                                        <p:cTn id="15" dur="1000"/>
                                        <p:tgtEl>
                                          <p:spTgt spid="280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33"/>
                                        </p:tgtEl>
                                        <p:attrNameLst>
                                          <p:attrName>style.visibility</p:attrName>
                                        </p:attrNameLst>
                                      </p:cBhvr>
                                      <p:to>
                                        <p:strVal val="visible"/>
                                      </p:to>
                                    </p:set>
                                    <p:animEffect transition="in" filter="fade">
                                      <p:cBhvr>
                                        <p:cTn id="20" dur="1000"/>
                                        <p:tgtEl>
                                          <p:spTgt spid="2833"/>
                                        </p:tgtEl>
                                      </p:cBhvr>
                                    </p:animEffect>
                                  </p:childTnLst>
                                </p:cTn>
                              </p:par>
                              <p:par>
                                <p:cTn id="21" presetID="10" presetClass="entr" presetSubtype="0" fill="hold" nodeType="withEffect">
                                  <p:stCondLst>
                                    <p:cond delay="0"/>
                                  </p:stCondLst>
                                  <p:childTnLst>
                                    <p:set>
                                      <p:cBhvr>
                                        <p:cTn id="22" dur="1" fill="hold">
                                          <p:stCondLst>
                                            <p:cond delay="0"/>
                                          </p:stCondLst>
                                        </p:cTn>
                                        <p:tgtEl>
                                          <p:spTgt spid="2834"/>
                                        </p:tgtEl>
                                        <p:attrNameLst>
                                          <p:attrName>style.visibility</p:attrName>
                                        </p:attrNameLst>
                                      </p:cBhvr>
                                      <p:to>
                                        <p:strVal val="visible"/>
                                      </p:to>
                                    </p:set>
                                    <p:animEffect transition="in" filter="fade">
                                      <p:cBhvr>
                                        <p:cTn id="23" dur="1000"/>
                                        <p:tgtEl>
                                          <p:spTgt spid="2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839"/>
        <p:cNvGrpSpPr/>
        <p:nvPr/>
      </p:nvGrpSpPr>
      <p:grpSpPr>
        <a:xfrm>
          <a:off x="0" y="0"/>
          <a:ext cx="0" cy="0"/>
          <a:chOff x="0" y="0"/>
          <a:chExt cx="0" cy="0"/>
        </a:xfrm>
      </p:grpSpPr>
      <p:sp>
        <p:nvSpPr>
          <p:cNvPr id="2841" name="Google Shape;2841;p113"/>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13"/>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113"/>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113"/>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845" name="Google Shape;2845;p113"/>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846" name="Google Shape;2846;p113"/>
          <p:cNvGrpSpPr/>
          <p:nvPr/>
        </p:nvGrpSpPr>
        <p:grpSpPr>
          <a:xfrm>
            <a:off x="637514" y="1308125"/>
            <a:ext cx="1783625" cy="4577726"/>
            <a:chOff x="637514" y="1308125"/>
            <a:chExt cx="1783625" cy="4577726"/>
          </a:xfrm>
        </p:grpSpPr>
        <p:sp>
          <p:nvSpPr>
            <p:cNvPr id="2847" name="Google Shape;2847;p113"/>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48" name="Google Shape;2848;p113"/>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NOW</a:t>
              </a:r>
              <a:endParaRPr>
                <a:latin typeface="Lato"/>
                <a:ea typeface="Lato"/>
                <a:cs typeface="Lato"/>
                <a:sym typeface="Lato"/>
              </a:endParaRPr>
            </a:p>
          </p:txBody>
        </p:sp>
        <p:sp>
          <p:nvSpPr>
            <p:cNvPr id="2849" name="Google Shape;2849;p113"/>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0" name="Google Shape;2850;p113"/>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2851" name="Google Shape;2851;p113"/>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2" name="Google Shape;2852;p113"/>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2853" name="Google Shape;2853;p113"/>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4" name="Google Shape;2854;p113"/>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YEAR</a:t>
              </a:r>
              <a:endParaRPr>
                <a:latin typeface="Lato"/>
                <a:ea typeface="Lato"/>
                <a:cs typeface="Lato"/>
                <a:sym typeface="Lato"/>
              </a:endParaRPr>
            </a:p>
          </p:txBody>
        </p:sp>
        <p:sp>
          <p:nvSpPr>
            <p:cNvPr id="2855" name="Google Shape;2855;p113"/>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6" name="Google Shape;2856;p113"/>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MINUTE</a:t>
              </a:r>
              <a:endParaRPr>
                <a:latin typeface="Lato"/>
                <a:ea typeface="Lato"/>
                <a:cs typeface="Lato"/>
                <a:sym typeface="Lato"/>
              </a:endParaRPr>
            </a:p>
          </p:txBody>
        </p:sp>
        <p:sp>
          <p:nvSpPr>
            <p:cNvPr id="2857" name="Google Shape;2857;p113"/>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8" name="Google Shape;2858;p113"/>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59" name="Google Shape;2859;p113"/>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MONTH</a:t>
              </a:r>
              <a:endParaRPr>
                <a:latin typeface="Lato"/>
                <a:ea typeface="Lato"/>
                <a:cs typeface="Lato"/>
                <a:sym typeface="Lato"/>
              </a:endParaRPr>
            </a:p>
          </p:txBody>
        </p:sp>
        <p:sp>
          <p:nvSpPr>
            <p:cNvPr id="2860" name="Google Shape;2860;p113"/>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MONTHNAME</a:t>
              </a:r>
              <a:endParaRPr>
                <a:latin typeface="Lato"/>
                <a:ea typeface="Lato"/>
                <a:cs typeface="Lato"/>
                <a:sym typeface="Lato"/>
              </a:endParaRPr>
            </a:p>
          </p:txBody>
        </p:sp>
        <p:sp>
          <p:nvSpPr>
            <p:cNvPr id="2861" name="Google Shape;2861;p113"/>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62" name="Google Shape;2862;p113"/>
            <p:cNvSpPr/>
            <p:nvPr/>
          </p:nvSpPr>
          <p:spPr>
            <a:xfrm>
              <a:off x="644353" y="1308125"/>
              <a:ext cx="1737000" cy="297000"/>
            </a:xfrm>
            <a:prstGeom prst="rect">
              <a:avLst/>
            </a:prstGeom>
            <a:solidFill>
              <a:srgbClr val="00A1FF"/>
            </a:solid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r>
                <a:rPr lang="en-US" b="1" i="0" u="none" strike="noStrike" cap="none">
                  <a:solidFill>
                    <a:srgbClr val="FFFFFF"/>
                  </a:solidFill>
                  <a:latin typeface="Lato"/>
                  <a:ea typeface="Lato"/>
                  <a:cs typeface="Lato"/>
                  <a:sym typeface="Lato"/>
                </a:rPr>
                <a:t>MAKETIME</a:t>
              </a:r>
              <a:endParaRPr b="1">
                <a:latin typeface="Lato"/>
                <a:ea typeface="Lato"/>
                <a:cs typeface="Lato"/>
                <a:sym typeface="Lato"/>
              </a:endParaRPr>
            </a:p>
          </p:txBody>
        </p:sp>
        <p:sp>
          <p:nvSpPr>
            <p:cNvPr id="2863" name="Google Shape;2863;p113"/>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64" name="Google Shape;2864;p113"/>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2865" name="Google Shape;2865;p113"/>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66" name="Google Shape;2866;p113"/>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2867" name="Google Shape;2867;p113"/>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68" name="Google Shape;2868;p113"/>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2869" name="Google Shape;2869;p113"/>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70" name="Google Shape;2870;p113"/>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grpSp>
      <p:sp>
        <p:nvSpPr>
          <p:cNvPr id="2871" name="Google Shape;2871;p113"/>
          <p:cNvSpPr txBox="1"/>
          <p:nvPr/>
        </p:nvSpPr>
        <p:spPr>
          <a:xfrm>
            <a:off x="3511825" y="1393779"/>
            <a:ext cx="7593600" cy="45858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MAKETIME function helps in creating time from the different time arguments given by the user.</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takes minutes, hours and seconds.</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MAKETIME(hour, minutes, seconds)</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MAKETIME(11, 10, 25)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872" name="Google Shape;2872;p113"/>
          <p:cNvSpPr/>
          <p:nvPr/>
        </p:nvSpPr>
        <p:spPr>
          <a:xfrm>
            <a:off x="3511825" y="3459509"/>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spTree>
    <p:extLst>
      <p:ext uri="{BB962C8B-B14F-4D97-AF65-F5344CB8AC3E}">
        <p14:creationId xmlns:p14="http://schemas.microsoft.com/office/powerpoint/2010/main" val="172927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44"/>
                                        </p:tgtEl>
                                        <p:attrNameLst>
                                          <p:attrName>style.visibility</p:attrName>
                                        </p:attrNameLst>
                                      </p:cBhvr>
                                      <p:to>
                                        <p:strVal val="visible"/>
                                      </p:to>
                                    </p:set>
                                    <p:anim calcmode="lin" valueType="num">
                                      <p:cBhvr additive="base">
                                        <p:cTn id="7" dur="1000"/>
                                        <p:tgtEl>
                                          <p:spTgt spid="284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845"/>
                                        </p:tgtEl>
                                        <p:attrNameLst>
                                          <p:attrName>style.visibility</p:attrName>
                                        </p:attrNameLst>
                                      </p:cBhvr>
                                      <p:to>
                                        <p:strVal val="visible"/>
                                      </p:to>
                                    </p:set>
                                    <p:anim calcmode="lin" valueType="num">
                                      <p:cBhvr additive="base">
                                        <p:cTn id="10" dur="1000"/>
                                        <p:tgtEl>
                                          <p:spTgt spid="2845"/>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46"/>
                                        </p:tgtEl>
                                        <p:attrNameLst>
                                          <p:attrName>style.visibility</p:attrName>
                                        </p:attrNameLst>
                                      </p:cBhvr>
                                      <p:to>
                                        <p:strVal val="visible"/>
                                      </p:to>
                                    </p:set>
                                    <p:animEffect transition="in" filter="fade">
                                      <p:cBhvr>
                                        <p:cTn id="15" dur="1000"/>
                                        <p:tgtEl>
                                          <p:spTgt spid="28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71"/>
                                        </p:tgtEl>
                                        <p:attrNameLst>
                                          <p:attrName>style.visibility</p:attrName>
                                        </p:attrNameLst>
                                      </p:cBhvr>
                                      <p:to>
                                        <p:strVal val="visible"/>
                                      </p:to>
                                    </p:set>
                                    <p:animEffect transition="in" filter="fade">
                                      <p:cBhvr>
                                        <p:cTn id="20" dur="1000"/>
                                        <p:tgtEl>
                                          <p:spTgt spid="2871"/>
                                        </p:tgtEl>
                                      </p:cBhvr>
                                    </p:animEffect>
                                  </p:childTnLst>
                                </p:cTn>
                              </p:par>
                              <p:par>
                                <p:cTn id="21" presetID="10" presetClass="entr" presetSubtype="0" fill="hold" nodeType="withEffect">
                                  <p:stCondLst>
                                    <p:cond delay="0"/>
                                  </p:stCondLst>
                                  <p:childTnLst>
                                    <p:set>
                                      <p:cBhvr>
                                        <p:cTn id="22" dur="1" fill="hold">
                                          <p:stCondLst>
                                            <p:cond delay="0"/>
                                          </p:stCondLst>
                                        </p:cTn>
                                        <p:tgtEl>
                                          <p:spTgt spid="2872"/>
                                        </p:tgtEl>
                                        <p:attrNameLst>
                                          <p:attrName>style.visibility</p:attrName>
                                        </p:attrNameLst>
                                      </p:cBhvr>
                                      <p:to>
                                        <p:strVal val="visible"/>
                                      </p:to>
                                    </p:set>
                                    <p:animEffect transition="in" filter="fade">
                                      <p:cBhvr>
                                        <p:cTn id="23" dur="1000"/>
                                        <p:tgtEl>
                                          <p:spTgt spid="2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877"/>
        <p:cNvGrpSpPr/>
        <p:nvPr/>
      </p:nvGrpSpPr>
      <p:grpSpPr>
        <a:xfrm>
          <a:off x="0" y="0"/>
          <a:ext cx="0" cy="0"/>
          <a:chOff x="0" y="0"/>
          <a:chExt cx="0" cy="0"/>
        </a:xfrm>
      </p:grpSpPr>
      <p:sp>
        <p:nvSpPr>
          <p:cNvPr id="2879" name="Google Shape;2879;p114"/>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114"/>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114"/>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114"/>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883" name="Google Shape;2883;p114"/>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884" name="Google Shape;2884;p114"/>
          <p:cNvGrpSpPr/>
          <p:nvPr/>
        </p:nvGrpSpPr>
        <p:grpSpPr>
          <a:xfrm>
            <a:off x="3511824" y="1393779"/>
            <a:ext cx="7593601" cy="4616700"/>
            <a:chOff x="3511824" y="1393779"/>
            <a:chExt cx="7593601" cy="4616700"/>
          </a:xfrm>
        </p:grpSpPr>
        <p:sp>
          <p:nvSpPr>
            <p:cNvPr id="2885" name="Google Shape;2885;p114"/>
            <p:cNvSpPr txBox="1"/>
            <p:nvPr/>
          </p:nvSpPr>
          <p:spPr>
            <a:xfrm>
              <a:off x="3511825" y="1393779"/>
              <a:ext cx="7593600" cy="46167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MINUTE function returns the minute time part from any date or an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always returns the values from 0 to 59.</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MINUTE(Time or DateTime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MINUTE('2016-12-22 12:23:45')</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886" name="Google Shape;2886;p114"/>
            <p:cNvSpPr/>
            <p:nvPr/>
          </p:nvSpPr>
          <p:spPr>
            <a:xfrm>
              <a:off x="3511824" y="3452540"/>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grpSp>
        <p:nvGrpSpPr>
          <p:cNvPr id="2887" name="Google Shape;2887;p114"/>
          <p:cNvGrpSpPr/>
          <p:nvPr/>
        </p:nvGrpSpPr>
        <p:grpSpPr>
          <a:xfrm>
            <a:off x="637514" y="1308125"/>
            <a:ext cx="1783625" cy="4577726"/>
            <a:chOff x="637514" y="1308125"/>
            <a:chExt cx="1783625" cy="4577726"/>
          </a:xfrm>
        </p:grpSpPr>
        <p:sp>
          <p:nvSpPr>
            <p:cNvPr id="2888" name="Google Shape;2888;p114"/>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89" name="Google Shape;2889;p114"/>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NOW</a:t>
              </a:r>
              <a:endParaRPr>
                <a:latin typeface="Lato"/>
                <a:ea typeface="Lato"/>
                <a:cs typeface="Lato"/>
                <a:sym typeface="Lato"/>
              </a:endParaRPr>
            </a:p>
          </p:txBody>
        </p:sp>
        <p:sp>
          <p:nvSpPr>
            <p:cNvPr id="2890" name="Google Shape;2890;p114"/>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91" name="Google Shape;2891;p114"/>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2892" name="Google Shape;2892;p114"/>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93" name="Google Shape;2893;p114"/>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2894" name="Google Shape;2894;p114"/>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95" name="Google Shape;2895;p114"/>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YEAR</a:t>
              </a:r>
              <a:endParaRPr>
                <a:latin typeface="Lato"/>
                <a:ea typeface="Lato"/>
                <a:cs typeface="Lato"/>
                <a:sym typeface="Lato"/>
              </a:endParaRPr>
            </a:p>
          </p:txBody>
        </p:sp>
        <p:sp>
          <p:nvSpPr>
            <p:cNvPr id="2896" name="Google Shape;2896;p114"/>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97" name="Google Shape;2897;p114"/>
            <p:cNvSpPr/>
            <p:nvPr/>
          </p:nvSpPr>
          <p:spPr>
            <a:xfrm>
              <a:off x="644353" y="1717375"/>
              <a:ext cx="17370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MINUTE</a:t>
              </a:r>
              <a:endParaRPr b="1">
                <a:solidFill>
                  <a:srgbClr val="FFFFFF"/>
                </a:solidFill>
                <a:latin typeface="Lato"/>
                <a:ea typeface="Lato"/>
                <a:cs typeface="Lato"/>
                <a:sym typeface="Lato"/>
              </a:endParaRPr>
            </a:p>
          </p:txBody>
        </p:sp>
        <p:sp>
          <p:nvSpPr>
            <p:cNvPr id="2898" name="Google Shape;2898;p114"/>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899" name="Google Shape;2899;p114"/>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00" name="Google Shape;2900;p114"/>
            <p:cNvSpPr/>
            <p:nvPr/>
          </p:nvSpPr>
          <p:spPr>
            <a:xfrm>
              <a:off x="658029" y="2108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MONTH</a:t>
              </a:r>
              <a:endParaRPr>
                <a:latin typeface="Lato"/>
                <a:ea typeface="Lato"/>
                <a:cs typeface="Lato"/>
                <a:sym typeface="Lato"/>
              </a:endParaRPr>
            </a:p>
          </p:txBody>
        </p:sp>
        <p:sp>
          <p:nvSpPr>
            <p:cNvPr id="2901" name="Google Shape;2901;p114"/>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MONTHNAME</a:t>
              </a:r>
              <a:endParaRPr>
                <a:latin typeface="Lato"/>
                <a:ea typeface="Lato"/>
                <a:cs typeface="Lato"/>
                <a:sym typeface="Lato"/>
              </a:endParaRPr>
            </a:p>
          </p:txBody>
        </p:sp>
        <p:sp>
          <p:nvSpPr>
            <p:cNvPr id="2902" name="Google Shape;2902;p114"/>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03" name="Google Shape;2903;p114"/>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2904" name="Google Shape;2904;p114"/>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05" name="Google Shape;2905;p114"/>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2906" name="Google Shape;2906;p114"/>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07" name="Google Shape;2907;p114"/>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2908" name="Google Shape;2908;p114"/>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09" name="Google Shape;2909;p114"/>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2910" name="Google Shape;2910;p114"/>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11" name="Google Shape;2911;p114"/>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2912" name="Google Shape;2912;p114"/>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spTree>
    <p:extLst>
      <p:ext uri="{BB962C8B-B14F-4D97-AF65-F5344CB8AC3E}">
        <p14:creationId xmlns:p14="http://schemas.microsoft.com/office/powerpoint/2010/main" val="21077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882"/>
                                        </p:tgtEl>
                                        <p:attrNameLst>
                                          <p:attrName>style.visibility</p:attrName>
                                        </p:attrNameLst>
                                      </p:cBhvr>
                                      <p:to>
                                        <p:strVal val="visible"/>
                                      </p:to>
                                    </p:set>
                                    <p:anim calcmode="lin" valueType="num">
                                      <p:cBhvr additive="base">
                                        <p:cTn id="7" dur="1000"/>
                                        <p:tgtEl>
                                          <p:spTgt spid="288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883"/>
                                        </p:tgtEl>
                                        <p:attrNameLst>
                                          <p:attrName>style.visibility</p:attrName>
                                        </p:attrNameLst>
                                      </p:cBhvr>
                                      <p:to>
                                        <p:strVal val="visible"/>
                                      </p:to>
                                    </p:set>
                                    <p:anim calcmode="lin" valueType="num">
                                      <p:cBhvr additive="base">
                                        <p:cTn id="10" dur="1000"/>
                                        <p:tgtEl>
                                          <p:spTgt spid="288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87"/>
                                        </p:tgtEl>
                                        <p:attrNameLst>
                                          <p:attrName>style.visibility</p:attrName>
                                        </p:attrNameLst>
                                      </p:cBhvr>
                                      <p:to>
                                        <p:strVal val="visible"/>
                                      </p:to>
                                    </p:set>
                                    <p:animEffect transition="in" filter="fade">
                                      <p:cBhvr>
                                        <p:cTn id="15" dur="1000"/>
                                        <p:tgtEl>
                                          <p:spTgt spid="288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84"/>
                                        </p:tgtEl>
                                        <p:attrNameLst>
                                          <p:attrName>style.visibility</p:attrName>
                                        </p:attrNameLst>
                                      </p:cBhvr>
                                      <p:to>
                                        <p:strVal val="visible"/>
                                      </p:to>
                                    </p:set>
                                    <p:animEffect transition="in" filter="fade">
                                      <p:cBhvr>
                                        <p:cTn id="20" dur="1000"/>
                                        <p:tgtEl>
                                          <p:spTgt spid="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17"/>
        <p:cNvGrpSpPr/>
        <p:nvPr/>
      </p:nvGrpSpPr>
      <p:grpSpPr>
        <a:xfrm>
          <a:off x="0" y="0"/>
          <a:ext cx="0" cy="0"/>
          <a:chOff x="0" y="0"/>
          <a:chExt cx="0" cy="0"/>
        </a:xfrm>
      </p:grpSpPr>
      <p:sp>
        <p:nvSpPr>
          <p:cNvPr id="2919" name="Google Shape;2919;p115"/>
          <p:cNvSpPr/>
          <p:nvPr/>
        </p:nvSpPr>
        <p:spPr>
          <a:xfrm rot="-2077235">
            <a:off x="10961287" y="-568243"/>
            <a:ext cx="1793222" cy="1705013"/>
          </a:xfrm>
          <a:prstGeom prst="pentagon">
            <a:avLst>
              <a:gd name="hf" fmla="val 105146"/>
              <a:gd name="vf" fmla="val 110557"/>
            </a:avLst>
          </a:prstGeom>
          <a:solidFill>
            <a:srgbClr val="00A1FF">
              <a:alpha val="37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115"/>
          <p:cNvSpPr/>
          <p:nvPr/>
        </p:nvSpPr>
        <p:spPr>
          <a:xfrm rot="495707" flipH="1">
            <a:off x="11345508" y="7005021"/>
            <a:ext cx="350740" cy="350740"/>
          </a:xfrm>
          <a:prstGeom prst="ellipse">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115"/>
          <p:cNvSpPr/>
          <p:nvPr/>
        </p:nvSpPr>
        <p:spPr>
          <a:xfrm rot="497618" flipH="1">
            <a:off x="10902439" y="-237144"/>
            <a:ext cx="505385" cy="505385"/>
          </a:xfrm>
          <a:prstGeom prst="ellipse">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115"/>
          <p:cNvSpPr txBox="1">
            <a:spLocks noGrp="1"/>
          </p:cNvSpPr>
          <p:nvPr>
            <p:ph type="title" idx="4294967295"/>
          </p:nvPr>
        </p:nvSpPr>
        <p:spPr>
          <a:xfrm>
            <a:off x="292100" y="382588"/>
            <a:ext cx="11899900" cy="504825"/>
          </a:xfrm>
          <a:prstGeom prst="rect">
            <a:avLst/>
          </a:prstGeom>
          <a:noFill/>
          <a:ln>
            <a:noFill/>
          </a:ln>
        </p:spPr>
        <p:txBody>
          <a:bodyPr spcFirstLastPara="1" wrap="square" lIns="0" tIns="12700" rIns="0" bIns="0" anchor="t" anchorCtr="0">
            <a:noAutofit/>
          </a:bodyPr>
          <a:lstStyle/>
          <a:p>
            <a:pPr marL="0" lvl="0" indent="0" algn="l" rtl="0">
              <a:lnSpc>
                <a:spcPct val="100000"/>
              </a:lnSpc>
              <a:spcBef>
                <a:spcPts val="0"/>
              </a:spcBef>
              <a:spcAft>
                <a:spcPts val="0"/>
              </a:spcAft>
              <a:buNone/>
            </a:pPr>
            <a:r>
              <a:rPr lang="en-US" sz="4200">
                <a:solidFill>
                  <a:srgbClr val="00A1FF"/>
                </a:solidFill>
                <a:latin typeface="Lato Black"/>
                <a:ea typeface="Lato Black"/>
                <a:cs typeface="Lato Black"/>
                <a:sym typeface="Lato Black"/>
              </a:rPr>
              <a:t>DATE  FUNCTIONS</a:t>
            </a:r>
            <a:endParaRPr sz="4200">
              <a:solidFill>
                <a:srgbClr val="00A1FF"/>
              </a:solidFill>
              <a:latin typeface="Lato Black"/>
              <a:ea typeface="Lato Black"/>
              <a:cs typeface="Lato Black"/>
              <a:sym typeface="Lato Black"/>
            </a:endParaRPr>
          </a:p>
        </p:txBody>
      </p:sp>
      <p:cxnSp>
        <p:nvCxnSpPr>
          <p:cNvPr id="2923" name="Google Shape;2923;p115"/>
          <p:cNvCxnSpPr/>
          <p:nvPr/>
        </p:nvCxnSpPr>
        <p:spPr>
          <a:xfrm>
            <a:off x="668001" y="1089130"/>
            <a:ext cx="4581000" cy="0"/>
          </a:xfrm>
          <a:prstGeom prst="straightConnector1">
            <a:avLst/>
          </a:prstGeom>
          <a:noFill/>
          <a:ln w="76200" cap="flat" cmpd="sng">
            <a:solidFill>
              <a:schemeClr val="dk2"/>
            </a:solidFill>
            <a:prstDash val="solid"/>
            <a:round/>
            <a:headEnd type="none" w="med" len="med"/>
            <a:tailEnd type="none" w="med" len="med"/>
          </a:ln>
        </p:spPr>
      </p:cxnSp>
      <p:grpSp>
        <p:nvGrpSpPr>
          <p:cNvPr id="2924" name="Google Shape;2924;p115"/>
          <p:cNvGrpSpPr/>
          <p:nvPr/>
        </p:nvGrpSpPr>
        <p:grpSpPr>
          <a:xfrm>
            <a:off x="637514" y="1308125"/>
            <a:ext cx="1783625" cy="4577726"/>
            <a:chOff x="637514" y="1308125"/>
            <a:chExt cx="1783625" cy="4577726"/>
          </a:xfrm>
        </p:grpSpPr>
        <p:sp>
          <p:nvSpPr>
            <p:cNvPr id="2925" name="Google Shape;2925;p115"/>
            <p:cNvSpPr/>
            <p:nvPr/>
          </p:nvSpPr>
          <p:spPr>
            <a:xfrm>
              <a:off x="637514" y="326634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26" name="Google Shape;2926;p115"/>
            <p:cNvSpPr/>
            <p:nvPr/>
          </p:nvSpPr>
          <p:spPr>
            <a:xfrm>
              <a:off x="637515" y="327772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NOW</a:t>
              </a:r>
              <a:endParaRPr>
                <a:latin typeface="Lato"/>
                <a:ea typeface="Lato"/>
                <a:cs typeface="Lato"/>
                <a:sym typeface="Lato"/>
              </a:endParaRPr>
            </a:p>
          </p:txBody>
        </p:sp>
        <p:sp>
          <p:nvSpPr>
            <p:cNvPr id="2927" name="Google Shape;2927;p115"/>
            <p:cNvSpPr/>
            <p:nvPr/>
          </p:nvSpPr>
          <p:spPr>
            <a:xfrm>
              <a:off x="651190" y="36364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28" name="Google Shape;2928;p115"/>
            <p:cNvSpPr/>
            <p:nvPr/>
          </p:nvSpPr>
          <p:spPr>
            <a:xfrm>
              <a:off x="661660" y="3637332"/>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SECOND</a:t>
              </a:r>
              <a:endParaRPr>
                <a:latin typeface="Lato"/>
                <a:ea typeface="Lato"/>
                <a:cs typeface="Lato"/>
                <a:sym typeface="Lato"/>
              </a:endParaRPr>
            </a:p>
          </p:txBody>
        </p:sp>
        <p:sp>
          <p:nvSpPr>
            <p:cNvPr id="2929" name="Google Shape;2929;p115"/>
            <p:cNvSpPr/>
            <p:nvPr/>
          </p:nvSpPr>
          <p:spPr>
            <a:xfrm>
              <a:off x="662059" y="5586751"/>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30" name="Google Shape;2930;p115"/>
            <p:cNvSpPr/>
            <p:nvPr/>
          </p:nvSpPr>
          <p:spPr>
            <a:xfrm>
              <a:off x="661871" y="5587667"/>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WEEK</a:t>
              </a:r>
              <a:endParaRPr>
                <a:latin typeface="Lato"/>
                <a:ea typeface="Lato"/>
                <a:cs typeface="Lato"/>
                <a:sym typeface="Lato"/>
              </a:endParaRPr>
            </a:p>
          </p:txBody>
        </p:sp>
        <p:sp>
          <p:nvSpPr>
            <p:cNvPr id="2931" name="Google Shape;2931;p115"/>
            <p:cNvSpPr/>
            <p:nvPr/>
          </p:nvSpPr>
          <p:spPr>
            <a:xfrm>
              <a:off x="651190" y="2877433"/>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32" name="Google Shape;2932;p115"/>
            <p:cNvSpPr/>
            <p:nvPr/>
          </p:nvSpPr>
          <p:spPr>
            <a:xfrm>
              <a:off x="663450" y="2878350"/>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YEAR</a:t>
              </a:r>
              <a:endParaRPr>
                <a:latin typeface="Lato"/>
                <a:ea typeface="Lato"/>
                <a:cs typeface="Lato"/>
                <a:sym typeface="Lato"/>
              </a:endParaRPr>
            </a:p>
          </p:txBody>
        </p:sp>
        <p:sp>
          <p:nvSpPr>
            <p:cNvPr id="2933" name="Google Shape;2933;p115"/>
            <p:cNvSpPr/>
            <p:nvPr/>
          </p:nvSpPr>
          <p:spPr>
            <a:xfrm>
              <a:off x="644353" y="170598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34" name="Google Shape;2934;p115"/>
            <p:cNvSpPr/>
            <p:nvPr/>
          </p:nvSpPr>
          <p:spPr>
            <a:xfrm>
              <a:off x="644353" y="1717375"/>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latin typeface="Lato"/>
                  <a:ea typeface="Lato"/>
                  <a:cs typeface="Lato"/>
                  <a:sym typeface="Lato"/>
                </a:rPr>
                <a:t>MINUTE</a:t>
              </a:r>
              <a:endParaRPr>
                <a:latin typeface="Lato"/>
                <a:ea typeface="Lato"/>
                <a:cs typeface="Lato"/>
                <a:sym typeface="Lato"/>
              </a:endParaRPr>
            </a:p>
          </p:txBody>
        </p:sp>
        <p:sp>
          <p:nvSpPr>
            <p:cNvPr id="2935" name="Google Shape;2935;p115"/>
            <p:cNvSpPr/>
            <p:nvPr/>
          </p:nvSpPr>
          <p:spPr>
            <a:xfrm>
              <a:off x="637514" y="209805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36" name="Google Shape;2936;p115"/>
            <p:cNvSpPr/>
            <p:nvPr/>
          </p:nvSpPr>
          <p:spPr>
            <a:xfrm>
              <a:off x="651190" y="2488516"/>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37" name="Google Shape;2937;p115"/>
            <p:cNvSpPr/>
            <p:nvPr/>
          </p:nvSpPr>
          <p:spPr>
            <a:xfrm>
              <a:off x="658029" y="2108665"/>
              <a:ext cx="1750800" cy="297000"/>
            </a:xfrm>
            <a:prstGeom prst="rect">
              <a:avLst/>
            </a:prstGeom>
            <a:solidFill>
              <a:srgbClr val="00A1FF"/>
            </a:solid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b="1" i="0" u="none" strike="noStrike" cap="none">
                  <a:solidFill>
                    <a:srgbClr val="FFFFFF"/>
                  </a:solidFill>
                  <a:latin typeface="Lato"/>
                  <a:ea typeface="Lato"/>
                  <a:cs typeface="Lato"/>
                  <a:sym typeface="Lato"/>
                </a:rPr>
                <a:t>MONTH</a:t>
              </a:r>
              <a:endParaRPr b="1">
                <a:solidFill>
                  <a:srgbClr val="FFFFFF"/>
                </a:solidFill>
                <a:latin typeface="Lato"/>
                <a:ea typeface="Lato"/>
                <a:cs typeface="Lato"/>
                <a:sym typeface="Lato"/>
              </a:endParaRPr>
            </a:p>
          </p:txBody>
        </p:sp>
        <p:sp>
          <p:nvSpPr>
            <p:cNvPr id="2938" name="Google Shape;2938;p115"/>
            <p:cNvSpPr/>
            <p:nvPr/>
          </p:nvSpPr>
          <p:spPr>
            <a:xfrm>
              <a:off x="651190" y="2489432"/>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MONTHNAME</a:t>
              </a:r>
              <a:endParaRPr>
                <a:latin typeface="Lato"/>
                <a:ea typeface="Lato"/>
                <a:cs typeface="Lato"/>
                <a:sym typeface="Lato"/>
              </a:endParaRPr>
            </a:p>
          </p:txBody>
        </p:sp>
        <p:sp>
          <p:nvSpPr>
            <p:cNvPr id="2939" name="Google Shape;2939;p115"/>
            <p:cNvSpPr/>
            <p:nvPr/>
          </p:nvSpPr>
          <p:spPr>
            <a:xfrm>
              <a:off x="644353" y="131853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40" name="Google Shape;2940;p115"/>
            <p:cNvSpPr/>
            <p:nvPr/>
          </p:nvSpPr>
          <p:spPr>
            <a:xfrm>
              <a:off x="644353" y="1308125"/>
              <a:ext cx="1737000" cy="2970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a:latin typeface="Lato"/>
                <a:ea typeface="Lato"/>
                <a:cs typeface="Lato"/>
                <a:sym typeface="Lato"/>
              </a:endParaRPr>
            </a:p>
          </p:txBody>
        </p:sp>
        <p:sp>
          <p:nvSpPr>
            <p:cNvPr id="2941" name="Google Shape;2941;p115"/>
            <p:cNvSpPr/>
            <p:nvPr/>
          </p:nvSpPr>
          <p:spPr>
            <a:xfrm>
              <a:off x="646192" y="4770819"/>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42" name="Google Shape;2942;p115"/>
            <p:cNvSpPr/>
            <p:nvPr/>
          </p:nvSpPr>
          <p:spPr>
            <a:xfrm>
              <a:off x="646193" y="4782204"/>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a:t>
              </a:r>
              <a:endParaRPr>
                <a:latin typeface="Lato"/>
                <a:ea typeface="Lato"/>
                <a:cs typeface="Lato"/>
                <a:sym typeface="Lato"/>
              </a:endParaRPr>
            </a:p>
          </p:txBody>
        </p:sp>
        <p:sp>
          <p:nvSpPr>
            <p:cNvPr id="2943" name="Google Shape;2943;p115"/>
            <p:cNvSpPr/>
            <p:nvPr/>
          </p:nvSpPr>
          <p:spPr>
            <a:xfrm>
              <a:off x="659868" y="5173210"/>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44" name="Google Shape;2944;p115"/>
            <p:cNvSpPr/>
            <p:nvPr/>
          </p:nvSpPr>
          <p:spPr>
            <a:xfrm>
              <a:off x="670338" y="5174127"/>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TIMEDIFF</a:t>
              </a:r>
              <a:endParaRPr>
                <a:latin typeface="Lato"/>
                <a:ea typeface="Lato"/>
                <a:cs typeface="Lato"/>
                <a:sym typeface="Lato"/>
              </a:endParaRPr>
            </a:p>
          </p:txBody>
        </p:sp>
        <p:sp>
          <p:nvSpPr>
            <p:cNvPr id="2945" name="Google Shape;2945;p115"/>
            <p:cNvSpPr/>
            <p:nvPr/>
          </p:nvSpPr>
          <p:spPr>
            <a:xfrm>
              <a:off x="659868" y="4381908"/>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46" name="Google Shape;2946;p115"/>
            <p:cNvSpPr/>
            <p:nvPr/>
          </p:nvSpPr>
          <p:spPr>
            <a:xfrm>
              <a:off x="659868" y="4371496"/>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STR_TO_DATE</a:t>
              </a:r>
              <a:endParaRPr>
                <a:latin typeface="Lato"/>
                <a:ea typeface="Lato"/>
                <a:cs typeface="Lato"/>
                <a:sym typeface="Lato"/>
              </a:endParaRPr>
            </a:p>
          </p:txBody>
        </p:sp>
        <p:sp>
          <p:nvSpPr>
            <p:cNvPr id="2947" name="Google Shape;2947;p115"/>
            <p:cNvSpPr/>
            <p:nvPr/>
          </p:nvSpPr>
          <p:spPr>
            <a:xfrm>
              <a:off x="659868" y="3992992"/>
              <a:ext cx="1750800" cy="299100"/>
            </a:xfrm>
            <a:prstGeom prst="rect">
              <a:avLst/>
            </a:prstGeom>
            <a:noFill/>
            <a:ln w="28575" cap="flat" cmpd="sng">
              <a:solidFill>
                <a:srgbClr val="00A1F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i="0" u="none" strike="noStrike" cap="none">
                <a:solidFill>
                  <a:srgbClr val="FFFFFF"/>
                </a:solidFill>
                <a:latin typeface="Lato"/>
                <a:ea typeface="Lato"/>
                <a:cs typeface="Lato"/>
                <a:sym typeface="Lato"/>
              </a:endParaRPr>
            </a:p>
          </p:txBody>
        </p:sp>
        <p:sp>
          <p:nvSpPr>
            <p:cNvPr id="2948" name="Google Shape;2948;p115"/>
            <p:cNvSpPr/>
            <p:nvPr/>
          </p:nvSpPr>
          <p:spPr>
            <a:xfrm>
              <a:off x="659868" y="3993908"/>
              <a:ext cx="17370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i="0" u="none" strike="noStrike" cap="none">
                  <a:solidFill>
                    <a:srgbClr val="000000"/>
                  </a:solidFill>
                  <a:latin typeface="Lato"/>
                  <a:ea typeface="Lato"/>
                  <a:cs typeface="Lato"/>
                  <a:sym typeface="Lato"/>
                </a:rPr>
                <a:t>QUARTER</a:t>
              </a:r>
              <a:endParaRPr>
                <a:latin typeface="Lato"/>
                <a:ea typeface="Lato"/>
                <a:cs typeface="Lato"/>
                <a:sym typeface="Lato"/>
              </a:endParaRPr>
            </a:p>
          </p:txBody>
        </p:sp>
        <p:sp>
          <p:nvSpPr>
            <p:cNvPr id="2949" name="Google Shape;2949;p115"/>
            <p:cNvSpPr/>
            <p:nvPr/>
          </p:nvSpPr>
          <p:spPr>
            <a:xfrm>
              <a:off x="658029" y="1346665"/>
              <a:ext cx="1750800" cy="297000"/>
            </a:xfrm>
            <a:prstGeom prst="rect">
              <a:avLst/>
            </a:prstGeom>
            <a:noFill/>
            <a:ln w="9525" cap="flat" cmpd="sng">
              <a:solidFill>
                <a:srgbClr val="00A1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a:latin typeface="Lato"/>
                  <a:ea typeface="Lato"/>
                  <a:cs typeface="Lato"/>
                  <a:sym typeface="Lato"/>
                </a:rPr>
                <a:t>MAKE TIME</a:t>
              </a:r>
              <a:endParaRPr>
                <a:latin typeface="Lato"/>
                <a:ea typeface="Lato"/>
                <a:cs typeface="Lato"/>
                <a:sym typeface="Lato"/>
              </a:endParaRPr>
            </a:p>
          </p:txBody>
        </p:sp>
      </p:grpSp>
      <p:grpSp>
        <p:nvGrpSpPr>
          <p:cNvPr id="2950" name="Google Shape;2950;p115"/>
          <p:cNvGrpSpPr/>
          <p:nvPr/>
        </p:nvGrpSpPr>
        <p:grpSpPr>
          <a:xfrm>
            <a:off x="3511825" y="1393779"/>
            <a:ext cx="7593600" cy="4616700"/>
            <a:chOff x="3511825" y="1393779"/>
            <a:chExt cx="7593600" cy="4616700"/>
          </a:xfrm>
        </p:grpSpPr>
        <p:sp>
          <p:nvSpPr>
            <p:cNvPr id="2951" name="Google Shape;2951;p115"/>
            <p:cNvSpPr txBox="1"/>
            <p:nvPr/>
          </p:nvSpPr>
          <p:spPr>
            <a:xfrm>
              <a:off x="3511825" y="1393779"/>
              <a:ext cx="7593600" cy="4616700"/>
            </a:xfrm>
            <a:prstGeom prst="rect">
              <a:avLst/>
            </a:prstGeom>
            <a:noFill/>
            <a:ln>
              <a:noFill/>
            </a:ln>
          </p:spPr>
          <p:txBody>
            <a:bodyPr spcFirstLastPara="1" wrap="square" lIns="91425" tIns="45700" rIns="91425" bIns="45700" anchor="t" anchorCtr="0">
              <a:noAutofit/>
            </a:bodyPr>
            <a:lstStyle/>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MONTH function returns the month date part from any date or an expression.</a:t>
              </a:r>
              <a:endParaRPr sz="2000">
                <a:latin typeface="Lato"/>
                <a:ea typeface="Lato"/>
                <a:cs typeface="Lato"/>
                <a:sym typeface="Lato"/>
              </a:endParaRPr>
            </a:p>
            <a:p>
              <a:pPr marL="285750" marR="0" lvl="0" indent="-133350" algn="l" rtl="0">
                <a:spcBef>
                  <a:spcPts val="0"/>
                </a:spcBef>
                <a:spcAft>
                  <a:spcPts val="0"/>
                </a:spcAft>
                <a:buClr>
                  <a:srgbClr val="000000"/>
                </a:buClr>
                <a:buSzPts val="2400"/>
                <a:buFont typeface="Arial"/>
                <a:buNone/>
              </a:pPr>
              <a:endParaRPr sz="2000">
                <a:solidFill>
                  <a:srgbClr val="000000"/>
                </a:solidFill>
                <a:latin typeface="Lato"/>
                <a:ea typeface="Lato"/>
                <a:cs typeface="Lato"/>
                <a:sym typeface="Lato"/>
              </a:endParaRPr>
            </a:p>
            <a:p>
              <a:pPr marL="285750" marR="0" lvl="0" indent="-260350" algn="l" rtl="0">
                <a:spcBef>
                  <a:spcPts val="0"/>
                </a:spcBef>
                <a:spcAft>
                  <a:spcPts val="0"/>
                </a:spcAft>
                <a:buClr>
                  <a:srgbClr val="000000"/>
                </a:buClr>
                <a:buSzPts val="2000"/>
                <a:buFont typeface="Lato"/>
                <a:buChar char="•"/>
              </a:pPr>
              <a:r>
                <a:rPr lang="en-US" sz="2000">
                  <a:solidFill>
                    <a:srgbClr val="000000"/>
                  </a:solidFill>
                  <a:latin typeface="Lato"/>
                  <a:ea typeface="Lato"/>
                  <a:cs typeface="Lato"/>
                  <a:sym typeface="Lato"/>
                </a:rPr>
                <a:t>It always returns the values from 1 to 12 for all the 12 months respectively.</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Syntax:</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MONTH(date or expression)</a:t>
              </a:r>
              <a:endParaRPr sz="2000">
                <a:latin typeface="Lato"/>
                <a:ea typeface="Lato"/>
                <a:cs typeface="Lato"/>
                <a:sym typeface="Lato"/>
              </a:endParaRPr>
            </a:p>
            <a:p>
              <a:pPr marL="0" marR="0" lvl="0" indent="0" algn="ctr" rtl="0">
                <a:spcBef>
                  <a:spcPts val="0"/>
                </a:spcBef>
                <a:spcAft>
                  <a:spcPts val="0"/>
                </a:spcAft>
                <a:buNone/>
              </a:pPr>
              <a:endParaRPr sz="2000" b="1">
                <a:solidFill>
                  <a:srgbClr val="000000"/>
                </a:solidFill>
                <a:latin typeface="Lato"/>
                <a:ea typeface="Lato"/>
                <a:cs typeface="Lato"/>
                <a:sym typeface="Lato"/>
              </a:endParaRPr>
            </a:p>
            <a:p>
              <a:pPr marL="0" marR="0" lvl="0" indent="0" algn="ctr" rtl="0">
                <a:spcBef>
                  <a:spcPts val="0"/>
                </a:spcBef>
                <a:spcAft>
                  <a:spcPts val="0"/>
                </a:spcAft>
                <a:buNone/>
              </a:pPr>
              <a:r>
                <a:rPr lang="en-US" sz="2000" b="1">
                  <a:solidFill>
                    <a:srgbClr val="000000"/>
                  </a:solidFill>
                  <a:latin typeface="Lato"/>
                  <a:ea typeface="Lato"/>
                  <a:cs typeface="Lato"/>
                  <a:sym typeface="Lato"/>
                </a:rPr>
                <a:t>Example:</a:t>
              </a:r>
              <a:endParaRPr sz="2000">
                <a:latin typeface="Lato"/>
                <a:ea typeface="Lato"/>
                <a:cs typeface="Lato"/>
                <a:sym typeface="Lato"/>
              </a:endParaRPr>
            </a:p>
            <a:p>
              <a:pPr marL="0" marR="0" lvl="0" indent="0" algn="ctr" rtl="0">
                <a:spcBef>
                  <a:spcPts val="0"/>
                </a:spcBef>
                <a:spcAft>
                  <a:spcPts val="0"/>
                </a:spcAft>
                <a:buNone/>
              </a:pPr>
              <a:r>
                <a:rPr lang="en-US" sz="2000">
                  <a:solidFill>
                    <a:srgbClr val="0070C0"/>
                  </a:solidFill>
                  <a:latin typeface="Lato"/>
                  <a:ea typeface="Lato"/>
                  <a:cs typeface="Lato"/>
                  <a:sym typeface="Lato"/>
                </a:rPr>
                <a:t>SELECT MONTH('2016-12-22')</a:t>
              </a:r>
              <a:endParaRPr sz="2000">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a:p>
              <a:pPr marL="0" marR="0" lvl="0" indent="0" algn="l" rtl="0">
                <a:spcBef>
                  <a:spcPts val="0"/>
                </a:spcBef>
                <a:spcAft>
                  <a:spcPts val="0"/>
                </a:spcAft>
                <a:buNone/>
              </a:pPr>
              <a:endParaRPr sz="2000">
                <a:solidFill>
                  <a:srgbClr val="000000"/>
                </a:solidFill>
                <a:latin typeface="Lato"/>
                <a:ea typeface="Lato"/>
                <a:cs typeface="Lato"/>
                <a:sym typeface="Lato"/>
              </a:endParaRPr>
            </a:p>
          </p:txBody>
        </p:sp>
        <p:sp>
          <p:nvSpPr>
            <p:cNvPr id="2952" name="Google Shape;2952;p115"/>
            <p:cNvSpPr/>
            <p:nvPr/>
          </p:nvSpPr>
          <p:spPr>
            <a:xfrm>
              <a:off x="3511825" y="3458435"/>
              <a:ext cx="7593600" cy="1910700"/>
            </a:xfrm>
            <a:prstGeom prst="roundRect">
              <a:avLst>
                <a:gd name="adj" fmla="val 16667"/>
              </a:avLst>
            </a:prstGeom>
            <a:noFill/>
            <a:ln w="38100" cap="flat" cmpd="sng">
              <a:solidFill>
                <a:schemeClr val="accen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Calibri"/>
                <a:buNone/>
              </a:pPr>
              <a:endParaRPr sz="2000" i="0" u="none" strike="noStrike" cap="none">
                <a:solidFill>
                  <a:srgbClr val="FFFFFF"/>
                </a:solidFill>
                <a:latin typeface="Lato"/>
                <a:ea typeface="Lato"/>
                <a:cs typeface="Lato"/>
                <a:sym typeface="Lato"/>
              </a:endParaRPr>
            </a:p>
          </p:txBody>
        </p:sp>
      </p:grpSp>
    </p:spTree>
    <p:extLst>
      <p:ext uri="{BB962C8B-B14F-4D97-AF65-F5344CB8AC3E}">
        <p14:creationId xmlns:p14="http://schemas.microsoft.com/office/powerpoint/2010/main" val="421399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922"/>
                                        </p:tgtEl>
                                        <p:attrNameLst>
                                          <p:attrName>style.visibility</p:attrName>
                                        </p:attrNameLst>
                                      </p:cBhvr>
                                      <p:to>
                                        <p:strVal val="visible"/>
                                      </p:to>
                                    </p:set>
                                    <p:anim calcmode="lin" valueType="num">
                                      <p:cBhvr additive="base">
                                        <p:cTn id="7" dur="1000"/>
                                        <p:tgtEl>
                                          <p:spTgt spid="2922"/>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2923"/>
                                        </p:tgtEl>
                                        <p:attrNameLst>
                                          <p:attrName>style.visibility</p:attrName>
                                        </p:attrNameLst>
                                      </p:cBhvr>
                                      <p:to>
                                        <p:strVal val="visible"/>
                                      </p:to>
                                    </p:set>
                                    <p:anim calcmode="lin" valueType="num">
                                      <p:cBhvr additive="base">
                                        <p:cTn id="10" dur="1000"/>
                                        <p:tgtEl>
                                          <p:spTgt spid="2923"/>
                                        </p:tgtEl>
                                        <p:attrNameLst>
                                          <p:attrName>ppt_x</p:attrName>
                                        </p:attrNameLst>
                                      </p:cBhvr>
                                      <p:tavLst>
                                        <p:tav tm="0">
                                          <p:val>
                                            <p:strVal val="#ppt_x+1"/>
                                          </p:val>
                                        </p:tav>
                                        <p:tav tm="100000">
                                          <p:val>
                                            <p:strVal val="#ppt_x"/>
                                          </p:val>
                                        </p:tav>
                                      </p:tavLst>
                                    </p:anim>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924"/>
                                        </p:tgtEl>
                                        <p:attrNameLst>
                                          <p:attrName>style.visibility</p:attrName>
                                        </p:attrNameLst>
                                      </p:cBhvr>
                                      <p:to>
                                        <p:strVal val="visible"/>
                                      </p:to>
                                    </p:set>
                                    <p:animEffect transition="in" filter="fade">
                                      <p:cBhvr>
                                        <p:cTn id="15" dur="1000"/>
                                        <p:tgtEl>
                                          <p:spTgt spid="29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950"/>
                                        </p:tgtEl>
                                        <p:attrNameLst>
                                          <p:attrName>style.visibility</p:attrName>
                                        </p:attrNameLst>
                                      </p:cBhvr>
                                      <p:to>
                                        <p:strVal val="visible"/>
                                      </p:to>
                                    </p:set>
                                    <p:animEffect transition="in" filter="fade">
                                      <p:cBhvr>
                                        <p:cTn id="20" dur="1000"/>
                                        <p:tgtEl>
                                          <p:spTgt spid="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TM03457510[[fn=Savon]]</Template>
  <TotalTime>450</TotalTime>
  <Words>10987</Words>
  <Application>Microsoft Office PowerPoint</Application>
  <PresentationFormat>Widescreen</PresentationFormat>
  <Paragraphs>2876</Paragraphs>
  <Slides>159</Slides>
  <Notes>159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159</vt:i4>
      </vt:variant>
    </vt:vector>
  </HeadingPairs>
  <TitlesOfParts>
    <vt:vector size="167" baseType="lpstr">
      <vt:lpstr>Lato</vt:lpstr>
      <vt:lpstr>Trebuchet MS</vt:lpstr>
      <vt:lpstr>Century Gothic</vt:lpstr>
      <vt:lpstr>Arial</vt:lpstr>
      <vt:lpstr>Calibri</vt:lpstr>
      <vt:lpstr>Lato Black</vt:lpstr>
      <vt:lpstr>Garamond</vt:lpstr>
      <vt:lpstr>Savon</vt:lpstr>
      <vt:lpstr>PowerPoint Presentation</vt:lpstr>
      <vt:lpstr>MY SQL </vt:lpstr>
      <vt:lpstr>WHAT IS SQL?</vt:lpstr>
      <vt:lpstr>WHAT IS A RELATIONAL DATABASE?</vt:lpstr>
      <vt:lpstr>WHAT IS A RELATIONAL DATABASE?</vt:lpstr>
      <vt:lpstr>DIFFERENCE BETWEEN MySQL, PostgreSQL and SQL SERVER</vt:lpstr>
      <vt:lpstr>PowerPoint Presentation</vt:lpstr>
      <vt:lpstr>PowerPoint Presentation</vt:lpstr>
      <vt:lpstr>PowerPoint Presentation</vt:lpstr>
      <vt:lpstr>PowerPoint Presentation</vt:lpstr>
      <vt:lpstr>Normal Forms</vt:lpstr>
      <vt:lpstr>Normal Forms</vt:lpstr>
      <vt:lpstr>Normal Forms</vt:lpstr>
      <vt:lpstr>Normal Forms</vt:lpstr>
      <vt:lpstr>Normal Forms</vt:lpstr>
      <vt:lpstr>Normal Forms</vt:lpstr>
      <vt:lpstr>Normal Forms</vt:lpstr>
      <vt:lpstr>Normal Forms</vt:lpstr>
      <vt:lpstr>Normal Forms</vt:lpstr>
      <vt:lpstr>SQL  CLASSIFICATION</vt:lpstr>
      <vt:lpstr>DDL - DATA  DEFINITION  LANGUAGE</vt:lpstr>
      <vt:lpstr>DML- DATA  MANIPULATION  LANGUAGE</vt:lpstr>
      <vt:lpstr>DCL - DATA  CONTROL  LANGUAGE</vt:lpstr>
      <vt:lpstr>TCL - TRANSACTION CONTROL  LANGUAGE</vt:lpstr>
      <vt:lpstr>WORKING ON DATABASE</vt:lpstr>
      <vt:lpstr>WORKING ON DATABASE</vt:lpstr>
      <vt:lpstr>WORKING ON DATABASE</vt:lpstr>
      <vt:lpstr>DATA  TYPES</vt:lpstr>
      <vt:lpstr>DATA  TYPES</vt:lpstr>
      <vt:lpstr>DATA  TYPES</vt:lpstr>
      <vt:lpstr>DATA  TYPES</vt:lpstr>
      <vt:lpstr>DATA  TYPES</vt:lpstr>
      <vt:lpstr>DATA  TYPES</vt:lpstr>
      <vt:lpstr>DATA  TYPES</vt:lpstr>
      <vt:lpstr>TABLE CONSTRAINTS</vt:lpstr>
      <vt:lpstr>TABLE CONSTRAINTS</vt:lpstr>
      <vt:lpstr>TABLE CONSTRAINTS</vt:lpstr>
      <vt:lpstr>TABLE CONSTRAINTS</vt:lpstr>
      <vt:lpstr>TABLE CONSTRAINTS</vt:lpstr>
      <vt:lpstr>TABLE CONSTRAINTS</vt:lpstr>
      <vt:lpstr>WORKING  WITH  TABLES</vt:lpstr>
      <vt:lpstr>WORKING  WITH  TABLES</vt:lpstr>
      <vt:lpstr>WORKING  WITH  TABLES</vt:lpstr>
      <vt:lpstr>WORKING  WITH  TABLES</vt:lpstr>
      <vt:lpstr>WORKING  WITH  TABLES</vt:lpstr>
      <vt:lpstr>WORKING  WITH  TABLES</vt:lpstr>
      <vt:lpstr>WORKING  WITH  TABLES</vt:lpstr>
      <vt:lpstr>WORKING  WITH  TABLES</vt:lpstr>
      <vt:lpstr>WORKING  WITH  TABLES</vt:lpstr>
      <vt:lpstr>SQL  STATEMENTS</vt:lpstr>
      <vt:lpstr>ORDER OF OPERATIONS</vt:lpstr>
      <vt:lpstr>SQL  STATEMENTS</vt:lpstr>
      <vt:lpstr>SQL  STATEMENTS</vt:lpstr>
      <vt:lpstr>SQL  STATEMENTS</vt:lpstr>
      <vt:lpstr>SQL  STATEMENTS</vt:lpstr>
      <vt:lpstr>SQL  STATEMENTS</vt:lpstr>
      <vt:lpstr>SQL  STATEMENTS</vt:lpstr>
      <vt:lpstr>SQL  STATEMENTS</vt:lpstr>
      <vt:lpstr>SQL  STATEMENTS</vt:lpstr>
      <vt:lpstr>SQL OPERATORS</vt:lpstr>
      <vt:lpstr>ARITHMETIC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LOGICAL  OPERATORS</vt:lpstr>
      <vt:lpstr>AGGREGATION FUNCTIONS</vt:lpstr>
      <vt:lpstr>AGGREGATION FUNCTIONS</vt:lpstr>
      <vt:lpstr>AGGREGATION FUNCTIONS</vt:lpstr>
      <vt:lpstr>AGGREGATION FUNCTIONS</vt:lpstr>
      <vt:lpstr>AGGREGATION FUNCTIONS</vt:lpstr>
      <vt:lpstr>AGGREGATION FUNCTIONS</vt:lpstr>
      <vt:lpstr>AGGREGATION FUNCTIONS</vt:lpstr>
      <vt:lpstr>AGGREGATION FUNCTIONS</vt:lpstr>
      <vt:lpstr>AGGREGATION FUNCTIONS</vt:lpstr>
      <vt:lpstr>AGGREGATION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DATE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NUMERIC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STRING  FUNCTIONS</vt:lpstr>
      <vt:lpstr>WINDOW FUNCTIONS</vt:lpstr>
      <vt:lpstr>WINDOW  FUNCTIONS</vt:lpstr>
      <vt:lpstr>WINDOW  FUNCTIONS</vt:lpstr>
      <vt:lpstr>WINDOW  FUNCTIONS</vt:lpstr>
      <vt:lpstr>WINDOW  FUNCTIONS</vt:lpstr>
      <vt:lpstr>WINDOW  FUNCTIONS</vt:lpstr>
      <vt:lpstr>SQL  JOINS</vt:lpstr>
      <vt:lpstr>JOINS</vt:lpstr>
      <vt:lpstr>JOINS</vt:lpstr>
      <vt:lpstr>JOINS</vt:lpstr>
      <vt:lpstr>JOINS</vt:lpstr>
      <vt:lpstr>SET OPERATORS</vt:lpstr>
      <vt:lpstr>SET OPERATORS</vt:lpstr>
      <vt:lpstr>SUB - QUERIES</vt:lpstr>
      <vt:lpstr>SUB - QUERIES</vt:lpstr>
      <vt:lpstr>SUB - QUERIES</vt:lpstr>
      <vt:lpstr>SUB - QUERIES</vt:lpstr>
      <vt:lpstr>SUB - QUERIES</vt:lpstr>
      <vt:lpstr>SUB - QUERIES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Shiraj Ahmad</cp:lastModifiedBy>
  <cp:revision>12</cp:revision>
  <dcterms:modified xsi:type="dcterms:W3CDTF">2023-08-08T12:39:58Z</dcterms:modified>
</cp:coreProperties>
</file>