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media/image7.jpg" ContentType="image/jpeg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4" r:id="rId4"/>
    <p:sldId id="269" r:id="rId5"/>
    <p:sldId id="258" r:id="rId6"/>
    <p:sldId id="270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1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7" autoAdjust="0"/>
  </p:normalViewPr>
  <p:slideViewPr>
    <p:cSldViewPr snapToGrid="0">
      <p:cViewPr varScale="1">
        <p:scale>
          <a:sx n="103" d="100"/>
          <a:sy n="103" d="100"/>
        </p:scale>
        <p:origin x="14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$ľiḋe">
            <a:extLst>
              <a:ext uri="{FF2B5EF4-FFF2-40B4-BE49-F238E27FC236}">
                <a16:creationId xmlns:a16="http://schemas.microsoft.com/office/drawing/2014/main" id="{BDC472A9-5BC5-46CD-90FF-47F74A54F6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6042" t="-16908" r="-5312" b="-44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4991100" y="1028700"/>
            <a:ext cx="6527798" cy="487592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2" y="5544733"/>
            <a:ext cx="250651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2" y="5841004"/>
            <a:ext cx="250651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991100" y="5904629"/>
            <a:ext cx="3286989" cy="66230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907314" y="3253015"/>
            <a:ext cx="5607871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908430" y="4148365"/>
            <a:ext cx="5607871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í$ḻïdê">
            <a:extLst>
              <a:ext uri="{FF2B5EF4-FFF2-40B4-BE49-F238E27FC236}">
                <a16:creationId xmlns:a16="http://schemas.microsoft.com/office/drawing/2014/main" id="{AAAEBC8F-8135-435E-BDCD-CBAB1063235A}"/>
              </a:ext>
            </a:extLst>
          </p:cNvPr>
          <p:cNvSpPr/>
          <p:nvPr userDrawn="1"/>
        </p:nvSpPr>
        <p:spPr>
          <a:xfrm>
            <a:off x="1008411" y="1103993"/>
            <a:ext cx="3924300" cy="4650015"/>
          </a:xfrm>
          <a:prstGeom prst="rect">
            <a:avLst/>
          </a:prstGeom>
          <a:blipFill>
            <a:blip r:embed="rId2"/>
            <a:srcRect/>
            <a:stretch>
              <a:fillRect l="-50724" t="-20562" r="-1032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šḷïḋè">
            <a:extLst>
              <a:ext uri="{FF2B5EF4-FFF2-40B4-BE49-F238E27FC236}">
                <a16:creationId xmlns:a16="http://schemas.microsoft.com/office/drawing/2014/main" id="{D1377194-F68C-4D09-8B99-1C625ACBA0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9523" t="-20952" r="-14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5036458" y="1016000"/>
            <a:ext cx="6482440" cy="26114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36458" y="4312156"/>
            <a:ext cx="648244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6460" y="4015885"/>
            <a:ext cx="648244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.io/vpnsetup-cento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?hl=zh-c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l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ŝľiḓè"/>
          <p:cNvSpPr>
            <a:spLocks noGrp="1"/>
          </p:cNvSpPr>
          <p:nvPr>
            <p:ph type="ctrTitle"/>
          </p:nvPr>
        </p:nvSpPr>
        <p:spPr>
          <a:xfrm>
            <a:off x="4933949" y="1820296"/>
            <a:ext cx="6823073" cy="345249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sz="10700" dirty="0"/>
              <a:t>如何合理上网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share</a:t>
            </a:r>
            <a:r>
              <a:rPr lang="en-US" altLang="zh-CN" sz="3200" b="0" spc="300" dirty="0" err="1"/>
              <a:t>_by_ve</a:t>
            </a:r>
            <a:endParaRPr lang="zh-CN" altLang="en-US" b="0" spc="300" dirty="0"/>
          </a:p>
        </p:txBody>
      </p:sp>
      <p:graphicFrame>
        <p:nvGraphicFramePr>
          <p:cNvPr id="3" name="iṣlî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íṣľide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ṡlíḍ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8" name="îṥ1îḍé">
            <a:extLst>
              <a:ext uri="{FF2B5EF4-FFF2-40B4-BE49-F238E27FC236}">
                <a16:creationId xmlns:a16="http://schemas.microsoft.com/office/drawing/2014/main" id="{E8C7E398-5F8F-4F91-8FF2-5052B8787025}"/>
              </a:ext>
            </a:extLst>
          </p:cNvPr>
          <p:cNvCxnSpPr>
            <a:cxnSpLocks/>
          </p:cNvCxnSpPr>
          <p:nvPr/>
        </p:nvCxnSpPr>
        <p:spPr>
          <a:xfrm>
            <a:off x="0" y="5447170"/>
            <a:ext cx="2559050" cy="0"/>
          </a:xfrm>
          <a:prstGeom prst="line">
            <a:avLst/>
          </a:prstGeom>
          <a:ln w="63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ísḷïde">
            <a:extLst>
              <a:ext uri="{FF2B5EF4-FFF2-40B4-BE49-F238E27FC236}">
                <a16:creationId xmlns:a16="http://schemas.microsoft.com/office/drawing/2014/main" id="{FDE3018E-50BC-4BCE-A3F8-3E03B7A54A52}"/>
              </a:ext>
            </a:extLst>
          </p:cNvPr>
          <p:cNvCxnSpPr>
            <a:cxnSpLocks/>
          </p:cNvCxnSpPr>
          <p:nvPr/>
        </p:nvCxnSpPr>
        <p:spPr>
          <a:xfrm>
            <a:off x="6883400" y="1820296"/>
            <a:ext cx="5308603" cy="0"/>
          </a:xfrm>
          <a:prstGeom prst="line">
            <a:avLst/>
          </a:prstGeom>
          <a:ln w="63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ļ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lîḑê"/>
          <p:cNvSpPr>
            <a:spLocks noGrp="1"/>
          </p:cNvSpPr>
          <p:nvPr>
            <p:ph type="title"/>
          </p:nvPr>
        </p:nvSpPr>
        <p:spPr>
          <a:xfrm>
            <a:off x="5907314" y="3677085"/>
            <a:ext cx="5607871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VPN</a:t>
            </a:r>
            <a:endParaRPr lang="zh-CN" altLang="en-US" sz="3200" dirty="0"/>
          </a:p>
        </p:txBody>
      </p:sp>
      <p:sp>
        <p:nvSpPr>
          <p:cNvPr id="9" name="ïṩḻiďè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4884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3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配置</a:t>
            </a:r>
            <a:r>
              <a:rPr lang="en-US" altLang="zh-CN" dirty="0"/>
              <a:t>VPN</a:t>
            </a:r>
            <a:endParaRPr lang="zh-CN" altLang="en-US" dirty="0"/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B1EA-9E0C-492C-8526-2152465C4402}"/>
              </a:ext>
            </a:extLst>
          </p:cNvPr>
          <p:cNvSpPr txBox="1"/>
          <p:nvPr/>
        </p:nvSpPr>
        <p:spPr>
          <a:xfrm>
            <a:off x="1961322" y="1643270"/>
            <a:ext cx="7532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登陆服务器</a:t>
            </a:r>
            <a:r>
              <a:rPr lang="en-US" altLang="zh-CN" dirty="0"/>
              <a:t>,</a:t>
            </a:r>
            <a:r>
              <a:rPr lang="zh-CN" altLang="en-US" dirty="0"/>
              <a:t>执行脚本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 err="1"/>
              <a:t>wget</a:t>
            </a:r>
            <a:r>
              <a:rPr lang="en-US" altLang="zh-CN" dirty="0"/>
              <a:t> https://git.io/vpnsetup -O vpnsetup.sh &amp;&amp;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sh</a:t>
            </a:r>
            <a:r>
              <a:rPr lang="en-US" altLang="zh-CN" dirty="0"/>
              <a:t> vpnsetup.sh</a:t>
            </a:r>
          </a:p>
          <a:p>
            <a:endParaRPr lang="en-US" altLang="zh-CN" dirty="0"/>
          </a:p>
          <a:p>
            <a:r>
              <a:rPr lang="zh-CN" altLang="en-US" dirty="0"/>
              <a:t>如果使用 </a:t>
            </a:r>
            <a:r>
              <a:rPr lang="en-US" altLang="zh-CN" dirty="0"/>
              <a:t>CentOS</a:t>
            </a:r>
            <a:r>
              <a:rPr lang="zh-CN" altLang="en-US" dirty="0"/>
              <a:t>，请将上面的地址换成 </a:t>
            </a:r>
            <a:r>
              <a:rPr lang="en-US" altLang="zh-CN" dirty="0">
                <a:hlinkClick r:id="rId2"/>
              </a:rPr>
              <a:t>https://git.io/vpnsetup-centos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b="1" dirty="0"/>
              <a:t>centos</a:t>
            </a:r>
            <a:r>
              <a:rPr lang="zh-CN" altLang="en-US" b="1" dirty="0"/>
              <a:t>下</a:t>
            </a:r>
            <a:r>
              <a:rPr lang="en-US" altLang="zh-CN" b="1" dirty="0" err="1"/>
              <a:t>wget</a:t>
            </a:r>
            <a:r>
              <a:rPr lang="en-US" altLang="zh-CN" b="1" dirty="0"/>
              <a:t>: command not found,</a:t>
            </a:r>
            <a:r>
              <a:rPr lang="zh-CN" altLang="en-US" b="1" dirty="0"/>
              <a:t>执行</a:t>
            </a:r>
            <a:r>
              <a:rPr lang="en-US" altLang="zh-CN" dirty="0"/>
              <a:t>yum -y install </a:t>
            </a:r>
            <a:r>
              <a:rPr lang="en-US" altLang="zh-CN" dirty="0" err="1"/>
              <a:t>wget</a:t>
            </a:r>
            <a:endParaRPr lang="en-US" altLang="zh-CN" b="1" dirty="0"/>
          </a:p>
          <a:p>
            <a:r>
              <a:rPr lang="zh-CN" altLang="en-US" b="1" dirty="0"/>
              <a:t>执行完脚本之后</a:t>
            </a:r>
            <a:r>
              <a:rPr lang="en-US" altLang="zh-CN" b="1" dirty="0"/>
              <a:t>,</a:t>
            </a:r>
            <a:r>
              <a:rPr lang="zh-CN" altLang="en-US" b="1" dirty="0"/>
              <a:t>拿到用户名</a:t>
            </a:r>
            <a:r>
              <a:rPr lang="en-US" altLang="zh-CN" b="1" dirty="0"/>
              <a:t>,</a:t>
            </a:r>
            <a:r>
              <a:rPr lang="zh-CN" altLang="en-US" b="1" dirty="0"/>
              <a:t>密码</a:t>
            </a:r>
            <a:r>
              <a:rPr lang="en-US" altLang="zh-CN" b="1" dirty="0"/>
              <a:t>,</a:t>
            </a:r>
            <a:r>
              <a:rPr lang="zh-CN" altLang="en-US" b="1" dirty="0"/>
              <a:t>秘钥</a:t>
            </a:r>
            <a:r>
              <a:rPr lang="en-US" altLang="zh-CN" b="1" dirty="0"/>
              <a:t>,</a:t>
            </a:r>
            <a:r>
              <a:rPr lang="zh-CN" altLang="en-US" b="1" dirty="0"/>
              <a:t>保存好</a:t>
            </a:r>
            <a:r>
              <a:rPr lang="en-US" altLang="zh-CN" b="1" dirty="0"/>
              <a:t>,</a:t>
            </a:r>
            <a:r>
              <a:rPr lang="zh-CN" altLang="en-US" b="1" dirty="0"/>
              <a:t>如下图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C90CB9-F6C4-4C4B-B674-4F2252C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29" y="3951594"/>
            <a:ext cx="3305175" cy="8858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6EBCFD-D822-4E87-A08A-5C661DC8F2EB}"/>
              </a:ext>
            </a:extLst>
          </p:cNvPr>
          <p:cNvSpPr txBox="1"/>
          <p:nvPr/>
        </p:nvSpPr>
        <p:spPr>
          <a:xfrm>
            <a:off x="2111029" y="50314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至此</a:t>
            </a:r>
            <a:r>
              <a:rPr lang="en-US" altLang="zh-CN" dirty="0"/>
              <a:t>,VPN</a:t>
            </a:r>
            <a:r>
              <a:rPr lang="zh-CN" altLang="en-US" dirty="0"/>
              <a:t>已经搭建完毕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136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ļ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lîḑê"/>
          <p:cNvSpPr>
            <a:spLocks noGrp="1"/>
          </p:cNvSpPr>
          <p:nvPr>
            <p:ph type="title"/>
          </p:nvPr>
        </p:nvSpPr>
        <p:spPr>
          <a:xfrm>
            <a:off x="5907314" y="3677085"/>
            <a:ext cx="5607871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VPN</a:t>
            </a:r>
            <a:r>
              <a:rPr lang="zh-CN" altLang="en-US" sz="3200" dirty="0"/>
              <a:t>客户端</a:t>
            </a:r>
          </a:p>
        </p:txBody>
      </p:sp>
      <p:sp>
        <p:nvSpPr>
          <p:cNvPr id="9" name="ïṩḻiďè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4884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配置</a:t>
            </a:r>
            <a:r>
              <a:rPr lang="en-US" altLang="zh-CN" dirty="0"/>
              <a:t>VPN</a:t>
            </a:r>
            <a:r>
              <a:rPr lang="zh-CN" altLang="en-US" dirty="0"/>
              <a:t>客户端</a:t>
            </a:r>
            <a:r>
              <a:rPr lang="en-US" altLang="zh-CN" dirty="0"/>
              <a:t>(iOS)</a:t>
            </a:r>
            <a:endParaRPr lang="zh-CN" altLang="en-US" dirty="0"/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B1EA-9E0C-492C-8526-2152465C4402}"/>
              </a:ext>
            </a:extLst>
          </p:cNvPr>
          <p:cNvSpPr txBox="1"/>
          <p:nvPr/>
        </p:nvSpPr>
        <p:spPr>
          <a:xfrm>
            <a:off x="1961322" y="1643270"/>
            <a:ext cx="4807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iOS</a:t>
            </a:r>
            <a:r>
              <a:rPr lang="zh-CN" altLang="en-US" dirty="0"/>
              <a:t>设置</a:t>
            </a:r>
            <a:r>
              <a:rPr lang="en-US" altLang="zh-CN" dirty="0"/>
              <a:t>-&gt;</a:t>
            </a:r>
            <a:r>
              <a:rPr lang="zh-CN" altLang="en-US" dirty="0"/>
              <a:t>通用</a:t>
            </a:r>
            <a:r>
              <a:rPr lang="en-US" altLang="zh-CN" dirty="0"/>
              <a:t>-&gt;VPN-&gt;</a:t>
            </a:r>
            <a:r>
              <a:rPr lang="zh-CN" altLang="en-US" dirty="0"/>
              <a:t>添加</a:t>
            </a:r>
            <a:r>
              <a:rPr lang="en-US" altLang="zh-CN" dirty="0"/>
              <a:t>VPN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类型选择</a:t>
            </a:r>
            <a:r>
              <a:rPr lang="en-US" altLang="zh-CN" dirty="0"/>
              <a:t>L2TP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描述随意填写说明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选中全量转发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调好服务地址</a:t>
            </a:r>
            <a:r>
              <a:rPr lang="en-US" altLang="zh-CN" dirty="0"/>
              <a:t>,</a:t>
            </a:r>
            <a:r>
              <a:rPr lang="zh-CN" altLang="en-US" dirty="0"/>
              <a:t>用户名</a:t>
            </a:r>
            <a:r>
              <a:rPr lang="en-US" altLang="zh-CN" dirty="0"/>
              <a:t>,</a:t>
            </a:r>
            <a:r>
              <a:rPr lang="zh-CN" altLang="en-US" dirty="0"/>
              <a:t>密码</a:t>
            </a:r>
            <a:r>
              <a:rPr lang="en-US" altLang="zh-CN" dirty="0"/>
              <a:t>,</a:t>
            </a:r>
            <a:r>
              <a:rPr lang="zh-CN" altLang="en-US" dirty="0"/>
              <a:t>秘钥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保存</a:t>
            </a:r>
            <a:endParaRPr lang="en-US" altLang="zh-CN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85C2B41-7BC7-4984-9501-702BA959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73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配置</a:t>
            </a:r>
            <a:r>
              <a:rPr lang="en-US" altLang="zh-CN" dirty="0"/>
              <a:t>VPN</a:t>
            </a:r>
            <a:r>
              <a:rPr lang="zh-CN" altLang="en-US" dirty="0"/>
              <a:t>客户端</a:t>
            </a:r>
            <a:r>
              <a:rPr lang="en-US" altLang="zh-CN" dirty="0"/>
              <a:t>(Win10)</a:t>
            </a:r>
            <a:endParaRPr lang="zh-CN" altLang="en-US" dirty="0"/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B1EA-9E0C-492C-8526-2152465C4402}"/>
              </a:ext>
            </a:extLst>
          </p:cNvPr>
          <p:cNvSpPr txBox="1"/>
          <p:nvPr/>
        </p:nvSpPr>
        <p:spPr>
          <a:xfrm>
            <a:off x="1961322" y="1643270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Win</a:t>
            </a:r>
            <a:r>
              <a:rPr lang="zh-CN" altLang="en-US" dirty="0"/>
              <a:t>键</a:t>
            </a:r>
            <a:r>
              <a:rPr lang="en-US" altLang="zh-CN" dirty="0"/>
              <a:t>-&gt;</a:t>
            </a:r>
            <a:r>
              <a:rPr lang="en-US" altLang="zh-CN" dirty="0" err="1"/>
              <a:t>vpn</a:t>
            </a:r>
            <a:r>
              <a:rPr lang="zh-CN" altLang="en-US" dirty="0"/>
              <a:t>设置</a:t>
            </a:r>
            <a:r>
              <a:rPr lang="en-US" altLang="zh-CN" dirty="0"/>
              <a:t>-&gt;</a:t>
            </a:r>
            <a:r>
              <a:rPr lang="zh-CN" altLang="en-US" dirty="0"/>
              <a:t>添加</a:t>
            </a:r>
            <a:r>
              <a:rPr lang="en-US" altLang="zh-CN" dirty="0"/>
              <a:t>VPN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相关配置如图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保存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7E5F0-9ACA-48A3-9FF5-35F128DC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87" y="-1"/>
            <a:ext cx="6678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ļ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lîḑê"/>
          <p:cNvSpPr>
            <a:spLocks noGrp="1"/>
          </p:cNvSpPr>
          <p:nvPr>
            <p:ph type="title"/>
          </p:nvPr>
        </p:nvSpPr>
        <p:spPr>
          <a:xfrm>
            <a:off x="5907314" y="3677085"/>
            <a:ext cx="5607871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可能会遇到的问题</a:t>
            </a:r>
          </a:p>
        </p:txBody>
      </p:sp>
      <p:sp>
        <p:nvSpPr>
          <p:cNvPr id="9" name="ïṩḻiďè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4884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1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4.1.win10</a:t>
            </a:r>
            <a:r>
              <a:rPr lang="zh-CN" altLang="en-US" dirty="0"/>
              <a:t>连接失败</a:t>
            </a:r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B1EA-9E0C-492C-8526-2152465C4402}"/>
              </a:ext>
            </a:extLst>
          </p:cNvPr>
          <p:cNvSpPr txBox="1"/>
          <p:nvPr/>
        </p:nvSpPr>
        <p:spPr>
          <a:xfrm>
            <a:off x="1961322" y="1806220"/>
            <a:ext cx="8683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Windows </a:t>
            </a:r>
            <a:r>
              <a:rPr lang="zh-CN" altLang="en-US" dirty="0"/>
              <a:t>用户 在首次连接之前需要修改注册表，以解决 </a:t>
            </a:r>
            <a:r>
              <a:rPr lang="en-US" altLang="zh-CN" dirty="0"/>
              <a:t>VPN </a:t>
            </a:r>
            <a:r>
              <a:rPr lang="zh-CN" altLang="en-US" dirty="0"/>
              <a:t>服务器和</a:t>
            </a:r>
            <a:r>
              <a:rPr lang="en-US" altLang="zh-CN" dirty="0"/>
              <a:t>/</a:t>
            </a:r>
            <a:r>
              <a:rPr lang="zh-CN" altLang="en-US" dirty="0"/>
              <a:t>或客户端与 </a:t>
            </a:r>
            <a:r>
              <a:rPr lang="en-US" altLang="zh-CN" dirty="0"/>
              <a:t>NAT</a:t>
            </a:r>
            <a:r>
              <a:rPr lang="zh-CN" altLang="en-US" dirty="0"/>
              <a:t>（比如家用路由器）的兼容问题。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适用于 </a:t>
            </a:r>
            <a:r>
              <a:rPr lang="en-US" altLang="zh-CN" dirty="0"/>
              <a:t>Windows Vista, 7, 8.x </a:t>
            </a:r>
            <a:r>
              <a:rPr lang="zh-CN" altLang="en-US" dirty="0"/>
              <a:t>和 </a:t>
            </a:r>
            <a:r>
              <a:rPr lang="en-US" altLang="zh-CN" dirty="0"/>
              <a:t>10 </a:t>
            </a:r>
            <a:br>
              <a:rPr lang="en-US" altLang="zh-CN" dirty="0"/>
            </a:br>
            <a:r>
              <a:rPr lang="en-US" altLang="zh-CN" dirty="0"/>
              <a:t>REG ADD HKLM\SYSTEM\</a:t>
            </a:r>
            <a:r>
              <a:rPr lang="en-US" altLang="zh-CN" dirty="0" err="1"/>
              <a:t>CurrentControlSet</a:t>
            </a:r>
            <a:r>
              <a:rPr lang="en-US" altLang="zh-CN" dirty="0"/>
              <a:t>\Services\</a:t>
            </a:r>
            <a:r>
              <a:rPr lang="en-US" altLang="zh-CN" dirty="0" err="1"/>
              <a:t>PolicyAgent</a:t>
            </a:r>
            <a:r>
              <a:rPr lang="en-US" altLang="zh-CN" dirty="0"/>
              <a:t> /v </a:t>
            </a:r>
            <a:r>
              <a:rPr lang="en-US" altLang="zh-CN" dirty="0" err="1"/>
              <a:t>AssumeUDPEncapsulationContextOnSendRule</a:t>
            </a:r>
            <a:r>
              <a:rPr lang="en-US" altLang="zh-CN" dirty="0"/>
              <a:t> /t REG_DWORD /d 0x2 /f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VPN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安全</a:t>
            </a:r>
            <a:r>
              <a:rPr lang="en-US" altLang="zh-CN" dirty="0"/>
              <a:t>-&gt;</a:t>
            </a:r>
            <a:r>
              <a:rPr lang="zh-CN" altLang="en-US" dirty="0"/>
              <a:t>身份验证</a:t>
            </a:r>
            <a:r>
              <a:rPr lang="en-US" altLang="zh-CN" dirty="0"/>
              <a:t>-&gt;</a:t>
            </a:r>
            <a:r>
              <a:rPr lang="zh-CN" altLang="en-US" dirty="0"/>
              <a:t>允许使用这些协议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勾选质询握手身份验证协议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勾选</a:t>
            </a:r>
            <a:r>
              <a:rPr lang="en-US" altLang="zh-CN" dirty="0"/>
              <a:t>MS-CHAP v2</a:t>
            </a:r>
          </a:p>
        </p:txBody>
      </p:sp>
    </p:spTree>
    <p:extLst>
      <p:ext uri="{BB962C8B-B14F-4D97-AF65-F5344CB8AC3E}">
        <p14:creationId xmlns:p14="http://schemas.microsoft.com/office/powerpoint/2010/main" val="394945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4.2.iOS</a:t>
            </a:r>
            <a:r>
              <a:rPr lang="zh-CN" altLang="en-US" dirty="0"/>
              <a:t>连接失败</a:t>
            </a:r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B1EA-9E0C-492C-8526-2152465C4402}"/>
              </a:ext>
            </a:extLst>
          </p:cNvPr>
          <p:cNvSpPr txBox="1"/>
          <p:nvPr/>
        </p:nvSpPr>
        <p:spPr>
          <a:xfrm>
            <a:off x="1961322" y="1806220"/>
            <a:ext cx="86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多尝试几次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311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liḓê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ïsļiďè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ṣ1iḑ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Slïd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/>
              <a:t>Th</a:t>
            </a:r>
            <a:r>
              <a:rPr lang="en-US" altLang="zh-CN" sz="6600" dirty="0">
                <a:solidFill>
                  <a:schemeClr val="accent1"/>
                </a:solidFill>
              </a:rPr>
              <a:t>a</a:t>
            </a:r>
            <a:r>
              <a:rPr lang="en-US" altLang="zh-CN" sz="6600" dirty="0"/>
              <a:t>nks</a:t>
            </a:r>
            <a:br>
              <a:rPr lang="en-US" altLang="zh-CN" dirty="0"/>
            </a:br>
            <a:r>
              <a:rPr lang="en-US" altLang="zh-CN" dirty="0"/>
              <a:t>And Enjoy Yourself.</a:t>
            </a:r>
            <a:endParaRPr lang="zh-CN" altLang="en-US" dirty="0"/>
          </a:p>
        </p:txBody>
      </p:sp>
      <p:cxnSp>
        <p:nvCxnSpPr>
          <p:cNvPr id="8" name="íṧ1ïḓe">
            <a:extLst>
              <a:ext uri="{FF2B5EF4-FFF2-40B4-BE49-F238E27FC236}">
                <a16:creationId xmlns:a16="http://schemas.microsoft.com/office/drawing/2014/main" id="{A58E05D9-D6DF-4220-B091-5A277061B835}"/>
              </a:ext>
            </a:extLst>
          </p:cNvPr>
          <p:cNvCxnSpPr>
            <a:cxnSpLocks/>
          </p:cNvCxnSpPr>
          <p:nvPr/>
        </p:nvCxnSpPr>
        <p:spPr>
          <a:xfrm>
            <a:off x="8244114" y="2838110"/>
            <a:ext cx="3947889" cy="0"/>
          </a:xfrm>
          <a:prstGeom prst="line">
            <a:avLst/>
          </a:prstGeom>
          <a:ln w="63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ḻ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$ļîdê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îŝlï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í$ḷïḓ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ym typeface="+mn-lt"/>
                  </a:rPr>
                  <a:t>众所周知</a:t>
                </a:r>
                <a:r>
                  <a:rPr lang="en-US" altLang="zh-CN" sz="2400" dirty="0">
                    <a:sym typeface="+mn-lt"/>
                  </a:rPr>
                  <a:t>,,</a:t>
                </a:r>
                <a:r>
                  <a:rPr lang="zh-CN" altLang="en-US" sz="2400" dirty="0">
                    <a:sym typeface="+mn-lt"/>
                  </a:rPr>
                  <a:t>我们大天朝的网络是被限制的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zh-CN" altLang="en-US" sz="2400" dirty="0">
                    <a:sym typeface="+mn-lt"/>
                  </a:rPr>
                  <a:t>因为一系列原因</a:t>
                </a:r>
                <a:r>
                  <a:rPr lang="en-US" altLang="zh-CN" sz="2400" dirty="0">
                    <a:sym typeface="+mn-lt"/>
                  </a:rPr>
                  <a:t>..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ym typeface="+mn-lt"/>
                  </a:rPr>
                  <a:t>但是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zh-CN" altLang="en-US" sz="2400" dirty="0">
                    <a:sym typeface="+mn-lt"/>
                  </a:rPr>
                  <a:t> 国外的部分网站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zh-CN" altLang="en-US" sz="2400" dirty="0">
                    <a:sym typeface="+mn-lt"/>
                  </a:rPr>
                  <a:t>内容是十分不错的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zh-CN" altLang="en-US" sz="2400" dirty="0">
                    <a:sym typeface="+mn-lt"/>
                  </a:rPr>
                  <a:t>如</a:t>
                </a:r>
                <a:r>
                  <a:rPr lang="en-US" altLang="zh-CN" sz="2400" dirty="0">
                    <a:sym typeface="+mn-lt"/>
                  </a:rPr>
                  <a:t>google,</a:t>
                </a:r>
                <a:r>
                  <a:rPr lang="zh-CN" altLang="en-US" sz="2400" dirty="0">
                    <a:sym typeface="+mn-lt"/>
                  </a:rPr>
                  <a:t>维基百科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en-US" altLang="zh-CN" sz="2400" dirty="0" err="1">
                    <a:sym typeface="+mn-lt"/>
                  </a:rPr>
                  <a:t>youtube</a:t>
                </a:r>
                <a:r>
                  <a:rPr lang="zh-CN" altLang="en-US" sz="2400" dirty="0">
                    <a:sym typeface="+mn-lt"/>
                  </a:rPr>
                  <a:t>等等</a:t>
                </a:r>
                <a:r>
                  <a:rPr lang="en-US" altLang="zh-CN" sz="2400" dirty="0">
                    <a:sym typeface="+mn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ym typeface="+mn-lt"/>
                  </a:rPr>
                  <a:t>作为一个资深网民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zh-CN" altLang="en-US" sz="2400" dirty="0">
                    <a:sym typeface="+mn-lt"/>
                  </a:rPr>
                  <a:t>我们需要合理上网</a:t>
                </a:r>
                <a:r>
                  <a:rPr lang="en-US" altLang="zh-CN" sz="2400" dirty="0">
                    <a:sym typeface="+mn-lt"/>
                  </a:rPr>
                  <a:t>.</a:t>
                </a:r>
                <a:r>
                  <a:rPr lang="zh-CN" altLang="en-US" sz="2400" dirty="0">
                    <a:sym typeface="+mn-lt"/>
                  </a:rPr>
                  <a:t>取其精华</a:t>
                </a:r>
                <a:r>
                  <a:rPr lang="en-US" altLang="zh-CN" sz="2400" dirty="0">
                    <a:sym typeface="+mn-lt"/>
                  </a:rPr>
                  <a:t>,</a:t>
                </a:r>
                <a:r>
                  <a:rPr lang="zh-CN" altLang="en-US" sz="2400" dirty="0">
                    <a:sym typeface="+mn-lt"/>
                  </a:rPr>
                  <a:t>去其糟粕</a:t>
                </a:r>
                <a:r>
                  <a:rPr lang="en-US" altLang="zh-CN" sz="2400" dirty="0">
                    <a:sym typeface="+mn-lt"/>
                  </a:rPr>
                  <a:t>.</a:t>
                </a:r>
                <a:r>
                  <a:rPr lang="zh-CN" altLang="en-US" sz="2400" dirty="0">
                    <a:sym typeface="+mn-lt"/>
                  </a:rPr>
                  <a:t>增益己所不能</a:t>
                </a:r>
                <a:r>
                  <a:rPr lang="en-US" altLang="zh-CN" sz="2400" dirty="0">
                    <a:sym typeface="+mn-lt"/>
                  </a:rPr>
                  <a:t>…..</a:t>
                </a:r>
                <a:r>
                  <a:rPr lang="zh-CN" altLang="en-US" sz="2400" dirty="0">
                    <a:sym typeface="+mn-lt"/>
                  </a:rPr>
                  <a:t>省略</a:t>
                </a:r>
                <a:r>
                  <a:rPr lang="en-US" altLang="zh-CN" sz="2400" dirty="0">
                    <a:sym typeface="+mn-lt"/>
                  </a:rPr>
                  <a:t>n</a:t>
                </a:r>
                <a:r>
                  <a:rPr lang="zh-CN" altLang="en-US" sz="2400" dirty="0">
                    <a:sym typeface="+mn-lt"/>
                  </a:rPr>
                  <a:t>字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所以本次我带来的技术分享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,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是关于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4000" dirty="0">
                    <a:latin typeface="+mn-lt"/>
                    <a:ea typeface="+mn-ea"/>
                    <a:sym typeface="+mn-lt"/>
                  </a:rPr>
                  <a:t>如何合理安全可靠的访问外网</a:t>
                </a:r>
                <a:endParaRPr lang="en-US" altLang="zh-CN" sz="240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ṣlîḍè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ṥľíd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背景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iŝļiḋe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18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ḻ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$ļîdê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îŝlï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í$ḷïḓ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双币信用卡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(VISA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、</a:t>
                </a:r>
                <a:r>
                  <a:rPr lang="en-US" altLang="zh-CN" b="0" dirty="0"/>
                  <a:t>MasterCard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等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一台能上网的电脑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一架能上外网的梯子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ṣlîḍè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ṥľíd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前提条件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iŝļiḋe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ḻ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A3852860-FB77-41F3-B0C7-C08C7970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" y="0"/>
            <a:ext cx="12044419" cy="6858000"/>
          </a:xfrm>
          <a:prstGeom prst="rect">
            <a:avLst/>
          </a:prstGeom>
        </p:spPr>
      </p:pic>
      <p:grpSp>
        <p:nvGrpSpPr>
          <p:cNvPr id="2" name="i$ļîdê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2379533" y="109915"/>
            <a:ext cx="11119045" cy="5673100"/>
            <a:chOff x="2379533" y="109915"/>
            <a:chExt cx="11119045" cy="5673100"/>
          </a:xfrm>
        </p:grpSpPr>
        <p:grpSp>
          <p:nvGrpSpPr>
            <p:cNvPr id="6" name="îŝlï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4480197" y="109915"/>
              <a:ext cx="9018381" cy="4526836"/>
              <a:chOff x="4753915" y="109915"/>
              <a:chExt cx="8667756" cy="4526836"/>
            </a:xfrm>
          </p:grpSpPr>
          <p:sp>
            <p:nvSpPr>
              <p:cNvPr id="7" name="í$ḷïḓ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5723376" y="63313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获取一台墙外的服务器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搭建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VPN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并配置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VPN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客户端配置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9" name="îṥľíd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4753915" y="109915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主要流程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iŝļiḋe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ļ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lîḑê"/>
          <p:cNvSpPr>
            <a:spLocks noGrp="1"/>
          </p:cNvSpPr>
          <p:nvPr>
            <p:ph type="title"/>
          </p:nvPr>
        </p:nvSpPr>
        <p:spPr>
          <a:xfrm>
            <a:off x="5907314" y="3677085"/>
            <a:ext cx="5607871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获取一台墙外的服务器</a:t>
            </a:r>
          </a:p>
        </p:txBody>
      </p:sp>
      <p:sp>
        <p:nvSpPr>
          <p:cNvPr id="9" name="ïṩḻiďè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4884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7EDBB22-783B-4B92-98F5-32A71F2DC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94" b="11097"/>
          <a:stretch/>
        </p:blipFill>
        <p:spPr>
          <a:xfrm>
            <a:off x="92231" y="1256116"/>
            <a:ext cx="11971176" cy="5601883"/>
          </a:xfrm>
          <a:prstGeom prst="rect">
            <a:avLst/>
          </a:prstGeom>
        </p:spPr>
      </p:pic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获取一台墙外的服务器</a:t>
            </a:r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49C1B2-381F-4850-9E6C-569DFFA85D6E}"/>
              </a:ext>
            </a:extLst>
          </p:cNvPr>
          <p:cNvSpPr txBox="1"/>
          <p:nvPr/>
        </p:nvSpPr>
        <p:spPr>
          <a:xfrm>
            <a:off x="1906961" y="1256116"/>
            <a:ext cx="878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据了解谷歌云跟亚马逊云都有一年免费体验的服务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这里选取谷歌云作为体验</a:t>
            </a:r>
            <a:r>
              <a:rPr lang="en-US" altLang="zh-C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7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</a:t>
            </a:r>
            <a:r>
              <a:rPr lang="zh-CN" altLang="en-US" dirty="0"/>
              <a:t>获取体验金</a:t>
            </a:r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49C1B2-381F-4850-9E6C-569DFFA85D6E}"/>
              </a:ext>
            </a:extLst>
          </p:cNvPr>
          <p:cNvSpPr txBox="1"/>
          <p:nvPr/>
        </p:nvSpPr>
        <p:spPr>
          <a:xfrm>
            <a:off x="993913" y="1497495"/>
            <a:ext cx="102739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登陆</a:t>
            </a:r>
            <a:r>
              <a:rPr lang="en-US" altLang="zh-CN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https://cloud.google.com/?hl=zh-cn</a:t>
            </a:r>
            <a:r>
              <a:rPr lang="zh-CN" altLang="en-US" sz="2000" b="1" dirty="0"/>
              <a:t>点击免费试用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注册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绑定信用卡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信用卡会扣款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美金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用于确认信息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然后在几分钟之后会原路退回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这个时候登陆控制台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导航</a:t>
            </a:r>
            <a:r>
              <a:rPr lang="en-US" altLang="zh-CN" sz="2000" b="1" dirty="0"/>
              <a:t>-&gt;</a:t>
            </a:r>
            <a:r>
              <a:rPr lang="zh-CN" altLang="en-US" sz="2000" b="1" dirty="0"/>
              <a:t>结算</a:t>
            </a:r>
            <a:r>
              <a:rPr lang="en-US" altLang="zh-CN" sz="2000" b="1" dirty="0"/>
              <a:t>-&gt;</a:t>
            </a:r>
            <a:r>
              <a:rPr lang="zh-CN" altLang="en-US" sz="2000" b="1" dirty="0"/>
              <a:t>右边栏可以看到</a:t>
            </a:r>
            <a:r>
              <a:rPr lang="en-US" altLang="zh-CN" sz="2000" b="1" dirty="0"/>
              <a:t>$300</a:t>
            </a:r>
            <a:r>
              <a:rPr lang="zh-CN" altLang="en-US" sz="2000" b="1" dirty="0"/>
              <a:t>体验金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有可能显示港币或其他</a:t>
            </a:r>
            <a:r>
              <a:rPr lang="en-US" altLang="zh-CN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369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</a:t>
            </a:r>
            <a:r>
              <a:rPr lang="zh-CN" altLang="en-US" dirty="0"/>
              <a:t>购买实例</a:t>
            </a:r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49C1B2-381F-4850-9E6C-569DFFA85D6E}"/>
              </a:ext>
            </a:extLst>
          </p:cNvPr>
          <p:cNvSpPr txBox="1"/>
          <p:nvPr/>
        </p:nvSpPr>
        <p:spPr>
          <a:xfrm>
            <a:off x="993913" y="1497495"/>
            <a:ext cx="64283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导航</a:t>
            </a:r>
            <a:r>
              <a:rPr lang="en-US" altLang="zh-CN" sz="2000" b="1" dirty="0"/>
              <a:t>-&gt;Compute Engine-&gt;</a:t>
            </a:r>
            <a:r>
              <a:rPr lang="zh-CN" altLang="en-US" sz="2000" b="1" dirty="0"/>
              <a:t>创建实例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地区选择台湾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镜像选择 </a:t>
            </a:r>
            <a:endParaRPr lang="en-US" altLang="zh-C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/>
              <a:t>Ubuntu 18.04 (Bionic) or 16.04 (</a:t>
            </a:r>
            <a:r>
              <a:rPr lang="en-US" altLang="zh-CN" sz="2000" b="1" dirty="0" err="1"/>
              <a:t>Xenial</a:t>
            </a:r>
            <a:r>
              <a:rPr lang="en-US" altLang="zh-CN" sz="2000" b="1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/>
              <a:t>Debian 10 (Buster)**, 9 (Stretch) or 8 (Jessie)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/>
              <a:t>CentOS 7 (x86_64) with Updates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/>
              <a:t>CentOS 6 (x86_64) with Updates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/>
              <a:t>Red Hat Enterprise Linux (RHEL) 7 or 6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注意开启</a:t>
            </a:r>
            <a:endParaRPr lang="en-US" altLang="zh-C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 err="1"/>
              <a:t>Http,Https</a:t>
            </a:r>
            <a:endParaRPr lang="en-US" altLang="zh-C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/>
              <a:t>流量转发</a:t>
            </a:r>
            <a:endParaRPr lang="en-US" altLang="zh-C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/>
              <a:t>外网静态</a:t>
            </a:r>
            <a:r>
              <a:rPr lang="en-US" altLang="zh-CN" sz="2000" b="1" dirty="0" err="1"/>
              <a:t>ip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5624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î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</a:t>
            </a:r>
            <a:r>
              <a:rPr lang="zh-CN" altLang="en-US" dirty="0"/>
              <a:t>配置实例网络</a:t>
            </a:r>
          </a:p>
        </p:txBody>
      </p:sp>
      <p:sp>
        <p:nvSpPr>
          <p:cNvPr id="3" name="ïṧļî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1íḋ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49C1B2-381F-4850-9E6C-569DFFA85D6E}"/>
              </a:ext>
            </a:extLst>
          </p:cNvPr>
          <p:cNvSpPr txBox="1"/>
          <p:nvPr/>
        </p:nvSpPr>
        <p:spPr>
          <a:xfrm>
            <a:off x="1054504" y="1516156"/>
            <a:ext cx="6327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b="1" dirty="0"/>
              <a:t>因后续</a:t>
            </a:r>
            <a:r>
              <a:rPr lang="en-US" altLang="zh-CN" sz="2000" b="1" dirty="0"/>
              <a:t>VPN</a:t>
            </a:r>
            <a:r>
              <a:rPr lang="zh-CN" altLang="en-US" sz="2000" b="1" dirty="0"/>
              <a:t>需要开启</a:t>
            </a:r>
            <a:r>
              <a:rPr lang="en-US" altLang="zh-CN" sz="2000" b="1" dirty="0"/>
              <a:t>UDP</a:t>
            </a:r>
            <a:r>
              <a:rPr lang="zh-CN" altLang="en-US" sz="2000" b="1" dirty="0"/>
              <a:t>端口</a:t>
            </a:r>
            <a:r>
              <a:rPr lang="en-US" altLang="zh-CN" sz="2000" b="1" dirty="0"/>
              <a:t>500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4500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/>
              <a:t>导航</a:t>
            </a:r>
            <a:r>
              <a:rPr lang="en-US" altLang="zh-CN" sz="2000" b="1" dirty="0"/>
              <a:t>-&gt;VPC</a:t>
            </a:r>
            <a:r>
              <a:rPr lang="zh-CN" altLang="en-US" sz="2000" b="1" dirty="0"/>
              <a:t>网络</a:t>
            </a:r>
            <a:r>
              <a:rPr lang="en-US" altLang="zh-CN" sz="2000" b="1" dirty="0"/>
              <a:t>-&gt;</a:t>
            </a:r>
            <a:r>
              <a:rPr lang="zh-CN" altLang="en-US" sz="2000" b="1" dirty="0"/>
              <a:t>防火墙规则</a:t>
            </a:r>
            <a:r>
              <a:rPr lang="en-US" altLang="zh-CN" sz="2000" b="1" dirty="0"/>
              <a:t>-&gt;</a:t>
            </a:r>
            <a:r>
              <a:rPr lang="zh-CN" altLang="en-US" sz="2000" b="1" dirty="0"/>
              <a:t>创建防火墙规则</a:t>
            </a:r>
            <a:endParaRPr lang="en-US" altLang="zh-C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/>
              <a:t>相关配置如图</a:t>
            </a: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4C2B6A-374A-4695-BF09-93F1A9AC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7" y="1401763"/>
            <a:ext cx="4343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12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a8c1b493-f4c0-4027-b746-589eb88954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AB3C2"/>
      </a:accent1>
      <a:accent2>
        <a:srgbClr val="00F0FF"/>
      </a:accent2>
      <a:accent3>
        <a:srgbClr val="474545"/>
      </a:accent3>
      <a:accent4>
        <a:srgbClr val="6D6969"/>
      </a:accent4>
      <a:accent5>
        <a:srgbClr val="A7A3A3"/>
      </a:accent5>
      <a:accent6>
        <a:srgbClr val="C2C0C0"/>
      </a:accent6>
      <a:hlink>
        <a:srgbClr val="046DA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AB3C2"/>
    </a:accent1>
    <a:accent2>
      <a:srgbClr val="00F0FF"/>
    </a:accent2>
    <a:accent3>
      <a:srgbClr val="474545"/>
    </a:accent3>
    <a:accent4>
      <a:srgbClr val="6D6969"/>
    </a:accent4>
    <a:accent5>
      <a:srgbClr val="A7A3A3"/>
    </a:accent5>
    <a:accent6>
      <a:srgbClr val="C2C0C0"/>
    </a:accent6>
    <a:hlink>
      <a:srgbClr val="046DA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AB3C2"/>
    </a:accent1>
    <a:accent2>
      <a:srgbClr val="00F0FF"/>
    </a:accent2>
    <a:accent3>
      <a:srgbClr val="474545"/>
    </a:accent3>
    <a:accent4>
      <a:srgbClr val="6D6969"/>
    </a:accent4>
    <a:accent5>
      <a:srgbClr val="A7A3A3"/>
    </a:accent5>
    <a:accent6>
      <a:srgbClr val="C2C0C0"/>
    </a:accent6>
    <a:hlink>
      <a:srgbClr val="046DA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AB3C2"/>
    </a:accent1>
    <a:accent2>
      <a:srgbClr val="00F0FF"/>
    </a:accent2>
    <a:accent3>
      <a:srgbClr val="474545"/>
    </a:accent3>
    <a:accent4>
      <a:srgbClr val="6D6969"/>
    </a:accent4>
    <a:accent5>
      <a:srgbClr val="A7A3A3"/>
    </a:accent5>
    <a:accent6>
      <a:srgbClr val="C2C0C0"/>
    </a:accent6>
    <a:hlink>
      <a:srgbClr val="046DA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AB3C2"/>
    </a:accent1>
    <a:accent2>
      <a:srgbClr val="00F0FF"/>
    </a:accent2>
    <a:accent3>
      <a:srgbClr val="474545"/>
    </a:accent3>
    <a:accent4>
      <a:srgbClr val="6D6969"/>
    </a:accent4>
    <a:accent5>
      <a:srgbClr val="A7A3A3"/>
    </a:accent5>
    <a:accent6>
      <a:srgbClr val="C2C0C0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334</TotalTime>
  <Words>643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Impact</vt:lpstr>
      <vt:lpstr>主题5</vt:lpstr>
      <vt:lpstr>think-cell Slide</vt:lpstr>
      <vt:lpstr> 如何合理上网     share_by_ve</vt:lpstr>
      <vt:lpstr>PowerPoint 演示文稿</vt:lpstr>
      <vt:lpstr>PowerPoint 演示文稿</vt:lpstr>
      <vt:lpstr>PowerPoint 演示文稿</vt:lpstr>
      <vt:lpstr>获取一台墙外的服务器</vt:lpstr>
      <vt:lpstr>1.1获取一台墙外的服务器</vt:lpstr>
      <vt:lpstr>1.1.1获取体验金</vt:lpstr>
      <vt:lpstr>1.1.2购买实例</vt:lpstr>
      <vt:lpstr>1.1.3配置实例网络</vt:lpstr>
      <vt:lpstr>配置VPN</vt:lpstr>
      <vt:lpstr>2.1配置VPN</vt:lpstr>
      <vt:lpstr>配置VPN客户端</vt:lpstr>
      <vt:lpstr>3.1配置VPN客户端(iOS)</vt:lpstr>
      <vt:lpstr>3.1配置VPN客户端(Win10)</vt:lpstr>
      <vt:lpstr>可能会遇到的问题</vt:lpstr>
      <vt:lpstr>4.1.win10连接失败</vt:lpstr>
      <vt:lpstr>4.2.iOS连接失败</vt:lpstr>
      <vt:lpstr>Thanks And Enjoy Yourself.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sdtech</cp:lastModifiedBy>
  <cp:revision>32</cp:revision>
  <cp:lastPrinted>2019-07-31T16:00:00Z</cp:lastPrinted>
  <dcterms:created xsi:type="dcterms:W3CDTF">2019-07-31T16:00:00Z</dcterms:created>
  <dcterms:modified xsi:type="dcterms:W3CDTF">2019-10-10T01:30:13Z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